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820" r:id="rId4"/>
    <p:sldId id="883" r:id="rId5"/>
    <p:sldId id="1007" r:id="rId6"/>
    <p:sldId id="1006" r:id="rId7"/>
    <p:sldId id="1009" r:id="rId8"/>
    <p:sldId id="1011" r:id="rId9"/>
    <p:sldId id="1012" r:id="rId11"/>
    <p:sldId id="1014" r:id="rId12"/>
    <p:sldId id="1016" r:id="rId13"/>
    <p:sldId id="1017" r:id="rId14"/>
    <p:sldId id="1018" r:id="rId15"/>
    <p:sldId id="1020" r:id="rId16"/>
    <p:sldId id="1019" r:id="rId17"/>
    <p:sldId id="1021" r:id="rId18"/>
    <p:sldId id="1022" r:id="rId19"/>
    <p:sldId id="1026" r:id="rId20"/>
    <p:sldId id="1025" r:id="rId21"/>
    <p:sldId id="1031" r:id="rId22"/>
    <p:sldId id="1023" r:id="rId23"/>
    <p:sldId id="1029" r:id="rId24"/>
    <p:sldId id="1027" r:id="rId25"/>
    <p:sldId id="1030" r:id="rId26"/>
    <p:sldId id="103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7" autoAdjust="0"/>
    <p:restoredTop sz="94694"/>
  </p:normalViewPr>
  <p:slideViewPr>
    <p:cSldViewPr snapToGrid="0">
      <p:cViewPr varScale="1">
        <p:scale>
          <a:sx n="111" d="100"/>
          <a:sy n="111" d="100"/>
        </p:scale>
        <p:origin x="97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25DF9-4F9C-496A-85AE-54AE27EF2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C7A66-EA7B-4BF5-9B0A-C1BB8A9E91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F374-AC5F-DB4C-8FEE-B139E9094B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7E3A-8C57-4733-8BB0-1ED2B249058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3B75-D346-4C7A-A419-2FDFEF22B3D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97E7-EE8F-49FD-AE1F-65BDD1C1788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4A90-78D8-4F74-8C37-E2327FBC84B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2861-40CA-4F1F-8004-A8AF14EDD21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9A1F-15BA-4C4B-8FBC-CA6670DA936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CCD2-0D4C-43C0-9789-68090E1DA10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0D2A-A705-4923-8CD7-0BC7D72C4A9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F436-5FB5-4A63-8601-CA4B53D6119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C1C5-9EF1-48A5-9A81-48A65333131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FB3-4A95-4683-A79E-1685F84318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5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AF10-5D3E-455A-946D-C4A1C2EA42E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EAFB3-4A95-4683-A79E-1685F8431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0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2.xml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7" Type="http://schemas.openxmlformats.org/officeDocument/2006/relationships/notesSlide" Target="../notesSlides/notesSlide9.xml"/><Relationship Id="rId26" Type="http://schemas.openxmlformats.org/officeDocument/2006/relationships/slideLayout" Target="../slideLayouts/slideLayout18.xml"/><Relationship Id="rId25" Type="http://schemas.openxmlformats.org/officeDocument/2006/relationships/tags" Target="../tags/tag14.xml"/><Relationship Id="rId24" Type="http://schemas.openxmlformats.org/officeDocument/2006/relationships/image" Target="../media/image53.png"/><Relationship Id="rId23" Type="http://schemas.openxmlformats.org/officeDocument/2006/relationships/image" Target="../media/image52.png"/><Relationship Id="rId22" Type="http://schemas.openxmlformats.org/officeDocument/2006/relationships/image" Target="../media/image51.png"/><Relationship Id="rId21" Type="http://schemas.openxmlformats.org/officeDocument/2006/relationships/image" Target="../media/image50.png"/><Relationship Id="rId20" Type="http://schemas.openxmlformats.org/officeDocument/2006/relationships/image" Target="../media/image49.png"/><Relationship Id="rId2" Type="http://schemas.openxmlformats.org/officeDocument/2006/relationships/image" Target="../media/image31.png"/><Relationship Id="rId19" Type="http://schemas.openxmlformats.org/officeDocument/2006/relationships/image" Target="../media/image48.png"/><Relationship Id="rId18" Type="http://schemas.openxmlformats.org/officeDocument/2006/relationships/image" Target="../media/image47.png"/><Relationship Id="rId17" Type="http://schemas.openxmlformats.org/officeDocument/2006/relationships/image" Target="../media/image46.png"/><Relationship Id="rId16" Type="http://schemas.openxmlformats.org/officeDocument/2006/relationships/image" Target="../media/image45.jpeg"/><Relationship Id="rId15" Type="http://schemas.openxmlformats.org/officeDocument/2006/relationships/image" Target="../media/image44.png"/><Relationship Id="rId14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.xml"/><Relationship Id="rId1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.xml"/><Relationship Id="rId1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1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.xml"/><Relationship Id="rId1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220536" y="2428451"/>
            <a:ext cx="5750933" cy="833562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zh-CN" altLang="en-US" sz="48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第二章：流</a:t>
            </a:r>
            <a:r>
              <a:rPr lang="en-US" altLang="zh-CN" sz="4800" spc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密码算法</a:t>
            </a:r>
            <a:endParaRPr lang="en-US" altLang="zh-CN" sz="48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04800" y="1216660"/>
                <a:ext cx="11144250" cy="955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工作模式：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LFSR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无输入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直接对寄存器单元变量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进行更新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伪代码如下：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16660"/>
                <a:ext cx="11144250" cy="955903"/>
              </a:xfrm>
              <a:prstGeom prst="rect">
                <a:avLst/>
              </a:prstGeom>
              <a:blipFill rotWithShape="1">
                <a:blip r:embed="rId1"/>
                <a:stretch>
                  <a:fillRect b="-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956715" y="2308893"/>
                <a:ext cx="9311718" cy="2810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LFSRWithWorkMode()</a:t>
                </a:r>
                <a:endPara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{</a:t>
                </a:r>
                <a:endPara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1.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17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21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20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8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31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000" b="0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2. 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:r>
                  <a:rPr lang="zh-CN" altLang="en-US" sz="2000" i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b="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，则置</a:t>
                </a:r>
                <a:r>
                  <a:rPr lang="zh-CN" altLang="en-US" sz="2000" b="0" i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000" b="0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}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715" y="2308893"/>
                <a:ext cx="9311718" cy="2810641"/>
              </a:xfrm>
              <a:prstGeom prst="rect">
                <a:avLst/>
              </a:prstGeom>
              <a:blipFill rotWithShape="1">
                <a:blip r:embed="rId2"/>
                <a:stretch>
                  <a:fillRect l="-3" t="-1" r="4" b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7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04800" y="1216660"/>
                <a:ext cx="11548024" cy="1417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比特重组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BR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:endPara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输入为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LFSR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寄存器单元变量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7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9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14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，输出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4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32-bit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字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。</a:t>
                </a:r>
                <a:endParaRPr lang="zh-CN" altLang="en-US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伪代码如下：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16660"/>
                <a:ext cx="11548024" cy="1417568"/>
              </a:xfrm>
              <a:prstGeom prst="rect">
                <a:avLst/>
              </a:prstGeom>
              <a:blipFill rotWithShape="1">
                <a:blip r:embed="rId1"/>
                <a:stretch>
                  <a:fillRect r="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957350" y="2770538"/>
                <a:ext cx="8125522" cy="3322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BitReconstruction()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{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14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sz="2000" b="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altLang="zh-CN" sz="2000" b="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7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5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altLang="zh-CN" sz="2000" b="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}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350" y="2770538"/>
                <a:ext cx="8125522" cy="3322955"/>
              </a:xfrm>
              <a:prstGeom prst="rect">
                <a:avLst/>
              </a:prstGeom>
              <a:blipFill rotWithShape="1">
                <a:blip r:embed="rId2"/>
                <a:stretch>
                  <a:fillRect l="-3" t="-1" r="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7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8528" y="1583713"/>
            <a:ext cx="6874143" cy="4352789"/>
            <a:chOff x="4923847" y="2453268"/>
            <a:chExt cx="6874143" cy="4352789"/>
          </a:xfrm>
        </p:grpSpPr>
        <p:pic>
          <p:nvPicPr>
            <p:cNvPr id="21" name="图片 20" descr="图示, 示意图&#10;&#10;AI 生成的内容可能不正确。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54" r="4565"/>
            <a:stretch>
              <a:fillRect/>
            </a:stretch>
          </p:blipFill>
          <p:spPr>
            <a:xfrm>
              <a:off x="4923847" y="2453268"/>
              <a:ext cx="6874143" cy="4352789"/>
            </a:xfrm>
            <a:prstGeom prst="rect">
              <a:avLst/>
            </a:prstGeom>
          </p:spPr>
        </p:pic>
        <p:cxnSp>
          <p:nvCxnSpPr>
            <p:cNvPr id="27" name="直接箭头连接符 26"/>
            <p:cNvCxnSpPr/>
            <p:nvPr/>
          </p:nvCxnSpPr>
          <p:spPr>
            <a:xfrm flipV="1">
              <a:off x="6366510" y="3485143"/>
              <a:ext cx="0" cy="345812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8688070" y="3485143"/>
              <a:ext cx="0" cy="345812"/>
            </a:xfrm>
            <a:prstGeom prst="straightConnector1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0562910" y="2916519"/>
                  <a:ext cx="50045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2910" y="2916519"/>
                  <a:ext cx="500457" cy="40011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84663" y="1130917"/>
                <a:ext cx="88726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非线性函数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（</a:t>
                </a:r>
                <a:r>
                  <a:rPr lang="en-US" altLang="zh-CN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输入为三个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32-bit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，输出为一个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32-bit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63" y="1130917"/>
                <a:ext cx="887265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" t="-154" r="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391944" y="1965334"/>
                <a:ext cx="557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44" y="1965334"/>
                <a:ext cx="55756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" t="-2" r="10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78408" y="1965334"/>
                <a:ext cx="658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408" y="1965334"/>
                <a:ext cx="65842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" t="-2" r="21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813351" y="1965334"/>
                <a:ext cx="658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51" y="1965334"/>
                <a:ext cx="65842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" t="-2" r="94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683653" y="1965334"/>
                <a:ext cx="658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653" y="1965334"/>
                <a:ext cx="65842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2" t="-2" r="32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话气泡: 圆角矩形 9"/>
              <p:cNvSpPr/>
              <p:nvPr/>
            </p:nvSpPr>
            <p:spPr>
              <a:xfrm>
                <a:off x="7063876" y="3966676"/>
                <a:ext cx="2506227" cy="568305"/>
              </a:xfrm>
              <a:prstGeom prst="wedgeRoundRectCallout">
                <a:avLst>
                  <a:gd name="adj1" fmla="val -153951"/>
                  <a:gd name="adj2" fmla="val -40977"/>
                  <a:gd name="adj3" fmla="val 1666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按位异或，记作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⊕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对话气泡: 圆角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876" y="3966676"/>
                <a:ext cx="2506227" cy="568305"/>
              </a:xfrm>
              <a:prstGeom prst="wedgeRoundRectCallout">
                <a:avLst>
                  <a:gd name="adj1" fmla="val -153951"/>
                  <a:gd name="adj2" fmla="val -40977"/>
                  <a:gd name="adj3" fmla="val 16667"/>
                </a:avLst>
              </a:prstGeom>
              <a:blipFill rotWithShape="1">
                <a:blip r:embed="rId8"/>
                <a:stretch>
                  <a:fillRect l="-103963" t="-82" r="1" b="78"/>
                </a:stretch>
              </a:blip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对话气泡: 圆角矩形 10"/>
          <p:cNvSpPr/>
          <p:nvPr/>
        </p:nvSpPr>
        <p:spPr>
          <a:xfrm>
            <a:off x="7063876" y="3264645"/>
            <a:ext cx="2362621" cy="568305"/>
          </a:xfrm>
          <a:prstGeom prst="wedgeRoundRectCallout">
            <a:avLst>
              <a:gd name="adj1" fmla="val -152796"/>
              <a:gd name="adj2" fmla="val -6059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两个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32-bit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寄存器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对话气泡: 圆角矩形 11"/>
          <p:cNvSpPr/>
          <p:nvPr/>
        </p:nvSpPr>
        <p:spPr>
          <a:xfrm>
            <a:off x="7063876" y="3264644"/>
            <a:ext cx="2506227" cy="568305"/>
          </a:xfrm>
          <a:prstGeom prst="wedgeRoundRectCallout">
            <a:avLst>
              <a:gd name="adj1" fmla="val -250339"/>
              <a:gd name="adj2" fmla="val -4620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两个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32-bit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寄存器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对话气泡: 圆角矩形 12"/>
              <p:cNvSpPr/>
              <p:nvPr/>
            </p:nvSpPr>
            <p:spPr>
              <a:xfrm>
                <a:off x="7257863" y="2562612"/>
                <a:ext cx="3279535" cy="568305"/>
              </a:xfrm>
              <a:prstGeom prst="wedgeRoundRectCallout">
                <a:avLst>
                  <a:gd name="adj1" fmla="val -136358"/>
                  <a:gd name="adj2" fmla="val -51441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模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</a:t>
                </a:r>
                <a:r>
                  <a:rPr lang="en-US" altLang="zh-CN" sz="2000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32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加法运算，记作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⊞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对话气泡: 圆角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863" y="2562612"/>
                <a:ext cx="3279535" cy="568305"/>
              </a:xfrm>
              <a:prstGeom prst="wedgeRoundRectCallout">
                <a:avLst>
                  <a:gd name="adj1" fmla="val -136358"/>
                  <a:gd name="adj2" fmla="val -51441"/>
                  <a:gd name="adj3" fmla="val 16667"/>
                </a:avLst>
              </a:prstGeom>
              <a:blipFill rotWithShape="1">
                <a:blip r:embed="rId9"/>
                <a:stretch>
                  <a:fillRect l="-86370" t="-1521" r="6" b="65"/>
                </a:stretch>
              </a:blip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对话气泡: 圆角矩形 13"/>
              <p:cNvSpPr/>
              <p:nvPr/>
            </p:nvSpPr>
            <p:spPr>
              <a:xfrm>
                <a:off x="6558354" y="4612538"/>
                <a:ext cx="4597325" cy="1666257"/>
              </a:xfrm>
              <a:prstGeom prst="wedgeRoundRectCallout">
                <a:avLst>
                  <a:gd name="adj1" fmla="val -94038"/>
                  <a:gd name="adj2" fmla="val -14818"/>
                  <a:gd name="adj3" fmla="val 1666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(∗))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(∗)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32-bit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线性变换，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(∗)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32-bit S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盒变换。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(∗))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同理。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对话气泡: 圆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354" y="4612538"/>
                <a:ext cx="4597325" cy="1666257"/>
              </a:xfrm>
              <a:prstGeom prst="wedgeRoundRectCallout">
                <a:avLst>
                  <a:gd name="adj1" fmla="val -94038"/>
                  <a:gd name="adj2" fmla="val -14818"/>
                  <a:gd name="adj3" fmla="val 16667"/>
                </a:avLst>
              </a:prstGeom>
              <a:blipFill rotWithShape="1">
                <a:blip r:embed="rId10"/>
                <a:stretch>
                  <a:fillRect l="-44049" t="-32" r="14" b="33"/>
                </a:stretch>
              </a:blip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对话气泡: 圆角矩形 14"/>
              <p:cNvSpPr/>
              <p:nvPr/>
            </p:nvSpPr>
            <p:spPr>
              <a:xfrm>
                <a:off x="884663" y="6111934"/>
                <a:ext cx="3080976" cy="568305"/>
              </a:xfrm>
              <a:prstGeom prst="wedgeRoundRectCallout">
                <a:avLst>
                  <a:gd name="adj1" fmla="val 15679"/>
                  <a:gd name="adj2" fmla="val -259434"/>
                  <a:gd name="adj3" fmla="val 16667"/>
                </a:avLst>
              </a:prstGeom>
              <a:solidFill>
                <a:schemeClr val="tx2">
                  <a:lumMod val="25000"/>
                  <a:lumOff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！左</a:t>
                </a:r>
                <a:r>
                  <a:rPr lang="zh-CN" altLang="en-US" sz="2000" b="1" u="sng" dirty="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循环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位移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Matura MT Script Capitals" panose="03020802060602070202" pitchFamily="66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，记作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⋘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对话气泡: 圆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63" y="6111934"/>
                <a:ext cx="3080976" cy="568305"/>
              </a:xfrm>
              <a:prstGeom prst="wedgeRoundRectCallout">
                <a:avLst>
                  <a:gd name="adj1" fmla="val 15679"/>
                  <a:gd name="adj2" fmla="val -259434"/>
                  <a:gd name="adj3" fmla="val 16667"/>
                </a:avLst>
              </a:prstGeom>
              <a:blipFill rotWithShape="1">
                <a:blip r:embed="rId11"/>
                <a:stretch>
                  <a:fillRect l="-4" t="-209515" r="2" b="7"/>
                </a:stretch>
              </a:blip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7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04800" y="1216660"/>
                <a:ext cx="11144250" cy="955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非线性函数（</a:t>
                </a:r>
                <a:r>
                  <a:rPr lang="en-US" altLang="zh-CN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F</a:t>
                </a: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）：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输入为三个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 32-bit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，输出为一个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 32-bit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伪代码如下：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16660"/>
                <a:ext cx="11144250" cy="955903"/>
              </a:xfrm>
              <a:prstGeom prst="rect">
                <a:avLst/>
              </a:prstGeom>
              <a:blipFill rotWithShape="1">
                <a:blip r:embed="rId1"/>
                <a:stretch>
                  <a:fillRect b="-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064030" y="2308893"/>
                <a:ext cx="8125522" cy="3520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F(X0,X1,X2) {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1.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⊞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⊞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}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030" y="2308893"/>
                <a:ext cx="8125522" cy="3520440"/>
              </a:xfrm>
              <a:prstGeom prst="rect">
                <a:avLst/>
              </a:prstGeom>
              <a:blipFill rotWithShape="1">
                <a:blip r:embed="rId2"/>
                <a:stretch>
                  <a:fillRect l="-3" t="-1" r="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7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29" name="直接连接符 8228"/>
          <p:cNvCxnSpPr/>
          <p:nvPr/>
        </p:nvCxnSpPr>
        <p:spPr>
          <a:xfrm>
            <a:off x="2676882" y="4583961"/>
            <a:ext cx="746029" cy="1527726"/>
          </a:xfrm>
          <a:prstGeom prst="line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23" name="流程图: 过程 8222"/>
          <p:cNvSpPr/>
          <p:nvPr/>
        </p:nvSpPr>
        <p:spPr>
          <a:xfrm>
            <a:off x="3673858" y="3644665"/>
            <a:ext cx="5200217" cy="2742871"/>
          </a:xfrm>
          <a:prstGeom prst="flowChartProcess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22" name="流程图: 过程 8221"/>
          <p:cNvSpPr/>
          <p:nvPr/>
        </p:nvSpPr>
        <p:spPr>
          <a:xfrm>
            <a:off x="3583835" y="3555141"/>
            <a:ext cx="5200217" cy="2742871"/>
          </a:xfrm>
          <a:prstGeom prst="flowChartProcess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21" name="流程图: 过程 8220"/>
          <p:cNvSpPr/>
          <p:nvPr/>
        </p:nvSpPr>
        <p:spPr>
          <a:xfrm>
            <a:off x="3506892" y="3465617"/>
            <a:ext cx="5200217" cy="2742871"/>
          </a:xfrm>
          <a:prstGeom prst="flowChartProcess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20" name="流程图: 过程 8219"/>
          <p:cNvSpPr/>
          <p:nvPr/>
        </p:nvSpPr>
        <p:spPr>
          <a:xfrm>
            <a:off x="3426698" y="3368816"/>
            <a:ext cx="5200217" cy="2742871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447479" y="1270474"/>
                <a:ext cx="7158653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⋘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⋘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⋘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18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⋘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24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⋘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8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⋘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14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⋘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𝑋</m:t>
                          </m:r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⋘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30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79" y="1270474"/>
                <a:ext cx="7158653" cy="1015663"/>
              </a:xfrm>
              <a:prstGeom prst="rect">
                <a:avLst/>
              </a:prstGeom>
              <a:blipFill rotWithShape="1">
                <a:blip r:embed="rId1"/>
                <a:stretch>
                  <a:fillRect l="-3" t="-47" r="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42474" y="2283291"/>
                <a:ext cx="11749526" cy="955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</a:t>
                </a: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盒：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输入为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32-bit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，由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4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16X16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的小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盒并置而成，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，每个小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盒输入为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8-bit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小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是一个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16X16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查找表</a:t>
                </a:r>
                <a:endPara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74" y="2283291"/>
                <a:ext cx="11749526" cy="955903"/>
              </a:xfrm>
              <a:prstGeom prst="rect">
                <a:avLst/>
              </a:prstGeom>
              <a:blipFill rotWithShape="1">
                <a:blip r:embed="rId2"/>
                <a:stretch>
                  <a:fillRect l="-4" t="-49" b="-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97" name="组合 8196"/>
          <p:cNvGrpSpPr/>
          <p:nvPr/>
        </p:nvGrpSpPr>
        <p:grpSpPr>
          <a:xfrm>
            <a:off x="142225" y="4045257"/>
            <a:ext cx="1727548" cy="1285911"/>
            <a:chOff x="982711" y="4278730"/>
            <a:chExt cx="1727548" cy="12859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/>
                <p:cNvSpPr/>
                <p:nvPr/>
              </p:nvSpPr>
              <p:spPr>
                <a:xfrm>
                  <a:off x="982711" y="5032207"/>
                  <a:ext cx="1302795" cy="500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11" y="5032207"/>
                  <a:ext cx="1302795" cy="500800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右大括号 29"/>
            <p:cNvSpPr/>
            <p:nvPr/>
          </p:nvSpPr>
          <p:spPr>
            <a:xfrm rot="16200000">
              <a:off x="1504378" y="4139857"/>
              <a:ext cx="259461" cy="1302795"/>
            </a:xfrm>
            <a:prstGeom prst="rightBrace">
              <a:avLst>
                <a:gd name="adj1" fmla="val 78235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82959" y="4278730"/>
              <a:ext cx="12525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32-bit</a:t>
              </a:r>
              <a:endParaRPr lang="zh-CN" altLang="en-US" dirty="0"/>
            </a:p>
          </p:txBody>
        </p:sp>
        <p:sp>
          <p:nvSpPr>
            <p:cNvPr id="44" name="箭头: 右 43"/>
            <p:cNvSpPr/>
            <p:nvPr/>
          </p:nvSpPr>
          <p:spPr>
            <a:xfrm>
              <a:off x="2451179" y="5063841"/>
              <a:ext cx="259080" cy="500800"/>
            </a:xfrm>
            <a:prstGeom prst="rightArrow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201" name="组合 8200"/>
          <p:cNvGrpSpPr/>
          <p:nvPr/>
        </p:nvGrpSpPr>
        <p:grpSpPr>
          <a:xfrm>
            <a:off x="3333628" y="3727711"/>
            <a:ext cx="1816256" cy="2049984"/>
            <a:chOff x="4464907" y="3855620"/>
            <a:chExt cx="1816256" cy="20499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矩形 44"/>
                <p:cNvSpPr/>
                <p:nvPr/>
              </p:nvSpPr>
              <p:spPr>
                <a:xfrm>
                  <a:off x="4822250" y="4515107"/>
                  <a:ext cx="340638" cy="5008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250" y="4515107"/>
                  <a:ext cx="340638" cy="500800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4464907" y="5134552"/>
                  <a:ext cx="152246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907" y="5134552"/>
                  <a:ext cx="1522464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矩形 47"/>
                <p:cNvSpPr/>
                <p:nvPr/>
              </p:nvSpPr>
              <p:spPr>
                <a:xfrm>
                  <a:off x="5162888" y="4515107"/>
                  <a:ext cx="335527" cy="500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888" y="4515107"/>
                  <a:ext cx="335527" cy="500800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右大括号 48"/>
            <p:cNvSpPr/>
            <p:nvPr/>
          </p:nvSpPr>
          <p:spPr>
            <a:xfrm rot="16200000">
              <a:off x="4862836" y="4171823"/>
              <a:ext cx="259461" cy="340637"/>
            </a:xfrm>
            <a:prstGeom prst="rightBrace">
              <a:avLst>
                <a:gd name="adj1" fmla="val 23002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577190" y="3855620"/>
              <a:ext cx="8752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4-bit</a:t>
              </a:r>
              <a:endParaRPr lang="zh-CN" altLang="en-US" dirty="0"/>
            </a:p>
          </p:txBody>
        </p:sp>
        <p:sp>
          <p:nvSpPr>
            <p:cNvPr id="51" name="右大括号 50"/>
            <p:cNvSpPr/>
            <p:nvPr/>
          </p:nvSpPr>
          <p:spPr>
            <a:xfrm rot="16200000">
              <a:off x="5200922" y="4174377"/>
              <a:ext cx="259461" cy="335528"/>
            </a:xfrm>
            <a:prstGeom prst="rightBrace">
              <a:avLst>
                <a:gd name="adj1" fmla="val 23002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4653076" y="5451569"/>
                  <a:ext cx="1628087" cy="4540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𝑙</m:t>
                      </m:r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：</a:t>
                  </a:r>
                  <a:r>
                    <a:rPr lang="en-US" altLang="zh-CN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0x0~0xF</a:t>
                  </a:r>
                  <a:endPara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3076" y="5451569"/>
                  <a:ext cx="1628087" cy="454035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96" name="组合 8195"/>
          <p:cNvGrpSpPr/>
          <p:nvPr/>
        </p:nvGrpSpPr>
        <p:grpSpPr>
          <a:xfrm>
            <a:off x="2041229" y="3427453"/>
            <a:ext cx="1229576" cy="3074177"/>
            <a:chOff x="3664249" y="3466221"/>
            <a:chExt cx="1229576" cy="30741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矩形 35"/>
                <p:cNvSpPr/>
                <p:nvPr/>
              </p:nvSpPr>
              <p:spPr>
                <a:xfrm>
                  <a:off x="3664252" y="4121929"/>
                  <a:ext cx="622131" cy="500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252" y="4121929"/>
                  <a:ext cx="622131" cy="500800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矩形 38"/>
                <p:cNvSpPr/>
                <p:nvPr/>
              </p:nvSpPr>
              <p:spPr>
                <a:xfrm>
                  <a:off x="3664251" y="4761152"/>
                  <a:ext cx="622131" cy="500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251" y="4761152"/>
                  <a:ext cx="622131" cy="500800"/>
                </a:xfrm>
                <a:prstGeom prst="rect">
                  <a:avLst/>
                </a:prstGeom>
                <a:blipFill rotWithShape="1">
                  <a:blip r:embed="rId9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矩形 39"/>
                <p:cNvSpPr/>
                <p:nvPr/>
              </p:nvSpPr>
              <p:spPr>
                <a:xfrm>
                  <a:off x="3664250" y="5400375"/>
                  <a:ext cx="622131" cy="500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250" y="5400375"/>
                  <a:ext cx="622131" cy="500800"/>
                </a:xfrm>
                <a:prstGeom prst="rect">
                  <a:avLst/>
                </a:prstGeom>
                <a:blipFill rotWithShape="1">
                  <a:blip r:embed="rId10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/>
                <p:cNvSpPr/>
                <p:nvPr/>
              </p:nvSpPr>
              <p:spPr>
                <a:xfrm>
                  <a:off x="3664249" y="6039598"/>
                  <a:ext cx="622131" cy="5008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249" y="6039598"/>
                  <a:ext cx="622131" cy="500800"/>
                </a:xfrm>
                <a:prstGeom prst="rect">
                  <a:avLst/>
                </a:prstGeom>
                <a:blipFill rotWithShape="1">
                  <a:blip r:embed="rId11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右大括号 41"/>
            <p:cNvSpPr/>
            <p:nvPr/>
          </p:nvSpPr>
          <p:spPr>
            <a:xfrm rot="16200000">
              <a:off x="3845584" y="3623363"/>
              <a:ext cx="259461" cy="622131"/>
            </a:xfrm>
            <a:prstGeom prst="rightBrace">
              <a:avLst>
                <a:gd name="adj1" fmla="val 5767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64249" y="3466221"/>
              <a:ext cx="8752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8-bit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4291869" y="4206648"/>
                  <a:ext cx="4419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69" y="4206648"/>
                  <a:ext cx="441928" cy="369332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4291869" y="5477256"/>
                  <a:ext cx="601956" cy="369332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69" y="5477256"/>
                  <a:ext cx="601956" cy="369332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4288082" y="6112560"/>
                  <a:ext cx="4419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082" y="6112560"/>
                  <a:ext cx="441928" cy="369332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4288082" y="4841952"/>
                  <a:ext cx="551040" cy="369332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082" y="4841952"/>
                  <a:ext cx="551040" cy="369332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02" name="组合 8201"/>
          <p:cNvGrpSpPr/>
          <p:nvPr/>
        </p:nvGrpSpPr>
        <p:grpSpPr>
          <a:xfrm>
            <a:off x="4954432" y="3404978"/>
            <a:ext cx="3566869" cy="2598566"/>
            <a:chOff x="6280596" y="3500953"/>
            <a:chExt cx="3566869" cy="2598566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9451" y="3847525"/>
              <a:ext cx="3187735" cy="1749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矩形: 圆角 55"/>
            <p:cNvSpPr/>
            <p:nvPr/>
          </p:nvSpPr>
          <p:spPr>
            <a:xfrm>
              <a:off x="6537337" y="4864181"/>
              <a:ext cx="3310128" cy="85168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/>
            <p:cNvSpPr/>
            <p:nvPr/>
          </p:nvSpPr>
          <p:spPr>
            <a:xfrm>
              <a:off x="7543177" y="3769304"/>
              <a:ext cx="143746" cy="1879097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6841899" y="5730187"/>
                  <a:ext cx="2057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1899" y="5730187"/>
                  <a:ext cx="2057400" cy="369332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93" name="文本框 8192"/>
                <p:cNvSpPr txBox="1"/>
                <p:nvPr/>
              </p:nvSpPr>
              <p:spPr>
                <a:xfrm>
                  <a:off x="6280596" y="4552814"/>
                  <a:ext cx="5102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altLang="zh-C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193" name="文本框 8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596" y="4552814"/>
                  <a:ext cx="510234" cy="369332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95" name="文本框 8194"/>
                <p:cNvSpPr txBox="1"/>
                <p:nvPr/>
              </p:nvSpPr>
              <p:spPr>
                <a:xfrm>
                  <a:off x="7543177" y="3500953"/>
                  <a:ext cx="5102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altLang="zh-CN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195" name="文本框 8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177" y="3500953"/>
                  <a:ext cx="510234" cy="369332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98" name="椭圆 8197"/>
            <p:cNvSpPr/>
            <p:nvPr/>
          </p:nvSpPr>
          <p:spPr>
            <a:xfrm>
              <a:off x="7502224" y="4820030"/>
              <a:ext cx="213613" cy="1626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00" name="直接箭头连接符 8199"/>
            <p:cNvCxnSpPr/>
            <p:nvPr/>
          </p:nvCxnSpPr>
          <p:spPr>
            <a:xfrm flipH="1">
              <a:off x="7220471" y="5076050"/>
              <a:ext cx="244552" cy="70591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14" name="组合 8213"/>
          <p:cNvGrpSpPr/>
          <p:nvPr/>
        </p:nvGrpSpPr>
        <p:grpSpPr>
          <a:xfrm>
            <a:off x="9390747" y="3417645"/>
            <a:ext cx="875257" cy="3083985"/>
            <a:chOff x="10109035" y="3292295"/>
            <a:chExt cx="875257" cy="30839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03" name="矩形 8202"/>
                <p:cNvSpPr/>
                <p:nvPr/>
              </p:nvSpPr>
              <p:spPr>
                <a:xfrm>
                  <a:off x="10109038" y="3957811"/>
                  <a:ext cx="622131" cy="500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203" name="矩形 8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038" y="3957811"/>
                  <a:ext cx="622131" cy="500800"/>
                </a:xfrm>
                <a:prstGeom prst="rect">
                  <a:avLst/>
                </a:prstGeom>
                <a:blipFill rotWithShape="1">
                  <a:blip r:embed="rId20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04" name="矩形 8203"/>
                <p:cNvSpPr/>
                <p:nvPr/>
              </p:nvSpPr>
              <p:spPr>
                <a:xfrm>
                  <a:off x="10109037" y="4597034"/>
                  <a:ext cx="622131" cy="500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204" name="矩形 82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037" y="4597034"/>
                  <a:ext cx="622131" cy="500800"/>
                </a:xfrm>
                <a:prstGeom prst="rect">
                  <a:avLst/>
                </a:prstGeom>
                <a:blipFill rotWithShape="1">
                  <a:blip r:embed="rId21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05" name="矩形 8204"/>
                <p:cNvSpPr/>
                <p:nvPr/>
              </p:nvSpPr>
              <p:spPr>
                <a:xfrm>
                  <a:off x="10109036" y="5236257"/>
                  <a:ext cx="622131" cy="500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205" name="矩形 8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036" y="5236257"/>
                  <a:ext cx="622131" cy="500800"/>
                </a:xfrm>
                <a:prstGeom prst="rect">
                  <a:avLst/>
                </a:prstGeom>
                <a:blipFill rotWithShape="1">
                  <a:blip r:embed="rId2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06" name="矩形 8205"/>
                <p:cNvSpPr/>
                <p:nvPr/>
              </p:nvSpPr>
              <p:spPr>
                <a:xfrm>
                  <a:off x="10109035" y="5875480"/>
                  <a:ext cx="622131" cy="5008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206" name="矩形 8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035" y="5875480"/>
                  <a:ext cx="622131" cy="500800"/>
                </a:xfrm>
                <a:prstGeom prst="rect">
                  <a:avLst/>
                </a:prstGeom>
                <a:blipFill rotWithShape="1">
                  <a:blip r:embed="rId2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07" name="右大括号 8206"/>
            <p:cNvSpPr/>
            <p:nvPr/>
          </p:nvSpPr>
          <p:spPr>
            <a:xfrm rot="16200000">
              <a:off x="10290370" y="3449437"/>
              <a:ext cx="259461" cy="622131"/>
            </a:xfrm>
            <a:prstGeom prst="rightBrace">
              <a:avLst>
                <a:gd name="adj1" fmla="val 5767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8" name="文本框 8207"/>
            <p:cNvSpPr txBox="1"/>
            <p:nvPr/>
          </p:nvSpPr>
          <p:spPr>
            <a:xfrm>
              <a:off x="10109035" y="3292295"/>
              <a:ext cx="8752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8-bit</a:t>
              </a:r>
              <a:endParaRPr lang="zh-CN" altLang="en-US" dirty="0"/>
            </a:p>
          </p:txBody>
        </p:sp>
      </p:grpSp>
      <p:grpSp>
        <p:nvGrpSpPr>
          <p:cNvPr id="8215" name="组合 8214"/>
          <p:cNvGrpSpPr/>
          <p:nvPr/>
        </p:nvGrpSpPr>
        <p:grpSpPr>
          <a:xfrm>
            <a:off x="10640817" y="4025392"/>
            <a:ext cx="1552825" cy="1254277"/>
            <a:chOff x="982711" y="4278730"/>
            <a:chExt cx="1552825" cy="12542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16" name="矩形 8215"/>
                <p:cNvSpPr/>
                <p:nvPr/>
              </p:nvSpPr>
              <p:spPr>
                <a:xfrm>
                  <a:off x="982711" y="5032207"/>
                  <a:ext cx="1302795" cy="500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216" name="矩形 8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11" y="5032207"/>
                  <a:ext cx="1302795" cy="500800"/>
                </a:xfrm>
                <a:prstGeom prst="rect">
                  <a:avLst/>
                </a:prstGeom>
                <a:blipFill rotWithShape="1">
                  <a:blip r:embed="rId2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17" name="右大括号 8216"/>
            <p:cNvSpPr/>
            <p:nvPr/>
          </p:nvSpPr>
          <p:spPr>
            <a:xfrm rot="16200000">
              <a:off x="1504378" y="4139857"/>
              <a:ext cx="259461" cy="1302795"/>
            </a:xfrm>
            <a:prstGeom prst="rightBrace">
              <a:avLst>
                <a:gd name="adj1" fmla="val 78235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8" name="文本框 8217"/>
            <p:cNvSpPr txBox="1"/>
            <p:nvPr/>
          </p:nvSpPr>
          <p:spPr>
            <a:xfrm>
              <a:off x="1282959" y="4278730"/>
              <a:ext cx="12525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32-bit</a:t>
              </a:r>
              <a:endParaRPr lang="zh-CN" altLang="en-US" dirty="0"/>
            </a:p>
          </p:txBody>
        </p:sp>
      </p:grpSp>
      <p:sp>
        <p:nvSpPr>
          <p:cNvPr id="8224" name="箭头: 右 8223"/>
          <p:cNvSpPr/>
          <p:nvPr/>
        </p:nvSpPr>
        <p:spPr>
          <a:xfrm>
            <a:off x="4734869" y="4447503"/>
            <a:ext cx="259080" cy="5008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25" name="箭头: 右 8224"/>
          <p:cNvSpPr/>
          <p:nvPr/>
        </p:nvSpPr>
        <p:spPr>
          <a:xfrm>
            <a:off x="10196756" y="4830368"/>
            <a:ext cx="259080" cy="5008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28" name="直接连接符 8227"/>
          <p:cNvCxnSpPr/>
          <p:nvPr/>
        </p:nvCxnSpPr>
        <p:spPr>
          <a:xfrm flipV="1">
            <a:off x="2676882" y="3368816"/>
            <a:ext cx="749816" cy="714345"/>
          </a:xfrm>
          <a:prstGeom prst="line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34" name="直接连接符 8233"/>
          <p:cNvCxnSpPr/>
          <p:nvPr/>
        </p:nvCxnSpPr>
        <p:spPr>
          <a:xfrm>
            <a:off x="8626915" y="3364090"/>
            <a:ext cx="749816" cy="719071"/>
          </a:xfrm>
          <a:prstGeom prst="line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37" name="直接连接符 8236"/>
          <p:cNvCxnSpPr/>
          <p:nvPr/>
        </p:nvCxnSpPr>
        <p:spPr>
          <a:xfrm flipV="1">
            <a:off x="8645256" y="4577106"/>
            <a:ext cx="741915" cy="1515914"/>
          </a:xfrm>
          <a:prstGeom prst="line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8409" y="1267882"/>
            <a:ext cx="2344568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32-bit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线性变换：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itle 17"/>
          <p:cNvSpPr>
            <a:spLocks noGrp="1"/>
          </p:cNvSpPr>
          <p:nvPr>
            <p:custDataLst>
              <p:tags r:id="rId25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64721" y="1189871"/>
                <a:ext cx="11262555" cy="32669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算法运行</a:t>
                </a:r>
                <a:r>
                  <a:rPr lang="en-US" altLang="zh-CN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——</a:t>
                </a: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初始化阶段：</a:t>
                </a:r>
                <a:endParaRPr lang="zh-CN" altLang="en-US" sz="20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将初始密钥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和初始向量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𝐼𝑉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装入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LFSR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的寄存器单元中，寄存器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置零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重复执行下述过程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32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次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: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BitReconstruction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()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输出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32-bit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LFSRWithInitialisationMode(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≫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endParaRPr lang="zh-CN" altLang="en-US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21" y="1189871"/>
                <a:ext cx="11262555" cy="3266985"/>
              </a:xfrm>
              <a:prstGeom prst="rect">
                <a:avLst/>
              </a:prstGeom>
              <a:blipFill rotWithShape="1">
                <a:blip r:embed="rId1"/>
                <a:stretch>
                  <a:fillRect l="-5" t="-16" r="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64721" y="1189871"/>
                <a:ext cx="11262555" cy="4651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算法运行</a:t>
                </a:r>
                <a:r>
                  <a:rPr lang="en-US" altLang="zh-CN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——</a:t>
                </a: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工作步骤：</a:t>
                </a:r>
                <a:endParaRPr lang="zh-CN" altLang="en-US" sz="20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执行下述过程一次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: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BitReconstruction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()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LFSRWithWorkMode()</a:t>
                </a:r>
                <a:endParaRPr lang="zh-CN" altLang="en-US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重复计算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次下述过程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: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BitReconstruction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()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𝑍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000" b="0" i="1" dirty="0">
                  <a:latin typeface="Cambria Math" panose="020405030504060302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输出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32-bit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密钥字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LFSRWithWorkMode()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21" y="1189871"/>
                <a:ext cx="11262555" cy="4651979"/>
              </a:xfrm>
              <a:prstGeom prst="rect">
                <a:avLst/>
              </a:prstGeom>
              <a:blipFill rotWithShape="1">
                <a:blip r:embed="rId1"/>
                <a:stretch>
                  <a:fillRect l="-5" t="-11" r="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3680" y="184350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2.3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任务二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9729" y="1095957"/>
            <a:ext cx="11016843" cy="466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测试用例 </a:t>
            </a:r>
            <a:r>
              <a:rPr lang="en-US" altLang="zh-CN" sz="2000" dirty="0"/>
              <a:t>1</a:t>
            </a:r>
            <a:r>
              <a:rPr lang="zh-CN" altLang="en-US" sz="2000" dirty="0"/>
              <a:t>（全 </a:t>
            </a:r>
            <a:r>
              <a:rPr lang="en-US" altLang="zh-CN" sz="2000" dirty="0"/>
              <a:t>0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indent="457200">
              <a:lnSpc>
                <a:spcPct val="150000"/>
              </a:lnSpc>
            </a:pPr>
            <a:r>
              <a:rPr lang="en-US" altLang="zh-CN" sz="2000" dirty="0"/>
              <a:t>key</a:t>
            </a:r>
            <a:r>
              <a:rPr lang="zh-CN" altLang="en-US" sz="2000" dirty="0"/>
              <a:t>：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00 00 00 00 00 00 00 00 00 00 00 00 00 00 00 00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/>
              <a:t>iv</a:t>
            </a:r>
            <a:r>
              <a:rPr lang="zh-CN" altLang="en-US" sz="2000" dirty="0"/>
              <a:t>：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00 00 00 00 00 00 00 00 00 00 00 00 00 00 00 00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45720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z1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27bede74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45720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z2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018082da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测试用例 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（全 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</a:t>
            </a:r>
            <a:endParaRPr lang="zh-CN" altLang="en-US" sz="2000" dirty="0"/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key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ff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iv</a:t>
            </a:r>
            <a:r>
              <a:rPr lang="zh-CN" altLang="en-US" sz="2000" dirty="0">
                <a:sym typeface="+mn-ea"/>
              </a:rPr>
              <a:t>：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ff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lvl="0" indent="457200">
              <a:lnSpc>
                <a:spcPct val="150000"/>
              </a:lnSpc>
              <a:buNone/>
            </a:pPr>
            <a:r>
              <a:rPr lang="en-US" altLang="zh-CN" sz="2000" dirty="0">
                <a:sym typeface="+mn-ea"/>
              </a:rPr>
              <a:t>z1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0657cfa0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lvl="0" indent="457200">
              <a:lnSpc>
                <a:spcPct val="150000"/>
              </a:lnSpc>
              <a:buNone/>
            </a:pPr>
            <a:r>
              <a:rPr lang="en-US" altLang="zh-CN" sz="2000" dirty="0">
                <a:sym typeface="+mn-ea"/>
              </a:rPr>
              <a:t>z2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7096398b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6594" y="770455"/>
            <a:ext cx="11262555" cy="511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完成祖冲之算法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并求出目标向量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目标向量 </a:t>
            </a:r>
            <a:r>
              <a:rPr lang="en-US" altLang="zh-CN" sz="2000" b="1" dirty="0"/>
              <a:t>1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输入：密钥</a:t>
            </a:r>
            <a:r>
              <a:rPr lang="en-US" altLang="zh-CN" sz="2000" dirty="0"/>
              <a:t> key</a:t>
            </a:r>
            <a:r>
              <a:rPr lang="zh-CN" altLang="en-US" sz="2000" dirty="0"/>
              <a:t>：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3d 4c 4b e9 6a 82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ae b5 8f 64 1d b1 7b 45 5b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/>
              <a:t>    初始向量 </a:t>
            </a:r>
            <a:r>
              <a:rPr lang="en-US" altLang="zh-CN" sz="2000" dirty="0"/>
              <a:t>iv</a:t>
            </a:r>
            <a:r>
              <a:rPr lang="zh-CN" altLang="en-US" sz="2000" dirty="0"/>
              <a:t>：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84 31 9a a8 de 69 15 ca 1f 6b da 6b fb d8 c7 66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输出：</a:t>
            </a:r>
            <a:r>
              <a:rPr lang="en-US" altLang="zh-CN" sz="2000" dirty="0">
                <a:solidFill>
                  <a:schemeClr val="tx1"/>
                </a:solidFill>
              </a:rPr>
              <a:t>z1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????????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45720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z2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????????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目标向量 </a:t>
            </a:r>
            <a:r>
              <a:rPr lang="en-US" altLang="zh-CN" sz="2000" b="1" dirty="0">
                <a:sym typeface="+mn-ea"/>
              </a:rPr>
              <a:t>2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输入：密钥</a:t>
            </a:r>
            <a:r>
              <a:rPr lang="en-US" altLang="zh-CN" sz="2000" dirty="0">
                <a:sym typeface="+mn-ea"/>
              </a:rPr>
              <a:t> key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3d 4c 4b e9 6a 82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ae b5 8f 64 1d b1 7b 45 5c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ym typeface="+mn-ea"/>
              </a:rPr>
              <a:t>    初始向量 </a:t>
            </a:r>
            <a:r>
              <a:rPr lang="en-US" altLang="zh-CN" sz="2000" dirty="0">
                <a:sym typeface="+mn-ea"/>
              </a:rPr>
              <a:t>iv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84 31 9a a8 de 69 15 ca 1f 6b da 6b fb d8 c7 66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输出：</a:t>
            </a:r>
            <a:r>
              <a:rPr lang="en-US" altLang="zh-CN" sz="2000" dirty="0">
                <a:sym typeface="+mn-ea"/>
              </a:rPr>
              <a:t>z1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????????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457200">
              <a:lnSpc>
                <a:spcPct val="150000"/>
              </a:lnSpc>
              <a:buNone/>
            </a:pPr>
            <a:r>
              <a:rPr lang="en-US" altLang="zh-CN" sz="2000" dirty="0">
                <a:sym typeface="+mn-ea"/>
              </a:rPr>
              <a:t>     z2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????????</a:t>
            </a:r>
            <a:endParaRPr lang="en-US" altLang="zh-CN" sz="2000" dirty="0">
              <a:sym typeface="+mn-ea"/>
            </a:endParaRPr>
          </a:p>
        </p:txBody>
      </p:sp>
      <p:sp>
        <p:nvSpPr>
          <p:cNvPr id="4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3680" y="184350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2.3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任务二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997" y="1279248"/>
            <a:ext cx="11262555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S0 = [[0x3e, 0x72, 0x5b, 0x47, 0xca, 0xe0, 0x00, 0x33, 0x04, 0xd1, 0x54, 0x98, 0x09, 0xb9, 0x6d, 0xcb],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[0x7b, 0x1b, 0xf9, 0x32, 0xaf, 0x9d, 0x6a, 0xa5, 0xb8, 0x2d, 0xfc, 0x1d, 0x08, 0x53, 0x03, 0x90],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[0x4d, 0x4e, 0x84, 0x99, 0xe4, 0xce, 0xd9, 0x91, 0xdd, 0xb6, 0x85, 0x48, 0x8b, 0x29, 0x6e, 0xac],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[0xcd, 0xc1, 0xf8, 0x1e, 0x73, 0x43, 0x69, 0xc6, 0xb5, 0xbd, 0xfd, 0x39, 0x63, 0x20, 0xd4, 0x38],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[0x76, 0x7d, 0xb2, 0xa7, 0xcf, 0xed, 0x57, 0xc5, 0xf3, 0x2c, 0xbb, 0x14, 0x21, 0x06, 0x55, 0x9b],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[0xe3, 0xef, 0x5e, 0x31, 0x4f, 0x7f, 0x5a, 0xa4, 0x0d, 0x82, 0x51, 0x49, 0x5f, 0xba, 0x58, 0x1c],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[0x4a, 0x16, 0xd5, 0x17, 0xa8, 0x92, 0x24, 0x1f, 0x8c, 0xff, 0xd8, 0xae, 0x2e, 0x01, 0xd3, 0xad],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[0x3b, 0x4b, 0xda, 0x46, 0xeb, 0xc9, 0xde, 0x9a, 0x8f, 0x87, 0xd7, 0x3a, 0x80, 0x6f, 0x2f, 0xc8],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[0xb1, 0xb4, 0x37, 0xf7, 0x0a, 0x22, 0x13, 0x28, 0x7c, 0xcc, 0x3c, 0x89, 0xc7, 0xc3, 0x96, 0x56],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[0x07, 0xbf, 0x7e, 0xf0, 0x0b, 0x2b, 0x97, 0x52, 0x35, 0x41, 0x79, 0x61, 0xa6, 0x4c, 0x10, 0xfe], 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[0xbc, 0x26, 0x95, 0x88, 0x8a, 0xb0, 0xa3, 0xfb, 0xc0, 0x18, 0x94, 0xf2, 0xe1, 0xe5, 0xe9, 0x5d],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[0xd0, 0xdc, 0x11, 0x66, 0x64, 0x5c, 0xec, 0x59, 0x42, 0x75, 0x12, 0xf5, 0x74, 0x9c, 0xaa, 0x23],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[0x0e, 0x86, 0xab, 0xbe, 0x2a, 0x02, 0xe7, 0x67, 0xe6, 0x44, 0xa2, 0x6c, 0xc2, 0x93, 0x9f, 0xf1],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[0xf6, 0xfa, 0x36, 0xd2, 0x50, 0x68, 0x9e, 0x62, 0x71, 0x15, 0x3d, 0xd6, 0x40, 0xc4, 0xe2, 0x0f],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[0x8e, 0x83, 0x77, 0x6b, 0x25, 0x05, 0x3f, 0x0c, 0x30, 0xea, 0x70, 0xb7, 0xa1, 0xe8, 0xa9, 0x65],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[0x8d, 0x27, 0x1a, 0xdb, 0x81, 0xb3, 0xa0, 0xf4, 0x45, 0x7a, 0x19, 0xdf, 0xee, 0x78, 0x34, 0x60]]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4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64997" y="218926"/>
            <a:ext cx="249174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2.4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参考代码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2"/>
            <a:ext cx="3336811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一次性密码本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84745" y="1154455"/>
                <a:ext cx="11381829" cy="4275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cs typeface="Arial" panose="020B0604020202020204" pitchFamily="34" charset="0"/>
                  </a:rPr>
                  <a:t>一次性密码本（</a:t>
                </a:r>
                <a:r>
                  <a:rPr lang="en-US" altLang="zh-CN" sz="2000" b="1" dirty="0">
                    <a:cs typeface="Arial" panose="020B0604020202020204" pitchFamily="34" charset="0"/>
                  </a:rPr>
                  <a:t>OTP</a:t>
                </a:r>
                <a:r>
                  <a:rPr lang="zh-CN" altLang="en-US" sz="2000" b="1" dirty="0">
                    <a:cs typeface="Arial" panose="020B0604020202020204" pitchFamily="34" charset="0"/>
                  </a:rPr>
                  <a:t>）加密方案：</a:t>
                </a:r>
                <a:endParaRPr lang="en-US" altLang="zh-CN" sz="2000" b="1" dirty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cs typeface="Arial" panose="020B0604020202020204" pitchFamily="34" charset="0"/>
                  </a:rPr>
                  <a:t>我们定义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⊕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表示两个二进制字符串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的按位异或（</a:t>
                </a:r>
                <a:r>
                  <a:rPr lang="en-US" altLang="zh-CN" sz="2000" dirty="0">
                    <a:cs typeface="Arial" panose="020B0604020202020204" pitchFamily="34" charset="0"/>
                  </a:rPr>
                  <a:t>XOR</a:t>
                </a:r>
                <a:r>
                  <a:rPr lang="zh-CN" altLang="en-US" sz="2000" dirty="0">
                    <a:cs typeface="Arial" panose="020B0604020202020204" pitchFamily="34" charset="0"/>
                  </a:rPr>
                  <a:t>）运算，即如果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，</a:t>
                </a:r>
                <a:r>
                  <a:rPr lang="en-US" altLang="zh-CN" sz="20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，那么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⊕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0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⊕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，一次性密码本的方案如下：</a:t>
                </a:r>
                <a:endParaRPr lang="en-US" altLang="zh-CN" sz="2000" dirty="0"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dirty="0">
                    <a:cs typeface="Arial" panose="020B0604020202020204" pitchFamily="34" charset="0"/>
                  </a:rPr>
                  <a:t>给定整数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𝓁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，定义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都等于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𝓁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（即所有长度为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的二进制字符串的集合）</a:t>
                </a:r>
                <a:endParaRPr lang="zh-CN" altLang="en-US" sz="2000" dirty="0"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>
                    <a:cs typeface="Arial" panose="020B0604020202020204" pitchFamily="34" charset="0"/>
                  </a:rPr>
                  <a:t>Gen </a:t>
                </a:r>
                <a:r>
                  <a:rPr lang="zh-CN" altLang="en-US" sz="2000" dirty="0">
                    <a:cs typeface="Arial" panose="020B0604020202020204" pitchFamily="34" charset="0"/>
                  </a:rPr>
                  <a:t>从均匀分布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𝒦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𝓁</m:t>
                        </m:r>
                      </m:sup>
                    </m:sSup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中随机选择一个字符串作为密钥（即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𝒦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中包含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𝓁</m:t>
                        </m:r>
                      </m:sup>
                    </m:sSup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个字符串，每个字符串被选为密钥的概率是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𝓁</m:t>
                        </m:r>
                      </m:sup>
                    </m:sSup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）</a:t>
                </a:r>
                <a:endParaRPr lang="zh-CN" altLang="en-US" sz="2000" dirty="0"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>
                    <a:cs typeface="Arial" panose="020B0604020202020204" pitchFamily="34" charset="0"/>
                  </a:rPr>
                  <a:t>Enc </a:t>
                </a:r>
                <a:r>
                  <a:rPr lang="zh-CN" altLang="en-US" sz="2000" dirty="0">
                    <a:cs typeface="Arial" panose="020B0604020202020204" pitchFamily="34" charset="0"/>
                  </a:rPr>
                  <a:t>定义如下：输入为密钥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𝓁</m:t>
                        </m:r>
                      </m:sup>
                    </m:sSup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和消息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𝓁</m:t>
                        </m:r>
                      </m:sup>
                    </m:sSup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，输出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sz="2000" dirty="0"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000" dirty="0">
                    <a:cs typeface="Arial" panose="020B0604020202020204" pitchFamily="34" charset="0"/>
                  </a:rPr>
                  <a:t>Dec </a:t>
                </a:r>
                <a:r>
                  <a:rPr lang="zh-CN" altLang="en-US" sz="2000" dirty="0">
                    <a:cs typeface="Arial" panose="020B0604020202020204" pitchFamily="34" charset="0"/>
                  </a:rPr>
                  <a:t>定义如下：输入为密钥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𝓁</m:t>
                        </m:r>
                      </m:sup>
                    </m:sSup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和密文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𝓁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，输出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dirty="0">
                  <a:cs typeface="Arial" panose="020B0604020202020204" pitchFamily="34" charset="0"/>
                </a:endParaRPr>
              </a:p>
              <a:p>
                <a:pPr indent="0">
                  <a:lnSpc>
                    <a:spcPct val="150000"/>
                  </a:lnSpc>
                  <a:buFont typeface="+mj-lt"/>
                  <a:buNone/>
                </a:pPr>
                <a:endParaRPr lang="zh-CN" altLang="en-US" sz="20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45" y="1154455"/>
                <a:ext cx="11381829" cy="4275338"/>
              </a:xfrm>
              <a:prstGeom prst="rect">
                <a:avLst/>
              </a:prstGeom>
              <a:blipFill rotWithShape="1">
                <a:blip r:embed="rId2"/>
                <a:stretch>
                  <a:fillRect l="-2" t="-1" r="3" b="-2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722" y="1232049"/>
            <a:ext cx="11140595" cy="5332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S1 = [[0x55, 0xc2, 0x63, 0x71, 0x3b, 0xc8, 0x47, 0x86, 0x9f, 0x3c, 0xda, 0x5b, 0x29, 0xaa, 0xfd, 0x77],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[0x8c, 0xc5, 0x94, 0x0c, 0xa6, 0x1a, 0x13, 0x00, 0xe3, 0xa8, 0x16, 0x72, 0x40, 0xf9, 0xf8, 0x42],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[0x44, 0x26, 0x68, 0x96, 0x81, 0xd9, 0x45, 0x3e, 0x10, 0x76, 0xc6, 0xa7, 0x8b, 0x39, 0x43, 0xe1],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[0x3a, 0xb5, 0x56, 0x2a, 0xc0, 0x6d, 0xb3, 0x05, 0x22, 0x66, 0xbf, 0xdc, 0x0b, 0xfa, 0x62, 0x48],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[0xdd, 0x20, 0x11, 0x06, 0x36, 0xc9, 0xc1, 0xcf, 0xf6, 0x27, 0x52, 0xbb, 0x69, 0xf5, 0xd4, 0x87],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[0x7f, 0x84, 0x4c, 0xd2, 0x9c, 0x57, 0xa4, 0xbc, 0x4f, 0x9a, 0xdf, 0xfe, 0xd6, 0x8d, 0x7a, 0xeb],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[0x2b, 0x53, 0xd8, 0x5c, 0xa1, 0x14, 0x17, 0xfb, 0x23, 0xd5, 0x7d, 0x30, 0x67, 0x73, 0x08, 0x09],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[0xee, 0xb7, 0x70, 0x3f, 0x61, 0xb2, 0x19, 0x8e, 0x4e, 0xe5, 0x4b, 0x93, 0x8f, 0x5d, 0xdb, 0xa9],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[0xad, 0xf1, 0xae, 0x2e, 0xcb, 0x0d, 0xfc, 0xf4, 0x2d, 0x46, 0x6e, 0x1d, 0x97, 0xe8, 0xd1, 0xe9],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[0x4d, 0x37, 0xa5, 0x75, 0x5e, 0x83, 0x9e, 0xab, 0x82, 0x9d, 0xb9, 0x1c, 0xe0, 0xcd, 0x49, 0x89],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[0x01, 0xb6, 0xbd, 0x58, 0x24, 0xa2, 0x5f, 0x38, 0x78, 0x99, 0x15, 0x90, 0x50, 0xb8, 0x95, 0xe4],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[0xd0, 0x91, 0xc7, 0xce, 0xed, 0x0f, 0xb4, 0x6f, 0xa0, 0xcc, 0xf0, 0x02, 0x4a, 0x79, 0xc3, 0xde],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[0xa3, 0xef, 0xea, 0x51, 0xe6, 0x6b, 0x18, 0xec, 0x1b, 0x2c, 0x80, 0xf7, 0x74, 0xe7, 0xff, 0x21],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[0x5a, 0x6a, 0x54, 0x1e, 0x41, 0x31, 0x92, 0x35, 0xc4, 0x33, 0x07, 0x0a, 0xba, 0x7e, 0x0e, 0x34],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[0x88, 0xb1, 0x98, 0x7c, 0xf3, 0x3d, 0x60, 0x6c, 0x7b, 0xca, 0xd3, 0x1f, 0x32, 0x65, 0x04, 0x28],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      [0x64, 0xbe, 0x85, 0x9b, 0x2f, 0x59, 0x8a, 0xd7, 0xb0, 0x25, 0xac, 0xaf, 0x12, 0x03, 0xe2, 0xf2]]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D = [0x44d7, 0x26bc, 0x626b, 0x135e, 0x5789, 0x35e2, 0x7135, 0x09af,0x4d78, 0x2f13, 0x6bc4, 0x1af1, 0x5e26, 0x3c4d, 0x789a, 0x47ac]</a:t>
            </a:r>
            <a:endParaRPr lang="en-US" altLang="zh-CN" sz="12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64997" y="218926"/>
            <a:ext cx="249174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2.4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参考代码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997" y="954780"/>
            <a:ext cx="3793108" cy="55841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22" y="954780"/>
            <a:ext cx="7560499" cy="3397214"/>
          </a:xfrm>
          <a:prstGeom prst="rect">
            <a:avLst/>
          </a:prstGeom>
        </p:spPr>
      </p:pic>
      <p:sp>
        <p:nvSpPr>
          <p:cNvPr id="3" name="Title 17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64997" y="218926"/>
            <a:ext cx="249174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2.4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参考代码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4720" y="3674327"/>
            <a:ext cx="11262555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861" y="1287245"/>
            <a:ext cx="3953143" cy="4858462"/>
          </a:xfrm>
          <a:prstGeom prst="rect">
            <a:avLst/>
          </a:prstGeom>
        </p:spPr>
      </p:pic>
      <p:sp>
        <p:nvSpPr>
          <p:cNvPr id="2" name="Title 1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64997" y="218926"/>
            <a:ext cx="249174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2.4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参考代码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23680" y="183733"/>
            <a:ext cx="2100896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2.5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三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722" y="1251718"/>
            <a:ext cx="11106219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将任务二的 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ZUC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算法用起来：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参考标准文档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《GMT 0001.2-2012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祖冲之序列密码算法 第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部分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》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以 </a:t>
            </a:r>
            <a:r>
              <a:rPr lang="en-US" altLang="zh-CN" sz="2000" dirty="0">
                <a:sym typeface="+mn-ea"/>
              </a:rPr>
              <a:t>ZUC </a:t>
            </a:r>
            <a:r>
              <a:rPr lang="zh-CN" altLang="en-US" sz="2000" dirty="0">
                <a:sym typeface="+mn-ea"/>
              </a:rPr>
              <a:t>算法作为伪随机数生成器，加密给定长度的比特流</a:t>
            </a:r>
            <a:endParaRPr lang="en-US" altLang="zh-CN" sz="2000" dirty="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复现附录 </a:t>
            </a:r>
            <a:r>
              <a:rPr lang="en-US" altLang="zh-CN" sz="2000" dirty="0">
                <a:sym typeface="+mn-ea"/>
              </a:rPr>
              <a:t>A </a:t>
            </a:r>
            <a:r>
              <a:rPr lang="zh-CN" altLang="en-US" sz="2000" dirty="0">
                <a:sym typeface="+mn-ea"/>
              </a:rPr>
              <a:t>中的三个用例</a:t>
            </a:r>
            <a:endParaRPr lang="en-US" altLang="zh-CN" sz="2000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2"/>
            <a:ext cx="4160754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1.2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一次性密码本应用</a:t>
            </a:r>
            <a:endParaRPr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0878" y="1012591"/>
            <a:ext cx="9232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000000"/>
                </a:solidFill>
                <a:effectLst/>
                <a:ea typeface="+mj-ea"/>
              </a:rPr>
              <a:t>生成验证码</a:t>
            </a:r>
            <a:endParaRPr lang="zh-CN" altLang="en-US" sz="2000" dirty="0"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78" y="1638330"/>
            <a:ext cx="6887253" cy="3581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2"/>
            <a:ext cx="2100896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1.3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任务一</a:t>
            </a:r>
            <a:endParaRPr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2127" y="1012591"/>
            <a:ext cx="4144262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完成加密函数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</a:rPr>
              <a:t>otp_encrypt</a:t>
            </a:r>
            <a:r>
              <a:rPr lang="en-US" altLang="zh-CN" sz="2000" b="0" dirty="0">
                <a:solidFill>
                  <a:srgbClr val="000000"/>
                </a:solidFill>
                <a:effectLst/>
              </a:rPr>
              <a:t> </a:t>
            </a:r>
            <a:r>
              <a:rPr lang="zh-CN" altLang="en-US" sz="2000" b="0" dirty="0">
                <a:solidFill>
                  <a:srgbClr val="000000"/>
                </a:solidFill>
                <a:effectLst/>
              </a:rPr>
              <a:t>和解密函数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</a:rPr>
              <a:t>otp_decrypt</a:t>
            </a:r>
            <a:r>
              <a:rPr lang="en-US" altLang="zh-CN" sz="2000" b="0" dirty="0">
                <a:solidFill>
                  <a:srgbClr val="000000"/>
                </a:solidFill>
                <a:effectLst/>
              </a:rPr>
              <a:t> </a:t>
            </a:r>
            <a:r>
              <a:rPr lang="zh-CN" altLang="en-US" sz="2000" b="0" dirty="0">
                <a:solidFill>
                  <a:srgbClr val="000000"/>
                </a:solidFill>
                <a:effectLst/>
              </a:rPr>
              <a:t>的编写</a:t>
            </a:r>
            <a:endParaRPr lang="en-US" altLang="zh-CN" sz="2000" b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rgbClr val="FF0000"/>
                </a:solidFill>
                <a:effectLst/>
              </a:rPr>
              <a:t>（注意：</a:t>
            </a:r>
            <a:r>
              <a:rPr lang="en-US" altLang="zh-CN" sz="2000" b="0" dirty="0" err="1">
                <a:solidFill>
                  <a:srgbClr val="FF0000"/>
                </a:solidFill>
                <a:effectLst/>
              </a:rPr>
              <a:t>SageMath</a:t>
            </a:r>
            <a:r>
              <a:rPr lang="en-US" altLang="zh-CN" sz="2000" b="0" dirty="0">
                <a:solidFill>
                  <a:srgbClr val="FF0000"/>
                </a:solidFill>
                <a:effectLst/>
              </a:rPr>
              <a:t> </a:t>
            </a:r>
            <a:r>
              <a:rPr lang="zh-CN" altLang="en-US" sz="2000" b="0" dirty="0">
                <a:solidFill>
                  <a:srgbClr val="FF0000"/>
                </a:solidFill>
                <a:effectLst/>
              </a:rPr>
              <a:t>中的异或符号）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78" y="189123"/>
            <a:ext cx="4362106" cy="63763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84667" y="331829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759" y="1236932"/>
            <a:ext cx="6019423" cy="470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cs typeface="Arial" panose="020B0604020202020204" pitchFamily="34" charset="0"/>
              </a:rPr>
              <a:t>GB/T33133 </a:t>
            </a:r>
            <a:r>
              <a:rPr lang="zh-CN" altLang="en-US" sz="2000" dirty="0">
                <a:cs typeface="Arial" panose="020B0604020202020204" pitchFamily="34" charset="0"/>
              </a:rPr>
              <a:t>给出了祖冲之序列密码算法的一般结构</a:t>
            </a:r>
            <a:r>
              <a:rPr lang="en-US" altLang="zh-CN" sz="2000" dirty="0">
                <a:cs typeface="Arial" panose="020B0604020202020204" pitchFamily="34" charset="0"/>
              </a:rPr>
              <a:t>,</a:t>
            </a:r>
            <a:r>
              <a:rPr lang="zh-CN" altLang="en-US" sz="2000" dirty="0">
                <a:cs typeface="Arial" panose="020B0604020202020204" pitchFamily="34" charset="0"/>
              </a:rPr>
              <a:t>基于该结构可实现本标准其他各部分所规定的密码机制。适用于祖冲之序列密码算法相关产品的研制、检测和使用</a:t>
            </a:r>
            <a:r>
              <a:rPr lang="en-US" altLang="zh-CN" sz="2000" dirty="0">
                <a:cs typeface="Arial" panose="020B0604020202020204" pitchFamily="34" charset="0"/>
              </a:rPr>
              <a:t>,</a:t>
            </a:r>
            <a:r>
              <a:rPr lang="zh-CN" altLang="en-US" sz="2000" dirty="0">
                <a:cs typeface="Arial" panose="020B0604020202020204" pitchFamily="34" charset="0"/>
              </a:rPr>
              <a:t>可应用于涉及非国家秘密范畴的商业应用领域。</a:t>
            </a:r>
            <a:endParaRPr lang="zh-CN" altLang="en-US" sz="2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cs typeface="Arial" panose="020B0604020202020204" pitchFamily="34" charset="0"/>
              </a:rPr>
              <a:t>祖冲之序列密码算法</a:t>
            </a:r>
            <a:r>
              <a:rPr lang="zh-CN" altLang="en-US" sz="2000" dirty="0">
                <a:cs typeface="Arial" panose="020B0604020202020204" pitchFamily="34" charset="0"/>
              </a:rPr>
              <a:t>是中国自主研制的流密码算法</a:t>
            </a:r>
            <a:r>
              <a:rPr lang="en-US" altLang="zh-CN" sz="2000" dirty="0">
                <a:cs typeface="Arial" panose="020B0604020202020204" pitchFamily="34" charset="0"/>
              </a:rPr>
              <a:t>,</a:t>
            </a:r>
            <a:r>
              <a:rPr lang="zh-CN" altLang="en-US" sz="2000" dirty="0">
                <a:cs typeface="Arial" panose="020B0604020202020204" pitchFamily="34" charset="0"/>
              </a:rPr>
              <a:t>是运用于下一代移动通信 </a:t>
            </a:r>
            <a:r>
              <a:rPr lang="en-US" altLang="zh-CN" sz="2000" dirty="0">
                <a:cs typeface="Arial" panose="020B0604020202020204" pitchFamily="34" charset="0"/>
              </a:rPr>
              <a:t>4G </a:t>
            </a:r>
            <a:r>
              <a:rPr lang="zh-CN" altLang="en-US" sz="2000" dirty="0">
                <a:cs typeface="Arial" panose="020B0604020202020204" pitchFamily="34" charset="0"/>
              </a:rPr>
              <a:t>网络中的国际标准密码算法</a:t>
            </a:r>
            <a:r>
              <a:rPr lang="en-US" altLang="zh-CN" sz="2000" dirty="0">
                <a:cs typeface="Arial" panose="020B0604020202020204" pitchFamily="34" charset="0"/>
              </a:rPr>
              <a:t>,</a:t>
            </a:r>
            <a:r>
              <a:rPr lang="zh-CN" altLang="en-US" sz="2000" dirty="0">
                <a:cs typeface="Arial" panose="020B0604020202020204" pitchFamily="34" charset="0"/>
              </a:rPr>
              <a:t>该算法包括</a:t>
            </a:r>
            <a:r>
              <a:rPr lang="zh-CN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祖冲之算法</a:t>
            </a:r>
            <a:r>
              <a:rPr lang="zh-CN" altLang="en-US" sz="2000" dirty="0">
                <a:cs typeface="Arial" panose="020B0604020202020204" pitchFamily="34" charset="0"/>
              </a:rPr>
              <a:t>、保密性算法和完整性算法三个部分。</a:t>
            </a:r>
            <a:endParaRPr lang="zh-CN" altLang="en-US" sz="2000" dirty="0"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890" y="488950"/>
            <a:ext cx="3215640" cy="4617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5138420"/>
            <a:ext cx="3424555" cy="14052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1" name="图片 20" descr="图示, 示意图&#10;&#10;AI 生成的内容可能不正确。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847" y="51942"/>
            <a:ext cx="7202965" cy="675411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1515492" y="6337610"/>
            <a:ext cx="676508" cy="520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对话气泡: 圆角矩形 22"/>
          <p:cNvSpPr/>
          <p:nvPr/>
        </p:nvSpPr>
        <p:spPr>
          <a:xfrm>
            <a:off x="500958" y="1526879"/>
            <a:ext cx="3761501" cy="1345580"/>
          </a:xfrm>
          <a:prstGeom prst="wedgeRoundRectCallout">
            <a:avLst>
              <a:gd name="adj1" fmla="val 69854"/>
              <a:gd name="adj2" fmla="val -2921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上层：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16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级线性反馈位移寄存器（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Linear Feedback Shift Register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LFSR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对话气泡: 圆角矩形 23"/>
          <p:cNvSpPr/>
          <p:nvPr/>
        </p:nvSpPr>
        <p:spPr>
          <a:xfrm>
            <a:off x="500958" y="3358110"/>
            <a:ext cx="3761501" cy="791736"/>
          </a:xfrm>
          <a:prstGeom prst="wedgeRoundRectCallout">
            <a:avLst>
              <a:gd name="adj1" fmla="val 71236"/>
              <a:gd name="adj2" fmla="val -13450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中层：比特重组（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BR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对话气泡: 圆角矩形 24"/>
          <p:cNvSpPr/>
          <p:nvPr/>
        </p:nvSpPr>
        <p:spPr>
          <a:xfrm>
            <a:off x="500959" y="4787179"/>
            <a:ext cx="3761501" cy="791736"/>
          </a:xfrm>
          <a:prstGeom prst="wedgeRoundRectCallout">
            <a:avLst>
              <a:gd name="adj1" fmla="val 73213"/>
              <a:gd name="adj2" fmla="val -7252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下层：非线性函数（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366510" y="3485143"/>
            <a:ext cx="0" cy="345812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688070" y="3485143"/>
            <a:ext cx="0" cy="345812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584346" y="3050333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723475" y="316324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79259" y="37767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 descr="图示, 示意图&#10;&#10;AI 生成的内容可能不正确。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09"/>
          <a:stretch>
            <a:fillRect/>
          </a:stretch>
        </p:blipFill>
        <p:spPr>
          <a:xfrm>
            <a:off x="2695136" y="2365811"/>
            <a:ext cx="7440858" cy="2204167"/>
          </a:xfrm>
          <a:prstGeom prst="rect">
            <a:avLst/>
          </a:prstGeom>
        </p:spPr>
      </p:pic>
      <p:sp>
        <p:nvSpPr>
          <p:cNvPr id="6" name="对话气泡: 圆角矩形 5"/>
          <p:cNvSpPr/>
          <p:nvPr/>
        </p:nvSpPr>
        <p:spPr>
          <a:xfrm>
            <a:off x="5397190" y="4844189"/>
            <a:ext cx="6051395" cy="1528963"/>
          </a:xfrm>
          <a:prstGeom prst="wedgeRoundRectCallout">
            <a:avLst>
              <a:gd name="adj1" fmla="val -29533"/>
              <a:gd name="adj2" fmla="val -7765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16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31-bit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寄存器，每个时钟周期右移一位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寄存器是硬件电路中的器件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从软件的角度可以简单理解成一个数组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对话气泡: 圆角矩形 7"/>
              <p:cNvSpPr/>
              <p:nvPr/>
            </p:nvSpPr>
            <p:spPr>
              <a:xfrm>
                <a:off x="2440722" y="1425548"/>
                <a:ext cx="8074877" cy="486813"/>
              </a:xfrm>
              <a:prstGeom prst="wedgeRoundRectCallout">
                <a:avLst>
                  <a:gd name="adj1" fmla="val -30459"/>
                  <a:gd name="adj2" fmla="val 146941"/>
                  <a:gd name="adj3" fmla="val 1666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15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15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17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21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20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mod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 (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31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对话气泡: 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722" y="1425548"/>
                <a:ext cx="8074877" cy="486813"/>
              </a:xfrm>
              <a:prstGeom prst="wedgeRoundRectCallout">
                <a:avLst>
                  <a:gd name="adj1" fmla="val -30459"/>
                  <a:gd name="adj2" fmla="val 146941"/>
                  <a:gd name="adj3" fmla="val 16667"/>
                </a:avLst>
              </a:prstGeom>
              <a:blipFill rotWithShape="1">
                <a:blip r:embed="rId2"/>
                <a:stretch>
                  <a:fillRect l="-5" t="-125" r="8" b="-96840"/>
                </a:stretch>
              </a:blip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话气泡: 圆角矩形 8"/>
              <p:cNvSpPr/>
              <p:nvPr/>
            </p:nvSpPr>
            <p:spPr>
              <a:xfrm>
                <a:off x="932508" y="4755673"/>
                <a:ext cx="3033131" cy="1089085"/>
              </a:xfrm>
              <a:prstGeom prst="wedgeRoundRectCallout">
                <a:avLst>
                  <a:gd name="adj1" fmla="val 44920"/>
                  <a:gd name="adj2" fmla="val -86408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16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……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对话气泡: 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08" y="4755673"/>
                <a:ext cx="3033131" cy="1089085"/>
              </a:xfrm>
              <a:prstGeom prst="wedgeRoundRectCallout">
                <a:avLst>
                  <a:gd name="adj1" fmla="val 44920"/>
                  <a:gd name="adj2" fmla="val -86408"/>
                  <a:gd name="adj3" fmla="val 16667"/>
                </a:avLst>
              </a:prstGeom>
              <a:blipFill rotWithShape="1">
                <a:blip r:embed="rId3"/>
                <a:stretch>
                  <a:fillRect l="-11" t="-36456" r="2" b="20"/>
                </a:stretch>
              </a:blip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 descr="图示, 示意图&#10;&#10;AI 生成的内容可能不正确。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09"/>
          <a:stretch>
            <a:fillRect/>
          </a:stretch>
        </p:blipFill>
        <p:spPr>
          <a:xfrm>
            <a:off x="2695136" y="2365811"/>
            <a:ext cx="7440858" cy="22041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04800" y="1274991"/>
                <a:ext cx="11664176" cy="954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加载密钥：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将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128-bit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的初始密钥（种子）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128-bit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的初始向量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和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240-bit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的常量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扩展为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16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个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31-bit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字作为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LFSR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寄存器单元变量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的初始状态。</a:t>
                </a:r>
                <a:endParaRPr lang="zh-CN" altLang="en-US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74991"/>
                <a:ext cx="11664176" cy="954813"/>
              </a:xfrm>
              <a:prstGeom prst="rect">
                <a:avLst/>
              </a:prstGeom>
              <a:blipFill rotWithShape="1">
                <a:blip r:embed="rId2"/>
                <a:stretch>
                  <a:fillRect t="-57" r="4" b="-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95484" y="4556952"/>
                <a:ext cx="5302264" cy="1879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：按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8-bit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分割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∥…∥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：按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8-bit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分割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∥…∥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：按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15-bit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分割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∥…∥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𝑖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有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31-bit</a:t>
                </a:r>
                <a:endParaRPr lang="zh-CN" altLang="en-US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84" y="4556952"/>
                <a:ext cx="5302264" cy="1879232"/>
              </a:xfrm>
              <a:prstGeom prst="rect">
                <a:avLst/>
              </a:prstGeom>
              <a:blipFill rotWithShape="1">
                <a:blip r:embed="rId3"/>
                <a:stretch>
                  <a:fillRect l="-10" t="-10" r="10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10957" y="4738809"/>
            <a:ext cx="5302264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91B1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uint32_t D[16]={</a:t>
            </a:r>
            <a:endParaRPr lang="en-US" altLang="zh-CN" sz="2000" dirty="0">
              <a:solidFill>
                <a:srgbClr val="191B1F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91B1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0x44D7, 0x26BC, 0x626B, 0x135E,</a:t>
            </a:r>
            <a:endParaRPr lang="en-US" altLang="zh-CN" sz="2000" dirty="0">
              <a:solidFill>
                <a:srgbClr val="191B1F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91B1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0x5789, 0x35E2, 0x7135, 0x09AF,</a:t>
            </a:r>
            <a:endParaRPr lang="en-US" altLang="zh-CN" sz="2000" dirty="0">
              <a:solidFill>
                <a:srgbClr val="191B1F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91B1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0x4D78, 0x2F13, 0x6BC4, 0x1AF1,</a:t>
            </a:r>
            <a:endParaRPr lang="en-US" altLang="zh-CN" sz="2000" dirty="0">
              <a:solidFill>
                <a:srgbClr val="191B1F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91B1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0x5E26, 0x3C4D, 0x789A, 0x47AC</a:t>
            </a:r>
            <a:endParaRPr lang="en-US" altLang="zh-CN" sz="2000" dirty="0">
              <a:solidFill>
                <a:srgbClr val="191B1F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191B1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</a:t>
            </a:r>
            <a:r>
              <a:rPr lang="zh-CN" altLang="en-US" sz="2000" dirty="0">
                <a:solidFill>
                  <a:srgbClr val="191B1F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；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791154" y="5493841"/>
            <a:ext cx="1345734" cy="29484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82C4A-AEAF-411F-A5D8-34778C233CF3}" type="slidenum">
              <a:rPr lang="zh-CN" altLang="en-US" smtClean="0"/>
            </a:fld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04800" y="1216660"/>
                <a:ext cx="11144250" cy="955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cs typeface="Arial" panose="020B0604020202020204" pitchFamily="34" charset="0"/>
                  </a:rPr>
                  <a:t>初始化模式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：</a:t>
                </a:r>
                <a:r>
                  <a:rPr lang="en-US" altLang="zh-CN" sz="2000" dirty="0">
                    <a:cs typeface="Arial" panose="020B0604020202020204" pitchFamily="34" charset="0"/>
                  </a:rPr>
                  <a:t>LFSR </a:t>
                </a:r>
                <a:r>
                  <a:rPr lang="zh-CN" altLang="en-US" sz="2000" dirty="0">
                    <a:cs typeface="Arial" panose="020B0604020202020204" pitchFamily="34" charset="0"/>
                  </a:rPr>
                  <a:t>接收 </a:t>
                </a:r>
                <a:r>
                  <a:rPr lang="en-US" altLang="zh-CN" sz="2000" dirty="0">
                    <a:cs typeface="Arial" panose="020B0604020202020204" pitchFamily="34" charset="0"/>
                  </a:rPr>
                  <a:t>1 </a:t>
                </a:r>
                <a:r>
                  <a:rPr lang="zh-CN" altLang="en-US" sz="2000" dirty="0">
                    <a:cs typeface="Arial" panose="020B0604020202020204" pitchFamily="34" charset="0"/>
                  </a:rPr>
                  <a:t>个 </a:t>
                </a:r>
                <a:r>
                  <a:rPr lang="en-US" altLang="zh-CN" sz="2000" dirty="0">
                    <a:cs typeface="Arial" panose="020B0604020202020204" pitchFamily="34" charset="0"/>
                  </a:rPr>
                  <a:t>31-bit </a:t>
                </a:r>
                <a:r>
                  <a:rPr lang="zh-CN" altLang="en-US" sz="2000" dirty="0">
                    <a:cs typeface="Arial" panose="020B0604020202020204" pitchFamily="34" charset="0"/>
                  </a:rPr>
                  <a:t>字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sz="2000" dirty="0"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cs typeface="Arial" panose="020B0604020202020204" pitchFamily="34" charset="0"/>
                  </a:rPr>
                  <a:t>的输入，对寄存器单元变量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zh-CN" altLang="en-US" sz="2000" dirty="0">
                    <a:cs typeface="Arial" panose="020B0604020202020204" pitchFamily="34" charset="0"/>
                  </a:rPr>
                  <a:t> 进行更新</a:t>
                </a:r>
                <a:endParaRPr lang="en-US" altLang="zh-CN" sz="2000" dirty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cs typeface="Arial" panose="020B0604020202020204" pitchFamily="34" charset="0"/>
                  </a:rPr>
                  <a:t>伪代码如下：</a:t>
                </a:r>
                <a:endParaRPr lang="en-US" altLang="zh-CN" sz="20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16660"/>
                <a:ext cx="11144250" cy="955903"/>
              </a:xfrm>
              <a:prstGeom prst="rect">
                <a:avLst/>
              </a:prstGeom>
              <a:blipFill rotWithShape="1">
                <a:blip r:embed="rId1"/>
                <a:stretch>
                  <a:fillRect b="-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956714" y="2308893"/>
                <a:ext cx="9029835" cy="3272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LFSRWithInitialisationMode(u)</a:t>
                </a:r>
                <a:endPara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{</a:t>
                </a:r>
                <a:endPara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1.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15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17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21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20</m:t>
                        </m:r>
                      </m:sup>
                    </m:s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8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31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000" b="0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  <a:sym typeface="+mn-ea"/>
                  </a:rPr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𝑢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31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000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 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:r>
                  <a:rPr lang="zh-CN" altLang="en-US" sz="2000" i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b="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，则置</a:t>
                </a:r>
                <a:r>
                  <a:rPr lang="zh-CN" altLang="en-US" sz="2000" b="0" i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000" b="0" i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4.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}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714" y="2308893"/>
                <a:ext cx="9029835" cy="3272306"/>
              </a:xfrm>
              <a:prstGeom prst="rect">
                <a:avLst/>
              </a:prstGeom>
              <a:blipFill rotWithShape="1">
                <a:blip r:embed="rId2"/>
                <a:stretch>
                  <a:fillRect l="-3" t="-1" r="5" b="-1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7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40524" y="323066"/>
            <a:ext cx="45332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祖冲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之序列密码算法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0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2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0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2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3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9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on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7908</Words>
  <Application>WPS 演示</Application>
  <PresentationFormat>宽屏</PresentationFormat>
  <Paragraphs>351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黑体</vt:lpstr>
      <vt:lpstr>Times New Roman</vt:lpstr>
      <vt:lpstr>微软雅黑</vt:lpstr>
      <vt:lpstr>Cambria Math</vt:lpstr>
      <vt:lpstr>Courier New</vt:lpstr>
      <vt:lpstr>Arial Unicode MS</vt:lpstr>
      <vt:lpstr>等线</vt:lpstr>
      <vt:lpstr>Matura MT Script Capitals</vt:lpstr>
      <vt:lpstr>Mongolian Baiti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wangchen dai</dc:creator>
  <cp:lastModifiedBy>刘俊杰</cp:lastModifiedBy>
  <cp:revision>498</cp:revision>
  <dcterms:created xsi:type="dcterms:W3CDTF">2024-09-05T01:54:00Z</dcterms:created>
  <dcterms:modified xsi:type="dcterms:W3CDTF">2025-05-27T06:52:59Z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E2D6719A69B644FBA941376535543819_12</vt:lpwstr>
  </property>
  <property fmtid="{D5CDD505-2E9C-101B-9397-08002B2CF9AE}" pid="3" name="KSOProductBuildVer">
    <vt:lpwstr>2052-12.1.0.21171</vt:lpwstr>
  </property>
</Properties>
</file>