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820" r:id="rId3"/>
    <p:sldId id="1058" r:id="rId4"/>
    <p:sldId id="1059" r:id="rId5"/>
    <p:sldId id="1060" r:id="rId6"/>
    <p:sldId id="1080" r:id="rId7"/>
    <p:sldId id="1100" r:id="rId8"/>
    <p:sldId id="1103" r:id="rId9"/>
    <p:sldId id="1104" r:id="rId10"/>
    <p:sldId id="1106" r:id="rId11"/>
    <p:sldId id="1108" r:id="rId12"/>
    <p:sldId id="1116" r:id="rId13"/>
    <p:sldId id="110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111" d="100"/>
          <a:sy n="111" d="100"/>
        </p:scale>
        <p:origin x="97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0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01776" y="2428451"/>
            <a:ext cx="6988453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第三章：抗碰撞哈希函数</a:t>
            </a:r>
            <a:endParaRPr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2846" y="1635993"/>
            <a:ext cx="82089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_mask(w):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(Integer(1) &lt;&lt; w) - 1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_u32(x):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0xFFFFFFFF)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_u64(x):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0xFFFFFFFFFFFFFFFF)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rotr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n, width):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 %= width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 = _mask(width)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= Integer(x)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((x &gt;&gt; n) | ((x &lt;&lt; (width - n)) &amp; m)) &amp; m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015" y="1029480"/>
            <a:ext cx="10924674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effectLst/>
                <a:latin typeface="+mn-ea"/>
                <a:cs typeface="Times New Roman" panose="02020603050405020304" pitchFamily="18" charset="0"/>
              </a:rPr>
              <a:t>参考代码（通用代码）</a:t>
            </a:r>
            <a:endParaRPr lang="zh-CN" altLang="en-US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6932" y="1746214"/>
            <a:ext cx="78308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按位与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_band(x, y):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Integer(int(x) &amp; int(y))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取反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bnot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width):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Integer(~int(x) &amp; _mask(width))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数据分块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_chunks(data, size):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(data), size):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yield data[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size]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3.3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任务二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955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cs typeface="Arial" panose="020B0604020202020204" pitchFamily="34" charset="0"/>
                <a:sym typeface="+mn-ea"/>
              </a:rPr>
              <a:t>参考标准文档</a:t>
            </a:r>
            <a:r>
              <a:rPr lang="zh-CN" sz="2000" dirty="0">
                <a:cs typeface="Arial" panose="020B0604020202020204" pitchFamily="34" charset="0"/>
                <a:sym typeface="+mn-ea"/>
              </a:rPr>
              <a:t>完成</a:t>
            </a:r>
            <a:r>
              <a:rPr lang="en-US" altLang="zh-CN" sz="2000" dirty="0">
                <a:cs typeface="Arial" panose="020B0604020202020204" pitchFamily="34" charset="0"/>
                <a:sym typeface="+mn-ea"/>
              </a:rPr>
              <a:t> SM3 </a:t>
            </a:r>
            <a:r>
              <a:rPr lang="zh-CN" altLang="en-US" sz="2000" dirty="0">
                <a:cs typeface="Arial" panose="020B0604020202020204" pitchFamily="34" charset="0"/>
                <a:sym typeface="+mn-ea"/>
              </a:rPr>
              <a:t>算法</a:t>
            </a:r>
            <a:endParaRPr lang="en-US" altLang="zh-CN" sz="2000" dirty="0"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ym typeface="+mn-ea"/>
              </a:rPr>
              <a:t>复现测试用例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909" y="1324490"/>
            <a:ext cx="6341793" cy="4649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</a:rPr>
              <a:t>SHA-2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Secure Hash Algorithm 2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是由美国国家安全局（</a:t>
            </a:r>
            <a:r>
              <a:rPr lang="en-US" altLang="zh-CN" sz="2000" dirty="0"/>
              <a:t>NSA</a:t>
            </a:r>
            <a:r>
              <a:rPr lang="zh-CN" altLang="en-US" sz="2000" dirty="0"/>
              <a:t>）设计并由美国国家标准与技术研究院（</a:t>
            </a:r>
            <a:r>
              <a:rPr lang="en-US" altLang="zh-CN" sz="2000" dirty="0"/>
              <a:t>NIST</a:t>
            </a:r>
            <a:r>
              <a:rPr lang="zh-CN" altLang="en-US" sz="2000" dirty="0"/>
              <a:t>）发布的一系列密码学哈希函数。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SHA-2 </a:t>
            </a:r>
            <a:r>
              <a:rPr lang="zh-CN" altLang="en-US" sz="2000" dirty="0"/>
              <a:t>是 </a:t>
            </a:r>
            <a:r>
              <a:rPr lang="en-US" altLang="zh-CN" sz="2000" dirty="0"/>
              <a:t>SHA-1 </a:t>
            </a:r>
            <a:r>
              <a:rPr lang="zh-CN" altLang="en-US" sz="2000" dirty="0"/>
              <a:t>的后继者，旨在提供更高的安全性和更强的抗碰撞能力。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br>
              <a:rPr lang="en-US" altLang="zh-CN" sz="2000" dirty="0"/>
            </a:br>
            <a:r>
              <a:rPr lang="zh-CN" altLang="en-US" sz="2000" b="1" dirty="0"/>
              <a:t>安全性：</a:t>
            </a:r>
            <a:r>
              <a:rPr lang="zh-CN" altLang="en-US" sz="2000" dirty="0"/>
              <a:t>抗碰撞性，抗第二原像攻击，抗第一原像攻击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b="1" dirty="0"/>
              <a:t>抗量子计算攻击：</a:t>
            </a:r>
            <a:r>
              <a:rPr lang="zh-CN" altLang="en-US" sz="2000" dirty="0"/>
              <a:t>虽然 </a:t>
            </a:r>
            <a:r>
              <a:rPr lang="en-US" altLang="zh-CN" sz="2000" dirty="0"/>
              <a:t>SHA-2 </a:t>
            </a:r>
            <a:r>
              <a:rPr lang="zh-CN" altLang="en-US" sz="2000" dirty="0"/>
              <a:t>不是专门为抵抗量子计算攻击设计的，但其较长的输出长度（如 </a:t>
            </a:r>
            <a:r>
              <a:rPr lang="en-US" altLang="zh-CN" sz="2000" dirty="0"/>
              <a:t>SHA-512</a:t>
            </a:r>
            <a:r>
              <a:rPr lang="zh-CN" altLang="en-US" sz="2000" dirty="0"/>
              <a:t>）在当前技术下仍然被认为是抗量子安全的。</a:t>
            </a:r>
            <a:endParaRPr lang="zh-CN" altLang="en-US" sz="20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472" y="1324304"/>
            <a:ext cx="3948465" cy="51089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909" y="1159390"/>
            <a:ext cx="10958397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SHA-2 </a:t>
            </a:r>
            <a:r>
              <a:rPr lang="zh-CN" altLang="en-US" sz="2000" dirty="0"/>
              <a:t>家族包括多个不同的哈希函数，主要区别在于</a:t>
            </a:r>
            <a:r>
              <a:rPr lang="zh-CN" altLang="en-US" sz="2000" dirty="0">
                <a:solidFill>
                  <a:srgbClr val="FF0000"/>
                </a:solidFill>
              </a:rPr>
              <a:t>输出长度：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841064" y="1734876"/>
              <a:ext cx="10658085" cy="345869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2131617"/>
                    <a:gridCol w="2131617"/>
                    <a:gridCol w="2131617"/>
                    <a:gridCol w="2131617"/>
                    <a:gridCol w="2131617"/>
                  </a:tblGrid>
                  <a:tr h="494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算法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输入长度（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分组大小（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字长（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输出长度（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SHA-256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</a:t>
                          </a:r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99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ea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ea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zh-CN" alt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Arial" panose="020B0604020202020204"/>
                            <a:ea typeface="黑体" panose="02010609060101010101" pitchFamily="49" charset="-122"/>
                            <a:cs typeface="+mn-ea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841064" y="1734876"/>
              <a:ext cx="10658085" cy="3458693"/>
            </p:xfrm>
            <a:graphic>
              <a:graphicData uri="http://schemas.openxmlformats.org/drawingml/2006/table">
                <a:tbl>
                  <a:tblPr firstRow="1" bandRow="1">
                    <a:effectLst/>
                    <a:tableStyleId>{5940675A-B579-460E-94D1-54222C63F5DA}</a:tableStyleId>
                  </a:tblPr>
                  <a:tblGrid>
                    <a:gridCol w="2131617"/>
                    <a:gridCol w="2131617"/>
                    <a:gridCol w="2131617"/>
                    <a:gridCol w="2131617"/>
                    <a:gridCol w="2131617"/>
                  </a:tblGrid>
                  <a:tr h="4940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算法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输入长度（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分组大小（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字长（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输出长度（</a:t>
                          </a:r>
                          <a:r>
                            <a:rPr lang="en-US" altLang="zh-CN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bits</a:t>
                          </a:r>
                          <a:r>
                            <a:rPr lang="zh-CN" altLang="en-US" sz="2000" b="1" dirty="0">
                              <a:solidFill>
                                <a:sysClr val="window" lastClr="FFFFFF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）</a:t>
                          </a:r>
                          <a:endParaRPr lang="zh-CN" altLang="en-US" sz="2000" b="1" dirty="0">
                            <a:solidFill>
                              <a:sysClr val="window" lastClr="FFFFFF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381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/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b="1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SHA-256</a:t>
                          </a:r>
                          <a:endParaRPr lang="zh-CN" altLang="en-US" sz="2000" b="1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38100" cap="flat" cmpd="sng" algn="ctr">
                          <a:solidFill>
                            <a:sysClr val="window" lastClr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</a:t>
                          </a:r>
                          <a:endParaRPr lang="en-US" altLang="zh-CN" sz="20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512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665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384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40000"/>
                          </a:srgbClr>
                        </a:solidFill>
                      </a:tcPr>
                    </a:tc>
                  </a:tr>
                  <a:tr h="494030">
                    <a:tc>
                      <a:txBody>
                        <a:bodyPr/>
                        <a:lstStyle/>
                        <a:p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SHA-512/256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1024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64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ea typeface="黑体" panose="02010609060101010101" pitchFamily="49" charset="-122"/>
                            </a:rPr>
                            <a:t>256</a:t>
                          </a:r>
                          <a:endParaRPr lang="zh-CN" altLang="en-US" sz="20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endParaRPr>
                        </a:p>
                      </a:txBody>
                      <a:tcPr anchor="ctr">
                        <a:lnL w="12700" cmpd="sng">
                          <a:solidFill>
                            <a:sysClr val="window" lastClr="FFFFFF"/>
                          </a:solidFill>
                        </a:lnL>
                        <a:lnR w="12700" cmpd="sng">
                          <a:solidFill>
                            <a:sysClr val="window" lastClr="FFFFFF"/>
                          </a:solidFill>
                        </a:lnR>
                        <a:lnT w="12700" cmpd="sng">
                          <a:solidFill>
                            <a:sysClr val="window" lastClr="FFFFFF"/>
                          </a:solidFill>
                        </a:lnT>
                        <a:lnB w="12700" cmpd="sng">
                          <a:solidFill>
                            <a:sysClr val="window" lastClr="FFFFFF"/>
                          </a:solidFill>
                        </a:lnB>
                        <a:solidFill>
                          <a:srgbClr val="4472C4">
                            <a:tint val="20000"/>
                          </a:srgb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690909" y="5284018"/>
            <a:ext cx="11367276" cy="975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SHA-224</a:t>
            </a:r>
            <a:r>
              <a:rPr lang="zh-CN" altLang="en-US" sz="2000" dirty="0"/>
              <a:t> 构造与 </a:t>
            </a:r>
            <a:r>
              <a:rPr lang="en-US" altLang="zh-CN" sz="2000" dirty="0"/>
              <a:t>SHA-256 </a:t>
            </a:r>
            <a:r>
              <a:rPr lang="zh-CN" altLang="en-US" sz="2000" dirty="0"/>
              <a:t>完全相同，除了它使用不同的初始向量，输出截取前 </a:t>
            </a:r>
            <a:r>
              <a:rPr lang="en-US" altLang="zh-CN" sz="2000" dirty="0"/>
              <a:t>224-bit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SHA-384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SHA-512/224</a:t>
            </a:r>
            <a:r>
              <a:rPr lang="zh-CN" altLang="en-US" sz="2000" dirty="0"/>
              <a:t>、</a:t>
            </a:r>
            <a:r>
              <a:rPr lang="en-US" altLang="zh-CN" sz="2000" dirty="0"/>
              <a:t>SHA-512/256 </a:t>
            </a:r>
            <a:r>
              <a:rPr lang="zh-CN" altLang="en-US" sz="2000" dirty="0"/>
              <a:t>之于 </a:t>
            </a:r>
            <a:r>
              <a:rPr lang="en-US" altLang="zh-CN" sz="2000" dirty="0"/>
              <a:t>SHA-512 </a:t>
            </a:r>
            <a:r>
              <a:rPr lang="zh-CN" altLang="en-US" sz="2000" dirty="0"/>
              <a:t>同理</a:t>
            </a: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555375" y="1195526"/>
                <a:ext cx="11307952" cy="510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消息预处理有三个步骤：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a) 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消息填充；</a:t>
                </a:r>
                <a:r>
                  <a:rPr lang="en-US" altLang="zh-CN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b) </a:t>
                </a: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消息分组；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c)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设置初始哈希值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（初始向量）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5" y="1195526"/>
                <a:ext cx="11307952" cy="510974"/>
              </a:xfrm>
              <a:prstGeom prst="rect">
                <a:avLst/>
              </a:prstGeom>
              <a:blipFill rotWithShape="1">
                <a:blip r:embed="rId2"/>
                <a:stretch>
                  <a:fillRect l="-3" t="-89" r="2" b="-7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3569684" y="1834438"/>
            <a:ext cx="35683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补零，使总长度为 </a:t>
            </a:r>
            <a:r>
              <a:rPr lang="en-US" altLang="zh-CN" sz="2000" dirty="0"/>
              <a:t>512 </a:t>
            </a:r>
            <a:r>
              <a:rPr lang="zh-CN" altLang="en-US" sz="2000" dirty="0"/>
              <a:t>的倍数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2282525" y="2201696"/>
            <a:ext cx="6273543" cy="869429"/>
            <a:chOff x="2201384" y="2834091"/>
            <a:chExt cx="7597698" cy="869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矩形 30"/>
                <p:cNvSpPr/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1" name="矩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blipFill rotWithShape="1">
                  <a:blip r:embed="rId3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矩形 31"/>
                <p:cNvSpPr/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2" name="矩形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blipFill rotWithShape="1">
                  <a:blip r:embed="rId4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矩形 32"/>
                <p:cNvSpPr/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3" name="矩形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blipFill rotWithShape="1">
                  <a:blip r:embed="rId5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矩形 33"/>
                <p:cNvSpPr/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box>
                          <m:boxPr>
                            <m:ctrlP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blipFill rotWithShape="1">
                  <a:blip r:embed="rId6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右大括号 34"/>
            <p:cNvSpPr/>
            <p:nvPr/>
          </p:nvSpPr>
          <p:spPr>
            <a:xfrm rot="16200000">
              <a:off x="6147009" y="1200487"/>
              <a:ext cx="301180" cy="3568392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36" name="右大括号 35"/>
            <p:cNvSpPr/>
            <p:nvPr/>
          </p:nvSpPr>
          <p:spPr>
            <a:xfrm rot="16200000">
              <a:off x="8789848" y="2126038"/>
              <a:ext cx="301180" cy="1717286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7634047" y="1834438"/>
            <a:ext cx="9220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64-bit</a:t>
            </a:r>
            <a:endParaRPr lang="zh-CN" altLang="en-US" sz="2000" dirty="0"/>
          </a:p>
        </p:txBody>
      </p:sp>
      <p:sp>
        <p:nvSpPr>
          <p:cNvPr id="38" name="文本框 37"/>
          <p:cNvSpPr txBox="1"/>
          <p:nvPr/>
        </p:nvSpPr>
        <p:spPr>
          <a:xfrm>
            <a:off x="4910991" y="3450996"/>
            <a:ext cx="35683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dirty="0"/>
              <a:t>补零，使总长度为 </a:t>
            </a:r>
            <a:r>
              <a:rPr lang="en-US" altLang="zh-CN" sz="2000" dirty="0"/>
              <a:t>1024 </a:t>
            </a:r>
            <a:r>
              <a:rPr lang="zh-CN" altLang="en-US" sz="2000" dirty="0"/>
              <a:t>的倍数</a:t>
            </a:r>
            <a:endParaRPr lang="zh-CN" altLang="en-US" sz="2000" dirty="0"/>
          </a:p>
        </p:txBody>
      </p:sp>
      <p:grpSp>
        <p:nvGrpSpPr>
          <p:cNvPr id="39" name="组合 38"/>
          <p:cNvGrpSpPr/>
          <p:nvPr/>
        </p:nvGrpSpPr>
        <p:grpSpPr>
          <a:xfrm>
            <a:off x="2282525" y="3809066"/>
            <a:ext cx="8637601" cy="869429"/>
            <a:chOff x="2201384" y="2834091"/>
            <a:chExt cx="7597698" cy="8694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/>
                <p:cNvSpPr/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0" name="矩形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1384" y="3239797"/>
                  <a:ext cx="1873405" cy="463723"/>
                </a:xfrm>
                <a:prstGeom prst="rect">
                  <a:avLst/>
                </a:prstGeom>
                <a:blipFill rotWithShape="1">
                  <a:blip r:embed="rId7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矩形 40"/>
                <p:cNvSpPr/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1" name="矩形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790" y="3239796"/>
                  <a:ext cx="438614" cy="463723"/>
                </a:xfrm>
                <a:prstGeom prst="rect">
                  <a:avLst/>
                </a:prstGeom>
                <a:blipFill rotWithShape="1">
                  <a:blip r:embed="rId8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矩形 41"/>
                <p:cNvSpPr/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3403" y="3239795"/>
                  <a:ext cx="3568393" cy="463723"/>
                </a:xfrm>
                <a:prstGeom prst="rect">
                  <a:avLst/>
                </a:prstGeom>
                <a:blipFill rotWithShape="1">
                  <a:blip r:embed="rId9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矩形 42"/>
                <p:cNvSpPr/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box>
                          <m:boxPr>
                            <m:ctrlP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altLang="zh-CN" sz="200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≔</m:t>
                            </m:r>
                          </m:e>
                        </m:box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</mc:Choice>
          <mc:Fallback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796" y="3239795"/>
                  <a:ext cx="1717286" cy="463723"/>
                </a:xfrm>
                <a:prstGeom prst="rect">
                  <a:avLst/>
                </a:prstGeom>
                <a:blipFill rotWithShape="1">
                  <a:blip r:embed="rId10"/>
                </a:blip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右大括号 43"/>
            <p:cNvSpPr/>
            <p:nvPr/>
          </p:nvSpPr>
          <p:spPr>
            <a:xfrm rot="16200000">
              <a:off x="6147009" y="1200487"/>
              <a:ext cx="301180" cy="3568392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" name="右大括号 44"/>
            <p:cNvSpPr/>
            <p:nvPr/>
          </p:nvSpPr>
          <p:spPr>
            <a:xfrm rot="16200000">
              <a:off x="8789848" y="2126038"/>
              <a:ext cx="301180" cy="1717286"/>
            </a:xfrm>
            <a:prstGeom prst="rightBrace">
              <a:avLst>
                <a:gd name="adj1" fmla="val 35000"/>
                <a:gd name="adj2" fmla="val 50000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9574359" y="3450996"/>
            <a:ext cx="92202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/>
              <a:t>128-bit</a:t>
            </a:r>
            <a:endParaRPr lang="zh-CN" altLang="en-US" sz="20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55375" y="2639206"/>
            <a:ext cx="1283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SHA-256</a:t>
            </a:r>
            <a:endParaRPr lang="zh-CN" altLang="en-US" sz="20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555375" y="4246576"/>
            <a:ext cx="12832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SHA-512</a:t>
            </a:r>
            <a:endParaRPr lang="zh-CN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555375" y="4902420"/>
                <a:ext cx="6582701" cy="111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Arial" panose="020B0604020202020204" pitchFamily="34" charset="0"/>
                    <a:ea typeface="黑体" panose="02010609060101010101" pitchFamily="49" charset="-122"/>
                  </a:rPr>
                  <a:t>消息分组：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按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512 / 1024-bit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分组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𝑁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b="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每组表示为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16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个 </a:t>
                </a:r>
                <a:r>
                  <a:rPr lang="en-US" altLang="zh-CN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32 / 64-bit 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的字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75" y="4902420"/>
                <a:ext cx="6582701" cy="1116396"/>
              </a:xfrm>
              <a:prstGeom prst="rect">
                <a:avLst/>
              </a:prstGeom>
              <a:blipFill rotWithShape="1">
                <a:blip r:embed="rId11"/>
                <a:stretch>
                  <a:fillRect l="-6" t="-20" r="1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0940" y="1165995"/>
            <a:ext cx="11307952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哈希计算：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a)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消息扩展；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b)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分组压缩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675701" y="1838549"/>
                <a:ext cx="11046330" cy="1640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以 </a:t>
                </a:r>
                <a:r>
                  <a:rPr lang="en-US" altLang="zh-CN" sz="2000" dirty="0"/>
                  <a:t>SHA-256 </a:t>
                </a:r>
                <a:r>
                  <a:rPr lang="zh-CN" altLang="en-US" sz="2000" dirty="0"/>
                  <a:t>为例，将每个 </a:t>
                </a:r>
                <a:r>
                  <a:rPr lang="en-US" altLang="zh-CN" sz="2000" dirty="0"/>
                  <a:t>512-bit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个字）分组扩展到 </a:t>
                </a:r>
                <a:r>
                  <a:rPr lang="en-US" altLang="zh-CN" sz="2000" dirty="0"/>
                  <a:t>64 </a:t>
                </a:r>
                <a:r>
                  <a:rPr lang="zh-CN" altLang="en-US" sz="2000" dirty="0"/>
                  <a:t>个字：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前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16 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个字为消息分组数据：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15</m:t>
                    </m:r>
                  </m:oMath>
                </a14:m>
                <a:endParaRPr lang="en-US" altLang="zh-CN" sz="2000" dirty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cs typeface="Times New Roman" panose="02020603050405020304" pitchFamily="18" charset="0"/>
                  </a:rPr>
                  <a:t>后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48</a:t>
                </a:r>
                <a:r>
                  <a:rPr lang="zh-CN" altLang="en-US" sz="2000" dirty="0">
                    <a:cs typeface="Times New Roman" panose="02020603050405020304" pitchFamily="18" charset="0"/>
                  </a:rPr>
                  <a:t> 个字计算如下：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256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sup>
                    </m:sSubSup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)+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zh-CN" altLang="en-US" sz="2000" dirty="0">
                    <a:cs typeface="Times New Roman" panose="02020603050405020304" pitchFamily="18" charset="0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63</m:t>
                    </m:r>
                  </m:oMath>
                </a14:m>
                <a:endParaRPr lang="zh-CN" altLang="en-US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" y="1838549"/>
                <a:ext cx="11046330" cy="1640962"/>
              </a:xfrm>
              <a:prstGeom prst="rect">
                <a:avLst/>
              </a:prstGeom>
              <a:blipFill rotWithShape="1">
                <a:blip r:embed="rId2"/>
                <a:stretch>
                  <a:fillRect l="-1" t="-14" r="5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332861" y="3731452"/>
                <a:ext cx="6907752" cy="1240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18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861" y="3731452"/>
                <a:ext cx="6907752" cy="1240083"/>
              </a:xfrm>
              <a:prstGeom prst="rect">
                <a:avLst/>
              </a:prstGeom>
              <a:blipFill rotWithShape="1">
                <a:blip r:embed="rId3"/>
                <a:stretch>
                  <a:fillRect l="-7" t="-15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对话气泡: 圆角矩形 17"/>
          <p:cNvSpPr/>
          <p:nvPr/>
        </p:nvSpPr>
        <p:spPr>
          <a:xfrm>
            <a:off x="1932074" y="5330263"/>
            <a:ext cx="3216616" cy="587340"/>
          </a:xfrm>
          <a:prstGeom prst="wedgeRoundRectCallout">
            <a:avLst>
              <a:gd name="adj1" fmla="val 30716"/>
              <a:gd name="adj2" fmla="val -124560"/>
              <a:gd name="adj3" fmla="val 16667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32-bit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右循环位移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17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对话气泡: 圆角矩形 19"/>
          <p:cNvSpPr/>
          <p:nvPr/>
        </p:nvSpPr>
        <p:spPr>
          <a:xfrm>
            <a:off x="7325547" y="5330263"/>
            <a:ext cx="4018930" cy="587340"/>
          </a:xfrm>
          <a:prstGeom prst="wedgeRoundRectCallout">
            <a:avLst>
              <a:gd name="adj1" fmla="val -36960"/>
              <a:gd name="adj2" fmla="val -125826"/>
              <a:gd name="adj3" fmla="val 16667"/>
            </a:avLst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32-bit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右位移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10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位，左边补零</a:t>
            </a:r>
            <a:endParaRPr lang="en-US" altLang="zh-CN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3010" y="1092970"/>
            <a:ext cx="11307952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哈希计算：</a:t>
            </a:r>
            <a:r>
              <a:rPr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a) </a:t>
            </a:r>
            <a:r>
              <a:rPr lang="zh-CN" altLang="en-US" sz="2000" dirty="0">
                <a:latin typeface="Arial" panose="020B0604020202020204" pitchFamily="34" charset="0"/>
                <a:ea typeface="黑体" panose="02010609060101010101" pitchFamily="49" charset="-122"/>
              </a:rPr>
              <a:t>消息扩展；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49" charset="-122"/>
              </a:rPr>
              <a:t>b) </a:t>
            </a:r>
            <a:r>
              <a:rPr lang="zh-CN" altLang="en-US" sz="2000" b="1" dirty="0">
                <a:latin typeface="Arial" panose="020B0604020202020204" pitchFamily="34" charset="0"/>
                <a:ea typeface="黑体" panose="02010609060101010101" pitchFamily="49" charset="-122"/>
              </a:rPr>
              <a:t>分组压缩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07" y="1594383"/>
            <a:ext cx="6683045" cy="471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对话气泡: 圆角矩形 6"/>
              <p:cNvSpPr/>
              <p:nvPr/>
            </p:nvSpPr>
            <p:spPr>
              <a:xfrm>
                <a:off x="216352" y="1675917"/>
                <a:ext cx="2318692" cy="1273421"/>
              </a:xfrm>
              <a:prstGeom prst="wedgeRoundRectCallout">
                <a:avLst>
                  <a:gd name="adj1" fmla="val 78620"/>
                  <a:gd name="adj2" fmla="val -31824"/>
                  <a:gd name="adj3" fmla="val 16667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初始化 </a:t>
                </a:r>
                <a:r>
                  <a:rPr lang="en-US" altLang="zh-CN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A~H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为</a:t>
                </a:r>
                <a:r>
                  <a:rPr lang="en-US" altLang="zh-CN" sz="2000" b="0" u="none" strike="noStrike" baseline="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u="none" strike="noStrike" baseline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d>
                          <m:dPr>
                            <m:ctrlPr>
                              <a:rPr lang="en-US" altLang="zh-CN" sz="2000" b="0" i="1" u="none" strike="noStrike" baseline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u="none" strike="noStrike" baseline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2000" b="0" i="1" u="none" strike="noStrike" baseline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</m:oMath>
                </a14:m>
                <a:endParaRPr lang="zh-CN" alt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对话气泡: 圆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2" y="1675917"/>
                <a:ext cx="2318692" cy="1273421"/>
              </a:xfrm>
              <a:prstGeom prst="wedgeRoundRectCallout">
                <a:avLst>
                  <a:gd name="adj1" fmla="val 78620"/>
                  <a:gd name="adj2" fmla="val -31824"/>
                  <a:gd name="adj3" fmla="val 16667"/>
                </a:avLst>
              </a:prstGeom>
              <a:blipFill rotWithShape="1">
                <a:blip r:embed="rId3"/>
                <a:stretch>
                  <a:fillRect l="-293" t="-511" r="-29791" b="-467"/>
                </a:stretch>
              </a:blip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对话气泡: 圆角矩形 7"/>
          <p:cNvSpPr/>
          <p:nvPr/>
        </p:nvSpPr>
        <p:spPr>
          <a:xfrm>
            <a:off x="216353" y="3301104"/>
            <a:ext cx="1812996" cy="652670"/>
          </a:xfrm>
          <a:prstGeom prst="wedgeRoundRectCallout">
            <a:avLst>
              <a:gd name="adj1" fmla="val 103439"/>
              <a:gd name="adj2" fmla="val -29006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循环 </a:t>
            </a:r>
            <a:r>
              <a:rPr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 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轮</a:t>
            </a:r>
            <a:endParaRPr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" name="对话气泡: 圆角矩形 8"/>
          <p:cNvSpPr/>
          <p:nvPr/>
        </p:nvSpPr>
        <p:spPr>
          <a:xfrm>
            <a:off x="9062223" y="1243662"/>
            <a:ext cx="3018125" cy="652670"/>
          </a:xfrm>
          <a:prstGeom prst="wedgeRoundRectCallout">
            <a:avLst>
              <a:gd name="adj1" fmla="val -32404"/>
              <a:gd name="adj2" fmla="val 82620"/>
              <a:gd name="adj3" fmla="val 16667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ED7D31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分组消息扩展的 </a:t>
            </a:r>
            <a:r>
              <a:rPr lang="en-US" altLang="zh-CN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</a:t>
            </a:r>
            <a:r>
              <a:rPr lang="zh-CN" altLang="en-US" sz="200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个字</a:t>
            </a:r>
            <a:endParaRPr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" name="对话气泡: 圆角矩形 9"/>
          <p:cNvSpPr/>
          <p:nvPr/>
        </p:nvSpPr>
        <p:spPr>
          <a:xfrm>
            <a:off x="10444975" y="2275316"/>
            <a:ext cx="1635373" cy="652669"/>
          </a:xfrm>
          <a:prstGeom prst="wedgeRoundRectCallout">
            <a:avLst>
              <a:gd name="adj1" fmla="val -64730"/>
              <a:gd name="adj2" fmla="val 28327"/>
              <a:gd name="adj3" fmla="val 16667"/>
            </a:avLst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l">
              <a:lnSpc>
                <a:spcPct val="150000"/>
              </a:lnSpc>
            </a:pPr>
            <a:r>
              <a:rPr lang="en-US" altLang="zh-CN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64 </a:t>
            </a:r>
            <a:r>
              <a:rPr lang="zh-CN" altLang="en-US" sz="2000" b="0" u="none" strike="noStrike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个常量字</a:t>
            </a:r>
            <a:endParaRPr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话气泡: 圆角矩形 10"/>
              <p:cNvSpPr/>
              <p:nvPr/>
            </p:nvSpPr>
            <p:spPr>
              <a:xfrm>
                <a:off x="216352" y="4440837"/>
                <a:ext cx="2896704" cy="1763748"/>
              </a:xfrm>
              <a:prstGeom prst="wedgeRoundRectCallout">
                <a:avLst>
                  <a:gd name="adj1" fmla="val 61561"/>
                  <a:gd name="adj2" fmla="val 26511"/>
                  <a:gd name="adj3" fmla="val 16667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迭代 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64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次后，与上一个分组的压缩值累加：</a:t>
                </a:r>
                <a:endParaRPr lang="en-US" altLang="zh-CN" sz="2000" dirty="0">
                  <a:solidFill>
                    <a:sysClr val="windowText" lastClr="000000"/>
                  </a:solidFill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⊞</m:t>
                      </m:r>
                      <m:sSubSup>
                        <m:sSubSupPr>
                          <m:ctrlPr>
                            <a:rPr lang="en-US" altLang="zh-CN" sz="200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000" i="1" dirty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altLang="zh-CN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en-US" altLang="zh-CN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对话气泡: 圆角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52" y="4440837"/>
                <a:ext cx="2896704" cy="1763748"/>
              </a:xfrm>
              <a:prstGeom prst="wedgeRoundRectCallout">
                <a:avLst>
                  <a:gd name="adj1" fmla="val 61561"/>
                  <a:gd name="adj2" fmla="val 26511"/>
                  <a:gd name="adj3" fmla="val 16667"/>
                </a:avLst>
              </a:prstGeom>
              <a:blipFill rotWithShape="1">
                <a:blip r:embed="rId4"/>
                <a:stretch>
                  <a:fillRect l="-235" t="-376" r="-11959" b="-360"/>
                </a:stretch>
              </a:blipFill>
              <a:ln w="12700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对话气泡: 圆角矩形 12"/>
              <p:cNvSpPr/>
              <p:nvPr/>
            </p:nvSpPr>
            <p:spPr>
              <a:xfrm>
                <a:off x="10330175" y="3396675"/>
                <a:ext cx="1750706" cy="652670"/>
              </a:xfrm>
              <a:prstGeom prst="wedgeRoundRectCallout">
                <a:avLst>
                  <a:gd name="adj1" fmla="val -91033"/>
                  <a:gd name="adj2" fmla="val -82540"/>
                  <a:gd name="adj3" fmla="val 16667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i="1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加法</a:t>
                </a:r>
                <a:endParaRPr lang="zh-CN" alt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4" name="对话气泡: 圆角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0175" y="3396675"/>
                <a:ext cx="1750706" cy="652670"/>
              </a:xfrm>
              <a:prstGeom prst="wedgeRoundRectCallout">
                <a:avLst>
                  <a:gd name="adj1" fmla="val -91033"/>
                  <a:gd name="adj2" fmla="val -82540"/>
                  <a:gd name="adj3" fmla="val 16667"/>
                </a:avLst>
              </a:prstGeom>
              <a:blipFill rotWithShape="1">
                <a:blip r:embed="rId5"/>
                <a:stretch>
                  <a:fillRect l="-43634" t="-36591" r="-362" b="-883"/>
                </a:stretch>
              </a:blipFill>
              <a:ln w="12700" cap="flat" cmpd="sng" algn="ctr">
                <a:solidFill>
                  <a:srgbClr val="ED7D31">
                    <a:lumMod val="60000"/>
                    <a:lumOff val="40000"/>
                  </a:srgbClr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对话气泡: 圆角矩形 15"/>
              <p:cNvSpPr/>
              <p:nvPr/>
            </p:nvSpPr>
            <p:spPr>
              <a:xfrm>
                <a:off x="9129132" y="5079423"/>
                <a:ext cx="2951217" cy="1152293"/>
              </a:xfrm>
              <a:prstGeom prst="wedgeRoundRectCallout">
                <a:avLst>
                  <a:gd name="adj1" fmla="val -92938"/>
                  <a:gd name="adj2" fmla="val 21814"/>
                  <a:gd name="adj3" fmla="val 16667"/>
                </a:avLst>
              </a:prstGeom>
              <a:solidFill>
                <a:srgbClr val="FFC5C5"/>
              </a:solid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rtlCol="0" anchor="t"/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完成所有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个分组计算并输出</a:t>
                </a:r>
                <a:r>
                  <a:rPr lang="en-US" altLang="zh-CN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256-bit </a:t>
                </a:r>
                <a:r>
                  <a:rPr lang="zh-CN" altLang="en-US" sz="2000" dirty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哈希值</a:t>
                </a:r>
                <a:endParaRPr lang="zh-CN" altLang="en-US" sz="2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6" name="对话气泡: 圆角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132" y="5079423"/>
                <a:ext cx="2951217" cy="1152293"/>
              </a:xfrm>
              <a:prstGeom prst="wedgeRoundRectCallout">
                <a:avLst>
                  <a:gd name="adj1" fmla="val -92938"/>
                  <a:gd name="adj2" fmla="val 21814"/>
                  <a:gd name="adj3" fmla="val 16667"/>
                </a:avLst>
              </a:prstGeom>
              <a:blipFill rotWithShape="1">
                <a:blip r:embed="rId6"/>
                <a:stretch>
                  <a:fillRect l="-44681" t="-556" r="-211" b="-511"/>
                </a:stretch>
              </a:blipFill>
              <a:ln w="127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63154"/>
                <a:ext cx="10924674" cy="4563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相关符号及函数</a:t>
                </a:r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&gt;&gt;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&lt;&lt;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000" b="0" i="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00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effectLst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&gt;&gt;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kern="1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𝐶ℎ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¬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∧</m:t>
                          </m:r>
                          <m:r>
                            <a:rPr lang="en-US" altLang="zh-CN" sz="20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𝑀𝑎𝑗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)⊕(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a:rPr lang="en-US" altLang="zh-CN" sz="2000" i="1" kern="100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kern="1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13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256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63154"/>
                <a:ext cx="10924674" cy="4563301"/>
              </a:xfrm>
              <a:prstGeom prst="rect">
                <a:avLst/>
              </a:prstGeom>
              <a:blipFill rotWithShape="1">
                <a:blip r:embed="rId2"/>
                <a:stretch>
                  <a:fillRect l="-5" t="-4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5"/>
            <a:ext cx="493585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抗碰撞哈希函数</a:t>
            </a:r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SHA-2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063154"/>
                <a:ext cx="10924674" cy="3643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相关符号及函数</a:t>
                </a:r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34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39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41</m:t>
                          </m:r>
                        </m:sup>
                      </m:s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{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512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</m:t>
                          </m:r>
                        </m:sup>
                      </m:sSub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19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𝑅𝑂𝑇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61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𝑆𝐻</m:t>
                      </m:r>
                      <m:sSup>
                        <m:sSupPr>
                          <m:ctrlPr>
                            <a:rPr lang="zh-CN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0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063154"/>
                <a:ext cx="10924674" cy="3643433"/>
              </a:xfrm>
              <a:prstGeom prst="rect">
                <a:avLst/>
              </a:prstGeom>
              <a:blipFill rotWithShape="1">
                <a:blip r:embed="rId2"/>
                <a:stretch>
                  <a:fillRect l="-5" t="-5" r="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3.2 </a:t>
            </a:r>
            <a:r>
              <a:rPr lang="zh-CN" altLang="en-US" sz="3200" spc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lang="en-US" altLang="zh-CN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31129" y="1120752"/>
                <a:ext cx="10924674" cy="9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完成</m:t>
                    </m:r>
                  </m:oMath>
                </a14:m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分组压缩中的部分代码</a:t>
                </a:r>
                <a:r>
                  <a:rPr lang="zh-CN" altLang="en-US" sz="2000" dirty="0">
                    <a:cs typeface="Times New Roman" panose="02020603050405020304" pitchFamily="18" charset="0"/>
                    <a:sym typeface="+mn-ea"/>
                  </a:rPr>
                  <a:t>（其余代码见 </a:t>
                </a:r>
                <a:r>
                  <a:rPr lang="en-US" altLang="zh-CN" sz="2000" dirty="0">
                    <a:cs typeface="Times New Roman" panose="02020603050405020304" pitchFamily="18" charset="0"/>
                    <a:sym typeface="+mn-ea"/>
                  </a:rPr>
                  <a:t>txt</a:t>
                </a:r>
                <a:r>
                  <a:rPr lang="zh-CN" altLang="en-US" sz="2000" dirty="0">
                    <a:cs typeface="Times New Roman" panose="02020603050405020304" pitchFamily="18" charset="0"/>
                    <a:sym typeface="+mn-ea"/>
                  </a:rPr>
                  <a:t>）并进行测试</a:t>
                </a:r>
                <a:endParaRPr lang="zh-CN" altLang="en-US" sz="2000" dirty="0">
                  <a:effectLst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zh-CN" sz="2000" dirty="0">
                    <a:effectLst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000" dirty="0">
                    <a:effectLst/>
                    <a:cs typeface="Times New Roman" panose="02020603050405020304" pitchFamily="18" charset="0"/>
                  </a:rPr>
                  <a:t> SHA2 </a:t>
                </a:r>
                <a:r>
                  <a:rPr lang="zh-CN" altLang="en-US" sz="2000" dirty="0">
                    <a:effectLst/>
                    <a:cs typeface="Times New Roman" panose="02020603050405020304" pitchFamily="18" charset="0"/>
                  </a:rPr>
                  <a:t>系列算法进行比较</a:t>
                </a:r>
                <a:endParaRPr lang="zh-CN" altLang="en-US" sz="2000" dirty="0">
                  <a:effectLst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120752"/>
                <a:ext cx="10924674" cy="955903"/>
              </a:xfrm>
              <a:prstGeom prst="rect">
                <a:avLst/>
              </a:prstGeom>
              <a:blipFill rotWithShape="1">
                <a:blip r:embed="rId2"/>
                <a:stretch>
                  <a:fillRect l="-5" t="-64" r="1" b="-20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11012" y="2098276"/>
            <a:ext cx="325470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SHA-256 // SHA-224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7" y="2690653"/>
            <a:ext cx="4155516" cy="385670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47028" y="2076617"/>
            <a:ext cx="6440784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effectLst/>
                <a:cs typeface="Times New Roman" panose="02020603050405020304" pitchFamily="18" charset="0"/>
              </a:rPr>
              <a:t>SHA-384 // SHA-512 /</a:t>
            </a:r>
            <a:r>
              <a:rPr lang="en-US" altLang="zh-CN" sz="2000" dirty="0">
                <a:cs typeface="Times New Roman" panose="02020603050405020304" pitchFamily="18" charset="0"/>
              </a:rPr>
              <a:t>/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SHA-512/224 /</a:t>
            </a:r>
            <a:r>
              <a:rPr lang="en-US" altLang="zh-CN" sz="2000" dirty="0">
                <a:cs typeface="Times New Roman" panose="02020603050405020304" pitchFamily="18" charset="0"/>
              </a:rPr>
              <a:t>/ </a:t>
            </a: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SHA-512/256</a:t>
            </a:r>
            <a:endParaRPr lang="zh-CN" altLang="zh-CN" sz="2000" dirty="0">
              <a:effectLst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663" y="2690653"/>
            <a:ext cx="3837817" cy="387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2846</Words>
  <Application>WPS 演示</Application>
  <PresentationFormat>宽屏</PresentationFormat>
  <Paragraphs>226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黑体</vt:lpstr>
      <vt:lpstr>Times New Roman</vt:lpstr>
      <vt:lpstr>微软雅黑</vt:lpstr>
      <vt:lpstr>Cambria Math</vt:lpstr>
      <vt:lpstr>Arial</vt:lpstr>
      <vt:lpstr>Courier New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wangchen dai</dc:creator>
  <cp:lastModifiedBy>23801</cp:lastModifiedBy>
  <cp:revision>502</cp:revision>
  <dcterms:created xsi:type="dcterms:W3CDTF">2024-09-05T01:54:00Z</dcterms:created>
  <dcterms:modified xsi:type="dcterms:W3CDTF">2025-05-27T06:53:08Z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A10A55F5E0C84FA3885A5FB6461EC49D_12</vt:lpwstr>
  </property>
  <property fmtid="{D5CDD505-2E9C-101B-9397-08002B2CF9AE}" pid="3" name="KSOProductBuildVer">
    <vt:lpwstr>2052-12.1.0.21171</vt:lpwstr>
  </property>
</Properties>
</file>