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6"/>
  </p:notesMasterIdLst>
  <p:sldIdLst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70" r:id="rId13"/>
    <p:sldId id="271" r:id="rId14"/>
    <p:sldId id="272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4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2.png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3.png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5.png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4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5" Type="http://schemas.openxmlformats.org/officeDocument/2006/relationships/slideLayout" Target="../slideLayouts/slideLayout12.xml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5.png"/><Relationship Id="rId2" Type="http://schemas.openxmlformats.org/officeDocument/2006/relationships/image" Target="../media/image41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945133" y="2428989"/>
            <a:ext cx="6301740" cy="83248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第四章：对称加密算法</a:t>
            </a:r>
            <a:endParaRPr sz="48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4.2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2000" smtClean="0"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完成</a:t>
            </a:r>
            <a:r>
              <a:rPr lang="en-US" sz="2000" dirty="0">
                <a:effectLst/>
                <a:cs typeface="Times New Roman" panose="02020603050405020304" pitchFamily="18" charset="0"/>
              </a:rPr>
              <a:t>DES</a:t>
            </a:r>
            <a:r>
              <a:rPr lang="zh-CN" altLang="en-US" sz="2000" dirty="0">
                <a:effectLst/>
                <a:cs typeface="Times New Roman" panose="02020603050405020304" pitchFamily="18" charset="0"/>
              </a:rPr>
              <a:t>中</a:t>
            </a:r>
            <a:r>
              <a:rPr lang="zh-CN" altLang="en-US" sz="2000" b="1" dirty="0">
                <a:effectLst/>
                <a:cs typeface="Times New Roman" panose="02020603050405020304" pitchFamily="18" charset="0"/>
              </a:rPr>
              <a:t>轮函数</a:t>
            </a:r>
            <a:r>
              <a:rPr lang="en-US" altLang="zh-CN" sz="2000" b="1" dirty="0">
                <a:effectLst/>
                <a:cs typeface="Times New Roman" panose="02020603050405020304" pitchFamily="18" charset="0"/>
              </a:rPr>
              <a:t>f</a:t>
            </a:r>
            <a:r>
              <a:rPr lang="zh-CN" altLang="en-US" sz="2000" dirty="0">
                <a:effectLst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effectLst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effectLst/>
                <a:cs typeface="Times New Roman" panose="02020603050405020304" pitchFamily="18" charset="0"/>
              </a:rPr>
              <a:t>盒</a:t>
            </a:r>
            <a:r>
              <a:rPr lang="zh-CN" altLang="en-US" sz="2000" dirty="0">
                <a:effectLst/>
                <a:cs typeface="Times New Roman" panose="02020603050405020304" pitchFamily="18" charset="0"/>
              </a:rPr>
              <a:t>以及</a:t>
            </a:r>
            <a:r>
              <a:rPr lang="zh-CN" altLang="en-US" sz="2000" b="1" dirty="0">
                <a:effectLst/>
                <a:cs typeface="Times New Roman" panose="02020603050405020304" pitchFamily="18" charset="0"/>
              </a:rPr>
              <a:t>单块解密</a:t>
            </a:r>
            <a:r>
              <a:rPr lang="zh-CN" altLang="en-US" sz="2000" dirty="0">
                <a:effectLst/>
                <a:cs typeface="Times New Roman" panose="02020603050405020304" pitchFamily="18" charset="0"/>
              </a:rPr>
              <a:t>的代码</a:t>
            </a:r>
            <a:endParaRPr lang="zh-CN" altLang="en-US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  <a:sym typeface="+mn-ea"/>
              </a:rPr>
              <a:t>参考代码（通用代码）</a:t>
            </a:r>
            <a:endParaRPr lang="zh-CN" altLang="en-US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2809240"/>
            <a:ext cx="112966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_permute(val, table, bits_in):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按给定置换表重新排列位。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0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pos in table: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(out &lt;&lt; 1) | ((val &gt;&gt; (bits_in - pos)) &amp; 1)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_rotl(val, k, width=28):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循环左移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位（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width-bit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宽度）。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((val &lt;&lt; k) &amp; ((1 &lt;&lt; width) - 1)) | (val &gt;&gt; (width - k))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4.2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015" y="1029480"/>
            <a:ext cx="1092467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参考代码（通用代码）</a:t>
            </a:r>
            <a:endParaRPr lang="zh-CN" altLang="en-US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" y="1582420"/>
            <a:ext cx="1071499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_subkeys(key64):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16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48-bit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子密钥。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key56 = _permute(key64, PC1, 64)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C, D = key56 &gt;&gt; 28, key56 &amp; ((1 &lt;&lt; 28) - 1)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 = []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s in SHIFT: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C, D = _rotl(C, s), _rotl(D, s)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K.append(_permute((C &lt;&lt; 28) | D, PC2, 56))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K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——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单块加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解密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—— #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_rounds(block, subkeys):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L, R = block &gt;&gt; 32, block &amp; 0xFFFFFFFF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K in subkeys:                 #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加密正序；解密传入逆序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L, R = R, L ^^ _F(R, K)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(R &lt;&lt; 32) | L              #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最后交换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4.2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015" y="1029480"/>
            <a:ext cx="1092467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参考代码（通用代码）</a:t>
            </a:r>
            <a:endParaRPr lang="zh-CN" altLang="en-US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90" y="1582420"/>
            <a:ext cx="107149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des_encrypt_block(plain64, key64):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"""ECB 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单块加密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klist = _subkeys(key64)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pre   = _permute(plain64, IP, 64)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post  = _rounds(pre, klist)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_permute(post, FP, 64)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KEY = 0x133457799BBCDFF1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PT  = 0x0123456789ABCDEF          # plaintext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CT  = des_encrypt_block(PT, KEY)  # cipher-text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print(f'cipher = {CT:016X}')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DT  = des_decrypt_block(CT, KEY)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print(f'plaintext = {DT:016X}')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359092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4.3 3DES——ECB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70" y="1384935"/>
            <a:ext cx="4949190" cy="375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361315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4.3 3DES——CBC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85" y="1189355"/>
            <a:ext cx="5193665" cy="4134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356806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4.3 3DES——CFB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95" y="1149350"/>
            <a:ext cx="5629910" cy="455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359092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4.3 3DES——OFB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95" y="1193800"/>
            <a:ext cx="5744210" cy="4690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4.4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2000" smtClean="0"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完成</a:t>
            </a:r>
            <a:r>
              <a:rPr lang="en-US" altLang="zh-CN" sz="2000" smtClean="0"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cs typeface="Times New Roman" panose="02020603050405020304" pitchFamily="18" charset="0"/>
              </a:rPr>
              <a:t>DES</a:t>
            </a:r>
            <a:r>
              <a:rPr lang="zh-CN" altLang="en-US" sz="2000" dirty="0">
                <a:effectLst/>
                <a:cs typeface="Times New Roman" panose="02020603050405020304" pitchFamily="18" charset="0"/>
              </a:rPr>
              <a:t>的解密以及接口代码并通过测试</a:t>
            </a:r>
            <a:endParaRPr lang="zh-CN" altLang="en-US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  <a:sym typeface="+mn-ea"/>
              </a:rPr>
              <a:t>参考代码（通用代码）</a:t>
            </a:r>
            <a:endParaRPr lang="zh-CN" altLang="en-US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2809240"/>
            <a:ext cx="112966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 = 8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_b2i(b: bytes) -&gt; int: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int.from_bytes(b, 'big')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_i2b(i: int) -&gt; bytes: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int(i).to_bytes(BLOCK, 'big')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_xor(a: bytes, b: bytes) -&gt; bytes: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bytes(x ^^ y for x, y in zip(a, b))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4.4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1099185"/>
            <a:ext cx="112966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tdes_encrypt_block(plain64: int, k1: int, k2: int, k3: int) -&gt; int: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x1 = des_encrypt_block(plain64, k1)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x2 = des_decrypt_block(x1,     k2)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x3 = des_encrypt_block(x2,     k3)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x3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tdes_decrypt_block(cipher64: int, k1: int, k2: int, k3: int) -&gt; int: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x1 = des_decrypt_block(cipher64, k3)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x2 = des_encrypt_block(x1,       k2)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x3 = des_decrypt_block(x2,       k1)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x3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_process_blocks(data: bytes, f) -&gt; bytes: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len(data) % BLOCK == 0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bytearray()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range(0, len(data), BLOCK):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out.extend(_i2b(f(_b2i(data[i:i+BLOCK]))))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bytes(out)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4.4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1099185"/>
            <a:ext cx="1129665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--- ECB --------------------------------------------------------------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tdes_ecb_encrypt(data: bytes, k1: int, k2: int, k3: int) -&gt; bytes: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_process_blocks(data, lambda x: tdes_encrypt_block(x, k1, k2, k3))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--- CBC --------------------------------------------------------------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tdes_cbc_encrypt(data: bytes, k1: int, k2: int, k3: int, iv: int) -&gt; bytes: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prev = _i2b(iv)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  = bytearray()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range(0, len(data), BLOCK):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blk    = _xor(data[i:i+BLOCK], prev)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cipher = _i2b(tdes_encrypt_block(_b2i(blk), k1, k2, k3))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out.extend(cipher)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prev   = cipher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bytes(out)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618172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4.1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DES——方案设计：总体设计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6" name="文本框 1255"/>
              <p:cNvSpPr txBox="1"/>
              <p:nvPr/>
            </p:nvSpPr>
            <p:spPr>
              <a:xfrm>
                <a:off x="605607" y="1274917"/>
                <a:ext cx="5517997" cy="3264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16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轮的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Feistel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网络结构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cs"/>
                  </a:rPr>
                  <a:t>！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最后一轮计算左右不做交换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分组长度为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64-bit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主密钥长度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56-bit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/>
                  <a:t>派生 </a:t>
                </a:r>
                <a:r>
                  <a:rPr lang="en-US" altLang="zh-CN" sz="2000" dirty="0"/>
                  <a:t>16 </a:t>
                </a:r>
                <a:r>
                  <a:rPr lang="zh-CN" altLang="en-US" sz="2000" dirty="0"/>
                  <a:t>个 </a:t>
                </a:r>
                <a:r>
                  <a:rPr lang="en-US" altLang="zh-CN" sz="2000" dirty="0"/>
                  <a:t>48-bit </a:t>
                </a:r>
                <a:r>
                  <a:rPr lang="zh-CN" altLang="en-US" sz="2000" dirty="0"/>
                  <a:t>子密钥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/>
                  <a:t>固定轮函数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输入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48-bit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 轮密钥和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32-bit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的半个分组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</p:txBody>
          </p:sp>
        </mc:Choice>
        <mc:Fallback>
          <p:sp>
            <p:nvSpPr>
              <p:cNvPr id="1256" name="文本框 1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7" y="1274917"/>
                <a:ext cx="5517997" cy="3264227"/>
              </a:xfrm>
              <a:prstGeom prst="rect">
                <a:avLst/>
              </a:prstGeom>
              <a:blipFill rotWithShape="1">
                <a:blip r:embed="rId2"/>
                <a:stretch>
                  <a:fillRect l="-8" t="-14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7" name="组合 1336"/>
          <p:cNvGrpSpPr/>
          <p:nvPr/>
        </p:nvGrpSpPr>
        <p:grpSpPr>
          <a:xfrm>
            <a:off x="6047419" y="383542"/>
            <a:ext cx="5991079" cy="6227582"/>
            <a:chOff x="6047419" y="383542"/>
            <a:chExt cx="5991079" cy="6227582"/>
          </a:xfrm>
        </p:grpSpPr>
        <p:sp>
          <p:nvSpPr>
            <p:cNvPr id="1254" name="矩形 1253"/>
            <p:cNvSpPr/>
            <p:nvPr/>
          </p:nvSpPr>
          <p:spPr>
            <a:xfrm>
              <a:off x="6047419" y="5101698"/>
              <a:ext cx="4590022" cy="9189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1" name="矩形 1250"/>
            <p:cNvSpPr/>
            <p:nvPr/>
          </p:nvSpPr>
          <p:spPr>
            <a:xfrm>
              <a:off x="6047419" y="2601150"/>
              <a:ext cx="4590022" cy="12652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7299164" y="486096"/>
              <a:ext cx="2088741" cy="260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初始置换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115" name="组合 1114"/>
            <p:cNvGrpSpPr/>
            <p:nvPr/>
          </p:nvGrpSpPr>
          <p:grpSpPr>
            <a:xfrm>
              <a:off x="6121914" y="2317034"/>
              <a:ext cx="4837306" cy="1254992"/>
              <a:chOff x="6372635" y="2087272"/>
              <a:chExt cx="4837306" cy="12549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矩形 4"/>
                  <p:cNvSpPr/>
                  <p:nvPr/>
                </p:nvSpPr>
                <p:spPr>
                  <a:xfrm>
                    <a:off x="6372635" y="2090384"/>
                    <a:ext cx="2090722" cy="26093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635" y="2090384"/>
                    <a:ext cx="2090722" cy="26093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8732065" y="2087272"/>
                    <a:ext cx="2090717" cy="2603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2065" y="2087272"/>
                    <a:ext cx="2090717" cy="260358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直接连接符 9"/>
              <p:cNvCxnSpPr>
                <a:stCxn id="5" idx="2"/>
                <a:endCxn id="1043" idx="0"/>
              </p:cNvCxnSpPr>
              <p:nvPr/>
            </p:nvCxnSpPr>
            <p:spPr>
              <a:xfrm flipH="1">
                <a:off x="7417920" y="2351314"/>
                <a:ext cx="76" cy="24779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1043" idx="4"/>
              </p:cNvCxnSpPr>
              <p:nvPr/>
            </p:nvCxnSpPr>
            <p:spPr>
              <a:xfrm>
                <a:off x="7417920" y="2820689"/>
                <a:ext cx="0" cy="10515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6" idx="2"/>
              </p:cNvCxnSpPr>
              <p:nvPr/>
            </p:nvCxnSpPr>
            <p:spPr>
              <a:xfrm>
                <a:off x="9777424" y="2347630"/>
                <a:ext cx="0" cy="57696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endCxn id="1043" idx="6"/>
              </p:cNvCxnSpPr>
              <p:nvPr/>
            </p:nvCxnSpPr>
            <p:spPr>
              <a:xfrm flipH="1">
                <a:off x="7528711" y="2709898"/>
                <a:ext cx="93329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8594256" y="2441123"/>
                <a:ext cx="0" cy="1501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8732065" y="2709898"/>
                <a:ext cx="10453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7416015" y="3172253"/>
                <a:ext cx="1981" cy="17001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9777426" y="3166611"/>
                <a:ext cx="2" cy="17001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7416014" y="2924595"/>
                <a:ext cx="2357065" cy="24201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直接连接符 1023"/>
              <p:cNvCxnSpPr/>
              <p:nvPr/>
            </p:nvCxnSpPr>
            <p:spPr>
              <a:xfrm flipH="1" flipV="1">
                <a:off x="7416014" y="2931481"/>
                <a:ext cx="2357065" cy="2330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直接连接符 1027"/>
              <p:cNvCxnSpPr/>
              <p:nvPr/>
            </p:nvCxnSpPr>
            <p:spPr>
              <a:xfrm flipH="1">
                <a:off x="8594256" y="2441123"/>
                <a:ext cx="2615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3" name="流程图: 或者 1042"/>
              <p:cNvSpPr/>
              <p:nvPr/>
            </p:nvSpPr>
            <p:spPr>
              <a:xfrm>
                <a:off x="7307128" y="2599106"/>
                <a:ext cx="221583" cy="221583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0" name="组合 1059"/>
              <p:cNvGrpSpPr/>
              <p:nvPr/>
            </p:nvGrpSpPr>
            <p:grpSpPr>
              <a:xfrm>
                <a:off x="8461376" y="2546239"/>
                <a:ext cx="270689" cy="297605"/>
                <a:chOff x="8676494" y="2512638"/>
                <a:chExt cx="319288" cy="351036"/>
              </a:xfrm>
            </p:grpSpPr>
            <p:sp>
              <p:nvSpPr>
                <p:cNvPr id="1061" name="椭圆 1060"/>
                <p:cNvSpPr/>
                <p:nvPr/>
              </p:nvSpPr>
              <p:spPr>
                <a:xfrm>
                  <a:off x="8687549" y="2566495"/>
                  <a:ext cx="297179" cy="29717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2" name="文本框 1061"/>
                    <p:cNvSpPr txBox="1"/>
                    <p:nvPr/>
                  </p:nvSpPr>
                  <p:spPr>
                    <a:xfrm>
                      <a:off x="8676494" y="2512638"/>
                      <a:ext cx="3192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>
                <p:sp>
                  <p:nvSpPr>
                    <p:cNvPr id="1062" name="文本框 10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76494" y="2512638"/>
                      <a:ext cx="319288" cy="307777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116" name="组合 1115"/>
            <p:cNvGrpSpPr/>
            <p:nvPr/>
          </p:nvGrpSpPr>
          <p:grpSpPr>
            <a:xfrm>
              <a:off x="6121914" y="1066718"/>
              <a:ext cx="4837306" cy="1254991"/>
              <a:chOff x="6372635" y="2087272"/>
              <a:chExt cx="4837306" cy="125499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7" name="矩形 1116"/>
                  <p:cNvSpPr/>
                  <p:nvPr/>
                </p:nvSpPr>
                <p:spPr>
                  <a:xfrm>
                    <a:off x="6372635" y="2090384"/>
                    <a:ext cx="2090722" cy="26093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7" name="矩形 1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2635" y="2090384"/>
                    <a:ext cx="2090722" cy="260930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8" name="矩形 1117"/>
                  <p:cNvSpPr/>
                  <p:nvPr/>
                </p:nvSpPr>
                <p:spPr>
                  <a:xfrm>
                    <a:off x="8732065" y="2087272"/>
                    <a:ext cx="2090717" cy="2603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8" name="矩形 1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2065" y="2087272"/>
                    <a:ext cx="2090717" cy="260358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9" name="直接连接符 1118"/>
              <p:cNvCxnSpPr>
                <a:stCxn id="1117" idx="2"/>
                <a:endCxn id="1130" idx="0"/>
              </p:cNvCxnSpPr>
              <p:nvPr/>
            </p:nvCxnSpPr>
            <p:spPr>
              <a:xfrm flipH="1">
                <a:off x="7417920" y="2351314"/>
                <a:ext cx="76" cy="247792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直接连接符 1119"/>
              <p:cNvCxnSpPr>
                <a:stCxn id="1130" idx="4"/>
              </p:cNvCxnSpPr>
              <p:nvPr/>
            </p:nvCxnSpPr>
            <p:spPr>
              <a:xfrm>
                <a:off x="7417920" y="2820689"/>
                <a:ext cx="0" cy="10515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直接连接符 1120"/>
              <p:cNvCxnSpPr>
                <a:stCxn id="1118" idx="2"/>
              </p:cNvCxnSpPr>
              <p:nvPr/>
            </p:nvCxnSpPr>
            <p:spPr>
              <a:xfrm>
                <a:off x="9777424" y="2347630"/>
                <a:ext cx="0" cy="576965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直接连接符 1121"/>
              <p:cNvCxnSpPr>
                <a:endCxn id="1130" idx="6"/>
              </p:cNvCxnSpPr>
              <p:nvPr/>
            </p:nvCxnSpPr>
            <p:spPr>
              <a:xfrm flipH="1">
                <a:off x="7528711" y="2709898"/>
                <a:ext cx="93329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直接连接符 1122"/>
              <p:cNvCxnSpPr/>
              <p:nvPr/>
            </p:nvCxnSpPr>
            <p:spPr>
              <a:xfrm>
                <a:off x="8594256" y="2441123"/>
                <a:ext cx="0" cy="15010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直接连接符 1123"/>
              <p:cNvCxnSpPr/>
              <p:nvPr/>
            </p:nvCxnSpPr>
            <p:spPr>
              <a:xfrm flipH="1">
                <a:off x="8732065" y="2709898"/>
                <a:ext cx="10453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直接连接符 1124"/>
              <p:cNvCxnSpPr/>
              <p:nvPr/>
            </p:nvCxnSpPr>
            <p:spPr>
              <a:xfrm>
                <a:off x="7416015" y="3172253"/>
                <a:ext cx="1981" cy="17001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直接连接符 1125"/>
              <p:cNvCxnSpPr/>
              <p:nvPr/>
            </p:nvCxnSpPr>
            <p:spPr>
              <a:xfrm flipH="1">
                <a:off x="9777426" y="3166611"/>
                <a:ext cx="2" cy="17001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直接连接符 1126"/>
              <p:cNvCxnSpPr/>
              <p:nvPr/>
            </p:nvCxnSpPr>
            <p:spPr>
              <a:xfrm flipH="1">
                <a:off x="7416014" y="2924595"/>
                <a:ext cx="2357065" cy="242016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直接连接符 1127"/>
              <p:cNvCxnSpPr/>
              <p:nvPr/>
            </p:nvCxnSpPr>
            <p:spPr>
              <a:xfrm flipH="1" flipV="1">
                <a:off x="7416014" y="2931481"/>
                <a:ext cx="2357065" cy="233023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直接连接符 1128"/>
              <p:cNvCxnSpPr/>
              <p:nvPr/>
            </p:nvCxnSpPr>
            <p:spPr>
              <a:xfrm flipH="1">
                <a:off x="8594256" y="2441123"/>
                <a:ext cx="26156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0" name="流程图: 或者 1129"/>
              <p:cNvSpPr/>
              <p:nvPr/>
            </p:nvSpPr>
            <p:spPr>
              <a:xfrm>
                <a:off x="7307128" y="2599106"/>
                <a:ext cx="221583" cy="221583"/>
              </a:xfrm>
              <a:prstGeom prst="flowChar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1" name="组合 1130"/>
              <p:cNvGrpSpPr/>
              <p:nvPr/>
            </p:nvGrpSpPr>
            <p:grpSpPr>
              <a:xfrm>
                <a:off x="8461376" y="2546239"/>
                <a:ext cx="270689" cy="297605"/>
                <a:chOff x="8676494" y="2512638"/>
                <a:chExt cx="319288" cy="351036"/>
              </a:xfrm>
            </p:grpSpPr>
            <p:sp>
              <p:nvSpPr>
                <p:cNvPr id="1132" name="椭圆 1131"/>
                <p:cNvSpPr/>
                <p:nvPr/>
              </p:nvSpPr>
              <p:spPr>
                <a:xfrm>
                  <a:off x="8687549" y="2566495"/>
                  <a:ext cx="297179" cy="29717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33" name="文本框 1132"/>
                    <p:cNvSpPr txBox="1"/>
                    <p:nvPr/>
                  </p:nvSpPr>
                  <p:spPr>
                    <a:xfrm>
                      <a:off x="8676494" y="2512638"/>
                      <a:ext cx="3192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zh-CN" altLang="en-US" sz="1400" dirty="0"/>
                    </a:p>
                  </p:txBody>
                </p:sp>
              </mc:Choice>
              <mc:Fallback>
                <p:sp>
                  <p:nvSpPr>
                    <p:cNvPr id="1133" name="文本框 1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76494" y="2512638"/>
                      <a:ext cx="319288" cy="307777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7" name="矩形 1136"/>
                <p:cNvSpPr/>
                <p:nvPr/>
              </p:nvSpPr>
              <p:spPr>
                <a:xfrm>
                  <a:off x="6121914" y="3569494"/>
                  <a:ext cx="2090722" cy="2609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7" name="矩形 1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1914" y="3569494"/>
                  <a:ext cx="2090722" cy="26093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8" name="矩形 1137"/>
                <p:cNvSpPr/>
                <p:nvPr/>
              </p:nvSpPr>
              <p:spPr>
                <a:xfrm>
                  <a:off x="8481344" y="3566382"/>
                  <a:ext cx="2090717" cy="2603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38" name="矩形 1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344" y="3566382"/>
                  <a:ext cx="2090717" cy="26035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9" name="直接连接符 1138"/>
            <p:cNvCxnSpPr>
              <a:stCxn id="1137" idx="2"/>
            </p:cNvCxnSpPr>
            <p:nvPr/>
          </p:nvCxnSpPr>
          <p:spPr>
            <a:xfrm flipH="1">
              <a:off x="7167199" y="3830424"/>
              <a:ext cx="76" cy="247792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4" name="矩形 1173"/>
                <p:cNvSpPr/>
                <p:nvPr/>
              </p:nvSpPr>
              <p:spPr>
                <a:xfrm>
                  <a:off x="8481415" y="5721976"/>
                  <a:ext cx="2090722" cy="26093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4" name="矩形 1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415" y="5721976"/>
                  <a:ext cx="2090722" cy="26093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6" name="矩形 1175"/>
                <p:cNvSpPr/>
                <p:nvPr/>
              </p:nvSpPr>
              <p:spPr>
                <a:xfrm>
                  <a:off x="6124217" y="5721976"/>
                  <a:ext cx="2090722" cy="2609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76" name="矩形 1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217" y="5721976"/>
                  <a:ext cx="2090722" cy="260930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8" name="直接连接符 1177"/>
            <p:cNvCxnSpPr>
              <a:endCxn id="1117" idx="0"/>
            </p:cNvCxnSpPr>
            <p:nvPr/>
          </p:nvCxnSpPr>
          <p:spPr>
            <a:xfrm>
              <a:off x="7167275" y="876178"/>
              <a:ext cx="0" cy="193652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1" name="直接连接符 1180"/>
            <p:cNvCxnSpPr>
              <a:endCxn id="1118" idx="0"/>
            </p:cNvCxnSpPr>
            <p:nvPr/>
          </p:nvCxnSpPr>
          <p:spPr>
            <a:xfrm>
              <a:off x="9526703" y="876178"/>
              <a:ext cx="0" cy="19054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直接连接符 1183"/>
            <p:cNvCxnSpPr/>
            <p:nvPr/>
          </p:nvCxnSpPr>
          <p:spPr>
            <a:xfrm flipH="1">
              <a:off x="7165293" y="876178"/>
              <a:ext cx="235706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直接连接符 1190"/>
            <p:cNvCxnSpPr>
              <a:stCxn id="3" idx="2"/>
            </p:cNvCxnSpPr>
            <p:nvPr/>
          </p:nvCxnSpPr>
          <p:spPr>
            <a:xfrm flipH="1">
              <a:off x="8343534" y="747026"/>
              <a:ext cx="1" cy="134795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直接连接符 1193"/>
            <p:cNvCxnSpPr>
              <a:stCxn id="1176" idx="2"/>
            </p:cNvCxnSpPr>
            <p:nvPr/>
          </p:nvCxnSpPr>
          <p:spPr>
            <a:xfrm>
              <a:off x="7169578" y="5982906"/>
              <a:ext cx="0" cy="135427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直接连接符 1197"/>
            <p:cNvCxnSpPr/>
            <p:nvPr/>
          </p:nvCxnSpPr>
          <p:spPr>
            <a:xfrm>
              <a:off x="9522358" y="5982906"/>
              <a:ext cx="0" cy="135146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1" name="直接连接符 1200"/>
            <p:cNvCxnSpPr/>
            <p:nvPr/>
          </p:nvCxnSpPr>
          <p:spPr>
            <a:xfrm flipH="1">
              <a:off x="7165293" y="6118052"/>
              <a:ext cx="2361406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3" name="直接连接符 1202"/>
            <p:cNvCxnSpPr>
              <a:endCxn id="1206" idx="0"/>
            </p:cNvCxnSpPr>
            <p:nvPr/>
          </p:nvCxnSpPr>
          <p:spPr>
            <a:xfrm>
              <a:off x="8343535" y="6118052"/>
              <a:ext cx="0" cy="207104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6" name="矩形 1205"/>
            <p:cNvSpPr/>
            <p:nvPr/>
          </p:nvSpPr>
          <p:spPr>
            <a:xfrm>
              <a:off x="7299164" y="6325156"/>
              <a:ext cx="2088741" cy="260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逆初始置换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8" name="直接连接符 1207"/>
            <p:cNvCxnSpPr>
              <a:endCxn id="3" idx="3"/>
            </p:cNvCxnSpPr>
            <p:nvPr/>
          </p:nvCxnSpPr>
          <p:spPr>
            <a:xfrm flipH="1">
              <a:off x="9387905" y="616561"/>
              <a:ext cx="886622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连接符 1213"/>
            <p:cNvCxnSpPr>
              <a:stCxn id="1206" idx="3"/>
            </p:cNvCxnSpPr>
            <p:nvPr/>
          </p:nvCxnSpPr>
          <p:spPr>
            <a:xfrm>
              <a:off x="9387905" y="6455621"/>
              <a:ext cx="146052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矩形 1218"/>
            <p:cNvSpPr/>
            <p:nvPr/>
          </p:nvSpPr>
          <p:spPr>
            <a:xfrm>
              <a:off x="10959220" y="1066719"/>
              <a:ext cx="397313" cy="4371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轮密钥生成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31" name="文本框 1230"/>
            <p:cNvSpPr txBox="1"/>
            <p:nvPr/>
          </p:nvSpPr>
          <p:spPr>
            <a:xfrm>
              <a:off x="10877250" y="6241792"/>
              <a:ext cx="7837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输出</a:t>
              </a:r>
              <a:endParaRPr lang="zh-CN" altLang="en-US" dirty="0"/>
            </a:p>
          </p:txBody>
        </p:sp>
        <p:sp>
          <p:nvSpPr>
            <p:cNvPr id="1232" name="文本框 1231"/>
            <p:cNvSpPr txBox="1"/>
            <p:nvPr/>
          </p:nvSpPr>
          <p:spPr>
            <a:xfrm>
              <a:off x="10274527" y="383542"/>
              <a:ext cx="7837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输入</a:t>
              </a:r>
              <a:endParaRPr lang="zh-CN" altLang="en-US" dirty="0"/>
            </a:p>
          </p:txBody>
        </p:sp>
        <p:cxnSp>
          <p:nvCxnSpPr>
            <p:cNvPr id="1233" name="直接连接符 1232"/>
            <p:cNvCxnSpPr/>
            <p:nvPr/>
          </p:nvCxnSpPr>
          <p:spPr>
            <a:xfrm>
              <a:off x="11160477" y="794305"/>
              <a:ext cx="0" cy="272413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7" name="文本框 1236"/>
            <p:cNvSpPr txBox="1"/>
            <p:nvPr/>
          </p:nvSpPr>
          <p:spPr>
            <a:xfrm>
              <a:off x="11164824" y="562360"/>
              <a:ext cx="8736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主密钥</a:t>
              </a:r>
              <a:endParaRPr lang="zh-CN" altLang="en-US" dirty="0"/>
            </a:p>
          </p:txBody>
        </p:sp>
        <p:cxnSp>
          <p:nvCxnSpPr>
            <p:cNvPr id="1240" name="直接连接符 1239"/>
            <p:cNvCxnSpPr>
              <a:stCxn id="1138" idx="2"/>
            </p:cNvCxnSpPr>
            <p:nvPr/>
          </p:nvCxnSpPr>
          <p:spPr>
            <a:xfrm>
              <a:off x="9526703" y="3826740"/>
              <a:ext cx="0" cy="260608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4" name="文本框 1243"/>
                <p:cNvSpPr txBox="1"/>
                <p:nvPr/>
              </p:nvSpPr>
              <p:spPr>
                <a:xfrm>
                  <a:off x="10571146" y="1401069"/>
                  <a:ext cx="4221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244" name="文本框 1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146" y="1401069"/>
                  <a:ext cx="422130" cy="30777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5" name="文本框 1244"/>
                <p:cNvSpPr txBox="1"/>
                <p:nvPr/>
              </p:nvSpPr>
              <p:spPr>
                <a:xfrm>
                  <a:off x="10571146" y="2652117"/>
                  <a:ext cx="4221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245" name="文本框 12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1146" y="2652117"/>
                  <a:ext cx="422130" cy="30777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6" name="文本框 1245"/>
                <p:cNvSpPr txBox="1"/>
                <p:nvPr/>
              </p:nvSpPr>
              <p:spPr>
                <a:xfrm>
                  <a:off x="10567336" y="5151635"/>
                  <a:ext cx="4221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246" name="文本框 12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7336" y="5151635"/>
                  <a:ext cx="422130" cy="307777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7" name="文本框 1246"/>
                <p:cNvSpPr txBox="1"/>
                <p:nvPr/>
              </p:nvSpPr>
              <p:spPr>
                <a:xfrm>
                  <a:off x="6785282" y="4160536"/>
                  <a:ext cx="76002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247" name="文本框 1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282" y="4160536"/>
                  <a:ext cx="760022" cy="307777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8" name="文本框 1247"/>
                <p:cNvSpPr txBox="1"/>
                <p:nvPr/>
              </p:nvSpPr>
              <p:spPr>
                <a:xfrm>
                  <a:off x="9094339" y="4160912"/>
                  <a:ext cx="85603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248" name="文本框 1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4339" y="4160912"/>
                  <a:ext cx="856037" cy="307777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8" name="矩形 1297"/>
                <p:cNvSpPr/>
                <p:nvPr/>
              </p:nvSpPr>
              <p:spPr>
                <a:xfrm>
                  <a:off x="6121914" y="4822943"/>
                  <a:ext cx="2090722" cy="2609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98" name="矩形 12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1914" y="4822943"/>
                  <a:ext cx="2090722" cy="260930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9" name="矩形 1298"/>
                <p:cNvSpPr/>
                <p:nvPr/>
              </p:nvSpPr>
              <p:spPr>
                <a:xfrm>
                  <a:off x="8481344" y="4819831"/>
                  <a:ext cx="2090717" cy="2603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99" name="矩形 1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1344" y="4819831"/>
                  <a:ext cx="2090717" cy="260358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0" name="直接连接符 1299"/>
            <p:cNvCxnSpPr>
              <a:stCxn id="1298" idx="2"/>
              <a:endCxn id="1311" idx="0"/>
            </p:cNvCxnSpPr>
            <p:nvPr/>
          </p:nvCxnSpPr>
          <p:spPr>
            <a:xfrm flipH="1">
              <a:off x="7167199" y="5083873"/>
              <a:ext cx="76" cy="247792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2" name="直接连接符 1301"/>
            <p:cNvCxnSpPr>
              <a:stCxn id="1299" idx="2"/>
              <a:endCxn id="1174" idx="0"/>
            </p:cNvCxnSpPr>
            <p:nvPr/>
          </p:nvCxnSpPr>
          <p:spPr>
            <a:xfrm>
              <a:off x="9526703" y="5080189"/>
              <a:ext cx="73" cy="641787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3" name="直接连接符 1302"/>
            <p:cNvCxnSpPr>
              <a:endCxn id="1311" idx="6"/>
            </p:cNvCxnSpPr>
            <p:nvPr/>
          </p:nvCxnSpPr>
          <p:spPr>
            <a:xfrm flipH="1">
              <a:off x="7277990" y="5442457"/>
              <a:ext cx="93329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4" name="直接连接符 1303"/>
            <p:cNvCxnSpPr/>
            <p:nvPr/>
          </p:nvCxnSpPr>
          <p:spPr>
            <a:xfrm>
              <a:off x="8343535" y="5173682"/>
              <a:ext cx="0" cy="15010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5" name="直接连接符 1304"/>
            <p:cNvCxnSpPr/>
            <p:nvPr/>
          </p:nvCxnSpPr>
          <p:spPr>
            <a:xfrm flipH="1">
              <a:off x="8481344" y="5442457"/>
              <a:ext cx="104535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直接连接符 1305"/>
            <p:cNvCxnSpPr>
              <a:endCxn id="1298" idx="0"/>
            </p:cNvCxnSpPr>
            <p:nvPr/>
          </p:nvCxnSpPr>
          <p:spPr>
            <a:xfrm>
              <a:off x="7167275" y="4540370"/>
              <a:ext cx="0" cy="282573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直接连接符 1306"/>
            <p:cNvCxnSpPr>
              <a:stCxn id="1311" idx="4"/>
            </p:cNvCxnSpPr>
            <p:nvPr/>
          </p:nvCxnSpPr>
          <p:spPr>
            <a:xfrm flipH="1">
              <a:off x="7167196" y="5553248"/>
              <a:ext cx="3" cy="168728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直接连接符 1309"/>
            <p:cNvCxnSpPr/>
            <p:nvPr/>
          </p:nvCxnSpPr>
          <p:spPr>
            <a:xfrm flipH="1">
              <a:off x="8343535" y="5173682"/>
              <a:ext cx="261568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1" name="流程图: 或者 1310"/>
            <p:cNvSpPr/>
            <p:nvPr/>
          </p:nvSpPr>
          <p:spPr>
            <a:xfrm>
              <a:off x="7056407" y="5331665"/>
              <a:ext cx="221583" cy="221583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312" name="组合 1311"/>
            <p:cNvGrpSpPr/>
            <p:nvPr/>
          </p:nvGrpSpPr>
          <p:grpSpPr>
            <a:xfrm>
              <a:off x="8210655" y="5278798"/>
              <a:ext cx="270689" cy="297605"/>
              <a:chOff x="8676494" y="2512638"/>
              <a:chExt cx="319288" cy="351036"/>
            </a:xfrm>
          </p:grpSpPr>
          <p:sp>
            <p:nvSpPr>
              <p:cNvPr id="1313" name="椭圆 1312"/>
              <p:cNvSpPr/>
              <p:nvPr/>
            </p:nvSpPr>
            <p:spPr>
              <a:xfrm>
                <a:off x="8687549" y="2566495"/>
                <a:ext cx="297179" cy="29717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4" name="文本框 1313"/>
                  <p:cNvSpPr txBox="1"/>
                  <p:nvPr/>
                </p:nvSpPr>
                <p:spPr>
                  <a:xfrm>
                    <a:off x="8676494" y="2512638"/>
                    <a:ext cx="319288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1314" name="文本框 13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6494" y="2512638"/>
                    <a:ext cx="319288" cy="30777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8" name="直接连接符 1317"/>
            <p:cNvCxnSpPr>
              <a:endCxn id="1299" idx="0"/>
            </p:cNvCxnSpPr>
            <p:nvPr/>
          </p:nvCxnSpPr>
          <p:spPr>
            <a:xfrm>
              <a:off x="9526703" y="4540370"/>
              <a:ext cx="0" cy="27946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4.4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1099185"/>
            <a:ext cx="112966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--- CFB --------------------------------------------------------------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tdes_cfb_encrypt(data: bytes,k1: int, k2: int, k3: int,iv: int,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segment_bits: int = 64) -&gt; bytes: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1 &lt;= segment_bits &lt;= 64 and 64 % segment_bits == 0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segment_bits == 1: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reg = iv &amp; ((1 &lt;&lt; 64) - 1)          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bytearray()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byte in data:                   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new_byte = 0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b in range(7, -1, -1):      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ks = (tdes_encrypt_block(reg, k1, k2, k3) &gt;&gt; 63) &amp; 1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mbit = (byte &gt;&gt; b) &amp; 1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cbit = mbit ^^ ks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new_byte |= (cbit &lt;&lt; b)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reg = ((reg &lt;&lt; 1) &amp; ((1 &lt;&lt; 64) - 1)) | cbit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out.append(new_byte)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bytes(out)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segment_bits % 8 == 0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s_bytes = segment_bits // 8            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reg = int(iv).to_bytes(8, 'big')        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 = bytearray()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off in range(0, len(data), s_bytes):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ks_full = int(tdes_encrypt_block(int.from_bytes(reg, 'big'),k1, k2, k3)).to_bytes(8, 'big')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ks = ks_full[:s_bytes]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p_seg = data[off:off + s_bytes]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c_seg = bytes(a ^^ b for a, b in zip(p_seg, ks))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out.extend(c_seg)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reg = reg[s_bytes:] + c_seg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bytes(out)</a:t>
            </a:r>
            <a:endParaRPr lang="en-US" altLang="zh-CN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4.4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1099185"/>
            <a:ext cx="1129665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# --- OFB --------------------------------------------------------------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tdes_ofb_process(data: bytes, k1: int, k2: int, k3: int, iv: int) -&gt; bytes: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feedback = _i2b(iv)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      = bytearray()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range(0, len(data), BLOCK):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feedback = _i2b(tdes_encrypt_block(_b2i(feedback), k1, k2, k3))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out.extend(_xor(data[i:i+BLOCK], feedback))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bytes(out)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# --- CTR ------------------------------------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tdes_ctr_process(data: bytes, k1: int, k2: int, k3: int,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counter0: int) -&gt; bytes: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out      = bytearray()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 = counter0 &amp; 0xFFFFFFFFFFFFFFFF          # 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保证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64 bit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range(0, len(data), BLOCK):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stream = _i2b(tdes_encrypt_block(counter, k1, k2, k3))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out.extend(_xor(data[i:i+BLOCK], stream[:len(data[i:i+BLOCK])]))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 = (counter + 1) &amp; 0xFFFFFFFFFFFFFFFF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bytes(out)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4.5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任务三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Arial" panose="020B0604020202020204" pitchFamily="34" charset="0"/>
                <a:sym typeface="+mn-ea"/>
              </a:rPr>
              <a:t>参考标准文档</a:t>
            </a:r>
            <a:r>
              <a:rPr lang="zh-CN" sz="2000" dirty="0">
                <a:cs typeface="Arial" panose="020B0604020202020204" pitchFamily="34" charset="0"/>
                <a:sym typeface="+mn-ea"/>
              </a:rPr>
              <a:t>完成</a:t>
            </a:r>
            <a:r>
              <a:rPr lang="en-US" altLang="zh-CN" sz="2000" dirty="0">
                <a:cs typeface="Arial" panose="020B0604020202020204" pitchFamily="34" charset="0"/>
                <a:sym typeface="+mn-ea"/>
              </a:rPr>
              <a:t> SM4 </a:t>
            </a:r>
            <a:r>
              <a:rPr lang="zh-CN" altLang="en-US" sz="2000" dirty="0">
                <a:cs typeface="Arial" panose="020B0604020202020204" pitchFamily="34" charset="0"/>
                <a:sym typeface="+mn-ea"/>
              </a:rPr>
              <a:t>算法</a:t>
            </a:r>
            <a:endParaRPr lang="en-US" altLang="zh-CN" sz="2000" dirty="0"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复现测试用例</a:t>
            </a:r>
            <a:endParaRPr lang="zh-CN" altLang="zh-CN" sz="20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618172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4.1 DES——方案设计：初始置换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53" y="1359162"/>
            <a:ext cx="4407954" cy="20703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05" y="1359162"/>
            <a:ext cx="4407953" cy="211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832012" y="3750858"/>
            <a:ext cx="10602805" cy="1879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分组数据输入后，会先进行一次置换操作。进行</a:t>
            </a:r>
            <a:r>
              <a:rPr lang="en-US" altLang="zh-CN" sz="2000" dirty="0"/>
              <a:t> 16 </a:t>
            </a:r>
            <a:r>
              <a:rPr lang="zh-CN" altLang="en-US" sz="2000" dirty="0"/>
              <a:t>轮 </a:t>
            </a:r>
            <a:r>
              <a:rPr lang="en-US" altLang="zh-CN" sz="2000" dirty="0"/>
              <a:t>FN </a:t>
            </a:r>
            <a:r>
              <a:rPr lang="zh-CN" altLang="en-US" sz="2000" dirty="0"/>
              <a:t>计算之后，再经过一次逆置换输出。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初始置换（</a:t>
            </a:r>
            <a:r>
              <a:rPr lang="en-US" altLang="zh-CN" sz="2000" dirty="0"/>
              <a:t>Initial permutation</a:t>
            </a:r>
            <a:r>
              <a:rPr lang="zh-CN" altLang="en-US" sz="2000" dirty="0"/>
              <a:t>，</a:t>
            </a:r>
            <a:r>
              <a:rPr lang="en-US" altLang="zh-CN" sz="2000" dirty="0"/>
              <a:t>IP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以 </a:t>
            </a:r>
            <a:r>
              <a:rPr lang="en-US" altLang="zh-CN" sz="2000" dirty="0"/>
              <a:t>IP </a:t>
            </a:r>
            <a:r>
              <a:rPr lang="zh-CN" altLang="en-US" sz="2000" dirty="0"/>
              <a:t>为例，输入的第 </a:t>
            </a:r>
            <a:r>
              <a:rPr lang="en-US" altLang="zh-CN" sz="2000" dirty="0"/>
              <a:t>58 </a:t>
            </a:r>
            <a:r>
              <a:rPr lang="zh-CN" altLang="en-US" sz="2000" dirty="0"/>
              <a:t>位置换为输出的第 </a:t>
            </a:r>
            <a:r>
              <a:rPr lang="en-US" altLang="zh-CN" sz="2000" dirty="0"/>
              <a:t>1 </a:t>
            </a:r>
            <a:r>
              <a:rPr lang="zh-CN" altLang="en-US" sz="2000" dirty="0"/>
              <a:t>位，输入的第 </a:t>
            </a:r>
            <a:r>
              <a:rPr lang="en-US" altLang="zh-CN" sz="2000" dirty="0"/>
              <a:t>50 </a:t>
            </a:r>
            <a:r>
              <a:rPr lang="zh-CN" altLang="en-US" sz="2000" dirty="0"/>
              <a:t>位置换为输出的第 </a:t>
            </a:r>
            <a:r>
              <a:rPr lang="en-US" altLang="zh-CN" sz="2000" dirty="0"/>
              <a:t>2 </a:t>
            </a:r>
            <a:r>
              <a:rPr lang="zh-CN" altLang="en-US" sz="2000" dirty="0"/>
              <a:t>位，以此类推，输入的第 </a:t>
            </a:r>
            <a:r>
              <a:rPr lang="en-US" altLang="zh-CN" sz="2000" dirty="0"/>
              <a:t>7 </a:t>
            </a:r>
            <a:r>
              <a:rPr lang="zh-CN" altLang="en-US" sz="2000" dirty="0"/>
              <a:t>位置换为输出的第 </a:t>
            </a:r>
            <a:r>
              <a:rPr lang="en-US" altLang="zh-CN" sz="2000" dirty="0"/>
              <a:t>64 </a:t>
            </a:r>
            <a:r>
              <a:rPr lang="zh-CN" altLang="en-US" sz="2000" dirty="0"/>
              <a:t>位。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618172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4.1 DES——方案设计：迭代计算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6" name="文本框 1255"/>
              <p:cNvSpPr txBox="1"/>
              <p:nvPr/>
            </p:nvSpPr>
            <p:spPr>
              <a:xfrm>
                <a:off x="605607" y="1181572"/>
                <a:ext cx="5517997" cy="2805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经过初始置换后，输入为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对</a:t>
                </a:r>
                <a:r>
                  <a:rPr lang="en-US" altLang="zh-CN" sz="2000" dirty="0"/>
                  <a:t> 64-bit </a:t>
                </a:r>
                <a:r>
                  <a:rPr lang="zh-CN" altLang="en-US" sz="2000" dirty="0"/>
                  <a:t>数据分为 </a:t>
                </a:r>
                <a:r>
                  <a:rPr lang="en-US" altLang="zh-CN" sz="2000" dirty="0"/>
                  <a:t>32-bit </a:t>
                </a:r>
                <a:r>
                  <a:rPr lang="zh-CN" altLang="en-US" sz="2000" dirty="0"/>
                  <a:t>的左右两部分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/>
                  <a:t>前</a:t>
                </a:r>
                <a:r>
                  <a:rPr lang="en-US" altLang="zh-CN" sz="2000" dirty="0"/>
                  <a:t> 15 </a:t>
                </a:r>
                <a:r>
                  <a:rPr lang="zh-CN" altLang="en-US" sz="2000" dirty="0"/>
                  <a:t>轮输出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，第</a:t>
                </a:r>
                <a:r>
                  <a:rPr lang="en-US" altLang="zh-CN" sz="2000" dirty="0"/>
                  <a:t> 16 </a:t>
                </a:r>
                <a:r>
                  <a:rPr lang="zh-CN" altLang="en-US" sz="2000" dirty="0"/>
                  <a:t>轮输出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≔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≔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⊕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其中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,…, 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16</m:t>
                    </m:r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</p:txBody>
          </p:sp>
        </mc:Choice>
        <mc:Fallback>
          <p:sp>
            <p:nvSpPr>
              <p:cNvPr id="1256" name="文本框 1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7" y="1181572"/>
                <a:ext cx="5517997" cy="2805320"/>
              </a:xfrm>
              <a:prstGeom prst="rect">
                <a:avLst/>
              </a:prstGeom>
              <a:blipFill rotWithShape="1">
                <a:blip r:embed="rId2"/>
                <a:stretch>
                  <a:fillRect l="-8" t="-17" r="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4" name="矩形 1253"/>
          <p:cNvSpPr/>
          <p:nvPr/>
        </p:nvSpPr>
        <p:spPr>
          <a:xfrm>
            <a:off x="6047419" y="5101698"/>
            <a:ext cx="4590022" cy="9189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1" name="矩形 1250"/>
          <p:cNvSpPr/>
          <p:nvPr/>
        </p:nvSpPr>
        <p:spPr>
          <a:xfrm>
            <a:off x="6047419" y="2601150"/>
            <a:ext cx="4590022" cy="12652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299164" y="486096"/>
            <a:ext cx="2088741" cy="2609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初始置换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115" name="组合 1114"/>
          <p:cNvGrpSpPr/>
          <p:nvPr/>
        </p:nvGrpSpPr>
        <p:grpSpPr>
          <a:xfrm>
            <a:off x="6121914" y="2317034"/>
            <a:ext cx="4837306" cy="1254992"/>
            <a:chOff x="6372635" y="2087272"/>
            <a:chExt cx="4837306" cy="12549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6372635" y="2090384"/>
                  <a:ext cx="2090722" cy="2609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635" y="2090384"/>
                  <a:ext cx="2090722" cy="26093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矩形 5"/>
                <p:cNvSpPr/>
                <p:nvPr/>
              </p:nvSpPr>
              <p:spPr>
                <a:xfrm>
                  <a:off x="8732065" y="2087272"/>
                  <a:ext cx="2090717" cy="2603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065" y="2087272"/>
                  <a:ext cx="2090717" cy="26035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>
              <a:stCxn id="5" idx="2"/>
              <a:endCxn id="1043" idx="0"/>
            </p:cNvCxnSpPr>
            <p:nvPr/>
          </p:nvCxnSpPr>
          <p:spPr>
            <a:xfrm flipH="1">
              <a:off x="7417920" y="2351314"/>
              <a:ext cx="76" cy="247792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43" idx="4"/>
            </p:cNvCxnSpPr>
            <p:nvPr/>
          </p:nvCxnSpPr>
          <p:spPr>
            <a:xfrm>
              <a:off x="7417920" y="2820689"/>
              <a:ext cx="0" cy="10515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6" idx="2"/>
            </p:cNvCxnSpPr>
            <p:nvPr/>
          </p:nvCxnSpPr>
          <p:spPr>
            <a:xfrm>
              <a:off x="9777424" y="2347630"/>
              <a:ext cx="0" cy="576965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endCxn id="1043" idx="6"/>
            </p:cNvCxnSpPr>
            <p:nvPr/>
          </p:nvCxnSpPr>
          <p:spPr>
            <a:xfrm flipH="1">
              <a:off x="7528711" y="2709898"/>
              <a:ext cx="93329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8594256" y="2441123"/>
              <a:ext cx="0" cy="15010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8732065" y="2709898"/>
              <a:ext cx="104535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416015" y="3172253"/>
              <a:ext cx="1981" cy="17001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9777426" y="3166611"/>
              <a:ext cx="2" cy="17001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7416014" y="2924595"/>
              <a:ext cx="2357065" cy="242016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/>
            <p:nvPr/>
          </p:nvCxnSpPr>
          <p:spPr>
            <a:xfrm flipH="1" flipV="1">
              <a:off x="7416014" y="2931481"/>
              <a:ext cx="2357065" cy="233023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/>
            <p:cNvCxnSpPr/>
            <p:nvPr/>
          </p:nvCxnSpPr>
          <p:spPr>
            <a:xfrm flipH="1">
              <a:off x="8594256" y="2441123"/>
              <a:ext cx="261568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流程图: 或者 1042"/>
            <p:cNvSpPr/>
            <p:nvPr/>
          </p:nvSpPr>
          <p:spPr>
            <a:xfrm>
              <a:off x="7307128" y="2599106"/>
              <a:ext cx="221583" cy="221583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060" name="组合 1059"/>
            <p:cNvGrpSpPr/>
            <p:nvPr/>
          </p:nvGrpSpPr>
          <p:grpSpPr>
            <a:xfrm>
              <a:off x="8461376" y="2546239"/>
              <a:ext cx="270689" cy="297605"/>
              <a:chOff x="8676494" y="2512638"/>
              <a:chExt cx="319288" cy="351036"/>
            </a:xfrm>
          </p:grpSpPr>
          <p:sp>
            <p:nvSpPr>
              <p:cNvPr id="1061" name="椭圆 1060"/>
              <p:cNvSpPr/>
              <p:nvPr/>
            </p:nvSpPr>
            <p:spPr>
              <a:xfrm>
                <a:off x="8687549" y="2566495"/>
                <a:ext cx="297179" cy="29717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2" name="文本框 1061"/>
                  <p:cNvSpPr txBox="1"/>
                  <p:nvPr/>
                </p:nvSpPr>
                <p:spPr>
                  <a:xfrm>
                    <a:off x="8676494" y="2512638"/>
                    <a:ext cx="319288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1062" name="文本框 10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6494" y="2512638"/>
                    <a:ext cx="319288" cy="30777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16" name="组合 1115"/>
          <p:cNvGrpSpPr/>
          <p:nvPr/>
        </p:nvGrpSpPr>
        <p:grpSpPr>
          <a:xfrm>
            <a:off x="6121914" y="1066718"/>
            <a:ext cx="4837306" cy="1254991"/>
            <a:chOff x="6372635" y="2087272"/>
            <a:chExt cx="4837306" cy="12549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7" name="矩形 1116"/>
                <p:cNvSpPr/>
                <p:nvPr/>
              </p:nvSpPr>
              <p:spPr>
                <a:xfrm>
                  <a:off x="6372635" y="2090384"/>
                  <a:ext cx="2090722" cy="26093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7" name="矩形 1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635" y="2090384"/>
                  <a:ext cx="2090722" cy="26093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8" name="矩形 1117"/>
                <p:cNvSpPr/>
                <p:nvPr/>
              </p:nvSpPr>
              <p:spPr>
                <a:xfrm>
                  <a:off x="8732065" y="2087272"/>
                  <a:ext cx="2090717" cy="2603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8" name="矩形 1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2065" y="2087272"/>
                  <a:ext cx="2090717" cy="26035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9" name="直接连接符 1118"/>
            <p:cNvCxnSpPr>
              <a:stCxn id="1117" idx="2"/>
              <a:endCxn id="1130" idx="0"/>
            </p:cNvCxnSpPr>
            <p:nvPr/>
          </p:nvCxnSpPr>
          <p:spPr>
            <a:xfrm flipH="1">
              <a:off x="7417920" y="2351314"/>
              <a:ext cx="76" cy="247792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直接连接符 1119"/>
            <p:cNvCxnSpPr>
              <a:stCxn id="1130" idx="4"/>
            </p:cNvCxnSpPr>
            <p:nvPr/>
          </p:nvCxnSpPr>
          <p:spPr>
            <a:xfrm>
              <a:off x="7417920" y="2820689"/>
              <a:ext cx="0" cy="10515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直接连接符 1120"/>
            <p:cNvCxnSpPr>
              <a:stCxn id="1118" idx="2"/>
            </p:cNvCxnSpPr>
            <p:nvPr/>
          </p:nvCxnSpPr>
          <p:spPr>
            <a:xfrm>
              <a:off x="9777424" y="2347630"/>
              <a:ext cx="0" cy="576965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直接连接符 1121"/>
            <p:cNvCxnSpPr>
              <a:endCxn id="1130" idx="6"/>
            </p:cNvCxnSpPr>
            <p:nvPr/>
          </p:nvCxnSpPr>
          <p:spPr>
            <a:xfrm flipH="1">
              <a:off x="7528711" y="2709898"/>
              <a:ext cx="93329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直接连接符 1122"/>
            <p:cNvCxnSpPr/>
            <p:nvPr/>
          </p:nvCxnSpPr>
          <p:spPr>
            <a:xfrm>
              <a:off x="8594256" y="2441123"/>
              <a:ext cx="0" cy="15010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直接连接符 1123"/>
            <p:cNvCxnSpPr/>
            <p:nvPr/>
          </p:nvCxnSpPr>
          <p:spPr>
            <a:xfrm flipH="1">
              <a:off x="8732065" y="2709898"/>
              <a:ext cx="1045359" cy="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直接连接符 1124"/>
            <p:cNvCxnSpPr/>
            <p:nvPr/>
          </p:nvCxnSpPr>
          <p:spPr>
            <a:xfrm>
              <a:off x="7416015" y="3172253"/>
              <a:ext cx="1981" cy="17001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直接连接符 1125"/>
            <p:cNvCxnSpPr/>
            <p:nvPr/>
          </p:nvCxnSpPr>
          <p:spPr>
            <a:xfrm flipH="1">
              <a:off x="9777426" y="3166611"/>
              <a:ext cx="2" cy="17001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直接连接符 1126"/>
            <p:cNvCxnSpPr/>
            <p:nvPr/>
          </p:nvCxnSpPr>
          <p:spPr>
            <a:xfrm flipH="1">
              <a:off x="7416014" y="2924595"/>
              <a:ext cx="2357065" cy="242016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直接连接符 1127"/>
            <p:cNvCxnSpPr/>
            <p:nvPr/>
          </p:nvCxnSpPr>
          <p:spPr>
            <a:xfrm flipH="1" flipV="1">
              <a:off x="7416014" y="2931481"/>
              <a:ext cx="2357065" cy="233023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直接连接符 1128"/>
            <p:cNvCxnSpPr/>
            <p:nvPr/>
          </p:nvCxnSpPr>
          <p:spPr>
            <a:xfrm flipH="1">
              <a:off x="8594256" y="2441123"/>
              <a:ext cx="261568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0" name="流程图: 或者 1129"/>
            <p:cNvSpPr/>
            <p:nvPr/>
          </p:nvSpPr>
          <p:spPr>
            <a:xfrm>
              <a:off x="7307128" y="2599106"/>
              <a:ext cx="221583" cy="221583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  <p:grpSp>
          <p:nvGrpSpPr>
            <p:cNvPr id="1131" name="组合 1130"/>
            <p:cNvGrpSpPr/>
            <p:nvPr/>
          </p:nvGrpSpPr>
          <p:grpSpPr>
            <a:xfrm>
              <a:off x="8461376" y="2546239"/>
              <a:ext cx="270689" cy="297605"/>
              <a:chOff x="8676494" y="2512638"/>
              <a:chExt cx="319288" cy="351036"/>
            </a:xfrm>
          </p:grpSpPr>
          <p:sp>
            <p:nvSpPr>
              <p:cNvPr id="1132" name="椭圆 1131"/>
              <p:cNvSpPr/>
              <p:nvPr/>
            </p:nvSpPr>
            <p:spPr>
              <a:xfrm>
                <a:off x="8687549" y="2566495"/>
                <a:ext cx="297179" cy="29717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3" name="文本框 1132"/>
                  <p:cNvSpPr txBox="1"/>
                  <p:nvPr/>
                </p:nvSpPr>
                <p:spPr>
                  <a:xfrm>
                    <a:off x="8676494" y="2512638"/>
                    <a:ext cx="319288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1133" name="文本框 1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6494" y="2512638"/>
                    <a:ext cx="319288" cy="307777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7" name="矩形 1136"/>
              <p:cNvSpPr/>
              <p:nvPr/>
            </p:nvSpPr>
            <p:spPr>
              <a:xfrm>
                <a:off x="6121914" y="3569494"/>
                <a:ext cx="2090722" cy="2609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7" name="矩形 1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14" y="3569494"/>
                <a:ext cx="2090722" cy="260930"/>
              </a:xfrm>
              <a:prstGeom prst="rect">
                <a:avLst/>
              </a:prstGeom>
              <a:blipFill rotWithShape="1">
                <a:blip r:embed="rId8"/>
                <a:stretch>
                  <a:fillRect l="-328" t="-2495" r="-295" b="-2394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8" name="矩形 1137"/>
              <p:cNvSpPr/>
              <p:nvPr/>
            </p:nvSpPr>
            <p:spPr>
              <a:xfrm>
                <a:off x="8481344" y="3566382"/>
                <a:ext cx="2090717" cy="2603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38" name="矩形 1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44" y="3566382"/>
                <a:ext cx="2090717" cy="260358"/>
              </a:xfrm>
              <a:prstGeom prst="rect">
                <a:avLst/>
              </a:prstGeom>
              <a:blipFill rotWithShape="1">
                <a:blip r:embed="rId9"/>
                <a:stretch>
                  <a:fillRect l="-317" t="-2524" r="-276" b="-2351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9" name="直接连接符 1138"/>
          <p:cNvCxnSpPr>
            <a:stCxn id="1137" idx="2"/>
          </p:cNvCxnSpPr>
          <p:nvPr/>
        </p:nvCxnSpPr>
        <p:spPr>
          <a:xfrm flipH="1">
            <a:off x="7167199" y="3830424"/>
            <a:ext cx="76" cy="24779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4" name="矩形 1173"/>
              <p:cNvSpPr/>
              <p:nvPr/>
            </p:nvSpPr>
            <p:spPr>
              <a:xfrm>
                <a:off x="8481415" y="5721976"/>
                <a:ext cx="2090722" cy="2609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4" name="矩形 11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415" y="5721976"/>
                <a:ext cx="2090722" cy="260930"/>
              </a:xfrm>
              <a:prstGeom prst="rect">
                <a:avLst/>
              </a:prstGeom>
              <a:blipFill rotWithShape="1">
                <a:blip r:embed="rId10"/>
                <a:stretch>
                  <a:fillRect l="-321" t="-2674" r="-303" b="-2215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6" name="矩形 1175"/>
              <p:cNvSpPr/>
              <p:nvPr/>
            </p:nvSpPr>
            <p:spPr>
              <a:xfrm>
                <a:off x="6124217" y="5721976"/>
                <a:ext cx="2090722" cy="2609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6" name="矩形 1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217" y="5721976"/>
                <a:ext cx="2090722" cy="260930"/>
              </a:xfrm>
              <a:prstGeom prst="rect">
                <a:avLst/>
              </a:prstGeom>
              <a:blipFill rotWithShape="1">
                <a:blip r:embed="rId11"/>
                <a:stretch>
                  <a:fillRect l="-317" t="-2674" r="-276" b="-2215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8" name="直接连接符 1177"/>
          <p:cNvCxnSpPr>
            <a:endCxn id="1117" idx="0"/>
          </p:cNvCxnSpPr>
          <p:nvPr/>
        </p:nvCxnSpPr>
        <p:spPr>
          <a:xfrm>
            <a:off x="7167275" y="876178"/>
            <a:ext cx="0" cy="19365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1" name="直接连接符 1180"/>
          <p:cNvCxnSpPr>
            <a:endCxn id="1118" idx="0"/>
          </p:cNvCxnSpPr>
          <p:nvPr/>
        </p:nvCxnSpPr>
        <p:spPr>
          <a:xfrm>
            <a:off x="9526703" y="876178"/>
            <a:ext cx="0" cy="19054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直接连接符 1183"/>
          <p:cNvCxnSpPr/>
          <p:nvPr/>
        </p:nvCxnSpPr>
        <p:spPr>
          <a:xfrm flipH="1">
            <a:off x="7165293" y="876178"/>
            <a:ext cx="235706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直接连接符 1190"/>
          <p:cNvCxnSpPr>
            <a:stCxn id="3" idx="2"/>
          </p:cNvCxnSpPr>
          <p:nvPr/>
        </p:nvCxnSpPr>
        <p:spPr>
          <a:xfrm flipH="1">
            <a:off x="8343534" y="747026"/>
            <a:ext cx="1" cy="134795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直接连接符 1193"/>
          <p:cNvCxnSpPr>
            <a:stCxn id="1176" idx="2"/>
          </p:cNvCxnSpPr>
          <p:nvPr/>
        </p:nvCxnSpPr>
        <p:spPr>
          <a:xfrm>
            <a:off x="7169578" y="5982906"/>
            <a:ext cx="0" cy="135427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直接连接符 1197"/>
          <p:cNvCxnSpPr/>
          <p:nvPr/>
        </p:nvCxnSpPr>
        <p:spPr>
          <a:xfrm>
            <a:off x="9522358" y="5982906"/>
            <a:ext cx="0" cy="135146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1" name="直接连接符 1200"/>
          <p:cNvCxnSpPr/>
          <p:nvPr/>
        </p:nvCxnSpPr>
        <p:spPr>
          <a:xfrm flipH="1">
            <a:off x="7165293" y="6118052"/>
            <a:ext cx="2361406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直接连接符 1202"/>
          <p:cNvCxnSpPr>
            <a:endCxn id="1206" idx="0"/>
          </p:cNvCxnSpPr>
          <p:nvPr/>
        </p:nvCxnSpPr>
        <p:spPr>
          <a:xfrm>
            <a:off x="8343535" y="6118052"/>
            <a:ext cx="0" cy="207104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6" name="矩形 1205"/>
          <p:cNvSpPr/>
          <p:nvPr/>
        </p:nvSpPr>
        <p:spPr>
          <a:xfrm>
            <a:off x="7299164" y="6325156"/>
            <a:ext cx="2088741" cy="2609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逆初始置换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08" name="直接连接符 1207"/>
          <p:cNvCxnSpPr>
            <a:endCxn id="3" idx="3"/>
          </p:cNvCxnSpPr>
          <p:nvPr/>
        </p:nvCxnSpPr>
        <p:spPr>
          <a:xfrm flipH="1">
            <a:off x="9387905" y="616561"/>
            <a:ext cx="88662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直接连接符 1213"/>
          <p:cNvCxnSpPr>
            <a:stCxn id="1206" idx="3"/>
          </p:cNvCxnSpPr>
          <p:nvPr/>
        </p:nvCxnSpPr>
        <p:spPr>
          <a:xfrm>
            <a:off x="9387905" y="6455621"/>
            <a:ext cx="1460524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矩形 1218"/>
          <p:cNvSpPr/>
          <p:nvPr/>
        </p:nvSpPr>
        <p:spPr>
          <a:xfrm>
            <a:off x="10959220" y="1066719"/>
            <a:ext cx="397313" cy="43710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轮密钥生成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31" name="文本框 1230"/>
          <p:cNvSpPr txBox="1"/>
          <p:nvPr/>
        </p:nvSpPr>
        <p:spPr>
          <a:xfrm>
            <a:off x="10877250" y="6241792"/>
            <a:ext cx="78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输出</a:t>
            </a:r>
            <a:endParaRPr lang="zh-CN" altLang="en-US" dirty="0"/>
          </a:p>
        </p:txBody>
      </p:sp>
      <p:sp>
        <p:nvSpPr>
          <p:cNvPr id="1232" name="文本框 1231"/>
          <p:cNvSpPr txBox="1"/>
          <p:nvPr/>
        </p:nvSpPr>
        <p:spPr>
          <a:xfrm>
            <a:off x="10274527" y="383542"/>
            <a:ext cx="78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输入</a:t>
            </a:r>
            <a:endParaRPr lang="zh-CN" altLang="en-US" dirty="0"/>
          </a:p>
        </p:txBody>
      </p:sp>
      <p:cxnSp>
        <p:nvCxnSpPr>
          <p:cNvPr id="1233" name="直接连接符 1232"/>
          <p:cNvCxnSpPr/>
          <p:nvPr/>
        </p:nvCxnSpPr>
        <p:spPr>
          <a:xfrm>
            <a:off x="11160477" y="794305"/>
            <a:ext cx="0" cy="272413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7" name="文本框 1236"/>
          <p:cNvSpPr txBox="1"/>
          <p:nvPr/>
        </p:nvSpPr>
        <p:spPr>
          <a:xfrm>
            <a:off x="11164824" y="562360"/>
            <a:ext cx="873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主密钥</a:t>
            </a:r>
            <a:endParaRPr lang="zh-CN" altLang="en-US" dirty="0"/>
          </a:p>
        </p:txBody>
      </p:sp>
      <p:cxnSp>
        <p:nvCxnSpPr>
          <p:cNvPr id="1240" name="直接连接符 1239"/>
          <p:cNvCxnSpPr>
            <a:stCxn id="1138" idx="2"/>
          </p:cNvCxnSpPr>
          <p:nvPr/>
        </p:nvCxnSpPr>
        <p:spPr>
          <a:xfrm>
            <a:off x="9526703" y="3826740"/>
            <a:ext cx="0" cy="260608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4" name="文本框 1243"/>
              <p:cNvSpPr txBox="1"/>
              <p:nvPr/>
            </p:nvSpPr>
            <p:spPr>
              <a:xfrm>
                <a:off x="10571146" y="1401069"/>
                <a:ext cx="4221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44" name="文本框 1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146" y="1401069"/>
                <a:ext cx="422130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71" t="-84" r="37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5" name="文本框 1244"/>
              <p:cNvSpPr txBox="1"/>
              <p:nvPr/>
            </p:nvSpPr>
            <p:spPr>
              <a:xfrm>
                <a:off x="10571146" y="2652117"/>
                <a:ext cx="4221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45" name="文本框 12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146" y="2652117"/>
                <a:ext cx="422130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71" t="-116" r="37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6" name="文本框 1245"/>
              <p:cNvSpPr txBox="1"/>
              <p:nvPr/>
            </p:nvSpPr>
            <p:spPr>
              <a:xfrm>
                <a:off x="10567336" y="5151635"/>
                <a:ext cx="4221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46" name="文本框 1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36" y="5151635"/>
                <a:ext cx="422130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71" t="-167" r="37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7" name="文本框 1246"/>
              <p:cNvSpPr txBox="1"/>
              <p:nvPr/>
            </p:nvSpPr>
            <p:spPr>
              <a:xfrm>
                <a:off x="6785282" y="4160536"/>
                <a:ext cx="76002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47" name="文本框 1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82" y="4160536"/>
                <a:ext cx="760022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40" t="-5" r="31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8" name="文本框 1247"/>
              <p:cNvSpPr txBox="1"/>
              <p:nvPr/>
            </p:nvSpPr>
            <p:spPr>
              <a:xfrm>
                <a:off x="9094339" y="4160912"/>
                <a:ext cx="8560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48" name="文本框 1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339" y="4160912"/>
                <a:ext cx="856037" cy="307777"/>
              </a:xfrm>
              <a:prstGeom prst="rect">
                <a:avLst/>
              </a:prstGeom>
              <a:blipFill rotWithShape="1">
                <a:blip r:embed="rId16"/>
                <a:stretch>
                  <a:fillRect l="-59" t="-127" r="66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8" name="矩形 1297"/>
              <p:cNvSpPr/>
              <p:nvPr/>
            </p:nvSpPr>
            <p:spPr>
              <a:xfrm>
                <a:off x="6121914" y="4822943"/>
                <a:ext cx="2090722" cy="2609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8" name="矩形 12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14" y="4822943"/>
                <a:ext cx="2090722" cy="260930"/>
              </a:xfrm>
              <a:prstGeom prst="rect">
                <a:avLst/>
              </a:prstGeom>
              <a:blipFill rotWithShape="1">
                <a:blip r:embed="rId17"/>
                <a:stretch>
                  <a:fillRect l="-328" t="-2479" r="-295" b="-2409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9" name="矩形 1298"/>
              <p:cNvSpPr/>
              <p:nvPr/>
            </p:nvSpPr>
            <p:spPr>
              <a:xfrm>
                <a:off x="8481344" y="4819831"/>
                <a:ext cx="2090717" cy="2603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altLang="zh-CN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9" name="矩形 12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344" y="4819831"/>
                <a:ext cx="2090717" cy="260358"/>
              </a:xfrm>
              <a:prstGeom prst="rect">
                <a:avLst/>
              </a:prstGeom>
              <a:blipFill rotWithShape="1">
                <a:blip r:embed="rId18"/>
                <a:stretch>
                  <a:fillRect l="-317" t="-2508" r="-276" b="-2366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0" name="直接连接符 1299"/>
          <p:cNvCxnSpPr>
            <a:stCxn id="1298" idx="2"/>
            <a:endCxn id="1311" idx="0"/>
          </p:cNvCxnSpPr>
          <p:nvPr/>
        </p:nvCxnSpPr>
        <p:spPr>
          <a:xfrm flipH="1">
            <a:off x="7167199" y="5083873"/>
            <a:ext cx="76" cy="247792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直接连接符 1301"/>
          <p:cNvCxnSpPr>
            <a:stCxn id="1299" idx="2"/>
            <a:endCxn id="1174" idx="0"/>
          </p:cNvCxnSpPr>
          <p:nvPr/>
        </p:nvCxnSpPr>
        <p:spPr>
          <a:xfrm>
            <a:off x="9526703" y="5080189"/>
            <a:ext cx="73" cy="641787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3" name="直接连接符 1302"/>
          <p:cNvCxnSpPr>
            <a:endCxn id="1311" idx="6"/>
          </p:cNvCxnSpPr>
          <p:nvPr/>
        </p:nvCxnSpPr>
        <p:spPr>
          <a:xfrm flipH="1">
            <a:off x="7277990" y="5442457"/>
            <a:ext cx="933299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4" name="直接连接符 1303"/>
          <p:cNvCxnSpPr/>
          <p:nvPr/>
        </p:nvCxnSpPr>
        <p:spPr>
          <a:xfrm>
            <a:off x="8343535" y="5173682"/>
            <a:ext cx="0" cy="15010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5" name="直接连接符 1304"/>
          <p:cNvCxnSpPr/>
          <p:nvPr/>
        </p:nvCxnSpPr>
        <p:spPr>
          <a:xfrm flipH="1">
            <a:off x="8481344" y="5442457"/>
            <a:ext cx="1045359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直接连接符 1305"/>
          <p:cNvCxnSpPr>
            <a:endCxn id="1298" idx="0"/>
          </p:cNvCxnSpPr>
          <p:nvPr/>
        </p:nvCxnSpPr>
        <p:spPr>
          <a:xfrm>
            <a:off x="7167275" y="4540370"/>
            <a:ext cx="0" cy="282573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直接连接符 1306"/>
          <p:cNvCxnSpPr>
            <a:stCxn id="1311" idx="4"/>
          </p:cNvCxnSpPr>
          <p:nvPr/>
        </p:nvCxnSpPr>
        <p:spPr>
          <a:xfrm flipH="1">
            <a:off x="7167196" y="5553248"/>
            <a:ext cx="3" cy="168728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直接连接符 1309"/>
          <p:cNvCxnSpPr/>
          <p:nvPr/>
        </p:nvCxnSpPr>
        <p:spPr>
          <a:xfrm flipH="1">
            <a:off x="8343535" y="5173682"/>
            <a:ext cx="2615685" cy="0"/>
          </a:xfrm>
          <a:prstGeom prst="line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" name="流程图: 或者 1310"/>
          <p:cNvSpPr/>
          <p:nvPr/>
        </p:nvSpPr>
        <p:spPr>
          <a:xfrm>
            <a:off x="7056407" y="5331665"/>
            <a:ext cx="221583" cy="22158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1312" name="组合 1311"/>
          <p:cNvGrpSpPr/>
          <p:nvPr/>
        </p:nvGrpSpPr>
        <p:grpSpPr>
          <a:xfrm>
            <a:off x="8210655" y="5278798"/>
            <a:ext cx="270689" cy="297605"/>
            <a:chOff x="8676494" y="2512638"/>
            <a:chExt cx="319288" cy="351036"/>
          </a:xfrm>
        </p:grpSpPr>
        <p:sp>
          <p:nvSpPr>
            <p:cNvPr id="1313" name="椭圆 1312"/>
            <p:cNvSpPr/>
            <p:nvPr/>
          </p:nvSpPr>
          <p:spPr>
            <a:xfrm>
              <a:off x="8687549" y="2566495"/>
              <a:ext cx="297179" cy="29717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4" name="文本框 1313"/>
                <p:cNvSpPr txBox="1"/>
                <p:nvPr/>
              </p:nvSpPr>
              <p:spPr>
                <a:xfrm>
                  <a:off x="8676494" y="2512638"/>
                  <a:ext cx="31928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1314" name="文本框 13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494" y="2512638"/>
                  <a:ext cx="319288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18" name="直接连接符 1317"/>
          <p:cNvCxnSpPr>
            <a:endCxn id="1299" idx="0"/>
          </p:cNvCxnSpPr>
          <p:nvPr/>
        </p:nvCxnSpPr>
        <p:spPr>
          <a:xfrm>
            <a:off x="9526703" y="4540370"/>
            <a:ext cx="0" cy="279461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618172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4.1 DES——方案设计：密钥派生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266" y="1430772"/>
            <a:ext cx="3051280" cy="499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54" y="1651619"/>
            <a:ext cx="3142936" cy="20541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438291" y="3825902"/>
            <a:ext cx="7763808" cy="2802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！</a:t>
            </a:r>
            <a:r>
              <a:rPr lang="zh-CN" altLang="en-US" sz="2000" dirty="0"/>
              <a:t>主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密钥每个字节有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1-bit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用于错误检测。具体来说，第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8</a:t>
            </a:r>
            <a:r>
              <a:rPr lang="zh-CN" altLang="en-US" sz="2000" dirty="0"/>
              <a:t>、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16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、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...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、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64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位用于确保每个字节具有奇校验（“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1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”的总数必须为奇数）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主密钥的实际有效位是 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56-bit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PC-1</a:t>
            </a:r>
            <a:r>
              <a:rPr lang="zh-CN" altLang="en-US" sz="2000" dirty="0"/>
              <a:t>：输入的第 </a:t>
            </a:r>
            <a:r>
              <a:rPr lang="en-US" altLang="zh-CN" sz="2000" dirty="0"/>
              <a:t>57</a:t>
            </a:r>
            <a:r>
              <a:rPr lang="zh-CN" altLang="en-US" sz="2000" dirty="0"/>
              <a:t>、</a:t>
            </a:r>
            <a:r>
              <a:rPr lang="en-US" altLang="zh-CN" sz="2000" dirty="0"/>
              <a:t>49</a:t>
            </a:r>
            <a:r>
              <a:rPr lang="zh-CN" altLang="en-US" sz="2000" dirty="0"/>
              <a:t>、</a:t>
            </a:r>
            <a:r>
              <a:rPr lang="en-US" altLang="zh-CN" sz="2000" dirty="0"/>
              <a:t>41</a:t>
            </a:r>
            <a:r>
              <a:rPr lang="zh-CN" altLang="en-US" sz="2000" dirty="0"/>
              <a:t>、</a:t>
            </a:r>
            <a:r>
              <a:rPr lang="en-US" altLang="zh-CN" sz="2000" dirty="0"/>
              <a:t>…</a:t>
            </a:r>
            <a:r>
              <a:rPr lang="zh-CN" altLang="en-US" sz="2000" dirty="0"/>
              <a:t>依次作为</a:t>
            </a:r>
            <a:r>
              <a:rPr lang="zh-CN" altLang="en-US" sz="2000" dirty="0">
                <a:solidFill>
                  <a:srgbClr val="FF0000"/>
                </a:solidFill>
              </a:rPr>
              <a:t>左半部分 </a:t>
            </a:r>
            <a:r>
              <a:rPr lang="en-US" altLang="zh-CN" sz="2000" dirty="0">
                <a:solidFill>
                  <a:srgbClr val="FF0000"/>
                </a:solidFill>
              </a:rPr>
              <a:t>28-bit </a:t>
            </a:r>
            <a:r>
              <a:rPr lang="zh-CN" altLang="en-US" sz="2000" dirty="0"/>
              <a:t>的输出，右半部分以及 </a:t>
            </a:r>
            <a:r>
              <a:rPr lang="en-US" altLang="zh-CN" sz="2000" dirty="0"/>
              <a:t>PC-2 </a:t>
            </a:r>
            <a:r>
              <a:rPr lang="zh-CN" altLang="en-US" sz="2000" dirty="0"/>
              <a:t>同理。</a:t>
            </a:r>
            <a:endParaRPr lang="en-US" altLang="zh-CN" sz="2000" dirty="0"/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循环位移：第 </a:t>
            </a: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9</a:t>
            </a:r>
            <a:r>
              <a:rPr lang="zh-CN" altLang="en-US" sz="2000" dirty="0"/>
              <a:t>、</a:t>
            </a:r>
            <a:r>
              <a:rPr lang="en-US" altLang="zh-CN" sz="2000" dirty="0"/>
              <a:t>16 </a:t>
            </a:r>
            <a:r>
              <a:rPr lang="zh-CN" altLang="en-US" sz="2000" dirty="0"/>
              <a:t>轮位移 </a:t>
            </a:r>
            <a:r>
              <a:rPr lang="en-US" altLang="zh-CN" sz="2000" dirty="0"/>
              <a:t>1 </a:t>
            </a:r>
            <a:r>
              <a:rPr lang="zh-CN" altLang="en-US" sz="2000" dirty="0"/>
              <a:t>位，其他轮次位移 </a:t>
            </a:r>
            <a:r>
              <a:rPr lang="en-US" altLang="zh-CN" sz="2000" dirty="0"/>
              <a:t>2 </a:t>
            </a:r>
            <a:r>
              <a:rPr lang="zh-CN" altLang="en-US" sz="2000" dirty="0"/>
              <a:t>位</a:t>
            </a:r>
            <a:endParaRPr lang="en-US" altLang="zh-CN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659" y="1651619"/>
            <a:ext cx="2900899" cy="20541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左大括号 13"/>
          <p:cNvSpPr/>
          <p:nvPr/>
        </p:nvSpPr>
        <p:spPr>
          <a:xfrm rot="10800000">
            <a:off x="3891355" y="2151932"/>
            <a:ext cx="151252" cy="695829"/>
          </a:xfrm>
          <a:prstGeom prst="leftBrace">
            <a:avLst>
              <a:gd name="adj1" fmla="val 44697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47051" y="1711921"/>
            <a:ext cx="4724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左</a:t>
            </a:r>
            <a:r>
              <a:rPr lang="en-US" altLang="zh-CN" sz="2000" dirty="0">
                <a:solidFill>
                  <a:srgbClr val="FF0000"/>
                </a:solidFill>
              </a:rPr>
              <a:t> 28 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7" name="左大括号 16"/>
          <p:cNvSpPr/>
          <p:nvPr/>
        </p:nvSpPr>
        <p:spPr>
          <a:xfrm rot="10800000">
            <a:off x="3892365" y="3009895"/>
            <a:ext cx="151252" cy="695829"/>
          </a:xfrm>
          <a:prstGeom prst="leftBrace">
            <a:avLst>
              <a:gd name="adj1" fmla="val 44697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047051" y="2847762"/>
            <a:ext cx="4724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右</a:t>
            </a:r>
            <a:r>
              <a:rPr lang="en-US" altLang="zh-CN" sz="2000" dirty="0">
                <a:solidFill>
                  <a:srgbClr val="FF0000"/>
                </a:solidFill>
              </a:rPr>
              <a:t> 28 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011018" y="2065863"/>
            <a:ext cx="717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441064" y="2065863"/>
            <a:ext cx="717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29992" y="2373640"/>
            <a:ext cx="717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bits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7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823758" y="453272"/>
                <a:ext cx="6115685" cy="586105"/>
              </a:xfrm>
              <a:prstGeom prst="rect">
                <a:avLst/>
              </a:prstGeom>
              <a:noFill/>
            </p:spPr>
            <p:txBody>
              <a:bodyPr vert="horz" wrap="none" lIns="90170" tIns="46990" rIns="90170" bIns="46990" rtlCol="0" anchor="ctr" anchorCtr="0">
                <a:spAutoFit/>
              </a:bodyPr>
              <a:lstStyle>
                <a:lvl1pPr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zh-CN" altLang="en-US" sz="2800" b="1" u="none" strike="noStrike" kern="1200" cap="none" spc="300" normalizeH="0" baseline="0">
                    <a:solidFill>
                      <a:schemeClr val="accent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spc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4.1 DES——方案设计：轮函数 </a:t>
                </a:r>
                <a14:m>
                  <m:oMath xmlns:m="http://schemas.openxmlformats.org/officeDocument/2006/math">
                    <m:r>
                      <a:rPr lang="en-US" altLang="zh-CN" sz="3200" b="1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Title 1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823758" y="453272"/>
                <a:ext cx="6115685" cy="586105"/>
              </a:xfrm>
              <a:prstGeom prst="rect">
                <a:avLst/>
              </a:prstGeom>
              <a:blipFill rotWithShape="1">
                <a:blip r:embed="rId3"/>
                <a:stretch>
                  <a:fillRect l="-3" t="-88" r="-371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undef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01" y="1948958"/>
            <a:ext cx="4041976" cy="411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291493" y="4061132"/>
            <a:ext cx="4724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代换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91493" y="4972363"/>
            <a:ext cx="4724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置换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242580" y="3482152"/>
            <a:ext cx="1019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j-lt"/>
                <a:cs typeface="Times New Roman" panose="02020603050405020304" pitchFamily="18" charset="0"/>
              </a:rPr>
              <a:t>48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 bits</a:t>
            </a:r>
            <a:endParaRPr lang="zh-CN" alt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99729" y="3310773"/>
            <a:ext cx="961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SPN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99728" y="3283541"/>
            <a:ext cx="4504969" cy="246546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748" y="1593379"/>
            <a:ext cx="2910982" cy="1888773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cxnSp>
        <p:nvCxnSpPr>
          <p:cNvPr id="20" name="直接连接符 19"/>
          <p:cNvCxnSpPr/>
          <p:nvPr/>
        </p:nvCxnSpPr>
        <p:spPr>
          <a:xfrm flipH="1" flipV="1">
            <a:off x="6602591" y="1593379"/>
            <a:ext cx="824369" cy="110511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602591" y="3124200"/>
            <a:ext cx="824369" cy="35795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508787" y="6067197"/>
            <a:ext cx="4086849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dirty="0"/>
              <a:t>轮函数主要由单轮 </a:t>
            </a:r>
            <a:r>
              <a:rPr lang="en-US" altLang="zh-CN" sz="2000" dirty="0"/>
              <a:t>SPN </a:t>
            </a:r>
            <a:r>
              <a:rPr lang="zh-CN" altLang="en-US" sz="2000" dirty="0"/>
              <a:t>结构组成</a:t>
            </a:r>
            <a:endParaRPr lang="en-US" altLang="zh-CN" sz="2000" dirty="0"/>
          </a:p>
        </p:txBody>
      </p:sp>
      <p:sp>
        <p:nvSpPr>
          <p:cNvPr id="41" name="文本框 40"/>
          <p:cNvSpPr txBox="1"/>
          <p:nvPr/>
        </p:nvSpPr>
        <p:spPr>
          <a:xfrm>
            <a:off x="9439633" y="3510828"/>
            <a:ext cx="1650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密钥混合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00740" y="1948958"/>
            <a:ext cx="1835675" cy="1480042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387665" y="4061132"/>
                <a:ext cx="6536627" cy="1417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altLang="zh-CN" sz="2000" dirty="0"/>
                  <a:t>8</a:t>
                </a:r>
                <a:r>
                  <a:rPr lang="zh-CN" altLang="en-US" sz="2000" dirty="0"/>
                  <a:t>个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盒构成了轮函数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的核心组件，其设计经过极其严密的考量。研究表明，任何对这些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盒的细微改动，将显著削弱 </a:t>
                </a:r>
                <a:r>
                  <a:rPr lang="en-US" altLang="zh-CN" sz="2000" dirty="0"/>
                  <a:t>DES </a:t>
                </a:r>
                <a:r>
                  <a:rPr lang="zh-CN" altLang="en-US" sz="2000" dirty="0"/>
                  <a:t>的抗攻击能力。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65" y="4061132"/>
                <a:ext cx="6536627" cy="1417568"/>
              </a:xfrm>
              <a:prstGeom prst="rect">
                <a:avLst/>
              </a:prstGeom>
              <a:blipFill rotWithShape="1">
                <a:blip r:embed="rId6"/>
                <a:stretch>
                  <a:fillRect l="-5" t="-22" r="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7"/>
              <p:cNvSpPr>
                <a:spLocks noGrp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823758" y="453272"/>
                <a:ext cx="6115685" cy="586105"/>
              </a:xfrm>
              <a:prstGeom prst="rect">
                <a:avLst/>
              </a:prstGeom>
              <a:noFill/>
            </p:spPr>
            <p:txBody>
              <a:bodyPr vert="horz" wrap="none" lIns="90170" tIns="46990" rIns="90170" bIns="46990" rtlCol="0" anchor="ctr" anchorCtr="0">
                <a:spAutoFit/>
              </a:bodyPr>
              <a:lstStyle>
                <a:lvl1pPr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lang="zh-CN" altLang="en-US" sz="2800" b="1" u="none" strike="noStrike" kern="1200" cap="none" spc="300" normalizeH="0" baseline="0">
                    <a:solidFill>
                      <a:schemeClr val="accent1"/>
                    </a:solidFill>
                    <a:uFillTx/>
                    <a:latin typeface="+mn-lt"/>
                    <a:ea typeface="+mn-ea"/>
                    <a:cs typeface="+mn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spc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latin typeface="Arial" panose="020B0604020202020204" pitchFamily="34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4.1 DES——方案设计：轮函数 </a:t>
                </a:r>
                <a14:m>
                  <m:oMath xmlns:m="http://schemas.openxmlformats.org/officeDocument/2006/math">
                    <m:r>
                      <a:rPr lang="en-US" altLang="zh-CN" sz="3200" b="1" spc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Title 1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823758" y="453272"/>
                <a:ext cx="6115685" cy="586105"/>
              </a:xfrm>
              <a:prstGeom prst="rect">
                <a:avLst/>
              </a:prstGeom>
              <a:blipFill rotWithShape="1">
                <a:blip r:embed="rId3"/>
                <a:stretch>
                  <a:fillRect l="-3" t="-88" r="-371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823910" y="1122987"/>
            <a:ext cx="6536627" cy="5908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轮函数伪代码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function f(R: 32-bit, K: 48-bit) -&gt; 32-bit: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//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扩展置换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E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：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32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→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48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RE = E_Permutation(R)         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//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异或子密钥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B = RE XOR K                     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// S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盒替代：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8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个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盒，每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6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→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4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，共输出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32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位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S_output = ""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for i from 1 to 8: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    B_i = B[6*(i-1) : 6*i]            //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提取第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i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个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6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位块</a:t>
            </a:r>
            <a:endParaRPr kumimoji="0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    S_output += Sbox_i(B_i)           // S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盒查表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→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4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位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//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置换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P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cs"/>
              </a:rPr>
              <a:t>    return P_permutation(S_output)        // 32-bit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534098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4.1 DES——方案设计：S 盒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1102" name="组合 1101"/>
          <p:cNvGrpSpPr/>
          <p:nvPr/>
        </p:nvGrpSpPr>
        <p:grpSpPr>
          <a:xfrm>
            <a:off x="7228055" y="935373"/>
            <a:ext cx="4476367" cy="3644920"/>
            <a:chOff x="6603107" y="1565746"/>
            <a:chExt cx="4476367" cy="3644920"/>
          </a:xfrm>
        </p:grpSpPr>
        <p:sp>
          <p:nvSpPr>
            <p:cNvPr id="1087" name="矩形 1086"/>
            <p:cNvSpPr/>
            <p:nvPr/>
          </p:nvSpPr>
          <p:spPr>
            <a:xfrm>
              <a:off x="6603107" y="2369070"/>
              <a:ext cx="4476367" cy="1938076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82" name="组合 7181"/>
            <p:cNvGrpSpPr/>
            <p:nvPr/>
          </p:nvGrpSpPr>
          <p:grpSpPr>
            <a:xfrm>
              <a:off x="7409405" y="3054882"/>
              <a:ext cx="3520516" cy="855312"/>
              <a:chOff x="5252644" y="3368842"/>
              <a:chExt cx="5123281" cy="1320036"/>
            </a:xfrm>
            <a:solidFill>
              <a:schemeClr val="bg2">
                <a:lumMod val="90000"/>
              </a:schemeClr>
            </a:solidFill>
          </p:grpSpPr>
          <p:sp>
            <p:nvSpPr>
              <p:cNvPr id="44" name="矩形 43"/>
              <p:cNvSpPr/>
              <p:nvPr/>
            </p:nvSpPr>
            <p:spPr>
              <a:xfrm>
                <a:off x="5252644" y="3368842"/>
                <a:ext cx="5123281" cy="13200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/>
              <p:cNvCxnSpPr>
                <a:stCxn id="44" idx="1"/>
                <a:endCxn id="44" idx="3"/>
              </p:cNvCxnSpPr>
              <p:nvPr/>
            </p:nvCxnSpPr>
            <p:spPr>
              <a:xfrm>
                <a:off x="5252644" y="4028860"/>
                <a:ext cx="5123281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4" idx="0"/>
                <a:endCxn id="44" idx="2"/>
              </p:cNvCxnSpPr>
              <p:nvPr/>
            </p:nvCxnSpPr>
            <p:spPr>
              <a:xfrm>
                <a:off x="7814285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5252644" y="3698660"/>
                <a:ext cx="5123281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252644" y="4359060"/>
                <a:ext cx="5123281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9107780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6516980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5875630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8" name="直接连接符 7167"/>
              <p:cNvCxnSpPr/>
              <p:nvPr/>
            </p:nvCxnSpPr>
            <p:spPr>
              <a:xfrm>
                <a:off x="7158330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9" name="直接连接符 7168"/>
              <p:cNvCxnSpPr/>
              <p:nvPr/>
            </p:nvCxnSpPr>
            <p:spPr>
              <a:xfrm>
                <a:off x="5554955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1" name="直接连接符 7170"/>
              <p:cNvCxnSpPr/>
              <p:nvPr/>
            </p:nvCxnSpPr>
            <p:spPr>
              <a:xfrm>
                <a:off x="6196305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3" name="直接连接符 7172"/>
              <p:cNvCxnSpPr/>
              <p:nvPr/>
            </p:nvCxnSpPr>
            <p:spPr>
              <a:xfrm>
                <a:off x="6837655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4" name="直接连接符 7173"/>
              <p:cNvCxnSpPr/>
              <p:nvPr/>
            </p:nvCxnSpPr>
            <p:spPr>
              <a:xfrm>
                <a:off x="7479005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6" name="直接连接符 7175"/>
              <p:cNvCxnSpPr/>
              <p:nvPr/>
            </p:nvCxnSpPr>
            <p:spPr>
              <a:xfrm>
                <a:off x="8466430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7" name="直接连接符 7176"/>
              <p:cNvCxnSpPr/>
              <p:nvPr/>
            </p:nvCxnSpPr>
            <p:spPr>
              <a:xfrm>
                <a:off x="9749130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8" name="直接连接符 7177"/>
              <p:cNvCxnSpPr/>
              <p:nvPr/>
            </p:nvCxnSpPr>
            <p:spPr>
              <a:xfrm>
                <a:off x="8145755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9" name="直接连接符 7178"/>
              <p:cNvCxnSpPr/>
              <p:nvPr/>
            </p:nvCxnSpPr>
            <p:spPr>
              <a:xfrm>
                <a:off x="8787105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0" name="直接连接符 7179"/>
              <p:cNvCxnSpPr/>
              <p:nvPr/>
            </p:nvCxnSpPr>
            <p:spPr>
              <a:xfrm>
                <a:off x="9428455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1" name="直接连接符 7180"/>
              <p:cNvCxnSpPr/>
              <p:nvPr/>
            </p:nvCxnSpPr>
            <p:spPr>
              <a:xfrm>
                <a:off x="10069805" y="3368842"/>
                <a:ext cx="0" cy="132003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84" name="文本框 7183"/>
            <p:cNvSpPr txBox="1"/>
            <p:nvPr/>
          </p:nvSpPr>
          <p:spPr>
            <a:xfrm>
              <a:off x="7125353" y="3005485"/>
              <a:ext cx="28405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0</a:t>
              </a:r>
              <a:endParaRPr lang="en-US" altLang="zh-CN" sz="1400" dirty="0"/>
            </a:p>
            <a:p>
              <a:r>
                <a:rPr lang="en-US" altLang="zh-CN" sz="1400" dirty="0"/>
                <a:t>1</a:t>
              </a:r>
              <a:endParaRPr lang="en-US" altLang="zh-CN" sz="1400" dirty="0"/>
            </a:p>
            <a:p>
              <a:r>
                <a:rPr lang="en-US" altLang="zh-CN" sz="1400" dirty="0"/>
                <a:t>2</a:t>
              </a:r>
              <a:endParaRPr lang="en-US" altLang="zh-CN" sz="1400" dirty="0"/>
            </a:p>
            <a:p>
              <a:r>
                <a:rPr lang="en-US" altLang="zh-CN" sz="1400" dirty="0"/>
                <a:t>3</a:t>
              </a:r>
              <a:endParaRPr lang="zh-CN" altLang="en-US" sz="1400" dirty="0"/>
            </a:p>
          </p:txBody>
        </p:sp>
        <p:sp>
          <p:nvSpPr>
            <p:cNvPr id="7185" name="文本框 7184"/>
            <p:cNvSpPr txBox="1"/>
            <p:nvPr/>
          </p:nvSpPr>
          <p:spPr>
            <a:xfrm>
              <a:off x="7380040" y="2779774"/>
              <a:ext cx="247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0</a:t>
              </a:r>
              <a:endParaRPr lang="en-US" altLang="zh-CN" sz="1400" dirty="0"/>
            </a:p>
          </p:txBody>
        </p:sp>
        <p:sp>
          <p:nvSpPr>
            <p:cNvPr id="7186" name="文本框 7185"/>
            <p:cNvSpPr txBox="1"/>
            <p:nvPr/>
          </p:nvSpPr>
          <p:spPr>
            <a:xfrm>
              <a:off x="7580359" y="2779774"/>
              <a:ext cx="247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</a:t>
              </a:r>
              <a:endParaRPr lang="en-US" altLang="zh-CN" sz="1400" dirty="0"/>
            </a:p>
          </p:txBody>
        </p:sp>
        <p:sp>
          <p:nvSpPr>
            <p:cNvPr id="7187" name="文本框 7186"/>
            <p:cNvSpPr txBox="1"/>
            <p:nvPr/>
          </p:nvSpPr>
          <p:spPr>
            <a:xfrm>
              <a:off x="7798911" y="2779774"/>
              <a:ext cx="247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2</a:t>
              </a:r>
              <a:endParaRPr lang="en-US" altLang="zh-CN" sz="1400" dirty="0"/>
            </a:p>
          </p:txBody>
        </p:sp>
        <p:sp>
          <p:nvSpPr>
            <p:cNvPr id="7188" name="文本框 7187"/>
            <p:cNvSpPr txBox="1"/>
            <p:nvPr/>
          </p:nvSpPr>
          <p:spPr>
            <a:xfrm>
              <a:off x="8030264" y="2779774"/>
              <a:ext cx="247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3</a:t>
              </a:r>
              <a:endParaRPr lang="en-US" altLang="zh-CN" sz="1400" dirty="0"/>
            </a:p>
          </p:txBody>
        </p:sp>
        <p:sp>
          <p:nvSpPr>
            <p:cNvPr id="7189" name="文本框 7188"/>
            <p:cNvSpPr txBox="1"/>
            <p:nvPr/>
          </p:nvSpPr>
          <p:spPr>
            <a:xfrm>
              <a:off x="10629479" y="2779774"/>
              <a:ext cx="414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15</a:t>
              </a:r>
              <a:endParaRPr lang="en-US" altLang="zh-CN" sz="1400" dirty="0"/>
            </a:p>
          </p:txBody>
        </p:sp>
        <p:sp>
          <p:nvSpPr>
            <p:cNvPr id="7196" name="箭头: 下 7195"/>
            <p:cNvSpPr/>
            <p:nvPr/>
          </p:nvSpPr>
          <p:spPr>
            <a:xfrm>
              <a:off x="8443904" y="2738520"/>
              <a:ext cx="1458853" cy="238724"/>
            </a:xfrm>
            <a:prstGeom prst="downArrow">
              <a:avLst>
                <a:gd name="adj1" fmla="val 57156"/>
                <a:gd name="adj2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98" name="直接箭头连接符 7197"/>
            <p:cNvCxnSpPr/>
            <p:nvPr/>
          </p:nvCxnSpPr>
          <p:spPr>
            <a:xfrm>
              <a:off x="8630713" y="2326640"/>
              <a:ext cx="0" cy="411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0" name="直接箭头连接符 7199"/>
            <p:cNvCxnSpPr/>
            <p:nvPr/>
          </p:nvCxnSpPr>
          <p:spPr>
            <a:xfrm>
              <a:off x="8984635" y="2326640"/>
              <a:ext cx="0" cy="411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1" name="直接箭头连接符 7200"/>
            <p:cNvCxnSpPr/>
            <p:nvPr/>
          </p:nvCxnSpPr>
          <p:spPr>
            <a:xfrm>
              <a:off x="9339189" y="2326640"/>
              <a:ext cx="0" cy="411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2" name="直接箭头连接符 7201"/>
            <p:cNvCxnSpPr/>
            <p:nvPr/>
          </p:nvCxnSpPr>
          <p:spPr>
            <a:xfrm>
              <a:off x="9693743" y="2326640"/>
              <a:ext cx="0" cy="411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9" name="箭头: 下 7208"/>
            <p:cNvSpPr/>
            <p:nvPr/>
          </p:nvSpPr>
          <p:spPr>
            <a:xfrm rot="16200000">
              <a:off x="6792183" y="3393731"/>
              <a:ext cx="545475" cy="177612"/>
            </a:xfrm>
            <a:prstGeom prst="downArrow">
              <a:avLst>
                <a:gd name="adj1" fmla="val 57156"/>
                <a:gd name="adj2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16" name="直接箭头连接符 7215"/>
            <p:cNvCxnSpPr/>
            <p:nvPr/>
          </p:nvCxnSpPr>
          <p:spPr>
            <a:xfrm>
              <a:off x="8275527" y="2326640"/>
              <a:ext cx="0" cy="1371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9" name="直接箭头连接符 7218"/>
            <p:cNvCxnSpPr/>
            <p:nvPr/>
          </p:nvCxnSpPr>
          <p:spPr>
            <a:xfrm>
              <a:off x="10051453" y="2326640"/>
              <a:ext cx="0" cy="2242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3" name="直接箭头连接符 7222"/>
            <p:cNvCxnSpPr/>
            <p:nvPr/>
          </p:nvCxnSpPr>
          <p:spPr>
            <a:xfrm flipH="1">
              <a:off x="6791960" y="2550855"/>
              <a:ext cx="32594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6" name="直接箭头连接符 7225"/>
            <p:cNvCxnSpPr/>
            <p:nvPr/>
          </p:nvCxnSpPr>
          <p:spPr>
            <a:xfrm flipH="1">
              <a:off x="6693237" y="2463800"/>
              <a:ext cx="15756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8" name="直接箭头连接符 7227"/>
            <p:cNvCxnSpPr/>
            <p:nvPr/>
          </p:nvCxnSpPr>
          <p:spPr>
            <a:xfrm>
              <a:off x="6791960" y="2550855"/>
              <a:ext cx="0" cy="8425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1" name="直接箭头连接符 7230"/>
            <p:cNvCxnSpPr/>
            <p:nvPr/>
          </p:nvCxnSpPr>
          <p:spPr>
            <a:xfrm>
              <a:off x="6791960" y="3393440"/>
              <a:ext cx="1765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箭头连接符 1029"/>
            <p:cNvCxnSpPr/>
            <p:nvPr/>
          </p:nvCxnSpPr>
          <p:spPr>
            <a:xfrm>
              <a:off x="6699885" y="2463800"/>
              <a:ext cx="0" cy="11156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箭头连接符 1033"/>
            <p:cNvCxnSpPr/>
            <p:nvPr/>
          </p:nvCxnSpPr>
          <p:spPr>
            <a:xfrm>
              <a:off x="6699885" y="3579495"/>
              <a:ext cx="2686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矩形 1035"/>
            <p:cNvSpPr/>
            <p:nvPr/>
          </p:nvSpPr>
          <p:spPr>
            <a:xfrm>
              <a:off x="8938264" y="3268932"/>
              <a:ext cx="232409" cy="2130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8" name="直接箭头连接符 1037"/>
            <p:cNvCxnSpPr/>
            <p:nvPr/>
          </p:nvCxnSpPr>
          <p:spPr>
            <a:xfrm>
              <a:off x="8519942" y="4185302"/>
              <a:ext cx="0" cy="25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箭头连接符 1038"/>
            <p:cNvCxnSpPr/>
            <p:nvPr/>
          </p:nvCxnSpPr>
          <p:spPr>
            <a:xfrm>
              <a:off x="8878082" y="4185302"/>
              <a:ext cx="0" cy="25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箭头连接符 1039"/>
            <p:cNvCxnSpPr/>
            <p:nvPr/>
          </p:nvCxnSpPr>
          <p:spPr>
            <a:xfrm>
              <a:off x="9236222" y="4185302"/>
              <a:ext cx="0" cy="25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箭头连接符 1040"/>
            <p:cNvCxnSpPr/>
            <p:nvPr/>
          </p:nvCxnSpPr>
          <p:spPr>
            <a:xfrm>
              <a:off x="9585497" y="4185302"/>
              <a:ext cx="0" cy="2556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箭头连接符 1049"/>
            <p:cNvCxnSpPr/>
            <p:nvPr/>
          </p:nvCxnSpPr>
          <p:spPr>
            <a:xfrm flipH="1">
              <a:off x="8519942" y="4185302"/>
              <a:ext cx="10655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流程图: 离页连接符 1055"/>
            <p:cNvSpPr/>
            <p:nvPr/>
          </p:nvSpPr>
          <p:spPr>
            <a:xfrm>
              <a:off x="8210543" y="1864568"/>
              <a:ext cx="129968" cy="461935"/>
            </a:xfrm>
            <a:prstGeom prst="flowChartOffpage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7" name="流程图: 离页连接符 1056"/>
            <p:cNvSpPr/>
            <p:nvPr/>
          </p:nvSpPr>
          <p:spPr>
            <a:xfrm>
              <a:off x="8565097" y="1864568"/>
              <a:ext cx="129968" cy="461935"/>
            </a:xfrm>
            <a:prstGeom prst="flowChartOffpageConnector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3" name="流程图: 离页连接符 1062"/>
            <p:cNvSpPr/>
            <p:nvPr/>
          </p:nvSpPr>
          <p:spPr>
            <a:xfrm>
              <a:off x="8919651" y="1864568"/>
              <a:ext cx="129968" cy="461935"/>
            </a:xfrm>
            <a:prstGeom prst="flowChartOffpageConnector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4" name="流程图: 离页连接符 1063"/>
            <p:cNvSpPr/>
            <p:nvPr/>
          </p:nvSpPr>
          <p:spPr>
            <a:xfrm>
              <a:off x="9274205" y="1864568"/>
              <a:ext cx="129968" cy="461935"/>
            </a:xfrm>
            <a:prstGeom prst="flowChartOffpageConnector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流程图: 离页连接符 1064"/>
            <p:cNvSpPr/>
            <p:nvPr/>
          </p:nvSpPr>
          <p:spPr>
            <a:xfrm>
              <a:off x="9628759" y="1864568"/>
              <a:ext cx="129968" cy="461935"/>
            </a:xfrm>
            <a:prstGeom prst="flowChartOffpageConnector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流程图: 离页连接符 1065"/>
            <p:cNvSpPr/>
            <p:nvPr/>
          </p:nvSpPr>
          <p:spPr>
            <a:xfrm>
              <a:off x="9983313" y="1864568"/>
              <a:ext cx="129968" cy="461935"/>
            </a:xfrm>
            <a:prstGeom prst="flowChartOffpage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6" name="流程图: 离页连接符 1075"/>
            <p:cNvSpPr/>
            <p:nvPr/>
          </p:nvSpPr>
          <p:spPr>
            <a:xfrm>
              <a:off x="8454327" y="4440954"/>
              <a:ext cx="129968" cy="461935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7" name="流程图: 离页连接符 1076"/>
            <p:cNvSpPr/>
            <p:nvPr/>
          </p:nvSpPr>
          <p:spPr>
            <a:xfrm>
              <a:off x="8808881" y="4440954"/>
              <a:ext cx="129968" cy="461935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8" name="流程图: 离页连接符 1077"/>
            <p:cNvSpPr/>
            <p:nvPr/>
          </p:nvSpPr>
          <p:spPr>
            <a:xfrm>
              <a:off x="9163435" y="4440954"/>
              <a:ext cx="129968" cy="461935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9" name="流程图: 离页连接符 1078"/>
            <p:cNvSpPr/>
            <p:nvPr/>
          </p:nvSpPr>
          <p:spPr>
            <a:xfrm>
              <a:off x="9517989" y="4440954"/>
              <a:ext cx="129968" cy="461935"/>
            </a:xfrm>
            <a:prstGeom prst="flowChartOffpage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6" name="梯形 1085"/>
            <p:cNvSpPr/>
            <p:nvPr/>
          </p:nvSpPr>
          <p:spPr>
            <a:xfrm>
              <a:off x="8527928" y="3481270"/>
              <a:ext cx="1057566" cy="661465"/>
            </a:xfrm>
            <a:prstGeom prst="trapezoid">
              <a:avLst>
                <a:gd name="adj" fmla="val 63268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文本框 1088"/>
            <p:cNvSpPr txBox="1"/>
            <p:nvPr/>
          </p:nvSpPr>
          <p:spPr>
            <a:xfrm>
              <a:off x="6627892" y="3941329"/>
              <a:ext cx="9296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S </a:t>
              </a:r>
              <a:r>
                <a:rPr lang="zh-CN" altLang="en-US" b="1" dirty="0">
                  <a:latin typeface="Arial" panose="020B0604020202020204" pitchFamily="34" charset="0"/>
                  <a:ea typeface="黑体" panose="02010609060101010101" pitchFamily="49" charset="-122"/>
                </a:rPr>
                <a:t>盒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0" name="文本框 1089"/>
                <p:cNvSpPr txBox="1"/>
                <p:nvPr/>
              </p:nvSpPr>
              <p:spPr>
                <a:xfrm>
                  <a:off x="8142595" y="1565746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0" name="文本框 10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2595" y="1565746"/>
                  <a:ext cx="247103" cy="30777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1" name="文本框 1090"/>
                <p:cNvSpPr txBox="1"/>
                <p:nvPr/>
              </p:nvSpPr>
              <p:spPr>
                <a:xfrm>
                  <a:off x="8491785" y="1565746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1" name="文本框 10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1785" y="1565746"/>
                  <a:ext cx="247103" cy="3077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2" name="文本框 1091"/>
                <p:cNvSpPr txBox="1"/>
                <p:nvPr/>
              </p:nvSpPr>
              <p:spPr>
                <a:xfrm>
                  <a:off x="8840975" y="1565746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2" name="文本框 10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975" y="1565746"/>
                  <a:ext cx="247103" cy="307777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3" name="文本框 1092"/>
                <p:cNvSpPr txBox="1"/>
                <p:nvPr/>
              </p:nvSpPr>
              <p:spPr>
                <a:xfrm>
                  <a:off x="9190165" y="1565746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3" name="文本框 10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165" y="1565746"/>
                  <a:ext cx="247103" cy="307777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4" name="文本框 1093"/>
                <p:cNvSpPr txBox="1"/>
                <p:nvPr/>
              </p:nvSpPr>
              <p:spPr>
                <a:xfrm>
                  <a:off x="9539355" y="1565746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4" name="文本框 10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9355" y="1565746"/>
                  <a:ext cx="247103" cy="30777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5" name="文本框 1094"/>
                <p:cNvSpPr txBox="1"/>
                <p:nvPr/>
              </p:nvSpPr>
              <p:spPr>
                <a:xfrm>
                  <a:off x="9888544" y="1565746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5" name="文本框 10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8544" y="1565746"/>
                  <a:ext cx="247103" cy="307777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6" name="文本框 1095"/>
                <p:cNvSpPr txBox="1"/>
                <p:nvPr/>
              </p:nvSpPr>
              <p:spPr>
                <a:xfrm>
                  <a:off x="8369727" y="4902889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6" name="文本框 10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9727" y="4902889"/>
                  <a:ext cx="247103" cy="307777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7" name="文本框 1096"/>
                <p:cNvSpPr txBox="1"/>
                <p:nvPr/>
              </p:nvSpPr>
              <p:spPr>
                <a:xfrm>
                  <a:off x="8718917" y="4902889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7" name="文本框 10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917" y="4902889"/>
                  <a:ext cx="247103" cy="307777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8" name="文本框 1097"/>
                <p:cNvSpPr txBox="1"/>
                <p:nvPr/>
              </p:nvSpPr>
              <p:spPr>
                <a:xfrm>
                  <a:off x="9068107" y="4902889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8" name="文本框 10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107" y="4902889"/>
                  <a:ext cx="247103" cy="30777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9" name="文本框 1098"/>
                <p:cNvSpPr txBox="1"/>
                <p:nvPr/>
              </p:nvSpPr>
              <p:spPr>
                <a:xfrm>
                  <a:off x="9417297" y="4902889"/>
                  <a:ext cx="24710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altLang="zh-CN" sz="1400" b="1" dirty="0"/>
                </a:p>
              </p:txBody>
            </p:sp>
          </mc:Choice>
          <mc:Fallback>
            <p:sp>
              <p:nvSpPr>
                <p:cNvPr id="1099" name="文本框 10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297" y="4902889"/>
                  <a:ext cx="247103" cy="307777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3" name="文本框 1102"/>
              <p:cNvSpPr txBox="1"/>
              <p:nvPr/>
            </p:nvSpPr>
            <p:spPr>
              <a:xfrm>
                <a:off x="395843" y="1315902"/>
                <a:ext cx="6536627" cy="3264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b="1" dirty="0"/>
                  <a:t>表格结构：</a:t>
                </a:r>
                <a:r>
                  <a:rPr lang="zh-CN" altLang="en-US" sz="2000" dirty="0"/>
                  <a:t>每个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盒表现为 </a:t>
                </a:r>
                <a:r>
                  <a:rPr lang="en-US" altLang="zh-CN" sz="2000" dirty="0"/>
                  <a:t>4 </a:t>
                </a:r>
                <a:r>
                  <a:rPr lang="zh-CN" altLang="en-US" sz="2000" dirty="0"/>
                  <a:t>行</a:t>
                </a:r>
                <a:r>
                  <a:rPr lang="en-US" altLang="zh-CN" sz="2000" dirty="0"/>
                  <a:t>×16 </a:t>
                </a:r>
                <a:r>
                  <a:rPr lang="zh-CN" altLang="en-US" sz="2000" dirty="0"/>
                  <a:t>列的查找表，每个单元存储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位输出值，共</a:t>
                </a:r>
                <a:r>
                  <a:rPr lang="en-US" altLang="zh-CN" sz="2000" dirty="0"/>
                  <a:t> 64 </a:t>
                </a:r>
                <a:r>
                  <a:rPr lang="zh-CN" altLang="en-US" sz="2000" dirty="0"/>
                  <a:t>个单元。</a:t>
                </a:r>
                <a:endParaRPr lang="en-US" altLang="zh-CN" sz="2000" dirty="0"/>
              </a:p>
              <a:p>
                <a:pPr lvl="0">
                  <a:lnSpc>
                    <a:spcPct val="150000"/>
                  </a:lnSpc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寻址机制：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行地址由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 确定，列地址</a:t>
                </a:r>
                <a:r>
                  <a:rPr lang="zh-CN" altLang="en-US" sz="2000" dirty="0"/>
                  <a:t>由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确定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S 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盒具有以下特性：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457200" lvl="0" indent="-457200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每个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4-bit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输出值恰好对应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4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个不同的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6-bit</a:t>
                </a:r>
                <a:r>
                  <a:rPr lang="zh-CN" altLang="en-US" sz="2000" dirty="0"/>
                  <a:t>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输入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457200" lvl="0" indent="-457200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每行包含全部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16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种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4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位二进制数（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0b0000~0b1111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）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  <a:p>
                <a:pPr marL="457200" lvl="0" indent="-457200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改变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1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比特输入，必然</a:t>
                </a:r>
                <a:r>
                  <a:rPr lang="zh-CN" altLang="en-US" sz="2000" dirty="0"/>
                  <a:t>导致输出改变至少 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2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cs"/>
                  </a:rPr>
                  <a:t>比特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cs"/>
                </a:endParaRPr>
              </a:p>
            </p:txBody>
          </p:sp>
        </mc:Choice>
        <mc:Fallback>
          <p:sp>
            <p:nvSpPr>
              <p:cNvPr id="1103" name="文本框 1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43" y="1315902"/>
                <a:ext cx="6536627" cy="3264227"/>
              </a:xfrm>
              <a:prstGeom prst="rect">
                <a:avLst/>
              </a:prstGeom>
              <a:blipFill rotWithShape="1">
                <a:blip r:embed="rId12"/>
                <a:stretch>
                  <a:fillRect l="-4" t="-6" r="-852" b="-13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6" name="文本框 1105"/>
              <p:cNvSpPr txBox="1"/>
              <p:nvPr/>
            </p:nvSpPr>
            <p:spPr>
              <a:xfrm>
                <a:off x="6857749" y="6133540"/>
                <a:ext cx="51435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ea typeface="黑体" panose="02010609060101010101" pitchFamily="49" charset="-122"/>
                  </a:rPr>
                  <a:t>举例：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dirty="0"/>
                  <a:t>，其他 </a:t>
                </a:r>
                <a:r>
                  <a:rPr lang="en-US" altLang="zh-CN" sz="2000" dirty="0"/>
                  <a:t>7</a:t>
                </a:r>
                <a:r>
                  <a:rPr lang="zh-CN" altLang="en-US" sz="2000" dirty="0"/>
                  <a:t> 个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盒参考 </a:t>
                </a:r>
                <a:r>
                  <a:rPr lang="en-US" altLang="zh-CN" sz="2000" dirty="0"/>
                  <a:t>FIPS 46-3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106" name="文本框 1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49" y="6133540"/>
                <a:ext cx="5143525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7" t="-19" r="8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8" name="图片 110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7979" y="4867722"/>
            <a:ext cx="5216348" cy="10549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574167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4.1 DES——方案设计：P 置换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03" name="文本框 1102"/>
          <p:cNvSpPr txBox="1"/>
          <p:nvPr/>
        </p:nvSpPr>
        <p:spPr>
          <a:xfrm>
            <a:off x="874175" y="1793284"/>
            <a:ext cx="5951638" cy="955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000" dirty="0"/>
              <a:t>混合置换 </a:t>
            </a:r>
            <a:r>
              <a:rPr lang="en-US" altLang="zh-CN" sz="2000" dirty="0"/>
              <a:t>P</a:t>
            </a:r>
            <a:r>
              <a:rPr lang="zh-CN" altLang="en-US" sz="2000" dirty="0"/>
              <a:t> 确保每个 </a:t>
            </a:r>
            <a:r>
              <a:rPr lang="en-US" altLang="zh-CN" sz="2000" dirty="0"/>
              <a:t>S </a:t>
            </a:r>
            <a:r>
              <a:rPr lang="zh-CN" altLang="en-US" sz="2000" dirty="0"/>
              <a:t>盒输出的 </a:t>
            </a:r>
            <a:r>
              <a:rPr lang="en-US" altLang="zh-CN" sz="2000" dirty="0"/>
              <a:t>4</a:t>
            </a:r>
            <a:r>
              <a:rPr lang="zh-CN" altLang="en-US" sz="2000" dirty="0"/>
              <a:t> 个比特，通过</a:t>
            </a:r>
            <a:r>
              <a:rPr lang="en-US" altLang="zh-CN" sz="2000" dirty="0"/>
              <a:t>P</a:t>
            </a:r>
            <a:r>
              <a:rPr lang="zh-CN" altLang="en-US" sz="2000" dirty="0"/>
              <a:t>盒置换后，将影响下一轮中</a:t>
            </a:r>
            <a:r>
              <a:rPr lang="en-US" altLang="zh-CN" sz="2000" dirty="0"/>
              <a:t>6</a:t>
            </a:r>
            <a:r>
              <a:rPr lang="zh-CN" altLang="en-US" sz="2000" dirty="0"/>
              <a:t>个不同</a:t>
            </a:r>
            <a:r>
              <a:rPr lang="en-US" altLang="zh-CN" sz="2000" dirty="0"/>
              <a:t>S</a:t>
            </a:r>
            <a:r>
              <a:rPr lang="zh-CN" altLang="en-US" sz="2000" dirty="0"/>
              <a:t>盒的输入。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79" y="3461993"/>
            <a:ext cx="2176392" cy="2164531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pic>
        <p:nvPicPr>
          <p:cNvPr id="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01" y="1500013"/>
            <a:ext cx="4041976" cy="411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1291493" y="3612187"/>
            <a:ext cx="4724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代换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91493" y="4523418"/>
            <a:ext cx="4724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置换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42580" y="3033207"/>
            <a:ext cx="10198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j-lt"/>
                <a:cs typeface="Times New Roman" panose="02020603050405020304" pitchFamily="18" charset="0"/>
              </a:rPr>
              <a:t>48</a:t>
            </a:r>
            <a:r>
              <a:rPr kumimoji="0" lang="en-US" altLang="zh-CN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 bits</a:t>
            </a:r>
            <a:endParaRPr lang="zh-CN" alt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99729" y="2861828"/>
            <a:ext cx="961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SPN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9728" y="2834596"/>
            <a:ext cx="4504969" cy="246546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39633" y="3061883"/>
            <a:ext cx="1650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密钥混合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711471" y="5154333"/>
            <a:ext cx="1727482" cy="47219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 flipV="1">
            <a:off x="5711471" y="3467244"/>
            <a:ext cx="1685846" cy="1274578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7243</Words>
  <Application>WPS 演示</Application>
  <PresentationFormat>宽屏</PresentationFormat>
  <Paragraphs>418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Wingdings</vt:lpstr>
      <vt:lpstr>黑体</vt:lpstr>
      <vt:lpstr>Times New Roman</vt:lpstr>
      <vt:lpstr>微软雅黑</vt:lpstr>
      <vt:lpstr>Cambria Math</vt:lpstr>
      <vt:lpstr>Arial Unicode MS</vt:lpstr>
      <vt:lpstr>Calibri</vt:lpstr>
      <vt:lpstr>Courier New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23801</cp:lastModifiedBy>
  <cp:revision>161</cp:revision>
  <dcterms:created xsi:type="dcterms:W3CDTF">2019-06-19T02:08:00Z</dcterms:created>
  <dcterms:modified xsi:type="dcterms:W3CDTF">2025-05-27T06:53:46Z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493B958035124A488B353D7352CBA63D_12</vt:lpwstr>
  </property>
</Properties>
</file>