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8" r:id="rId4"/>
    <p:sldId id="259" r:id="rId5"/>
    <p:sldId id="1189" r:id="rId6"/>
    <p:sldId id="1190" r:id="rId7"/>
    <p:sldId id="260" r:id="rId8"/>
    <p:sldId id="261" r:id="rId9"/>
    <p:sldId id="1060" r:id="rId10"/>
    <p:sldId id="1061" r:id="rId11"/>
    <p:sldId id="1049" r:id="rId12"/>
    <p:sldId id="1063" r:id="rId13"/>
    <p:sldId id="1191" r:id="rId14"/>
    <p:sldId id="270" r:id="rId15"/>
    <p:sldId id="1064" r:id="rId16"/>
    <p:sldId id="1065" r:id="rId17"/>
    <p:sldId id="1066" r:id="rId18"/>
    <p:sldId id="1186" r:id="rId19"/>
    <p:sldId id="1187" r:id="rId20"/>
    <p:sldId id="1067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342" y="48"/>
      </p:cViewPr>
      <p:guideLst>
        <p:guide orient="horz" pos="2160"/>
        <p:guide pos="380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5000">
    <p:random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1222E-511F-430A-8139-BDA3EDFEF5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BDBD6-7955-4D00-94BC-FDD29C505EB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6.png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8.png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8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9.xml"/><Relationship Id="rId3" Type="http://schemas.openxmlformats.org/officeDocument/2006/relationships/tags" Target="../tags/tag79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9.xml"/><Relationship Id="rId1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.png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6.png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11.png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2502391" y="2428451"/>
            <a:ext cx="7187224" cy="833562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ctr">
              <a:spcAft>
                <a:spcPts val="1200"/>
              </a:spcAft>
            </a:pP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第五章：</a:t>
            </a:r>
            <a:r>
              <a:rPr lang="en-US" altLang="zh-CN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AES </a:t>
            </a:r>
            <a:r>
              <a:rPr lang="zh-CN" altLang="en-US" sz="4800" spc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与认证加密</a:t>
            </a:r>
            <a:endParaRPr lang="en-US" altLang="zh-CN" sz="4800" spc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DC869-2817-46DD-8681-5A192428703D}" type="slidenum">
              <a:rPr lang="zh-CN" altLang="en-US" smtClean="0">
                <a:latin typeface="Arial" panose="020B0604020202020204" pitchFamily="34" charset="0"/>
                <a:ea typeface="黑体" panose="02010609060101010101" pitchFamily="49" charset="-122"/>
              </a:rPr>
            </a:fld>
            <a:endParaRPr lang="zh-CN" altLang="en-US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2655"/>
            <a:ext cx="416312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AES——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密钥派生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24916" y="1405948"/>
                <a:ext cx="6317509" cy="5185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RotWord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𝑎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SubWord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𝑟𝑐𝑜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𝑟</m:t>
                            </m:r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派生的密钥字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,…,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𝑅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定义如下：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若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&lt;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𝐾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若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且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：</a:t>
                </a: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⊕</m:t>
                      </m:r>
                      <m:r>
                        <m:rPr>
                          <m:sty m:val="p"/>
                        </m:rP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SubWord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RotWord</m:t>
                          </m:r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−</m:t>
                                  </m:r>
                                  <m:r>
                                    <a:rPr kumimoji="0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⊕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𝑟𝑐𝑜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/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若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&gt;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且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𝑖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≡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4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mod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𝑁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AES-256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）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𝑊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⊕</m:t>
                      </m:r>
                      <m:r>
                        <m:rPr>
                          <m:sty m:val="p"/>
                        </m:rPr>
                        <a:rPr kumimoji="0" lang="en-US" altLang="zh-CN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SubWord</m:t>
                      </m:r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其他：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⊕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16" y="1405948"/>
                <a:ext cx="6317509" cy="5185330"/>
              </a:xfrm>
              <a:prstGeom prst="rect">
                <a:avLst/>
              </a:prstGeom>
              <a:blipFill rotWithShape="1">
                <a:blip r:embed="rId2"/>
                <a:stretch>
                  <a:fillRect l="-2" t="-1" r="10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226" name="Picture 2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1266" y="821980"/>
            <a:ext cx="4676480" cy="454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左大括号 2"/>
          <p:cNvSpPr/>
          <p:nvPr/>
        </p:nvSpPr>
        <p:spPr>
          <a:xfrm>
            <a:off x="8256740" y="821980"/>
            <a:ext cx="177209" cy="1284261"/>
          </a:xfrm>
          <a:prstGeom prst="leftBrace">
            <a:avLst>
              <a:gd name="adj1" fmla="val 4833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63605" y="934665"/>
            <a:ext cx="981739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一个字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32-bit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90077" y="367945"/>
            <a:ext cx="2512867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主密钥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/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0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轮密钥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998553" y="3441466"/>
            <a:ext cx="152045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第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轮密钥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7141266" y="5530268"/>
              <a:ext cx="4969485" cy="12196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723"/>
                    <a:gridCol w="1133254"/>
                    <a:gridCol w="1133254"/>
                    <a:gridCol w="1133254"/>
                  </a:tblGrid>
                  <a:tr h="406558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AES-128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AES-192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AES-256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06558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轮密钥字数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06558">
                    <a:tc>
                      <a:txBody>
                        <a:bodyPr/>
                        <a:lstStyle/>
                        <a:p>
                          <a:r>
                            <a:rPr lang="zh-CN" altLang="en-US" dirty="0"/>
                            <a:t>轮密钥个数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a14:m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/>
              <p:cNvGraphicFramePr>
                <a:graphicFrameLocks noGrp="1"/>
              </p:cNvGraphicFramePr>
              <p:nvPr/>
            </p:nvGraphicFramePr>
            <p:xfrm>
              <a:off x="7141266" y="5530268"/>
              <a:ext cx="4969485" cy="12196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69723"/>
                    <a:gridCol w="1133254"/>
                    <a:gridCol w="1133254"/>
                    <a:gridCol w="1133254"/>
                  </a:tblGrid>
                  <a:tr h="406558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AES-128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AES-192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AES-256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06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6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8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  <a:tr h="4070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10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12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14</a:t>
                          </a:r>
                          <a:endParaRPr lang="zh-CN" altLang="en-US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731" y="2542329"/>
            <a:ext cx="3642694" cy="6834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5.2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完成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AES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中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CBC-AES128\192</a:t>
            </a:r>
            <a:r>
              <a:rPr lang="en-US" altLang="zh-CN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\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256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和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CTR-AES128\192</a:t>
            </a:r>
            <a:r>
              <a:rPr lang="en-US" altLang="zh-CN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\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256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的代码</a:t>
            </a:r>
            <a:r>
              <a:rPr lang="zh-CN" altLang="en-US" sz="20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参考代码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1130" y="1748071"/>
                <a:ext cx="10924673" cy="2362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定义 </a:t>
                </a: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AES </a:t>
                </a:r>
                <a:r>
                  <a:rPr lang="zh-CN" altLang="en-US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使用的不可约多项式：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)=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8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</m:t>
                    </m:r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+ 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zh-CN" sz="2000" b="0" dirty="0">
                  <a:solidFill>
                    <a:schemeClr val="tx1"/>
                  </a:solidFill>
                  <a:effectLst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Poly.&lt;x&gt; = GF(2)[]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f_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 = x^8 + x^4 + x^3 + x + 1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使用上述不可约多项式定义 </a:t>
                </a: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AES </a:t>
                </a:r>
                <a:r>
                  <a:rPr lang="zh-CN" altLang="en-US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所需的有限域 </a:t>
                </a: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GF(2^8)</a:t>
                </a:r>
                <a:r>
                  <a:rPr lang="zh-CN" altLang="en-US" sz="2000" dirty="0">
                    <a:solidFill>
                      <a:schemeClr val="tx1"/>
                    </a:solidFill>
                    <a:cs typeface="Courier New" panose="02070309020205020404" pitchFamily="49" charset="0"/>
                  </a:rPr>
                  <a:t>，</a:t>
                </a:r>
                <a:r>
                  <a:rPr lang="en-US" altLang="zh-CN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'name' </a:t>
                </a:r>
                <a:r>
                  <a:rPr lang="zh-CN" altLang="en-US" sz="2000" b="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参数为域中生成元指定名字</a:t>
                </a:r>
                <a:endParaRPr lang="en-US" altLang="zh-CN" sz="2000" b="0" dirty="0">
                  <a:solidFill>
                    <a:schemeClr val="tx1"/>
                  </a:solidFill>
                  <a:effectLst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GF256_AES = GF(2^8, name = 'x', modulus =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f_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0" y="1748071"/>
                <a:ext cx="10924673" cy="2362185"/>
              </a:xfrm>
              <a:prstGeom prst="rect">
                <a:avLst/>
              </a:prstGeom>
              <a:blipFill rotWithShape="1">
                <a:blip r:embed="rId2"/>
                <a:stretch>
                  <a:fillRect l="-5" t="-23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5.2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完成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AES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中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CBC-AES128\192</a:t>
            </a:r>
            <a:r>
              <a:rPr lang="en-US" altLang="zh-CN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\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256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和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CTR-AES128\192</a:t>
            </a:r>
            <a:r>
              <a:rPr lang="en-US" altLang="zh-CN" sz="2000" b="1" dirty="0">
                <a:solidFill>
                  <a:prstClr val="black"/>
                </a:solidFill>
                <a:cs typeface="Times New Roman" panose="02020603050405020304" pitchFamily="18" charset="0"/>
              </a:rPr>
              <a:t>\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256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的代码</a:t>
            </a:r>
            <a:r>
              <a:rPr lang="zh-CN" altLang="en-US" sz="2000" dirty="0">
                <a:solidFill>
                  <a:prstClr val="black"/>
                </a:solidFill>
                <a:cs typeface="Times New Roman" panose="02020603050405020304" pitchFamily="18" charset="0"/>
              </a:rPr>
              <a:t>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参考代码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1130" y="1748071"/>
                <a:ext cx="10924673" cy="3290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定义 </a:t>
                </a:r>
                <a:r>
                  <a:rPr lang="en-US" altLang="zh-CN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GF(2^8)</a:t>
                </a:r>
                <a:r>
                  <a:rPr lang="zh-CN" altLang="en-US" sz="2000" dirty="0">
                    <a:cs typeface="Courier New" panose="02070309020205020404" pitchFamily="49" charset="0"/>
                  </a:rPr>
                  <a:t> 上的元素，例如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5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</m:t>
                    </m:r>
                  </m:oMath>
                </a14:m>
                <a:endParaRPr lang="en-US" altLang="zh-CN" sz="2000" b="0" dirty="0"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 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GF256_AES([1,0,1,0,0,0,1])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 = 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GF256_AES.fetch_int(51)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求逆元</a:t>
                </a:r>
                <a:r>
                  <a:rPr lang="zh-CN" altLang="en-US" sz="2000" dirty="0">
                    <a:cs typeface="Courier New" panose="02070309020205020404" pitchFamily="49" charset="0"/>
                  </a:rPr>
                  <a:t>，其他四则运算照旧</a:t>
                </a:r>
                <a:endParaRPr lang="en-US" altLang="zh-CN" sz="2000" dirty="0">
                  <a:solidFill>
                    <a:schemeClr val="tx1"/>
                  </a:solidFill>
                  <a:effectLst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a_inv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a^(-1)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# </a:t>
                </a:r>
                <a:r>
                  <a:rPr lang="zh-CN" altLang="en-US" sz="2000" dirty="0">
                    <a:solidFill>
                      <a:schemeClr val="tx1"/>
                    </a:solidFill>
                    <a:effectLst/>
                    <a:cs typeface="Courier New" panose="02070309020205020404" pitchFamily="49" charset="0"/>
                  </a:rPr>
                  <a:t>转回整数</a:t>
                </a:r>
                <a:endParaRPr lang="en-US" altLang="zh-CN" sz="2000" dirty="0">
                  <a:solidFill>
                    <a:schemeClr val="tx1"/>
                  </a:solidFill>
                  <a:effectLst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a_inv</a:t>
                </a: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altLang="zh-CN" sz="2000" b="1" dirty="0" err="1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a.integer_representation</a:t>
                </a:r>
                <a:r>
                  <a:rPr lang="en-US" altLang="zh-CN" sz="2000" b="1" dirty="0"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endParaRPr lang="en-US" altLang="zh-CN" sz="2000" b="1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30" y="1748071"/>
                <a:ext cx="10924673" cy="3290837"/>
              </a:xfrm>
              <a:prstGeom prst="rect">
                <a:avLst/>
              </a:prstGeom>
              <a:blipFill rotWithShape="1">
                <a:blip r:embed="rId2"/>
                <a:stretch>
                  <a:fillRect l="-5" t="-17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5.2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1129" y="1120752"/>
            <a:ext cx="1092467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参考代码（密钥派生）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25969" y="1641484"/>
            <a:ext cx="8428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key_expansion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key_bytes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key_size_in_bits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key_size_in_bits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32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4: Nr = 10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6: Nr = 12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8: Nr = 14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Nb = 4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w = [[0]*4 for _ in range(Nb * (Nr + 1))]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list(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key_bytes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[4*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4*(i+1)])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Nb * (Nr + 1)):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temp = list(w[i-1])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 = temp[1:] + temp[:1]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 = 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[b] for b in temp]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temp[0] = temp[0] ^^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Rcon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//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6 and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% 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 4: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temp = 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Sbox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[b] for b in temp]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w[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 = [w[</a:t>
            </a:r>
            <a:r>
              <a:rPr lang="en-US" altLang="zh-CN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i-Nk</a:t>
            </a:r>
            <a:r>
              <a:rPr lang="en-US" altLang="zh-CN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 ^^ temp[j] for j in range(4)]</a:t>
            </a:r>
            <a:endParaRPr lang="en-US" altLang="zh-CN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3026"/>
            <a:ext cx="2083435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5.2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任务一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72846" y="1843950"/>
            <a:ext cx="898580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round_keys_matrices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round_num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range(Nr + 1):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round_key_matrix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[[0]*4 for _ in range(4)]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for c in range(4):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word_from_w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w[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round_num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Nb + c]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for r in range(4):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round_key_matrix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[r][c] =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word_from_w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[r]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round_keys_matrices.append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round_key_matrix</a:t>
            </a:r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2000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round_keys_matrices</a:t>
            </a:r>
            <a:endParaRPr lang="en-US" altLang="zh-CN" sz="20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000" b="0" dirty="0">
                <a:effectLst/>
                <a:cs typeface="Courier New" panose="02070309020205020404" pitchFamily="49" charset="0"/>
              </a:rPr>
              <a:t>注：</a:t>
            </a:r>
            <a:r>
              <a:rPr lang="en-US" altLang="zh-CN" sz="2000" b="0" dirty="0" err="1">
                <a:effectLst/>
                <a:cs typeface="Courier New" panose="02070309020205020404" pitchFamily="49" charset="0"/>
              </a:rPr>
              <a:t>Sbox</a:t>
            </a:r>
            <a:r>
              <a:rPr lang="en-US" altLang="zh-CN" sz="2000" b="0" dirty="0">
                <a:effectLst/>
                <a:cs typeface="Courier New" panose="02070309020205020404" pitchFamily="49" charset="0"/>
              </a:rPr>
              <a:t> </a:t>
            </a:r>
            <a:r>
              <a:rPr lang="zh-CN" altLang="en-US" sz="2000" b="0" dirty="0">
                <a:effectLst/>
                <a:cs typeface="Courier New" panose="02070309020205020404" pitchFamily="49" charset="0"/>
              </a:rPr>
              <a:t>需自行求解</a:t>
            </a:r>
            <a:endParaRPr lang="en-US" altLang="zh-CN" sz="2000" b="0" dirty="0">
              <a:effectLst/>
              <a:cs typeface="Courier New" panose="02070309020205020404" pitchFamily="49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1129" y="1120752"/>
            <a:ext cx="10924674" cy="499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  <a:sym typeface="+mn-ea"/>
              </a:rPr>
              <a:t>参考代码（密钥派生）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2408"/>
            <a:ext cx="2096087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5.3 HMAC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: 圆角 5"/>
              <p:cNvSpPr/>
              <p:nvPr/>
            </p:nvSpPr>
            <p:spPr>
              <a:xfrm>
                <a:off x="631129" y="1219619"/>
                <a:ext cx="10804695" cy="3137871"/>
              </a:xfrm>
              <a:prstGeom prst="roundRect">
                <a:avLst>
                  <a:gd name="adj" fmla="val 47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构造 </a:t>
                </a: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HMAC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：输入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，得到键值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，然后选取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←{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sSup>
                      <m:sSup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Mac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：输入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𝑘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和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∈{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sSup>
                      <m:sSupPr>
                        <m:ctrlPr>
                          <a:rPr kumimoji="0" lang="zh-CN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}</m:t>
                        </m:r>
                      </m:e>
                      <m:sup>
                        <m:r>
                          <a:rPr kumimoji="0" lang="en-US" altLang="zh-CN" sz="2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，计算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𝐻𝑀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sSubSup>
                        <m:sSubSupPr>
                          <m:ctrlPr>
                            <a:rPr kumimoji="0" lang="zh-CN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</m:sub>
                        <m:sup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p>
                      </m:sSubSup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𝐻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𝑘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⊕</m:t>
                          </m:r>
                          <m:r>
                            <m:rPr>
                              <m:sty m:val="p"/>
                            </m:rPr>
                            <a:rPr kumimoji="0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opad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∥</m:t>
                          </m:r>
                          <m:sSup>
                            <m:sSupPr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𝐻</m:t>
                              </m:r>
                            </m:e>
                            <m:sup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⊕</m:t>
                              </m:r>
                              <m:r>
                                <m:rPr>
                                  <m:sty m:val="p"/>
                                </m:rPr>
                                <a:rPr kumimoji="0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ipad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∥</m:t>
                              </m:r>
                              <m: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Vrfy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：当且仅当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kumimoji="0" lang="en-US" altLang="zh-CN" sz="2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Mac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 时，输出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1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其中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opa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 是重复的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c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5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，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i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pa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d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 是重复的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x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3636363636363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…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矩形: 圆角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9" y="1219619"/>
                <a:ext cx="10804695" cy="3137871"/>
              </a:xfrm>
              <a:prstGeom prst="roundRect">
                <a:avLst>
                  <a:gd name="adj" fmla="val 4777"/>
                </a:avLst>
              </a:prstGeom>
              <a:blipFill rotWithShape="1">
                <a:blip r:embed="rId2"/>
                <a:stretch>
                  <a:fillRect l="-64" t="-216" r="-58" b="-199"/>
                </a:stretch>
              </a:blip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127" y="1023280"/>
            <a:ext cx="7947877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通用构造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Encrypt-then-MAC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EtM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446342" y="2086404"/>
                <a:ext cx="5236483" cy="2921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发送端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先计算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Enc</m:t>
                        </m:r>
                      </m:e>
                      <m:sub>
                        <m:sSub>
                          <m:sSub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然后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Mac</m:t>
                        </m:r>
                      </m:e>
                      <m:sub>
                        <m:sSub>
                          <m:sSub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接收端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Vrfy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，再解密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得到消息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否则返回错误信息 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342" y="2086404"/>
                <a:ext cx="5236483" cy="2921441"/>
              </a:xfrm>
              <a:prstGeom prst="rect">
                <a:avLst/>
              </a:prstGeom>
              <a:blipFill rotWithShape="1">
                <a:blip r:embed="rId1"/>
                <a:stretch>
                  <a:fillRect l="-9" t="-15" r="2" b="-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09" y="2028391"/>
            <a:ext cx="4066742" cy="31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31129" y="512408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认证加密方案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10134600" y="6492875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1127" y="1023280"/>
            <a:ext cx="7947877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通用构造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——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Encrypt-then-MAC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EtM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Arial" panose="020B0604020202020204" pitchFamily="34" charset="0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" name="Picture 2" descr="undefine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1109" y="2028391"/>
            <a:ext cx="4066742" cy="316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: 圆角 3"/>
              <p:cNvSpPr/>
              <p:nvPr/>
            </p:nvSpPr>
            <p:spPr>
              <a:xfrm>
                <a:off x="538424" y="1610620"/>
                <a:ext cx="6642962" cy="4448209"/>
              </a:xfrm>
              <a:prstGeom prst="roundRect">
                <a:avLst>
                  <a:gd name="adj" fmla="val 477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构造 </a:t>
                </a:r>
                <a:r>
                  <a:rPr kumimoji="0" lang="en-US" altLang="zh-CN" sz="2000" b="1" i="0" u="sng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4.19</a:t>
                </a:r>
                <a:endParaRPr kumimoji="0" lang="en-US" altLang="zh-CN" sz="2000" b="1" i="0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e>
                      <m:sub>
                        <m:r>
                          <a:rPr kumimoji="0" lang="en-US" altLang="zh-CN" sz="2000" b="0" i="1" u="none" strike="noStrike" kern="1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Enc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Dec</m:t>
                    </m:r>
                    <m:r>
                      <a:rPr kumimoji="0" lang="en-US" altLang="zh-CN" sz="20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是私钥加密方案，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Mac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Vrfy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是消息认证码，每个方案都是均匀随机地取一个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-bit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字符串作为密钥。定义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Π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Gen</m:t>
                        </m:r>
                      </m:e>
                      <m:sup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Enc</m:t>
                        </m:r>
                      </m:e>
                      <m:sup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 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Dec</m:t>
                        </m:r>
                      </m:e>
                      <m:sup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构造如下：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Gen</m:t>
                    </m:r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：输入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zh-CN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，独立随机地取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 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{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0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sSup>
                      <m:sSup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}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Enc</m:t>
                    </m:r>
                    <m: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：输入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密钥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和消息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，分别计算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Enc</m:t>
                        </m:r>
                      </m:e>
                      <m:sub>
                        <m:sSub>
                          <m:sSub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和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Mac</m:t>
                        </m:r>
                      </m:e>
                      <m:sub>
                        <m:sSub>
                          <m:sSub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，输出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Dec</m:t>
                    </m:r>
                    <m: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′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Arial" panose="020B0604020202020204" pitchFamily="34" charset="0"/>
                  </a:rPr>
                  <a:t>：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输入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和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e>
                    </m:d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，验证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Vrfy</m:t>
                        </m:r>
                      </m:e>
                      <m:sub>
                        <m:sSub>
                          <m:sSubPr>
                            <m:ctrlPr>
                              <a:rPr kumimoji="0" lang="zh-CN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sub>
                        </m:sSub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𝑡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，若成立，则输出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zh-CN" sz="2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Dec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，否则输出 </a:t>
                </a:r>
                <a14:m>
                  <m:oMath xmlns:m="http://schemas.openxmlformats.org/officeDocument/2006/math">
                    <m:r>
                      <a:rPr kumimoji="0" lang="zh-CN" alt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⊥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矩形: 圆角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24" y="1610620"/>
                <a:ext cx="6642962" cy="4448209"/>
              </a:xfrm>
              <a:prstGeom prst="roundRect">
                <a:avLst>
                  <a:gd name="adj" fmla="val 4777"/>
                </a:avLst>
              </a:prstGeom>
              <a:blipFill rotWithShape="1">
                <a:blip r:embed="rId2"/>
                <a:stretch>
                  <a:fillRect l="-104" t="-149" r="-93" b="-136"/>
                </a:stretch>
              </a:blipFill>
              <a:ln w="127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631129" y="512408"/>
            <a:ext cx="3336811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认证加密方案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CDDC869-2817-46DD-8681-5A192428703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31129" y="512408"/>
            <a:ext cx="2100896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5.4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任务二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3902" y="1340746"/>
            <a:ext cx="8234729" cy="494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使用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AES-CBC</a:t>
            </a:r>
            <a:r>
              <a:rPr lang="zh-CN" altLang="en-US" sz="2000" dirty="0">
                <a:solidFill>
                  <a:prstClr val="black"/>
                </a:solidFill>
                <a:cs typeface="Times New Roman" panose="02020603050405020304" pitchFamily="18" charset="0"/>
              </a:rPr>
              <a:t>、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AES-CTR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和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HMAC-SHA256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Times New Roman" panose="02020603050405020304" pitchFamily="18" charset="0"/>
              </a:rPr>
              <a:t>完成认证加密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330082"/>
            <a:ext cx="4140200" cy="83248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algn="l">
              <a:lnSpc>
                <a:spcPct val="150000"/>
              </a:lnSpc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 AES——总体设计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28674" name="Picture 2" descr="undefin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289563" y="1522713"/>
            <a:ext cx="7665717" cy="418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AES</a:t>
            </a:r>
            <a:r>
              <a:rPr lang="zh-CN" altLang="en-US" sz="2000" dirty="0"/>
              <a:t> 包含三种密钥长度的变体：</a:t>
            </a:r>
            <a:r>
              <a:rPr lang="en-US" altLang="zh-CN" sz="2000" dirty="0"/>
              <a:t>AES-128</a:t>
            </a:r>
            <a:r>
              <a:rPr lang="zh-CN" altLang="en-US" sz="2000" dirty="0"/>
              <a:t>、</a:t>
            </a:r>
            <a:r>
              <a:rPr lang="en-US" altLang="zh-CN" sz="2000" dirty="0"/>
              <a:t>AES-192 </a:t>
            </a:r>
            <a:r>
              <a:rPr lang="zh-CN" altLang="en-US" sz="2000" dirty="0"/>
              <a:t>和 </a:t>
            </a:r>
            <a:r>
              <a:rPr lang="en-US" altLang="zh-CN" sz="2000" dirty="0"/>
              <a:t>AES-256</a:t>
            </a:r>
            <a:r>
              <a:rPr lang="zh-CN" altLang="en-US" sz="2000" dirty="0"/>
              <a:t>，分别采用 </a:t>
            </a:r>
            <a:r>
              <a:rPr lang="en-US" altLang="zh-CN" sz="2000" dirty="0"/>
              <a:t>128</a:t>
            </a:r>
            <a:r>
              <a:rPr lang="zh-CN" altLang="en-US" sz="2000" dirty="0"/>
              <a:t>、</a:t>
            </a:r>
            <a:r>
              <a:rPr lang="en-US" altLang="zh-CN" sz="2000" dirty="0"/>
              <a:t>192</a:t>
            </a:r>
            <a:r>
              <a:rPr lang="zh-CN" altLang="en-US" sz="2000" dirty="0"/>
              <a:t>、</a:t>
            </a:r>
            <a:r>
              <a:rPr lang="en-US" altLang="zh-CN" sz="2000" dirty="0"/>
              <a:t>256-bit </a:t>
            </a:r>
            <a:r>
              <a:rPr lang="zh-CN" altLang="en-US" sz="2000" dirty="0"/>
              <a:t>密钥。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分组长度都是 </a:t>
            </a:r>
            <a:r>
              <a:rPr lang="en-US" altLang="zh-CN" sz="2000" dirty="0"/>
              <a:t>128-bit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不同长度密钥只影响</a:t>
            </a:r>
            <a:r>
              <a:rPr lang="zh-CN" altLang="en-US" sz="2000" dirty="0">
                <a:solidFill>
                  <a:srgbClr val="FF0000"/>
                </a:solidFill>
              </a:rPr>
              <a:t>密钥派生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计算轮次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AES </a:t>
            </a:r>
            <a:r>
              <a:rPr lang="zh-CN" altLang="en-US" sz="2000" dirty="0"/>
              <a:t>是典型的 </a:t>
            </a:r>
            <a:r>
              <a:rPr lang="en-US" altLang="zh-CN" sz="2000" dirty="0"/>
              <a:t>SPN </a:t>
            </a:r>
            <a:r>
              <a:rPr lang="zh-CN" altLang="en-US" sz="2000" dirty="0"/>
              <a:t>结构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输入 </a:t>
            </a:r>
            <a:r>
              <a:rPr lang="en-US" altLang="zh-CN" sz="2000" dirty="0"/>
              <a:t>128 </a:t>
            </a:r>
            <a:r>
              <a:rPr lang="zh-CN" altLang="en-US" sz="2000" dirty="0"/>
              <a:t>位分组消息，表示为 </a:t>
            </a:r>
            <a:r>
              <a:rPr lang="en-US" altLang="zh-CN" sz="2000" dirty="0"/>
              <a:t>4x4 </a:t>
            </a:r>
            <a:r>
              <a:rPr lang="zh-CN" altLang="en-US" sz="2000" dirty="0"/>
              <a:t>字节的状态矩阵（</a:t>
            </a:r>
            <a:r>
              <a:rPr lang="en-US" altLang="zh-CN" sz="2000" dirty="0"/>
              <a:t>State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每轮由主密钥派生轮密钥</a:t>
            </a:r>
            <a:endParaRPr lang="en-US" altLang="zh-CN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轮流执行 </a:t>
            </a:r>
            <a:r>
              <a:rPr lang="en-US" altLang="zh-CN" sz="2000" dirty="0" err="1"/>
              <a:t>AddRoundKey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SubBytes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ShiftRows</a:t>
            </a:r>
            <a:r>
              <a:rPr lang="zh-CN" altLang="en-US" sz="2000" dirty="0"/>
              <a:t>、</a:t>
            </a:r>
            <a:r>
              <a:rPr lang="en-US" altLang="zh-CN" sz="2000" dirty="0" err="1"/>
              <a:t>MixColumns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414020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.1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AES——总体设计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8130" name="Picture 2" descr="AES algorithm and its Hardware Implementation on FPGA- A step by step guide  | by Gourav Sain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710" y="1465052"/>
            <a:ext cx="9534555" cy="5053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9875265" y="5101191"/>
            <a:ext cx="2196531" cy="1417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AES-128</a:t>
            </a:r>
            <a:r>
              <a:rPr lang="zh-CN" altLang="en-US" sz="2000" dirty="0"/>
              <a:t>：</a:t>
            </a:r>
            <a:r>
              <a:rPr lang="en-US" altLang="zh-CN" sz="2000" dirty="0"/>
              <a:t>10 </a:t>
            </a:r>
            <a:r>
              <a:rPr lang="zh-CN" altLang="en-US" sz="2000" dirty="0"/>
              <a:t>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AES-192</a:t>
            </a:r>
            <a:r>
              <a:rPr lang="zh-CN" altLang="en-US" sz="2000" dirty="0"/>
              <a:t>：</a:t>
            </a:r>
            <a:r>
              <a:rPr lang="en-US" altLang="zh-CN" sz="2000" dirty="0"/>
              <a:t>12 </a:t>
            </a:r>
            <a:r>
              <a:rPr lang="zh-CN" altLang="en-US" sz="2000" dirty="0"/>
              <a:t>轮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AES-256</a:t>
            </a:r>
            <a:r>
              <a:rPr lang="zh-CN" altLang="en-US" sz="2000" dirty="0"/>
              <a:t>：</a:t>
            </a:r>
            <a:r>
              <a:rPr lang="en-US" altLang="zh-CN" sz="2000" dirty="0"/>
              <a:t>14 </a:t>
            </a:r>
            <a:r>
              <a:rPr lang="zh-CN" altLang="en-US" sz="2000" dirty="0"/>
              <a:t>轮</a:t>
            </a: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414020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.1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AES——总体设计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3758" y="1039377"/>
            <a:ext cx="10121265" cy="562235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Cipher(byte in[4*Nb], byte out[4*Nb], word w[Nb*(Nr+1)])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byte state[4,Nb]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state = in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w[0, Nb-1])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for round = 1 step 1 to Nr–1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MixColumns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(state) 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w[round*Nb, (round+1)*Nb-1])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end for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SubBytes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ShiftRows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AddRoundKey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(state, w[Nr*Nb, (Nr+1)*Nb-1])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457200"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out = state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auto">
              <a:lnSpc>
                <a:spcPct val="125000"/>
              </a:lnSpc>
            </a:pP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438150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.1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AES——SubBytes</a:t>
            </a:r>
            <a:endParaRPr kumimoji="0" lang="zh-CN" altLang="en-US" sz="3200" b="1" i="0" u="none" strike="noStrike" kern="1200" cap="none" spc="0" normalizeH="0" baseline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0556" y="4716848"/>
            <a:ext cx="6070264" cy="494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状态矩阵的每个字节通过 </a:t>
            </a:r>
            <a:r>
              <a:rPr lang="en-US" altLang="zh-CN" sz="2000" dirty="0"/>
              <a:t>S </a:t>
            </a:r>
            <a:r>
              <a:rPr lang="zh-CN" altLang="en-US" sz="2000" dirty="0"/>
              <a:t>盒替换为另一个字节。</a:t>
            </a:r>
            <a:endParaRPr lang="en-US" altLang="zh-CN" sz="2000" dirty="0"/>
          </a:p>
        </p:txBody>
      </p:sp>
      <p:pic>
        <p:nvPicPr>
          <p:cNvPr id="3686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57" y="2042773"/>
            <a:ext cx="4991100" cy="2587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6874936" y="1182492"/>
            <a:ext cx="4364564" cy="3568804"/>
            <a:chOff x="6874936" y="1429611"/>
            <a:chExt cx="4364564" cy="3568804"/>
          </a:xfrm>
        </p:grpSpPr>
        <p:pic>
          <p:nvPicPr>
            <p:cNvPr id="3686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6655" y="2144532"/>
              <a:ext cx="3548179" cy="2690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右大括号 4"/>
            <p:cNvSpPr/>
            <p:nvPr/>
          </p:nvSpPr>
          <p:spPr>
            <a:xfrm rot="16200000">
              <a:off x="9671685" y="562283"/>
              <a:ext cx="281940" cy="2853690"/>
            </a:xfrm>
            <a:prstGeom prst="rightBrace">
              <a:avLst>
                <a:gd name="adj1" fmla="val 48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右大括号 5"/>
            <p:cNvSpPr/>
            <p:nvPr/>
          </p:nvSpPr>
          <p:spPr>
            <a:xfrm rot="10800000">
              <a:off x="8041005" y="2460786"/>
              <a:ext cx="281940" cy="2537629"/>
            </a:xfrm>
            <a:prstGeom prst="rightBrace">
              <a:avLst>
                <a:gd name="adj1" fmla="val 48873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8735494" y="1429611"/>
              <a:ext cx="2339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16 </a:t>
              </a:r>
              <a:r>
                <a:rPr lang="zh-CN" altLang="en-US" sz="2000" dirty="0"/>
                <a:t>列，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0x0~0xf</a:t>
              </a:r>
              <a:endPara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74936" y="3241004"/>
              <a:ext cx="1303438" cy="9771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dirty="0"/>
                <a:t>16 </a:t>
              </a:r>
              <a:r>
                <a:rPr lang="zh-CN" altLang="en-US" sz="2000" dirty="0"/>
                <a:t>行，</a:t>
              </a:r>
              <a:r>
                <a: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0x0~0xf</a:t>
              </a:r>
              <a:endParaRPr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3272"/>
            <a:ext cx="4381500" cy="586105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.1</a:t>
            </a:r>
            <a:r>
              <a:rPr lang="zh-CN" altLang="en-US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AES——SubBytes</a:t>
            </a:r>
            <a:endParaRPr kumimoji="0" lang="zh-CN" altLang="en-US" sz="3200" b="1" i="0" u="none" strike="noStrike" kern="1200" cap="none" spc="0" normalizeH="0" baseline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Tx/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1225" y="1182596"/>
                <a:ext cx="10841851" cy="52620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AES </a:t>
                </a:r>
                <a:r>
                  <a:rPr lang="zh-CN" altLang="en-US" sz="2000" dirty="0"/>
                  <a:t>的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盒还可以通过计算得到输出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GF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GF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63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或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zh-CN" sz="2000" i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63</m:t>
                            </m:r>
                          </m:e>
                        </m:d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000" i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其中 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​ </a:t>
                </a:r>
                <a:r>
                  <a:rPr lang="zh-CN" altLang="en-US" sz="2000" dirty="0"/>
                  <a:t>是字节的第 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 </a:t>
                </a:r>
                <a:r>
                  <a:rPr lang="zh-CN" altLang="en-US" sz="2000" dirty="0"/>
                  <a:t>位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。</a:t>
                </a:r>
                <a:endParaRPr lang="zh-CN" altLang="zh-CN" sz="2000" dirty="0"/>
              </a:p>
              <a:p>
                <a:pPr>
                  <a:lnSpc>
                    <a:spcPct val="150000"/>
                  </a:lnSpc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逆 </a:t>
                </a:r>
                <a:r>
                  <a:rPr lang="en-US" altLang="zh-CN" sz="2000" dirty="0"/>
                  <a:t>S </a:t>
                </a:r>
                <a:r>
                  <a:rPr lang="zh-CN" altLang="en-US" sz="2000" dirty="0"/>
                  <a:t>盒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，实际就是上述操作的逆向：</a:t>
                </a: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⋘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05</m:t>
                    </m:r>
                  </m:oMath>
                </a14:m>
                <a:endParaRPr lang="en-US" altLang="zh-CN" sz="20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GF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GF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优势：比查找表更节省资源（尤其是做成芯片或者 </a:t>
                </a:r>
                <a:r>
                  <a:rPr lang="en-US" altLang="zh-CN" sz="2000" dirty="0"/>
                  <a:t>FPGA </a:t>
                </a:r>
                <a:r>
                  <a:rPr lang="zh-CN" altLang="en-US" sz="2000" dirty="0"/>
                  <a:t>硬件实现时）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25" y="1182596"/>
                <a:ext cx="10841851" cy="5262018"/>
              </a:xfrm>
              <a:prstGeom prst="rect">
                <a:avLst/>
              </a:prstGeom>
              <a:blipFill rotWithShape="1">
                <a:blip r:embed="rId2"/>
                <a:stretch>
                  <a:fillRect l="-1" t="-4" r="5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2655"/>
            <a:ext cx="4518994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AES——</a:t>
            </a:r>
            <a:r>
              <a:rPr lang="en-US" altLang="zh-CN" sz="3200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ShiftRows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7890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20" y="2072349"/>
            <a:ext cx="6446520" cy="238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863840" y="2710934"/>
            <a:ext cx="2377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左循环位移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863840" y="3228945"/>
            <a:ext cx="23774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左循环位移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2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63840" y="3746956"/>
            <a:ext cx="39928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左循环位移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3 =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右循环位移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75460" y="4702205"/>
            <a:ext cx="61950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以字节为单位，状态矩阵的每行进行左循环位移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2655"/>
            <a:ext cx="4951805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AES——</a:t>
            </a:r>
            <a:r>
              <a:rPr lang="en-US" altLang="zh-CN" sz="3200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MixColumns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7106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" y="1646488"/>
            <a:ext cx="5158740" cy="273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893874" y="1848190"/>
                <a:ext cx="3177986" cy="1354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874" y="1848190"/>
                <a:ext cx="3177986" cy="1354410"/>
              </a:xfrm>
              <a:prstGeom prst="rect">
                <a:avLst/>
              </a:prstGeom>
              <a:blipFill rotWithShape="1">
                <a:blip r:embed="rId3"/>
                <a:stretch>
                  <a:fillRect l="-6" t="-25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78180" y="4431179"/>
                <a:ext cx="5890260" cy="2055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每一列看做定义在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GF</m:t>
                    </m:r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8</m:t>
                            </m:r>
                          </m:sup>
                        </m:sSup>
                      </m:e>
                    </m:d>
                    <m:d>
                      <m:dPr>
                        <m:begChr m:val="["/>
                        <m:endChr m:val="]"/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/(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上的元素：</a:t>
                </a:r>
                <a:endParaRPr kumimoji="0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(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sSup>
                        <m:sSupPr>
                          <m:ctrlP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𝑧</m:t>
                          </m:r>
                        </m:e>
                        <m:sup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⋅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  <m:r>
                        <a:rPr kumimoji="0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GF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)[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]/(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逐列计算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⋅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)=(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" y="4431179"/>
                <a:ext cx="5890260" cy="2055884"/>
              </a:xfrm>
              <a:prstGeom prst="rect">
                <a:avLst/>
              </a:prstGeom>
              <a:blipFill rotWithShape="1">
                <a:blip r:embed="rId4"/>
                <a:stretch>
                  <a:fillRect t="-7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箭头: 右 14"/>
          <p:cNvSpPr/>
          <p:nvPr/>
        </p:nvSpPr>
        <p:spPr>
          <a:xfrm>
            <a:off x="6783745" y="3032760"/>
            <a:ext cx="357343" cy="1981200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7310720" y="3314700"/>
                <a:ext cx="4579222" cy="2953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𝑏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3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r>
                        <a:rPr kumimoji="0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2</m:t>
                      </m:r>
                      <m:sSub>
                        <m:sSubPr>
                          <m:ctrl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所有计算均定义在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GF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上</a:t>
                </a:r>
                <a:endPara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黑体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GF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2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)[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]/(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8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4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altLang="zh-CN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0720" y="3314700"/>
                <a:ext cx="4579222" cy="2953437"/>
              </a:xfrm>
              <a:prstGeom prst="rect">
                <a:avLst/>
              </a:prstGeom>
              <a:blipFill rotWithShape="1">
                <a:blip r:embed="rId5"/>
                <a:stretch>
                  <a:fillRect l="-13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3659742" y="3973690"/>
            <a:ext cx="108348" cy="277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63985" y="3927565"/>
            <a:ext cx="246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z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7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23758" y="452655"/>
            <a:ext cx="5489644" cy="587340"/>
          </a:xfrm>
          <a:prstGeom prst="rect">
            <a:avLst/>
          </a:prstGeom>
          <a:noFill/>
        </p:spPr>
        <p:txBody>
          <a:bodyPr vert="horz" wrap="none" lIns="90170" tIns="46990" rIns="90170" bIns="46990" rtlCol="0" anchor="ctr" anchorCtr="0"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800" b="1" u="none" strike="noStrike" kern="1200" cap="none" spc="300" normalizeH="0" baseline="0">
                <a:solidFill>
                  <a:schemeClr val="accent1"/>
                </a:solidFill>
                <a:uFillTx/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5.1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spc="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AES——</a:t>
            </a:r>
            <a:r>
              <a:rPr lang="en-US" altLang="zh-CN" sz="3200" spc="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AddRoundKey</a:t>
            </a:r>
            <a:endParaRPr lang="zh-CN" altLang="en-US" sz="3200" spc="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5803" y="2337332"/>
            <a:ext cx="5410197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每一轮主密钥会派生一个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128-bit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 的轮密钥，视作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4x4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黑体" panose="02010609060101010101" pitchFamily="49" charset="-122"/>
                <a:cs typeface="+mn-cs"/>
              </a:rPr>
              <a:t>字节的矩阵与当前状态矩阵做异或。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35842" name="Picture 2" descr="undefin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804" y="1796312"/>
            <a:ext cx="5141596" cy="3997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6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5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6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5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4806</Words>
  <Application>WPS 演示</Application>
  <PresentationFormat>宽屏</PresentationFormat>
  <Paragraphs>241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黑体</vt:lpstr>
      <vt:lpstr>Times New Roman</vt:lpstr>
      <vt:lpstr>微软雅黑</vt:lpstr>
      <vt:lpstr>Courier New</vt:lpstr>
      <vt:lpstr>Cambria Math</vt:lpstr>
      <vt:lpstr>Arial</vt:lpstr>
      <vt:lpstr>Arial Unicode MS</vt:lpstr>
      <vt:lpstr>Calibri</vt:lpstr>
      <vt:lpstr>WPS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23801</cp:lastModifiedBy>
  <cp:revision>176</cp:revision>
  <dcterms:created xsi:type="dcterms:W3CDTF">2019-06-19T02:08:00Z</dcterms:created>
  <dcterms:modified xsi:type="dcterms:W3CDTF">2025-06-02T04:06:13Z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ADDDA8CE66774059BFC27D43F4DA5B37_11</vt:lpwstr>
  </property>
</Properties>
</file>