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2" y="48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9915" y="2428451"/>
            <a:ext cx="5132174" cy="833562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第六章：初等数论</a:t>
            </a:r>
            <a:endParaRPr sz="48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6.2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cs typeface="Times New Roman" panose="02020603050405020304" pitchFamily="18" charset="0"/>
              </a:rPr>
              <a:t>参考代码（扩展欧几里得算法）：</a:t>
            </a:r>
            <a:endParaRPr lang="zh-CN" altLang="en-US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def extended_euclidean_algorithm(a, b):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old_r, r = a, b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old_s, s = 1, 0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old_t, t = 0, 1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while r != 0: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    q = old_r // r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    old_r, r = r, old_r - q * r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    old_s, s = s, old_s - q * s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    old_t, t = t, old_t - q * t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return old_s, old_t, old_r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6.2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cs typeface="Times New Roman" panose="02020603050405020304" pitchFamily="18" charset="0"/>
                <a:sym typeface="+mn-ea"/>
              </a:rPr>
              <a:t>参考代码（</a:t>
            </a:r>
            <a:r>
              <a:rPr lang="zh-CN" alt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karatsuba</a:t>
            </a:r>
            <a:r>
              <a:rPr lang="zh-CN" altLang="en-US" sz="2000" dirty="0">
                <a:effectLst/>
                <a:cs typeface="Times New Roman" panose="02020603050405020304" pitchFamily="18" charset="0"/>
                <a:sym typeface="+mn-ea"/>
              </a:rPr>
              <a:t>算法）：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def karatsuba_multiply(x, y):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x = x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y = y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if x == 0 or y == 0: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    return 0 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len_x = x.nbits()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len_y = y.nbits()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if len_x &lt; 10 or len_y &lt; 10: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    return x * y 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    m = max(len_x, len_y) // 2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74005" y="1727835"/>
            <a:ext cx="7337425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x1 = x &gt;&gt; m  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x0 = x &amp; (1 &lt;&lt; m) - 1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y1 = y &gt;&gt; m  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y0 = y &amp; (1 &lt;&lt; m) - 1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z2 = karatsuba_multiply(x1, y1)      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z0 = karatsuba_multiply(x0, y0)      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z1_intermediate = karatsuba_multiply(x1 + x0, y1 + y0) 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z1 = z1_intermediate - z2 - z0   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term_z2 = z2 &lt;&lt; (2 * m)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term_z1 = z1 &lt;&lt; m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/>
                <a:cs typeface="Times New Roman" panose="02020603050405020304" pitchFamily="18" charset="0"/>
                <a:sym typeface="+mn-ea"/>
              </a:rPr>
              <a:t>    return term_z2 + term_z1 + z0</a:t>
            </a:r>
            <a:endParaRPr lang="en-US" altLang="zh-CN" dirty="0">
              <a:effectLst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412496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6.3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中国剩余定理实现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120752"/>
                <a:ext cx="10924674" cy="3640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  <a:sym typeface="+mn-ea"/>
                  </a:rPr>
                  <a:t>CRT</a:t>
                </a:r>
                <a:r>
                  <a:rPr lang="zh-CN" altLang="en-US" sz="2000" dirty="0">
                    <a:solidFill>
                      <a:prstClr val="black"/>
                    </a:solidFill>
                    <a:sym typeface="+mn-ea"/>
                  </a:rPr>
                  <a:t>：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  <a:cs typeface="CMMI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MMI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CMMI7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  <a:cs typeface="CMMI7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sym typeface="+mn-ea"/>
                </a:endParaRPr>
              </a:p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  <a:sym typeface="+mn-ea"/>
                  </a:rPr>
                  <a:t>CRT</a:t>
                </a:r>
                <a:r>
                  <a:rPr lang="en-US" altLang="zh-CN" sz="2000" baseline="30000" dirty="0">
                    <a:solidFill>
                      <a:prstClr val="black"/>
                    </a:solidFill>
                    <a:sym typeface="+mn-ea"/>
                  </a:rPr>
                  <a:t>-1</a:t>
                </a:r>
                <a:r>
                  <a:rPr lang="zh-CN" altLang="en-US" sz="2000" dirty="0">
                    <a:solidFill>
                      <a:prstClr val="black"/>
                    </a:solidFill>
                    <a:sym typeface="+mn-ea"/>
                  </a:rPr>
                  <a:t>：</a:t>
                </a:r>
                <a:endParaRPr lang="en-US" altLang="zh-CN" sz="2000" dirty="0">
                  <a:solidFill>
                    <a:prstClr val="black"/>
                  </a:solidFill>
                </a:endParaRPr>
              </a:p>
              <a:p>
                <a:pPr defTabSz="4572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45720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120752"/>
                <a:ext cx="10924674" cy="3640455"/>
              </a:xfrm>
              <a:prstGeom prst="rect">
                <a:avLst/>
              </a:prstGeom>
              <a:blipFill rotWithShape="1">
                <a:blip r:embed="rId2"/>
                <a:stretch>
                  <a:fillRect l="-5" t="-17" r="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6.4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任务二</a:t>
            </a:r>
            <a:endParaRPr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15564" y="1178367"/>
                <a:ext cx="11560871" cy="5205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150000"/>
                  </a:lnSpc>
                  <a:defRPr/>
                </a:pPr>
                <a:r>
                  <a:rPr lang="zh-CN" sz="2000" dirty="0">
                    <a:solidFill>
                      <a:prstClr val="black"/>
                    </a:solidFill>
                    <a:sym typeface="+mn-ea"/>
                  </a:rPr>
                  <a:t>完成下面两组参数的中国剩余定理计算</a:t>
                </a:r>
                <a:endParaRPr lang="en-US" altLang="zh-CN" sz="2000" dirty="0">
                  <a:solidFill>
                    <a:prstClr val="black"/>
                  </a:solidFill>
                  <a:sym typeface="+mn-ea"/>
                </a:endParaRPr>
              </a:p>
              <a:p>
                <a:pPr defTabSz="45720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sym typeface="+mn-ea"/>
                  </a:rPr>
                  <a:t>第一组：</a:t>
                </a:r>
                <a:endParaRPr lang="zh-CN" sz="2000" dirty="0">
                  <a:solidFill>
                    <a:prstClr val="black"/>
                  </a:solidFill>
                  <a:sym typeface="+mn-ea"/>
                </a:endParaRPr>
              </a:p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素数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检查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是否为素数：</a:t>
                </a:r>
                <a:r>
                  <a:rPr lang="en-US" altLang="zh-CN" sz="2000" dirty="0" err="1">
                    <a:cs typeface="Times New Roman" panose="02020603050405020304" pitchFamily="18" charset="0"/>
                  </a:rPr>
                  <a:t>is_prime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(p), </a:t>
                </a:r>
                <a:r>
                  <a:rPr lang="en-US" altLang="zh-CN" sz="2000" dirty="0" err="1">
                    <a:cs typeface="Times New Roman" panose="02020603050405020304" pitchFamily="18" charset="0"/>
                  </a:rPr>
                  <a:t>is_prime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(q)</a:t>
                </a:r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中任取一个随机元素，计算它在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 中对应的元素。</a:t>
                </a:r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defTabSz="45720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cs typeface="Times New Roman" panose="02020603050405020304" pitchFamily="18" charset="0"/>
                    <a:sym typeface="+mn-ea"/>
                  </a:rPr>
                  <a:t>第二组：</a:t>
                </a:r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模数：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0x7fffffd8001, 0x7fffffc8001, 0xfffffffc001, 0xffffff6c001, 0xfffffebc001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完成中国剩余定理正向、逆向变换的代码。</a:t>
                </a:r>
                <a:endParaRPr lang="en-US" altLang="zh-CN" sz="2000" dirty="0"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457200">
                  <a:lnSpc>
                    <a:spcPct val="150000"/>
                  </a:lnSpc>
                  <a:defRPr/>
                </a:pPr>
                <a:endParaRPr lang="en-US" altLang="zh-CN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defTabSz="45720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可以用 </a:t>
                </a:r>
                <a:r>
                  <a:rPr lang="en-US" altLang="zh-CN" sz="2000" dirty="0" err="1">
                    <a:effectLst/>
                    <a:latin typeface="+mj-lt"/>
                    <a:cs typeface="Courier New" panose="02070309020205020404" pitchFamily="49" charset="0"/>
                  </a:rPr>
                  <a:t>Sagemath</a:t>
                </a:r>
                <a:r>
                  <a:rPr lang="en-US" altLang="zh-CN" sz="2000" dirty="0">
                    <a:effectLst/>
                    <a:latin typeface="+mj-lt"/>
                    <a:cs typeface="Courier New" panose="02070309020205020404" pitchFamily="49" charset="0"/>
                  </a:rPr>
                  <a:t> </a:t>
                </a:r>
                <a:r>
                  <a:rPr lang="zh-CN" alt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内置函数检查代码正确性：</a:t>
                </a:r>
                <a:endParaRPr lang="en-US" altLang="zh-CN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crt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([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your_residues_list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], [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your_modulus_list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  <a:endParaRPr lang="en-US" altLang="zh-CN" sz="2000" b="1" dirty="0"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4" y="1178367"/>
                <a:ext cx="11560871" cy="5205095"/>
              </a:xfrm>
              <a:prstGeom prst="rect">
                <a:avLst/>
              </a:prstGeom>
              <a:blipFill rotWithShape="1">
                <a:blip r:embed="rId2"/>
                <a:stretch>
                  <a:fillRect l="-5" t="-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171640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6.5 RSA</a:t>
            </a:r>
            <a:endParaRPr lang="en-US" altLang="zh-CN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: 圆角 7"/>
              <p:cNvSpPr/>
              <p:nvPr/>
            </p:nvSpPr>
            <p:spPr>
              <a:xfrm>
                <a:off x="3460092" y="1254915"/>
                <a:ext cx="5004981" cy="4347690"/>
              </a:xfrm>
              <a:prstGeom prst="roundRect">
                <a:avLst>
                  <a:gd name="adj" fmla="val 41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u="sng" dirty="0">
                    <a:solidFill>
                      <a:schemeClr val="tx1"/>
                    </a:solidFill>
                  </a:rPr>
                  <a:t>算法 </a:t>
                </a:r>
                <a:r>
                  <a:rPr lang="en-US" altLang="zh-CN" sz="2000" b="1" u="sng" dirty="0">
                    <a:solidFill>
                      <a:schemeClr val="tx1"/>
                    </a:solidFill>
                  </a:rPr>
                  <a:t>8.25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 RSA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密钥生成 </a:t>
                </a:r>
                <a14:m>
                  <m:oMath xmlns:m="http://schemas.openxmlformats.org/officeDocument/2006/math">
                    <m:r>
                      <a:rPr lang="en-US" altLang="zh-CN" sz="2000" b="1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𝐆𝐞𝐧𝐑𝐒𝐀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</a:rPr>
                  <a:t>输入：</a:t>
                </a:r>
                <a:r>
                  <a:rPr lang="zh-CN" altLang="en-US" sz="2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安全参数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b="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GenModulus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tabLst>
                    <a:tab pos="53784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tabLst>
                    <a:tab pos="53784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𝐜𝐡𝐨𝐨𝐬</m:t>
                    </m:r>
                    <m:r>
                      <a:rPr lang="en-US" altLang="zh-CN" sz="20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𝐞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gc</m:t>
                    </m:r>
                    <m:r>
                      <m:rPr>
                        <m:sty m:val="p"/>
                      </m:rPr>
                      <a:rPr lang="en-US" altLang="zh-CN" sz="2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446405">
                  <a:lnSpc>
                    <a:spcPct val="150000"/>
                  </a:lnSpc>
                  <a:tabLst>
                    <a:tab pos="537845" algn="l"/>
                  </a:tabLst>
                </a:pPr>
                <a:r>
                  <a:rPr lang="en-US" altLang="zh-CN" sz="2000" b="0" dirty="0">
                    <a:solidFill>
                      <a:schemeClr val="tx1"/>
                    </a:solidFill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𝐜𝐨𝐦𝐩𝐮𝐭𝐞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≔[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𝐫𝐞𝐭𝐮𝐫𝐧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0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: 圆角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92" y="1254915"/>
                <a:ext cx="5004981" cy="4347690"/>
              </a:xfrm>
              <a:prstGeom prst="roundRect">
                <a:avLst>
                  <a:gd name="adj" fmla="val 4167"/>
                </a:avLst>
              </a:prstGeom>
              <a:blipFill rotWithShape="1">
                <a:blip r:embed="rId2"/>
                <a:stretch>
                  <a:fillRect l="-139" t="-150" r="-116" b="-146"/>
                </a:stretch>
              </a:blip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171640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6.5 RSA</a:t>
            </a:r>
            <a:endParaRPr lang="en-US" altLang="zh-CN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: 圆角 2"/>
              <p:cNvSpPr/>
              <p:nvPr/>
            </p:nvSpPr>
            <p:spPr>
              <a:xfrm>
                <a:off x="1391285" y="1378585"/>
                <a:ext cx="9143365" cy="2507615"/>
              </a:xfrm>
              <a:prstGeom prst="roundRect">
                <a:avLst>
                  <a:gd name="adj" fmla="val 387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构造 </a:t>
                </a:r>
                <a:r>
                  <a:rPr kumimoji="0" lang="en-US" altLang="zh-CN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8.26</a:t>
                </a:r>
                <a:endParaRPr kumimoji="0" lang="en-US" altLang="zh-CN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GenRSA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如上定义，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定义公钥加密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方案如下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Gen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输入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并执行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GenRSA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得到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。</a:t>
                </a:r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公钥为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，私钥为 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sz="2000" b="1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Enc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输入公钥 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𝑝𝑘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和消息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ℤ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，计算密文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p>
                        </m:s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Dec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：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输入私钥 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𝑠𝑘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和</a:t>
                </a:r>
                <a:r>
                  <a:rPr lang="zh-CN" altLang="en-US" sz="2000" dirty="0"/>
                  <a:t>密文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dirty="0"/>
                  <a:t>，计算明文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</m:oMath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285" y="1378585"/>
                <a:ext cx="9143365" cy="2507615"/>
              </a:xfrm>
              <a:prstGeom prst="roundRect">
                <a:avLst>
                  <a:gd name="adj" fmla="val 3877"/>
                </a:avLst>
              </a:prstGeom>
              <a:blipFill rotWithShape="1">
                <a:blip r:embed="rId2"/>
                <a:stretch>
                  <a:fillRect l="-69" t="-253" r="-69" b="-253"/>
                </a:stretch>
              </a:blipFill>
              <a:ln w="12700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6.6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任务三</a:t>
            </a:r>
            <a:endParaRPr lang="en-US" altLang="zh-CN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120752"/>
                <a:ext cx="10924674" cy="14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150000"/>
                  </a:lnSpc>
                  <a:defRPr/>
                </a:pPr>
                <a:r>
                  <a:rPr lang="zh-CN" sz="2000" dirty="0">
                    <a:solidFill>
                      <a:prstClr val="black"/>
                    </a:solidFill>
                    <a:sym typeface="+mn-ea"/>
                  </a:rPr>
                  <a:t>完成</a:t>
                </a:r>
                <a:r>
                  <a:rPr lang="en-US" altLang="zh-CN" sz="2000" dirty="0">
                    <a:solidFill>
                      <a:prstClr val="black"/>
                    </a:solidFill>
                    <a:sym typeface="+mn-ea"/>
                  </a:rPr>
                  <a:t>RSA</a:t>
                </a:r>
                <a:r>
                  <a:rPr lang="zh-CN" altLang="en-US" sz="2000" dirty="0">
                    <a:solidFill>
                      <a:prstClr val="black"/>
                    </a:solidFill>
                    <a:sym typeface="+mn-ea"/>
                  </a:rPr>
                  <a:t>文本加密，解密</a:t>
                </a:r>
                <a:endParaRPr lang="zh-CN" altLang="en-US" sz="2000" dirty="0">
                  <a:solidFill>
                    <a:prstClr val="black"/>
                  </a:solidFill>
                  <a:sym typeface="+mn-ea"/>
                </a:endParaRPr>
              </a:p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素数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marL="342900" indent="-342900" defTabSz="4572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cs typeface="Times New Roman" panose="02020603050405020304" pitchFamily="18" charset="0"/>
                    <a:sym typeface="+mn-ea"/>
                  </a:rPr>
                  <a:t>公钥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16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65537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effectLst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120752"/>
                <a:ext cx="10924674" cy="1420325"/>
              </a:xfrm>
              <a:prstGeom prst="rect">
                <a:avLst/>
              </a:prstGeom>
              <a:blipFill rotWithShape="1">
                <a:blip r:embed="rId2"/>
                <a:stretch>
                  <a:fillRect l="-5" t="-43" r="1" b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819880" y="2258171"/>
            <a:ext cx="1068097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412496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模幂计算预备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/>
              <p:cNvSpPr/>
              <p:nvPr/>
            </p:nvSpPr>
            <p:spPr>
              <a:xfrm>
                <a:off x="1674495" y="1289050"/>
                <a:ext cx="8503285" cy="4828540"/>
              </a:xfrm>
              <a:prstGeom prst="roundRect">
                <a:avLst>
                  <a:gd name="adj" fmla="val 41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u="sng" dirty="0">
                    <a:solidFill>
                      <a:schemeClr val="tx1"/>
                    </a:solidFill>
                    <a:sym typeface="+mn-ea"/>
                  </a:rPr>
                  <a:t>扩展欧几里得迭代算法</a:t>
                </a: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：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输入：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整数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输出：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𝑋𝑎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𝑌𝑏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𝐰𝐡𝐢𝐥𝐞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tabLst>
                    <a:tab pos="53784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3. 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tabLst>
                    <a:tab pos="53784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4.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𝑞𝑟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tabLst>
                    <a:tab pos="53784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5.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𝑞𝑋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tabLst>
                    <a:tab pos="53784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6.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𝑞𝑌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7.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𝐫𝐞𝐭𝐮𝐫𝐧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: 圆角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95" y="1289050"/>
                <a:ext cx="8503285" cy="4828540"/>
              </a:xfrm>
              <a:prstGeom prst="roundRect">
                <a:avLst>
                  <a:gd name="adj" fmla="val 4167"/>
                </a:avLst>
              </a:prstGeom>
              <a:blipFill rotWithShape="1">
                <a:blip r:embed="rId2"/>
                <a:stretch>
                  <a:fillRect l="-75" t="-132" r="-75" b="-132"/>
                </a:stretch>
              </a:blip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819880" y="2258171"/>
            <a:ext cx="1068097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412496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模幂计算预备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/>
              <p:cNvSpPr/>
              <p:nvPr/>
            </p:nvSpPr>
            <p:spPr>
              <a:xfrm>
                <a:off x="1674495" y="1289050"/>
                <a:ext cx="8503285" cy="4678680"/>
              </a:xfrm>
              <a:prstGeom prst="roundRect">
                <a:avLst>
                  <a:gd name="adj" fmla="val 41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u="sng" dirty="0">
                    <a:solidFill>
                      <a:schemeClr val="tx1"/>
                    </a:solidFill>
                    <a:sym typeface="+mn-ea"/>
                  </a:rPr>
                  <a:t>R2L </a:t>
                </a:r>
                <a:r>
                  <a:rPr lang="zh-CN" altLang="en-US" sz="2000" b="1" u="sng" dirty="0">
                    <a:solidFill>
                      <a:schemeClr val="tx1"/>
                    </a:solidFill>
                    <a:sym typeface="+mn-ea"/>
                  </a:rPr>
                  <a:t>二进制指数算法</a:t>
                </a: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：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输入：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底数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，指数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，模数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𝐅𝐨𝐫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𝐭𝐨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3. 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m:rPr>
                        <m:nor/>
                      </m:rPr>
                      <a:rPr lang="en-US" altLang="zh-CN" sz="2000" b="1" i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000" b="1" i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000" b="1" i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4. 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5. 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6.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𝐫𝐞𝐭𝐮𝐫𝐧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: 圆角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95" y="1289050"/>
                <a:ext cx="8503285" cy="4678680"/>
              </a:xfrm>
              <a:prstGeom prst="roundRect">
                <a:avLst>
                  <a:gd name="adj" fmla="val 4167"/>
                </a:avLst>
              </a:prstGeom>
              <a:blipFill rotWithShape="1">
                <a:blip r:embed="rId2"/>
                <a:stretch>
                  <a:fillRect l="-75" t="-136" r="-75" b="-136"/>
                </a:stretch>
              </a:blip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819880" y="2258171"/>
            <a:ext cx="1068097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412496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模幂计算预备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/>
              <p:cNvSpPr/>
              <p:nvPr/>
            </p:nvSpPr>
            <p:spPr>
              <a:xfrm>
                <a:off x="1674495" y="1289050"/>
                <a:ext cx="8503285" cy="4678680"/>
              </a:xfrm>
              <a:prstGeom prst="roundRect">
                <a:avLst>
                  <a:gd name="adj" fmla="val 41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u="sng" dirty="0">
                    <a:solidFill>
                      <a:schemeClr val="tx1"/>
                    </a:solidFill>
                    <a:sym typeface="+mn-ea"/>
                  </a:rPr>
                  <a:t>L2R </a:t>
                </a:r>
                <a:r>
                  <a:rPr lang="zh-CN" altLang="en-US" sz="2000" b="1" u="sng" dirty="0">
                    <a:solidFill>
                      <a:schemeClr val="tx1"/>
                    </a:solidFill>
                    <a:sym typeface="+mn-ea"/>
                  </a:rPr>
                  <a:t>二进制指数算法</a:t>
                </a: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：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输入：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底数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，指数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，模数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𝐅𝐨𝐫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𝐝𝐨𝐰𝐧𝐭𝐨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3. 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4. 	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≫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m:rPr>
                        <m:nor/>
                      </m:rPr>
                      <a:rPr lang="en-US" altLang="zh-CN" sz="2000" b="1" i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zh-CN" sz="2000" b="1" i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zh-CN" sz="2000" b="1" i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5. 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defTabSz="894080">
                  <a:lnSpc>
                    <a:spcPct val="15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6.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𝐫𝐞𝐭𝐮𝐫𝐧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: 圆角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95" y="1289050"/>
                <a:ext cx="8503285" cy="4678680"/>
              </a:xfrm>
              <a:prstGeom prst="roundRect">
                <a:avLst>
                  <a:gd name="adj" fmla="val 4167"/>
                </a:avLst>
              </a:prstGeom>
              <a:blipFill rotWithShape="1">
                <a:blip r:embed="rId2"/>
                <a:stretch>
                  <a:fillRect l="-75" t="-136" r="-75" b="-136"/>
                </a:stretch>
              </a:blip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819880" y="2258171"/>
            <a:ext cx="1068097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412496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模幂计算预备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/>
              <p:cNvSpPr/>
              <p:nvPr/>
            </p:nvSpPr>
            <p:spPr>
              <a:xfrm>
                <a:off x="1674495" y="1289050"/>
                <a:ext cx="8503285" cy="5333365"/>
              </a:xfrm>
              <a:prstGeom prst="roundRect">
                <a:avLst>
                  <a:gd name="adj" fmla="val 41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indent="0" fontAlgn="auto">
                  <a:lnSpc>
                    <a:spcPct val="140000"/>
                  </a:lnSpc>
                </a:pPr>
                <a:r>
                  <a:rPr lang="zh-CN" altLang="en-US" sz="2000" b="1" u="sng" dirty="0">
                    <a:solidFill>
                      <a:schemeClr val="tx1"/>
                    </a:solidFill>
                    <a:sym typeface="+mn-ea"/>
                  </a:rPr>
                  <a:t>转蒙哥马利形式：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𝑥𝑅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Mont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,[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])</m:t>
                    </m:r>
                  </m:oMath>
                </a14:m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zh-CN" altLang="en-US" sz="2000" b="1" u="sng" dirty="0">
                    <a:solidFill>
                      <a:schemeClr val="tx1"/>
                    </a:solidFill>
                  </a:rPr>
                  <a:t>转标准形式：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Mont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sz="2000" b="1" u="sng" dirty="0">
                  <a:solidFill>
                    <a:schemeClr val="tx1"/>
                  </a:solidFill>
                  <a:sym typeface="+mn-ea"/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zh-CN" altLang="en-US" sz="2000" b="1" u="sng" dirty="0">
                    <a:solidFill>
                      <a:schemeClr val="tx1"/>
                    </a:solidFill>
                    <a:sym typeface="+mn-ea"/>
                  </a:rPr>
                  <a:t>蒙哥马利模乘算法</a:t>
                </a: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：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输入：</a:t>
                </a:r>
                <a:r>
                  <a:rPr lang="zh-CN" altLang="en-US" sz="2000" dirty="0">
                    <a:solidFill>
                      <a:schemeClr val="tx1"/>
                    </a:solidFill>
                    <a:cs typeface="Arial" panose="020B0604020202020204" pitchFamily="34" charset="0"/>
                    <a:sym typeface="+mn-ea"/>
                  </a:rPr>
                  <a:t>符合之前定义的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，模数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，蒙哥马利因数 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′≝[−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Mont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cs typeface="Arial" panose="020B0604020202020204" pitchFamily="3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:endParaRPr lang="en-US" altLang="zh-CN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zh-CN" sz="2000" i="1" dirty="0">
                  <a:solidFill>
                    <a:schemeClr val="tx1"/>
                  </a:solidFill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←(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indent="0" defTabSz="894080" fontAlgn="auto">
                  <a:lnSpc>
                    <a:spcPct val="14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indent="0" defTabSz="894080" fontAlgn="auto">
                  <a:lnSpc>
                    <a:spcPct val="14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5. 	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𝐫𝐞𝐭𝐮𝐫𝐧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indent="0" defTabSz="894080" fontAlgn="auto">
                  <a:lnSpc>
                    <a:spcPct val="14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6.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𝐫𝐞𝐭𝐮𝐫𝐧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: 圆角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95" y="1289050"/>
                <a:ext cx="8503285" cy="5333365"/>
              </a:xfrm>
              <a:prstGeom prst="roundRect">
                <a:avLst>
                  <a:gd name="adj" fmla="val 4167"/>
                </a:avLst>
              </a:prstGeom>
              <a:blipFill rotWithShape="1">
                <a:blip r:embed="rId2"/>
                <a:stretch>
                  <a:fillRect l="-75" t="-119" r="-75" b="-298"/>
                </a:stretch>
              </a:blip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819880" y="2258171"/>
            <a:ext cx="1068097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412496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模幂计算预备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/>
              <p:cNvSpPr/>
              <p:nvPr/>
            </p:nvSpPr>
            <p:spPr>
              <a:xfrm>
                <a:off x="1674495" y="1289050"/>
                <a:ext cx="8503285" cy="5333365"/>
              </a:xfrm>
              <a:prstGeom prst="roundRect">
                <a:avLst>
                  <a:gd name="adj" fmla="val 4167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u="sng" dirty="0">
                    <a:solidFill>
                      <a:schemeClr val="tx1"/>
                    </a:solidFill>
                    <a:sym typeface="+mn-ea"/>
                  </a:rPr>
                  <a:t>Karatsuba </a:t>
                </a:r>
                <a:r>
                  <a:rPr lang="zh-CN" altLang="en-US" sz="2000" b="1" u="sng" dirty="0">
                    <a:solidFill>
                      <a:schemeClr val="tx1"/>
                    </a:solidFill>
                    <a:sym typeface="+mn-ea"/>
                  </a:rPr>
                  <a:t>算法</a:t>
                </a: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：</a:t>
                </a:r>
                <a:endParaRPr lang="en-US" altLang="zh-CN" sz="2000" b="1" dirty="0">
                  <a:solidFill>
                    <a:schemeClr val="tx1"/>
                  </a:solidFill>
                  <a:sym typeface="+mn-ea"/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输入：</a:t>
                </a:r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二进制长度为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sym typeface="+mn-ea"/>
                  </a:rPr>
                  <a:t> 的整数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sym typeface="+mn-ea"/>
                  </a:rPr>
                  <a:t>输出：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sym typeface="+mn-ea"/>
                  </a:rPr>
                  <a:t> </a:t>
                </a:r>
                <a:endParaRPr lang="en-US" altLang="zh-CN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altLang="zh-CN" sz="2000" i="1" dirty="0">
                  <a:solidFill>
                    <a:schemeClr val="tx1"/>
                  </a:solidFill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  <a:sym typeface="+mn-ea"/>
                </a:endParaRPr>
              </a:p>
              <a:p>
                <a:pPr indent="0" fontAlgn="auto">
                  <a:lnSpc>
                    <a:spcPct val="14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indent="0" defTabSz="894080" fontAlgn="auto">
                  <a:lnSpc>
                    <a:spcPct val="140000"/>
                  </a:lnSpc>
                  <a:tabLst>
                    <a:tab pos="536575" algn="l"/>
                  </a:tabLst>
                </a:pPr>
                <a:r>
                  <a:rPr lang="en-US" altLang="zh-CN" sz="2000" dirty="0">
                    <a:solidFill>
                      <a:schemeClr val="tx1"/>
                    </a:solidFill>
                    <a:sym typeface="+mn-ea"/>
                  </a:rPr>
                  <a:t>4.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𝐫𝐞𝐭𝐮𝐫𝐧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: 圆角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495" y="1289050"/>
                <a:ext cx="8503285" cy="5333365"/>
              </a:xfrm>
              <a:prstGeom prst="roundRect">
                <a:avLst>
                  <a:gd name="adj" fmla="val 4167"/>
                </a:avLst>
              </a:prstGeom>
              <a:blipFill rotWithShape="1">
                <a:blip r:embed="rId2"/>
                <a:stretch>
                  <a:fillRect l="-75" t="-119" r="-75" b="-119"/>
                </a:stretch>
              </a:blip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819880" y="2258171"/>
            <a:ext cx="1068097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412496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6.1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模幂计算预备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算法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674495" y="1289050"/>
            <a:ext cx="8503285" cy="5333365"/>
          </a:xfrm>
          <a:prstGeom prst="roundRect">
            <a:avLst>
              <a:gd name="adj" fmla="val 41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2000" b="1" u="sng" dirty="0">
                <a:solidFill>
                  <a:schemeClr val="tx1"/>
                </a:solidFill>
                <a:sym typeface="+mn-ea"/>
              </a:rPr>
              <a:t>Karatsuba </a:t>
            </a:r>
            <a:r>
              <a:rPr lang="zh-CN" altLang="en-US" sz="2000" b="1" u="sng" dirty="0">
                <a:solidFill>
                  <a:schemeClr val="tx1"/>
                </a:solidFill>
                <a:sym typeface="+mn-ea"/>
              </a:rPr>
              <a:t>算法递归伪代码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：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procedure karatsuba(num1, num2)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if (num1 &lt;= 32) or (num2 &lt;= 32)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    return num1*num2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m = max(size_base10(num1), size_base10(num2))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m2 = m/2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high1, low1 = split_at(num1, m2)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high2, low2 = split_at(num2, m2)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z0 = karatsuba(low1,low2)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z1 = karatsuba((low1+high1),(low2+high2))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z2 = karatsuba(high1,high2)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 fontAlgn="auto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tx1"/>
                </a:solidFill>
              </a:rPr>
              <a:t>return (z2*10^(2*m2))+((z1-z2-z0)*10^(m2))+(z0)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6.2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sz="2000" dirty="0">
                <a:effectLst/>
                <a:latin typeface="Cambria Math" panose="020405030504060302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sz="2000" dirty="0">
                <a:effectLst/>
                <a:cs typeface="Times New Roman" panose="02020603050405020304" pitchFamily="18" charset="0"/>
              </a:rPr>
              <a:t>扩展欧几里得算法，蒙哥马利模乘，</a:t>
            </a:r>
            <a:r>
              <a:rPr lang="en-US" altLang="zh-CN" sz="2000" dirty="0">
                <a:effectLst/>
                <a:cs typeface="Times New Roman" panose="02020603050405020304" pitchFamily="18" charset="0"/>
              </a:rPr>
              <a:t>R2L</a:t>
            </a:r>
            <a:r>
              <a:rPr lang="zh-CN" altLang="en-US" sz="2000" dirty="0">
                <a:effectLst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effectLst/>
                <a:cs typeface="Times New Roman" panose="02020603050405020304" pitchFamily="18" charset="0"/>
              </a:rPr>
              <a:t>L2R</a:t>
            </a:r>
            <a:r>
              <a:rPr lang="zh-CN" altLang="en-US" sz="2000" dirty="0">
                <a:effectLst/>
                <a:cs typeface="Times New Roman" panose="02020603050405020304" pitchFamily="18" charset="0"/>
              </a:rPr>
              <a:t>模幂，完成大整数模幂计算并统计模乘次数</a:t>
            </a:r>
            <a:endParaRPr lang="zh-CN" altLang="en-US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参数：</a:t>
            </a:r>
            <a:endParaRPr lang="zh-CN" altLang="en-US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cs typeface="Times New Roman" panose="02020603050405020304" pitchFamily="18" charset="0"/>
              </a:rPr>
              <a:t>模数：</a:t>
            </a:r>
            <a:r>
              <a:rPr lang="en-US" altLang="zh-CN" sz="2000" dirty="0">
                <a:effectLst/>
                <a:cs typeface="Times New Roman" panose="02020603050405020304" pitchFamily="18" charset="0"/>
              </a:rPr>
              <a:t>N_mod =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9362401673895901382264903610523354601456852099226312665898567072098392891520913328993655625175656383592959651404974082331578282250033937538127122420354679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cs typeface="Times New Roman" panose="02020603050405020304" pitchFamily="18" charset="0"/>
              </a:rPr>
              <a:t>底数：</a:t>
            </a:r>
            <a:r>
              <a:rPr lang="en-US" altLang="zh-CN" sz="2000" dirty="0">
                <a:effectLst/>
                <a:cs typeface="Times New Roman" panose="02020603050405020304" pitchFamily="18" charset="0"/>
              </a:rPr>
              <a:t> base_val =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8692781202237292463746262155979997292022367028219872905192201661495618217503909930450955848906198338649019561998150890645094316701449238319817934689890013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6.2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参数：</a:t>
            </a:r>
            <a:endParaRPr lang="zh-CN" altLang="en-US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sz="2000" dirty="0">
                <a:effectLst/>
                <a:cs typeface="Times New Roman" panose="02020603050405020304" pitchFamily="18" charset="0"/>
              </a:rPr>
              <a:t>指数：</a:t>
            </a:r>
            <a:endParaRPr 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e1 = 3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e2 = 2^16+1 = 65537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e3 = 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8031230142162650809448846321154030104166415654231330434700087784964782485797349841517913702787471458760273501561717142986220293142723679738510444322886100</a:t>
            </a:r>
            <a:endParaRPr lang="en-US" altLang="zh-CN" sz="2000" dirty="0">
              <a:effectLst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0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4271</Words>
  <Application>WPS 演示</Application>
  <PresentationFormat>宽屏</PresentationFormat>
  <Paragraphs>200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黑体</vt:lpstr>
      <vt:lpstr>Times New Roman</vt:lpstr>
      <vt:lpstr>微软雅黑</vt:lpstr>
      <vt:lpstr>Cambria Math</vt:lpstr>
      <vt:lpstr>Courier New</vt:lpstr>
      <vt:lpstr>CMMI7</vt:lpstr>
      <vt:lpstr>Arial Unicode MS</vt:lpstr>
      <vt:lpstr>Calibri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刘俊杰</cp:lastModifiedBy>
  <cp:revision>165</cp:revision>
  <dcterms:created xsi:type="dcterms:W3CDTF">2019-06-19T02:08:00Z</dcterms:created>
  <dcterms:modified xsi:type="dcterms:W3CDTF">2025-07-15T05:33:11Z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99ADDA290FFF4FD59E682D656A758312_11</vt:lpwstr>
  </property>
</Properties>
</file>