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3"/>
    <p:sldId id="259" r:id="rId4"/>
    <p:sldId id="260" r:id="rId5"/>
    <p:sldId id="262" r:id="rId6"/>
    <p:sldId id="263" r:id="rId8"/>
    <p:sldId id="264" r:id="rId9"/>
    <p:sldId id="269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20" y="466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B909C-BEDF-4CF8-B3A1-EDC72A8D6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B909C-BEDF-4CF8-B3A1-EDC72A8D64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6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6.png"/><Relationship Id="rId2" Type="http://schemas.openxmlformats.org/officeDocument/2006/relationships/tags" Target="../tags/tag67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983018" y="2428451"/>
            <a:ext cx="8225970" cy="833562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第七章：椭圆曲线与离散对数</a:t>
            </a:r>
            <a:endParaRPr lang="en-US" altLang="zh-CN" sz="48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2409"/>
            <a:ext cx="2100896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7.4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二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099749"/>
                <a:ext cx="11278931" cy="559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使用有限域乘法群和椭圆曲线群完成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Diffie-Hellman 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密钥交换协议</a:t>
                </a:r>
                <a:endParaRPr lang="zh-CN" altLang="en-US" sz="2000" dirty="0">
                  <a:solidFill>
                    <a:schemeClr val="tx1"/>
                  </a:solidFill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群：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 dirty="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群：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xEEFC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79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FF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2502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BA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BC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BF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86293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0495086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25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075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1391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EC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DD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1961</m:t>
                    </m:r>
                  </m:oMath>
                </a14:m>
                <a:endPara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生成元自定义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椭圆曲线群：</a:t>
                </a:r>
                <a:r>
                  <a:rPr lang="en-US" altLang="zh-CN" dirty="0">
                    <a:effectLst/>
                    <a:cs typeface="Times New Roman" panose="02020603050405020304" pitchFamily="18" charset="0"/>
                    <a:sym typeface="+mn-ea"/>
                  </a:rPr>
                  <a:t>P-256 </a:t>
                </a:r>
                <a:r>
                  <a:rPr lang="zh-CN" altLang="en-US" dirty="0">
                    <a:effectLst/>
                    <a:cs typeface="Times New Roman" panose="02020603050405020304" pitchFamily="18" charset="0"/>
                    <a:sym typeface="+mn-ea"/>
                  </a:rPr>
                  <a:t>参数</a:t>
                </a:r>
                <a:endParaRPr lang="en-US" altLang="zh-CN" dirty="0">
                  <a:effectLst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2000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 err="1">
                    <a:cs typeface="Times New Roman" panose="02020603050405020304" pitchFamily="18" charset="0"/>
                  </a:rPr>
                  <a:t>SageMath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内置函数参考代码：</a:t>
                </a:r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cs typeface="Courier New" panose="02070309020205020404" pitchFamily="49" charset="0"/>
                  </a:rPr>
                  <a:t># </a:t>
                </a:r>
                <a:r>
                  <a:rPr lang="zh-CN" altLang="en-US" dirty="0">
                    <a:cs typeface="Courier New" panose="02070309020205020404" pitchFamily="49" charset="0"/>
                  </a:rPr>
                  <a:t>在某个整数乘法群上取随机元素，生成元：</a:t>
                </a:r>
                <a:endParaRPr lang="en-US" altLang="zh-CN" dirty="0"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cs typeface="Courier New" panose="02070309020205020404" pitchFamily="49" charset="0"/>
                  </a:rPr>
                  <a:t>	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GF(p), r =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fp.random_element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fp.multiplicative_generator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cs typeface="Courier New" panose="02070309020205020404" pitchFamily="49" charset="0"/>
                  </a:rPr>
                  <a:t># </a:t>
                </a:r>
                <a:r>
                  <a:rPr lang="zh-CN" altLang="en-US" dirty="0">
                    <a:cs typeface="Courier New" panose="02070309020205020404" pitchFamily="49" charset="0"/>
                  </a:rPr>
                  <a:t>在某个椭圆曲线群上取随机点，生成元点：</a:t>
                </a:r>
                <a:endParaRPr lang="en-US" altLang="zh-CN" dirty="0"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cs typeface="Courier New" panose="02070309020205020404" pitchFamily="49" charset="0"/>
                  </a:rPr>
                  <a:t>	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 =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EllipticCurve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(GF(p), [A, B]), R =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E.random_point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effectLst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	</a:t>
                </a:r>
                <a:r>
                  <a:rPr lang="en-US" altLang="zh-CN" b="1" dirty="0" err="1">
                    <a:effectLst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E.gens</a:t>
                </a:r>
                <a:r>
                  <a:rPr lang="en-US" altLang="zh-CN" b="1" dirty="0">
                    <a:effectLst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()[0]</a:t>
                </a:r>
                <a:endParaRPr lang="en-US" altLang="zh-CN" dirty="0">
                  <a:effectLst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099749"/>
                <a:ext cx="11278931" cy="5596725"/>
              </a:xfrm>
              <a:prstGeom prst="rect">
                <a:avLst/>
              </a:prstGeom>
              <a:blipFill rotWithShape="1">
                <a:blip r:embed="rId2"/>
                <a:stretch>
                  <a:fillRect l="-5" t="-1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2409"/>
            <a:ext cx="4268156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7.5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3200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ElGamal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加密方案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: 圆角 5"/>
              <p:cNvSpPr/>
              <p:nvPr/>
            </p:nvSpPr>
            <p:spPr>
              <a:xfrm>
                <a:off x="645330" y="1358072"/>
                <a:ext cx="10901339" cy="3924493"/>
              </a:xfrm>
              <a:prstGeom prst="roundRect">
                <a:avLst>
                  <a:gd name="adj" fmla="val 2795"/>
                </a:avLst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i="0" u="sng" dirty="0"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构造 </a:t>
                </a:r>
                <a:r>
                  <a:rPr lang="en-US" altLang="zh-CN" sz="2000" b="1" i="0" u="sng" dirty="0">
                    <a:solidFill>
                      <a:sysClr val="windowText" lastClr="000000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8.16</a:t>
                </a:r>
                <a:endParaRPr lang="en-US" altLang="zh-CN" sz="2000" b="1" i="0" u="sng" dirty="0">
                  <a:solidFill>
                    <a:sysClr val="windowText" lastClr="000000"/>
                  </a:solidFill>
                  <a:effectLst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令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 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是多项式时间算法，输入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，（除可忽略概率外）输出一个循环群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的描述、阶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（满足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）和生成元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+mn-ea"/>
                      </a:rPr>
                      <m:t>𝑔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。 定义公钥加密算法如下：</a:t>
                </a:r>
                <a:endParaRPr lang="en-US" altLang="zh-CN" sz="2000" i="1" dirty="0">
                  <a:solidFill>
                    <a:sysClr val="windowText" lastClr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Gen</m:t>
                    </m:r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r>
                  <a:rPr lang="zh-CN" altLang="zh-CN" sz="2000" dirty="0">
                    <a:solidFill>
                      <a:sysClr val="windowText" lastClr="000000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输入</a:t>
                </a:r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并执行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zh-CN" sz="20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生成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𝔾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。均匀选取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并计算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ℎ</m:t>
                    </m:r>
                    <m:r>
                      <a:rPr lang="en-US" altLang="zh-CN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000" b="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公钥为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𝔾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，私钥为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𝔾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，消息空间为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zh-CN" altLang="zh-CN" sz="200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Enc</m:t>
                    </m:r>
                  </m:oMath>
                </a14:m>
                <a:r>
                  <a:rPr lang="zh-CN" altLang="zh-CN" sz="2000" dirty="0">
                    <a:solidFill>
                      <a:sysClr val="windowText" lastClr="000000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：输入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公钥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𝔾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zh-CN" sz="2000" dirty="0">
                    <a:solidFill>
                      <a:sysClr val="windowText" lastClr="000000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消息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，并均匀选取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，输出密文：</a:t>
                </a:r>
                <a:endParaRPr lang="en-US" altLang="zh-CN" sz="200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zh-CN" sz="200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Dec</m:t>
                    </m:r>
                  </m:oMath>
                </a14:m>
                <a:r>
                  <a:rPr lang="zh-CN" altLang="zh-CN" sz="2000" dirty="0">
                    <a:solidFill>
                      <a:sysClr val="windowText" lastClr="000000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：输入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私钥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𝔾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zh-CN" sz="2000" dirty="0">
                    <a:solidFill>
                      <a:sysClr val="windowText" lastClr="000000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密文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，输出：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000" i="1" smtClean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ysClr val="windowText" lastClr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altLang="zh-CN" sz="2000" i="1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矩形: 圆角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0" y="1358072"/>
                <a:ext cx="10901339" cy="3924493"/>
              </a:xfrm>
              <a:prstGeom prst="roundRect">
                <a:avLst>
                  <a:gd name="adj" fmla="val 2795"/>
                </a:avLst>
              </a:prstGeom>
              <a:blipFill rotWithShape="1">
                <a:blip r:embed="rId2"/>
                <a:stretch>
                  <a:fillRect l="-60" t="-173" r="-54" b="-162"/>
                </a:stretch>
              </a:blipFill>
              <a:ln w="12700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7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7.6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三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120752"/>
                <a:ext cx="10646471" cy="2620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使用有限域乘法群和椭圆曲线群完成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ElGamal 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加密方案</a:t>
                </a:r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群：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群：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xEEFC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79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FF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2502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BA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BC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BF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86293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0495086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25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075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1391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EC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DD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1961</m:t>
                    </m:r>
                  </m:oMath>
                </a14:m>
                <a:endPara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生成元自定义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cs typeface="Times New Roman" panose="02020603050405020304" pitchFamily="18" charset="0"/>
                    <a:sym typeface="+mn-ea"/>
                  </a:rPr>
                  <a:t>椭圆曲线群：</a:t>
                </a:r>
                <a:r>
                  <a:rPr lang="en-US" altLang="zh-CN" dirty="0">
                    <a:cs typeface="Times New Roman" panose="02020603050405020304" pitchFamily="18" charset="0"/>
                    <a:sym typeface="+mn-ea"/>
                  </a:rPr>
                  <a:t>P-256 </a:t>
                </a:r>
                <a:r>
                  <a:rPr lang="zh-CN" altLang="en-US" dirty="0">
                    <a:cs typeface="Times New Roman" panose="02020603050405020304" pitchFamily="18" charset="0"/>
                    <a:sym typeface="+mn-ea"/>
                  </a:rPr>
                  <a:t>参数（思考，基于椭圆曲线群，方案该如何改动）</a:t>
                </a:r>
                <a:endParaRPr lang="en-US" altLang="zh-CN" dirty="0">
                  <a:cs typeface="Times New Roman" panose="02020603050405020304" pitchFamily="18" charset="0"/>
                  <a:sym typeface="+mn-ea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120752"/>
                <a:ext cx="10646471" cy="2620654"/>
              </a:xfrm>
              <a:prstGeom prst="rect">
                <a:avLst/>
              </a:prstGeom>
              <a:blipFill rotWithShape="1">
                <a:blip r:embed="rId2"/>
                <a:stretch>
                  <a:fillRect l="-5" t="-2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819880" y="2258171"/>
            <a:ext cx="1068097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330835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椭圆曲线计算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86202" y="1523366"/>
            <a:ext cx="2826913" cy="3643680"/>
            <a:chOff x="964612" y="2108201"/>
            <a:chExt cx="2826913" cy="3643680"/>
          </a:xfrm>
        </p:grpSpPr>
        <p:pic>
          <p:nvPicPr>
            <p:cNvPr id="4" name="图片 3" descr="图示, 示意图&#10;&#10;AI 生成的内容可能不正确。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12" y="2810824"/>
              <a:ext cx="2826913" cy="2941057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2348005" y="2390089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2399894" y="2108201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𝒪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894" y="2108201"/>
                  <a:ext cx="549731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/>
          <p:cNvGrpSpPr/>
          <p:nvPr/>
        </p:nvGrpSpPr>
        <p:grpSpPr>
          <a:xfrm>
            <a:off x="3295900" y="2319899"/>
            <a:ext cx="553382" cy="2753237"/>
            <a:chOff x="3274310" y="2904734"/>
            <a:chExt cx="553382" cy="2753237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3304374" y="2904734"/>
              <a:ext cx="0" cy="2753237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3274310" y="5293567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277961" y="5099363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961" y="5099363"/>
                  <a:ext cx="549731" cy="40011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215797" y="5269504"/>
                <a:ext cx="25049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797" y="5269504"/>
                <a:ext cx="2504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6" t="-68" r="1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4843120" y="5191662"/>
                <a:ext cx="2763133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𝒪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无穷远点是加法单位元</a:t>
                </a:r>
                <a:endParaRPr lang="en-US" altLang="zh-CN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20" y="5191662"/>
                <a:ext cx="2763133" cy="955903"/>
              </a:xfrm>
              <a:prstGeom prst="rect">
                <a:avLst/>
              </a:prstGeom>
              <a:blipFill rotWithShape="1">
                <a:blip r:embed="rId6"/>
                <a:stretch>
                  <a:fillRect l="-22" t="-56" r="8" b="-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4826124" y="1523366"/>
            <a:ext cx="4101535" cy="3643680"/>
            <a:chOff x="5109612" y="2108201"/>
            <a:chExt cx="4101535" cy="3643680"/>
          </a:xfrm>
        </p:grpSpPr>
        <p:pic>
          <p:nvPicPr>
            <p:cNvPr id="14" name="图片 13" descr="图示, 示意图&#10;&#10;AI 生成的内容可能不正确。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612" y="2810824"/>
              <a:ext cx="2826913" cy="2941057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 flipV="1">
              <a:off x="7449374" y="2904734"/>
              <a:ext cx="0" cy="2753237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493005" y="2390089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419310" y="3291629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419310" y="5293567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6030367" y="2108201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𝒪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367" y="2108201"/>
                  <a:ext cx="549731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7396215" y="3249334"/>
                  <a:ext cx="138714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6215" y="3249334"/>
                  <a:ext cx="1387147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479437" y="5093512"/>
                  <a:ext cx="173171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437" y="5093512"/>
                  <a:ext cx="1731710" cy="40011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弧形 39"/>
            <p:cNvSpPr/>
            <p:nvPr/>
          </p:nvSpPr>
          <p:spPr>
            <a:xfrm>
              <a:off x="5710825" y="2417359"/>
              <a:ext cx="1738547" cy="1052513"/>
            </a:xfrm>
            <a:prstGeom prst="arc">
              <a:avLst>
                <a:gd name="adj1" fmla="val 16163650"/>
                <a:gd name="adj2" fmla="val 21482885"/>
              </a:avLst>
            </a:prstGeom>
            <a:ln w="254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758690" y="1523366"/>
            <a:ext cx="2826913" cy="3643680"/>
            <a:chOff x="8737100" y="2108201"/>
            <a:chExt cx="2826913" cy="3643680"/>
          </a:xfrm>
        </p:grpSpPr>
        <p:pic>
          <p:nvPicPr>
            <p:cNvPr id="44" name="图片 43" descr="图示, 示意图&#10;&#10;AI 生成的内容可能不正确。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100" y="2810824"/>
              <a:ext cx="2826913" cy="2941057"/>
            </a:xfrm>
            <a:prstGeom prst="rect">
              <a:avLst/>
            </a:prstGeom>
          </p:spPr>
        </p:pic>
        <p:cxnSp>
          <p:nvCxnSpPr>
            <p:cNvPr id="45" name="直接连接符 44"/>
            <p:cNvCxnSpPr/>
            <p:nvPr/>
          </p:nvCxnSpPr>
          <p:spPr>
            <a:xfrm flipV="1">
              <a:off x="9838612" y="2904734"/>
              <a:ext cx="0" cy="2753237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9808548" y="3491683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808547" y="5106638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9630889" y="2108201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𝒪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0889" y="2108201"/>
                  <a:ext cx="549731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9426681" y="3103488"/>
                  <a:ext cx="4472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681" y="3103488"/>
                  <a:ext cx="447254" cy="40011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9288879" y="5153639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879" y="5153639"/>
                  <a:ext cx="549731" cy="40011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弧形 51"/>
            <p:cNvSpPr/>
            <p:nvPr/>
          </p:nvSpPr>
          <p:spPr>
            <a:xfrm>
              <a:off x="9838613" y="2417359"/>
              <a:ext cx="718582" cy="1052513"/>
            </a:xfrm>
            <a:prstGeom prst="arc">
              <a:avLst>
                <a:gd name="adj1" fmla="val 10998946"/>
                <a:gd name="adj2" fmla="val 15796661"/>
              </a:avLst>
            </a:prstGeom>
            <a:ln w="254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120493" y="2390089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8572743" y="5192560"/>
                <a:ext cx="27631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𝒪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𝒪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743" y="5192560"/>
                <a:ext cx="2763133" cy="553998"/>
              </a:xfrm>
              <a:prstGeom prst="rect">
                <a:avLst/>
              </a:prstGeom>
              <a:blipFill rotWithShape="1">
                <a:blip r:embed="rId11"/>
                <a:stretch>
                  <a:fillRect l="-9" t="-30" r="18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1128902" y="2472116"/>
            <a:ext cx="2879787" cy="1948510"/>
            <a:chOff x="1107312" y="3056951"/>
            <a:chExt cx="2879787" cy="194851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191058" y="3056951"/>
              <a:ext cx="2508148" cy="1672099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274310" y="3291629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614633" y="3733132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439010" y="4516212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107312" y="4605351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312" y="4605351"/>
                  <a:ext cx="549731" cy="40011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408132" y="3772943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8132" y="3772943"/>
                  <a:ext cx="549731" cy="400110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274310" y="3237731"/>
                  <a:ext cx="71278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310" y="3237731"/>
                  <a:ext cx="712789" cy="40011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631332" y="945549"/>
                <a:ext cx="6892623" cy="577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 上点的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加法运算：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2" y="945549"/>
                <a:ext cx="6892623" cy="577915"/>
              </a:xfrm>
              <a:prstGeom prst="rect">
                <a:avLst/>
              </a:prstGeom>
              <a:blipFill rotWithShape="1">
                <a:blip r:embed="rId15"/>
                <a:stretch>
                  <a:fillRect l="-2" t="-6" r="7" b="-4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6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330835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椭圆曲线计算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13247" y="945549"/>
                <a:ext cx="6892623" cy="577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 上点的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加法运算：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7" y="945549"/>
                <a:ext cx="6892623" cy="577915"/>
              </a:xfrm>
              <a:prstGeom prst="rect">
                <a:avLst/>
              </a:prstGeom>
              <a:blipFill rotWithShape="1">
                <a:blip r:embed="rId2"/>
                <a:stretch>
                  <a:fillRect l="-2" t="-6" r="7" b="-4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243737" y="5357134"/>
                <a:ext cx="25049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37" y="5357134"/>
                <a:ext cx="2504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6" t="-68" r="1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871060" y="5279292"/>
                <a:ext cx="27631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60" y="5279292"/>
                <a:ext cx="2763133" cy="553998"/>
              </a:xfrm>
              <a:prstGeom prst="rect">
                <a:avLst/>
              </a:prstGeom>
              <a:blipFill rotWithShape="1">
                <a:blip r:embed="rId4"/>
                <a:stretch>
                  <a:fillRect l="-22" t="-97" r="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/>
          <p:cNvGrpSpPr/>
          <p:nvPr/>
        </p:nvGrpSpPr>
        <p:grpSpPr>
          <a:xfrm>
            <a:off x="8433508" y="1630729"/>
            <a:ext cx="3180035" cy="3623947"/>
            <a:chOff x="8383978" y="2127934"/>
            <a:chExt cx="3180035" cy="3623947"/>
          </a:xfrm>
        </p:grpSpPr>
        <p:pic>
          <p:nvPicPr>
            <p:cNvPr id="20" name="图片 19" descr="图示, 示意图&#10;&#10;AI 生成的内容可能不正确。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100" y="2810824"/>
              <a:ext cx="2826913" cy="2941057"/>
            </a:xfrm>
            <a:prstGeom prst="rect">
              <a:avLst/>
            </a:prstGeom>
          </p:spPr>
        </p:pic>
        <p:cxnSp>
          <p:nvCxnSpPr>
            <p:cNvPr id="28" name="直接连接符 27"/>
            <p:cNvCxnSpPr/>
            <p:nvPr/>
          </p:nvCxnSpPr>
          <p:spPr>
            <a:xfrm flipV="1">
              <a:off x="9219924" y="2948207"/>
              <a:ext cx="0" cy="2753237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0120493" y="2390089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9189860" y="4294761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10150556" y="2127934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𝒪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56" y="2127934"/>
                  <a:ext cx="549731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8383978" y="4413322"/>
                  <a:ext cx="75350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978" y="4413322"/>
                  <a:ext cx="753506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弧形 40"/>
            <p:cNvSpPr/>
            <p:nvPr/>
          </p:nvSpPr>
          <p:spPr>
            <a:xfrm>
              <a:off x="9216749" y="2417359"/>
              <a:ext cx="1924324" cy="1179916"/>
            </a:xfrm>
            <a:prstGeom prst="arc">
              <a:avLst>
                <a:gd name="adj1" fmla="val 10998946"/>
                <a:gd name="adj2" fmla="val 15796661"/>
              </a:avLst>
            </a:prstGeom>
            <a:ln w="254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8600683" y="5280190"/>
                <a:ext cx="27631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𝒪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683" y="5280190"/>
                <a:ext cx="2763133" cy="553998"/>
              </a:xfrm>
              <a:prstGeom prst="rect">
                <a:avLst/>
              </a:prstGeom>
              <a:blipFill rotWithShape="1">
                <a:blip r:embed="rId8"/>
                <a:stretch>
                  <a:fillRect l="-9" t="-30" r="18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/>
          <p:cNvGrpSpPr/>
          <p:nvPr/>
        </p:nvGrpSpPr>
        <p:grpSpPr>
          <a:xfrm>
            <a:off x="1014142" y="1610996"/>
            <a:ext cx="2866055" cy="3643680"/>
            <a:chOff x="964612" y="2108201"/>
            <a:chExt cx="2866055" cy="3643680"/>
          </a:xfrm>
        </p:grpSpPr>
        <p:pic>
          <p:nvPicPr>
            <p:cNvPr id="56" name="图片 55" descr="图示, 示意图&#10;&#10;AI 生成的内容可能不正确。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12" y="2810824"/>
              <a:ext cx="2826913" cy="2941057"/>
            </a:xfrm>
            <a:prstGeom prst="rect">
              <a:avLst/>
            </a:prstGeom>
          </p:spPr>
        </p:pic>
        <p:sp>
          <p:nvSpPr>
            <p:cNvPr id="57" name="椭圆 56"/>
            <p:cNvSpPr/>
            <p:nvPr/>
          </p:nvSpPr>
          <p:spPr>
            <a:xfrm>
              <a:off x="2348005" y="2390089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399894" y="2108201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𝒪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894" y="2108201"/>
                  <a:ext cx="549731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/>
            <p:cNvCxnSpPr/>
            <p:nvPr/>
          </p:nvCxnSpPr>
          <p:spPr>
            <a:xfrm flipV="1">
              <a:off x="1096963" y="3238791"/>
              <a:ext cx="2636091" cy="38837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869223" y="3481030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1352876" y="3027643"/>
                  <a:ext cx="73732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876" y="3027643"/>
                  <a:ext cx="737325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3265974" y="3306303"/>
                  <a:ext cx="56469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974" y="3306303"/>
                  <a:ext cx="564693" cy="40011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连接符 63"/>
            <p:cNvCxnSpPr/>
            <p:nvPr/>
          </p:nvCxnSpPr>
          <p:spPr>
            <a:xfrm flipV="1">
              <a:off x="3317859" y="2904734"/>
              <a:ext cx="0" cy="2753237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3286939" y="5313010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3389761" y="5104275"/>
                  <a:ext cx="35662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761" y="5104275"/>
                  <a:ext cx="356628" cy="40011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椭圆 66"/>
            <p:cNvSpPr/>
            <p:nvPr/>
          </p:nvSpPr>
          <p:spPr>
            <a:xfrm>
              <a:off x="3287010" y="3267360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854064" y="1610996"/>
            <a:ext cx="2890641" cy="3643680"/>
            <a:chOff x="4804534" y="2108201"/>
            <a:chExt cx="2890641" cy="3643680"/>
          </a:xfrm>
        </p:grpSpPr>
        <p:pic>
          <p:nvPicPr>
            <p:cNvPr id="69" name="图片 68" descr="图示, 示意图&#10;&#10;AI 生成的内容可能不正确。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534" y="2810824"/>
              <a:ext cx="2826913" cy="2941057"/>
            </a:xfrm>
            <a:prstGeom prst="rect">
              <a:avLst/>
            </a:prstGeom>
          </p:spPr>
        </p:pic>
        <p:cxnSp>
          <p:nvCxnSpPr>
            <p:cNvPr id="70" name="直接连接符 69"/>
            <p:cNvCxnSpPr/>
            <p:nvPr/>
          </p:nvCxnSpPr>
          <p:spPr>
            <a:xfrm flipH="1">
              <a:off x="4932179" y="3572817"/>
              <a:ext cx="2597152" cy="671742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6187927" y="2390089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268729" y="4122393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5725289" y="2108201"/>
                  <a:ext cx="5497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𝒪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289" y="2108201"/>
                  <a:ext cx="549731" cy="40011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4902117" y="3764947"/>
                  <a:ext cx="33655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7" y="3764947"/>
                  <a:ext cx="336550" cy="40011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653542" y="3708633"/>
                  <a:ext cx="104163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542" y="3708633"/>
                  <a:ext cx="1041633" cy="40011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连接符 75"/>
            <p:cNvCxnSpPr/>
            <p:nvPr/>
          </p:nvCxnSpPr>
          <p:spPr>
            <a:xfrm flipV="1">
              <a:off x="6678330" y="3023260"/>
              <a:ext cx="0" cy="2634711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>
              <a:off x="6648267" y="3757758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6275020" y="4904220"/>
                  <a:ext cx="5002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020" y="4904220"/>
                  <a:ext cx="500246" cy="400110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椭圆 78"/>
            <p:cNvSpPr/>
            <p:nvPr/>
          </p:nvSpPr>
          <p:spPr>
            <a:xfrm>
              <a:off x="6648267" y="4846593"/>
              <a:ext cx="60127" cy="601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31129" y="1099047"/>
                <a:ext cx="10955161" cy="332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cs typeface="黑体" panose="02010609060101010101" pitchFamily="49" charset="-122"/>
                    <a:sym typeface="+mn-ea"/>
                  </a:rPr>
                  <a:t>投影坐标系</a:t>
                </a: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用三元组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 sz="2000" i="0" dirty="0">
                    <a:latin typeface="+mj-lt"/>
                    <a:cs typeface="Cambria Math" panose="02040503050406030204" pitchFamily="18" charset="0"/>
                    <a:sym typeface="+mn-ea"/>
                  </a:rPr>
                  <a:t> 来表示曲线上的点。</a:t>
                </a:r>
                <a:endParaRPr lang="en-US" altLang="zh-CN" sz="2000" dirty="0">
                  <a:cs typeface="Cambria Math" panose="02040503050406030204" pitchFamily="18" charset="0"/>
                  <a:sym typeface="+mn-ea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b="0" i="1" dirty="0">
                  <a:cs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无穷远点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altLang="zh-CN" sz="2000" dirty="0">
                    <a:cs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对应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>
                    <a:cs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是投影坐标系中唯一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>
                    <a:cs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的点</a:t>
                </a:r>
                <a:endParaRPr lang="en-US" altLang="zh-CN" sz="2000" dirty="0">
                  <a:cs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同一个点有无限多种投影坐标表示：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zh-CN" sz="2000" dirty="0">
                    <a:cs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zh-CN" sz="2000" dirty="0">
                    <a:cs typeface="黑体" panose="02010609060101010101" pitchFamily="49" charset="-122"/>
                    <a:sym typeface="+mn-ea"/>
                  </a:rPr>
                  <a:t> </a:t>
                </a: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表示同一个点，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>
                  <a:cs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仿射转投影：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altLang="zh-CN" sz="2000" b="0" i="1" smtClean="0"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000" b="0" dirty="0">
                  <a:cs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投影转仿射：若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cs typeface="黑体" panose="02010609060101010101" pitchFamily="49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↦(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𝑍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cs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cs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099047"/>
                <a:ext cx="10955161" cy="3329438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-4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31129" y="513026"/>
            <a:ext cx="330835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7.1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椭圆曲线计算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4"/>
          <p:cNvSpPr txBox="1"/>
          <p:nvPr/>
        </p:nvSpPr>
        <p:spPr>
          <a:xfrm>
            <a:off x="10134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CDDC869-2817-46DD-8681-5A192428703D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31190" y="1566236"/>
                <a:ext cx="5464810" cy="2343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≠±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时：</a:t>
                </a:r>
                <a:endParaRPr lang="zh-CN" altLang="en-US" sz="20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𝑣𝑤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" y="1566236"/>
                <a:ext cx="5464810" cy="2343527"/>
              </a:xfrm>
              <a:prstGeom prst="rect">
                <a:avLst/>
              </a:prstGeom>
              <a:blipFill rotWithShape="1">
                <a:blip r:embed="rId1"/>
                <a:stretch>
                  <a:fillRect t="-1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31129" y="513026"/>
            <a:ext cx="330835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7.1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椭圆曲线计算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4"/>
          <p:cNvSpPr txBox="1"/>
          <p:nvPr/>
        </p:nvSpPr>
        <p:spPr>
          <a:xfrm>
            <a:off x="10134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CDDC869-2817-46DD-8681-5A192428703D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212732" y="1566236"/>
                <a:ext cx="5464810" cy="2810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时：</a:t>
                </a:r>
                <a:endParaRPr lang="zh-CN" altLang="en-US" sz="20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Sup>
                      <m:sSub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zh-CN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ℎ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ℎ𝑠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ℎ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CN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32" y="1566236"/>
                <a:ext cx="5464810" cy="2810578"/>
              </a:xfrm>
              <a:prstGeom prst="rect">
                <a:avLst/>
              </a:prstGeom>
              <a:blipFill rotWithShape="1">
                <a:blip r:embed="rId3"/>
                <a:stretch>
                  <a:fillRect l="-10" t="-12" r="10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7.2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099131"/>
                <a:ext cx="11271311" cy="3935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0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投影坐标系下，完成椭圆曲线上点的计算：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effectLst/>
                    <a:cs typeface="Times New Roman" panose="02020603050405020304" pitchFamily="18" charset="0"/>
                  </a:rPr>
                  <a:t># P-256 </a:t>
                </a:r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参数</a:t>
                </a:r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xFFFFFFFF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00000001000000000000000000000000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FFFFFFFFFFFFFFFFFFFFFFFF</m:t>
                    </m:r>
                  </m:oMath>
                </a14:m>
                <a:endParaRPr lang="en-US" altLang="zh-CN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xFFFFFFFF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00000001000000000000000000000000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FFFFFFFFFFFFFFFFFFFFFFFC</m:t>
                    </m:r>
                  </m:oMath>
                </a14:m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635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93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EBBD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55769886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651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BCE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2604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</m:oMath>
                </a14:m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12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4247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BCE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563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440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277037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812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DEB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13945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898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296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, </m:t>
                    </m:r>
                  </m:oMath>
                </a14:m>
                <a:br>
                  <a:rPr lang="en-US" altLang="zh-CN" b="1" i="0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342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EB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162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BCE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33576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315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ECECBB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6406837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BF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51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5</m:t>
                      </m:r>
                      <m:r>
                        <a:rPr lang="en-US" altLang="zh-CN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xFFFFFFFF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00000000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FFFFFFFFFFFFFFFFBCE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FAADA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7179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84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9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CAC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632551</m:t>
                    </m:r>
                  </m:oMath>
                </a14:m>
                <a:r>
                  <a:rPr lang="zh-CN" altLang="en-US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（阶）</a:t>
                </a:r>
                <a:endParaRPr lang="en-US" altLang="zh-CN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099131"/>
                <a:ext cx="11271311" cy="3935693"/>
              </a:xfrm>
              <a:prstGeom prst="rect">
                <a:avLst/>
              </a:prstGeom>
              <a:blipFill rotWithShape="1">
                <a:blip r:embed="rId2"/>
                <a:stretch>
                  <a:fillRect l="-5" t="-15" b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7.2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253382"/>
                <a:ext cx="10897931" cy="4855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0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投影坐标系下，完成椭圆曲线上点的计算：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用普通计算方式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effectLst/>
                    <a:cs typeface="Times New Roman" panose="02020603050405020304" pitchFamily="18" charset="0"/>
                  </a:rPr>
                  <a:t>尝试用蒙哥马利模乘计算（思考：那些参数需要先做转换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？</a:t>
                </a:r>
                <a:r>
                  <a:rPr lang="zh-CN" altLang="en-US" dirty="0">
                    <a:effectLst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effectLst/>
                    <a:cs typeface="Times New Roman" panose="02020603050405020304" pitchFamily="18" charset="0"/>
                  </a:rPr>
                  <a:t># P-256 </a:t>
                </a:r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参数</a:t>
                </a:r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xFFFFFFFF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00000001000000000000000000000000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FFFFFFFFFFFFFFFFFFFFFFFF</m:t>
                    </m:r>
                  </m:oMath>
                </a14:m>
                <a:endParaRPr lang="en-US" altLang="zh-CN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xFFFFFFFF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00000001000000000000000000000000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FFFFFFFFFFFFFFFFFFFFFFFC</m:t>
                    </m:r>
                  </m:oMath>
                </a14:m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635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93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EBBD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55769886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651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BCE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2604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</m:oMath>
                </a14:m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12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4247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BCE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563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440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277037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812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DEB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13945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898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296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, </m:t>
                    </m:r>
                  </m:oMath>
                </a14:m>
                <a:br>
                  <a:rPr lang="en-US" altLang="zh-CN" b="1" i="0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342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EB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162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BCE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33576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315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ECECBB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6406837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BF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51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5</m:t>
                      </m:r>
                      <m:r>
                        <a:rPr lang="en-US" altLang="zh-CN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#(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xFFFFFFFF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00000000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FFFFFFFFFFFFFFFFBCE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FAADA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7179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84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9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CAC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FC</m:t>
                    </m:r>
                    <m:r>
                      <m:rPr>
                        <m:nor/>
                      </m:rPr>
                      <a:rPr lang="en-US" altLang="zh-CN" b="1" i="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632551</m:t>
                    </m:r>
                  </m:oMath>
                </a14:m>
                <a:endParaRPr lang="en-US" altLang="zh-CN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253382"/>
                <a:ext cx="10897931" cy="4855047"/>
              </a:xfrm>
              <a:prstGeom prst="rect">
                <a:avLst/>
              </a:prstGeom>
              <a:blipFill rotWithShape="1">
                <a:blip r:embed="rId2"/>
                <a:stretch>
                  <a:fillRect l="-5" t="-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7.2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47034" y="1253382"/>
                <a:ext cx="10897931" cy="4799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0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投影坐标系下，完成椭圆曲线上点的计算：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2000" i="1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cs typeface="Times New Roman" panose="02020603050405020304" pitchFamily="18" charset="0"/>
                  </a:rPr>
                  <a:t>用普通计算方式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>
                    <a:effectLst/>
                    <a:cs typeface="Times New Roman" panose="02020603050405020304" pitchFamily="18" charset="0"/>
                  </a:rPr>
                  <a:t>尝试用蒙哥马利模乘计算（思考：那些参数需要先做转换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？</a:t>
                </a:r>
                <a:r>
                  <a:rPr lang="zh-CN" altLang="en-US" dirty="0">
                    <a:effectLst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 err="1">
                    <a:effectLst/>
                    <a:cs typeface="Times New Roman" panose="02020603050405020304" pitchFamily="18" charset="0"/>
                  </a:rPr>
                  <a:t>SageMath</a:t>
                </a:r>
                <a:r>
                  <a:rPr lang="en-US" altLang="zh-CN" sz="2000" dirty="0">
                    <a:effectLst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内置函数测试用代码：</a:t>
                </a:r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effectLst/>
                    <a:cs typeface="Courier New" panose="02070309020205020404" pitchFamily="49" charset="0"/>
                  </a:rPr>
                  <a:t># </a:t>
                </a:r>
                <a:r>
                  <a:rPr lang="zh-CN" altLang="en-US" dirty="0">
                    <a:effectLst/>
                    <a:cs typeface="Courier New" panose="02070309020205020404" pitchFamily="49" charset="0"/>
                  </a:rPr>
                  <a:t>定义 </a:t>
                </a:r>
                <a:r>
                  <a:rPr lang="en-US" altLang="zh-CN" dirty="0" err="1">
                    <a:cs typeface="Times New Roman" panose="02020603050405020304" pitchFamily="18" charset="0"/>
                  </a:rPr>
                  <a:t>Weierstrass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 形式的椭圆曲线</a:t>
                </a:r>
                <a:endParaRPr lang="en-US" altLang="zh-CN" dirty="0">
                  <a:effectLst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	E = </a:t>
                </a:r>
                <a:r>
                  <a:rPr lang="en-US" altLang="zh-CN" b="1" dirty="0" err="1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EllipticCurve</a:t>
                </a:r>
                <a:r>
                  <a:rPr lang="en-US" altLang="zh-CN" b="1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(GF(p), [a, b])</a:t>
                </a:r>
                <a:endParaRPr lang="en-US" altLang="zh-CN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effectLst/>
                    <a:cs typeface="Courier New" panose="02070309020205020404" pitchFamily="49" charset="0"/>
                  </a:rPr>
                  <a:t># </a:t>
                </a:r>
                <a:r>
                  <a:rPr lang="zh-CN" altLang="en-US" dirty="0">
                    <a:effectLst/>
                    <a:cs typeface="Courier New" panose="02070309020205020404" pitchFamily="49" charset="0"/>
                  </a:rPr>
                  <a:t>将点 </a:t>
                </a:r>
                <a:r>
                  <a:rPr lang="en-US" altLang="zh-CN" dirty="0">
                    <a:effectLst/>
                    <a:cs typeface="Courier New" panose="02070309020205020404" pitchFamily="49" charset="0"/>
                  </a:rPr>
                  <a:t>G </a:t>
                </a:r>
                <a:r>
                  <a:rPr lang="zh-CN" altLang="en-US" dirty="0">
                    <a:effectLst/>
                    <a:cs typeface="Courier New" panose="02070309020205020404" pitchFamily="49" charset="0"/>
                  </a:rPr>
                  <a:t>定义在曲线 </a:t>
                </a:r>
                <a:r>
                  <a:rPr lang="en-US" altLang="zh-CN" dirty="0">
                    <a:effectLst/>
                    <a:cs typeface="Courier New" panose="02070309020205020404" pitchFamily="49" charset="0"/>
                  </a:rPr>
                  <a:t>E </a:t>
                </a:r>
                <a:r>
                  <a:rPr lang="zh-CN" altLang="en-US" dirty="0">
                    <a:effectLst/>
                    <a:cs typeface="Courier New" panose="02070309020205020404" pitchFamily="49" charset="0"/>
                  </a:rPr>
                  <a:t>上</a:t>
                </a:r>
                <a:r>
                  <a:rPr lang="zh-CN" altLang="en-US" dirty="0">
                    <a:cs typeface="Courier New" panose="02070309020205020404" pitchFamily="49" charset="0"/>
                  </a:rPr>
                  <a:t>，判断一个点是否在曲线上，随机点，生成元点</a:t>
                </a:r>
                <a:endParaRPr lang="en-US" altLang="zh-CN" dirty="0">
                  <a:effectLst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G = E(G),</a:t>
                </a:r>
                <a:r>
                  <a:rPr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E.is_on_curve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(G),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E.gens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()[0]</a:t>
                </a:r>
                <a:endParaRPr lang="en-US" altLang="zh-CN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effectLst/>
                    <a:cs typeface="Courier New" panose="02070309020205020404" pitchFamily="49" charset="0"/>
                  </a:rPr>
                  <a:t># </a:t>
                </a:r>
                <a:r>
                  <a:rPr lang="zh-CN" altLang="en-US" dirty="0">
                    <a:effectLst/>
                    <a:cs typeface="Courier New" panose="02070309020205020404" pitchFamily="49" charset="0"/>
                  </a:rPr>
                  <a:t>椭圆曲线点的计算，阶</a:t>
                </a:r>
                <a:endParaRPr lang="en-US" altLang="zh-CN" dirty="0">
                  <a:effectLst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P = G + G, P = 2*G,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E.order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altLang="zh-CN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34" y="1253382"/>
                <a:ext cx="10897931" cy="4799965"/>
              </a:xfrm>
              <a:prstGeom prst="rect">
                <a:avLst/>
              </a:prstGeom>
              <a:blipFill rotWithShape="1">
                <a:blip r:embed="rId2"/>
                <a:stretch>
                  <a:fillRect l="-6" t="-1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2409"/>
            <a:ext cx="4558299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7.3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Diffie-Hellman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协议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15"/>
              <p:cNvSpPr txBox="1"/>
              <p:nvPr/>
            </p:nvSpPr>
            <p:spPr>
              <a:xfrm>
                <a:off x="696686" y="1099749"/>
                <a:ext cx="10864185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概率算法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zh-CN" altLang="en-US" sz="2000" dirty="0"/>
                  <a:t>，输入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/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，输出循环群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zh-CN" altLang="en-US" sz="2000" dirty="0"/>
                  <a:t>，群的阶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，以及群的一个生成元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DH </a:t>
                </a:r>
                <a:r>
                  <a:rPr lang="zh-CN" altLang="en-US" sz="2000" dirty="0"/>
                  <a:t>密钥交换协议的正式描述如下：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5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1099749"/>
                <a:ext cx="10864185" cy="955903"/>
              </a:xfrm>
              <a:prstGeom prst="rect">
                <a:avLst/>
              </a:prstGeom>
              <a:blipFill rotWithShape="1">
                <a:blip r:embed="rId2"/>
                <a:stretch>
                  <a:fillRect l="-1" t="-59" r="1" b="-5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: 圆角 55"/>
              <p:cNvSpPr/>
              <p:nvPr/>
            </p:nvSpPr>
            <p:spPr>
              <a:xfrm>
                <a:off x="753076" y="2183649"/>
                <a:ext cx="10807795" cy="3951636"/>
              </a:xfrm>
              <a:prstGeom prst="roundRect">
                <a:avLst>
                  <a:gd name="adj" fmla="val 40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b="1" u="sng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构造 </a:t>
                </a:r>
                <a:r>
                  <a:rPr lang="en-US" altLang="zh-CN" sz="2000" b="1" u="sng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7.2</a:t>
                </a:r>
                <a:r>
                  <a:rPr lang="zh-CN" altLang="en-US" sz="2000" b="1" u="sng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000" b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Diffie-Hellman </a:t>
                </a:r>
                <a:r>
                  <a:rPr lang="zh-CN" altLang="en-US" sz="2000" b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密钥交换协议</a:t>
                </a:r>
                <a:r>
                  <a:rPr lang="zh-CN" altLang="en-US" sz="2000" b="1" u="sng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000" b="1" u="sng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共同输入：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安全参数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协议：</a:t>
                </a:r>
                <a:endPara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Alice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执行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生成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𝔾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Alice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均匀随机选取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Alice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发送给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Bob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Bob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均匀随机选取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发给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Alice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，输出密钥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Alice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收到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，输出密钥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矩形: 圆角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76" y="2183649"/>
                <a:ext cx="10807795" cy="3951636"/>
              </a:xfrm>
              <a:prstGeom prst="roundRect">
                <a:avLst>
                  <a:gd name="adj" fmla="val 4042"/>
                </a:avLst>
              </a:prstGeom>
              <a:blipFill rotWithShape="1">
                <a:blip r:embed="rId3"/>
                <a:stretch>
                  <a:fillRect l="-64" t="-174" r="-58" b="-147"/>
                </a:stretch>
              </a:blip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3461</Words>
  <Application>WPS 演示</Application>
  <PresentationFormat>宽屏</PresentationFormat>
  <Paragraphs>190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黑体</vt:lpstr>
      <vt:lpstr>Times New Roman</vt:lpstr>
      <vt:lpstr>微软雅黑</vt:lpstr>
      <vt:lpstr>Cambria Math</vt:lpstr>
      <vt:lpstr>Courier New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23801</cp:lastModifiedBy>
  <cp:revision>169</cp:revision>
  <dcterms:created xsi:type="dcterms:W3CDTF">2019-06-19T02:08:00Z</dcterms:created>
  <dcterms:modified xsi:type="dcterms:W3CDTF">2025-07-15T05:33:29Z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DFE7672449924383BBE201F4EFA9297D_12</vt:lpwstr>
  </property>
</Properties>
</file>