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9"/>
  </p:notesMasterIdLst>
  <p:sldIdLst>
    <p:sldId id="258" r:id="rId5"/>
    <p:sldId id="260" r:id="rId6"/>
    <p:sldId id="262" r:id="rId7"/>
    <p:sldId id="264" r:id="rId8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648" y="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FABD3-EA48-4B09-B4AF-B68FF75D8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FABD3-EA48-4B09-B4AF-B68FF75D8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6E6D-3CB3-452A-BA95-47722E1F06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62F-E377-417C-AF31-4B648B824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6E6D-3CB3-452A-BA95-47722E1F06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62F-E377-417C-AF31-4B648B824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6E6D-3CB3-452A-BA95-47722E1F06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62F-E377-417C-AF31-4B648B824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6E6D-3CB3-452A-BA95-47722E1F06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62F-E377-417C-AF31-4B648B824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6E6D-3CB3-452A-BA95-47722E1F06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62F-E377-417C-AF31-4B648B824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6E6D-3CB3-452A-BA95-47722E1F06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62F-E377-417C-AF31-4B648B824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6E6D-3CB3-452A-BA95-47722E1F06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62F-E377-417C-AF31-4B648B824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6E6D-3CB3-452A-BA95-47722E1F06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62F-E377-417C-AF31-4B648B824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6E6D-3CB3-452A-BA95-47722E1F06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62F-E377-417C-AF31-4B648B824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6E6D-3CB3-452A-BA95-47722E1F06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62F-E377-417C-AF31-4B648B824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6E6D-3CB3-452A-BA95-47722E1F06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A62F-E377-417C-AF31-4B648B824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5000">
    <p:random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9" Type="http://schemas.openxmlformats.org/officeDocument/2006/relationships/theme" Target="../theme/theme3.xml"/><Relationship Id="rId18" Type="http://schemas.openxmlformats.org/officeDocument/2006/relationships/tags" Target="../tags/tag124.xml"/><Relationship Id="rId17" Type="http://schemas.openxmlformats.org/officeDocument/2006/relationships/tags" Target="../tags/tag123.xml"/><Relationship Id="rId16" Type="http://schemas.openxmlformats.org/officeDocument/2006/relationships/tags" Target="../tags/tag122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E6E6D-3CB3-452A-BA95-47722E1F06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A62F-E377-417C-AF31-4B648B8242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9.png"/><Relationship Id="rId1" Type="http://schemas.openxmlformats.org/officeDocument/2006/relationships/tags" Target="../tags/tag1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tags" Target="../tags/tag12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2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57273" y="2428989"/>
            <a:ext cx="5077460" cy="83248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zh-CN" altLang="en-US" sz="48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第八章：数字签名</a:t>
            </a:r>
            <a:endParaRPr sz="48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DDC869-2817-46DD-8681-5A1924287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906589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8.1 </a:t>
            </a:r>
            <a:r>
              <a:rPr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基于离散对数问题的数字</a:t>
            </a:r>
            <a:r>
              <a:rPr lang="en-US" altLang="zh-CN"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签名DSA 与 ECDSA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23873" y="1129848"/>
            <a:ext cx="6691849" cy="3318707"/>
            <a:chOff x="5500150" y="1904425"/>
            <a:chExt cx="6691849" cy="3318707"/>
          </a:xfrm>
        </p:grpSpPr>
        <p:sp>
          <p:nvSpPr>
            <p:cNvPr id="4" name="矩形 3"/>
            <p:cNvSpPr/>
            <p:nvPr/>
          </p:nvSpPr>
          <p:spPr>
            <a:xfrm>
              <a:off x="5500150" y="1904425"/>
              <a:ext cx="6691849" cy="331870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5500151" y="2437606"/>
                  <a:ext cx="2984790" cy="19827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altLang="zh-CN" sz="2000" dirty="0">
                    <a:solidFill>
                      <a:prstClr val="black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altLang="zh-CN" sz="2000" dirty="0">
                    <a:solidFill>
                      <a:prstClr val="black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zh-CN" sz="2000" dirty="0">
                    <a:solidFill>
                      <a:prstClr val="black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≔[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lit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]</m:t>
                        </m:r>
                      </m:oMath>
                    </m:oMathPara>
                  </a14:m>
                  <a:endParaRPr lang="en-US" altLang="zh-CN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151" y="2437606"/>
                  <a:ext cx="2984790" cy="198278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/>
            <p:nvPr/>
          </p:nvCxnSpPr>
          <p:spPr>
            <a:xfrm flipH="1">
              <a:off x="8564314" y="3272405"/>
              <a:ext cx="1210052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8947182" y="2872295"/>
                  <a:ext cx="44431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182" y="2872295"/>
                  <a:ext cx="444318" cy="40011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/>
            <p:nvPr/>
          </p:nvCxnSpPr>
          <p:spPr>
            <a:xfrm>
              <a:off x="8536813" y="3837722"/>
              <a:ext cx="1237552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6506879" y="2075254"/>
                  <a:ext cx="167978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b="1" dirty="0">
                      <a:latin typeface="Arial" panose="020B0604020202020204" pitchFamily="34" charset="0"/>
                      <a:ea typeface="黑体" panose="02010609060101010101" pitchFamily="49" charset="-122"/>
                    </a:rPr>
                    <a:t>证明者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879" y="2075254"/>
                  <a:ext cx="1679783" cy="40011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9825695" y="2075254"/>
                  <a:ext cx="217951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b="1" dirty="0">
                      <a:latin typeface="Arial" panose="020B0604020202020204" pitchFamily="34" charset="0"/>
                      <a:ea typeface="黑体" panose="02010609060101010101" pitchFamily="49" charset="-122"/>
                    </a:rPr>
                    <a:t>验证者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𝔾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5695" y="2075254"/>
                  <a:ext cx="2179517" cy="40011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9926067" y="3152650"/>
                  <a:ext cx="2179517" cy="19772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altLang="zh-CN" sz="2000" dirty="0">
                    <a:solidFill>
                      <a:prstClr val="black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zh-CN" sz="2000" dirty="0">
                    <a:solidFill>
                      <a:prstClr val="black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US" altLang="zh-CN" sz="2000" b="0" dirty="0">
                    <a:solidFill>
                      <a:prstClr val="black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000" dirty="0">
                      <a:solidFill>
                        <a:prstClr val="black"/>
                      </a:solidFill>
                    </a:rPr>
                    <a:t>且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altLang="zh-CN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6067" y="3152650"/>
                  <a:ext cx="2179517" cy="1977208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8947181" y="3437612"/>
                  <a:ext cx="44431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181" y="3437612"/>
                  <a:ext cx="444318" cy="40011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/>
            <p:cNvCxnSpPr/>
            <p:nvPr/>
          </p:nvCxnSpPr>
          <p:spPr>
            <a:xfrm flipH="1">
              <a:off x="8550564" y="4403041"/>
              <a:ext cx="127513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8947181" y="4002931"/>
                  <a:ext cx="44431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181" y="4002931"/>
                  <a:ext cx="444318" cy="40011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754004" y="1904609"/>
                <a:ext cx="3288535" cy="1417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循环群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zh-CN" altLang="en-US" sz="2000" dirty="0"/>
                  <a:t>，素数阶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私钥为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计算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公钥为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𝔾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04" y="1904609"/>
                <a:ext cx="3288535" cy="1417568"/>
              </a:xfrm>
              <a:prstGeom prst="rect">
                <a:avLst/>
              </a:prstGeom>
              <a:blipFill rotWithShape="1">
                <a:blip r:embed="rId9"/>
                <a:stretch>
                  <a:fillRect l="-8" t="-17" r="4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754004" y="4445964"/>
                <a:ext cx="9824141" cy="1941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正确性：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𝑥𝑟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𝑥𝑟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𝑥𝑟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，但该情形发生的概率可忽略不计。</a:t>
                </a:r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一定存在。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该方案除了可忽略不计的失败概率以外，正确性得以验证。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04" y="4445964"/>
                <a:ext cx="9824141" cy="1941685"/>
              </a:xfrm>
              <a:prstGeom prst="rect">
                <a:avLst/>
              </a:prstGeom>
              <a:blipFill rotWithShape="1">
                <a:blip r:embed="rId10"/>
                <a:stretch>
                  <a:fillRect l="-3" t="-17" r="3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DDC869-2817-46DD-8681-5A1924287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906589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8.1 </a:t>
            </a:r>
            <a:r>
              <a:rPr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基于离散对数问题的数字</a:t>
            </a:r>
            <a:r>
              <a:rPr lang="en-US" altLang="zh-CN"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签名DSA 与 ECDSA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631057" y="1245568"/>
                <a:ext cx="10954015" cy="2948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DSA / ECDSA </a:t>
                </a:r>
                <a:r>
                  <a:rPr lang="zh-CN" altLang="en-US" sz="2000" dirty="0"/>
                  <a:t>签名方案通过将上述交互式认证方案“压缩”为由签名者独立运行的非交互式算法而构造。然而，该转换方法与 </a:t>
                </a:r>
                <a:r>
                  <a:rPr lang="en-US" altLang="zh-CN" sz="2000" dirty="0"/>
                  <a:t>Fiat-Shamir </a:t>
                </a:r>
                <a:r>
                  <a:rPr lang="zh-CN" altLang="en-US" sz="2000" dirty="0"/>
                  <a:t>变换存在以下差异：</a:t>
                </a:r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 待签名的消息，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是密码学哈希函数</a:t>
                </a:r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无需表现得像一个随机预言机</a:t>
                </a:r>
                <a:endParaRPr lang="en-US" altLang="zh-CN" sz="20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DSA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阶子群，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为素数，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ECDSA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是椭圆曲线群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阶子群，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为素数，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≝[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lit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7" y="1245568"/>
                <a:ext cx="10954015" cy="2948821"/>
              </a:xfrm>
              <a:prstGeom prst="rect">
                <a:avLst/>
              </a:prstGeom>
              <a:blipFill rotWithShape="1">
                <a:blip r:embed="rId2"/>
                <a:stretch>
                  <a:fillRect l="-5" t="-11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DDC869-2817-46DD-8681-5A1924287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906589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8.1 </a:t>
            </a:r>
            <a:r>
              <a:rPr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基于离散对数问题的数字</a:t>
            </a:r>
            <a:r>
              <a:rPr lang="en-US" altLang="zh-CN"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签名DSA 与 ECDSA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: 圆角 2"/>
              <p:cNvSpPr/>
              <p:nvPr/>
            </p:nvSpPr>
            <p:spPr>
              <a:xfrm>
                <a:off x="694845" y="1243426"/>
                <a:ext cx="10802310" cy="4541289"/>
              </a:xfrm>
              <a:prstGeom prst="roundRect">
                <a:avLst>
                  <a:gd name="adj" fmla="val 274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构造 </a:t>
                </a:r>
                <a:r>
                  <a:rPr lang="zh-CN" altLang="en-US" sz="2000" b="1" u="sng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DSA</a:t>
                </a:r>
                <a:endParaRPr kumimoji="0" lang="zh-CN" alt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的定义与之前一致。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𝐆𝐞𝐧</m:t>
                    </m:r>
                  </m:oMath>
                </a14:m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：</a:t>
                </a:r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输入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并执行 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得到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𝔾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，均匀选取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2000" dirty="0"/>
                  <a:t>，计算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。</a:t>
                </a:r>
                <a:endParaRPr lang="en-US" altLang="zh-CN" sz="2000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	</a:t>
                </a:r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 </a:t>
                </a:r>
                <a:r>
                  <a:rPr lang="zh-CN" altLang="en-US" sz="2000" dirty="0"/>
                  <a:t>公钥为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，私钥为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。</a:t>
                </a:r>
                <a:endParaRPr lang="en-US" altLang="zh-CN" sz="2000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𝐒𝐢𝐠𝐧</m:t>
                    </m:r>
                  </m:oMath>
                </a14:m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：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输入私钥 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和消息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，均匀选取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并依次计算：</a:t>
                </a:r>
                <a:endParaRPr lang="en-US" altLang="zh-CN" sz="2000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2000" b="0" i="1" dirty="0">
                    <a:solidFill>
                      <a:prstClr val="black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:r>
                  <a:rPr lang="en-US" altLang="zh-CN" sz="2000" i="1" dirty="0">
                    <a:solidFill>
                      <a:prstClr val="black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𝑥𝑟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，输出签名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。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	   </a:t>
                </a:r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（若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或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，重新选取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并再次计算</a:t>
                </a:r>
                <a:endParaRPr lang="zh-CN" altLang="en-US" sz="2000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𝐕𝐫𝐟𝐲</m:t>
                    </m:r>
                  </m:oMath>
                </a14:m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：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输入 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且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，当且仅当一下等式满足时，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输出</a:t>
                </a:r>
                <a:r>
                  <a:rPr lang="en-US" altLang="zh-CN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1</a:t>
                </a:r>
                <a:endParaRPr lang="en-US" altLang="zh-CN" sz="2000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45" y="1243426"/>
                <a:ext cx="10802310" cy="4541289"/>
              </a:xfrm>
              <a:prstGeom prst="roundRect">
                <a:avLst>
                  <a:gd name="adj" fmla="val 2743"/>
                </a:avLst>
              </a:prstGeom>
              <a:blipFill rotWithShape="1">
                <a:blip r:embed="rId2"/>
                <a:stretch>
                  <a:fillRect l="-60" t="-142" r="-54" b="-129"/>
                </a:stretch>
              </a:blipFill>
              <a:ln w="127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话气泡: 圆角矩形 3"/>
              <p:cNvSpPr/>
              <p:nvPr/>
            </p:nvSpPr>
            <p:spPr>
              <a:xfrm>
                <a:off x="9055003" y="3514070"/>
                <a:ext cx="2929474" cy="1078056"/>
              </a:xfrm>
              <a:prstGeom prst="wedgeRoundRectCallout">
                <a:avLst>
                  <a:gd name="adj1" fmla="val -62339"/>
                  <a:gd name="adj2" fmla="val 4313"/>
                  <a:gd name="adj3" fmla="val 16667"/>
                </a:avLst>
              </a:prstGeom>
              <a:solidFill>
                <a:srgbClr val="FFC9C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SHA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256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对话气泡: 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03" y="3514070"/>
                <a:ext cx="2929474" cy="1078056"/>
              </a:xfrm>
              <a:prstGeom prst="wedgeRoundRectCallout">
                <a:avLst>
                  <a:gd name="adj1" fmla="val -62339"/>
                  <a:gd name="adj2" fmla="val 4313"/>
                  <a:gd name="adj3" fmla="val 16667"/>
                </a:avLst>
              </a:prstGeom>
              <a:blipFill rotWithShape="1">
                <a:blip r:embed="rId3"/>
                <a:stretch>
                  <a:fillRect l="-13024" t="-646" r="-213" b="-548"/>
                </a:stretch>
              </a:blip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34600" y="6167120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DDC869-2817-46DD-8681-5A1924287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906589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8.1 </a:t>
            </a:r>
            <a:r>
              <a:rPr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基于离散对数问题的数字</a:t>
            </a:r>
            <a:r>
              <a:rPr lang="en-US" altLang="zh-CN"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签名DSA 与 ECDSA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: 圆角 2"/>
              <p:cNvSpPr/>
              <p:nvPr/>
            </p:nvSpPr>
            <p:spPr>
              <a:xfrm>
                <a:off x="694845" y="1243426"/>
                <a:ext cx="10802310" cy="5106256"/>
              </a:xfrm>
              <a:prstGeom prst="roundRect">
                <a:avLst>
                  <a:gd name="adj" fmla="val 274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构造</a:t>
                </a:r>
                <a:r>
                  <a:rPr kumimoji="0" lang="en-US" altLang="zh-CN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 </a:t>
                </a:r>
                <a:r>
                  <a:rPr lang="zh-CN" altLang="en-US" sz="2000" b="1" u="sng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ECDSA</a:t>
                </a:r>
                <a:endParaRPr kumimoji="0" lang="en-US" altLang="zh-CN" sz="2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的定义与之前一致。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𝐆𝐞𝐧</m:t>
                    </m:r>
                  </m:oMath>
                </a14:m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：</a:t>
                </a:r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输入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并执行 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得到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，均匀选取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2000" dirty="0"/>
                  <a:t>，计算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。</a:t>
                </a:r>
                <a:endParaRPr lang="en-US" altLang="zh-CN" sz="2000" dirty="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	</a:t>
                </a:r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 </a:t>
                </a:r>
                <a:r>
                  <a:rPr lang="zh-CN" altLang="en-US" sz="2000" dirty="0"/>
                  <a:t>公钥为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，</a:t>
                </a:r>
                <a:r>
                  <a:rPr lang="zh-CN" altLang="en-US" sz="2000" dirty="0"/>
                  <a:t>私钥为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。</a:t>
                </a:r>
                <a:endParaRPr lang="en-US" altLang="zh-CN" sz="2000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𝐒𝐢𝐠𝐧</m:t>
                    </m:r>
                  </m:oMath>
                </a14:m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：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输入私钥 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和消息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，均匀选取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并依次计算：</a:t>
                </a:r>
                <a:endParaRPr lang="en-US" altLang="zh-CN" sz="2000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2000" b="0" i="1" dirty="0">
                    <a:solidFill>
                      <a:prstClr val="black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:r>
                  <a:rPr lang="en-US" altLang="zh-CN" sz="2000" i="1" dirty="0">
                    <a:solidFill>
                      <a:prstClr val="black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𝑥𝑟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，输出签名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。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	   </a:t>
                </a:r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（若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或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，重新选取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并再次计算）</a:t>
                </a:r>
                <a:endParaRPr lang="zh-CN" altLang="en-US" sz="2000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𝐕𝐫𝐟𝐲</m:t>
                    </m:r>
                  </m:oMath>
                </a14:m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：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输入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且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，当且仅当一下等式满足时，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输出</a:t>
                </a:r>
                <a:r>
                  <a:rPr lang="en-US" altLang="zh-CN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1</a:t>
                </a:r>
                <a:endParaRPr lang="en-US" altLang="zh-CN" sz="2000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45" y="1243426"/>
                <a:ext cx="10802310" cy="5106256"/>
              </a:xfrm>
              <a:prstGeom prst="roundRect">
                <a:avLst>
                  <a:gd name="adj" fmla="val 2743"/>
                </a:avLst>
              </a:prstGeom>
              <a:blipFill rotWithShape="1">
                <a:blip r:embed="rId2"/>
                <a:stretch>
                  <a:fillRect l="-60" t="-126" r="-54" b="-118"/>
                </a:stretch>
              </a:blipFill>
              <a:ln w="127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话气泡: 圆角矩形 3"/>
              <p:cNvSpPr/>
              <p:nvPr/>
            </p:nvSpPr>
            <p:spPr>
              <a:xfrm>
                <a:off x="9055003" y="3514070"/>
                <a:ext cx="2929474" cy="1078056"/>
              </a:xfrm>
              <a:prstGeom prst="wedgeRoundRectCallout">
                <a:avLst>
                  <a:gd name="adj1" fmla="val -62339"/>
                  <a:gd name="adj2" fmla="val 4313"/>
                  <a:gd name="adj3" fmla="val 16667"/>
                </a:avLst>
              </a:prstGeom>
              <a:solidFill>
                <a:srgbClr val="FFC9C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SHA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256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lit/>
                      </m:rP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对话气泡: 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03" y="3514070"/>
                <a:ext cx="2929474" cy="1078056"/>
              </a:xfrm>
              <a:prstGeom prst="wedgeRoundRectCallout">
                <a:avLst>
                  <a:gd name="adj1" fmla="val -62339"/>
                  <a:gd name="adj2" fmla="val 4313"/>
                  <a:gd name="adj3" fmla="val 16667"/>
                </a:avLst>
              </a:prstGeom>
              <a:blipFill rotWithShape="1">
                <a:blip r:embed="rId3"/>
                <a:stretch>
                  <a:fillRect l="-13024" t="-646" r="-213" b="-548"/>
                </a:stretch>
              </a:blip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7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8.2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任务</a:t>
            </a:r>
            <a:r>
              <a:rPr lang="zh-CN" altLang="en-US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一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129" y="921997"/>
            <a:ext cx="10683749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sz="20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完成</a:t>
            </a:r>
            <a:r>
              <a:rPr lang="en-US" altLang="zh-CN" sz="20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 DSA </a:t>
            </a:r>
            <a:r>
              <a:rPr lang="zh-CN" altLang="en-US" sz="20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0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ECDSA </a:t>
            </a:r>
            <a:r>
              <a:rPr lang="zh-CN" altLang="en-US" sz="20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数字签名</a:t>
            </a:r>
            <a:r>
              <a:rPr lang="zh-CN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ea typeface="黑体" panose="02010609060101010101" pitchFamily="49" charset="-122"/>
                <a:cs typeface="Times New Roman" panose="02020603050405020304" pitchFamily="18" charset="0"/>
              </a:rPr>
              <a:t>DSA </a:t>
            </a:r>
            <a:r>
              <a:rPr lang="zh-CN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endParaRPr lang="zh-CN" altLang="en-US" sz="2000" dirty="0">
              <a:effectLst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129" y="1416235"/>
            <a:ext cx="112299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87A8E61D B4B6663C FFBBD19C 65195999 8CEEF608 660DD0F2 5D2CEED4 435E3B00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E00DF8F1 D61957D4 FAF7DF45 61B2AA30 16C3D911 34096FAA 3BF4296D 830E9A7C 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209E0C64 97517ABD 5A8A9D30 6BCF67ED 91F9E672 5B4758C0 22E0B1EF 4275BF7B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6C5BFC11 D45F9088 B941F54E B1E59BB8 BC39A0BF 12307F5C 4FDB70C5 81B23F76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B63ACAE1 CAA6B790 2D525267 35488A0E F13C6D9A 51BFA4AB 3AD83477 96524D8E 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F6A167B5 A41825D9 67E144E5 14056425 1CCACB83 E6B486F6 B3CA3F79 71506026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C0B857F6 89962856 DED4010A BD0BE621 C3A3960A 54E710C3 75F26375 D7014103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A4B54330 C198AF12 6116D227 6E11715F 693877FA D7EF09CA DB094AE9 1E1A1597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g = 3FB32C9B 73134D0B 2E775066 60EDBD48 4CA7B18F 21EF2054 07F4793A 1A0BA125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10DBC150 77BE463F FF4FED4A AC0BB555 BE3A6C1B 0C6B47B1 BC3773BF 7E8C6F62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901228F8 C28CBB18 A55AE313 41000A65 0196F931 C77A57F2 DDF463E5 E9EC144B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777DE62A AAB8A862 8AC376D2 82D6ED38 64E67982 428EBC83 1D14348F 6F2F9193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B5045AF2 767164E1 DFC967C1 FB3F2E55 A4BD1BFF E83B9C80 D052B985 D182EA0A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DB2A3B73 13D3FE14 C8484B1E 052588B9 B7D2BBD2 DF016199 ECD06E15 57CD0915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B3353BBB 64E0EC37 7FD02837 0DF92B52 C7891428 CDC67EB6 184B523D 1DB246C3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2F630784 90F00EF8 D647D148 D4795451 5E2327CF EF98C582 664B4C0F 6CC41659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q = 8CF83642 A709A097 B4479976 40129DA2 99B1A47D 1EB3750B A308B0FE 64F5FBD3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1040" y="1475105"/>
            <a:ext cx="11229975" cy="462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0xFFFFFFFF00000001000000000000000000000000FFFFFFFFFFFFFFFFFFFFFFFF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0xFFFFFFFF00000001000000000000000000000000FFFFFFFFFFFFFFFFFFFFFFFC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0x5AC635D8AA3A93E7B3EBBD55769886BC651D06B0CC53B0F63BCE3C3E27D2604B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Sagemath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定义群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GF(p)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Sagemath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定义椭圆曲线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E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EllipticCurve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 [a, b])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G = E(0x6B17D1F2E12C4247F8BCE6E563A440F277037D812DEB33A0F4A13945D898C296,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0x4FE342E2FE1A7F9B8EE7EB4A7C0F9E162BCE33576B315ECECBB6406837BF51F5)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# q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E.order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zh-CN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= 0xFFFFFFFF00000000FFFFFFFFFFFFFFFFBCE6FAADA7179E84F3B9CAC2FC632551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7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8.2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任务</a:t>
            </a:r>
            <a:r>
              <a:rPr lang="zh-CN" altLang="en-US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一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129" y="921997"/>
            <a:ext cx="10683749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sz="20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完成</a:t>
            </a:r>
            <a:r>
              <a:rPr lang="en-US" altLang="zh-CN" sz="20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 DSA </a:t>
            </a:r>
            <a:r>
              <a:rPr lang="zh-CN" altLang="en-US" sz="20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0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ECDSA </a:t>
            </a:r>
            <a:r>
              <a:rPr lang="zh-CN" altLang="en-US" sz="20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数字签名</a:t>
            </a:r>
            <a:r>
              <a:rPr lang="zh-CN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ea typeface="黑体" panose="02010609060101010101" pitchFamily="49" charset="-122"/>
                <a:cs typeface="Times New Roman" panose="02020603050405020304" pitchFamily="18" charset="0"/>
              </a:rPr>
              <a:t>ECDSA </a:t>
            </a:r>
            <a:r>
              <a:rPr lang="zh-CN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endParaRPr lang="zh-CN" altLang="en-US" sz="2000" dirty="0">
              <a:effectLst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28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29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3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3539</Words>
  <Application>WPS 演示</Application>
  <PresentationFormat>宽屏</PresentationFormat>
  <Paragraphs>121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黑体</vt:lpstr>
      <vt:lpstr>Times New Roman</vt:lpstr>
      <vt:lpstr>微软雅黑</vt:lpstr>
      <vt:lpstr>Cambria Math</vt:lpstr>
      <vt:lpstr>Courier New</vt:lpstr>
      <vt:lpstr>Arial Unicode MS</vt:lpstr>
      <vt:lpstr>Calibri</vt:lpstr>
      <vt:lpstr>WPS</vt:lpstr>
      <vt:lpstr>1_Office 主题​​</vt:lpstr>
      <vt:lpstr>1_WPS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刘俊杰</cp:lastModifiedBy>
  <cp:revision>169</cp:revision>
  <dcterms:created xsi:type="dcterms:W3CDTF">2019-06-19T02:08:00Z</dcterms:created>
  <dcterms:modified xsi:type="dcterms:W3CDTF">2025-07-15T05:33:56Z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AB34EBBB47B3409182C2F9B91761E042_12</vt:lpwstr>
  </property>
</Properties>
</file>