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83" r:id="rId4"/>
    <p:sldId id="287" r:id="rId5"/>
    <p:sldId id="284" r:id="rId6"/>
    <p:sldId id="296" r:id="rId7"/>
    <p:sldId id="289" r:id="rId8"/>
    <p:sldId id="290" r:id="rId9"/>
    <p:sldId id="295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285" r:id="rId29"/>
    <p:sldId id="291" r:id="rId30"/>
    <p:sldId id="292" r:id="rId31"/>
    <p:sldId id="298" r:id="rId32"/>
    <p:sldId id="299" r:id="rId33"/>
    <p:sldId id="300" r:id="rId34"/>
    <p:sldId id="301" r:id="rId35"/>
    <p:sldId id="286" r:id="rId36"/>
    <p:sldId id="293" r:id="rId37"/>
    <p:sldId id="294" r:id="rId38"/>
    <p:sldId id="262" r:id="rId39"/>
  </p:sldIdLst>
  <p:sldSz cx="12192000" cy="6858000"/>
  <p:notesSz cx="6858000" cy="9144000"/>
  <p:embeddedFontLst>
    <p:embeddedFont>
      <p:font typeface="맑은 고딕" panose="020B0503020000020004" pitchFamily="50" charset="-127"/>
      <p:regular r:id="rId41"/>
      <p:bold r:id="rId42"/>
    </p:embeddedFont>
    <p:embeddedFont>
      <p:font typeface="빙그레체Ⅱ" panose="02030803000000000000" pitchFamily="18" charset="-127"/>
      <p:bold r:id="rId43"/>
    </p:embeddedFont>
    <p:embeddedFont>
      <p:font typeface="휴먼모음T" panose="02030504000101010101" pitchFamily="18" charset="-127"/>
      <p:regular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재준" initials="최재" lastIdx="2" clrIdx="0">
    <p:extLst>
      <p:ext uri="{19B8F6BF-5375-455C-9EA6-DF929625EA0E}">
        <p15:presenceInfo xmlns:p15="http://schemas.microsoft.com/office/powerpoint/2012/main" userId="ec0fd229b2f3cd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BEC7"/>
    <a:srgbClr val="CCCCCC"/>
    <a:srgbClr val="3D4C75"/>
    <a:srgbClr val="E74B86"/>
    <a:srgbClr val="D91D65"/>
    <a:srgbClr val="5A9CBF"/>
    <a:srgbClr val="CDFFEB"/>
    <a:srgbClr val="5A9CA1"/>
    <a:srgbClr val="7C7F85"/>
    <a:srgbClr val="4B6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9" autoAdjust="0"/>
    <p:restoredTop sz="97434" autoAdjust="0"/>
  </p:normalViewPr>
  <p:slideViewPr>
    <p:cSldViewPr snapToGrid="0">
      <p:cViewPr varScale="1">
        <p:scale>
          <a:sx n="158" d="100"/>
          <a:sy n="158" d="100"/>
        </p:scale>
        <p:origin x="1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5D737-7BAC-47AC-B9EA-372537E0B28E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65B33-9C60-4C06-929E-89ECAAF2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8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4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35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563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6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616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83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066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721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171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128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5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8494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298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57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768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355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305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4996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772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2868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24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624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131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4702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840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7012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809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411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04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11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930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431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646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71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95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95C9-7F16-4C91-A885-9C429575C30E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509B-0CA6-410E-95A4-B6DD69E35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2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95C9-7F16-4C91-A885-9C429575C30E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509B-0CA6-410E-95A4-B6DD69E35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97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95C9-7F16-4C91-A885-9C429575C30E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509B-0CA6-410E-95A4-B6DD69E35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81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95C9-7F16-4C91-A885-9C429575C30E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509B-0CA6-410E-95A4-B6DD69E35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38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95C9-7F16-4C91-A885-9C429575C30E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509B-0CA6-410E-95A4-B6DD69E35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88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95C9-7F16-4C91-A885-9C429575C30E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509B-0CA6-410E-95A4-B6DD69E35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90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95C9-7F16-4C91-A885-9C429575C30E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509B-0CA6-410E-95A4-B6DD69E35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32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95C9-7F16-4C91-A885-9C429575C30E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509B-0CA6-410E-95A4-B6DD69E35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7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95C9-7F16-4C91-A885-9C429575C30E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509B-0CA6-410E-95A4-B6DD69E35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17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95C9-7F16-4C91-A885-9C429575C30E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509B-0CA6-410E-95A4-B6DD69E35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60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95C9-7F16-4C91-A885-9C429575C30E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509B-0CA6-410E-95A4-B6DD69E35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39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195C9-7F16-4C91-A885-9C429575C30E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9509B-0CA6-410E-95A4-B6DD69E35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3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4ECF076-0780-4283-AEAC-C3891286A936}"/>
              </a:ext>
            </a:extLst>
          </p:cNvPr>
          <p:cNvGrpSpPr/>
          <p:nvPr/>
        </p:nvGrpSpPr>
        <p:grpSpPr>
          <a:xfrm>
            <a:off x="3184634" y="3190875"/>
            <a:ext cx="5822732" cy="723900"/>
            <a:chOff x="3467099" y="2324100"/>
            <a:chExt cx="5822732" cy="7239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1E7F3E3-C736-4E66-AFD8-9C4D82B86030}"/>
                </a:ext>
              </a:extLst>
            </p:cNvPr>
            <p:cNvSpPr/>
            <p:nvPr/>
          </p:nvSpPr>
          <p:spPr>
            <a:xfrm>
              <a:off x="3467099" y="2324100"/>
              <a:ext cx="5341883" cy="7239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7BE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D3DA1AB-4942-4E8F-9E15-6B43918DBF72}"/>
                </a:ext>
              </a:extLst>
            </p:cNvPr>
            <p:cNvGrpSpPr/>
            <p:nvPr/>
          </p:nvGrpSpPr>
          <p:grpSpPr>
            <a:xfrm>
              <a:off x="8553450" y="2324100"/>
              <a:ext cx="736381" cy="723900"/>
              <a:chOff x="8553450" y="2324100"/>
              <a:chExt cx="736381" cy="72390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24CD759-83DC-4E40-A548-73D0FD6FF636}"/>
                  </a:ext>
                </a:extLst>
              </p:cNvPr>
              <p:cNvSpPr/>
              <p:nvPr/>
            </p:nvSpPr>
            <p:spPr>
              <a:xfrm>
                <a:off x="8553450" y="2324100"/>
                <a:ext cx="736381" cy="723900"/>
              </a:xfrm>
              <a:prstGeom prst="rect">
                <a:avLst/>
              </a:prstGeom>
              <a:solidFill>
                <a:srgbClr val="67BEC7"/>
              </a:solidFill>
              <a:ln w="28575">
                <a:solidFill>
                  <a:srgbClr val="67BE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4B89562-8DB0-4032-A062-3A5154D6DDCA}"/>
                  </a:ext>
                </a:extLst>
              </p:cNvPr>
              <p:cNvSpPr/>
              <p:nvPr/>
            </p:nvSpPr>
            <p:spPr>
              <a:xfrm rot="18844705">
                <a:off x="9004207" y="2684371"/>
                <a:ext cx="117662" cy="251010"/>
              </a:xfrm>
              <a:prstGeom prst="roundRect">
                <a:avLst/>
              </a:prstGeom>
              <a:solidFill>
                <a:schemeClr val="bg1"/>
              </a:solidFill>
              <a:ln w="22225">
                <a:solidFill>
                  <a:srgbClr val="67BE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3091D67-0DD9-4252-B79E-1A78055AD24B}"/>
                  </a:ext>
                </a:extLst>
              </p:cNvPr>
              <p:cNvSpPr/>
              <p:nvPr/>
            </p:nvSpPr>
            <p:spPr>
              <a:xfrm>
                <a:off x="8701087" y="2462212"/>
                <a:ext cx="357188" cy="357188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67BE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558133" y="6053418"/>
            <a:ext cx="3357306" cy="746778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1600" b="1" dirty="0">
                <a:solidFill>
                  <a:srgbClr val="67BEC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lang="ko-KR" altLang="en-US" sz="1600" b="1" dirty="0">
                <a:solidFill>
                  <a:srgbClr val="67BEC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조 </a:t>
            </a:r>
            <a:r>
              <a:rPr lang="en-US" altLang="ko-KR" sz="1600" b="1" dirty="0" err="1">
                <a:solidFill>
                  <a:srgbClr val="67BEC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webplaying</a:t>
            </a:r>
            <a:b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202010852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김채연</a:t>
            </a:r>
            <a:b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202010049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김지영</a:t>
            </a:r>
            <a:b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202010060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이유민</a:t>
            </a:r>
            <a:b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202110927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박서연</a:t>
            </a:r>
            <a:b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202110963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이서연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565838C5-438E-456F-8F0B-6815CF1910CC}"/>
              </a:ext>
            </a:extLst>
          </p:cNvPr>
          <p:cNvSpPr txBox="1">
            <a:spLocks/>
          </p:cNvSpPr>
          <p:nvPr/>
        </p:nvSpPr>
        <p:spPr>
          <a:xfrm>
            <a:off x="3550444" y="2720007"/>
            <a:ext cx="5091112" cy="3756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2023-1 </a:t>
            </a:r>
            <a:r>
              <a:rPr lang="ko-KR" altLang="en-US" sz="1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소프트웨어공학</a:t>
            </a:r>
            <a:endParaRPr lang="en-US" altLang="ko-KR" sz="1800" spc="300" dirty="0">
              <a:solidFill>
                <a:schemeClr val="tx1">
                  <a:lumMod val="65000"/>
                  <a:lumOff val="3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C77546-68BB-4474-B15B-3EDB1F57F414}"/>
              </a:ext>
            </a:extLst>
          </p:cNvPr>
          <p:cNvSpPr/>
          <p:nvPr/>
        </p:nvSpPr>
        <p:spPr>
          <a:xfrm>
            <a:off x="0" y="0"/>
            <a:ext cx="12192000" cy="537882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BC8BECA-BD92-5621-D0F0-2D44B259C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880" y="3246352"/>
            <a:ext cx="3134611" cy="64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3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199955" y="1095874"/>
            <a:ext cx="1404552" cy="1699572"/>
            <a:chOff x="199955" y="1095874"/>
            <a:chExt cx="14045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199955" y="2019204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요구사항 명세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53841" y="1095874"/>
              <a:ext cx="11031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02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94904" y="3840443"/>
            <a:ext cx="1560042" cy="1273044"/>
            <a:chOff x="122212" y="3803119"/>
            <a:chExt cx="1560042" cy="12730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454838" y="3803119"/>
              <a:ext cx="894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사용자 분석</a:t>
              </a:r>
              <a:endParaRPr lang="en-US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232818" y="4135134"/>
              <a:ext cx="133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고객 기능 요구사항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122212" y="4467149"/>
              <a:ext cx="1560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다이어그램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B5590-CDDB-460B-B974-AAA8F267ECB9}"/>
                </a:ext>
              </a:extLst>
            </p:cNvPr>
            <p:cNvSpPr txBox="1"/>
            <p:nvPr/>
          </p:nvSpPr>
          <p:spPr>
            <a:xfrm>
              <a:off x="280108" y="4799164"/>
              <a:ext cx="1244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기술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유스케이스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기술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99F841A-937E-7647-7147-243E4F95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270706"/>
              </p:ext>
            </p:extLst>
          </p:nvPr>
        </p:nvGraphicFramePr>
        <p:xfrm>
          <a:off x="2462804" y="1557539"/>
          <a:ext cx="73980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074">
                  <a:extLst>
                    <a:ext uri="{9D8B030D-6E8A-4147-A177-3AD203B41FA5}">
                      <a16:colId xmlns:a16="http://schemas.microsoft.com/office/drawing/2014/main" val="3191508110"/>
                    </a:ext>
                  </a:extLst>
                </a:gridCol>
                <a:gridCol w="1054217">
                  <a:extLst>
                    <a:ext uri="{9D8B030D-6E8A-4147-A177-3AD203B41FA5}">
                      <a16:colId xmlns:a16="http://schemas.microsoft.com/office/drawing/2014/main" val="2798907628"/>
                    </a:ext>
                  </a:extLst>
                </a:gridCol>
                <a:gridCol w="4636709">
                  <a:extLst>
                    <a:ext uri="{9D8B030D-6E8A-4147-A177-3AD203B41FA5}">
                      <a16:colId xmlns:a16="http://schemas.microsoft.com/office/drawing/2014/main" val="647814771"/>
                    </a:ext>
                  </a:extLst>
                </a:gridCol>
              </a:tblGrid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다른 </a:t>
                      </a:r>
                      <a:r>
                        <a:rPr lang="en-US" altLang="ko-KR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ID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로 로그인하거나 서비스 사용을 중지하기 위해 로그아웃을 한다</a:t>
                      </a:r>
                      <a:r>
                        <a:rPr lang="en-US" altLang="ko-KR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57379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관련 </a:t>
                      </a:r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액터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</a:t>
                      </a: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517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로그인을 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00523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로그인 화면으로 이동한다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02514"/>
                  </a:ext>
                </a:extLst>
              </a:tr>
              <a:tr h="20156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기본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로그아웃 버튼을 누른다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162853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로그인 상태를 해제한다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36729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시나리오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308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54ED27-CDDB-116A-6941-C4407E506AF7}"/>
              </a:ext>
            </a:extLst>
          </p:cNvPr>
          <p:cNvSpPr txBox="1"/>
          <p:nvPr/>
        </p:nvSpPr>
        <p:spPr>
          <a:xfrm>
            <a:off x="2380361" y="1095874"/>
            <a:ext cx="2563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UC003.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로그아웃을 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7658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199955" y="1095874"/>
            <a:ext cx="1404552" cy="1699572"/>
            <a:chOff x="199955" y="1095874"/>
            <a:chExt cx="14045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199955" y="2019204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요구사항 명세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53841" y="1095874"/>
              <a:ext cx="11031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02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94904" y="3840443"/>
            <a:ext cx="1560042" cy="1273044"/>
            <a:chOff x="122212" y="3803119"/>
            <a:chExt cx="1560042" cy="12730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454838" y="3803119"/>
              <a:ext cx="894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사용자 분석</a:t>
              </a:r>
              <a:endParaRPr lang="en-US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232818" y="4135134"/>
              <a:ext cx="133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고객 기능 요구사항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122212" y="4467149"/>
              <a:ext cx="1560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다이어그램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B5590-CDDB-460B-B974-AAA8F267ECB9}"/>
                </a:ext>
              </a:extLst>
            </p:cNvPr>
            <p:cNvSpPr txBox="1"/>
            <p:nvPr/>
          </p:nvSpPr>
          <p:spPr>
            <a:xfrm>
              <a:off x="280108" y="4799164"/>
              <a:ext cx="1244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기술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유스케이스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기술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99F841A-937E-7647-7147-243E4F95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698853"/>
              </p:ext>
            </p:extLst>
          </p:nvPr>
        </p:nvGraphicFramePr>
        <p:xfrm>
          <a:off x="2462804" y="1557539"/>
          <a:ext cx="73980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075">
                  <a:extLst>
                    <a:ext uri="{9D8B030D-6E8A-4147-A177-3AD203B41FA5}">
                      <a16:colId xmlns:a16="http://schemas.microsoft.com/office/drawing/2014/main" val="3191508110"/>
                    </a:ext>
                  </a:extLst>
                </a:gridCol>
                <a:gridCol w="1054217">
                  <a:extLst>
                    <a:ext uri="{9D8B030D-6E8A-4147-A177-3AD203B41FA5}">
                      <a16:colId xmlns:a16="http://schemas.microsoft.com/office/drawing/2014/main" val="2798907628"/>
                    </a:ext>
                  </a:extLst>
                </a:gridCol>
                <a:gridCol w="4636708">
                  <a:extLst>
                    <a:ext uri="{9D8B030D-6E8A-4147-A177-3AD203B41FA5}">
                      <a16:colId xmlns:a16="http://schemas.microsoft.com/office/drawing/2014/main" val="647814771"/>
                    </a:ext>
                  </a:extLst>
                </a:gridCol>
              </a:tblGrid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회원에게 아이디를 찾는 기능을 제공한다</a:t>
                      </a:r>
                      <a:r>
                        <a:rPr lang="en-US" altLang="ko-KR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57379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관련 </a:t>
                      </a:r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액터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</a:t>
                      </a: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517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로그인 화면에서 아이디 찾기 버튼을 누른다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00523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아이디 찾기 결과 페이지로 넘어간다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02514"/>
                  </a:ext>
                </a:extLst>
              </a:tr>
              <a:tr h="20156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기본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로그인 화면에서 아이디 찾기 버튼을 누른다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162853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이름을 입력한다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36729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B03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아이디 찾기 결과 화면에 결과를 보여준다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64105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예외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E01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아이디가 존재하지 않을 경우 재입력을 요구한다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988372"/>
                  </a:ext>
                </a:extLst>
              </a:tr>
              <a:tr h="20156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시나리오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B01→B02→B03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30877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B01→E01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9569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54ED27-CDDB-116A-6941-C4407E506AF7}"/>
              </a:ext>
            </a:extLst>
          </p:cNvPr>
          <p:cNvSpPr txBox="1"/>
          <p:nvPr/>
        </p:nvSpPr>
        <p:spPr>
          <a:xfrm>
            <a:off x="2380361" y="1095874"/>
            <a:ext cx="2568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UC004.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아이디를 찾는다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666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199955" y="1095874"/>
            <a:ext cx="1404552" cy="1699572"/>
            <a:chOff x="199955" y="1095874"/>
            <a:chExt cx="14045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199955" y="2019204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요구사항 명세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53841" y="1095874"/>
              <a:ext cx="11031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02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94904" y="3840443"/>
            <a:ext cx="1560042" cy="1273044"/>
            <a:chOff x="122212" y="3803119"/>
            <a:chExt cx="1560042" cy="12730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454838" y="3803119"/>
              <a:ext cx="894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사용자 분석</a:t>
              </a:r>
              <a:endParaRPr lang="en-US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232818" y="4135134"/>
              <a:ext cx="133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고객 기능 요구사항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122212" y="4467149"/>
              <a:ext cx="1560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다이어그램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B5590-CDDB-460B-B974-AAA8F267ECB9}"/>
                </a:ext>
              </a:extLst>
            </p:cNvPr>
            <p:cNvSpPr txBox="1"/>
            <p:nvPr/>
          </p:nvSpPr>
          <p:spPr>
            <a:xfrm>
              <a:off x="280108" y="4799164"/>
              <a:ext cx="1244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기술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유스케이스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기술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99F841A-937E-7647-7147-243E4F95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46645"/>
              </p:ext>
            </p:extLst>
          </p:nvPr>
        </p:nvGraphicFramePr>
        <p:xfrm>
          <a:off x="2462804" y="1557539"/>
          <a:ext cx="7398000" cy="31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075">
                  <a:extLst>
                    <a:ext uri="{9D8B030D-6E8A-4147-A177-3AD203B41FA5}">
                      <a16:colId xmlns:a16="http://schemas.microsoft.com/office/drawing/2014/main" val="3191508110"/>
                    </a:ext>
                  </a:extLst>
                </a:gridCol>
                <a:gridCol w="1054217">
                  <a:extLst>
                    <a:ext uri="{9D8B030D-6E8A-4147-A177-3AD203B41FA5}">
                      <a16:colId xmlns:a16="http://schemas.microsoft.com/office/drawing/2014/main" val="2798907628"/>
                    </a:ext>
                  </a:extLst>
                </a:gridCol>
                <a:gridCol w="4636708">
                  <a:extLst>
                    <a:ext uri="{9D8B030D-6E8A-4147-A177-3AD203B41FA5}">
                      <a16:colId xmlns:a16="http://schemas.microsoft.com/office/drawing/2014/main" val="647814771"/>
                    </a:ext>
                  </a:extLst>
                </a:gridCol>
              </a:tblGrid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회원에게 비밀번호를 찾는 기능을 제공한다</a:t>
                      </a:r>
                      <a:r>
                        <a:rPr lang="en-US" altLang="ko-KR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57379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관련 </a:t>
                      </a:r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액터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구글 메일 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API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517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로그인 화면에서 비밀번호 찾기 버튼을 누른다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00523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비밀번호 찾기 결과 페이지로 넘어간다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02514"/>
                  </a:ext>
                </a:extLst>
              </a:tr>
              <a:tr h="20156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기본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로그인 화면에서 비밀번호 찾기 버튼을 누른다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162853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이메일을 입력한다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36729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B03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메일함에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도착한 링크로 접속한다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64105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B04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비밀번호를 변경한다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788675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예외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E01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이메일이 존재하지 않을 경우 재입력을 요구한다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988372"/>
                  </a:ext>
                </a:extLst>
              </a:tr>
              <a:tr h="20156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시나리오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B01→B02→B03→B04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30877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B01→E01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9569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54ED27-CDDB-116A-6941-C4407E506AF7}"/>
              </a:ext>
            </a:extLst>
          </p:cNvPr>
          <p:cNvSpPr txBox="1"/>
          <p:nvPr/>
        </p:nvSpPr>
        <p:spPr>
          <a:xfrm>
            <a:off x="2380361" y="1095874"/>
            <a:ext cx="2757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UC005.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비밀번호를 찾는다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2572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199955" y="1095874"/>
            <a:ext cx="1404552" cy="1699572"/>
            <a:chOff x="199955" y="1095874"/>
            <a:chExt cx="14045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199955" y="2019204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요구사항 명세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53841" y="1095874"/>
              <a:ext cx="11031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02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94904" y="3840443"/>
            <a:ext cx="1560042" cy="1273044"/>
            <a:chOff x="122212" y="3803119"/>
            <a:chExt cx="1560042" cy="12730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454838" y="3803119"/>
              <a:ext cx="894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사용자 분석</a:t>
              </a:r>
              <a:endParaRPr lang="en-US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232818" y="4135134"/>
              <a:ext cx="133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고객 기능 요구사항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122212" y="4467149"/>
              <a:ext cx="1560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다이어그램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B5590-CDDB-460B-B974-AAA8F267ECB9}"/>
                </a:ext>
              </a:extLst>
            </p:cNvPr>
            <p:cNvSpPr txBox="1"/>
            <p:nvPr/>
          </p:nvSpPr>
          <p:spPr>
            <a:xfrm>
              <a:off x="280108" y="4799164"/>
              <a:ext cx="1244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기술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유스케이스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기술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99F841A-937E-7647-7147-243E4F95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552594"/>
              </p:ext>
            </p:extLst>
          </p:nvPr>
        </p:nvGraphicFramePr>
        <p:xfrm>
          <a:off x="2462804" y="1557539"/>
          <a:ext cx="7397476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54">
                  <a:extLst>
                    <a:ext uri="{9D8B030D-6E8A-4147-A177-3AD203B41FA5}">
                      <a16:colId xmlns:a16="http://schemas.microsoft.com/office/drawing/2014/main" val="3191508110"/>
                    </a:ext>
                  </a:extLst>
                </a:gridCol>
                <a:gridCol w="1054142">
                  <a:extLst>
                    <a:ext uri="{9D8B030D-6E8A-4147-A177-3AD203B41FA5}">
                      <a16:colId xmlns:a16="http://schemas.microsoft.com/office/drawing/2014/main" val="2798907628"/>
                    </a:ext>
                  </a:extLst>
                </a:gridCol>
                <a:gridCol w="4636380">
                  <a:extLst>
                    <a:ext uri="{9D8B030D-6E8A-4147-A177-3AD203B41FA5}">
                      <a16:colId xmlns:a16="http://schemas.microsoft.com/office/drawing/2014/main" val="647814771"/>
                    </a:ext>
                  </a:extLst>
                </a:gridCol>
              </a:tblGrid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프로필 사진 변경과 닉네임</a:t>
                      </a:r>
                      <a:r>
                        <a:rPr lang="en-US" altLang="ko-KR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한줄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메시지를 수정할 수 있다</a:t>
                      </a:r>
                      <a:r>
                        <a:rPr lang="en-US" altLang="ko-KR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57379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관련 </a:t>
                      </a:r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액터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</a:t>
                      </a: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517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마이 페이지에서 프로필 관리를 누른다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00523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프로필 관리 페이지로 넘어간다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02514"/>
                  </a:ext>
                </a:extLst>
              </a:tr>
              <a:tr h="20156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기본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프로필 관리 페이지에 들어간다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162853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프로필 사진 변경과 닉네임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한줄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메시지를 수정할 수 있다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36729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B03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내용을 입력하고 수정 버튼을 누른다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64105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시나리오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B01→B02→B03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308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54ED27-CDDB-116A-6941-C4407E506AF7}"/>
              </a:ext>
            </a:extLst>
          </p:cNvPr>
          <p:cNvSpPr txBox="1"/>
          <p:nvPr/>
        </p:nvSpPr>
        <p:spPr>
          <a:xfrm>
            <a:off x="2380361" y="1095874"/>
            <a:ext cx="2789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UC006.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프로필을 관리한다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8678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199955" y="1095874"/>
            <a:ext cx="1404552" cy="1699572"/>
            <a:chOff x="199955" y="1095874"/>
            <a:chExt cx="14045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199955" y="2019204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요구사항 명세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53841" y="1095874"/>
              <a:ext cx="11031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02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94904" y="3840443"/>
            <a:ext cx="1560042" cy="1273044"/>
            <a:chOff x="122212" y="3803119"/>
            <a:chExt cx="1560042" cy="12730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454838" y="3803119"/>
              <a:ext cx="894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사용자 분석</a:t>
              </a:r>
              <a:endParaRPr lang="en-US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232818" y="4135134"/>
              <a:ext cx="133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고객 기능 요구사항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122212" y="4467149"/>
              <a:ext cx="1560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다이어그램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B5590-CDDB-460B-B974-AAA8F267ECB9}"/>
                </a:ext>
              </a:extLst>
            </p:cNvPr>
            <p:cNvSpPr txBox="1"/>
            <p:nvPr/>
          </p:nvSpPr>
          <p:spPr>
            <a:xfrm>
              <a:off x="280108" y="4799164"/>
              <a:ext cx="1244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기술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유스케이스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기술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99F841A-937E-7647-7147-243E4F95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522393"/>
              </p:ext>
            </p:extLst>
          </p:nvPr>
        </p:nvGraphicFramePr>
        <p:xfrm>
          <a:off x="2462804" y="1557539"/>
          <a:ext cx="73980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075">
                  <a:extLst>
                    <a:ext uri="{9D8B030D-6E8A-4147-A177-3AD203B41FA5}">
                      <a16:colId xmlns:a16="http://schemas.microsoft.com/office/drawing/2014/main" val="3191508110"/>
                    </a:ext>
                  </a:extLst>
                </a:gridCol>
                <a:gridCol w="1054217">
                  <a:extLst>
                    <a:ext uri="{9D8B030D-6E8A-4147-A177-3AD203B41FA5}">
                      <a16:colId xmlns:a16="http://schemas.microsoft.com/office/drawing/2014/main" val="2798907628"/>
                    </a:ext>
                  </a:extLst>
                </a:gridCol>
                <a:gridCol w="4636708">
                  <a:extLst>
                    <a:ext uri="{9D8B030D-6E8A-4147-A177-3AD203B41FA5}">
                      <a16:colId xmlns:a16="http://schemas.microsoft.com/office/drawing/2014/main" val="647814771"/>
                    </a:ext>
                  </a:extLst>
                </a:gridCol>
              </a:tblGrid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회원 가입에서 입력한 정보를 조회할 수 있다</a:t>
                      </a:r>
                      <a:r>
                        <a:rPr lang="en-US" altLang="ko-KR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57379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관련 </a:t>
                      </a:r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액터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</a:t>
                      </a: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517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로그인이 되어 있어야 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00523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 정보를 띄워준다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02514"/>
                  </a:ext>
                </a:extLst>
              </a:tr>
              <a:tr h="20156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기본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마이페이지를 클릭하여 개인정보 관리를 선택한다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162853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회원이 회원 가입에서 입력한 이름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이메일이 표시된다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36729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B03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비밀번호는 비밀번호 찾기 버튼이 표시된다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64105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시나리오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B01→B02→B03→B04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308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54ED27-CDDB-116A-6941-C4407E506AF7}"/>
              </a:ext>
            </a:extLst>
          </p:cNvPr>
          <p:cNvSpPr txBox="1"/>
          <p:nvPr/>
        </p:nvSpPr>
        <p:spPr>
          <a:xfrm>
            <a:off x="2380361" y="1095874"/>
            <a:ext cx="2989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UC007.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회원 정보를 조회한다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7173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199955" y="1095874"/>
            <a:ext cx="1404552" cy="1699572"/>
            <a:chOff x="199955" y="1095874"/>
            <a:chExt cx="14045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199955" y="2019204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요구사항 명세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53841" y="1095874"/>
              <a:ext cx="11031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02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94904" y="3840443"/>
            <a:ext cx="1560042" cy="1273044"/>
            <a:chOff x="122212" y="3803119"/>
            <a:chExt cx="1560042" cy="12730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454838" y="3803119"/>
              <a:ext cx="894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사용자 분석</a:t>
              </a:r>
              <a:endParaRPr lang="en-US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232818" y="4135134"/>
              <a:ext cx="133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고객 기능 요구사항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122212" y="4467149"/>
              <a:ext cx="1560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다이어그램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B5590-CDDB-460B-B974-AAA8F267ECB9}"/>
                </a:ext>
              </a:extLst>
            </p:cNvPr>
            <p:cNvSpPr txBox="1"/>
            <p:nvPr/>
          </p:nvSpPr>
          <p:spPr>
            <a:xfrm>
              <a:off x="280108" y="4799164"/>
              <a:ext cx="1244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기술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유스케이스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기술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99F841A-937E-7647-7147-243E4F95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418113"/>
              </p:ext>
            </p:extLst>
          </p:nvPr>
        </p:nvGraphicFramePr>
        <p:xfrm>
          <a:off x="2462804" y="1557539"/>
          <a:ext cx="9301666" cy="486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341">
                  <a:extLst>
                    <a:ext uri="{9D8B030D-6E8A-4147-A177-3AD203B41FA5}">
                      <a16:colId xmlns:a16="http://schemas.microsoft.com/office/drawing/2014/main" val="3191508110"/>
                    </a:ext>
                  </a:extLst>
                </a:gridCol>
                <a:gridCol w="1325489">
                  <a:extLst>
                    <a:ext uri="{9D8B030D-6E8A-4147-A177-3AD203B41FA5}">
                      <a16:colId xmlns:a16="http://schemas.microsoft.com/office/drawing/2014/main" val="2798907628"/>
                    </a:ext>
                  </a:extLst>
                </a:gridCol>
                <a:gridCol w="5829836">
                  <a:extLst>
                    <a:ext uri="{9D8B030D-6E8A-4147-A177-3AD203B41FA5}">
                      <a16:colId xmlns:a16="http://schemas.microsoft.com/office/drawing/2014/main" val="647814771"/>
                    </a:ext>
                  </a:extLst>
                </a:gridCol>
              </a:tblGrid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기존 비밀번호를 입력하여 비밀번호를 변경할 수 있다</a:t>
                      </a:r>
                      <a:r>
                        <a:rPr lang="en-US" altLang="ko-KR" sz="9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9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57379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관련 </a:t>
                      </a:r>
                      <a:r>
                        <a:rPr lang="ko-KR" altLang="en-US" sz="950" b="1" dirty="0" err="1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액터</a:t>
                      </a:r>
                      <a:endParaRPr lang="ko-KR" altLang="en-US" sz="95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</a:t>
                      </a: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517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로그인이 되어 있어야 한다</a:t>
                      </a:r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00523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회원의 비밀번호는 변경된 비밀번호로 재설정되어야 한다</a:t>
                      </a:r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02514"/>
                  </a:ext>
                </a:extLst>
              </a:tr>
              <a:tr h="201566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기본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</a:t>
                      </a:r>
                      <a:endParaRPr lang="ko-KR" altLang="en-US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마이페이지를 클릭하여 개인정보 관리를 선택한다</a:t>
                      </a:r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162853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B02</a:t>
                      </a:r>
                      <a:endParaRPr lang="ko-KR" altLang="en-US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비밀번호 변경 버튼을 클릭한다</a:t>
                      </a:r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36729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B03</a:t>
                      </a:r>
                      <a:endParaRPr lang="ko-KR" altLang="en-US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현재 비밀번호</a:t>
                      </a:r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새 비밀번호</a:t>
                      </a:r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새 비밀번호 확인 입력 창이 표시된다</a:t>
                      </a:r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64105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B04</a:t>
                      </a:r>
                      <a:endParaRPr lang="ko-KR" altLang="en-US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현재 비밀번호를 입력한다</a:t>
                      </a:r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607850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B05</a:t>
                      </a:r>
                      <a:endParaRPr lang="ko-KR" altLang="en-US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변경할 새 비밀번호를 입력한다</a:t>
                      </a:r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111708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B06</a:t>
                      </a:r>
                      <a:endParaRPr lang="ko-KR" altLang="en-US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변경할 새 비밀번호 확인을 위해 다시 한번 새 비밀번호를 입력한다</a:t>
                      </a:r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277952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B07</a:t>
                      </a:r>
                      <a:endParaRPr lang="ko-KR" altLang="en-US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확인 버튼을 누른다</a:t>
                      </a:r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226047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대안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A07</a:t>
                      </a:r>
                      <a:endParaRPr lang="ko-KR" altLang="en-US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회원이 확인 버튼을 클릭하지 않고 뒤로 갔을 경우 메인 페이지로 이동한다</a:t>
                      </a:r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785029"/>
                  </a:ext>
                </a:extLst>
              </a:tr>
              <a:tr h="20156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예외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E04</a:t>
                      </a:r>
                      <a:endParaRPr lang="ko-KR" altLang="en-US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현재 비밀번호가 일치하지 않을 경우</a:t>
                      </a:r>
                      <a:endParaRPr lang="en-US" altLang="ko-KR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latinLnBrk="1"/>
                      <a:r>
                        <a:rPr lang="ko-KR" altLang="en-US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    </a:t>
                      </a:r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-  </a:t>
                      </a:r>
                      <a:r>
                        <a:rPr lang="ko-KR" altLang="en-US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올바르지 않은 비밀번호를 입력했다는 알림을 띄운다</a:t>
                      </a:r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988372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E05</a:t>
                      </a:r>
                      <a:endParaRPr lang="ko-KR" altLang="en-US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새 비밀번호 탭과 새 비밀번호 확인 탭에 입력한 정보가 다를 경우 두 비밀번호가 일치하지 않는다는 알림을 띄운다</a:t>
                      </a:r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503151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E06</a:t>
                      </a:r>
                      <a:endParaRPr lang="ko-KR" altLang="en-US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변경할 새 비밀번호가 비밀번호 설정 규칙에 맞지 않을 경우 규칙에 맞게 입력해 달라는 알림을 띄운다</a:t>
                      </a:r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549497"/>
                  </a:ext>
                </a:extLst>
              </a:tr>
              <a:tr h="201566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시나리오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SN001</a:t>
                      </a:r>
                      <a:endParaRPr lang="ko-KR" altLang="en-US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B01→B02→B03→B04→B05→B06→B07</a:t>
                      </a:r>
                      <a:endParaRPr lang="ko-KR" altLang="en-US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30877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SN002</a:t>
                      </a:r>
                      <a:endParaRPr lang="ko-KR" altLang="en-US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B01→B02→B03→B04→E04→B03→B04→B05→B06→B07</a:t>
                      </a:r>
                      <a:endParaRPr lang="ko-KR" altLang="en-US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9569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SN003</a:t>
                      </a:r>
                      <a:endParaRPr lang="ko-KR" altLang="en-US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B01→B02→B03→B04→B05→E05→B03→B04→B05→B06→B07</a:t>
                      </a:r>
                      <a:endParaRPr lang="ko-KR" altLang="en-US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998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SN004</a:t>
                      </a:r>
                      <a:endParaRPr lang="ko-KR" altLang="en-US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B01→B02→B03→B04→B05→B06→E06→B03→B04→B05→B06→B07</a:t>
                      </a:r>
                      <a:endParaRPr lang="ko-KR" altLang="en-US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8754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SN005</a:t>
                      </a:r>
                      <a:endParaRPr lang="ko-KR" altLang="en-US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B01→B02→B03→B04→B05→B06→B07→A07→B01→B02→B03→B04→B05→B06→B07</a:t>
                      </a:r>
                      <a:endParaRPr lang="ko-KR" altLang="en-US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2655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54ED27-CDDB-116A-6941-C4407E506AF7}"/>
              </a:ext>
            </a:extLst>
          </p:cNvPr>
          <p:cNvSpPr txBox="1"/>
          <p:nvPr/>
        </p:nvSpPr>
        <p:spPr>
          <a:xfrm>
            <a:off x="2380361" y="1095874"/>
            <a:ext cx="2954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UC008.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비밀번호를 변경한다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0706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199955" y="1095874"/>
            <a:ext cx="1404552" cy="1699572"/>
            <a:chOff x="199955" y="1095874"/>
            <a:chExt cx="14045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199955" y="2019204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요구사항 명세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53841" y="1095874"/>
              <a:ext cx="11031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02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94904" y="3840443"/>
            <a:ext cx="1560042" cy="1273044"/>
            <a:chOff x="122212" y="3803119"/>
            <a:chExt cx="1560042" cy="12730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454838" y="3803119"/>
              <a:ext cx="894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사용자 분석</a:t>
              </a:r>
              <a:endParaRPr lang="en-US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232818" y="4135134"/>
              <a:ext cx="133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고객 기능 요구사항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122212" y="4467149"/>
              <a:ext cx="1560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다이어그램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B5590-CDDB-460B-B974-AAA8F267ECB9}"/>
                </a:ext>
              </a:extLst>
            </p:cNvPr>
            <p:cNvSpPr txBox="1"/>
            <p:nvPr/>
          </p:nvSpPr>
          <p:spPr>
            <a:xfrm>
              <a:off x="280108" y="4799164"/>
              <a:ext cx="1244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기술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유스케이스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기술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99F841A-937E-7647-7147-243E4F95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551867"/>
              </p:ext>
            </p:extLst>
          </p:nvPr>
        </p:nvGraphicFramePr>
        <p:xfrm>
          <a:off x="2462804" y="1557539"/>
          <a:ext cx="9301666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341">
                  <a:extLst>
                    <a:ext uri="{9D8B030D-6E8A-4147-A177-3AD203B41FA5}">
                      <a16:colId xmlns:a16="http://schemas.microsoft.com/office/drawing/2014/main" val="3191508110"/>
                    </a:ext>
                  </a:extLst>
                </a:gridCol>
                <a:gridCol w="1325489">
                  <a:extLst>
                    <a:ext uri="{9D8B030D-6E8A-4147-A177-3AD203B41FA5}">
                      <a16:colId xmlns:a16="http://schemas.microsoft.com/office/drawing/2014/main" val="2798907628"/>
                    </a:ext>
                  </a:extLst>
                </a:gridCol>
                <a:gridCol w="5829836">
                  <a:extLst>
                    <a:ext uri="{9D8B030D-6E8A-4147-A177-3AD203B41FA5}">
                      <a16:colId xmlns:a16="http://schemas.microsoft.com/office/drawing/2014/main" val="647814771"/>
                    </a:ext>
                  </a:extLst>
                </a:gridCol>
              </a:tblGrid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특정 날짜에 추가한 할 일을 수정</a:t>
                      </a:r>
                      <a:r>
                        <a:rPr lang="en-US" altLang="ko-KR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/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삭제할 수 있다</a:t>
                      </a:r>
                      <a:r>
                        <a:rPr lang="en-US" altLang="ko-KR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57379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관련 </a:t>
                      </a:r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액터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</a:t>
                      </a: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517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로그인이 완료된 회원이어야 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해당 날짜에서 이전에 등록한 할 일 목록이 존재해야 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00523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이미 존재하는 할 일 목록이 수정되거나 삭제된다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02514"/>
                  </a:ext>
                </a:extLst>
              </a:tr>
              <a:tr h="20156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기본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특정 날짜의 상세 페이지에서 톱니바퀴 버튼을 클릭한다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162853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특정 </a:t>
                      </a:r>
                      <a:r>
                        <a:rPr lang="ko-KR" alt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할일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목록을 선택하고 수정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/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삭제 버튼을 클릭한다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36729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B03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반영한 내용을 입력하고 완료 버튼을 입력한다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64105"/>
                  </a:ext>
                </a:extLst>
              </a:tr>
              <a:tr h="20156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대안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A02-1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할 일을 수정하는 경우</a:t>
                      </a:r>
                      <a:endParaRPr lang="en-US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    -  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수정 버튼을 클릭한다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    -  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수정하고 싶은 </a:t>
                      </a:r>
                      <a:r>
                        <a:rPr lang="ko-KR" alt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할일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목록의 내용을 글쓰기 박스에 입력하거나 카테고리를</a:t>
                      </a:r>
                      <a:endParaRPr lang="en-US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 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     재 선택한다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완료 버튼을 눌러 수정 내용을 반영한다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785029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A02-2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할 일을 삭제하는 경우 삭제하고 싶은 </a:t>
                      </a:r>
                      <a:r>
                        <a:rPr lang="ko-KR" alt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할일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목록 옆 삭제 버튼을 클릭한다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904429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예외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E02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수정 시 회원이 글쓰기 박스에 글을 쓰지 않고 수정 완료 버튼을 클릭할 경우 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‘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할 일을 입력해주세요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’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라는 메시지를 표시한다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988372"/>
                  </a:ext>
                </a:extLst>
              </a:tr>
              <a:tr h="20156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시나리오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B01→B02→A02-1→B03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30877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B01→B02→A02-2→B03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9569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SN003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B01→B02→A02-1→E02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998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54ED27-CDDB-116A-6941-C4407E506AF7}"/>
              </a:ext>
            </a:extLst>
          </p:cNvPr>
          <p:cNvSpPr txBox="1"/>
          <p:nvPr/>
        </p:nvSpPr>
        <p:spPr>
          <a:xfrm>
            <a:off x="2380361" y="1095874"/>
            <a:ext cx="2622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UC009.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할 일을 관리한다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551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199955" y="1095874"/>
            <a:ext cx="1404552" cy="1699572"/>
            <a:chOff x="199955" y="1095874"/>
            <a:chExt cx="14045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199955" y="2019204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요구사항 명세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53841" y="1095874"/>
              <a:ext cx="11031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02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94904" y="3840443"/>
            <a:ext cx="1560042" cy="1273044"/>
            <a:chOff x="122212" y="3803119"/>
            <a:chExt cx="1560042" cy="12730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454838" y="3803119"/>
              <a:ext cx="894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사용자 분석</a:t>
              </a:r>
              <a:endParaRPr lang="en-US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232818" y="4135134"/>
              <a:ext cx="133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고객 기능 요구사항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122212" y="4467149"/>
              <a:ext cx="1560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다이어그램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B5590-CDDB-460B-B974-AAA8F267ECB9}"/>
                </a:ext>
              </a:extLst>
            </p:cNvPr>
            <p:cNvSpPr txBox="1"/>
            <p:nvPr/>
          </p:nvSpPr>
          <p:spPr>
            <a:xfrm>
              <a:off x="280108" y="4799164"/>
              <a:ext cx="1244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기술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유스케이스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기술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99F841A-937E-7647-7147-243E4F95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7884"/>
              </p:ext>
            </p:extLst>
          </p:nvPr>
        </p:nvGraphicFramePr>
        <p:xfrm>
          <a:off x="2462804" y="1557539"/>
          <a:ext cx="9301666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341">
                  <a:extLst>
                    <a:ext uri="{9D8B030D-6E8A-4147-A177-3AD203B41FA5}">
                      <a16:colId xmlns:a16="http://schemas.microsoft.com/office/drawing/2014/main" val="3191508110"/>
                    </a:ext>
                  </a:extLst>
                </a:gridCol>
                <a:gridCol w="1325489">
                  <a:extLst>
                    <a:ext uri="{9D8B030D-6E8A-4147-A177-3AD203B41FA5}">
                      <a16:colId xmlns:a16="http://schemas.microsoft.com/office/drawing/2014/main" val="2798907628"/>
                    </a:ext>
                  </a:extLst>
                </a:gridCol>
                <a:gridCol w="5829836">
                  <a:extLst>
                    <a:ext uri="{9D8B030D-6E8A-4147-A177-3AD203B41FA5}">
                      <a16:colId xmlns:a16="http://schemas.microsoft.com/office/drawing/2014/main" val="647814771"/>
                    </a:ext>
                  </a:extLst>
                </a:gridCol>
              </a:tblGrid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해야할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일을 새로 등록한다</a:t>
                      </a:r>
                      <a:r>
                        <a:rPr lang="en-US" altLang="ko-KR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57379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관련 </a:t>
                      </a:r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액터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</a:t>
                      </a: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517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로그인이 완료된 회원이어야 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00523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해당 날짜의 상세 페이지에서 새로 등록한 할 일을 확인할 수 있다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02514"/>
                  </a:ext>
                </a:extLst>
              </a:tr>
              <a:tr h="20156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기본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특정 날짜의 상세 페이지에서 할 일 추가 버튼을 클릭한다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162853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등록한 카테고리 중에서 하나를 선택한다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36729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B03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할 일의 내용을 작성하고 완료 버튼을 누른다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64105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B04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특정 날짜의 상세 페이지에서 카테고리와 함께 추가된 할 일을 조회할 수 있다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542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대안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A04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회원이 도중에 취소 버튼을 클릭할 경우 해당 날짜의 상세 페이지로 이동한다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785029"/>
                  </a:ext>
                </a:extLst>
              </a:tr>
              <a:tr h="20156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예외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E02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회원이 이전에 등록한 카테고리가 존재하지 않을 경우 카테고리를 추가하는</a:t>
                      </a:r>
                      <a:endParaRPr lang="en-US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화면으로 이동한다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988372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E03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회원이 글쓰기 박스에 글을 쓰지 않고 완료 버튼을 클릭할 경우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‘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할 일을 입력해 주세요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＇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라는 메시지를 표시한다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959469"/>
                  </a:ext>
                </a:extLst>
              </a:tr>
              <a:tr h="20156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시나리오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B01→B02→B03→B04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30877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B01→B02→B03→B04→A04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9569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SN003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B01→B02→E02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998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SN004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B01→B02→E03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017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54ED27-CDDB-116A-6941-C4407E506AF7}"/>
              </a:ext>
            </a:extLst>
          </p:cNvPr>
          <p:cNvSpPr txBox="1"/>
          <p:nvPr/>
        </p:nvSpPr>
        <p:spPr>
          <a:xfrm>
            <a:off x="2380361" y="1095874"/>
            <a:ext cx="2585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UC010.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할 일을 등록한다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6687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199955" y="1095874"/>
            <a:ext cx="1404552" cy="1699572"/>
            <a:chOff x="199955" y="1095874"/>
            <a:chExt cx="14045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199955" y="2019204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요구사항 명세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53841" y="1095874"/>
              <a:ext cx="11031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02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94904" y="3840443"/>
            <a:ext cx="1560042" cy="1273044"/>
            <a:chOff x="122212" y="3803119"/>
            <a:chExt cx="1560042" cy="12730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454838" y="3803119"/>
              <a:ext cx="894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사용자 분석</a:t>
              </a:r>
              <a:endParaRPr lang="en-US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232818" y="4135134"/>
              <a:ext cx="133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고객 기능 요구사항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122212" y="4467149"/>
              <a:ext cx="1560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다이어그램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B5590-CDDB-460B-B974-AAA8F267ECB9}"/>
                </a:ext>
              </a:extLst>
            </p:cNvPr>
            <p:cNvSpPr txBox="1"/>
            <p:nvPr/>
          </p:nvSpPr>
          <p:spPr>
            <a:xfrm>
              <a:off x="280108" y="4799164"/>
              <a:ext cx="1244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기술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유스케이스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기술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99F841A-937E-7647-7147-243E4F95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84868"/>
              </p:ext>
            </p:extLst>
          </p:nvPr>
        </p:nvGraphicFramePr>
        <p:xfrm>
          <a:off x="2462804" y="1557539"/>
          <a:ext cx="9301666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341">
                  <a:extLst>
                    <a:ext uri="{9D8B030D-6E8A-4147-A177-3AD203B41FA5}">
                      <a16:colId xmlns:a16="http://schemas.microsoft.com/office/drawing/2014/main" val="3191508110"/>
                    </a:ext>
                  </a:extLst>
                </a:gridCol>
                <a:gridCol w="1325489">
                  <a:extLst>
                    <a:ext uri="{9D8B030D-6E8A-4147-A177-3AD203B41FA5}">
                      <a16:colId xmlns:a16="http://schemas.microsoft.com/office/drawing/2014/main" val="2798907628"/>
                    </a:ext>
                  </a:extLst>
                </a:gridCol>
                <a:gridCol w="5829836">
                  <a:extLst>
                    <a:ext uri="{9D8B030D-6E8A-4147-A177-3AD203B41FA5}">
                      <a16:colId xmlns:a16="http://schemas.microsoft.com/office/drawing/2014/main" val="647814771"/>
                    </a:ext>
                  </a:extLst>
                </a:gridCol>
              </a:tblGrid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할 일 목록을 새로 추가할 때 그에 맞는 카테고리를 선택한다</a:t>
                      </a:r>
                      <a:r>
                        <a:rPr lang="en-US" altLang="ko-KR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57379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관련 </a:t>
                      </a:r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액터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</a:t>
                      </a: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517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로그인이 완료된 회원이어야 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새로운 할 일 목록을 추가하려고 해야 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00523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알맞은 카테고리의 할 일 목록을 추가할 수 있다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02514"/>
                  </a:ext>
                </a:extLst>
              </a:tr>
              <a:tr h="20156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기본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특정 날짜의 상세 페이지에서 </a:t>
                      </a:r>
                      <a:r>
                        <a:rPr lang="ko-KR" alt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할일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추가 버튼을 클릭한다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162853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등록한 카테고리 중에서 하나를 선택한다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36729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B03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할 일의 내용을 작성하고 완료 버튼을 누른다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64105"/>
                  </a:ext>
                </a:extLst>
              </a:tr>
              <a:tr h="20156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예외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E02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회원이 이전에 등록한 카테고리가 존재하지 않을 경우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988372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E02-1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새 카테고리를 추가하는 화면으로 이동한다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959469"/>
                  </a:ext>
                </a:extLst>
              </a:tr>
              <a:tr h="20156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시나리오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B01→E02→E02-1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30877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B01→B02→B03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9569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54ED27-CDDB-116A-6941-C4407E506AF7}"/>
              </a:ext>
            </a:extLst>
          </p:cNvPr>
          <p:cNvSpPr txBox="1"/>
          <p:nvPr/>
        </p:nvSpPr>
        <p:spPr>
          <a:xfrm>
            <a:off x="2380361" y="1095874"/>
            <a:ext cx="2853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UC011.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카테고리를 선택한다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292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199955" y="1095874"/>
            <a:ext cx="1404552" cy="1699572"/>
            <a:chOff x="199955" y="1095874"/>
            <a:chExt cx="14045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199955" y="2019204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요구사항 명세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53841" y="1095874"/>
              <a:ext cx="11031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02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94904" y="3840443"/>
            <a:ext cx="1560042" cy="1273044"/>
            <a:chOff x="122212" y="3803119"/>
            <a:chExt cx="1560042" cy="12730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454838" y="3803119"/>
              <a:ext cx="894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사용자 분석</a:t>
              </a:r>
              <a:endParaRPr lang="en-US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232818" y="4135134"/>
              <a:ext cx="133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고객 기능 요구사항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122212" y="4467149"/>
              <a:ext cx="1560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다이어그램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B5590-CDDB-460B-B974-AAA8F267ECB9}"/>
                </a:ext>
              </a:extLst>
            </p:cNvPr>
            <p:cNvSpPr txBox="1"/>
            <p:nvPr/>
          </p:nvSpPr>
          <p:spPr>
            <a:xfrm>
              <a:off x="280108" y="4799164"/>
              <a:ext cx="1244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기술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유스케이스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기술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99F841A-937E-7647-7147-243E4F95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9436"/>
              </p:ext>
            </p:extLst>
          </p:nvPr>
        </p:nvGraphicFramePr>
        <p:xfrm>
          <a:off x="2462804" y="1557539"/>
          <a:ext cx="930166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341">
                  <a:extLst>
                    <a:ext uri="{9D8B030D-6E8A-4147-A177-3AD203B41FA5}">
                      <a16:colId xmlns:a16="http://schemas.microsoft.com/office/drawing/2014/main" val="3191508110"/>
                    </a:ext>
                  </a:extLst>
                </a:gridCol>
                <a:gridCol w="1325489">
                  <a:extLst>
                    <a:ext uri="{9D8B030D-6E8A-4147-A177-3AD203B41FA5}">
                      <a16:colId xmlns:a16="http://schemas.microsoft.com/office/drawing/2014/main" val="2798907628"/>
                    </a:ext>
                  </a:extLst>
                </a:gridCol>
                <a:gridCol w="5829836">
                  <a:extLst>
                    <a:ext uri="{9D8B030D-6E8A-4147-A177-3AD203B41FA5}">
                      <a16:colId xmlns:a16="http://schemas.microsoft.com/office/drawing/2014/main" val="647814771"/>
                    </a:ext>
                  </a:extLst>
                </a:gridCol>
              </a:tblGrid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자신이 추가한 카테고리들을 수정하거나 삭제할 수 있다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57379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관련 </a:t>
                      </a:r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액터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</a:t>
                      </a: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517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로그인이 완료된 회원이어야 한다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이전에 등록한 카테고리가 하나 이상 존재해야 한다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00523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이미 존재하는 카테고리가 수정 또는 삭제된다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02514"/>
                  </a:ext>
                </a:extLst>
              </a:tr>
              <a:tr h="201566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기본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특정 날짜의 상세 페이지에서 톱니바퀴 설정 버튼을 클릭한다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162853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B02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카테고리 관리 탭을 선택한다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36729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B03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카테고리 관리 탭에서 이전에 등록한 카테고리 목록을 확인할 수 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64105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카테고리 목록에서 수정이나 삭제 버튼을 클릭한다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542562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B05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반영한 내용을 입력하고 완료 버튼을 입력한다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15765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대안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A02.1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카테고리를 수정하는 경우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7850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A02.1-1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수정 버튼을 클릭한다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4562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A02.1-2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수정하고 싶은 카테고리 내용을 글쓰기 박스에 입력한다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4030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A02.1-3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완료 버튼을 눌러 수정 내용을 반영한다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1411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A02.2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할 일을 삭제하는 경우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3800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A02.2-1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삭제하고 싶은 카테고리 목록 옆 삭제 버튼을 클릭한다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231375"/>
                  </a:ext>
                </a:extLst>
              </a:tr>
              <a:tr h="20156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예외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E02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수정 시 회원이 글쓰기 박스에 글을 쓰지 않고 수정 완료 버튼을 클릭할 경우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988372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E02-1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카테고리를 입력해주세요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＇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라는 메시지를 표시한다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959469"/>
                  </a:ext>
                </a:extLst>
              </a:tr>
              <a:tr h="20156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시나리오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B01→B02→B03→E02→E02-1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308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SN002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B01→B02→B03→A02.1→A02.1-1→A02.1-2→A02.1-3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9569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SN003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B01→B02→B03→A02.2→A02.2-1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1854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54ED27-CDDB-116A-6941-C4407E506AF7}"/>
              </a:ext>
            </a:extLst>
          </p:cNvPr>
          <p:cNvSpPr txBox="1"/>
          <p:nvPr/>
        </p:nvSpPr>
        <p:spPr>
          <a:xfrm>
            <a:off x="2380361" y="1095874"/>
            <a:ext cx="2888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UC012.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카테고리를 관리한다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28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392A7CC-B435-4DFF-9CE8-431F4B8B1857}"/>
              </a:ext>
            </a:extLst>
          </p:cNvPr>
          <p:cNvSpPr/>
          <p:nvPr/>
        </p:nvSpPr>
        <p:spPr>
          <a:xfrm>
            <a:off x="4499050" y="1779682"/>
            <a:ext cx="3193901" cy="581025"/>
          </a:xfrm>
          <a:prstGeom prst="roundRect">
            <a:avLst>
              <a:gd name="adj" fmla="val 50000"/>
            </a:avLst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56690" y="1809175"/>
            <a:ext cx="1278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Index</a:t>
            </a:r>
            <a:endParaRPr lang="ko-KR" altLang="en-US" sz="3200" spc="-150" dirty="0">
              <a:solidFill>
                <a:schemeClr val="bg1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89694" y="277935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67BEC7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01</a:t>
            </a:r>
            <a:endParaRPr lang="ko-KR" altLang="en-US" dirty="0">
              <a:solidFill>
                <a:srgbClr val="67BEC7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89694" y="342481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67BEC7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02</a:t>
            </a:r>
            <a:endParaRPr lang="ko-KR" altLang="en-US" dirty="0">
              <a:solidFill>
                <a:srgbClr val="67BEC7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89694" y="407027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67BEC7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03</a:t>
            </a:r>
            <a:endParaRPr lang="ko-KR" altLang="en-US" dirty="0">
              <a:solidFill>
                <a:srgbClr val="67BEC7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9694" y="471573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67BEC7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04</a:t>
            </a:r>
            <a:endParaRPr lang="ko-KR" altLang="en-US" dirty="0">
              <a:solidFill>
                <a:srgbClr val="67BEC7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4516" y="2779355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프로젝트 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4516" y="342481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요구사항 분석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4516" y="407027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프로그램 설계</a:t>
            </a:r>
            <a:endParaRPr lang="en-US" altLang="ko-KR" spc="-150" dirty="0">
              <a:solidFill>
                <a:schemeClr val="bg2">
                  <a:lumMod val="50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4516" y="471573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구현 결과</a:t>
            </a: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04DDC640-8725-4ADB-B6CE-59E27A7D05C6}"/>
              </a:ext>
            </a:extLst>
          </p:cNvPr>
          <p:cNvSpPr/>
          <p:nvPr/>
        </p:nvSpPr>
        <p:spPr>
          <a:xfrm>
            <a:off x="5639594" y="2908300"/>
            <a:ext cx="130175" cy="130175"/>
          </a:xfrm>
          <a:prstGeom prst="chevron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화살표: 갈매기형 수장 16">
            <a:extLst>
              <a:ext uri="{FF2B5EF4-FFF2-40B4-BE49-F238E27FC236}">
                <a16:creationId xmlns:a16="http://schemas.microsoft.com/office/drawing/2014/main" id="{CFF09BC6-CC81-4DA2-A370-98A96EA548CE}"/>
              </a:ext>
            </a:extLst>
          </p:cNvPr>
          <p:cNvSpPr/>
          <p:nvPr/>
        </p:nvSpPr>
        <p:spPr>
          <a:xfrm>
            <a:off x="5639594" y="3562351"/>
            <a:ext cx="130175" cy="130175"/>
          </a:xfrm>
          <a:prstGeom prst="chevron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id="{BEDDB5C3-1D02-47D2-817A-E5C8A15DD154}"/>
              </a:ext>
            </a:extLst>
          </p:cNvPr>
          <p:cNvSpPr/>
          <p:nvPr/>
        </p:nvSpPr>
        <p:spPr>
          <a:xfrm>
            <a:off x="5639594" y="4206876"/>
            <a:ext cx="130175" cy="130175"/>
          </a:xfrm>
          <a:prstGeom prst="chevron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D7EDCA5E-4C02-4DB5-8060-9B24CF450591}"/>
              </a:ext>
            </a:extLst>
          </p:cNvPr>
          <p:cNvSpPr/>
          <p:nvPr/>
        </p:nvSpPr>
        <p:spPr>
          <a:xfrm>
            <a:off x="5639594" y="4856164"/>
            <a:ext cx="130175" cy="130175"/>
          </a:xfrm>
          <a:prstGeom prst="chevron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84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199955" y="1095874"/>
            <a:ext cx="1404552" cy="1699572"/>
            <a:chOff x="199955" y="1095874"/>
            <a:chExt cx="14045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199955" y="2019204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요구사항 명세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53841" y="1095874"/>
              <a:ext cx="11031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02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94904" y="3840443"/>
            <a:ext cx="1560042" cy="1273044"/>
            <a:chOff x="122212" y="3803119"/>
            <a:chExt cx="1560042" cy="12730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454838" y="3803119"/>
              <a:ext cx="894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사용자 분석</a:t>
              </a:r>
              <a:endParaRPr lang="en-US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232818" y="4135134"/>
              <a:ext cx="133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고객 기능 요구사항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122212" y="4467149"/>
              <a:ext cx="1560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다이어그램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B5590-CDDB-460B-B974-AAA8F267ECB9}"/>
                </a:ext>
              </a:extLst>
            </p:cNvPr>
            <p:cNvSpPr txBox="1"/>
            <p:nvPr/>
          </p:nvSpPr>
          <p:spPr>
            <a:xfrm>
              <a:off x="280108" y="4799164"/>
              <a:ext cx="1244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기술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유스케이스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기술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99F841A-937E-7647-7147-243E4F95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357008"/>
              </p:ext>
            </p:extLst>
          </p:nvPr>
        </p:nvGraphicFramePr>
        <p:xfrm>
          <a:off x="2462804" y="1557539"/>
          <a:ext cx="930166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341">
                  <a:extLst>
                    <a:ext uri="{9D8B030D-6E8A-4147-A177-3AD203B41FA5}">
                      <a16:colId xmlns:a16="http://schemas.microsoft.com/office/drawing/2014/main" val="3191508110"/>
                    </a:ext>
                  </a:extLst>
                </a:gridCol>
                <a:gridCol w="1325489">
                  <a:extLst>
                    <a:ext uri="{9D8B030D-6E8A-4147-A177-3AD203B41FA5}">
                      <a16:colId xmlns:a16="http://schemas.microsoft.com/office/drawing/2014/main" val="2798907628"/>
                    </a:ext>
                  </a:extLst>
                </a:gridCol>
                <a:gridCol w="5829836">
                  <a:extLst>
                    <a:ext uri="{9D8B030D-6E8A-4147-A177-3AD203B41FA5}">
                      <a16:colId xmlns:a16="http://schemas.microsoft.com/office/drawing/2014/main" val="647814771"/>
                    </a:ext>
                  </a:extLst>
                </a:gridCol>
              </a:tblGrid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자신이 추가한 할 일들의 목록을 날짜별로 조회할 수 있다</a:t>
                      </a:r>
                      <a:r>
                        <a:rPr lang="en-US" altLang="ko-KR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57379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관련 </a:t>
                      </a:r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액터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</a:t>
                      </a: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517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로그인을 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00523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달력에서 이전에 작성한 할 일을 날짜별로 조회할 수 있다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02514"/>
                  </a:ext>
                </a:extLst>
              </a:tr>
              <a:tr h="20156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기본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로그인 후 메인 화면에 진입한다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162853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메인 화면에서 작성한 할 일을 날짜별로 조회할 수 있다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3672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대안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A02-1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메인 화면에서 월 단위로 보기 버튼을 클릭했을 경우 월 단위의 캘린더 화면이 보이고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날짜를 클릭하면 해당 날짜의 </a:t>
                      </a:r>
                      <a:r>
                        <a:rPr lang="ko-KR" alt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투두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리스트 페이지로 이동한다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7850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A02-2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메인 화면에서 주 단위로 보기 버튼을 클릭했을 경우 주 단위의 캘린더 화면이 보이고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날짜를 클릭하면 해당 날짜의 </a:t>
                      </a:r>
                      <a:r>
                        <a:rPr lang="ko-KR" alt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투두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리스트 페이지로 이동한다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21967"/>
                  </a:ext>
                </a:extLst>
              </a:tr>
              <a:tr h="20156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시나리오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B01→B02→A02-1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30877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B01→B02→A02-2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9569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54ED27-CDDB-116A-6941-C4407E506AF7}"/>
              </a:ext>
            </a:extLst>
          </p:cNvPr>
          <p:cNvSpPr txBox="1"/>
          <p:nvPr/>
        </p:nvSpPr>
        <p:spPr>
          <a:xfrm>
            <a:off x="2380361" y="1095874"/>
            <a:ext cx="341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UC013.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달력에서 할 일을 조회한다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2534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199955" y="1095874"/>
            <a:ext cx="1404552" cy="1699572"/>
            <a:chOff x="199955" y="1095874"/>
            <a:chExt cx="14045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199955" y="2019204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요구사항 명세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53841" y="1095874"/>
              <a:ext cx="11031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02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94904" y="3840443"/>
            <a:ext cx="1560042" cy="1273044"/>
            <a:chOff x="122212" y="3803119"/>
            <a:chExt cx="1560042" cy="12730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454838" y="3803119"/>
              <a:ext cx="894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사용자 분석</a:t>
              </a:r>
              <a:endParaRPr lang="en-US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232818" y="4135134"/>
              <a:ext cx="133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고객 기능 요구사항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122212" y="4467149"/>
              <a:ext cx="1560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다이어그램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B5590-CDDB-460B-B974-AAA8F267ECB9}"/>
                </a:ext>
              </a:extLst>
            </p:cNvPr>
            <p:cNvSpPr txBox="1"/>
            <p:nvPr/>
          </p:nvSpPr>
          <p:spPr>
            <a:xfrm>
              <a:off x="280108" y="4799164"/>
              <a:ext cx="1244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기술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유스케이스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기술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99F841A-937E-7647-7147-243E4F95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870753"/>
              </p:ext>
            </p:extLst>
          </p:nvPr>
        </p:nvGraphicFramePr>
        <p:xfrm>
          <a:off x="2462804" y="1557539"/>
          <a:ext cx="9476396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660">
                  <a:extLst>
                    <a:ext uri="{9D8B030D-6E8A-4147-A177-3AD203B41FA5}">
                      <a16:colId xmlns:a16="http://schemas.microsoft.com/office/drawing/2014/main" val="3191508110"/>
                    </a:ext>
                  </a:extLst>
                </a:gridCol>
                <a:gridCol w="1350388">
                  <a:extLst>
                    <a:ext uri="{9D8B030D-6E8A-4147-A177-3AD203B41FA5}">
                      <a16:colId xmlns:a16="http://schemas.microsoft.com/office/drawing/2014/main" val="2798907628"/>
                    </a:ext>
                  </a:extLst>
                </a:gridCol>
                <a:gridCol w="5939348">
                  <a:extLst>
                    <a:ext uri="{9D8B030D-6E8A-4147-A177-3AD203B41FA5}">
                      <a16:colId xmlns:a16="http://schemas.microsoft.com/office/drawing/2014/main" val="647814771"/>
                    </a:ext>
                  </a:extLst>
                </a:gridCol>
              </a:tblGrid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자신이 추가한 할 일들의 목록을 주 단위로 조회할 수 있다</a:t>
                      </a:r>
                      <a:r>
                        <a:rPr lang="en-US" altLang="ko-KR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57379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관련 </a:t>
                      </a:r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액터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</a:t>
                      </a: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517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메인 캘린더 화면에서 주 단위로 보기 버튼을 클릭한다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00523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이전에 작성한 할 일을 주 단위로 조회할 수 있다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02514"/>
                  </a:ext>
                </a:extLst>
              </a:tr>
              <a:tr h="20156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기본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메인 캘린더 화면에서 주 단위로 보기 버튼을 클릭한다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162853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 단위로 표시된 캘린더에서 각 날짜의 </a:t>
                      </a:r>
                      <a:r>
                        <a:rPr lang="ko-KR" alt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할일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목록을 확인할 수 있다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36729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B03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 단위로 표시된 캘린더에서 각 날짜를 클릭하면 해당 날짜의 상세 페이지로 이동한다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765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대안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 단위로 표시된 캘린더에서 좌우 이동 버튼을 클릭했을 경우 캘린더에 보이는 날짜 범위를 앞으로 이동하거나 뒤로 이동할 수 있다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785029"/>
                  </a:ext>
                </a:extLst>
              </a:tr>
              <a:tr h="20156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시나리오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B01→B02→B03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30877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B01→B02→A02→B03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9569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54ED27-CDDB-116A-6941-C4407E506AF7}"/>
              </a:ext>
            </a:extLst>
          </p:cNvPr>
          <p:cNvSpPr txBox="1"/>
          <p:nvPr/>
        </p:nvSpPr>
        <p:spPr>
          <a:xfrm>
            <a:off x="2380361" y="1095874"/>
            <a:ext cx="2775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UC014.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주 단위로 확인한다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2825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199955" y="1095874"/>
            <a:ext cx="1404552" cy="1699572"/>
            <a:chOff x="199955" y="1095874"/>
            <a:chExt cx="14045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199955" y="2019204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요구사항 명세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53841" y="1095874"/>
              <a:ext cx="11031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02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94904" y="3840443"/>
            <a:ext cx="1560042" cy="1273044"/>
            <a:chOff x="122212" y="3803119"/>
            <a:chExt cx="1560042" cy="12730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454838" y="3803119"/>
              <a:ext cx="894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사용자 분석</a:t>
              </a:r>
              <a:endParaRPr lang="en-US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232818" y="4135134"/>
              <a:ext cx="133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고객 기능 요구사항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122212" y="4467149"/>
              <a:ext cx="1560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다이어그램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B5590-CDDB-460B-B974-AAA8F267ECB9}"/>
                </a:ext>
              </a:extLst>
            </p:cNvPr>
            <p:cNvSpPr txBox="1"/>
            <p:nvPr/>
          </p:nvSpPr>
          <p:spPr>
            <a:xfrm>
              <a:off x="280108" y="4799164"/>
              <a:ext cx="1244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기술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유스케이스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기술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99F841A-937E-7647-7147-243E4F95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01169"/>
              </p:ext>
            </p:extLst>
          </p:nvPr>
        </p:nvGraphicFramePr>
        <p:xfrm>
          <a:off x="2462802" y="1557539"/>
          <a:ext cx="9476397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660">
                  <a:extLst>
                    <a:ext uri="{9D8B030D-6E8A-4147-A177-3AD203B41FA5}">
                      <a16:colId xmlns:a16="http://schemas.microsoft.com/office/drawing/2014/main" val="3191508110"/>
                    </a:ext>
                  </a:extLst>
                </a:gridCol>
                <a:gridCol w="1350388">
                  <a:extLst>
                    <a:ext uri="{9D8B030D-6E8A-4147-A177-3AD203B41FA5}">
                      <a16:colId xmlns:a16="http://schemas.microsoft.com/office/drawing/2014/main" val="2798907628"/>
                    </a:ext>
                  </a:extLst>
                </a:gridCol>
                <a:gridCol w="5939349">
                  <a:extLst>
                    <a:ext uri="{9D8B030D-6E8A-4147-A177-3AD203B41FA5}">
                      <a16:colId xmlns:a16="http://schemas.microsoft.com/office/drawing/2014/main" val="647814771"/>
                    </a:ext>
                  </a:extLst>
                </a:gridCol>
              </a:tblGrid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자신이 추가한 할 일들의 목록을 월 단위로 조회할 수 있다</a:t>
                      </a:r>
                      <a:r>
                        <a:rPr lang="en-US" altLang="ko-KR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57379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관련 </a:t>
                      </a:r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액터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</a:t>
                      </a: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517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메인 캘린더 화면에서 월 단위로 보기 버튼을 클릭한다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00523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이전에 작성한 할 일을 월 단위로 조회할 수 있다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02514"/>
                  </a:ext>
                </a:extLst>
              </a:tr>
              <a:tr h="20156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기본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메인 캘린더 화면에서 월 단위로 보기 버튼을 클릭한다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162853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월 단위로 표시된 캘린더에서 각 날짜의 </a:t>
                      </a:r>
                      <a:r>
                        <a:rPr lang="ko-KR" alt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할일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목록을 확인할 수 있다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36729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B03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월 단위로 표시된 캘린더에서 각 날짜를 클릭하면 해당 날짜의 상세 페이지로 이동한다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765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대안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월 단위로 표시된 캘린더에서 좌우 이동 버튼을 클릭했을 경우 캘린더에 보이는 날짜 범위를 앞으로 이동하거나 뒤로 이동할 수 있다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785029"/>
                  </a:ext>
                </a:extLst>
              </a:tr>
              <a:tr h="20156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시나리오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B01→B02→B03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30877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B01→B02→A02→B03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9569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54ED27-CDDB-116A-6941-C4407E506AF7}"/>
              </a:ext>
            </a:extLst>
          </p:cNvPr>
          <p:cNvSpPr txBox="1"/>
          <p:nvPr/>
        </p:nvSpPr>
        <p:spPr>
          <a:xfrm>
            <a:off x="2380361" y="1095874"/>
            <a:ext cx="2771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UC015.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월 단위로 확인한다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5282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199955" y="1095874"/>
            <a:ext cx="1404552" cy="1699572"/>
            <a:chOff x="199955" y="1095874"/>
            <a:chExt cx="14045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199955" y="2019204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요구사항 명세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53841" y="1095874"/>
              <a:ext cx="11031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02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94904" y="3840443"/>
            <a:ext cx="1560042" cy="1273044"/>
            <a:chOff x="122212" y="3803119"/>
            <a:chExt cx="1560042" cy="12730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454838" y="3803119"/>
              <a:ext cx="894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사용자 분석</a:t>
              </a:r>
              <a:endParaRPr lang="en-US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232818" y="4135134"/>
              <a:ext cx="133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고객 기능 요구사항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122212" y="4467149"/>
              <a:ext cx="1560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다이어그램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B5590-CDDB-460B-B974-AAA8F267ECB9}"/>
                </a:ext>
              </a:extLst>
            </p:cNvPr>
            <p:cNvSpPr txBox="1"/>
            <p:nvPr/>
          </p:nvSpPr>
          <p:spPr>
            <a:xfrm>
              <a:off x="280108" y="4799164"/>
              <a:ext cx="1244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기술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유스케이스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기술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99F841A-937E-7647-7147-243E4F95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08587"/>
              </p:ext>
            </p:extLst>
          </p:nvPr>
        </p:nvGraphicFramePr>
        <p:xfrm>
          <a:off x="2462802" y="1557539"/>
          <a:ext cx="9476397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660">
                  <a:extLst>
                    <a:ext uri="{9D8B030D-6E8A-4147-A177-3AD203B41FA5}">
                      <a16:colId xmlns:a16="http://schemas.microsoft.com/office/drawing/2014/main" val="3191508110"/>
                    </a:ext>
                  </a:extLst>
                </a:gridCol>
                <a:gridCol w="1350388">
                  <a:extLst>
                    <a:ext uri="{9D8B030D-6E8A-4147-A177-3AD203B41FA5}">
                      <a16:colId xmlns:a16="http://schemas.microsoft.com/office/drawing/2014/main" val="2798907628"/>
                    </a:ext>
                  </a:extLst>
                </a:gridCol>
                <a:gridCol w="5939349">
                  <a:extLst>
                    <a:ext uri="{9D8B030D-6E8A-4147-A177-3AD203B41FA5}">
                      <a16:colId xmlns:a16="http://schemas.microsoft.com/office/drawing/2014/main" val="647814771"/>
                    </a:ext>
                  </a:extLst>
                </a:gridCol>
              </a:tblGrid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회원에게 친구를 검색</a:t>
                      </a:r>
                      <a:r>
                        <a:rPr lang="en-US" altLang="ko-KR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조회</a:t>
                      </a:r>
                      <a:r>
                        <a:rPr lang="en-US" altLang="ko-KR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추가</a:t>
                      </a:r>
                      <a:r>
                        <a:rPr lang="en-US" altLang="ko-KR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삭제할 수 있는 기능을 제공한다</a:t>
                      </a:r>
                      <a:r>
                        <a:rPr lang="en-US" altLang="ko-KR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57379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관련 </a:t>
                      </a:r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액터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</a:t>
                      </a: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517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마이 페이지에서 친구 관리를 누른다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00523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친구 목록을 띄워준다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02514"/>
                  </a:ext>
                </a:extLst>
              </a:tr>
              <a:tr h="20156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기본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친구 목록 페이지에 들어간다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162853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검색창에 이메일을 검색한다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36729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B03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검색된 회원에게 친구 신청 버튼을 누른다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76557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대안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A02-1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친구 요청을 볼 수 있다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요청에 대한 수락이나 거절을 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7850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A02-2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친구를 선택한다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친구 삭제 버튼을 누른다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친구가 삭제된다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388793"/>
                  </a:ext>
                </a:extLst>
              </a:tr>
              <a:tr h="20156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시나리오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B01→B02→B03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30877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B01→A02-1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956997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SN003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B01→A02-2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3152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54ED27-CDDB-116A-6941-C4407E506AF7}"/>
              </a:ext>
            </a:extLst>
          </p:cNvPr>
          <p:cNvSpPr txBox="1"/>
          <p:nvPr/>
        </p:nvSpPr>
        <p:spPr>
          <a:xfrm>
            <a:off x="2380361" y="1095874"/>
            <a:ext cx="2964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UC016.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친구 목록을 관리한다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8287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199955" y="1095874"/>
            <a:ext cx="1404552" cy="1699572"/>
            <a:chOff x="199955" y="1095874"/>
            <a:chExt cx="14045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199955" y="2019204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요구사항 명세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53841" y="1095874"/>
              <a:ext cx="11031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02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94904" y="3840443"/>
            <a:ext cx="1560042" cy="1273044"/>
            <a:chOff x="122212" y="3803119"/>
            <a:chExt cx="1560042" cy="12730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454838" y="3803119"/>
              <a:ext cx="894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사용자 분석</a:t>
              </a:r>
              <a:endParaRPr lang="en-US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232818" y="4135134"/>
              <a:ext cx="133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고객 기능 요구사항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122212" y="4467149"/>
              <a:ext cx="1560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다이어그램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B5590-CDDB-460B-B974-AAA8F267ECB9}"/>
                </a:ext>
              </a:extLst>
            </p:cNvPr>
            <p:cNvSpPr txBox="1"/>
            <p:nvPr/>
          </p:nvSpPr>
          <p:spPr>
            <a:xfrm>
              <a:off x="280108" y="4799164"/>
              <a:ext cx="1244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기술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유스케이스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기술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99F841A-937E-7647-7147-243E4F95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22063"/>
              </p:ext>
            </p:extLst>
          </p:nvPr>
        </p:nvGraphicFramePr>
        <p:xfrm>
          <a:off x="2462802" y="1557539"/>
          <a:ext cx="9476397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660">
                  <a:extLst>
                    <a:ext uri="{9D8B030D-6E8A-4147-A177-3AD203B41FA5}">
                      <a16:colId xmlns:a16="http://schemas.microsoft.com/office/drawing/2014/main" val="3191508110"/>
                    </a:ext>
                  </a:extLst>
                </a:gridCol>
                <a:gridCol w="1350388">
                  <a:extLst>
                    <a:ext uri="{9D8B030D-6E8A-4147-A177-3AD203B41FA5}">
                      <a16:colId xmlns:a16="http://schemas.microsoft.com/office/drawing/2014/main" val="2798907628"/>
                    </a:ext>
                  </a:extLst>
                </a:gridCol>
                <a:gridCol w="5939349">
                  <a:extLst>
                    <a:ext uri="{9D8B030D-6E8A-4147-A177-3AD203B41FA5}">
                      <a16:colId xmlns:a16="http://schemas.microsoft.com/office/drawing/2014/main" val="647814771"/>
                    </a:ext>
                  </a:extLst>
                </a:gridCol>
              </a:tblGrid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챌린지 둘러보기 화면에서 챌린지를 검색하거나 참여할 수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57379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관련 </a:t>
                      </a:r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액터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</a:t>
                      </a: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517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로그인이 되어 있어야 한다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00523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선택한 챌린지의 정보가 회원의 할 일 목록에 등록된다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02514"/>
                  </a:ext>
                </a:extLst>
              </a:tr>
              <a:tr h="201566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기본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챌린지 둘러보기 버튼을 클릭한다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162853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B02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챌린지 목록이 표시된다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36729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B03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원하는 챌린지 이름을 검색한다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64105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B04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챌린지 목록에서 원하는 챌린지를 클릭한다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542562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B05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회원에게 클릭한 챌린지 정보가 표시된다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393409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B06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참가 신청하기 버튼을 클릭한다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0602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대안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A02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챌린지 목록 중 해당 글자가 포함된 단어를 검색한 경우 검색 글자가 포함된 챌린지만 목록에 표시된다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7850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A05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회원이 참가 신청하기 버튼을 클릭한 경우 참가 신청하기 버튼이 챌린지 나가기 버튼으로 변경된다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154660"/>
                  </a:ext>
                </a:extLst>
              </a:tr>
              <a:tr h="20156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예외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E02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검색한 챌린지에 해당하는 이름이 없을 경우 검색 결과가 없다는 문구가 표시된다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988372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E03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원하는 챌린지의 참여 정원이 찼을 경우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‘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마감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＇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으로 표시되며 회원은 신청할 수 없다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020148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E06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클릭한 챌린지의 정원이 모두 찼을 경우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‘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참가 신청하기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‘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버튼이 사라진다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66953"/>
                  </a:ext>
                </a:extLst>
              </a:tr>
              <a:tr h="20156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시나리오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SN001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B01→B02→B03→A02→B04→B05→B06→A05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30877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SN002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B01→B02→E02→B02→B03→A02→B04→B05→B06→A05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956997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SN003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B01→B02→B03→A02→E03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07730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SN004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B01→B02→B03→A02→B04→B05→E06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097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54ED27-CDDB-116A-6941-C4407E506AF7}"/>
              </a:ext>
            </a:extLst>
          </p:cNvPr>
          <p:cNvSpPr txBox="1"/>
          <p:nvPr/>
        </p:nvSpPr>
        <p:spPr>
          <a:xfrm>
            <a:off x="2380361" y="1095874"/>
            <a:ext cx="3130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UC017.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기존 챌린지에 참여한다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0108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199955" y="1095874"/>
            <a:ext cx="1404552" cy="1699572"/>
            <a:chOff x="199955" y="1095874"/>
            <a:chExt cx="14045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199955" y="2019204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요구사항 명세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53841" y="1095874"/>
              <a:ext cx="11031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02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94904" y="3840443"/>
            <a:ext cx="1560042" cy="1273044"/>
            <a:chOff x="122212" y="3803119"/>
            <a:chExt cx="1560042" cy="12730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454838" y="3803119"/>
              <a:ext cx="894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사용자 분석</a:t>
              </a:r>
              <a:endParaRPr lang="en-US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232818" y="4135134"/>
              <a:ext cx="133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고객 기능 요구사항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122212" y="4467149"/>
              <a:ext cx="1560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다이어그램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B5590-CDDB-460B-B974-AAA8F267ECB9}"/>
                </a:ext>
              </a:extLst>
            </p:cNvPr>
            <p:cNvSpPr txBox="1"/>
            <p:nvPr/>
          </p:nvSpPr>
          <p:spPr>
            <a:xfrm>
              <a:off x="280108" y="4799164"/>
              <a:ext cx="1244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기술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유스케이스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기술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99F841A-937E-7647-7147-243E4F95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17548"/>
              </p:ext>
            </p:extLst>
          </p:nvPr>
        </p:nvGraphicFramePr>
        <p:xfrm>
          <a:off x="2462802" y="1557539"/>
          <a:ext cx="9476397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660">
                  <a:extLst>
                    <a:ext uri="{9D8B030D-6E8A-4147-A177-3AD203B41FA5}">
                      <a16:colId xmlns:a16="http://schemas.microsoft.com/office/drawing/2014/main" val="3191508110"/>
                    </a:ext>
                  </a:extLst>
                </a:gridCol>
                <a:gridCol w="1350388">
                  <a:extLst>
                    <a:ext uri="{9D8B030D-6E8A-4147-A177-3AD203B41FA5}">
                      <a16:colId xmlns:a16="http://schemas.microsoft.com/office/drawing/2014/main" val="2798907628"/>
                    </a:ext>
                  </a:extLst>
                </a:gridCol>
                <a:gridCol w="5939349">
                  <a:extLst>
                    <a:ext uri="{9D8B030D-6E8A-4147-A177-3AD203B41FA5}">
                      <a16:colId xmlns:a16="http://schemas.microsoft.com/office/drawing/2014/main" val="647814771"/>
                    </a:ext>
                  </a:extLst>
                </a:gridCol>
              </a:tblGrid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참여한 챌린지에서 나올 수 있다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57379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관련 </a:t>
                      </a:r>
                      <a:r>
                        <a:rPr lang="ko-KR" altLang="en-US" sz="1400" b="1" dirty="0" err="1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액터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</a:t>
                      </a: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517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해당 챌린지에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참여되어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있어야 한다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00523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회원이 나온 챌린지에 포함된 할 일은 해당 회원의 할 일 목록에서 삭제되어야 한다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02514"/>
                  </a:ext>
                </a:extLst>
              </a:tr>
              <a:tr h="20156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기본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오늘의 할 일 목록에서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참여된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챌린지의 이름을 클릭한다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162853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B02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회원이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참여된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챌린지 정보 창이 표시된다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36729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B03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회원은 챌린지 방 나가기 버튼을 클릭한다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6410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대안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A02-1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챌린지 둘러보기 버튼을 통해 챌린지 정보 창을 들어갈 경우</a:t>
                      </a:r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    - 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챌린지 목록이 표시된다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7850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A02-2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목록에서 회원이 참가한 챌린지를 클릭한다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1546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A03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챌린지 방 나가기 버튼을 클릭한 경우</a:t>
                      </a:r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    - 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챌린지 참여하기 버튼으로 변경된다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036821"/>
                  </a:ext>
                </a:extLst>
              </a:tr>
              <a:tr h="20156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시나리오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SN001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B01→B02→B03→A03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30877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SN002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B01→B02→A02-1→A02-2→B02→B03→A03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9569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54ED27-CDDB-116A-6941-C4407E506AF7}"/>
              </a:ext>
            </a:extLst>
          </p:cNvPr>
          <p:cNvSpPr txBox="1"/>
          <p:nvPr/>
        </p:nvSpPr>
        <p:spPr>
          <a:xfrm>
            <a:off x="2380361" y="1095874"/>
            <a:ext cx="3611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UC018.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참여한 챌린지 방에서 나간다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1998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199955" y="1095874"/>
            <a:ext cx="1404552" cy="1699572"/>
            <a:chOff x="199955" y="1095874"/>
            <a:chExt cx="14045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199955" y="2019204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요구사항 명세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53841" y="1095874"/>
              <a:ext cx="11031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02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94904" y="3840443"/>
            <a:ext cx="1560042" cy="1273044"/>
            <a:chOff x="122212" y="3803119"/>
            <a:chExt cx="1560042" cy="12730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454838" y="3803119"/>
              <a:ext cx="894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사용자 분석</a:t>
              </a:r>
              <a:endParaRPr lang="en-US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232818" y="4135134"/>
              <a:ext cx="133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고객 기능 요구사항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122212" y="4467149"/>
              <a:ext cx="1560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다이어그램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B5590-CDDB-460B-B974-AAA8F267ECB9}"/>
                </a:ext>
              </a:extLst>
            </p:cNvPr>
            <p:cNvSpPr txBox="1"/>
            <p:nvPr/>
          </p:nvSpPr>
          <p:spPr>
            <a:xfrm>
              <a:off x="280108" y="4799164"/>
              <a:ext cx="1244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기술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유스케이스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기술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99F841A-937E-7647-7147-243E4F95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629942"/>
              </p:ext>
            </p:extLst>
          </p:nvPr>
        </p:nvGraphicFramePr>
        <p:xfrm>
          <a:off x="2462802" y="1557539"/>
          <a:ext cx="9476397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660">
                  <a:extLst>
                    <a:ext uri="{9D8B030D-6E8A-4147-A177-3AD203B41FA5}">
                      <a16:colId xmlns:a16="http://schemas.microsoft.com/office/drawing/2014/main" val="3191508110"/>
                    </a:ext>
                  </a:extLst>
                </a:gridCol>
                <a:gridCol w="1350388">
                  <a:extLst>
                    <a:ext uri="{9D8B030D-6E8A-4147-A177-3AD203B41FA5}">
                      <a16:colId xmlns:a16="http://schemas.microsoft.com/office/drawing/2014/main" val="2798907628"/>
                    </a:ext>
                  </a:extLst>
                </a:gridCol>
                <a:gridCol w="5939349">
                  <a:extLst>
                    <a:ext uri="{9D8B030D-6E8A-4147-A177-3AD203B41FA5}">
                      <a16:colId xmlns:a16="http://schemas.microsoft.com/office/drawing/2014/main" val="647814771"/>
                    </a:ext>
                  </a:extLst>
                </a:gridCol>
              </a:tblGrid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방장이 새로운 챌린지를 등록하는 기능을 제공한다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57379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관련 </a:t>
                      </a:r>
                      <a:r>
                        <a:rPr lang="ko-KR" altLang="en-US" sz="1400" b="1" dirty="0" err="1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액터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방장</a:t>
                      </a: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517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챌린지 둘러보기 페이지에서 챌린지 만들기를 누른다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00523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챌린지 등록 페이지로 넘어간다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02514"/>
                  </a:ext>
                </a:extLst>
              </a:tr>
              <a:tr h="20156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기본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챌린지 둘러보기 페이지에 들어간다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162853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B02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챌린지 제목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기간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할 일 목록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참여 인원을 설정한다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36729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B03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등록 버튼을 누른다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64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대안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A03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등록 취소 버튼을 누른다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챌린지 둘러보기 페이지로 돌아간다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785029"/>
                  </a:ext>
                </a:extLst>
              </a:tr>
              <a:tr h="20156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시나리오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SN001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B01→B02→B03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30877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SN002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B01→B02→A03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9569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54ED27-CDDB-116A-6941-C4407E506AF7}"/>
              </a:ext>
            </a:extLst>
          </p:cNvPr>
          <p:cNvSpPr txBox="1"/>
          <p:nvPr/>
        </p:nvSpPr>
        <p:spPr>
          <a:xfrm>
            <a:off x="2380361" y="1095874"/>
            <a:ext cx="2697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UC019.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챌린지를 등록한다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389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199955" y="1095874"/>
            <a:ext cx="1404552" cy="1699572"/>
            <a:chOff x="199955" y="1095874"/>
            <a:chExt cx="14045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199955" y="2019204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요구사항 명세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53841" y="1095874"/>
              <a:ext cx="11031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02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94904" y="3840443"/>
            <a:ext cx="1560042" cy="1273044"/>
            <a:chOff x="122212" y="3803119"/>
            <a:chExt cx="1560042" cy="12730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454838" y="3803119"/>
              <a:ext cx="894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사용자 분석</a:t>
              </a:r>
              <a:endParaRPr lang="en-US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232818" y="4135134"/>
              <a:ext cx="133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고객 기능 요구사항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122212" y="4467149"/>
              <a:ext cx="1560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다이어그램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B5590-CDDB-460B-B974-AAA8F267ECB9}"/>
                </a:ext>
              </a:extLst>
            </p:cNvPr>
            <p:cNvSpPr txBox="1"/>
            <p:nvPr/>
          </p:nvSpPr>
          <p:spPr>
            <a:xfrm>
              <a:off x="280108" y="4799164"/>
              <a:ext cx="1244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기술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유스케이스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기술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99F841A-937E-7647-7147-243E4F95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97972"/>
              </p:ext>
            </p:extLst>
          </p:nvPr>
        </p:nvGraphicFramePr>
        <p:xfrm>
          <a:off x="2462802" y="1557539"/>
          <a:ext cx="9476397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660">
                  <a:extLst>
                    <a:ext uri="{9D8B030D-6E8A-4147-A177-3AD203B41FA5}">
                      <a16:colId xmlns:a16="http://schemas.microsoft.com/office/drawing/2014/main" val="3191508110"/>
                    </a:ext>
                  </a:extLst>
                </a:gridCol>
                <a:gridCol w="1350388">
                  <a:extLst>
                    <a:ext uri="{9D8B030D-6E8A-4147-A177-3AD203B41FA5}">
                      <a16:colId xmlns:a16="http://schemas.microsoft.com/office/drawing/2014/main" val="2798907628"/>
                    </a:ext>
                  </a:extLst>
                </a:gridCol>
                <a:gridCol w="5939349">
                  <a:extLst>
                    <a:ext uri="{9D8B030D-6E8A-4147-A177-3AD203B41FA5}">
                      <a16:colId xmlns:a16="http://schemas.microsoft.com/office/drawing/2014/main" val="647814771"/>
                    </a:ext>
                  </a:extLst>
                </a:gridCol>
              </a:tblGrid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방장이 등록한 챌린지를 수정하거나 삭제할 수 있는 기능을 제공한다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57379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관련 </a:t>
                      </a:r>
                      <a:r>
                        <a:rPr lang="ko-KR" altLang="en-US" sz="1400" b="1" dirty="0" err="1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액터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방장</a:t>
                      </a: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517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등록한 챌린지가 하나 이상 있는 방장이 챌린지 관리 버튼을 누른다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00523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챌린지 관리 페이지로 넘어간다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02514"/>
                  </a:ext>
                </a:extLst>
              </a:tr>
              <a:tr h="20156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기본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방장은 챌린지 제목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기간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할 일 목록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참여 인원을 수정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삭제할 수 있다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162853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B02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내용을 입력하고 수정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삭제 버튼을 누른다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36729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시나리오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SN001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308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54ED27-CDDB-116A-6941-C4407E506AF7}"/>
              </a:ext>
            </a:extLst>
          </p:cNvPr>
          <p:cNvSpPr txBox="1"/>
          <p:nvPr/>
        </p:nvSpPr>
        <p:spPr>
          <a:xfrm>
            <a:off x="2380361" y="1095874"/>
            <a:ext cx="3390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UC020.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등록한 챌린지를 관리한다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5924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199954" y="1095874"/>
            <a:ext cx="1404552" cy="1699572"/>
            <a:chOff x="199954" y="1095874"/>
            <a:chExt cx="14045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199954" y="2019204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프로그램 설계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40216" y="1095874"/>
              <a:ext cx="113043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03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227950" y="3840443"/>
            <a:ext cx="1293947" cy="925640"/>
            <a:chOff x="255258" y="3803119"/>
            <a:chExt cx="1293947" cy="92564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496509" y="3803119"/>
              <a:ext cx="8114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사용 기술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255258" y="4135134"/>
              <a:ext cx="12939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클래스 다이어그램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255261" y="4467149"/>
              <a:ext cx="12939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시퀀스 다이어그램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사용 기술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pic>
        <p:nvPicPr>
          <p:cNvPr id="3" name="그림 2" descr="그래픽, 상징, 로고, 디자인이(가) 표시된 사진&#10;&#10;자동 생성된 설명">
            <a:extLst>
              <a:ext uri="{FF2B5EF4-FFF2-40B4-BE49-F238E27FC236}">
                <a16:creationId xmlns:a16="http://schemas.microsoft.com/office/drawing/2014/main" id="{7062BDBC-583D-C8DE-9520-83CEFDD7FA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37531"/>
            <a:ext cx="5559230" cy="2105769"/>
          </a:xfrm>
          <a:prstGeom prst="rect">
            <a:avLst/>
          </a:prstGeom>
        </p:spPr>
      </p:pic>
      <p:pic>
        <p:nvPicPr>
          <p:cNvPr id="9" name="그림 8" descr="폰트, 텍스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DD2EB0AB-F164-3F45-1552-FF11A73064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815" y="3390900"/>
            <a:ext cx="34544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34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199954" y="1095874"/>
            <a:ext cx="1404552" cy="1699572"/>
            <a:chOff x="199954" y="1095874"/>
            <a:chExt cx="14045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199954" y="2019204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프로그램 설계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40216" y="1095874"/>
              <a:ext cx="113043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03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180661" y="3840443"/>
            <a:ext cx="1388522" cy="925640"/>
            <a:chOff x="207969" y="3803119"/>
            <a:chExt cx="1388522" cy="92564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521356" y="3803119"/>
              <a:ext cx="7617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사용 기술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207969" y="4135134"/>
              <a:ext cx="1388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클래스 다이어그램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255261" y="4467149"/>
              <a:ext cx="12939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시퀀스 다이어그램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클래스 다이어그램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pic>
        <p:nvPicPr>
          <p:cNvPr id="2" name="그림 1" descr="텍스트, 도표, 평면도, 개략도이(가) 표시된 사진&#10;&#10;자동 생성된 설명">
            <a:extLst>
              <a:ext uri="{FF2B5EF4-FFF2-40B4-BE49-F238E27FC236}">
                <a16:creationId xmlns:a16="http://schemas.microsoft.com/office/drawing/2014/main" id="{913E9E15-8DFB-667B-8245-43CA6257F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04" y="1095873"/>
            <a:ext cx="6871696" cy="545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2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199954" y="1095874"/>
            <a:ext cx="1404552" cy="1699572"/>
            <a:chOff x="199954" y="1095874"/>
            <a:chExt cx="14045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199954" y="2019204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프로젝트 소개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413153" y="1095874"/>
              <a:ext cx="9845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01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361000" y="3840443"/>
            <a:ext cx="1027845" cy="593625"/>
            <a:chOff x="388308" y="3803119"/>
            <a:chExt cx="1027845" cy="59362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496510" y="3803119"/>
              <a:ext cx="8114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팀원 소개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388308" y="4135134"/>
              <a:ext cx="10278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프로젝트 소개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팀원 소개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F0492E5F-E47E-4FC3-A723-78F436358983}"/>
              </a:ext>
            </a:extLst>
          </p:cNvPr>
          <p:cNvSpPr/>
          <p:nvPr/>
        </p:nvSpPr>
        <p:spPr>
          <a:xfrm>
            <a:off x="1969689" y="2088406"/>
            <a:ext cx="1810871" cy="180424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spc="-150">
              <a:solidFill>
                <a:srgbClr val="D91D65"/>
              </a:solidFill>
              <a:ea typeface="이순신 돋움체 M" panose="0202060302010102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E382A32-678B-BA28-D9A5-7827583024EB}"/>
              </a:ext>
            </a:extLst>
          </p:cNvPr>
          <p:cNvSpPr/>
          <p:nvPr/>
        </p:nvSpPr>
        <p:spPr>
          <a:xfrm>
            <a:off x="4025214" y="2088404"/>
            <a:ext cx="1810871" cy="180424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spc="-150">
              <a:solidFill>
                <a:srgbClr val="D91D65"/>
              </a:solidFill>
              <a:ea typeface="이순신 돋움체 M" panose="020206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FCA55B1-E0EE-0F32-26EE-048C1C836DB6}"/>
              </a:ext>
            </a:extLst>
          </p:cNvPr>
          <p:cNvSpPr/>
          <p:nvPr/>
        </p:nvSpPr>
        <p:spPr>
          <a:xfrm>
            <a:off x="6080739" y="2088406"/>
            <a:ext cx="1810871" cy="180424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spc="-150">
              <a:solidFill>
                <a:srgbClr val="D91D65"/>
              </a:solidFill>
              <a:ea typeface="이순신 돋움체 M" panose="0202060302010102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D6A5535-5B0C-B81A-182E-9369820B3E83}"/>
              </a:ext>
            </a:extLst>
          </p:cNvPr>
          <p:cNvSpPr/>
          <p:nvPr/>
        </p:nvSpPr>
        <p:spPr>
          <a:xfrm>
            <a:off x="8136264" y="2088406"/>
            <a:ext cx="1810871" cy="180424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spc="-150">
              <a:solidFill>
                <a:srgbClr val="D91D65"/>
              </a:solidFill>
              <a:ea typeface="이순신 돋움체 M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CE252BF-6288-99DE-4F85-185D7C349CCC}"/>
              </a:ext>
            </a:extLst>
          </p:cNvPr>
          <p:cNvSpPr/>
          <p:nvPr/>
        </p:nvSpPr>
        <p:spPr>
          <a:xfrm>
            <a:off x="10191789" y="2088405"/>
            <a:ext cx="1810871" cy="180424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spc="-150">
              <a:solidFill>
                <a:srgbClr val="D91D65"/>
              </a:solidFill>
              <a:ea typeface="이순신 돋움체 M" panose="02020603020101020101" pitchFamily="18" charset="-127"/>
            </a:endParaRPr>
          </a:p>
        </p:txBody>
      </p:sp>
      <p:pic>
        <p:nvPicPr>
          <p:cNvPr id="9" name="그림 8" descr="만화 영화, 미소, 소녀, 의류이(가) 표시된 사진&#10;&#10;자동 생성된 설명">
            <a:extLst>
              <a:ext uri="{FF2B5EF4-FFF2-40B4-BE49-F238E27FC236}">
                <a16:creationId xmlns:a16="http://schemas.microsoft.com/office/drawing/2014/main" id="{ED99512B-4034-7FA2-BCA4-D028FF81EA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89" y="2019204"/>
            <a:ext cx="1626268" cy="1626268"/>
          </a:xfrm>
          <a:prstGeom prst="rect">
            <a:avLst/>
          </a:prstGeom>
        </p:spPr>
      </p:pic>
      <p:pic>
        <p:nvPicPr>
          <p:cNvPr id="11" name="그림 10" descr="만화 영화, 피규어, 애니메이션, 인형이(가) 표시된 사진&#10;&#10;자동 생성된 설명">
            <a:extLst>
              <a:ext uri="{FF2B5EF4-FFF2-40B4-BE49-F238E27FC236}">
                <a16:creationId xmlns:a16="http://schemas.microsoft.com/office/drawing/2014/main" id="{8DF7B2E4-6399-13BD-D94C-41B55AEC36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737" y="1936864"/>
            <a:ext cx="1626267" cy="1626267"/>
          </a:xfrm>
          <a:prstGeom prst="rect">
            <a:avLst/>
          </a:prstGeom>
        </p:spPr>
      </p:pic>
      <p:pic>
        <p:nvPicPr>
          <p:cNvPr id="13" name="그림 12" descr="만화 영화, 장난감, 소녀, 인간의 얼굴이(가) 표시된 사진&#10;&#10;자동 생성된 설명">
            <a:extLst>
              <a:ext uri="{FF2B5EF4-FFF2-40B4-BE49-F238E27FC236}">
                <a16:creationId xmlns:a16="http://schemas.microsoft.com/office/drawing/2014/main" id="{2E9EBF58-CC27-A035-3778-C5298723D0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376" y="2019204"/>
            <a:ext cx="1626267" cy="1626267"/>
          </a:xfrm>
          <a:prstGeom prst="rect">
            <a:avLst/>
          </a:prstGeom>
        </p:spPr>
      </p:pic>
      <p:pic>
        <p:nvPicPr>
          <p:cNvPr id="15" name="그림 14" descr="만화 영화, 인간의 얼굴, 장난감, 입술이(가) 표시된 사진&#10;&#10;자동 생성된 설명">
            <a:extLst>
              <a:ext uri="{FF2B5EF4-FFF2-40B4-BE49-F238E27FC236}">
                <a16:creationId xmlns:a16="http://schemas.microsoft.com/office/drawing/2014/main" id="{AD066CB7-5166-BAB6-23AE-F710101250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231" y="1982312"/>
            <a:ext cx="1626267" cy="16262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7BFAC1D-374F-B9DC-B4DB-F9C9C56D3F97}"/>
              </a:ext>
            </a:extLst>
          </p:cNvPr>
          <p:cNvSpPr txBox="1"/>
          <p:nvPr/>
        </p:nvSpPr>
        <p:spPr>
          <a:xfrm>
            <a:off x="2494250" y="4565717"/>
            <a:ext cx="761747" cy="676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팀장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백엔드</a:t>
            </a:r>
            <a:endParaRPr lang="ko-KR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17EB5B-1B08-640B-D8DD-CD32831AB7D9}"/>
              </a:ext>
            </a:extLst>
          </p:cNvPr>
          <p:cNvSpPr txBox="1"/>
          <p:nvPr/>
        </p:nvSpPr>
        <p:spPr>
          <a:xfrm>
            <a:off x="4549775" y="4565717"/>
            <a:ext cx="761747" cy="676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디자인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백엔드</a:t>
            </a:r>
            <a:endParaRPr lang="ko-KR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C561F0-AF77-43DA-FCBF-909EDA8321D4}"/>
              </a:ext>
            </a:extLst>
          </p:cNvPr>
          <p:cNvSpPr txBox="1"/>
          <p:nvPr/>
        </p:nvSpPr>
        <p:spPr>
          <a:xfrm>
            <a:off x="6412939" y="4565717"/>
            <a:ext cx="1146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프론트엔드</a:t>
            </a:r>
            <a:endParaRPr lang="ko-KR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618C6D-7831-AF3C-84F5-867274F8FE4A}"/>
              </a:ext>
            </a:extLst>
          </p:cNvPr>
          <p:cNvSpPr txBox="1"/>
          <p:nvPr/>
        </p:nvSpPr>
        <p:spPr>
          <a:xfrm>
            <a:off x="8468464" y="4539426"/>
            <a:ext cx="1146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프론트엔드</a:t>
            </a:r>
            <a:endParaRPr lang="ko-KR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9FF4F1-A755-08C2-BCC6-950B49BC149B}"/>
              </a:ext>
            </a:extLst>
          </p:cNvPr>
          <p:cNvSpPr txBox="1"/>
          <p:nvPr/>
        </p:nvSpPr>
        <p:spPr>
          <a:xfrm>
            <a:off x="10523989" y="4539426"/>
            <a:ext cx="1146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프론트엔드</a:t>
            </a:r>
            <a:endParaRPr lang="ko-KR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CBE4A9-0A3E-713D-D208-75A677566C3D}"/>
              </a:ext>
            </a:extLst>
          </p:cNvPr>
          <p:cNvSpPr txBox="1"/>
          <p:nvPr/>
        </p:nvSpPr>
        <p:spPr>
          <a:xfrm>
            <a:off x="2494249" y="3948165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김채연</a:t>
            </a:r>
            <a:endParaRPr lang="ko-KR" altLang="ko-KR" sz="1600" u="sng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1C87A0-2EEB-DF7A-5728-826AAE732B4F}"/>
              </a:ext>
            </a:extLst>
          </p:cNvPr>
          <p:cNvSpPr txBox="1"/>
          <p:nvPr/>
        </p:nvSpPr>
        <p:spPr>
          <a:xfrm>
            <a:off x="4549775" y="3948165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김지영</a:t>
            </a:r>
            <a:endParaRPr lang="ko-KR" altLang="ko-KR" sz="1600" u="sng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55FB50-7618-3EBE-A7EE-15AD3FD9499B}"/>
              </a:ext>
            </a:extLst>
          </p:cNvPr>
          <p:cNvSpPr txBox="1"/>
          <p:nvPr/>
        </p:nvSpPr>
        <p:spPr>
          <a:xfrm>
            <a:off x="6605301" y="3948165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이유민</a:t>
            </a:r>
            <a:endParaRPr lang="ko-KR" altLang="ko-KR" sz="1600" u="sng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79508A-8893-9B50-C84D-22927D6B730E}"/>
              </a:ext>
            </a:extLst>
          </p:cNvPr>
          <p:cNvSpPr txBox="1"/>
          <p:nvPr/>
        </p:nvSpPr>
        <p:spPr>
          <a:xfrm>
            <a:off x="8660827" y="3947236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박서연</a:t>
            </a:r>
            <a:endParaRPr lang="ko-KR" altLang="ko-KR" sz="1600" u="sng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10440A-52E8-A44B-DA54-FDB1F38CC13E}"/>
              </a:ext>
            </a:extLst>
          </p:cNvPr>
          <p:cNvSpPr txBox="1"/>
          <p:nvPr/>
        </p:nvSpPr>
        <p:spPr>
          <a:xfrm>
            <a:off x="10716353" y="3947236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이서연</a:t>
            </a:r>
            <a:endParaRPr lang="ko-KR" altLang="ko-KR" sz="1600" u="sng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pic>
        <p:nvPicPr>
          <p:cNvPr id="42" name="그림 41" descr="만화 영화, 장난감, 애니메이션이(가) 표시된 사진&#10;&#10;자동 생성된 설명">
            <a:extLst>
              <a:ext uri="{FF2B5EF4-FFF2-40B4-BE49-F238E27FC236}">
                <a16:creationId xmlns:a16="http://schemas.microsoft.com/office/drawing/2014/main" id="{42CEB9E5-14E2-4247-46BD-907EBAE483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128" y="2088404"/>
            <a:ext cx="1777987" cy="177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69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199954" y="1095874"/>
            <a:ext cx="1404552" cy="1699572"/>
            <a:chOff x="199954" y="1095874"/>
            <a:chExt cx="14045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199954" y="2019204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프로그램 설계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40216" y="1095874"/>
              <a:ext cx="113043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03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180664" y="3840443"/>
            <a:ext cx="1388522" cy="941029"/>
            <a:chOff x="207972" y="3803119"/>
            <a:chExt cx="1388522" cy="9410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521356" y="3803119"/>
              <a:ext cx="7617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사용 기술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255258" y="4135134"/>
              <a:ext cx="12939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클래스 다이어그램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207972" y="4467149"/>
              <a:ext cx="1388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시퀀스 다이어그램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시퀀스 다이어그램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D6DFF-69B1-6FBC-C8E3-57B45801943E}"/>
              </a:ext>
            </a:extLst>
          </p:cNvPr>
          <p:cNvSpPr txBox="1"/>
          <p:nvPr/>
        </p:nvSpPr>
        <p:spPr>
          <a:xfrm>
            <a:off x="2380361" y="1095874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Log-in</a:t>
            </a:r>
          </a:p>
        </p:txBody>
      </p:sp>
      <p:pic>
        <p:nvPicPr>
          <p:cNvPr id="6" name="그림 5" descr="도표, 텍스트, 라인, 기술 도면이(가) 표시된 사진&#10;&#10;자동 생성된 설명">
            <a:extLst>
              <a:ext uri="{FF2B5EF4-FFF2-40B4-BE49-F238E27FC236}">
                <a16:creationId xmlns:a16="http://schemas.microsoft.com/office/drawing/2014/main" id="{97C12767-F9A2-4B89-1845-8BD5C6F0C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04" y="1557539"/>
            <a:ext cx="4729414" cy="422115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E169515-11C4-12F7-7190-F4F166CF2B5E}"/>
              </a:ext>
            </a:extLst>
          </p:cNvPr>
          <p:cNvCxnSpPr>
            <a:cxnSpLocks/>
          </p:cNvCxnSpPr>
          <p:nvPr/>
        </p:nvCxnSpPr>
        <p:spPr>
          <a:xfrm>
            <a:off x="7907087" y="922651"/>
            <a:ext cx="0" cy="53650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13ADDC-5B9B-D71C-8EAA-D9509AF9B9F6}"/>
              </a:ext>
            </a:extLst>
          </p:cNvPr>
          <p:cNvSpPr txBox="1"/>
          <p:nvPr/>
        </p:nvSpPr>
        <p:spPr>
          <a:xfrm>
            <a:off x="8476577" y="1095874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Log-out</a:t>
            </a:r>
          </a:p>
        </p:txBody>
      </p:sp>
      <p:pic>
        <p:nvPicPr>
          <p:cNvPr id="10" name="그림 9" descr="도표, 텍스트, 라인, 스케치이(가) 표시된 사진&#10;&#10;자동 생성된 설명">
            <a:extLst>
              <a:ext uri="{FF2B5EF4-FFF2-40B4-BE49-F238E27FC236}">
                <a16:creationId xmlns:a16="http://schemas.microsoft.com/office/drawing/2014/main" id="{6054C989-048E-B7C5-4EB9-95BD6D801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477" y="1557539"/>
            <a:ext cx="1714707" cy="23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38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199954" y="1095874"/>
            <a:ext cx="1404552" cy="1699572"/>
            <a:chOff x="199954" y="1095874"/>
            <a:chExt cx="14045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199954" y="2019204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프로그램 설계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40216" y="1095874"/>
              <a:ext cx="113043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03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180664" y="3840443"/>
            <a:ext cx="1388522" cy="941029"/>
            <a:chOff x="207972" y="3803119"/>
            <a:chExt cx="1388522" cy="9410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521356" y="3803119"/>
              <a:ext cx="7617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사용 기술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255258" y="4135134"/>
              <a:ext cx="12939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클래스 다이어그램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207972" y="4467149"/>
              <a:ext cx="1388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시퀀스 다이어그램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시퀀스 다이어그램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D6DFF-69B1-6FBC-C8E3-57B45801943E}"/>
              </a:ext>
            </a:extLst>
          </p:cNvPr>
          <p:cNvSpPr txBox="1"/>
          <p:nvPr/>
        </p:nvSpPr>
        <p:spPr>
          <a:xfrm>
            <a:off x="2380361" y="1095874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Find ID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4E2B53-9BA4-6933-AE79-E39B2D2BD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153" y="1557539"/>
            <a:ext cx="4969453" cy="378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86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199954" y="1095874"/>
            <a:ext cx="1404552" cy="1699572"/>
            <a:chOff x="199954" y="1095874"/>
            <a:chExt cx="14045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199954" y="2019204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프로그램 설계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40216" y="1095874"/>
              <a:ext cx="113043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03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180664" y="3840443"/>
            <a:ext cx="1388522" cy="941029"/>
            <a:chOff x="207972" y="3803119"/>
            <a:chExt cx="1388522" cy="9410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521356" y="3803119"/>
              <a:ext cx="7617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사용 기술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255258" y="4135134"/>
              <a:ext cx="12939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클래스 다이어그램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207972" y="4467149"/>
              <a:ext cx="1388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시퀀스 다이어그램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시퀀스 다이어그램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D6DFF-69B1-6FBC-C8E3-57B45801943E}"/>
              </a:ext>
            </a:extLst>
          </p:cNvPr>
          <p:cNvSpPr txBox="1"/>
          <p:nvPr/>
        </p:nvSpPr>
        <p:spPr>
          <a:xfrm>
            <a:off x="2380361" y="1095874"/>
            <a:ext cx="1079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Find PW</a:t>
            </a:r>
          </a:p>
        </p:txBody>
      </p:sp>
      <p:pic>
        <p:nvPicPr>
          <p:cNvPr id="6" name="그림 5" descr="텍스트, 도표, 라인, 번호이(가) 표시된 사진&#10;&#10;자동 생성된 설명">
            <a:extLst>
              <a:ext uri="{FF2B5EF4-FFF2-40B4-BE49-F238E27FC236}">
                <a16:creationId xmlns:a16="http://schemas.microsoft.com/office/drawing/2014/main" id="{BE623A10-47E8-13A9-F1BF-374264A75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05" y="1557539"/>
            <a:ext cx="5174768" cy="451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8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199954" y="1095874"/>
            <a:ext cx="1404552" cy="1699572"/>
            <a:chOff x="199954" y="1095874"/>
            <a:chExt cx="14045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199954" y="2019204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프로그램 설계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40216" y="1095874"/>
              <a:ext cx="113043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03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180664" y="3840443"/>
            <a:ext cx="1388522" cy="941029"/>
            <a:chOff x="207972" y="3803119"/>
            <a:chExt cx="1388522" cy="9410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521356" y="3803119"/>
              <a:ext cx="7617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사용 기술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255258" y="4135134"/>
              <a:ext cx="12939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클래스 다이어그램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207972" y="4467149"/>
              <a:ext cx="1388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시퀀스 다이어그램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시퀀스 다이어그램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D6DFF-69B1-6FBC-C8E3-57B45801943E}"/>
              </a:ext>
            </a:extLst>
          </p:cNvPr>
          <p:cNvSpPr txBox="1"/>
          <p:nvPr/>
        </p:nvSpPr>
        <p:spPr>
          <a:xfrm>
            <a:off x="2380361" y="1095874"/>
            <a:ext cx="192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Enter Challenge</a:t>
            </a:r>
          </a:p>
        </p:txBody>
      </p:sp>
      <p:pic>
        <p:nvPicPr>
          <p:cNvPr id="2" name="그림 1" descr="텍스트, 도표, 평행, 라인이(가) 표시된 사진&#10;&#10;자동 생성된 설명">
            <a:extLst>
              <a:ext uri="{FF2B5EF4-FFF2-40B4-BE49-F238E27FC236}">
                <a16:creationId xmlns:a16="http://schemas.microsoft.com/office/drawing/2014/main" id="{BD8CE35C-FAA1-F68E-7059-2F3607100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04" y="1557539"/>
            <a:ext cx="4979396" cy="48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35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199954" y="1095874"/>
            <a:ext cx="1404552" cy="1699572"/>
            <a:chOff x="199954" y="1095874"/>
            <a:chExt cx="14045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199954" y="2019204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프로그램 설계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40216" y="1095874"/>
              <a:ext cx="113043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03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180664" y="3840443"/>
            <a:ext cx="1388522" cy="941029"/>
            <a:chOff x="207972" y="3803119"/>
            <a:chExt cx="1388522" cy="9410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521356" y="3803119"/>
              <a:ext cx="7617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사용 기술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255258" y="4135134"/>
              <a:ext cx="12939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클래스 다이어그램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207972" y="4467149"/>
              <a:ext cx="1388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시퀀스 다이어그램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시퀀스 다이어그램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D6DFF-69B1-6FBC-C8E3-57B45801943E}"/>
              </a:ext>
            </a:extLst>
          </p:cNvPr>
          <p:cNvSpPr txBox="1"/>
          <p:nvPr/>
        </p:nvSpPr>
        <p:spPr>
          <a:xfrm>
            <a:off x="2380361" y="1095874"/>
            <a:ext cx="1604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Add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TodoList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6" name="그림 5" descr="텍스트, 도표, 평행, 라인이(가) 표시된 사진&#10;&#10;자동 생성된 설명">
            <a:extLst>
              <a:ext uri="{FF2B5EF4-FFF2-40B4-BE49-F238E27FC236}">
                <a16:creationId xmlns:a16="http://schemas.microsoft.com/office/drawing/2014/main" id="{9CCAAC17-EEA6-8414-826D-B7908ED71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04" y="1557539"/>
            <a:ext cx="4648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95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332200" y="1095874"/>
            <a:ext cx="1146469" cy="1699572"/>
            <a:chOff x="332200" y="1095874"/>
            <a:chExt cx="1146469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392314" y="2019204"/>
              <a:ext cx="10198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구현 결과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32200" y="1095874"/>
              <a:ext cx="11464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04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405081" y="3840443"/>
            <a:ext cx="939681" cy="925640"/>
            <a:chOff x="432389" y="3803119"/>
            <a:chExt cx="939681" cy="92564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665627" y="3803119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시연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432389" y="4135134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얻게 된 경험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610324" y="4467149"/>
              <a:ext cx="5838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한계점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시연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5011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332200" y="1095874"/>
            <a:ext cx="1146469" cy="1699572"/>
            <a:chOff x="332200" y="1095874"/>
            <a:chExt cx="1146469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392314" y="2019204"/>
              <a:ext cx="10198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구현 결과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32200" y="1095874"/>
              <a:ext cx="11464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04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372220" y="3840443"/>
            <a:ext cx="1005403" cy="925640"/>
            <a:chOff x="399528" y="3803119"/>
            <a:chExt cx="1005403" cy="92564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676848" y="3803119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시연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399528" y="4135134"/>
              <a:ext cx="10054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얻게 된 경험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610324" y="4467149"/>
              <a:ext cx="5838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한계점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얻게 된 경험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BA3D458-2578-8F27-EA2E-88246526FCDB}"/>
              </a:ext>
            </a:extLst>
          </p:cNvPr>
          <p:cNvSpPr/>
          <p:nvPr/>
        </p:nvSpPr>
        <p:spPr>
          <a:xfrm>
            <a:off x="2323100" y="1095874"/>
            <a:ext cx="7903827" cy="7435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5ACD00E-EED0-28FB-5D82-79F310C8C045}"/>
              </a:ext>
            </a:extLst>
          </p:cNvPr>
          <p:cNvSpPr/>
          <p:nvPr/>
        </p:nvSpPr>
        <p:spPr>
          <a:xfrm>
            <a:off x="2427684" y="1196963"/>
            <a:ext cx="545300" cy="545300"/>
          </a:xfrm>
          <a:prstGeom prst="ellipse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7B05AB6-80B1-6B1B-78A4-2C27AD94AC56}"/>
              </a:ext>
            </a:extLst>
          </p:cNvPr>
          <p:cNvSpPr/>
          <p:nvPr/>
        </p:nvSpPr>
        <p:spPr>
          <a:xfrm>
            <a:off x="2323100" y="2118718"/>
            <a:ext cx="7903827" cy="7435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44B026E-4FE4-6E7A-72CD-2EE575C09F1B}"/>
              </a:ext>
            </a:extLst>
          </p:cNvPr>
          <p:cNvSpPr/>
          <p:nvPr/>
        </p:nvSpPr>
        <p:spPr>
          <a:xfrm>
            <a:off x="2427684" y="2219807"/>
            <a:ext cx="545300" cy="545300"/>
          </a:xfrm>
          <a:prstGeom prst="ellipse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2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E58B991-61BD-E4C2-E0B1-2A9AE25A12D2}"/>
              </a:ext>
            </a:extLst>
          </p:cNvPr>
          <p:cNvSpPr/>
          <p:nvPr/>
        </p:nvSpPr>
        <p:spPr>
          <a:xfrm>
            <a:off x="2323100" y="3135296"/>
            <a:ext cx="7903827" cy="7435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DBA776D-87B3-0605-361B-B947E8A549DF}"/>
              </a:ext>
            </a:extLst>
          </p:cNvPr>
          <p:cNvSpPr/>
          <p:nvPr/>
        </p:nvSpPr>
        <p:spPr>
          <a:xfrm>
            <a:off x="2427684" y="3236385"/>
            <a:ext cx="545300" cy="545300"/>
          </a:xfrm>
          <a:prstGeom prst="ellipse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3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41C4266-248A-1F11-7207-74E00B4F9B4E}"/>
              </a:ext>
            </a:extLst>
          </p:cNvPr>
          <p:cNvSpPr/>
          <p:nvPr/>
        </p:nvSpPr>
        <p:spPr>
          <a:xfrm>
            <a:off x="2323100" y="4150407"/>
            <a:ext cx="7903827" cy="13434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E464E02-4908-E246-63E8-428BFBE9B292}"/>
              </a:ext>
            </a:extLst>
          </p:cNvPr>
          <p:cNvSpPr/>
          <p:nvPr/>
        </p:nvSpPr>
        <p:spPr>
          <a:xfrm>
            <a:off x="2427684" y="4549471"/>
            <a:ext cx="545300" cy="545300"/>
          </a:xfrm>
          <a:prstGeom prst="ellipse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4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1E0F13-571D-3252-BD42-A2F470C4082E}"/>
              </a:ext>
            </a:extLst>
          </p:cNvPr>
          <p:cNvSpPr/>
          <p:nvPr/>
        </p:nvSpPr>
        <p:spPr>
          <a:xfrm>
            <a:off x="3152416" y="1169636"/>
            <a:ext cx="7450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개발할 때 자세한 요구사항 명세가 중요하다는 점을 알게 되었고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</a:p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주먹구구식 개발이 아닌 사전 문서 작업이 중요하다는 것을 배웠다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80F08E-CDA2-41DA-3267-6D3C89FE2942}"/>
              </a:ext>
            </a:extLst>
          </p:cNvPr>
          <p:cNvSpPr/>
          <p:nvPr/>
        </p:nvSpPr>
        <p:spPr>
          <a:xfrm>
            <a:off x="3149785" y="2169093"/>
            <a:ext cx="7583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직접 프로젝트를 해보면서 무언가 얻어낼 수 있어서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한층 더 개발자에 가까워진 것 같았다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72D9F0-8EF2-7CBF-EC08-634AB373566A}"/>
              </a:ext>
            </a:extLst>
          </p:cNvPr>
          <p:cNvSpPr/>
          <p:nvPr/>
        </p:nvSpPr>
        <p:spPr>
          <a:xfrm>
            <a:off x="3149785" y="3187705"/>
            <a:ext cx="7450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개발 구현을 하기 위해서는 이전에 다양한 다이어그램 설계를 통한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준비 단계가 중요하다는 것을 </a:t>
            </a:r>
            <a:r>
              <a:rPr lang="ko-KR" altLang="en-US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깨달았다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9D23B8-956C-2453-B502-661FD23A1CDE}"/>
              </a:ext>
            </a:extLst>
          </p:cNvPr>
          <p:cNvSpPr/>
          <p:nvPr/>
        </p:nvSpPr>
        <p:spPr>
          <a:xfrm>
            <a:off x="3149785" y="4255637"/>
            <a:ext cx="7405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예전에 간단한 웹 프로젝트를 했을 때는 정확한 다이어그램 설계와 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요구조건 변경 없이 무작정 개발을 시작해서 변동사항이 많아 시간이 지체되는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경우가 많았다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그러나 이번 기회를 통해 체계적인 절차를 밟고 문서 작업을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하는 것이 소프트웨어 개발에 얼마나 중요하고 큰 영향을 미치는지 알게 되었다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A8CFE77-DFD2-65C4-DC68-DE0131D02483}"/>
              </a:ext>
            </a:extLst>
          </p:cNvPr>
          <p:cNvSpPr/>
          <p:nvPr/>
        </p:nvSpPr>
        <p:spPr>
          <a:xfrm>
            <a:off x="2323100" y="5774840"/>
            <a:ext cx="7903827" cy="7435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FFF03A5-6625-DE5F-B325-0F27BD48AA6B}"/>
              </a:ext>
            </a:extLst>
          </p:cNvPr>
          <p:cNvSpPr/>
          <p:nvPr/>
        </p:nvSpPr>
        <p:spPr>
          <a:xfrm>
            <a:off x="2427684" y="5875929"/>
            <a:ext cx="545300" cy="545300"/>
          </a:xfrm>
          <a:prstGeom prst="ellipse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5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8E1E924-C23B-352F-E206-02DCAB4EE46D}"/>
              </a:ext>
            </a:extLst>
          </p:cNvPr>
          <p:cNvSpPr/>
          <p:nvPr/>
        </p:nvSpPr>
        <p:spPr>
          <a:xfrm>
            <a:off x="3149785" y="5823431"/>
            <a:ext cx="7405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처음으로 제대로 된 팀 프로젝트 경험을 쌓게 되어 좋은 기회가 되었다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또한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코딩을 잘하는 것만이 개발자의 덕목이 아니라는 것을 알게 되었다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4235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332200" y="1095874"/>
            <a:ext cx="1146469" cy="1699572"/>
            <a:chOff x="332200" y="1095874"/>
            <a:chExt cx="1146469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392314" y="2019204"/>
              <a:ext cx="10198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구현 결과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32200" y="1095874"/>
              <a:ext cx="11464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04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405081" y="3840443"/>
            <a:ext cx="939680" cy="941029"/>
            <a:chOff x="432389" y="3803119"/>
            <a:chExt cx="939680" cy="9410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676848" y="3803119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시연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432389" y="4135134"/>
              <a:ext cx="9396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얻게 된 경험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593492" y="4467149"/>
              <a:ext cx="6174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한계점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한계점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69C3A04-294C-4FF6-00A5-983F18E0F21E}"/>
              </a:ext>
            </a:extLst>
          </p:cNvPr>
          <p:cNvSpPr/>
          <p:nvPr/>
        </p:nvSpPr>
        <p:spPr>
          <a:xfrm>
            <a:off x="2323100" y="1095874"/>
            <a:ext cx="7903827" cy="7435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A5F5163-46C3-CBE9-DC8A-B628F26784DA}"/>
              </a:ext>
            </a:extLst>
          </p:cNvPr>
          <p:cNvSpPr/>
          <p:nvPr/>
        </p:nvSpPr>
        <p:spPr>
          <a:xfrm>
            <a:off x="2427684" y="1196963"/>
            <a:ext cx="545300" cy="545300"/>
          </a:xfrm>
          <a:prstGeom prst="ellipse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62454BA-D2D9-9C5A-BE50-E74144467C8F}"/>
              </a:ext>
            </a:extLst>
          </p:cNvPr>
          <p:cNvSpPr/>
          <p:nvPr/>
        </p:nvSpPr>
        <p:spPr>
          <a:xfrm>
            <a:off x="2323100" y="2134099"/>
            <a:ext cx="7903827" cy="7435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54E5F6-17FB-25E5-C17A-A6D4CFF6A808}"/>
              </a:ext>
            </a:extLst>
          </p:cNvPr>
          <p:cNvSpPr/>
          <p:nvPr/>
        </p:nvSpPr>
        <p:spPr>
          <a:xfrm>
            <a:off x="2427684" y="2235188"/>
            <a:ext cx="545300" cy="545300"/>
          </a:xfrm>
          <a:prstGeom prst="ellipse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2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B56D41C-BB71-0B99-C5F9-7AB21F5D67E5}"/>
              </a:ext>
            </a:extLst>
          </p:cNvPr>
          <p:cNvSpPr/>
          <p:nvPr/>
        </p:nvSpPr>
        <p:spPr>
          <a:xfrm>
            <a:off x="2323100" y="3172324"/>
            <a:ext cx="7903827" cy="7435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7606752-8EEF-4E93-4088-D24B0DCA1D52}"/>
              </a:ext>
            </a:extLst>
          </p:cNvPr>
          <p:cNvSpPr/>
          <p:nvPr/>
        </p:nvSpPr>
        <p:spPr>
          <a:xfrm>
            <a:off x="2427684" y="3273413"/>
            <a:ext cx="545300" cy="545300"/>
          </a:xfrm>
          <a:prstGeom prst="ellipse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3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F57888B-DD66-328B-784A-C792919EA88C}"/>
              </a:ext>
            </a:extLst>
          </p:cNvPr>
          <p:cNvSpPr/>
          <p:nvPr/>
        </p:nvSpPr>
        <p:spPr>
          <a:xfrm>
            <a:off x="2323100" y="4210549"/>
            <a:ext cx="7903827" cy="7435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6EDA637-5A6F-77EC-95D9-A496A40E9AA1}"/>
              </a:ext>
            </a:extLst>
          </p:cNvPr>
          <p:cNvSpPr/>
          <p:nvPr/>
        </p:nvSpPr>
        <p:spPr>
          <a:xfrm>
            <a:off x="2427684" y="4311638"/>
            <a:ext cx="545300" cy="545300"/>
          </a:xfrm>
          <a:prstGeom prst="ellipse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4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8AC585-797E-3499-8C4E-53BC90BB4D7E}"/>
              </a:ext>
            </a:extLst>
          </p:cNvPr>
          <p:cNvSpPr/>
          <p:nvPr/>
        </p:nvSpPr>
        <p:spPr>
          <a:xfrm>
            <a:off x="3149785" y="1270764"/>
            <a:ext cx="745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한 학기 수업과 동시에 개발 프로젝트를 </a:t>
            </a:r>
            <a:r>
              <a:rPr lang="ko-KR" altLang="en-US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진행하다보니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시간이 많이 부족했다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BF715A-070D-D92B-30C9-E6310D9783D0}"/>
              </a:ext>
            </a:extLst>
          </p:cNvPr>
          <p:cNvSpPr/>
          <p:nvPr/>
        </p:nvSpPr>
        <p:spPr>
          <a:xfrm>
            <a:off x="3149785" y="2305801"/>
            <a:ext cx="7583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시간이 부족해서 개발을 만족할 정도로 구현하지 못한 점이 아쉽다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930357-3047-C4BD-428A-23D9679F2565}"/>
              </a:ext>
            </a:extLst>
          </p:cNvPr>
          <p:cNvSpPr/>
          <p:nvPr/>
        </p:nvSpPr>
        <p:spPr>
          <a:xfrm>
            <a:off x="3149785" y="3347214"/>
            <a:ext cx="745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작성했던 다이어그램 그대로 구현하기에 어려움이 있었다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17F525-26FF-362C-0BD5-9E4D0F0ED8C4}"/>
              </a:ext>
            </a:extLst>
          </p:cNvPr>
          <p:cNvSpPr/>
          <p:nvPr/>
        </p:nvSpPr>
        <p:spPr>
          <a:xfrm>
            <a:off x="3149785" y="4259140"/>
            <a:ext cx="7405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시간에 쫓기고 </a:t>
            </a:r>
            <a:r>
              <a:rPr lang="ko-KR" altLang="en-US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익숙치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않은 프레임워크를 다루다 보니 사전에 </a:t>
            </a:r>
            <a:r>
              <a:rPr lang="ko-KR" altLang="en-US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정해놓은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기능 구현을 모두 하지 못한 게 아쉬웠다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87FC217-6E73-A8C1-8576-2639BF38378A}"/>
              </a:ext>
            </a:extLst>
          </p:cNvPr>
          <p:cNvSpPr/>
          <p:nvPr/>
        </p:nvSpPr>
        <p:spPr>
          <a:xfrm>
            <a:off x="2323100" y="5251199"/>
            <a:ext cx="7903827" cy="7435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148B73F-F919-F3B4-7BE7-DF31691C3E74}"/>
              </a:ext>
            </a:extLst>
          </p:cNvPr>
          <p:cNvSpPr/>
          <p:nvPr/>
        </p:nvSpPr>
        <p:spPr>
          <a:xfrm>
            <a:off x="2427684" y="5352288"/>
            <a:ext cx="545300" cy="545300"/>
          </a:xfrm>
          <a:prstGeom prst="ellipse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5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C7C7AC-77E8-749B-6A58-15A49C96AEA7}"/>
              </a:ext>
            </a:extLst>
          </p:cNvPr>
          <p:cNvSpPr/>
          <p:nvPr/>
        </p:nvSpPr>
        <p:spPr>
          <a:xfrm>
            <a:off x="3152269" y="5301574"/>
            <a:ext cx="7405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사용자의 관점에서 요구사항 명세를 간결하고 명확하게 해야 되는 점이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생소하고 어려웠다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466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F1434CA-FF82-424F-94DA-0FB8FC98F713}"/>
              </a:ext>
            </a:extLst>
          </p:cNvPr>
          <p:cNvSpPr/>
          <p:nvPr/>
        </p:nvSpPr>
        <p:spPr>
          <a:xfrm>
            <a:off x="4210050" y="2724150"/>
            <a:ext cx="3771900" cy="561975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4B8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69845-27A0-4505-83DA-F1C995A3A624}"/>
              </a:ext>
            </a:extLst>
          </p:cNvPr>
          <p:cNvSpPr txBox="1"/>
          <p:nvPr/>
        </p:nvSpPr>
        <p:spPr>
          <a:xfrm>
            <a:off x="5234482" y="2752725"/>
            <a:ext cx="2005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Thank you</a:t>
            </a:r>
            <a:endParaRPr lang="ko-KR" altLang="en-US" sz="2800" spc="-150" dirty="0">
              <a:solidFill>
                <a:schemeClr val="bg1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A81069-34C7-4F13-967F-256F6ADB7754}"/>
              </a:ext>
            </a:extLst>
          </p:cNvPr>
          <p:cNvSpPr txBox="1"/>
          <p:nvPr/>
        </p:nvSpPr>
        <p:spPr>
          <a:xfrm>
            <a:off x="4153000" y="3384550"/>
            <a:ext cx="3886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경청해 주셔서 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493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199954" y="1095874"/>
            <a:ext cx="1404552" cy="1699572"/>
            <a:chOff x="199954" y="1095874"/>
            <a:chExt cx="14045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199954" y="2019204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프로젝트 소개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413153" y="1095874"/>
              <a:ext cx="9845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01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324932" y="3840443"/>
            <a:ext cx="1099981" cy="609014"/>
            <a:chOff x="352240" y="3803119"/>
            <a:chExt cx="1099981" cy="60901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521357" y="3803119"/>
              <a:ext cx="7617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팀원 소개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352240" y="4135134"/>
              <a:ext cx="10999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프로젝트 소개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프로젝트 소개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85F6EBB-3BA8-9824-4209-3AD646E16E3E}"/>
              </a:ext>
            </a:extLst>
          </p:cNvPr>
          <p:cNvSpPr/>
          <p:nvPr/>
        </p:nvSpPr>
        <p:spPr>
          <a:xfrm>
            <a:off x="2624814" y="1393446"/>
            <a:ext cx="2383756" cy="23837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-150" dirty="0" err="1">
                <a:solidFill>
                  <a:srgbClr val="67BEC7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투두</a:t>
            </a:r>
            <a:r>
              <a:rPr lang="ko-KR" altLang="en-US" sz="2400" spc="-150" dirty="0">
                <a:solidFill>
                  <a:srgbClr val="67BEC7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리스트</a:t>
            </a:r>
            <a:endParaRPr lang="en-US" altLang="ko-KR" sz="2400" spc="-150" dirty="0">
              <a:solidFill>
                <a:srgbClr val="67BEC7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14F4768-1B38-FF71-236C-2C652A0882DF}"/>
              </a:ext>
            </a:extLst>
          </p:cNvPr>
          <p:cNvSpPr/>
          <p:nvPr/>
        </p:nvSpPr>
        <p:spPr>
          <a:xfrm>
            <a:off x="5806164" y="1393446"/>
            <a:ext cx="2383756" cy="2383756"/>
          </a:xfrm>
          <a:prstGeom prst="ellipse">
            <a:avLst/>
          </a:prstGeom>
          <a:solidFill>
            <a:srgbClr val="67BEC7"/>
          </a:solidFill>
          <a:ln w="3175">
            <a:solidFill>
              <a:srgbClr val="67B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챌린지</a:t>
            </a:r>
            <a:endParaRPr lang="en-US" altLang="ko-KR" sz="2000" spc="-150" dirty="0">
              <a:solidFill>
                <a:schemeClr val="bg1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30628C2-CAD7-BA2C-B102-EAC5444D1A7E}"/>
              </a:ext>
            </a:extLst>
          </p:cNvPr>
          <p:cNvSpPr/>
          <p:nvPr/>
        </p:nvSpPr>
        <p:spPr>
          <a:xfrm>
            <a:off x="8955241" y="1393446"/>
            <a:ext cx="2383756" cy="23837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-150" dirty="0">
                <a:solidFill>
                  <a:srgbClr val="67BEC7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친구</a:t>
            </a:r>
            <a:endParaRPr lang="en-US" altLang="ko-KR" sz="2800" spc="-150" dirty="0">
              <a:solidFill>
                <a:srgbClr val="67BEC7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D601AAE-C6F1-127A-8937-E1E0F58559A1}"/>
              </a:ext>
            </a:extLst>
          </p:cNvPr>
          <p:cNvGrpSpPr/>
          <p:nvPr/>
        </p:nvGrpSpPr>
        <p:grpSpPr>
          <a:xfrm>
            <a:off x="5321630" y="2590906"/>
            <a:ext cx="106928" cy="98374"/>
            <a:chOff x="6036468" y="2466056"/>
            <a:chExt cx="119063" cy="109538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B5FBC3C-6F7C-AAF6-7A88-21D2ADCB4F7B}"/>
                </a:ext>
              </a:extLst>
            </p:cNvPr>
            <p:cNvCxnSpPr/>
            <p:nvPr/>
          </p:nvCxnSpPr>
          <p:spPr>
            <a:xfrm>
              <a:off x="6036468" y="2466056"/>
              <a:ext cx="119063" cy="10953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3FB41E0-EEFC-1517-AB2A-587830AFDD10}"/>
                </a:ext>
              </a:extLst>
            </p:cNvPr>
            <p:cNvCxnSpPr/>
            <p:nvPr/>
          </p:nvCxnSpPr>
          <p:spPr>
            <a:xfrm flipH="1">
              <a:off x="6036469" y="2466056"/>
              <a:ext cx="119062" cy="10953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D8E6751-5C00-6BD0-C351-45DD57980BD4}"/>
              </a:ext>
            </a:extLst>
          </p:cNvPr>
          <p:cNvGrpSpPr/>
          <p:nvPr/>
        </p:nvGrpSpPr>
        <p:grpSpPr>
          <a:xfrm>
            <a:off x="8502980" y="2590906"/>
            <a:ext cx="106928" cy="98374"/>
            <a:chOff x="6036468" y="2466056"/>
            <a:chExt cx="119063" cy="109538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6D7EFE2-72BD-C6CB-F781-C1EB91E11F21}"/>
                </a:ext>
              </a:extLst>
            </p:cNvPr>
            <p:cNvCxnSpPr/>
            <p:nvPr/>
          </p:nvCxnSpPr>
          <p:spPr>
            <a:xfrm>
              <a:off x="6036468" y="2466056"/>
              <a:ext cx="119063" cy="10953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799F9C7-B5D5-BE88-9636-158FCB8E3977}"/>
                </a:ext>
              </a:extLst>
            </p:cNvPr>
            <p:cNvCxnSpPr/>
            <p:nvPr/>
          </p:nvCxnSpPr>
          <p:spPr>
            <a:xfrm flipH="1">
              <a:off x="6036469" y="2466056"/>
              <a:ext cx="119062" cy="10953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화살표: 갈매기형 수장 16">
            <a:extLst>
              <a:ext uri="{FF2B5EF4-FFF2-40B4-BE49-F238E27FC236}">
                <a16:creationId xmlns:a16="http://schemas.microsoft.com/office/drawing/2014/main" id="{16581818-2DA3-F87D-14B6-1D1D2A2B422B}"/>
              </a:ext>
            </a:extLst>
          </p:cNvPr>
          <p:cNvSpPr/>
          <p:nvPr/>
        </p:nvSpPr>
        <p:spPr>
          <a:xfrm rot="5400000">
            <a:off x="6902847" y="4162425"/>
            <a:ext cx="240506" cy="240506"/>
          </a:xfrm>
          <a:prstGeom prst="chevron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8FB928-9026-A96D-A986-999B13860890}"/>
              </a:ext>
            </a:extLst>
          </p:cNvPr>
          <p:cNvSpPr/>
          <p:nvPr/>
        </p:nvSpPr>
        <p:spPr>
          <a:xfrm>
            <a:off x="4383648" y="5552140"/>
            <a:ext cx="5278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투두플레이로 여러분의 오늘을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직관적이고 효율적으로 관리하세요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28887265-332A-3622-B1FF-0C5EB67B3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428" y="4768203"/>
            <a:ext cx="3189227" cy="65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199955" y="1095874"/>
            <a:ext cx="1404552" cy="1699572"/>
            <a:chOff x="199955" y="1095874"/>
            <a:chExt cx="14045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199955" y="2019204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요구사항 명세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53841" y="1095874"/>
              <a:ext cx="11031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02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94904" y="3840443"/>
            <a:ext cx="1560042" cy="1257655"/>
            <a:chOff x="122212" y="3803119"/>
            <a:chExt cx="1560042" cy="125765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424381" y="3803119"/>
              <a:ext cx="9557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사용자 분석</a:t>
              </a:r>
              <a:endParaRPr lang="en-US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232818" y="4135134"/>
              <a:ext cx="133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고객 기능 요구사항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122212" y="4467149"/>
              <a:ext cx="1560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다이어그램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B5590-CDDB-460B-B974-AAA8F267ECB9}"/>
                </a:ext>
              </a:extLst>
            </p:cNvPr>
            <p:cNvSpPr txBox="1"/>
            <p:nvPr/>
          </p:nvSpPr>
          <p:spPr>
            <a:xfrm>
              <a:off x="321786" y="4799164"/>
              <a:ext cx="11608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기술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사용자 분석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pic>
        <p:nvPicPr>
          <p:cNvPr id="1026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AEDE1337-A22B-7A2A-FE5B-253289AA6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804" y="1428143"/>
            <a:ext cx="2978058" cy="185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그림 6" descr="도표, 개략도이(가) 표시된 사진&#10;&#10;자동 생성된 설명">
            <a:extLst>
              <a:ext uri="{FF2B5EF4-FFF2-40B4-BE49-F238E27FC236}">
                <a16:creationId xmlns:a16="http://schemas.microsoft.com/office/drawing/2014/main" id="{172871EB-7598-6F7A-7B23-153AA38A2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804" y="3978942"/>
            <a:ext cx="2978055" cy="210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9B83FD7-6AA2-3056-E77D-8B49A23BDBDC}"/>
              </a:ext>
            </a:extLst>
          </p:cNvPr>
          <p:cNvCxnSpPr>
            <a:cxnSpLocks/>
          </p:cNvCxnSpPr>
          <p:nvPr/>
        </p:nvCxnSpPr>
        <p:spPr>
          <a:xfrm>
            <a:off x="5830637" y="1182344"/>
            <a:ext cx="0" cy="53650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82792199-6963-DE5B-957A-310CB69A4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085858"/>
              </p:ext>
            </p:extLst>
          </p:nvPr>
        </p:nvGraphicFramePr>
        <p:xfrm>
          <a:off x="6073742" y="2314610"/>
          <a:ext cx="5893699" cy="222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750">
                  <a:extLst>
                    <a:ext uri="{9D8B030D-6E8A-4147-A177-3AD203B41FA5}">
                      <a16:colId xmlns:a16="http://schemas.microsoft.com/office/drawing/2014/main" val="3191508110"/>
                    </a:ext>
                  </a:extLst>
                </a:gridCol>
                <a:gridCol w="4267949">
                  <a:extLst>
                    <a:ext uri="{9D8B030D-6E8A-4147-A177-3AD203B41FA5}">
                      <a16:colId xmlns:a16="http://schemas.microsoft.com/office/drawing/2014/main" val="2798907628"/>
                    </a:ext>
                  </a:extLst>
                </a:gridCol>
              </a:tblGrid>
              <a:tr h="445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 err="1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액터</a:t>
                      </a:r>
                      <a:endParaRPr lang="ko-KR" altLang="en-US" sz="1300" b="0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57379"/>
                  </a:ext>
                </a:extLst>
              </a:tr>
              <a:tr h="445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비회원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회원가입 하지 않은 사용자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60517"/>
                  </a:ext>
                </a:extLst>
              </a:tr>
              <a:tr h="445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투두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플레이 프로그램을 사용하는 최상위 사용자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400523"/>
                  </a:ext>
                </a:extLst>
              </a:tr>
              <a:tr h="445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투두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플레이 프로그램의 전체 회원 데이터를 관리하는 사용자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202514"/>
                  </a:ext>
                </a:extLst>
              </a:tr>
              <a:tr h="445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+mn-cs"/>
                        </a:rPr>
                        <a:t>메일 인증 시스템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비회원에게 메일 인증을 제공하는 외부 프로그램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162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24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199955" y="1095874"/>
            <a:ext cx="1404552" cy="1699572"/>
            <a:chOff x="199955" y="1095874"/>
            <a:chExt cx="14045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199955" y="2019204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요구사항 명세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53841" y="1095874"/>
              <a:ext cx="11031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02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94904" y="3840443"/>
            <a:ext cx="1560042" cy="1257655"/>
            <a:chOff x="122212" y="3803119"/>
            <a:chExt cx="1560042" cy="125765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454838" y="3803119"/>
              <a:ext cx="894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사용자 분석</a:t>
              </a:r>
              <a:endParaRPr lang="en-US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183125" y="4135134"/>
              <a:ext cx="1438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고객 기능 요구사항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122212" y="4467149"/>
              <a:ext cx="1560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다이어그램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B5590-CDDB-460B-B974-AAA8F267ECB9}"/>
                </a:ext>
              </a:extLst>
            </p:cNvPr>
            <p:cNvSpPr txBox="1"/>
            <p:nvPr/>
          </p:nvSpPr>
          <p:spPr>
            <a:xfrm>
              <a:off x="321786" y="4799164"/>
              <a:ext cx="11608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기술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고객 기능 요구사항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0031790-6AA9-1B84-CF66-3691482BA435}"/>
              </a:ext>
            </a:extLst>
          </p:cNvPr>
          <p:cNvSpPr/>
          <p:nvPr/>
        </p:nvSpPr>
        <p:spPr>
          <a:xfrm>
            <a:off x="5776009" y="2548560"/>
            <a:ext cx="2240866" cy="2240866"/>
          </a:xfrm>
          <a:prstGeom prst="ellipse">
            <a:avLst/>
          </a:prstGeom>
          <a:solidFill>
            <a:srgbClr val="67BEC7"/>
          </a:solidFill>
          <a:ln w="317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요구사항</a:t>
            </a:r>
            <a:endParaRPr lang="en-US" altLang="ko-KR" spc="-150" dirty="0">
              <a:solidFill>
                <a:schemeClr val="bg1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ADAB292-D8FB-E917-E0B5-137C9745934F}"/>
              </a:ext>
            </a:extLst>
          </p:cNvPr>
          <p:cNvCxnSpPr>
            <a:stCxn id="2" idx="0"/>
          </p:cNvCxnSpPr>
          <p:nvPr/>
        </p:nvCxnSpPr>
        <p:spPr>
          <a:xfrm flipV="1">
            <a:off x="6896442" y="1570318"/>
            <a:ext cx="6008" cy="9782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AFA1DF-9CD7-9D5C-9631-62E52BB45B7B}"/>
              </a:ext>
            </a:extLst>
          </p:cNvPr>
          <p:cNvCxnSpPr/>
          <p:nvPr/>
        </p:nvCxnSpPr>
        <p:spPr>
          <a:xfrm rot="14005493" flipV="1">
            <a:off x="5519185" y="4014208"/>
            <a:ext cx="6008" cy="9782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49B2146-9264-D7EC-4EE6-0CF61BF45458}"/>
              </a:ext>
            </a:extLst>
          </p:cNvPr>
          <p:cNvCxnSpPr/>
          <p:nvPr/>
        </p:nvCxnSpPr>
        <p:spPr>
          <a:xfrm rot="7693924" flipV="1">
            <a:off x="8265530" y="4010937"/>
            <a:ext cx="6008" cy="9782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9CF7ED4-0BA4-D7CE-5939-917DFAC1F264}"/>
              </a:ext>
            </a:extLst>
          </p:cNvPr>
          <p:cNvSpPr/>
          <p:nvPr/>
        </p:nvSpPr>
        <p:spPr>
          <a:xfrm>
            <a:off x="4595761" y="1135849"/>
            <a:ext cx="1399596" cy="13820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회원가입</a:t>
            </a:r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DEB424A-9731-CFDA-DEDC-B16A9B0EF0E0}"/>
              </a:ext>
            </a:extLst>
          </p:cNvPr>
          <p:cNvSpPr/>
          <p:nvPr/>
        </p:nvSpPr>
        <p:spPr>
          <a:xfrm>
            <a:off x="3999980" y="3092546"/>
            <a:ext cx="1399596" cy="13820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로그인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/</a:t>
            </a:r>
          </a:p>
          <a:p>
            <a:pPr algn="ctr"/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로그아웃</a:t>
            </a:r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8782F20-02E6-849C-1737-56EE96FDB7FD}"/>
              </a:ext>
            </a:extLst>
          </p:cNvPr>
          <p:cNvSpPr/>
          <p:nvPr/>
        </p:nvSpPr>
        <p:spPr>
          <a:xfrm>
            <a:off x="2607075" y="1839633"/>
            <a:ext cx="1399596" cy="13820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아이디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/</a:t>
            </a:r>
          </a:p>
          <a:p>
            <a:pPr algn="ctr"/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비밀번호</a:t>
            </a:r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pPr algn="ctr"/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찾기</a:t>
            </a:r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A662189-0CFD-D7C7-F6C5-F44DF9D622FD}"/>
              </a:ext>
            </a:extLst>
          </p:cNvPr>
          <p:cNvSpPr/>
          <p:nvPr/>
        </p:nvSpPr>
        <p:spPr>
          <a:xfrm>
            <a:off x="9732177" y="2019204"/>
            <a:ext cx="1399596" cy="13820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할일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추가</a:t>
            </a:r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pPr algn="ctr"/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및 삭제</a:t>
            </a:r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27E17BA-36B7-C85C-039B-4649166ECFAB}"/>
              </a:ext>
            </a:extLst>
          </p:cNvPr>
          <p:cNvSpPr/>
          <p:nvPr/>
        </p:nvSpPr>
        <p:spPr>
          <a:xfrm>
            <a:off x="7710659" y="1135849"/>
            <a:ext cx="1399596" cy="13820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Monthly/</a:t>
            </a:r>
          </a:p>
          <a:p>
            <a:pPr algn="ctr"/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Weekly/</a:t>
            </a:r>
          </a:p>
          <a:p>
            <a:pPr algn="ctr"/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Daily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14A4EA8-6DF1-00E2-72E2-5F6884230028}"/>
              </a:ext>
            </a:extLst>
          </p:cNvPr>
          <p:cNvSpPr/>
          <p:nvPr/>
        </p:nvSpPr>
        <p:spPr>
          <a:xfrm>
            <a:off x="5110452" y="5054406"/>
            <a:ext cx="1399596" cy="13820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프로필 등록</a:t>
            </a:r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42DF6BD-FFD7-43D0-8409-18629927C877}"/>
              </a:ext>
            </a:extLst>
          </p:cNvPr>
          <p:cNvSpPr/>
          <p:nvPr/>
        </p:nvSpPr>
        <p:spPr>
          <a:xfrm>
            <a:off x="7233467" y="5090672"/>
            <a:ext cx="1399596" cy="13820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친구 기능</a:t>
            </a:r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4B672BC-D653-F6E0-5A83-658E53D03976}"/>
              </a:ext>
            </a:extLst>
          </p:cNvPr>
          <p:cNvSpPr/>
          <p:nvPr/>
        </p:nvSpPr>
        <p:spPr>
          <a:xfrm>
            <a:off x="8393308" y="3117993"/>
            <a:ext cx="1399596" cy="13820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챌린지 기능</a:t>
            </a:r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75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199955" y="1095874"/>
            <a:ext cx="1404552" cy="1699572"/>
            <a:chOff x="199955" y="1095874"/>
            <a:chExt cx="14045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199955" y="2019204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요구사항 명세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53841" y="1095874"/>
              <a:ext cx="11031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02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36394" y="3840443"/>
            <a:ext cx="1677062" cy="1257655"/>
            <a:chOff x="63702" y="3803119"/>
            <a:chExt cx="1677062" cy="125765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454838" y="3803119"/>
              <a:ext cx="894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사용자 분석</a:t>
              </a:r>
              <a:endParaRPr lang="en-US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232818" y="4135134"/>
              <a:ext cx="133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고객 기능 요구사항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63702" y="4467149"/>
              <a:ext cx="16770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다이어그램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B5590-CDDB-460B-B974-AAA8F267ECB9}"/>
                </a:ext>
              </a:extLst>
            </p:cNvPr>
            <p:cNvSpPr txBox="1"/>
            <p:nvPr/>
          </p:nvSpPr>
          <p:spPr>
            <a:xfrm>
              <a:off x="321786" y="4799164"/>
              <a:ext cx="11608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기술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유스케이스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다이어그램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pic>
        <p:nvPicPr>
          <p:cNvPr id="2050" name="그림 1" descr="텍스트, 도표, 라인, 평행이(가) 표시된 사진&#10;&#10;자동 생성된 설명">
            <a:extLst>
              <a:ext uri="{FF2B5EF4-FFF2-40B4-BE49-F238E27FC236}">
                <a16:creationId xmlns:a16="http://schemas.microsoft.com/office/drawing/2014/main" id="{5F384815-A5C9-CEDB-E0DE-4AB5B8D8A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804" y="1095874"/>
            <a:ext cx="7089521" cy="5451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05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199955" y="1095874"/>
            <a:ext cx="1404552" cy="1699572"/>
            <a:chOff x="199955" y="1095874"/>
            <a:chExt cx="14045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199955" y="2019204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요구사항 명세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53841" y="1095874"/>
              <a:ext cx="11031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02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94904" y="3840443"/>
            <a:ext cx="1560042" cy="1273044"/>
            <a:chOff x="122212" y="3803119"/>
            <a:chExt cx="1560042" cy="12730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454838" y="3803119"/>
              <a:ext cx="894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사용자 분석</a:t>
              </a:r>
              <a:endParaRPr lang="en-US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232818" y="4135134"/>
              <a:ext cx="133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고객 기능 요구사항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122212" y="4467149"/>
              <a:ext cx="1560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다이어그램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B5590-CDDB-460B-B974-AAA8F267ECB9}"/>
                </a:ext>
              </a:extLst>
            </p:cNvPr>
            <p:cNvSpPr txBox="1"/>
            <p:nvPr/>
          </p:nvSpPr>
          <p:spPr>
            <a:xfrm>
              <a:off x="280108" y="4799164"/>
              <a:ext cx="1244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기술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유스케이스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기술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99F841A-937E-7647-7147-243E4F95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67575"/>
              </p:ext>
            </p:extLst>
          </p:nvPr>
        </p:nvGraphicFramePr>
        <p:xfrm>
          <a:off x="2462804" y="1557539"/>
          <a:ext cx="739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074">
                  <a:extLst>
                    <a:ext uri="{9D8B030D-6E8A-4147-A177-3AD203B41FA5}">
                      <a16:colId xmlns:a16="http://schemas.microsoft.com/office/drawing/2014/main" val="3191508110"/>
                    </a:ext>
                  </a:extLst>
                </a:gridCol>
                <a:gridCol w="1054217">
                  <a:extLst>
                    <a:ext uri="{9D8B030D-6E8A-4147-A177-3AD203B41FA5}">
                      <a16:colId xmlns:a16="http://schemas.microsoft.com/office/drawing/2014/main" val="2798907628"/>
                    </a:ext>
                  </a:extLst>
                </a:gridCol>
                <a:gridCol w="4636709">
                  <a:extLst>
                    <a:ext uri="{9D8B030D-6E8A-4147-A177-3AD203B41FA5}">
                      <a16:colId xmlns:a16="http://schemas.microsoft.com/office/drawing/2014/main" val="647814771"/>
                    </a:ext>
                  </a:extLst>
                </a:gridCol>
              </a:tblGrid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신규 사용자가 일정 관리 시스템에 회원가입을 할 수 있는 기능을 제공한다</a:t>
                      </a:r>
                      <a:r>
                        <a:rPr lang="en-US" altLang="ko-KR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57379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관련 </a:t>
                      </a:r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액터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비회원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구글 메일  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API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517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로그인 화면에서 투두플레이 회원가입 버튼을 누른다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00523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로그인 화면으로 이동한다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02514"/>
                  </a:ext>
                </a:extLst>
              </a:tr>
              <a:tr h="201566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기본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회원가입 버튼을 누른다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162853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이름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이메일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비밀번호를 입력한다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36729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B03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이메일 인증을 진행한다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64105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B04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회원가입 버튼을 누른다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607850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B05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사용자의 정보를 사용자 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DB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에 저장한다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111708"/>
                  </a:ext>
                </a:extLst>
              </a:tr>
              <a:tr h="20156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예외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E01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이미 존재하는 닉네임인 경우</a:t>
                      </a:r>
                      <a:endParaRPr lang="en-US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    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-  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사용중인 닉네임이라는 팝업창을 보여준다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988372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E02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이메일 형식이 맞지 않는 경우</a:t>
                      </a:r>
                      <a:endParaRPr lang="en-US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    -  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이메일 확인용 메일을 발송하지 않는다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148929"/>
                  </a:ext>
                </a:extLst>
              </a:tr>
              <a:tr h="20156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시나리오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B01→B02→B03→B04→B05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30877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B01→B02→E01→B02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9569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SN003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B01→B02→B03→E02→B02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998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54ED27-CDDB-116A-6941-C4407E506AF7}"/>
              </a:ext>
            </a:extLst>
          </p:cNvPr>
          <p:cNvSpPr txBox="1"/>
          <p:nvPr/>
        </p:nvSpPr>
        <p:spPr>
          <a:xfrm>
            <a:off x="2380361" y="1095874"/>
            <a:ext cx="2520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UC001.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회원가입을 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107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67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199955" y="1095874"/>
            <a:ext cx="1404552" cy="1699572"/>
            <a:chOff x="199955" y="1095874"/>
            <a:chExt cx="14045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199955" y="2019204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요구사항 명세</a:t>
              </a:r>
              <a:endParaRPr lang="ko-KR" altLang="ko-KR" sz="16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53841" y="1095874"/>
              <a:ext cx="11031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빙그레체Ⅱ" panose="02030803000000000000" pitchFamily="18" charset="-127"/>
                  <a:ea typeface="빙그레체Ⅱ" panose="02030803000000000000" pitchFamily="18" charset="-127"/>
                  <a:cs typeface="KoPubWorld돋움체_Pro Medium" panose="00000600000000000000" pitchFamily="50" charset="-127"/>
                </a:rPr>
                <a:t>02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94904" y="3840443"/>
            <a:ext cx="1560042" cy="1273044"/>
            <a:chOff x="122212" y="3803119"/>
            <a:chExt cx="1560042" cy="12730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454838" y="3803119"/>
              <a:ext cx="894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사용자 분석</a:t>
              </a:r>
              <a:endParaRPr lang="en-US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232818" y="4135134"/>
              <a:ext cx="133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고객 기능 요구사항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122212" y="4467149"/>
              <a:ext cx="1560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100" dirty="0">
                  <a:solidFill>
                    <a:srgbClr val="526872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다이어그램</a:t>
              </a:r>
              <a:endParaRPr lang="ko-KR" altLang="ko-KR" sz="1100" dirty="0">
                <a:solidFill>
                  <a:srgbClr val="526872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B5590-CDDB-460B-B974-AAA8F267ECB9}"/>
                </a:ext>
              </a:extLst>
            </p:cNvPr>
            <p:cNvSpPr txBox="1"/>
            <p:nvPr/>
          </p:nvSpPr>
          <p:spPr>
            <a:xfrm>
              <a:off x="280108" y="4799164"/>
              <a:ext cx="1244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유스케이스</a:t>
              </a:r>
              <a:r>
                <a:rPr lang="ko-KR" altLang="en-US" sz="1200" dirty="0">
                  <a:solidFill>
                    <a:schemeClr val="bg1"/>
                  </a:solidFill>
                  <a:latin typeface="빙그레체Ⅱ" panose="02030803000000000000" pitchFamily="18" charset="-127"/>
                  <a:ea typeface="빙그레체Ⅱ" panose="02030803000000000000" pitchFamily="18" charset="-127"/>
                </a:rPr>
                <a:t> 기술</a:t>
              </a:r>
              <a:endParaRPr lang="ko-KR" altLang="ko-KR" sz="12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462804" y="522540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유스케이스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기술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99F841A-937E-7647-7147-243E4F95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971478"/>
              </p:ext>
            </p:extLst>
          </p:nvPr>
        </p:nvGraphicFramePr>
        <p:xfrm>
          <a:off x="2462804" y="1557539"/>
          <a:ext cx="7398000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074">
                  <a:extLst>
                    <a:ext uri="{9D8B030D-6E8A-4147-A177-3AD203B41FA5}">
                      <a16:colId xmlns:a16="http://schemas.microsoft.com/office/drawing/2014/main" val="3191508110"/>
                    </a:ext>
                  </a:extLst>
                </a:gridCol>
                <a:gridCol w="1054217">
                  <a:extLst>
                    <a:ext uri="{9D8B030D-6E8A-4147-A177-3AD203B41FA5}">
                      <a16:colId xmlns:a16="http://schemas.microsoft.com/office/drawing/2014/main" val="2798907628"/>
                    </a:ext>
                  </a:extLst>
                </a:gridCol>
                <a:gridCol w="4636709">
                  <a:extLst>
                    <a:ext uri="{9D8B030D-6E8A-4147-A177-3AD203B41FA5}">
                      <a16:colId xmlns:a16="http://schemas.microsoft.com/office/drawing/2014/main" val="647814771"/>
                    </a:ext>
                  </a:extLst>
                </a:gridCol>
              </a:tblGrid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ID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와 비밀번호를 이용하여 로그인 한다</a:t>
                      </a:r>
                      <a:r>
                        <a:rPr lang="en-US" altLang="ko-KR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57379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관련 </a:t>
                      </a:r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액터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회원</a:t>
                      </a: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517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사용자가 로그인을 하지 않은 상태이다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00523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사후 조건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메인 캘린더 화면으로 이동한다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02514"/>
                  </a:ext>
                </a:extLst>
              </a:tr>
              <a:tr h="20156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기본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로그인 버튼을 누른다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162853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이메일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비밀번호를 입력한다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36729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예외 흐름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E01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이메일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비밀번호를 틀렸을 때 재입력을 요구한다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988372"/>
                  </a:ext>
                </a:extLst>
              </a:tr>
              <a:tr h="20156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시나리오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BE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30877"/>
                  </a:ext>
                </a:extLst>
              </a:tr>
              <a:tr h="201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SN002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67BE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B01→B02→E01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9569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54ED27-CDDB-116A-6941-C4407E506AF7}"/>
              </a:ext>
            </a:extLst>
          </p:cNvPr>
          <p:cNvSpPr txBox="1"/>
          <p:nvPr/>
        </p:nvSpPr>
        <p:spPr>
          <a:xfrm>
            <a:off x="2380361" y="1095874"/>
            <a:ext cx="2363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UC002.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로그인을 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Ⅱ" panose="02030803000000000000" pitchFamily="18" charset="-127"/>
                <a:ea typeface="빙그레체Ⅱ" panose="02030803000000000000" pitchFamily="18" charset="-127"/>
                <a:cs typeface="KoPubWorld돋움체_Pro Medium" panose="000006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435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7335</TotalTime>
  <Words>3249</Words>
  <Application>Microsoft Office PowerPoint</Application>
  <PresentationFormat>와이드스크린</PresentationFormat>
  <Paragraphs>926</Paragraphs>
  <Slides>38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맑은 고딕</vt:lpstr>
      <vt:lpstr>빙그레체Ⅱ</vt:lpstr>
      <vt:lpstr>휴먼모음T</vt:lpstr>
      <vt:lpstr>Arial</vt:lpstr>
      <vt:lpstr>이순신 돋움체 M</vt:lpstr>
      <vt:lpstr>이순신 돋움체 L</vt:lpstr>
      <vt:lpstr>Office 테마</vt:lpstr>
      <vt:lpstr>3조 webplaying 202010852 김채연 202010049 김지영 202010060 이유민 202110927 박서연 202110963 이서연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후냥의 파워포인트 템플릿</dc:title>
  <dc:creator>구 현경</dc:creator>
  <cp:lastModifiedBy>박서연</cp:lastModifiedBy>
  <cp:revision>334</cp:revision>
  <dcterms:created xsi:type="dcterms:W3CDTF">2019-07-26T04:41:16Z</dcterms:created>
  <dcterms:modified xsi:type="dcterms:W3CDTF">2023-06-17T15:10:31Z</dcterms:modified>
</cp:coreProperties>
</file>