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9" r:id="rId6"/>
    <p:sldId id="281" r:id="rId7"/>
    <p:sldId id="283" r:id="rId8"/>
    <p:sldId id="284" r:id="rId9"/>
    <p:sldId id="285" r:id="rId10"/>
    <p:sldId id="286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디자인, 모핑, 주석 달기, 공동 작업, 입력하세요" id="{B9B51309-D148-4332-87C2-07BE32FBCA3B}">
          <p14:sldIdLst>
            <p14:sldId id="279"/>
            <p14:sldId id="281"/>
            <p14:sldId id="283"/>
            <p14:sldId id="284"/>
            <p14:sldId id="285"/>
            <p14:sldId id="286"/>
          </p14:sldIdLst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7" autoAdjust="0"/>
    <p:restoredTop sz="94241" autoAdjust="0"/>
  </p:normalViewPr>
  <p:slideViewPr>
    <p:cSldViewPr snapToGrid="0">
      <p:cViewPr varScale="1">
        <p:scale>
          <a:sx n="89" d="100"/>
          <a:sy n="89" d="100"/>
        </p:scale>
        <p:origin x="84" y="6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2025-05-31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2025-05-31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616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306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2F20A-0EFF-8114-E138-09324F1C8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1F5EB5-A47A-E6F7-5C4F-0F6D3D2B79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575006-4204-4C87-303D-F46A470D3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483C55-1699-A819-63A5-BDF921DBA4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54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2025-05-31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2025-05-31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Brainstorming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>
                <a:cs typeface="Segoe UI Light" panose="020B0502040204020203" pitchFamily="34" charset="0"/>
              </a:rPr>
              <a:t>시각장애인을 위한 다양한 아이디어 제언</a:t>
            </a:r>
          </a:p>
        </p:txBody>
      </p:sp>
      <p:sp>
        <p:nvSpPr>
          <p:cNvPr id="25" name="내용 개체 틀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시각장애인 가이드 러너로 활동하면서 개선하고 싶은 아이디어들</a:t>
            </a:r>
          </a:p>
        </p:txBody>
      </p:sp>
      <p:grpSp>
        <p:nvGrpSpPr>
          <p:cNvPr id="18" name="그룹 17" descr="1단계를 나타내는 숫자 1이 표시된 작은 원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타원 18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내용 개체 틀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동반주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끈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(Running tether)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개선</a:t>
            </a:r>
          </a:p>
        </p:txBody>
      </p:sp>
      <p:grpSp>
        <p:nvGrpSpPr>
          <p:cNvPr id="33" name="그룹 32" descr="2단계를 나타내는 숫자 2가 표시된 작은 원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타원 3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텍스트 상자 34" descr="숫자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36" name="내용 개체 틀 17"/>
          <p:cNvSpPr txBox="1">
            <a:spLocks/>
          </p:cNvSpPr>
          <p:nvPr/>
        </p:nvSpPr>
        <p:spPr>
          <a:xfrm>
            <a:off x="1056513" y="2844451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Matching Program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및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Application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개발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22" name="그룹 21" descr="3단계를 나타내는 숫자 3이 표시된 작은 원"/>
          <p:cNvGrpSpPr/>
          <p:nvPr/>
        </p:nvGrpSpPr>
        <p:grpSpPr bwMode="blackWhite">
          <a:xfrm>
            <a:off x="531552" y="3734962"/>
            <a:ext cx="558179" cy="409838"/>
            <a:chOff x="6953426" y="711274"/>
            <a:chExt cx="558179" cy="409838"/>
          </a:xfrm>
        </p:grpSpPr>
        <p:sp>
          <p:nvSpPr>
            <p:cNvPr id="24" name="타원 2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텍스트 상자 29" descr="숫자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32" name="내용 개체 틀 17"/>
          <p:cNvSpPr txBox="1">
            <a:spLocks/>
          </p:cNvSpPr>
          <p:nvPr/>
        </p:nvSpPr>
        <p:spPr>
          <a:xfrm>
            <a:off x="1056513" y="3763123"/>
            <a:ext cx="4595257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Barrier Free KIOSK</a:t>
            </a:r>
          </a:p>
        </p:txBody>
      </p:sp>
      <p:grpSp>
        <p:nvGrpSpPr>
          <p:cNvPr id="37" name="그룹 36" descr="4단계를 나타내는 숫자 4가 표시된 작은 원"/>
          <p:cNvGrpSpPr/>
          <p:nvPr/>
        </p:nvGrpSpPr>
        <p:grpSpPr bwMode="blackWhite">
          <a:xfrm>
            <a:off x="531552" y="4664042"/>
            <a:ext cx="558179" cy="409838"/>
            <a:chOff x="6953426" y="711274"/>
            <a:chExt cx="558179" cy="409838"/>
          </a:xfrm>
        </p:grpSpPr>
        <p:sp>
          <p:nvSpPr>
            <p:cNvPr id="38" name="타원 37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텍스트 상자 38" descr="숫자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40" name="내용 개체 틀 17"/>
          <p:cNvSpPr txBox="1">
            <a:spLocks/>
          </p:cNvSpPr>
          <p:nvPr/>
        </p:nvSpPr>
        <p:spPr>
          <a:xfrm>
            <a:off x="1056513" y="4704235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n-US" altLang="ko-KR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…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>
              <a:spcAft>
                <a:spcPts val="600"/>
              </a:spcAft>
              <a:defRPr/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  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동반주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끈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(Running tether)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6030928" cy="47908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ko-KR" b="1" dirty="0">
                <a:solidFill>
                  <a:srgbClr val="FF0000"/>
                </a:solidFill>
                <a:cs typeface="Segoe UI" panose="020B0502040204020203" pitchFamily="34" charset="0"/>
              </a:rPr>
              <a:t>→ </a:t>
            </a:r>
            <a:r>
              <a:rPr lang="ko-KR" altLang="en-US" b="1" dirty="0" err="1">
                <a:solidFill>
                  <a:srgbClr val="FF0000"/>
                </a:solidFill>
                <a:cs typeface="Segoe UI" panose="020B0502040204020203" pitchFamily="34" charset="0"/>
              </a:rPr>
              <a:t>동반주</a:t>
            </a:r>
            <a:r>
              <a:rPr lang="ko-KR" altLang="en-US" b="1" dirty="0">
                <a:solidFill>
                  <a:srgbClr val="FF0000"/>
                </a:solidFill>
                <a:cs typeface="Segoe UI" panose="020B0502040204020203" pitchFamily="34" charset="0"/>
              </a:rPr>
              <a:t> 끈 세계 규정 </a:t>
            </a:r>
            <a:r>
              <a:rPr lang="en-US" altLang="ko-KR" dirty="0">
                <a:cs typeface="Segoe UI" panose="020B0502040204020203" pitchFamily="34" charset="0"/>
              </a:rPr>
              <a:t>[</a:t>
            </a:r>
            <a:r>
              <a:rPr lang="ko-KR" altLang="en-US" dirty="0">
                <a:cs typeface="Segoe UI" panose="020B0502040204020203" pitchFamily="34" charset="0"/>
              </a:rPr>
              <a:t>참고문헌 </a:t>
            </a:r>
            <a:r>
              <a:rPr lang="en-US" altLang="ko-KR" dirty="0">
                <a:cs typeface="Segoe UI" panose="020B0502040204020203" pitchFamily="34" charset="0"/>
              </a:rPr>
              <a:t>1]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ko-KR" dirty="0"/>
              <a:t>World Athletics Rules and Regulations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ko-KR" dirty="0"/>
              <a:t>IPC Para Athletics Rules and Regulations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"A tether may be used, but it shall be non-elastic and not more than 50 cm in length. The athletes shall not be tied or otherwise linked to each other.“ -&gt;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연습용 끈 개발 목표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9A60F7-B61C-4F1A-9D8E-FF686C117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026" y="1236286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94D5819-31F3-88C8-4706-AA18F88EC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814" y="4093786"/>
            <a:ext cx="3161724" cy="237010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 descr="1단계를 나타내는 숫자 1이 표시된 작은 원">
            <a:extLst>
              <a:ext uri="{FF2B5EF4-FFF2-40B4-BE49-F238E27FC236}">
                <a16:creationId xmlns:a16="http://schemas.microsoft.com/office/drawing/2014/main" id="{8917D0B7-F0A0-4C78-91B0-1B7C974AC704}"/>
              </a:ext>
            </a:extLst>
          </p:cNvPr>
          <p:cNvGrpSpPr/>
          <p:nvPr/>
        </p:nvGrpSpPr>
        <p:grpSpPr bwMode="blackWhite">
          <a:xfrm>
            <a:off x="541610" y="636104"/>
            <a:ext cx="558179" cy="409838"/>
            <a:chOff x="6953426" y="711274"/>
            <a:chExt cx="558179" cy="409838"/>
          </a:xfrm>
        </p:grpSpPr>
        <p:sp>
          <p:nvSpPr>
            <p:cNvPr id="10" name="타원 9" descr="작은 원">
              <a:extLst>
                <a:ext uri="{FF2B5EF4-FFF2-40B4-BE49-F238E27FC236}">
                  <a16:creationId xmlns:a16="http://schemas.microsoft.com/office/drawing/2014/main" id="{EED3C201-122C-4F89-9BD1-371055D28CF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텍스트 상자 19" descr="숫자 1">
              <a:extLst>
                <a:ext uri="{FF2B5EF4-FFF2-40B4-BE49-F238E27FC236}">
                  <a16:creationId xmlns:a16="http://schemas.microsoft.com/office/drawing/2014/main" id="{28C6C0F2-D6F0-4519-88FA-269B81918030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1EB4C-0B09-9BA8-E2DC-1A2415855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E8A2C5-0169-1257-863F-5DA2323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>
              <a:spcAft>
                <a:spcPts val="600"/>
              </a:spcAft>
              <a:defRPr/>
            </a:pP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동반주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끈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(Running tether)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개선할 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32AAB25-31E8-5740-958F-4D43403B9F2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ko-KR" b="1" dirty="0">
                <a:solidFill>
                  <a:srgbClr val="FF0000"/>
                </a:solidFill>
                <a:cs typeface="Segoe UI" panose="020B0502040204020203" pitchFamily="34" charset="0"/>
              </a:rPr>
              <a:t>→ </a:t>
            </a:r>
            <a:r>
              <a:rPr lang="ko-KR" altLang="en-US" b="1" dirty="0">
                <a:solidFill>
                  <a:srgbClr val="FF0000"/>
                </a:solidFill>
                <a:cs typeface="Segoe UI" panose="020B0502040204020203" pitchFamily="34" charset="0"/>
              </a:rPr>
              <a:t>기존 제품</a:t>
            </a:r>
            <a:endParaRPr lang="en-US" altLang="ko-KR" b="1" dirty="0">
              <a:solidFill>
                <a:srgbClr val="FF0000"/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딱히 특별한 점 없는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fabric or fabric with resistance tubing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소재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.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끝에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loop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가 있는 점 외 눈에 띄는 특징 없음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ko-KR" b="1" dirty="0">
                <a:solidFill>
                  <a:srgbClr val="FF0000"/>
                </a:solidFill>
                <a:cs typeface="Segoe UI" panose="020B0502040204020203" pitchFamily="34" charset="0"/>
              </a:rPr>
              <a:t>→ </a:t>
            </a:r>
            <a:r>
              <a:rPr lang="ko-KR" altLang="en-US" b="1" dirty="0">
                <a:solidFill>
                  <a:srgbClr val="FF0000"/>
                </a:solidFill>
                <a:cs typeface="Segoe UI" panose="020B0502040204020203" pitchFamily="34" charset="0"/>
              </a:rPr>
              <a:t>개선해야 할 사항</a:t>
            </a:r>
            <a:endParaRPr lang="en-US" altLang="ko-KR" b="1" dirty="0">
              <a:solidFill>
                <a:srgbClr val="FF0000"/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가이드러너들의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팔목 또는 손에 묶어서 시각장애인에게 방향성을 제공하는 것이 목적이지만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마라톤 특성상 팔을 움직이는 것은 어쩔 수가 없으므로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시각장애인에게 방해가 되거나 혼란을 줄 수 있음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ko-KR" b="1" dirty="0">
                <a:solidFill>
                  <a:srgbClr val="FF0000"/>
                </a:solidFill>
                <a:cs typeface="Segoe UI" panose="020B0502040204020203" pitchFamily="34" charset="0"/>
              </a:rPr>
              <a:t>→ </a:t>
            </a:r>
            <a:r>
              <a:rPr lang="ko-KR" altLang="en-US" b="1" dirty="0">
                <a:solidFill>
                  <a:srgbClr val="FF0000"/>
                </a:solidFill>
                <a:cs typeface="Segoe UI" panose="020B0502040204020203" pitchFamily="34" charset="0"/>
              </a:rPr>
              <a:t>구체적인 사항</a:t>
            </a:r>
            <a:endParaRPr lang="en-US" altLang="ko-KR" b="1" dirty="0">
              <a:solidFill>
                <a:srgbClr val="FF0000"/>
              </a:solidFill>
              <a:cs typeface="Segoe UI" panose="020B0502040204020203" pitchFamily="34" charset="0"/>
            </a:endParaRP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Tension Sensor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를 이용해서 한도를 정한다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.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어느정도 줄에 장력이 있어야지 당겨지고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팔을 흔드는 등 줄을 많이 늘리지 않으면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retractable cord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를 이용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(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반려동물 목줄 처럼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)</a:t>
            </a: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Retractable cord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구상하기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Uses flat coil springs, and is equipped with a locking mechanism with a temporary lock.</a:t>
            </a:r>
          </a:p>
        </p:txBody>
      </p:sp>
      <p:pic>
        <p:nvPicPr>
          <p:cNvPr id="2050" name="Picture 2" descr="What is a tension sensor？ - CALT Sensor">
            <a:extLst>
              <a:ext uri="{FF2B5EF4-FFF2-40B4-BE49-F238E27FC236}">
                <a16:creationId xmlns:a16="http://schemas.microsoft.com/office/drawing/2014/main" id="{465C5127-5F24-045E-3256-D5D12F1F8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590" y="1270000"/>
            <a:ext cx="2857500" cy="2857500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898A47-EC16-EBF2-EB05-759E5DF5E600}"/>
              </a:ext>
            </a:extLst>
          </p:cNvPr>
          <p:cNvSpPr txBox="1"/>
          <p:nvPr/>
        </p:nvSpPr>
        <p:spPr>
          <a:xfrm>
            <a:off x="9188450" y="4178300"/>
            <a:ext cx="26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^ Tension</a:t>
            </a:r>
            <a:r>
              <a:rPr lang="ko-KR" altLang="en-US" dirty="0"/>
              <a:t> </a:t>
            </a:r>
            <a:r>
              <a:rPr lang="en-US" altLang="ko-KR" dirty="0"/>
              <a:t>Sensor</a:t>
            </a:r>
            <a:endParaRPr lang="en-US" dirty="0"/>
          </a:p>
        </p:txBody>
      </p:sp>
      <p:pic>
        <p:nvPicPr>
          <p:cNvPr id="1028" name="Picture 4" descr="Flat Spring Manufacturers | Flat Spring Suppliers">
            <a:extLst>
              <a:ext uri="{FF2B5EF4-FFF2-40B4-BE49-F238E27FC236}">
                <a16:creationId xmlns:a16="http://schemas.microsoft.com/office/drawing/2014/main" id="{F7F58416-6C4D-D1EE-D6D7-61BE4F11A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104" y="4535246"/>
            <a:ext cx="2484207" cy="2105508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74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8A704-4F65-C401-076F-5AA9FCAD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Matching program web application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97A4ACD9-CF8B-DAF1-4C16-C7DDFB971D4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349892648"/>
              </p:ext>
            </p:extLst>
          </p:nvPr>
        </p:nvGraphicFramePr>
        <p:xfrm>
          <a:off x="539750" y="1435100"/>
          <a:ext cx="44164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425">
                  <a:extLst>
                    <a:ext uri="{9D8B030D-6E8A-4147-A177-3AD203B41FA5}">
                      <a16:colId xmlns:a16="http://schemas.microsoft.com/office/drawing/2014/main" val="340208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System needs: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95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accounts &amp; Profiles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54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Matching 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46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 auth or </a:t>
                      </a:r>
                      <a:r>
                        <a:rPr lang="en-US" dirty="0" err="1"/>
                        <a:t>Kakaotalk</a:t>
                      </a:r>
                      <a:r>
                        <a:rPr lang="en-US" dirty="0"/>
                        <a:t> auth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71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Chat (If possible)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3020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0EA07B8-FBB8-7FBA-2665-16566A999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119731"/>
              </p:ext>
            </p:extLst>
          </p:nvPr>
        </p:nvGraphicFramePr>
        <p:xfrm>
          <a:off x="8120699" y="1692446"/>
          <a:ext cx="321348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3480">
                  <a:extLst>
                    <a:ext uri="{9D8B030D-6E8A-4147-A177-3AD203B41FA5}">
                      <a16:colId xmlns:a16="http://schemas.microsoft.com/office/drawing/2014/main" val="27512140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accounts &amp; Profiles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89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Running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15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Running 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Running Experience (Records)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5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Preference &amp; Needs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218821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FC11393-A455-9263-963F-6D13B8EEF0AC}"/>
              </a:ext>
            </a:extLst>
          </p:cNvPr>
          <p:cNvCxnSpPr/>
          <p:nvPr/>
        </p:nvCxnSpPr>
        <p:spPr>
          <a:xfrm flipV="1">
            <a:off x="4956175" y="1867128"/>
            <a:ext cx="3169391" cy="13141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098D373-25BC-79B5-ACBC-EE5D09A57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178561"/>
              </p:ext>
            </p:extLst>
          </p:nvPr>
        </p:nvGraphicFramePr>
        <p:xfrm>
          <a:off x="1889638" y="419110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718304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32213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4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React.js (Easier) or Next.js (Better SEO)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717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Supabase</a:t>
                      </a:r>
                      <a:r>
                        <a:rPr lang="en-US" dirty="0"/>
                        <a:t> (PostgreSQL)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9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Google (Easier)  or  </a:t>
                      </a:r>
                      <a:r>
                        <a:rPr lang="en-US" dirty="0" err="1"/>
                        <a:t>Kakaotalk</a:t>
                      </a:r>
                      <a:r>
                        <a:rPr lang="en-US" dirty="0"/>
                        <a:t> (Safer)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30461"/>
                  </a:ext>
                </a:extLst>
              </a:tr>
            </a:tbl>
          </a:graphicData>
        </a:graphic>
      </p:graphicFrame>
      <p:grpSp>
        <p:nvGrpSpPr>
          <p:cNvPr id="7" name="그룹 6" descr="2단계를 나타내는 숫자 2가 표시된 작은 원">
            <a:extLst>
              <a:ext uri="{FF2B5EF4-FFF2-40B4-BE49-F238E27FC236}">
                <a16:creationId xmlns:a16="http://schemas.microsoft.com/office/drawing/2014/main" id="{71C2E61E-24AF-4786-A5C2-8172F2FD438B}"/>
              </a:ext>
            </a:extLst>
          </p:cNvPr>
          <p:cNvGrpSpPr/>
          <p:nvPr/>
        </p:nvGrpSpPr>
        <p:grpSpPr bwMode="blackWhite">
          <a:xfrm>
            <a:off x="531552" y="652732"/>
            <a:ext cx="558179" cy="409838"/>
            <a:chOff x="6953426" y="711274"/>
            <a:chExt cx="558179" cy="409838"/>
          </a:xfrm>
        </p:grpSpPr>
        <p:sp>
          <p:nvSpPr>
            <p:cNvPr id="9" name="타원 8" descr="작은 원">
              <a:extLst>
                <a:ext uri="{FF2B5EF4-FFF2-40B4-BE49-F238E27FC236}">
                  <a16:creationId xmlns:a16="http://schemas.microsoft.com/office/drawing/2014/main" id="{219FD147-1D82-44CB-B743-07EAD0A89CC6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텍스트 상자 34" descr="숫자 2">
              <a:extLst>
                <a:ext uri="{FF2B5EF4-FFF2-40B4-BE49-F238E27FC236}">
                  <a16:creationId xmlns:a16="http://schemas.microsoft.com/office/drawing/2014/main" id="{43503999-26CE-4CF9-B5B4-4353BAF41C20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39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0F188-EBFF-4863-6BEE-AAEA8D366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7AF08-3A63-C671-7ABE-E42292C9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332594" cy="640080"/>
          </a:xfrm>
        </p:spPr>
        <p:txBody>
          <a:bodyPr>
            <a:normAutofit/>
          </a:bodyPr>
          <a:lstStyle/>
          <a:p>
            <a:r>
              <a:rPr lang="en-US" dirty="0"/>
              <a:t>Matching program web application (Mobile App?)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D61A2CD-CBCA-5706-7FDC-9D919BE2E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548162"/>
              </p:ext>
            </p:extLst>
          </p:nvPr>
        </p:nvGraphicFramePr>
        <p:xfrm>
          <a:off x="677180" y="2061278"/>
          <a:ext cx="4237389" cy="1656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389">
                  <a:extLst>
                    <a:ext uri="{9D8B030D-6E8A-4147-A177-3AD203B41FA5}">
                      <a16:colId xmlns:a16="http://schemas.microsoft.com/office/drawing/2014/main" val="2049614906"/>
                    </a:ext>
                  </a:extLst>
                </a:gridCol>
              </a:tblGrid>
              <a:tr h="444462">
                <a:tc>
                  <a:txBody>
                    <a:bodyPr/>
                    <a:lstStyle/>
                    <a:p>
                      <a:r>
                        <a:rPr lang="en-US" dirty="0"/>
                        <a:t>Option 1: Capacitor (Hybrid Apps)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742028"/>
                  </a:ext>
                </a:extLst>
              </a:tr>
              <a:tr h="767154">
                <a:tc>
                  <a:txBody>
                    <a:bodyPr/>
                    <a:lstStyle/>
                    <a:p>
                      <a:r>
                        <a:rPr lang="en-US" dirty="0"/>
                        <a:t>Much easier, single codebase for mobile +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19074"/>
                  </a:ext>
                </a:extLst>
              </a:tr>
              <a:tr h="444462">
                <a:tc>
                  <a:txBody>
                    <a:bodyPr/>
                    <a:lstStyle/>
                    <a:p>
                      <a:r>
                        <a:rPr lang="en-US" dirty="0"/>
                        <a:t>Less optimized with slightly worse 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16546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96F5009-D5EC-BA9C-C8AF-40DA178F0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61327"/>
              </p:ext>
            </p:extLst>
          </p:nvPr>
        </p:nvGraphicFramePr>
        <p:xfrm>
          <a:off x="6885427" y="2061279"/>
          <a:ext cx="423738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389">
                  <a:extLst>
                    <a:ext uri="{9D8B030D-6E8A-4147-A177-3AD203B41FA5}">
                      <a16:colId xmlns:a16="http://schemas.microsoft.com/office/drawing/2014/main" val="2049614906"/>
                    </a:ext>
                  </a:extLst>
                </a:gridCol>
              </a:tblGrid>
              <a:tr h="358713">
                <a:tc>
                  <a:txBody>
                    <a:bodyPr/>
                    <a:lstStyle/>
                    <a:p>
                      <a:r>
                        <a:rPr lang="en-US" dirty="0"/>
                        <a:t>Option 2: React Native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742028"/>
                  </a:ext>
                </a:extLst>
              </a:tr>
              <a:tr h="358713">
                <a:tc>
                  <a:txBody>
                    <a:bodyPr/>
                    <a:lstStyle/>
                    <a:p>
                      <a:r>
                        <a:rPr lang="en-US" dirty="0"/>
                        <a:t>Near-native performance, Better 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19074"/>
                  </a:ext>
                </a:extLst>
              </a:tr>
              <a:tr h="884498">
                <a:tc>
                  <a:txBody>
                    <a:bodyPr/>
                    <a:lstStyle/>
                    <a:p>
                      <a:r>
                        <a:rPr lang="en-US" dirty="0"/>
                        <a:t>Much </a:t>
                      </a:r>
                      <a:r>
                        <a:rPr lang="en-US" dirty="0" err="1"/>
                        <a:t>much</a:t>
                      </a:r>
                      <a:r>
                        <a:rPr lang="en-US" dirty="0"/>
                        <a:t> harder with a learning curve to code, requires more setup, more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16546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2E4CE8C-4EE4-30C8-A667-FD19583A3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363965"/>
              </p:ext>
            </p:extLst>
          </p:nvPr>
        </p:nvGraphicFramePr>
        <p:xfrm>
          <a:off x="1935181" y="4141435"/>
          <a:ext cx="81280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4636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21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Screen reader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76319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Able to send notifications &amp; vibrations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2808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Can access user data with more 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6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13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7AB1C-B31A-441D-9487-919471A4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C6334-2891-495B-AC55-E86F762D7D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057248" cy="3977640"/>
          </a:xfrm>
        </p:spPr>
        <p:txBody>
          <a:bodyPr/>
          <a:lstStyle/>
          <a:p>
            <a:r>
              <a:rPr lang="en-US" altLang="ko-KR" dirty="0"/>
              <a:t>1. https://worldathletics.org/about-iaaf/documents/book-of-rules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74441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71af3243-3dd4-4a8d-8c0d-dd76da1f02a5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16c05727-aa75-4e4a-9b5f-8a80a11658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0</TotalTime>
  <Words>388</Words>
  <Application>Microsoft Office PowerPoint</Application>
  <PresentationFormat>와이드스크린</PresentationFormat>
  <Paragraphs>64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Segoe UI</vt:lpstr>
      <vt:lpstr>Segoe UI Light</vt:lpstr>
      <vt:lpstr>Segoe UI Semibold</vt:lpstr>
      <vt:lpstr>WelcomeDoc</vt:lpstr>
      <vt:lpstr>Brainstorming</vt:lpstr>
      <vt:lpstr>시각장애인을 위한 다양한 아이디어 제언</vt:lpstr>
      <vt:lpstr>    동반주 끈(Running tether)</vt:lpstr>
      <vt:lpstr>동반주 끈(Running tether) 개선할 점</vt:lpstr>
      <vt:lpstr>    Matching program web application</vt:lpstr>
      <vt:lpstr>Matching program web application (Mobile App?)</vt:lpstr>
      <vt:lpstr>참고문헌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2025-05-30T13:42:30Z</dcterms:created>
  <dcterms:modified xsi:type="dcterms:W3CDTF">2025-05-31T12:51:56Z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