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9" r:id="rId6"/>
    <p:sldId id="281" r:id="rId7"/>
    <p:sldId id="283" r:id="rId8"/>
    <p:sldId id="284" r:id="rId9"/>
    <p:sldId id="285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E75E278A-FF0E-49A4-B170-79828D63BBAD}">
          <p14:sldIdLst>
            <p14:sldId id="256"/>
          </p14:sldIdLst>
        </p14:section>
        <p14:section name="디자인, 모핑, 주석 달기, 공동 작업, 입력하세요" id="{B9B51309-D148-4332-87C2-07BE32FBCA3B}">
          <p14:sldIdLst>
            <p14:sldId id="279"/>
            <p14:sldId id="281"/>
            <p14:sldId id="283"/>
            <p14:sldId id="284"/>
            <p14:sldId id="285"/>
          </p14:sldIdLst>
        </p14:section>
        <p14:section name="자세한 정보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24726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241" autoAdjust="0"/>
  </p:normalViewPr>
  <p:slideViewPr>
    <p:cSldViewPr snapToGrid="0">
      <p:cViewPr varScale="1">
        <p:scale>
          <a:sx n="87" d="100"/>
          <a:sy n="87" d="100"/>
        </p:scale>
        <p:origin x="57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615A47-BAB8-40E2-A1ED-9E90A072AC00}" type="datetime1">
              <a:rPr lang="ko-KR" altLang="en-US" smtClean="0">
                <a:latin typeface="+mj-ea"/>
                <a:ea typeface="+mj-ea"/>
              </a:rPr>
              <a:t>2025-05-31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C06A2C1-A9EB-4898-A387-106DFED4BED0}" type="datetime1">
              <a:rPr lang="ko-KR" altLang="en-US" smtClean="0"/>
              <a:pPr/>
              <a:t>2025-05-31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F61EA0F-A667-4B49-8422-0062BC55E249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6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0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2F20A-0EFF-8114-E138-09324F1C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1F5EB5-A47A-E6F7-5C4F-0F6D3D2B7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575006-4204-4C87-303D-F46A470D3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83C55-1699-A819-63A5-BDF921DBA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541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2025-05-31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 편집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둘째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셋째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넷째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2025-05-31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Brainstorming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>
                <a:cs typeface="Segoe UI Light" panose="020B0502040204020203" pitchFamily="34" charset="0"/>
              </a:rPr>
              <a:t>시각장애인을 위한 다양한 아이디어 제언</a:t>
            </a:r>
          </a:p>
        </p:txBody>
      </p:sp>
      <p:sp>
        <p:nvSpPr>
          <p:cNvPr id="25" name="내용 개체 틀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시각장애인 가이드 러너로 활동하면서 개선하고 싶은 아이디어들</a:t>
            </a:r>
          </a:p>
        </p:txBody>
      </p:sp>
      <p:grpSp>
        <p:nvGrpSpPr>
          <p:cNvPr id="18" name="그룹 17" descr="1단계를 나타내는 숫자 1이 표시된 작은 원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타원 18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텍스트 상자 19" descr="숫자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1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내용 개체 틀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동반주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(Running tether)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개선</a:t>
            </a:r>
          </a:p>
        </p:txBody>
      </p:sp>
      <p:grpSp>
        <p:nvGrpSpPr>
          <p:cNvPr id="33" name="그룹 32" descr="2단계를 나타내는 숫자 2가 표시된 작은 원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타원 3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텍스트 상자 34" descr="숫자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2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내용 개체 틀 17"/>
          <p:cNvSpPr txBox="1">
            <a:spLocks/>
          </p:cNvSpPr>
          <p:nvPr/>
        </p:nvSpPr>
        <p:spPr>
          <a:xfrm>
            <a:off x="1056513" y="2844451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Matching Program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및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Application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개발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22" name="그룹 21" descr="3단계를 나타내는 숫자 3이 표시된 작은 원"/>
          <p:cNvGrpSpPr/>
          <p:nvPr/>
        </p:nvGrpSpPr>
        <p:grpSpPr bwMode="blackWhite">
          <a:xfrm>
            <a:off x="531552" y="3734962"/>
            <a:ext cx="558179" cy="409838"/>
            <a:chOff x="6953426" y="711274"/>
            <a:chExt cx="558179" cy="409838"/>
          </a:xfrm>
        </p:grpSpPr>
        <p:sp>
          <p:nvSpPr>
            <p:cNvPr id="24" name="타원 23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텍스트 상자 29" descr="숫자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3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내용 개체 틀 17"/>
          <p:cNvSpPr txBox="1">
            <a:spLocks/>
          </p:cNvSpPr>
          <p:nvPr/>
        </p:nvSpPr>
        <p:spPr>
          <a:xfrm>
            <a:off x="1056513" y="3763123"/>
            <a:ext cx="4595257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Barrier Free KIOSK</a:t>
            </a:r>
          </a:p>
        </p:txBody>
      </p:sp>
      <p:grpSp>
        <p:nvGrpSpPr>
          <p:cNvPr id="37" name="그룹 36" descr="4단계를 나타내는 숫자 4가 표시된 작은 원"/>
          <p:cNvGrpSpPr/>
          <p:nvPr/>
        </p:nvGrpSpPr>
        <p:grpSpPr bwMode="blackWhite">
          <a:xfrm>
            <a:off x="531552" y="4664042"/>
            <a:ext cx="558179" cy="409838"/>
            <a:chOff x="6953426" y="711274"/>
            <a:chExt cx="558179" cy="409838"/>
          </a:xfrm>
        </p:grpSpPr>
        <p:sp>
          <p:nvSpPr>
            <p:cNvPr id="38" name="타원 37" descr="작은 원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텍스트 상자 38" descr="숫자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altLang="ko-KR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 Semibold" panose="020B0702040204020203" pitchFamily="34" charset="0"/>
                </a:rPr>
                <a:t>4</a:t>
              </a:r>
              <a:endPara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내용 개체 틀 17"/>
          <p:cNvSpPr txBox="1">
            <a:spLocks/>
          </p:cNvSpPr>
          <p:nvPr/>
        </p:nvSpPr>
        <p:spPr>
          <a:xfrm>
            <a:off x="1056513" y="4704235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US" altLang="ko-KR" b="1" dirty="0">
                <a:solidFill>
                  <a:srgbClr val="D2472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 Semibold" panose="020B0702040204020203" pitchFamily="34" charset="0"/>
              </a:rPr>
              <a:t>…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>
              <a:spcAft>
                <a:spcPts val="600"/>
              </a:spcAft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동반주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(Running tether)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paralympics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"A tether may be used, but it shall be non-elastic and not more than 50 cm in length. The athletes shall not be tied or otherwise linked to each other.“ -&gt;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연습용 끈 개발 목표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기존 제품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딱히 특별한 점 없는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fabric or fabric with resistance tubing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소재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끝에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loop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가 있는 점 외 눈에 띄는 특징 없음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  <a:p>
            <a:pPr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개선해야 할 사항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가이드러너들의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팔목 또는 손에 묶어서 시각장애인에게 방향성을 제공하는 것이 목적이지만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마라톤 특성상 팔을 움직이는 것은 어쩔 수가 없으므로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시각장애인에게 방해가 되거나 혼란을 줄 수 있음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9A60F7-B61C-4F1A-9D8E-FF686C117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026" y="1236286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94D5819-31F3-88C8-4706-AA18F88E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14" y="4093786"/>
            <a:ext cx="3161724" cy="237010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1EB4C-0B09-9BA8-E2DC-1A2415855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9E8A2C5-0169-1257-863F-5DA2323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>
              <a:spcAft>
                <a:spcPts val="600"/>
              </a:spcAft>
              <a:defRPr/>
            </a:pP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동반주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 끈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(Running tether)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개선할 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32AAB25-31E8-5740-958F-4D43403B9F2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개선할 점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Tension Sensor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를 이용해서 한도를 정한다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.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어느정도 줄에 장력이 있어야지 당겨지고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팔을 흔드는 등 줄을 많이 늘리지 않으면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retractable cord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를 이용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(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반려동물 목줄 처럼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)</a:t>
            </a: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AutoNum type="arabicPeriod"/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Retractable cord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구상하기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Uses flat coil springs, and is equipped with a locking mechanism with a temporary lock.</a:t>
            </a:r>
          </a:p>
        </p:txBody>
      </p:sp>
      <p:pic>
        <p:nvPicPr>
          <p:cNvPr id="2050" name="Picture 2" descr="What is a tension sensor？ - CALT Sensor">
            <a:extLst>
              <a:ext uri="{FF2B5EF4-FFF2-40B4-BE49-F238E27FC236}">
                <a16:creationId xmlns:a16="http://schemas.microsoft.com/office/drawing/2014/main" id="{465C5127-5F24-045E-3256-D5D12F1F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590" y="1270000"/>
            <a:ext cx="2857500" cy="2857500"/>
          </a:xfrm>
          <a:prstGeom prst="rect">
            <a:avLst/>
          </a:prstGeom>
          <a:noFill/>
          <a:effectLst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898A47-EC16-EBF2-EB05-759E5DF5E600}"/>
              </a:ext>
            </a:extLst>
          </p:cNvPr>
          <p:cNvSpPr txBox="1"/>
          <p:nvPr/>
        </p:nvSpPr>
        <p:spPr>
          <a:xfrm>
            <a:off x="9188450" y="4178300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^ Tension</a:t>
            </a:r>
            <a:r>
              <a:rPr lang="ko-KR" altLang="en-US" dirty="0"/>
              <a:t> </a:t>
            </a:r>
            <a:r>
              <a:rPr lang="en-US" altLang="ko-KR" dirty="0"/>
              <a:t>Sensor</a:t>
            </a:r>
            <a:endParaRPr lang="en-US" dirty="0"/>
          </a:p>
        </p:txBody>
      </p:sp>
      <p:pic>
        <p:nvPicPr>
          <p:cNvPr id="1028" name="Picture 4" descr="Flat Spring Manufacturers | Flat Spring Suppliers">
            <a:extLst>
              <a:ext uri="{FF2B5EF4-FFF2-40B4-BE49-F238E27FC236}">
                <a16:creationId xmlns:a16="http://schemas.microsoft.com/office/drawing/2014/main" id="{F7F58416-6C4D-D1EE-D6D7-61BE4F11A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104" y="4535246"/>
            <a:ext cx="2484207" cy="2105508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7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8A704-4F65-C401-076F-5AA9FCAD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program web application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97A4ACD9-CF8B-DAF1-4C16-C7DDFB971D4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49892648"/>
              </p:ext>
            </p:extLst>
          </p:nvPr>
        </p:nvGraphicFramePr>
        <p:xfrm>
          <a:off x="539750" y="1435100"/>
          <a:ext cx="44164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6425">
                  <a:extLst>
                    <a:ext uri="{9D8B030D-6E8A-4147-A177-3AD203B41FA5}">
                      <a16:colId xmlns:a16="http://schemas.microsoft.com/office/drawing/2014/main" val="340208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System needs: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5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accounts &amp;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54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Matching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6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Google auth or </a:t>
                      </a:r>
                      <a:r>
                        <a:rPr lang="en-US" dirty="0" err="1"/>
                        <a:t>Kakaotalk</a:t>
                      </a:r>
                      <a:r>
                        <a:rPr lang="en-US" dirty="0"/>
                        <a:t> 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7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Chat (If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3020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EA07B8-FBB8-7FBA-2665-16566A999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19731"/>
              </p:ext>
            </p:extLst>
          </p:nvPr>
        </p:nvGraphicFramePr>
        <p:xfrm>
          <a:off x="8120699" y="1692446"/>
          <a:ext cx="32134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480">
                  <a:extLst>
                    <a:ext uri="{9D8B030D-6E8A-4147-A177-3AD203B41FA5}">
                      <a16:colId xmlns:a16="http://schemas.microsoft.com/office/drawing/2014/main" val="2751214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accounts &amp; Profiles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89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5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Running Experience (Records)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25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Preference &amp;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218821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C11393-A455-9263-963F-6D13B8EEF0AC}"/>
              </a:ext>
            </a:extLst>
          </p:cNvPr>
          <p:cNvCxnSpPr/>
          <p:nvPr/>
        </p:nvCxnSpPr>
        <p:spPr>
          <a:xfrm flipV="1">
            <a:off x="4956175" y="1867128"/>
            <a:ext cx="3169391" cy="13141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098D373-25BC-79B5-ACBC-EE5D09A57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178561"/>
              </p:ext>
            </p:extLst>
          </p:nvPr>
        </p:nvGraphicFramePr>
        <p:xfrm>
          <a:off x="1889638" y="419110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718304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213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Front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React.js (Easier) or Next.js (Better SEO)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717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Supabase</a:t>
                      </a:r>
                      <a:r>
                        <a:rPr lang="en-US" dirty="0"/>
                        <a:t> (PostgreSQL)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9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Google (Easier)  or  </a:t>
                      </a:r>
                      <a:r>
                        <a:rPr lang="en-US" dirty="0" err="1"/>
                        <a:t>Kakaotalk</a:t>
                      </a:r>
                      <a:r>
                        <a:rPr lang="en-US" dirty="0"/>
                        <a:t> (Safer)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3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9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F188-EBFF-4863-6BEE-AAEA8D366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7AF08-3A63-C671-7ABE-E42292C9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332594" cy="640080"/>
          </a:xfrm>
        </p:spPr>
        <p:txBody>
          <a:bodyPr>
            <a:normAutofit/>
          </a:bodyPr>
          <a:lstStyle/>
          <a:p>
            <a:r>
              <a:rPr lang="en-US" dirty="0"/>
              <a:t>Matching program web application (Mobile App?)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61A2CD-CBCA-5706-7FDC-9D919BE2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35592"/>
              </p:ext>
            </p:extLst>
          </p:nvPr>
        </p:nvGraphicFramePr>
        <p:xfrm>
          <a:off x="849303" y="2373250"/>
          <a:ext cx="4237389" cy="1656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389">
                  <a:extLst>
                    <a:ext uri="{9D8B030D-6E8A-4147-A177-3AD203B41FA5}">
                      <a16:colId xmlns:a16="http://schemas.microsoft.com/office/drawing/2014/main" val="2049614906"/>
                    </a:ext>
                  </a:extLst>
                </a:gridCol>
              </a:tblGrid>
              <a:tr h="444462">
                <a:tc>
                  <a:txBody>
                    <a:bodyPr/>
                    <a:lstStyle/>
                    <a:p>
                      <a:r>
                        <a:rPr lang="en-US" dirty="0"/>
                        <a:t>Option 1: Capacitor (Hybrid Apps)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42028"/>
                  </a:ext>
                </a:extLst>
              </a:tr>
              <a:tr h="767154">
                <a:tc>
                  <a:txBody>
                    <a:bodyPr/>
                    <a:lstStyle/>
                    <a:p>
                      <a:r>
                        <a:rPr lang="en-US" dirty="0"/>
                        <a:t>Much easier, single codebase for mobile +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19074"/>
                  </a:ext>
                </a:extLst>
              </a:tr>
              <a:tr h="444462">
                <a:tc>
                  <a:txBody>
                    <a:bodyPr/>
                    <a:lstStyle/>
                    <a:p>
                      <a:r>
                        <a:rPr lang="en-US" dirty="0"/>
                        <a:t>Less optimized with slightly worse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6546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6F5009-D5EC-BA9C-C8AF-40DA178F0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84901"/>
              </p:ext>
            </p:extLst>
          </p:nvPr>
        </p:nvGraphicFramePr>
        <p:xfrm>
          <a:off x="7057550" y="2373251"/>
          <a:ext cx="423738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389">
                  <a:extLst>
                    <a:ext uri="{9D8B030D-6E8A-4147-A177-3AD203B41FA5}">
                      <a16:colId xmlns:a16="http://schemas.microsoft.com/office/drawing/2014/main" val="2049614906"/>
                    </a:ext>
                  </a:extLst>
                </a:gridCol>
              </a:tblGrid>
              <a:tr h="358713">
                <a:tc>
                  <a:txBody>
                    <a:bodyPr/>
                    <a:lstStyle/>
                    <a:p>
                      <a:r>
                        <a:rPr lang="en-US" dirty="0"/>
                        <a:t>Option 2: React Native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742028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r>
                        <a:rPr lang="en-US" dirty="0"/>
                        <a:t>Near-native performance, Better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19074"/>
                  </a:ext>
                </a:extLst>
              </a:tr>
              <a:tr h="884498">
                <a:tc>
                  <a:txBody>
                    <a:bodyPr/>
                    <a:lstStyle/>
                    <a:p>
                      <a:r>
                        <a:rPr lang="en-US" dirty="0"/>
                        <a:t>Much </a:t>
                      </a:r>
                      <a:r>
                        <a:rPr lang="en-US" dirty="0" err="1"/>
                        <a:t>much</a:t>
                      </a:r>
                      <a:r>
                        <a:rPr lang="en-US" dirty="0"/>
                        <a:t> harder with a learning curve to code, requires more setup, more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6546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2E4CE8C-4EE4-30C8-A667-FD19583A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23256"/>
              </p:ext>
            </p:extLst>
          </p:nvPr>
        </p:nvGraphicFramePr>
        <p:xfrm>
          <a:off x="2032000" y="5034320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4636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21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Screen reader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63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Able to send notifications &amp; vibrations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28086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Can access user data with more 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4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13901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16c05727-aa75-4e4a-9b5f-8a80a116589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시작</Template>
  <TotalTime>0</TotalTime>
  <Words>348</Words>
  <Application>Microsoft Office PowerPoint</Application>
  <PresentationFormat>와이드스크린</PresentationFormat>
  <Paragraphs>61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Segoe UI</vt:lpstr>
      <vt:lpstr>Segoe UI Light</vt:lpstr>
      <vt:lpstr>WelcomeDoc</vt:lpstr>
      <vt:lpstr>Brainstorming</vt:lpstr>
      <vt:lpstr>시각장애인을 위한 다양한 아이디어 제언</vt:lpstr>
      <vt:lpstr>동반주 끈(Running tether)</vt:lpstr>
      <vt:lpstr>동반주 끈(Running tether) 개선할 점</vt:lpstr>
      <vt:lpstr>Matching program web application</vt:lpstr>
      <vt:lpstr>Matching program web application (Mobile App?)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2025-05-30T13:42:30Z</dcterms:created>
  <dcterms:modified xsi:type="dcterms:W3CDTF">2025-05-31T09:46:43Z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