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81" r:id="rId7"/>
    <p:sldId id="292" r:id="rId8"/>
    <p:sldId id="287" r:id="rId9"/>
    <p:sldId id="289" r:id="rId10"/>
    <p:sldId id="283" r:id="rId11"/>
    <p:sldId id="291" r:id="rId12"/>
    <p:sldId id="284" r:id="rId13"/>
    <p:sldId id="285" r:id="rId14"/>
    <p:sldId id="288" r:id="rId15"/>
    <p:sldId id="28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9"/>
            <p14:sldId id="281"/>
            <p14:sldId id="292"/>
            <p14:sldId id="287"/>
            <p14:sldId id="289"/>
            <p14:sldId id="283"/>
            <p14:sldId id="291"/>
            <p14:sldId id="284"/>
            <p14:sldId id="285"/>
            <p14:sldId id="288"/>
            <p14:sldId id="286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2025-06-05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2025-06-05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F20A-0EFF-8114-E138-09324F1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F5EB5-A47A-E6F7-5C4F-0F6D3D2B7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75006-4204-4C87-303D-F46A470D3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83C55-1699-A819-63A5-BDF921DBA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2025-06-05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brb3.1436" TargetMode="External"/><Relationship Id="rId2" Type="http://schemas.openxmlformats.org/officeDocument/2006/relationships/hyperlink" Target="https://worldathletics.org/about-iaaf/documents/book-of-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439-025-03688-0" TargetMode="External"/><Relationship Id="rId5" Type="http://schemas.openxmlformats.org/officeDocument/2006/relationships/hyperlink" Target="https://doi.org/10.17006/kjapa.2023.31.3.39" TargetMode="External"/><Relationship Id="rId4" Type="http://schemas.openxmlformats.org/officeDocument/2006/relationships/hyperlink" Target="https://doi.org/10.1167/jov.24.9.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Brainstorming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188-EBFF-4863-6BEE-AAEA8D36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F08-3A63-C671-7ABE-E42292C9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32594" cy="640080"/>
          </a:xfrm>
        </p:spPr>
        <p:txBody>
          <a:bodyPr>
            <a:normAutofit/>
          </a:bodyPr>
          <a:lstStyle/>
          <a:p>
            <a:r>
              <a:rPr lang="en-US" dirty="0"/>
              <a:t>Matching program web application (Mobile App?)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61A2CD-CBCA-5706-7FDC-9D919BE2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48162"/>
              </p:ext>
            </p:extLst>
          </p:nvPr>
        </p:nvGraphicFramePr>
        <p:xfrm>
          <a:off x="677180" y="2061278"/>
          <a:ext cx="4237389" cy="165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Option 1: Capacitor (Hybrid Apps)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767154">
                <a:tc>
                  <a:txBody>
                    <a:bodyPr/>
                    <a:lstStyle/>
                    <a:p>
                      <a:r>
                        <a:rPr lang="en-US" dirty="0"/>
                        <a:t>Much easier, single codebase for mobile +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Less optimized with slightly worse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6F5009-D5EC-BA9C-C8AF-40DA178F0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1327"/>
              </p:ext>
            </p:extLst>
          </p:nvPr>
        </p:nvGraphicFramePr>
        <p:xfrm>
          <a:off x="6885427" y="2061279"/>
          <a:ext cx="423738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Option 2: React 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Near-native performance, Better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884498">
                <a:tc>
                  <a:txBody>
                    <a:bodyPr/>
                    <a:lstStyle/>
                    <a:p>
                      <a:r>
                        <a:rPr lang="en-US" dirty="0"/>
                        <a:t>Much </a:t>
                      </a:r>
                      <a:r>
                        <a:rPr lang="en-US" dirty="0" err="1"/>
                        <a:t>much</a:t>
                      </a:r>
                      <a:r>
                        <a:rPr lang="en-US" dirty="0"/>
                        <a:t> harder with a learning curve to code, requires more setup, more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E4CE8C-4EE4-30C8-A667-FD19583A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3965"/>
              </p:ext>
            </p:extLst>
          </p:nvPr>
        </p:nvGraphicFramePr>
        <p:xfrm>
          <a:off x="1935181" y="4141435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4636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 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63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Able to send notifications &amp; vibrations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0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Can access user data with more 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3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6594-736F-4AFB-3377-9383AF91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쓸만한 자료 </a:t>
            </a:r>
            <a:r>
              <a:rPr lang="en-US" altLang="ko-KR" dirty="0"/>
              <a:t>(</a:t>
            </a:r>
            <a:r>
              <a:rPr lang="ko-KR" altLang="en-US" dirty="0"/>
              <a:t>문헌 </a:t>
            </a:r>
            <a:r>
              <a:rPr lang="en-US" altLang="ko-KR" dirty="0"/>
              <a:t>2)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083EE7-14F6-D3AA-F72B-4224F45D39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464361" y="1986294"/>
            <a:ext cx="4416425" cy="24336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FD77D-4737-1E42-0AFD-5A2E6F23ED09}"/>
              </a:ext>
            </a:extLst>
          </p:cNvPr>
          <p:cNvSpPr txBox="1"/>
          <p:nvPr/>
        </p:nvSpPr>
        <p:spPr>
          <a:xfrm>
            <a:off x="794871" y="1870635"/>
            <a:ext cx="4326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assessed balance and gait in congenitally</a:t>
            </a:r>
          </a:p>
          <a:p>
            <a:r>
              <a:rPr lang="en-US" dirty="0"/>
              <a:t>cataract-reversal (CC) individuals, developmental</a:t>
            </a:r>
          </a:p>
          <a:p>
            <a:r>
              <a:rPr lang="en-US" dirty="0"/>
              <a:t>cataract-reversal (DC) individuals, permanently</a:t>
            </a:r>
          </a:p>
          <a:p>
            <a:r>
              <a:rPr lang="en-US" dirty="0"/>
              <a:t>congenitally blind (CB) individuals, permanently</a:t>
            </a:r>
          </a:p>
          <a:p>
            <a:r>
              <a:rPr lang="en-US" dirty="0"/>
              <a:t>late blind (LB) individuals, and normally sighted</a:t>
            </a:r>
          </a:p>
          <a:p>
            <a:r>
              <a:rPr lang="en-US" dirty="0"/>
              <a:t>controls (SCs).</a:t>
            </a:r>
          </a:p>
        </p:txBody>
      </p:sp>
    </p:spTree>
    <p:extLst>
      <p:ext uri="{BB962C8B-B14F-4D97-AF65-F5344CB8AC3E}">
        <p14:creationId xmlns:p14="http://schemas.microsoft.com/office/powerpoint/2010/main" val="370316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B1C-B31A-441D-9487-919471A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C6334-2891-495B-AC55-E86F762D7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7248" cy="3977640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>
                <a:hlinkClick r:id="rId2"/>
              </a:rPr>
              <a:t>https://worldathletics.org/about-iaaf/documents/book-of-rules</a:t>
            </a:r>
            <a:endParaRPr lang="en-US" altLang="ko-KR" dirty="0"/>
          </a:p>
          <a:p>
            <a:r>
              <a:rPr lang="ko-KR" altLang="en-US" dirty="0"/>
              <a:t>문헌</a:t>
            </a:r>
            <a:r>
              <a:rPr lang="en-US" altLang="ko-KR" dirty="0"/>
              <a:t>1 </a:t>
            </a:r>
            <a:r>
              <a:rPr lang="en-US" b="1" dirty="0" err="1"/>
              <a:t>Alghadir</a:t>
            </a:r>
            <a:r>
              <a:rPr lang="en-US" b="1" dirty="0"/>
              <a:t>, Ahmad H., Abdullah Z. Alotaibi, and Zaheen A. Iqbal.</a:t>
            </a:r>
            <a:r>
              <a:rPr lang="en-US" dirty="0"/>
              <a:t> "Postural Stability in People with Visual Impairment." </a:t>
            </a:r>
            <a:r>
              <a:rPr lang="en-US" i="1" dirty="0"/>
              <a:t>Brain and Behavior</a:t>
            </a:r>
            <a:r>
              <a:rPr lang="en-US" dirty="0"/>
              <a:t>, vol. 9, no. 11, 2019, e01436. Wiley Online Library, </a:t>
            </a:r>
            <a:r>
              <a:rPr lang="en-US" dirty="0">
                <a:hlinkClick r:id="rId3"/>
              </a:rPr>
              <a:t>https://doi.org/10.1002/brb3.1436</a:t>
            </a:r>
            <a:r>
              <a:rPr lang="en-US" dirty="0"/>
              <a:t> (slide 5)</a:t>
            </a:r>
          </a:p>
          <a:p>
            <a:r>
              <a:rPr lang="ko-KR" altLang="en-US" dirty="0"/>
              <a:t>문헌 </a:t>
            </a:r>
            <a:r>
              <a:rPr lang="en-US" altLang="ko-KR" dirty="0"/>
              <a:t>2 </a:t>
            </a:r>
            <a:r>
              <a:rPr lang="en-US" b="1" dirty="0" err="1"/>
              <a:t>Hötting</a:t>
            </a:r>
            <a:r>
              <a:rPr lang="en-US" b="1" dirty="0"/>
              <a:t>, Kirsten, et al.</a:t>
            </a:r>
            <a:r>
              <a:rPr lang="en-US" dirty="0"/>
              <a:t> "Postural Control Depends on Early Visual Experience." </a:t>
            </a:r>
            <a:r>
              <a:rPr lang="en-US" i="1" dirty="0"/>
              <a:t>Journal of Vision</a:t>
            </a:r>
            <a:r>
              <a:rPr lang="en-US" dirty="0"/>
              <a:t>, vol. 24, no. 9, 2024, p. 3. </a:t>
            </a:r>
            <a:r>
              <a:rPr lang="en-US" dirty="0">
                <a:hlinkClick r:id="rId4"/>
              </a:rPr>
              <a:t>https://doi.org/10.1167/jov.24.9.3</a:t>
            </a:r>
            <a:r>
              <a:rPr lang="en-US" dirty="0"/>
              <a:t> (slide)</a:t>
            </a:r>
          </a:p>
          <a:p>
            <a:r>
              <a:rPr lang="ko-KR" altLang="en-US" dirty="0"/>
              <a:t>문헌 </a:t>
            </a:r>
            <a:r>
              <a:rPr lang="en-US" altLang="ko-KR" dirty="0"/>
              <a:t>4 </a:t>
            </a:r>
            <a:r>
              <a:rPr lang="en-US" b="1" dirty="0"/>
              <a:t>Yang, </a:t>
            </a:r>
            <a:r>
              <a:rPr lang="en-US" b="1" dirty="0" err="1"/>
              <a:t>Yunjeong</a:t>
            </a:r>
            <a:r>
              <a:rPr lang="en-US" b="1" dirty="0"/>
              <a:t>, and </a:t>
            </a:r>
            <a:r>
              <a:rPr lang="en-US" b="1" dirty="0" err="1"/>
              <a:t>Dongmin</a:t>
            </a:r>
            <a:r>
              <a:rPr lang="en-US" b="1" dirty="0"/>
              <a:t> Kim.</a:t>
            </a:r>
            <a:r>
              <a:rPr lang="en-US" dirty="0"/>
              <a:t> "The Effects of the Rehabilitative Exercise Program on Balance and Flexibility in Individuals with Visual Impairments." </a:t>
            </a:r>
            <a:r>
              <a:rPr lang="en-US" i="1" dirty="0"/>
              <a:t>Journal of Special Physical Education</a:t>
            </a:r>
            <a:r>
              <a:rPr lang="en-US" dirty="0"/>
              <a:t>, vol. 31, no. 3, 2023, pp. 39–51. </a:t>
            </a:r>
            <a:r>
              <a:rPr lang="en-US" dirty="0">
                <a:hlinkClick r:id="rId5"/>
              </a:rPr>
              <a:t>https://doi.org/10.17006/kjapa.2023.31.3.39</a:t>
            </a:r>
            <a:r>
              <a:rPr lang="en-US" dirty="0"/>
              <a:t> (slide 6)</a:t>
            </a:r>
          </a:p>
          <a:p>
            <a:r>
              <a:rPr lang="ko-KR" altLang="en-US" dirty="0"/>
              <a:t>문헌 </a:t>
            </a:r>
            <a:r>
              <a:rPr lang="en-US" altLang="ko-KR" dirty="0"/>
              <a:t>5 </a:t>
            </a:r>
            <a:r>
              <a:rPr lang="en-US" b="1" dirty="0"/>
              <a:t>Koo, Young-Jun, et al.</a:t>
            </a:r>
            <a:r>
              <a:rPr lang="en-US" dirty="0"/>
              <a:t> "Active Arm Swing During Running Improves Rotational Stability of the Upper Body and Metabolic Energy Efficiency." </a:t>
            </a:r>
            <a:r>
              <a:rPr lang="en-US" i="1" dirty="0"/>
              <a:t>Annals of Biomedical Engineering</a:t>
            </a:r>
            <a:r>
              <a:rPr lang="en-US" dirty="0"/>
              <a:t>, vol. 53, no. 4, 2025, pp. 1003–1013. Springer, </a:t>
            </a:r>
            <a:r>
              <a:rPr lang="en-US" dirty="0">
                <a:hlinkClick r:id="rId6"/>
              </a:rPr>
              <a:t>https://doi.org/10.1007/s10439-025-03688-0</a:t>
            </a:r>
            <a:r>
              <a:rPr lang="en-US" dirty="0"/>
              <a:t> (slide 6)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274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cs typeface="Segoe UI Light" panose="020B0502040204020203" pitchFamily="34" charset="0"/>
              </a:rPr>
              <a:t>시각장애인을 위한 다양한 아이디어 제언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시각장애인 가이드 러너로 활동하면서 개선하고 싶은 아이디어들</a:t>
            </a: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21207" y="3090532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46168" y="313072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개선 </a:t>
            </a: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21207" y="4784673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46168" y="482486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Matching Program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Application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개발 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6030928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 끈 세계 규정 </a:t>
            </a:r>
            <a:r>
              <a:rPr lang="en-US" altLang="ko-KR" dirty="0">
                <a:cs typeface="Segoe UI" panose="020B0502040204020203" pitchFamily="34" charset="0"/>
              </a:rPr>
              <a:t>[</a:t>
            </a:r>
            <a:r>
              <a:rPr lang="ko-KR" altLang="en-US" dirty="0">
                <a:cs typeface="Segoe UI" panose="020B0502040204020203" pitchFamily="34" charset="0"/>
              </a:rPr>
              <a:t>참고문헌 </a:t>
            </a:r>
            <a:r>
              <a:rPr lang="en-US" altLang="ko-KR" dirty="0">
                <a:cs typeface="Segoe UI" panose="020B0502040204020203" pitchFamily="34" charset="0"/>
              </a:rPr>
              <a:t>1]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/>
              <a:t>World Athletics Rules and Regulations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/>
              <a:t>IPC Para Athletics Rules and Regulations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"A tether may be used, but it shall be </a:t>
            </a: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non-elastic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not more than 50 cm</a:t>
            </a:r>
            <a:r>
              <a:rPr lang="en-US" altLang="ko-KR" dirty="0">
                <a:solidFill>
                  <a:srgbClr val="FF0000"/>
                </a:solidFill>
                <a:cs typeface="Segoe UI" panose="020B05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 length. The athletes shall not be tied or otherwise linked to each other.“ -&gt;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연습용 끈 개발 목표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A60F7-B61C-4F1A-9D8E-FF686C11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26" y="1236286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5819-31F3-88C8-4706-AA18F88E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14" y="4093786"/>
            <a:ext cx="3161724" cy="237010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 descr="1단계를 나타내는 숫자 1이 표시된 작은 원">
            <a:extLst>
              <a:ext uri="{FF2B5EF4-FFF2-40B4-BE49-F238E27FC236}">
                <a16:creationId xmlns:a16="http://schemas.microsoft.com/office/drawing/2014/main" id="{8917D0B7-F0A0-4C78-91B0-1B7C974AC704}"/>
              </a:ext>
            </a:extLst>
          </p:cNvPr>
          <p:cNvGrpSpPr/>
          <p:nvPr/>
        </p:nvGrpSpPr>
        <p:grpSpPr bwMode="blackWhite">
          <a:xfrm>
            <a:off x="541610" y="636104"/>
            <a:ext cx="558179" cy="409838"/>
            <a:chOff x="6953426" y="711274"/>
            <a:chExt cx="558179" cy="409838"/>
          </a:xfrm>
        </p:grpSpPr>
        <p:sp>
          <p:nvSpPr>
            <p:cNvPr id="10" name="타원 9" descr="작은 원">
              <a:extLst>
                <a:ext uri="{FF2B5EF4-FFF2-40B4-BE49-F238E27FC236}">
                  <a16:creationId xmlns:a16="http://schemas.microsoft.com/office/drawing/2014/main" id="{EED3C201-122C-4F89-9BD1-371055D28CF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텍스트 상자 19" descr="숫자 1">
              <a:extLst>
                <a:ext uri="{FF2B5EF4-FFF2-40B4-BE49-F238E27FC236}">
                  <a16:creationId xmlns:a16="http://schemas.microsoft.com/office/drawing/2014/main" id="{28C6C0F2-D6F0-4519-88FA-269B8191803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17A8-7BAA-5265-68A3-85BC86A9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7D856-982C-56C3-5BC0-0048A6EF43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가이드러너들의</a:t>
            </a:r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 팔목 또는 손에 묶어서 시각장애인에게 방향성을 제공하는 것이 목적이지만</a:t>
            </a:r>
            <a:r>
              <a:rPr lang="en-US" altLang="ko-KR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마라톤 특성상 팔을 움직이는 것은 어쩔 수가 없으므로</a:t>
            </a:r>
            <a:r>
              <a:rPr lang="en-US" altLang="ko-KR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시각장애인에게 방해가 되거나 혼란을 줄 수 있음</a:t>
            </a:r>
            <a:r>
              <a:rPr lang="en-US" altLang="ko-KR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따라서 </a:t>
            </a:r>
            <a:r>
              <a:rPr lang="ko-KR" altLang="en-US" b="1" dirty="0">
                <a:solidFill>
                  <a:schemeClr val="tx1"/>
                </a:solidFill>
                <a:cs typeface="Segoe UI" panose="020B0502040204020203" pitchFamily="34" charset="0"/>
              </a:rPr>
              <a:t>팔을 자유롭게 흔들 수 있으면서 </a:t>
            </a:r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충분히 시각장애인 </a:t>
            </a:r>
            <a:r>
              <a:rPr lang="ko-KR" altLang="en-US" b="1" dirty="0">
                <a:solidFill>
                  <a:schemeClr val="tx1"/>
                </a:solidFill>
                <a:cs typeface="Segoe UI" panose="020B0502040204020203" pitchFamily="34" charset="0"/>
              </a:rPr>
              <a:t>상대를 이끌 수 있는 </a:t>
            </a:r>
            <a:r>
              <a:rPr lang="ko-KR" altLang="en-US" dirty="0">
                <a:solidFill>
                  <a:schemeClr val="tx1"/>
                </a:solidFill>
                <a:cs typeface="Segoe UI" panose="020B0502040204020203" pitchFamily="34" charset="0"/>
              </a:rPr>
              <a:t>제품 필요</a:t>
            </a:r>
            <a:endParaRPr lang="en-US" altLang="ko-KR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543E-DBFE-C77B-9805-BA2B8D53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Why do we need this?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20CEED55-F0B9-4060-7C7C-53907A2AC0A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06" y="1476375"/>
            <a:ext cx="5068560" cy="293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FB7B3-F55F-9714-711B-EC0A4D131133}"/>
              </a:ext>
            </a:extLst>
          </p:cNvPr>
          <p:cNvSpPr txBox="1"/>
          <p:nvPr/>
        </p:nvSpPr>
        <p:spPr>
          <a:xfrm>
            <a:off x="651435" y="1673412"/>
            <a:ext cx="52533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data suggests (see right graph), </a:t>
            </a:r>
            <a:r>
              <a:rPr lang="en-US" sz="1600" b="1" dirty="0"/>
              <a:t>the visually impaired suffer from high (unstable) COG (Center of Gravity) velocity</a:t>
            </a:r>
            <a:r>
              <a:rPr lang="en-US" sz="1600" dirty="0"/>
              <a:t>, and thus</a:t>
            </a:r>
            <a:r>
              <a:rPr lang="en-US" sz="1600" b="1" dirty="0"/>
              <a:t>, highly susceptible to losing balance, and falling down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Running tethers of this day does not do anything to help this condition, rather, it worsens it by limiting arm movements, which in turn, makes running </a:t>
            </a:r>
            <a:r>
              <a:rPr lang="en-US" sz="1600" b="1" dirty="0"/>
              <a:t>much harder </a:t>
            </a:r>
            <a:r>
              <a:rPr lang="en-US" sz="1600" dirty="0"/>
              <a:t>for blind individuals.</a:t>
            </a:r>
          </a:p>
          <a:p>
            <a:endParaRPr lang="en-US" sz="1600" dirty="0"/>
          </a:p>
          <a:p>
            <a:r>
              <a:rPr lang="en-US" sz="1600" dirty="0"/>
              <a:t>This technology can promote running as a recreational activity for blind people, which has been proven to </a:t>
            </a:r>
            <a:r>
              <a:rPr lang="en-US" sz="1600" b="1" dirty="0"/>
              <a:t>help posture</a:t>
            </a:r>
            <a:r>
              <a:rPr lang="en-US" sz="1600" dirty="0"/>
              <a:t> and </a:t>
            </a:r>
            <a:r>
              <a:rPr lang="en-US" sz="1600" b="1" dirty="0"/>
              <a:t>flexibility</a:t>
            </a:r>
            <a:r>
              <a:rPr lang="en-US" sz="1600" dirty="0"/>
              <a:t> of the visually impaired.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3C4DE-E683-CAB0-0C30-E6CBE0BE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51" y="4524368"/>
            <a:ext cx="3413883" cy="19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F238D-14CD-1896-FECD-4F363DC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</a:t>
            </a:r>
            <a:r>
              <a:rPr lang="en-US"/>
              <a:t>need this?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BF86D-F9B8-C777-F7BD-3A30275A8C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8471" y="1435608"/>
            <a:ext cx="4567577" cy="39776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Using your arms while running important.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4 to 8% increase in metabolic costs when arm swing was restricted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With much more </a:t>
            </a:r>
            <a:r>
              <a:rPr lang="en-US" sz="1800" b="1" dirty="0">
                <a:solidFill>
                  <a:schemeClr val="tx1"/>
                </a:solidFill>
              </a:rPr>
              <a:t>stable movement </a:t>
            </a:r>
            <a:r>
              <a:rPr lang="en-US" sz="1800" dirty="0">
                <a:solidFill>
                  <a:schemeClr val="tx1"/>
                </a:solidFill>
              </a:rPr>
              <a:t>when moving with </a:t>
            </a:r>
            <a:r>
              <a:rPr lang="en-US" sz="1800" b="1" dirty="0">
                <a:solidFill>
                  <a:schemeClr val="tx1"/>
                </a:solidFill>
              </a:rPr>
              <a:t>arm swinging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357EC-B02C-C82A-B81A-52A55BE9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3540512"/>
            <a:ext cx="4961404" cy="1564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1A7955-E70A-98B3-01ED-C94855DC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1249877"/>
            <a:ext cx="4847406" cy="225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5F2ED2-D8F1-44B8-4084-C2B6C711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499" y="5139185"/>
            <a:ext cx="4028256" cy="14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EB4C-0B09-9BA8-E2DC-1A241585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E8A2C5-0169-1257-863F-5DA2323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개선할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2AAB25-31E8-5740-958F-4D43403B9F2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기존 제품</a:t>
            </a:r>
            <a:endParaRPr lang="en-US" altLang="ko-KR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딱히 특별한 점 없는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fabric or fabric with resistance tubing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소재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끝에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loop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 있는 점 외 눈에 띄는 특징 없음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구체적인 사항</a:t>
            </a:r>
            <a:endParaRPr lang="en-US" altLang="ko-KR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ko-KR" altLang="en-US" b="1" dirty="0">
                <a:highlight>
                  <a:srgbClr val="00FF00"/>
                </a:highlight>
                <a:cs typeface="Segoe UI" panose="020B0502040204020203" pitchFamily="34" charset="0"/>
              </a:rPr>
              <a:t>팔을 자유롭게 흔들 수 있으면서 충분히 시각장애인 상대를 이끌 수 있는 제품 필요</a:t>
            </a:r>
            <a:endParaRPr lang="en-US" altLang="ko-KR" b="1" dirty="0">
              <a:highlight>
                <a:srgbClr val="00FF00"/>
              </a:highlight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Tension Sensor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이용해서 한도를 정한다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어느정도 줄에 장력이 있어야지 당겨지고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팔을 흔드는 등 줄을 많이 늘리지 않으면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반려동물 목줄 처럼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구상하기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Uses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flat coil springs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and is equipped with a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locking mechanism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with a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temporary lock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050" name="Picture 2" descr="What is a tension sensor？ - CALT Sensor">
            <a:extLst>
              <a:ext uri="{FF2B5EF4-FFF2-40B4-BE49-F238E27FC236}">
                <a16:creationId xmlns:a16="http://schemas.microsoft.com/office/drawing/2014/main" id="{465C5127-5F24-045E-3256-D5D12F1F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90" y="1270000"/>
            <a:ext cx="2857500" cy="28575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898A47-EC16-EBF2-EB05-759E5DF5E600}"/>
              </a:ext>
            </a:extLst>
          </p:cNvPr>
          <p:cNvSpPr txBox="1"/>
          <p:nvPr/>
        </p:nvSpPr>
        <p:spPr>
          <a:xfrm>
            <a:off x="9188450" y="417830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^ Tension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endParaRPr lang="en-US" dirty="0"/>
          </a:p>
        </p:txBody>
      </p:sp>
      <p:pic>
        <p:nvPicPr>
          <p:cNvPr id="1028" name="Picture 4" descr="Flat Spring Manufacturers | Flat Spring Suppliers">
            <a:extLst>
              <a:ext uri="{FF2B5EF4-FFF2-40B4-BE49-F238E27FC236}">
                <a16:creationId xmlns:a16="http://schemas.microsoft.com/office/drawing/2014/main" id="{F7F58416-6C4D-D1EE-D6D7-61BE4F11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04" y="4535246"/>
            <a:ext cx="2484207" cy="2105508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3F47-EC5E-C666-A48C-3466AC84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23" y="513013"/>
            <a:ext cx="6877119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Matching Program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및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Application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개발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84D52-141A-DDD1-B705-265A3B6035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624702" cy="3977640"/>
          </a:xfrm>
        </p:spPr>
        <p:txBody>
          <a:bodyPr/>
          <a:lstStyle/>
          <a:p>
            <a:r>
              <a:rPr lang="en-US" altLang="ko-KR" b="1" dirty="0"/>
              <a:t>Why?</a:t>
            </a:r>
          </a:p>
          <a:p>
            <a:r>
              <a:rPr lang="en-US" altLang="ko-KR" dirty="0"/>
              <a:t>Accessibility</a:t>
            </a:r>
          </a:p>
          <a:p>
            <a:r>
              <a:rPr lang="ko-KR" altLang="en-US" dirty="0"/>
              <a:t>서울내에는 </a:t>
            </a:r>
            <a:r>
              <a:rPr lang="en-US" altLang="ko-KR" dirty="0"/>
              <a:t>VMK GRP </a:t>
            </a:r>
            <a:r>
              <a:rPr lang="ko-KR" altLang="en-US" dirty="0"/>
              <a:t>등 여러 시각장애인 봉사단체들 존재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지방에는 존재하지 않음</a:t>
            </a: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서울 </a:t>
            </a:r>
            <a:r>
              <a:rPr lang="en-US" altLang="ko-KR" dirty="0"/>
              <a:t>– high cost of living (the visually impaired can’t afford to live here) -&gt; </a:t>
            </a:r>
            <a:r>
              <a:rPr lang="ko-KR" altLang="en-US" dirty="0"/>
              <a:t>지방에 대부분의 시각장애인이 거주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지방에 거주하는 시각장애인을 위한 플랫폼이 필요함</a:t>
            </a:r>
            <a:endParaRPr lang="en-US" altLang="ko-KR" dirty="0"/>
          </a:p>
        </p:txBody>
      </p:sp>
      <p:grpSp>
        <p:nvGrpSpPr>
          <p:cNvPr id="4" name="그룹 3" descr="2단계를 나타내는 숫자 2가 표시된 작은 원">
            <a:extLst>
              <a:ext uri="{FF2B5EF4-FFF2-40B4-BE49-F238E27FC236}">
                <a16:creationId xmlns:a16="http://schemas.microsoft.com/office/drawing/2014/main" id="{394CF048-317F-3761-5912-AD0520EF948B}"/>
              </a:ext>
            </a:extLst>
          </p:cNvPr>
          <p:cNvGrpSpPr/>
          <p:nvPr/>
        </p:nvGrpSpPr>
        <p:grpSpPr bwMode="blackWhite">
          <a:xfrm>
            <a:off x="654342" y="682431"/>
            <a:ext cx="558179" cy="409838"/>
            <a:chOff x="6953426" y="711274"/>
            <a:chExt cx="558179" cy="409838"/>
          </a:xfrm>
        </p:grpSpPr>
        <p:sp>
          <p:nvSpPr>
            <p:cNvPr id="5" name="타원 4" descr="작은 원">
              <a:extLst>
                <a:ext uri="{FF2B5EF4-FFF2-40B4-BE49-F238E27FC236}">
                  <a16:creationId xmlns:a16="http://schemas.microsoft.com/office/drawing/2014/main" id="{65F8F473-A343-14AA-D7F8-EEA634CAA99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텍스트 상자 34" descr="숫자 2">
              <a:extLst>
                <a:ext uri="{FF2B5EF4-FFF2-40B4-BE49-F238E27FC236}">
                  <a16:creationId xmlns:a16="http://schemas.microsoft.com/office/drawing/2014/main" id="{F6263A51-75DA-582E-654F-CAEB9209F7E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1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A704-4F65-C401-076F-5AA9FCAD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Matching program web application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7A4ACD9-CF8B-DAF1-4C16-C7DDFB971D4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49892648"/>
              </p:ext>
            </p:extLst>
          </p:nvPr>
        </p:nvGraphicFramePr>
        <p:xfrm>
          <a:off x="539750" y="1435100"/>
          <a:ext cx="4416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340208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needs: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5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6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auth or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7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Chat (If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020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EA07B8-FBB8-7FBA-2665-16566A999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20679"/>
              </p:ext>
            </p:extLst>
          </p:nvPr>
        </p:nvGraphicFramePr>
        <p:xfrm>
          <a:off x="8120699" y="1692446"/>
          <a:ext cx="321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80">
                  <a:extLst>
                    <a:ext uri="{9D8B030D-6E8A-4147-A177-3AD203B41FA5}">
                      <a16:colId xmlns:a16="http://schemas.microsoft.com/office/drawing/2014/main" val="2751214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Experience (Records)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Preference &amp;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18821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C11393-A455-9263-963F-6D13B8EEF0AC}"/>
              </a:ext>
            </a:extLst>
          </p:cNvPr>
          <p:cNvCxnSpPr/>
          <p:nvPr/>
        </p:nvCxnSpPr>
        <p:spPr>
          <a:xfrm flipV="1">
            <a:off x="4956175" y="1867128"/>
            <a:ext cx="3169391" cy="13141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8D373-25BC-79B5-ACBC-EE5D09A57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78561"/>
              </p:ext>
            </p:extLst>
          </p:nvPr>
        </p:nvGraphicFramePr>
        <p:xfrm>
          <a:off x="1889638" y="41911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1830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2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React.js (Easier) or Next.js (Better SEO)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1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Supabase</a:t>
                      </a:r>
                      <a:r>
                        <a:rPr lang="en-US" dirty="0"/>
                        <a:t> (PostgreSQL)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Google (Easier)  or 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(Safer)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3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544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69</TotalTime>
  <Words>884</Words>
  <Application>Microsoft Office PowerPoint</Application>
  <PresentationFormat>와이드스크린</PresentationFormat>
  <Paragraphs>91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Segoe UI</vt:lpstr>
      <vt:lpstr>Segoe UI Light</vt:lpstr>
      <vt:lpstr>WelcomeDoc</vt:lpstr>
      <vt:lpstr>Brainstorming</vt:lpstr>
      <vt:lpstr>시각장애인을 위한 다양한 아이디어 제언</vt:lpstr>
      <vt:lpstr>    동반주 끈(Running tether)</vt:lpstr>
      <vt:lpstr>개선할 점</vt:lpstr>
      <vt:lpstr>    Why do we need this?</vt:lpstr>
      <vt:lpstr>Why do we need this?</vt:lpstr>
      <vt:lpstr>동반주 끈(Running tether) 개선할 점</vt:lpstr>
      <vt:lpstr>Matching Program 및 Application 개발  </vt:lpstr>
      <vt:lpstr>    Matching program web application</vt:lpstr>
      <vt:lpstr>Matching program web application (Mobile App?)</vt:lpstr>
      <vt:lpstr>쓸만한 자료 (문헌 2)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고영선</dc:creator>
  <cp:keywords/>
  <cp:lastModifiedBy>고영선</cp:lastModifiedBy>
  <cp:revision>2</cp:revision>
  <dcterms:created xsi:type="dcterms:W3CDTF">2025-05-30T13:42:30Z</dcterms:created>
  <dcterms:modified xsi:type="dcterms:W3CDTF">2025-06-05T15:39:12Z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