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5"/>
  </p:notesMasterIdLst>
  <p:handoutMasterIdLst>
    <p:handoutMasterId r:id="rId16"/>
  </p:handoutMasterIdLst>
  <p:sldIdLst>
    <p:sldId id="256" r:id="rId5"/>
    <p:sldId id="279" r:id="rId6"/>
    <p:sldId id="281" r:id="rId7"/>
    <p:sldId id="283" r:id="rId8"/>
    <p:sldId id="287" r:id="rId9"/>
    <p:sldId id="289" r:id="rId10"/>
    <p:sldId id="284" r:id="rId11"/>
    <p:sldId id="285" r:id="rId12"/>
    <p:sldId id="288" r:id="rId13"/>
    <p:sldId id="286" r:id="rId14"/>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시작" id="{E75E278A-FF0E-49A4-B170-79828D63BBAD}">
          <p14:sldIdLst>
            <p14:sldId id="256"/>
          </p14:sldIdLst>
        </p14:section>
        <p14:section name="디자인, 모핑, 주석 달기, 공동 작업, 입력하세요" id="{B9B51309-D148-4332-87C2-07BE32FBCA3B}">
          <p14:sldIdLst>
            <p14:sldId id="279"/>
            <p14:sldId id="281"/>
            <p14:sldId id="283"/>
            <p14:sldId id="287"/>
            <p14:sldId id="289"/>
            <p14:sldId id="284"/>
            <p14:sldId id="285"/>
            <p14:sldId id="288"/>
            <p14:sldId id="286"/>
          </p14:sldIdLst>
        </p14:section>
        <p14:section name="자세한 정보"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24726"/>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241" autoAdjust="0"/>
  </p:normalViewPr>
  <p:slideViewPr>
    <p:cSldViewPr snapToGrid="0">
      <p:cViewPr varScale="1">
        <p:scale>
          <a:sx n="80" d="100"/>
          <a:sy n="80" d="100"/>
        </p:scale>
        <p:origin x="336" y="3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ko-KR" altLang="en-US" dirty="0">
              <a:latin typeface="+mj-ea"/>
              <a:ea typeface="+mj-ea"/>
            </a:endParaRPr>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615A47-BAB8-40E2-A1ED-9E90A072AC00}" type="datetime1">
              <a:rPr lang="ko-KR" altLang="en-US" smtClean="0">
                <a:latin typeface="+mj-ea"/>
                <a:ea typeface="+mj-ea"/>
              </a:rPr>
              <a:t>2025-06-02</a:t>
            </a:fld>
            <a:endParaRPr lang="ko-KR" altLang="en-US" dirty="0">
              <a:latin typeface="+mj-ea"/>
              <a:ea typeface="+mj-ea"/>
            </a:endParaRPr>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ko-KR" altLang="en-US" dirty="0">
              <a:latin typeface="+mj-ea"/>
              <a:ea typeface="+mj-ea"/>
            </a:endParaRPr>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ko-KR" smtClean="0">
                <a:latin typeface="+mj-ea"/>
                <a:ea typeface="+mj-ea"/>
              </a:rPr>
              <a:t>‹#›</a:t>
            </a:fld>
            <a:endParaRPr lang="ko-KR" altLang="en-US" dirty="0">
              <a:latin typeface="+mj-ea"/>
              <a:ea typeface="+mj-ea"/>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DC06A2C1-A9EB-4898-A387-106DFED4BED0}" type="datetime1">
              <a:rPr lang="ko-KR" altLang="en-US" smtClean="0"/>
              <a:pPr/>
              <a:t>2025-06-02</a:t>
            </a:fld>
            <a:endParaRPr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ko-KR" altLang="en-US" noProof="0"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DF61EA0F-A667-4B49-8422-0062BC55E249}" type="slidenum">
              <a:rPr lang="en-US" altLang="ko-KR" smtClean="0"/>
              <a:pPr/>
              <a:t>‹#›</a:t>
            </a:fld>
            <a:endParaRPr lang="ko-KR" alt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rtlCol="0"/>
          <a:lstStyle/>
          <a:p>
            <a:pPr rtl="0"/>
            <a:endParaRPr lang="ko-KR" altLang="en-US" noProof="0" dirty="0">
              <a:latin typeface="+mj-ea"/>
              <a:ea typeface="+mj-ea"/>
            </a:endParaRPr>
          </a:p>
        </p:txBody>
      </p:sp>
      <p:sp>
        <p:nvSpPr>
          <p:cNvPr id="4" name="슬라이드 번호 개체 틀 3"/>
          <p:cNvSpPr>
            <a:spLocks noGrp="1"/>
          </p:cNvSpPr>
          <p:nvPr>
            <p:ph type="sldNum" sz="quarter" idx="10"/>
          </p:nvPr>
        </p:nvSpPr>
        <p:spPr/>
        <p:txBody>
          <a:bodyPr rtlCol="0"/>
          <a:lstStyle/>
          <a:p>
            <a:pPr rtl="0"/>
            <a:fld id="{DF61EA0F-A667-4B49-8422-0062BC55E249}" type="slidenum">
              <a:rPr lang="en-US" altLang="ko-KR" smtClean="0"/>
              <a:t>1</a:t>
            </a:fld>
            <a:endParaRPr lang="ko-KR"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j-ea"/>
              <a:ea typeface="+mj-ea"/>
            </a:endParaRPr>
          </a:p>
        </p:txBody>
      </p:sp>
      <p:sp>
        <p:nvSpPr>
          <p:cNvPr id="4" name="슬라이드 번호 개체 틀 3"/>
          <p:cNvSpPr>
            <a:spLocks noGrp="1"/>
          </p:cNvSpPr>
          <p:nvPr>
            <p:ph type="sldNum" sz="quarter" idx="10"/>
          </p:nvPr>
        </p:nvSpPr>
        <p:spPr/>
        <p:txBody>
          <a:bodyPr/>
          <a:lstStyle/>
          <a:p>
            <a:fld id="{DF61EA0F-A667-4B49-8422-0062BC55E249}" type="slidenum">
              <a:rPr lang="en-US" altLang="ko-KR" smtClean="0"/>
              <a:pPr/>
              <a:t>2</a:t>
            </a:fld>
            <a:endParaRPr lang="ko-KR" altLang="en-US" dirty="0"/>
          </a:p>
        </p:txBody>
      </p:sp>
    </p:spTree>
    <p:extLst>
      <p:ext uri="{BB962C8B-B14F-4D97-AF65-F5344CB8AC3E}">
        <p14:creationId xmlns:p14="http://schemas.microsoft.com/office/powerpoint/2010/main" val="387761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noProof="0" dirty="0">
              <a:latin typeface="+mj-ea"/>
              <a:ea typeface="+mj-ea"/>
            </a:endParaRPr>
          </a:p>
        </p:txBody>
      </p:sp>
      <p:sp>
        <p:nvSpPr>
          <p:cNvPr id="4" name="슬라이드 번호 개체 틀 3"/>
          <p:cNvSpPr>
            <a:spLocks noGrp="1"/>
          </p:cNvSpPr>
          <p:nvPr>
            <p:ph type="sldNum" sz="quarter" idx="10"/>
          </p:nvPr>
        </p:nvSpPr>
        <p:spPr/>
        <p:txBody>
          <a:bodyPr/>
          <a:lstStyle/>
          <a:p>
            <a:fld id="{DF61EA0F-A667-4B49-8422-0062BC55E249}" type="slidenum">
              <a:rPr lang="en-US" altLang="ko-KR" smtClean="0"/>
              <a:pPr/>
              <a:t>3</a:t>
            </a:fld>
            <a:endParaRPr lang="ko-KR" altLang="en-US" dirty="0"/>
          </a:p>
        </p:txBody>
      </p:sp>
    </p:spTree>
    <p:extLst>
      <p:ext uri="{BB962C8B-B14F-4D97-AF65-F5344CB8AC3E}">
        <p14:creationId xmlns:p14="http://schemas.microsoft.com/office/powerpoint/2010/main" val="69530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2F20A-0EFF-8114-E138-09324F1C8C7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01F5EB5-A47A-E6F7-5C4F-0F6D3D2B79A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1575006-4204-4C87-303D-F46A470D38AB}"/>
              </a:ext>
            </a:extLst>
          </p:cNvPr>
          <p:cNvSpPr>
            <a:spLocks noGrp="1"/>
          </p:cNvSpPr>
          <p:nvPr>
            <p:ph type="body" idx="1"/>
          </p:nvPr>
        </p:nvSpPr>
        <p:spPr/>
        <p:txBody>
          <a:bodyPr/>
          <a:lstStyle/>
          <a:p>
            <a:endParaRPr lang="ko-KR" altLang="en-US" noProof="0" dirty="0">
              <a:latin typeface="+mj-ea"/>
              <a:ea typeface="+mj-ea"/>
            </a:endParaRPr>
          </a:p>
        </p:txBody>
      </p:sp>
      <p:sp>
        <p:nvSpPr>
          <p:cNvPr id="4" name="슬라이드 번호 개체 틀 3">
            <a:extLst>
              <a:ext uri="{FF2B5EF4-FFF2-40B4-BE49-F238E27FC236}">
                <a16:creationId xmlns:a16="http://schemas.microsoft.com/office/drawing/2014/main" id="{FB483C55-1699-A819-63A5-BDF921DBA4E0}"/>
              </a:ext>
            </a:extLst>
          </p:cNvPr>
          <p:cNvSpPr>
            <a:spLocks noGrp="1"/>
          </p:cNvSpPr>
          <p:nvPr>
            <p:ph type="sldNum" sz="quarter" idx="10"/>
          </p:nvPr>
        </p:nvSpPr>
        <p:spPr/>
        <p:txBody>
          <a:bodyPr/>
          <a:lstStyle/>
          <a:p>
            <a:fld id="{DF61EA0F-A667-4B49-8422-0062BC55E249}" type="slidenum">
              <a:rPr lang="en-US" altLang="ko-KR" smtClean="0"/>
              <a:pPr/>
              <a:t>4</a:t>
            </a:fld>
            <a:endParaRPr lang="ko-KR" altLang="en-US" dirty="0"/>
          </a:p>
        </p:txBody>
      </p:sp>
    </p:spTree>
    <p:extLst>
      <p:ext uri="{BB962C8B-B14F-4D97-AF65-F5344CB8AC3E}">
        <p14:creationId xmlns:p14="http://schemas.microsoft.com/office/powerpoint/2010/main" val="189154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7" name="직사각형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p:txBody>
          <a:bodyPr rtlCol="0"/>
          <a:lstStyle>
            <a:lvl1pPr>
              <a:defRPr>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9" name="직사각형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ko-KR" altLang="en-US" sz="1800" noProof="0" dirty="0">
              <a:latin typeface="맑은 고딕" panose="020B0503020000020004" pitchFamily="50" charset="-127"/>
              <a:ea typeface="맑은 고딕" panose="020B0503020000020004" pitchFamily="50" charset="-127"/>
            </a:endParaRPr>
          </a:p>
        </p:txBody>
      </p:sp>
      <p:cxnSp>
        <p:nvCxnSpPr>
          <p:cNvPr id="12" name="직선 연결선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제목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3" name="내용 개체 틀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1pPr>
            <a:lvl2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2pPr>
            <a:lvl3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3pPr>
            <a:lvl4pPr>
              <a:defRPr lang="en-US" sz="1200" smtClean="0">
                <a:solidFill>
                  <a:schemeClr val="tx1">
                    <a:lumMod val="75000"/>
                    <a:lumOff val="25000"/>
                  </a:schemeClr>
                </a:solidFill>
                <a:latin typeface="맑은 고딕" panose="020B0503020000020004" pitchFamily="50" charset="-127"/>
                <a:ea typeface="맑은 고딕" panose="020B0503020000020004" pitchFamily="50" charset="-127"/>
              </a:defRPr>
            </a:lvl4pPr>
            <a:lvl5pPr>
              <a:defRPr lang="en-US" sz="1200">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marL="0" lvl="0" indent="0" rtl="0">
              <a:lnSpc>
                <a:spcPct val="150000"/>
              </a:lnSpc>
              <a:spcBef>
                <a:spcPts val="1000"/>
              </a:spcBef>
              <a:spcAft>
                <a:spcPts val="1200"/>
              </a:spcAft>
              <a:buNone/>
            </a:pPr>
            <a:r>
              <a:rPr lang="ko-KR" altLang="en-US" noProof="0"/>
              <a:t>마스터 텍스트 스타일 편집</a:t>
            </a:r>
          </a:p>
          <a:p>
            <a:pPr marL="0" lvl="1" indent="0" rtl="0">
              <a:lnSpc>
                <a:spcPct val="150000"/>
              </a:lnSpc>
              <a:spcBef>
                <a:spcPts val="1000"/>
              </a:spcBef>
              <a:spcAft>
                <a:spcPts val="1200"/>
              </a:spcAft>
              <a:buNone/>
            </a:pPr>
            <a:r>
              <a:rPr lang="ko-KR" altLang="en-US" noProof="0"/>
              <a:t>둘째 수준</a:t>
            </a:r>
          </a:p>
          <a:p>
            <a:pPr marL="0" lvl="2" indent="0" rtl="0">
              <a:lnSpc>
                <a:spcPct val="150000"/>
              </a:lnSpc>
              <a:spcBef>
                <a:spcPts val="1000"/>
              </a:spcBef>
              <a:spcAft>
                <a:spcPts val="1200"/>
              </a:spcAft>
              <a:buNone/>
            </a:pPr>
            <a:r>
              <a:rPr lang="ko-KR" altLang="en-US" noProof="0"/>
              <a:t>셋째 수준</a:t>
            </a:r>
          </a:p>
          <a:p>
            <a:pPr marL="0" lvl="3" indent="0" rtl="0">
              <a:lnSpc>
                <a:spcPct val="150000"/>
              </a:lnSpc>
              <a:spcBef>
                <a:spcPts val="1000"/>
              </a:spcBef>
              <a:spcAft>
                <a:spcPts val="1200"/>
              </a:spcAft>
              <a:buNone/>
            </a:pPr>
            <a:r>
              <a:rPr lang="ko-KR" altLang="en-US" noProof="0"/>
              <a:t>넷째 수준</a:t>
            </a:r>
          </a:p>
          <a:p>
            <a:pPr marL="0" lvl="4" indent="0" rtl="0">
              <a:lnSpc>
                <a:spcPct val="150000"/>
              </a:lnSpc>
              <a:spcBef>
                <a:spcPts val="1000"/>
              </a:spcBef>
              <a:spcAft>
                <a:spcPts val="1200"/>
              </a:spcAft>
              <a:buNone/>
            </a:pPr>
            <a:r>
              <a:rPr lang="ko-KR" altLang="en-US" noProof="0"/>
              <a:t>다섯째 수준</a:t>
            </a:r>
            <a:endParaRPr lang="ko-KR" altLang="en-US" noProof="0" dirty="0"/>
          </a:p>
        </p:txBody>
      </p:sp>
      <p:sp>
        <p:nvSpPr>
          <p:cNvPr id="6" name="날짜 개체 틀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4EBB724D-71E1-4DCA-86A7-3E42B461DE10}" type="datetime1">
              <a:rPr lang="ko-KR" altLang="en-US" smtClean="0"/>
              <a:t>2025-06-02</a:t>
            </a:fld>
            <a:endParaRPr lang="ko-KR" altLang="en-US" dirty="0"/>
          </a:p>
        </p:txBody>
      </p:sp>
      <p:sp>
        <p:nvSpPr>
          <p:cNvPr id="7" name="바닥글 개체 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endParaRPr lang="ko-KR" altLang="en-US" dirty="0"/>
          </a:p>
        </p:txBody>
      </p:sp>
      <p:sp>
        <p:nvSpPr>
          <p:cNvPr id="8" name="슬라이드 번호 개체 틀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9860EDB8-5305-433F-BE41-D7A86D811DB3}" type="slidenum">
              <a:rPr lang="en-US" altLang="ko-KR" smtClean="0"/>
              <a:pPr/>
              <a:t>‹#›</a:t>
            </a:fld>
            <a:endParaRPr lang="ko-KR" alt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9" name="직사각형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10" name="직사각형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1"/>
          <p:cNvSpPr>
            <a:spLocks noGrp="1"/>
          </p:cNvSpPr>
          <p:nvPr>
            <p:ph type="title"/>
          </p:nvPr>
        </p:nvSpPr>
        <p:spPr>
          <a:xfrm>
            <a:off x="521208" y="1536192"/>
            <a:ext cx="6876288" cy="640080"/>
          </a:xfrm>
        </p:spPr>
        <p:txBody>
          <a:bodyPr rtlCol="0">
            <a:normAutofit/>
          </a:bodyPr>
          <a:lstStyle>
            <a:lvl1pPr>
              <a:defRPr sz="3600">
                <a:solidFill>
                  <a:schemeClr val="bg1"/>
                </a:solidFill>
                <a:latin typeface="맑은 고딕" panose="020B0503020000020004" pitchFamily="50" charset="-127"/>
                <a:ea typeface="맑은 고딕" panose="020B0503020000020004" pitchFamily="50" charset="-127"/>
              </a:defRPr>
            </a:lvl1pPr>
          </a:lstStyle>
          <a:p>
            <a:pPr rtl="0"/>
            <a:r>
              <a:rPr lang="ko-KR" altLang="en-US" noProof="0"/>
              <a:t>마스터 제목 스타일 편집</a:t>
            </a:r>
            <a:endParaRPr lang="ko-KR" altLang="en-US" noProof="0" dirty="0"/>
          </a:p>
        </p:txBody>
      </p:sp>
      <p:sp>
        <p:nvSpPr>
          <p:cNvPr id="7" name="내용 개체 틀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맑은 고딕" panose="020B0503020000020004" pitchFamily="50" charset="-127"/>
                <a:ea typeface="맑은 고딕" panose="020B0503020000020004" pitchFamily="50" charset="-127"/>
              </a:defRPr>
            </a:lvl1pPr>
            <a:lvl2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2pPr>
            <a:lvl3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3pPr>
            <a:lvl4pPr>
              <a:defRPr lang="en-US" sz="1200" dirty="0" smtClean="0">
                <a:solidFill>
                  <a:schemeClr val="tx1">
                    <a:lumMod val="75000"/>
                    <a:lumOff val="25000"/>
                  </a:schemeClr>
                </a:solidFill>
                <a:latin typeface="맑은 고딕" panose="020B0503020000020004" pitchFamily="50" charset="-127"/>
                <a:ea typeface="맑은 고딕" panose="020B0503020000020004" pitchFamily="50" charset="-127"/>
              </a:defRPr>
            </a:lvl4pPr>
            <a:lvl5pPr>
              <a:defRPr lang="en-US" sz="1200" dirty="0">
                <a:solidFill>
                  <a:schemeClr val="tx1">
                    <a:lumMod val="75000"/>
                    <a:lumOff val="25000"/>
                  </a:schemeClr>
                </a:solidFill>
                <a:latin typeface="맑은 고딕" panose="020B0503020000020004" pitchFamily="50" charset="-127"/>
                <a:ea typeface="맑은 고딕" panose="020B0503020000020004" pitchFamily="50" charset="-127"/>
              </a:defRPr>
            </a:lvl5pPr>
          </a:lstStyle>
          <a:p>
            <a:pPr marL="0" lvl="0" indent="0" rtl="0">
              <a:lnSpc>
                <a:spcPct val="150000"/>
              </a:lnSpc>
              <a:spcBef>
                <a:spcPts val="1000"/>
              </a:spcBef>
              <a:spcAft>
                <a:spcPts val="1200"/>
              </a:spcAft>
              <a:buNone/>
            </a:pPr>
            <a:r>
              <a:rPr lang="ko-KR" altLang="en-US" noProof="0"/>
              <a:t>마스터 텍스트 스타일 편집</a:t>
            </a:r>
          </a:p>
          <a:p>
            <a:pPr marL="0" lvl="1" indent="0" rtl="0">
              <a:lnSpc>
                <a:spcPct val="150000"/>
              </a:lnSpc>
              <a:spcBef>
                <a:spcPts val="1000"/>
              </a:spcBef>
              <a:spcAft>
                <a:spcPts val="1200"/>
              </a:spcAft>
              <a:buNone/>
            </a:pPr>
            <a:r>
              <a:rPr lang="ko-KR" altLang="en-US" noProof="0"/>
              <a:t>둘째 수준</a:t>
            </a:r>
          </a:p>
          <a:p>
            <a:pPr marL="0" lvl="2" indent="0" rtl="0">
              <a:lnSpc>
                <a:spcPct val="150000"/>
              </a:lnSpc>
              <a:spcBef>
                <a:spcPts val="1000"/>
              </a:spcBef>
              <a:spcAft>
                <a:spcPts val="1200"/>
              </a:spcAft>
              <a:buNone/>
            </a:pPr>
            <a:r>
              <a:rPr lang="ko-KR" altLang="en-US" noProof="0"/>
              <a:t>셋째 수준</a:t>
            </a:r>
          </a:p>
          <a:p>
            <a:pPr marL="0" lvl="3" indent="0" rtl="0">
              <a:lnSpc>
                <a:spcPct val="150000"/>
              </a:lnSpc>
              <a:spcBef>
                <a:spcPts val="1000"/>
              </a:spcBef>
              <a:spcAft>
                <a:spcPts val="1200"/>
              </a:spcAft>
              <a:buNone/>
            </a:pPr>
            <a:r>
              <a:rPr lang="ko-KR" altLang="en-US" noProof="0"/>
              <a:t>넷째 수준</a:t>
            </a:r>
          </a:p>
          <a:p>
            <a:pPr marL="0" lvl="4" indent="0" rtl="0">
              <a:lnSpc>
                <a:spcPct val="150000"/>
              </a:lnSpc>
              <a:spcBef>
                <a:spcPts val="1000"/>
              </a:spcBef>
              <a:spcAft>
                <a:spcPts val="1200"/>
              </a:spcAft>
              <a:buNone/>
            </a:pPr>
            <a:r>
              <a:rPr lang="ko-KR" altLang="en-US" noProof="0"/>
              <a:t>다섯째 수준</a:t>
            </a:r>
            <a:endParaRPr lang="ko-KR" altLang="en-US"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직사각형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ko-KR" altLang="en-US" sz="1800" noProof="0" dirty="0">
              <a:latin typeface="맑은 고딕" panose="020B0503020000020004" pitchFamily="50" charset="-127"/>
              <a:ea typeface="맑은 고딕" panose="020B0503020000020004" pitchFamily="50" charset="-127"/>
            </a:endParaRPr>
          </a:p>
        </p:txBody>
      </p:sp>
      <p:sp>
        <p:nvSpPr>
          <p:cNvPr id="2" name="제목 개체 틀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ko-KR" altLang="en-US" noProof="0" dirty="0"/>
              <a:t>마스터 제목 스타일 편집</a:t>
            </a:r>
          </a:p>
        </p:txBody>
      </p:sp>
      <p:sp>
        <p:nvSpPr>
          <p:cNvPr id="3" name="텍스트 개체 틀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ko-KR" altLang="en-US" noProof="0" dirty="0"/>
              <a:t>마스터 텍스트 스타일을 편집하려면 클릭하세요</a:t>
            </a:r>
            <a:r>
              <a:rPr lang="en-US" altLang="ko-KR" noProof="0" dirty="0"/>
              <a:t>.</a:t>
            </a:r>
          </a:p>
          <a:p>
            <a:pPr lvl="1" rtl="0"/>
            <a:r>
              <a:rPr lang="ko-KR" altLang="en-US" noProof="0" dirty="0"/>
              <a:t>둘째 수준</a:t>
            </a:r>
          </a:p>
          <a:p>
            <a:pPr lvl="2" rtl="0"/>
            <a:r>
              <a:rPr lang="ko-KR" altLang="en-US" noProof="0" dirty="0"/>
              <a:t>셋째 수준</a:t>
            </a:r>
          </a:p>
          <a:p>
            <a:pPr lvl="3" rtl="0"/>
            <a:r>
              <a:rPr lang="ko-KR" altLang="en-US" noProof="0" dirty="0"/>
              <a:t>넷째 수준</a:t>
            </a:r>
          </a:p>
          <a:p>
            <a:pPr lvl="4" rtl="0"/>
            <a:r>
              <a:rPr lang="ko-KR" altLang="en-US" noProof="0" dirty="0"/>
              <a:t>다섯째 수준</a:t>
            </a:r>
          </a:p>
        </p:txBody>
      </p:sp>
      <p:sp>
        <p:nvSpPr>
          <p:cNvPr id="4" name="날짜 개체 틀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664DCE5A-71AA-4BD9-B96E-5BE2121D3AB0}" type="datetime1">
              <a:rPr lang="ko-KR" altLang="en-US" smtClean="0"/>
              <a:t>2025-06-02</a:t>
            </a:fld>
            <a:endParaRPr lang="ko-KR" altLang="en-US" dirty="0"/>
          </a:p>
        </p:txBody>
      </p:sp>
      <p:sp>
        <p:nvSpPr>
          <p:cNvPr id="5" name="바닥글 개체 틀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endParaRPr lang="ko-KR" altLang="en-US" dirty="0"/>
          </a:p>
        </p:txBody>
      </p:sp>
      <p:sp>
        <p:nvSpPr>
          <p:cNvPr id="6" name="슬라이드 번호 개체 틀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맑은 고딕" panose="020B0503020000020004" pitchFamily="50" charset="-127"/>
                <a:ea typeface="맑은 고딕" panose="020B0503020000020004" pitchFamily="50" charset="-127"/>
              </a:defRPr>
            </a:lvl1pPr>
          </a:lstStyle>
          <a:p>
            <a:fld id="{9860EDB8-5305-433F-BE41-D7A86D811DB3}" type="slidenum">
              <a:rPr lang="en-US" altLang="ko-KR" smtClean="0"/>
              <a:pPr/>
              <a:t>‹#›</a:t>
            </a:fld>
            <a:endParaRPr lang="ko-KR" altLang="en-US" dirty="0"/>
          </a:p>
        </p:txBody>
      </p:sp>
      <p:cxnSp>
        <p:nvCxnSpPr>
          <p:cNvPr id="8" name="직선 연결선(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1" hangingPunct="1">
        <a:spcBef>
          <a:spcPct val="0"/>
        </a:spcBef>
        <a:buNone/>
        <a:defRPr sz="2800" kern="1200">
          <a:solidFill>
            <a:schemeClr val="tx1"/>
          </a:solidFill>
          <a:latin typeface="맑은 고딕" panose="020B0503020000020004" pitchFamily="50" charset="-127"/>
          <a:ea typeface="맑은 고딕" panose="020B0503020000020004" pitchFamily="50" charset="-127"/>
          <a:cs typeface="+mj-cs"/>
        </a:defRPr>
      </a:lvl1pPr>
    </p:titleStyle>
    <p:bodyStyle>
      <a:lvl1pPr marL="0" indent="0" algn="l" defTabSz="914400" rtl="0" eaLnBrk="1" latinLnBrk="1" hangingPunct="1">
        <a:lnSpc>
          <a:spcPct val="150000"/>
        </a:lnSpc>
        <a:spcBef>
          <a:spcPts val="1000"/>
        </a:spcBef>
        <a:spcAft>
          <a:spcPts val="1200"/>
        </a:spcAft>
        <a:buFontTx/>
        <a:buNone/>
        <a:defRPr lang="en-US" sz="1200" kern="1200" dirty="0">
          <a:solidFill>
            <a:schemeClr val="tx1"/>
          </a:solidFill>
          <a:latin typeface="맑은 고딕" panose="020B0503020000020004" pitchFamily="50" charset="-127"/>
          <a:ea typeface="맑은 고딕" panose="020B0503020000020004" pitchFamily="50" charset="-127"/>
          <a:cs typeface="+mn-cs"/>
        </a:defRPr>
      </a:lvl1pPr>
      <a:lvl2pPr marL="228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맑은 고딕" panose="020B0503020000020004" pitchFamily="50" charset="-127"/>
          <a:ea typeface="맑은 고딕" panose="020B0503020000020004" pitchFamily="50" charset="-127"/>
          <a:cs typeface="+mn-cs"/>
        </a:defRPr>
      </a:lvl2pPr>
      <a:lvl3pPr marL="685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맑은 고딕" panose="020B0503020000020004" pitchFamily="50" charset="-127"/>
          <a:ea typeface="맑은 고딕" panose="020B0503020000020004" pitchFamily="50" charset="-127"/>
          <a:cs typeface="+mn-cs"/>
        </a:defRPr>
      </a:lvl3pPr>
      <a:lvl4pPr marL="11430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맑은 고딕" panose="020B0503020000020004" pitchFamily="50" charset="-127"/>
          <a:ea typeface="맑은 고딕" panose="020B0503020000020004" pitchFamily="50" charset="-127"/>
          <a:cs typeface="+mn-cs"/>
        </a:defRPr>
      </a:lvl4pPr>
      <a:lvl5pPr marL="16002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맑은 고딕" panose="020B0503020000020004" pitchFamily="50" charset="-127"/>
          <a:ea typeface="맑은 고딕" panose="020B0503020000020004" pitchFamily="50" charset="-127"/>
          <a:cs typeface="+mn-cs"/>
        </a:defRPr>
      </a:lvl5pPr>
      <a:lvl6pPr marL="20574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1"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1"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02/brb3.1436" TargetMode="External"/><Relationship Id="rId2" Type="http://schemas.openxmlformats.org/officeDocument/2006/relationships/hyperlink" Target="https://worldathletics.org/about-iaaf/documents/book-of-rules" TargetMode="External"/><Relationship Id="rId1" Type="http://schemas.openxmlformats.org/officeDocument/2006/relationships/slideLayout" Target="../slideLayouts/slideLayout2.xml"/><Relationship Id="rId6" Type="http://schemas.openxmlformats.org/officeDocument/2006/relationships/hyperlink" Target="https://doi.org/10.1007/s10439-025-03688-0" TargetMode="External"/><Relationship Id="rId5" Type="http://schemas.openxmlformats.org/officeDocument/2006/relationships/hyperlink" Target="https://doi.org/10.17006/kjapa.2023.31.3.39" TargetMode="External"/><Relationship Id="rId4" Type="http://schemas.openxmlformats.org/officeDocument/2006/relationships/hyperlink" Target="https://doi.org/10.1167/jov.24.9.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838200" y="1164324"/>
            <a:ext cx="10515600" cy="2387600"/>
          </a:xfrm>
        </p:spPr>
        <p:txBody>
          <a:bodyPr rtlCol="0" anchor="ctr" anchorCtr="0">
            <a:normAutofit/>
          </a:bodyPr>
          <a:lstStyle/>
          <a:p>
            <a:r>
              <a:rPr lang="en-US" altLang="ko-KR" sz="4800" dirty="0">
                <a:solidFill>
                  <a:schemeClr val="bg1"/>
                </a:solidFill>
              </a:rPr>
              <a:t>Brainstorming</a:t>
            </a:r>
            <a:endParaRPr lang="ko-KR" altLang="en-US" sz="4800" dirty="0">
              <a:solidFill>
                <a:schemeClr val="bg1"/>
              </a:solidFill>
            </a:endParaRPr>
          </a:p>
        </p:txBody>
      </p:sp>
      <p:sp>
        <p:nvSpPr>
          <p:cNvPr id="3" name="부제 2"/>
          <p:cNvSpPr>
            <a:spLocks noGrp="1"/>
          </p:cNvSpPr>
          <p:nvPr>
            <p:ph type="subTitle" idx="4294967295"/>
          </p:nvPr>
        </p:nvSpPr>
        <p:spPr>
          <a:xfrm>
            <a:off x="855620" y="2933105"/>
            <a:ext cx="9582736" cy="1137793"/>
          </a:xfrm>
        </p:spPr>
        <p:txBody>
          <a:bodyPr rtlCol="0">
            <a:normAutofit/>
          </a:bodyPr>
          <a:lstStyle/>
          <a:p>
            <a:pPr marL="0" indent="0" rtl="0">
              <a:buNone/>
            </a:pPr>
            <a:r>
              <a:rPr lang="ko-KR" altLang="en-US" sz="2400" dirty="0">
                <a:solidFill>
                  <a:schemeClr val="bg1"/>
                </a:solidFill>
              </a:rPr>
              <a:t>고동재의 </a:t>
            </a:r>
            <a:r>
              <a:rPr lang="en-US" altLang="ko-KR" sz="2400" dirty="0">
                <a:solidFill>
                  <a:schemeClr val="bg1"/>
                </a:solidFill>
              </a:rPr>
              <a:t>Blind </a:t>
            </a:r>
            <a:r>
              <a:rPr lang="en-US" altLang="ko-KR" sz="2400">
                <a:solidFill>
                  <a:schemeClr val="bg1"/>
                </a:solidFill>
              </a:rPr>
              <a:t>Running Project</a:t>
            </a:r>
            <a:endParaRPr lang="ko-KR" altLang="en-US"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D7AB1C-B31A-441D-9487-919471A46727}"/>
              </a:ext>
            </a:extLst>
          </p:cNvPr>
          <p:cNvSpPr>
            <a:spLocks noGrp="1"/>
          </p:cNvSpPr>
          <p:nvPr>
            <p:ph type="title"/>
          </p:nvPr>
        </p:nvSpPr>
        <p:spPr/>
        <p:txBody>
          <a:bodyPr/>
          <a:lstStyle/>
          <a:p>
            <a:r>
              <a:rPr lang="ko-KR" altLang="en-US" dirty="0"/>
              <a:t>참고문헌</a:t>
            </a:r>
          </a:p>
        </p:txBody>
      </p:sp>
      <p:sp>
        <p:nvSpPr>
          <p:cNvPr id="3" name="내용 개체 틀 2">
            <a:extLst>
              <a:ext uri="{FF2B5EF4-FFF2-40B4-BE49-F238E27FC236}">
                <a16:creationId xmlns:a16="http://schemas.microsoft.com/office/drawing/2014/main" id="{8B8C6334-2891-495B-AC55-E86F762D7DB2}"/>
              </a:ext>
            </a:extLst>
          </p:cNvPr>
          <p:cNvSpPr>
            <a:spLocks noGrp="1"/>
          </p:cNvSpPr>
          <p:nvPr>
            <p:ph sz="quarter" idx="10"/>
          </p:nvPr>
        </p:nvSpPr>
        <p:spPr>
          <a:xfrm>
            <a:off x="539496" y="1435608"/>
            <a:ext cx="11057248" cy="3977640"/>
          </a:xfrm>
        </p:spPr>
        <p:txBody>
          <a:bodyPr/>
          <a:lstStyle/>
          <a:p>
            <a:pPr marL="228600" indent="-228600">
              <a:buAutoNum type="arabicPeriod"/>
            </a:pPr>
            <a:r>
              <a:rPr lang="en-US" altLang="ko-KR" dirty="0">
                <a:hlinkClick r:id="rId2"/>
              </a:rPr>
              <a:t>https://worldathletics.org/about-iaaf/documents/book-of-rules</a:t>
            </a:r>
            <a:endParaRPr lang="en-US" altLang="ko-KR" dirty="0"/>
          </a:p>
          <a:p>
            <a:r>
              <a:rPr lang="ko-KR" altLang="en-US" dirty="0"/>
              <a:t>문헌</a:t>
            </a:r>
            <a:r>
              <a:rPr lang="en-US" altLang="ko-KR" dirty="0"/>
              <a:t>1 </a:t>
            </a:r>
            <a:r>
              <a:rPr lang="en-US" b="1" dirty="0" err="1"/>
              <a:t>Alghadir</a:t>
            </a:r>
            <a:r>
              <a:rPr lang="en-US" b="1" dirty="0"/>
              <a:t>, Ahmad H., Abdullah Z. Alotaibi, and Zaheen A. Iqbal.</a:t>
            </a:r>
            <a:r>
              <a:rPr lang="en-US" dirty="0"/>
              <a:t> "Postural Stability in People with Visual Impairment." </a:t>
            </a:r>
            <a:r>
              <a:rPr lang="en-US" i="1" dirty="0"/>
              <a:t>Brain and Behavior</a:t>
            </a:r>
            <a:r>
              <a:rPr lang="en-US" dirty="0"/>
              <a:t>, vol. 9, no. 11, 2019, e01436. Wiley Online Library, </a:t>
            </a:r>
            <a:r>
              <a:rPr lang="en-US" dirty="0">
                <a:hlinkClick r:id="rId3"/>
              </a:rPr>
              <a:t>https://doi.org/10.1002/brb3.1436</a:t>
            </a:r>
            <a:r>
              <a:rPr lang="en-US" dirty="0"/>
              <a:t> (slide 5)</a:t>
            </a:r>
          </a:p>
          <a:p>
            <a:r>
              <a:rPr lang="ko-KR" altLang="en-US" dirty="0"/>
              <a:t>문헌 </a:t>
            </a:r>
            <a:r>
              <a:rPr lang="en-US" altLang="ko-KR" dirty="0"/>
              <a:t>2 </a:t>
            </a:r>
            <a:r>
              <a:rPr lang="en-US" b="1" dirty="0" err="1"/>
              <a:t>Hötting</a:t>
            </a:r>
            <a:r>
              <a:rPr lang="en-US" b="1" dirty="0"/>
              <a:t>, Kirsten, et al.</a:t>
            </a:r>
            <a:r>
              <a:rPr lang="en-US" dirty="0"/>
              <a:t> "Postural Control Depends on Early Visual Experience." </a:t>
            </a:r>
            <a:r>
              <a:rPr lang="en-US" i="1" dirty="0"/>
              <a:t>Journal of Vision</a:t>
            </a:r>
            <a:r>
              <a:rPr lang="en-US" dirty="0"/>
              <a:t>, vol. 24, no. 9, 2024, p. 3. </a:t>
            </a:r>
            <a:r>
              <a:rPr lang="en-US" dirty="0">
                <a:hlinkClick r:id="rId4"/>
              </a:rPr>
              <a:t>https://doi.org/10.1167/jov.24.9.3</a:t>
            </a:r>
            <a:r>
              <a:rPr lang="en-US" dirty="0"/>
              <a:t> (slide)</a:t>
            </a:r>
          </a:p>
          <a:p>
            <a:r>
              <a:rPr lang="ko-KR" altLang="en-US" dirty="0"/>
              <a:t>문헌 </a:t>
            </a:r>
            <a:r>
              <a:rPr lang="en-US" altLang="ko-KR" dirty="0"/>
              <a:t>4 </a:t>
            </a:r>
            <a:r>
              <a:rPr lang="en-US" b="1" dirty="0"/>
              <a:t>Yang, </a:t>
            </a:r>
            <a:r>
              <a:rPr lang="en-US" b="1" dirty="0" err="1"/>
              <a:t>Yunjeong</a:t>
            </a:r>
            <a:r>
              <a:rPr lang="en-US" b="1" dirty="0"/>
              <a:t>, and </a:t>
            </a:r>
            <a:r>
              <a:rPr lang="en-US" b="1" dirty="0" err="1"/>
              <a:t>Dongmin</a:t>
            </a:r>
            <a:r>
              <a:rPr lang="en-US" b="1" dirty="0"/>
              <a:t> Kim.</a:t>
            </a:r>
            <a:r>
              <a:rPr lang="en-US" dirty="0"/>
              <a:t> "The Effects of the Rehabilitative Exercise Program on Balance and Flexibility in Individuals with Visual Impairments." </a:t>
            </a:r>
            <a:r>
              <a:rPr lang="en-US" i="1" dirty="0"/>
              <a:t>Journal of Special Physical Education</a:t>
            </a:r>
            <a:r>
              <a:rPr lang="en-US" dirty="0"/>
              <a:t>, vol. 31, no. 3, 2023, pp. 39–51. </a:t>
            </a:r>
            <a:r>
              <a:rPr lang="en-US" dirty="0">
                <a:hlinkClick r:id="rId5"/>
              </a:rPr>
              <a:t>https://doi.org/10.17006/kjapa.2023.31.3.39</a:t>
            </a:r>
            <a:r>
              <a:rPr lang="en-US" dirty="0"/>
              <a:t> (slide 6)</a:t>
            </a:r>
          </a:p>
          <a:p>
            <a:r>
              <a:rPr lang="ko-KR" altLang="en-US" dirty="0"/>
              <a:t>문헌 </a:t>
            </a:r>
            <a:r>
              <a:rPr lang="en-US" altLang="ko-KR" dirty="0"/>
              <a:t>5 </a:t>
            </a:r>
            <a:r>
              <a:rPr lang="en-US" b="1" dirty="0"/>
              <a:t>Koo, Young-Jun, et al.</a:t>
            </a:r>
            <a:r>
              <a:rPr lang="en-US" dirty="0"/>
              <a:t> "Active Arm Swing During Running Improves Rotational Stability of the Upper Body and Metabolic Energy Efficiency." </a:t>
            </a:r>
            <a:r>
              <a:rPr lang="en-US" i="1" dirty="0"/>
              <a:t>Annals of Biomedical Engineering</a:t>
            </a:r>
            <a:r>
              <a:rPr lang="en-US" dirty="0"/>
              <a:t>, vol. 53, no. 4, 2025, pp. 1003–1013. Springer, </a:t>
            </a:r>
            <a:r>
              <a:rPr lang="en-US" dirty="0">
                <a:hlinkClick r:id="rId6"/>
              </a:rPr>
              <a:t>https://doi.org/10.1007/s10439-025-03688-0</a:t>
            </a:r>
            <a:r>
              <a:rPr lang="en-US" dirty="0"/>
              <a:t> (slide 6)</a:t>
            </a:r>
          </a:p>
          <a:p>
            <a:endParaRPr lang="en-US" altLang="ko-KR" dirty="0"/>
          </a:p>
        </p:txBody>
      </p:sp>
    </p:spTree>
    <p:extLst>
      <p:ext uri="{BB962C8B-B14F-4D97-AF65-F5344CB8AC3E}">
        <p14:creationId xmlns:p14="http://schemas.microsoft.com/office/powerpoint/2010/main" val="385274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rtlCol="0"/>
          <a:lstStyle/>
          <a:p>
            <a:r>
              <a:rPr lang="ko-KR" altLang="en-US" dirty="0">
                <a:cs typeface="Segoe UI Light" panose="020B0502040204020203" pitchFamily="34" charset="0"/>
              </a:rPr>
              <a:t>시각장애인을 위한 다양한 아이디어 제언</a:t>
            </a:r>
          </a:p>
        </p:txBody>
      </p:sp>
      <p:sp>
        <p:nvSpPr>
          <p:cNvPr id="25" name="내용 개체 틀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ko-KR" altLang="en-US" dirty="0">
                <a:latin typeface="맑은 고딕" panose="020B0503020000020004" pitchFamily="50" charset="-127"/>
                <a:ea typeface="맑은 고딕" panose="020B0503020000020004" pitchFamily="50" charset="-127"/>
                <a:cs typeface="Segoe UI" panose="020B0502040204020203" pitchFamily="34" charset="0"/>
              </a:rPr>
              <a:t>시각장애인 가이드 러너로 활동하면서 개선하고 싶은 아이디어들</a:t>
            </a:r>
          </a:p>
        </p:txBody>
      </p:sp>
      <p:grpSp>
        <p:nvGrpSpPr>
          <p:cNvPr id="18" name="그룹 17" descr="1단계를 나타내는 숫자 1이 표시된 작은 원"/>
          <p:cNvGrpSpPr/>
          <p:nvPr/>
        </p:nvGrpSpPr>
        <p:grpSpPr bwMode="blackWhite">
          <a:xfrm>
            <a:off x="531552" y="1917997"/>
            <a:ext cx="558179" cy="409838"/>
            <a:chOff x="6953426" y="711274"/>
            <a:chExt cx="558179" cy="409838"/>
          </a:xfrm>
        </p:grpSpPr>
        <p:sp>
          <p:nvSpPr>
            <p:cNvPr id="19" name="타원 18" descr="작은 원"/>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20" name="텍스트 상자 19" descr="숫자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1</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
        <p:nvSpPr>
          <p:cNvPr id="21" name="내용 개체 틀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ko-KR" altLang="en-US" dirty="0" err="1">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동반주</a:t>
            </a:r>
            <a:r>
              <a:rPr lang="ko-KR" altLang="en-US"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 끈</a:t>
            </a:r>
            <a:r>
              <a:rPr lang="en-US" altLang="ko-KR"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(Running tether) </a:t>
            </a:r>
            <a:r>
              <a:rPr lang="ko-KR" altLang="en-US"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개선</a:t>
            </a:r>
          </a:p>
        </p:txBody>
      </p:sp>
      <p:grpSp>
        <p:nvGrpSpPr>
          <p:cNvPr id="33" name="그룹 32" descr="2단계를 나타내는 숫자 2가 표시된 작은 원"/>
          <p:cNvGrpSpPr/>
          <p:nvPr/>
        </p:nvGrpSpPr>
        <p:grpSpPr bwMode="blackWhite">
          <a:xfrm>
            <a:off x="531552" y="2804257"/>
            <a:ext cx="558179" cy="409838"/>
            <a:chOff x="6953426" y="711274"/>
            <a:chExt cx="558179" cy="409838"/>
          </a:xfrm>
        </p:grpSpPr>
        <p:sp>
          <p:nvSpPr>
            <p:cNvPr id="34" name="타원 33" descr="작은 원"/>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35" name="텍스트 상자 34" descr="숫자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2</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
        <p:nvSpPr>
          <p:cNvPr id="36" name="내용 개체 틀 17"/>
          <p:cNvSpPr txBox="1">
            <a:spLocks/>
          </p:cNvSpPr>
          <p:nvPr/>
        </p:nvSpPr>
        <p:spPr>
          <a:xfrm>
            <a:off x="1056513" y="2844451"/>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altLang="ko-KR"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Matching Program </a:t>
            </a:r>
            <a:r>
              <a:rPr lang="ko-KR" altLang="en-US"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및 </a:t>
            </a:r>
            <a:r>
              <a:rPr lang="en-US" altLang="ko-KR"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Application </a:t>
            </a:r>
            <a:r>
              <a:rPr lang="ko-KR" altLang="en-US"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개발</a:t>
            </a:r>
            <a:endParaRPr lang="en-US" altLang="ko-KR"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22" name="그룹 21" descr="3단계를 나타내는 숫자 3이 표시된 작은 원"/>
          <p:cNvGrpSpPr/>
          <p:nvPr/>
        </p:nvGrpSpPr>
        <p:grpSpPr bwMode="blackWhite">
          <a:xfrm>
            <a:off x="531552" y="3734962"/>
            <a:ext cx="558179" cy="409838"/>
            <a:chOff x="6953426" y="711274"/>
            <a:chExt cx="558179" cy="409838"/>
          </a:xfrm>
        </p:grpSpPr>
        <p:sp>
          <p:nvSpPr>
            <p:cNvPr id="24" name="타원 23" descr="작은 원"/>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30" name="텍스트 상자 29" descr="숫자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3</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
        <p:nvSpPr>
          <p:cNvPr id="32" name="내용 개체 틀 17"/>
          <p:cNvSpPr txBox="1">
            <a:spLocks/>
          </p:cNvSpPr>
          <p:nvPr/>
        </p:nvSpPr>
        <p:spPr>
          <a:xfrm>
            <a:off x="1056513" y="3763123"/>
            <a:ext cx="4595257"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altLang="ko-KR"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rPr>
              <a:t>Barrier Free KIOSK</a:t>
            </a:r>
          </a:p>
        </p:txBody>
      </p:sp>
      <p:grpSp>
        <p:nvGrpSpPr>
          <p:cNvPr id="37" name="그룹 36" descr="4단계를 나타내는 숫자 4가 표시된 작은 원"/>
          <p:cNvGrpSpPr/>
          <p:nvPr/>
        </p:nvGrpSpPr>
        <p:grpSpPr bwMode="blackWhite">
          <a:xfrm>
            <a:off x="531552" y="4664042"/>
            <a:ext cx="558179" cy="409838"/>
            <a:chOff x="6953426" y="711274"/>
            <a:chExt cx="558179" cy="409838"/>
          </a:xfrm>
        </p:grpSpPr>
        <p:sp>
          <p:nvSpPr>
            <p:cNvPr id="38" name="타원 37" descr="작은 원"/>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39" name="텍스트 상자 38" descr="숫자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4</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
        <p:nvSpPr>
          <p:cNvPr id="40" name="내용 개체 틀 17"/>
          <p:cNvSpPr txBox="1">
            <a:spLocks/>
          </p:cNvSpPr>
          <p:nvPr/>
        </p:nvSpPr>
        <p:spPr>
          <a:xfrm>
            <a:off x="1056513" y="4704235"/>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US" altLang="ko-KR" b="1" dirty="0">
                <a:solidFill>
                  <a:srgbClr val="D24726"/>
                </a:solidFill>
                <a:latin typeface="맑은 고딕" panose="020B0503020000020004" pitchFamily="50" charset="-127"/>
                <a:ea typeface="맑은 고딕" panose="020B0503020000020004" pitchFamily="50" charset="-127"/>
                <a:cs typeface="Segoe UI Semibold" panose="020B0702040204020203" pitchFamily="34" charset="0"/>
              </a:rPr>
              <a:t>…</a:t>
            </a:r>
            <a:endParaRPr lang="ko-KR" altLang="en-US" dirty="0">
              <a:solidFill>
                <a:prstClr val="black">
                  <a:lumMod val="75000"/>
                  <a:lumOff val="25000"/>
                </a:prstClr>
              </a:solidFill>
              <a:latin typeface="맑은 고딕" panose="020B0503020000020004" pitchFamily="50" charset="-127"/>
              <a:ea typeface="맑은 고딕" panose="020B0503020000020004" pitchFamily="50" charset="-127"/>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rtlCol="0"/>
          <a:lstStyle/>
          <a:p>
            <a:pPr lvl="0">
              <a:spcAft>
                <a:spcPts val="600"/>
              </a:spcAft>
              <a:defRPr/>
            </a:pPr>
            <a:r>
              <a:rPr lang="ko-KR" altLang="en-US" dirty="0">
                <a:solidFill>
                  <a:prstClr val="black">
                    <a:lumMod val="75000"/>
                    <a:lumOff val="25000"/>
                  </a:prstClr>
                </a:solidFill>
                <a:cs typeface="Segoe UI" panose="020B0502040204020203" pitchFamily="34" charset="0"/>
              </a:rPr>
              <a:t>    </a:t>
            </a:r>
            <a:r>
              <a:rPr lang="ko-KR" altLang="en-US" dirty="0" err="1">
                <a:solidFill>
                  <a:prstClr val="black">
                    <a:lumMod val="75000"/>
                    <a:lumOff val="25000"/>
                  </a:prstClr>
                </a:solidFill>
                <a:cs typeface="Segoe UI" panose="020B0502040204020203" pitchFamily="34" charset="0"/>
              </a:rPr>
              <a:t>동반주</a:t>
            </a:r>
            <a:r>
              <a:rPr lang="ko-KR" altLang="en-US" dirty="0">
                <a:solidFill>
                  <a:prstClr val="black">
                    <a:lumMod val="75000"/>
                    <a:lumOff val="25000"/>
                  </a:prstClr>
                </a:solidFill>
                <a:cs typeface="Segoe UI" panose="020B0502040204020203" pitchFamily="34" charset="0"/>
              </a:rPr>
              <a:t> 끈</a:t>
            </a:r>
            <a:r>
              <a:rPr lang="en-US" altLang="ko-KR" dirty="0">
                <a:solidFill>
                  <a:prstClr val="black">
                    <a:lumMod val="75000"/>
                    <a:lumOff val="25000"/>
                  </a:prstClr>
                </a:solidFill>
                <a:cs typeface="Segoe UI" panose="020B0502040204020203" pitchFamily="34" charset="0"/>
              </a:rPr>
              <a:t>(Running tether)</a:t>
            </a:r>
            <a:endParaRPr lang="ko-KR" altLang="en-US" dirty="0">
              <a:solidFill>
                <a:prstClr val="black">
                  <a:lumMod val="75000"/>
                  <a:lumOff val="25000"/>
                </a:prstClr>
              </a:solidFill>
              <a:cs typeface="Segoe UI" panose="020B0502040204020203" pitchFamily="34" charset="0"/>
            </a:endParaRPr>
          </a:p>
        </p:txBody>
      </p:sp>
      <p:sp>
        <p:nvSpPr>
          <p:cNvPr id="5" name="내용 개체 틀 4"/>
          <p:cNvSpPr>
            <a:spLocks noGrp="1"/>
          </p:cNvSpPr>
          <p:nvPr>
            <p:ph sz="half" idx="4294967295"/>
          </p:nvPr>
        </p:nvSpPr>
        <p:spPr>
          <a:xfrm>
            <a:off x="541610" y="1431010"/>
            <a:ext cx="6030928" cy="4790886"/>
          </a:xfrm>
        </p:spPr>
        <p:txBody>
          <a:bodyPr vert="horz" lIns="91440" tIns="45720" rIns="91440" bIns="45720" rtlCol="0">
            <a:normAutofit/>
          </a:bodyPr>
          <a:lstStyle/>
          <a:p>
            <a:pPr>
              <a:lnSpc>
                <a:spcPts val="1800"/>
              </a:lnSpc>
              <a:spcAft>
                <a:spcPts val="600"/>
              </a:spcAft>
            </a:pPr>
            <a:r>
              <a:rPr lang="en-US" altLang="ko-KR" b="1" dirty="0">
                <a:solidFill>
                  <a:srgbClr val="FF0000"/>
                </a:solidFill>
                <a:cs typeface="Segoe UI" panose="020B0502040204020203" pitchFamily="34" charset="0"/>
              </a:rPr>
              <a:t>→ </a:t>
            </a:r>
            <a:r>
              <a:rPr lang="ko-KR" altLang="en-US" b="1" dirty="0" err="1">
                <a:solidFill>
                  <a:srgbClr val="FF0000"/>
                </a:solidFill>
                <a:cs typeface="Segoe UI" panose="020B0502040204020203" pitchFamily="34" charset="0"/>
              </a:rPr>
              <a:t>동반주</a:t>
            </a:r>
            <a:r>
              <a:rPr lang="ko-KR" altLang="en-US" b="1" dirty="0">
                <a:solidFill>
                  <a:srgbClr val="FF0000"/>
                </a:solidFill>
                <a:cs typeface="Segoe UI" panose="020B0502040204020203" pitchFamily="34" charset="0"/>
              </a:rPr>
              <a:t> 끈 세계 규정 </a:t>
            </a:r>
            <a:r>
              <a:rPr lang="en-US" altLang="ko-KR" dirty="0">
                <a:cs typeface="Segoe UI" panose="020B0502040204020203" pitchFamily="34" charset="0"/>
              </a:rPr>
              <a:t>[</a:t>
            </a:r>
            <a:r>
              <a:rPr lang="ko-KR" altLang="en-US" dirty="0">
                <a:cs typeface="Segoe UI" panose="020B0502040204020203" pitchFamily="34" charset="0"/>
              </a:rPr>
              <a:t>참고문헌 </a:t>
            </a:r>
            <a:r>
              <a:rPr lang="en-US" altLang="ko-KR" dirty="0">
                <a:cs typeface="Segoe UI" panose="020B0502040204020203" pitchFamily="34" charset="0"/>
              </a:rPr>
              <a:t>1]</a:t>
            </a:r>
          </a:p>
          <a:p>
            <a:pPr>
              <a:lnSpc>
                <a:spcPts val="1800"/>
              </a:lnSpc>
              <a:spcAft>
                <a:spcPts val="600"/>
              </a:spcAft>
            </a:pPr>
            <a:r>
              <a:rPr lang="en-US" altLang="ko-KR" dirty="0"/>
              <a:t>World Athletics Rules and Regulations</a:t>
            </a:r>
          </a:p>
          <a:p>
            <a:pPr>
              <a:lnSpc>
                <a:spcPts val="1800"/>
              </a:lnSpc>
              <a:spcAft>
                <a:spcPts val="600"/>
              </a:spcAft>
            </a:pPr>
            <a:r>
              <a:rPr lang="en-US" altLang="ko-KR" dirty="0"/>
              <a:t>IPC Para Athletics Rules and Regulations</a:t>
            </a:r>
            <a:endParaRPr lang="en-US" altLang="ko-KR" dirty="0">
              <a:solidFill>
                <a:prstClr val="black">
                  <a:lumMod val="75000"/>
                  <a:lumOff val="25000"/>
                </a:prstClr>
              </a:solidFill>
              <a:cs typeface="Segoe UI" panose="020B0502040204020203" pitchFamily="34" charset="0"/>
            </a:endParaRPr>
          </a:p>
          <a:p>
            <a:pPr>
              <a:lnSpc>
                <a:spcPts val="1800"/>
              </a:lnSpc>
              <a:spcAft>
                <a:spcPts val="600"/>
              </a:spcAft>
            </a:pPr>
            <a:r>
              <a:rPr lang="en-US" altLang="ko-KR" dirty="0">
                <a:solidFill>
                  <a:prstClr val="black">
                    <a:lumMod val="75000"/>
                    <a:lumOff val="25000"/>
                  </a:prstClr>
                </a:solidFill>
                <a:cs typeface="Segoe UI" panose="020B0502040204020203" pitchFamily="34" charset="0"/>
              </a:rPr>
              <a:t>"A tether may be used, but it shall be non-elastic and not more than 50 cm in length. The athletes shall not be tied or otherwise linked to each other.“ -&gt; </a:t>
            </a:r>
            <a:r>
              <a:rPr lang="ko-KR" altLang="en-US" dirty="0">
                <a:solidFill>
                  <a:prstClr val="black">
                    <a:lumMod val="75000"/>
                    <a:lumOff val="25000"/>
                  </a:prstClr>
                </a:solidFill>
                <a:cs typeface="Segoe UI" panose="020B0502040204020203" pitchFamily="34" charset="0"/>
              </a:rPr>
              <a:t>연습용 끈 개발 목표</a:t>
            </a:r>
            <a:endParaRPr lang="en-US" altLang="ko-KR" dirty="0">
              <a:solidFill>
                <a:prstClr val="black">
                  <a:lumMod val="75000"/>
                  <a:lumOff val="25000"/>
                </a:prstClr>
              </a:solidFill>
              <a:cs typeface="Segoe UI" panose="020B0502040204020203" pitchFamily="34" charset="0"/>
            </a:endParaRPr>
          </a:p>
        </p:txBody>
      </p:sp>
      <p:pic>
        <p:nvPicPr>
          <p:cNvPr id="6" name="그림 5">
            <a:extLst>
              <a:ext uri="{FF2B5EF4-FFF2-40B4-BE49-F238E27FC236}">
                <a16:creationId xmlns:a16="http://schemas.microsoft.com/office/drawing/2014/main" id="{139A60F7-B61C-4F1A-9D8E-FF686C117CCA}"/>
              </a:ext>
            </a:extLst>
          </p:cNvPr>
          <p:cNvPicPr>
            <a:picLocks noChangeAspect="1"/>
          </p:cNvPicPr>
          <p:nvPr/>
        </p:nvPicPr>
        <p:blipFill>
          <a:blip r:embed="rId3"/>
          <a:stretch>
            <a:fillRect/>
          </a:stretch>
        </p:blipFill>
        <p:spPr>
          <a:xfrm>
            <a:off x="7030026" y="1236286"/>
            <a:ext cx="3810000" cy="2857500"/>
          </a:xfrm>
          <a:prstGeom prst="rect">
            <a:avLst/>
          </a:prstGeom>
          <a:ln>
            <a:noFill/>
          </a:ln>
          <a:effectLst>
            <a:softEdge rad="112500"/>
          </a:effectLst>
        </p:spPr>
      </p:pic>
      <p:pic>
        <p:nvPicPr>
          <p:cNvPr id="1026" name="Picture 2">
            <a:extLst>
              <a:ext uri="{FF2B5EF4-FFF2-40B4-BE49-F238E27FC236}">
                <a16:creationId xmlns:a16="http://schemas.microsoft.com/office/drawing/2014/main" id="{B94D5819-31F3-88C8-4706-AA18F88EC0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0814" y="4093786"/>
            <a:ext cx="3161724" cy="2370108"/>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grpSp>
        <p:nvGrpSpPr>
          <p:cNvPr id="9" name="그룹 8" descr="1단계를 나타내는 숫자 1이 표시된 작은 원">
            <a:extLst>
              <a:ext uri="{FF2B5EF4-FFF2-40B4-BE49-F238E27FC236}">
                <a16:creationId xmlns:a16="http://schemas.microsoft.com/office/drawing/2014/main" id="{8917D0B7-F0A0-4C78-91B0-1B7C974AC704}"/>
              </a:ext>
            </a:extLst>
          </p:cNvPr>
          <p:cNvGrpSpPr/>
          <p:nvPr/>
        </p:nvGrpSpPr>
        <p:grpSpPr bwMode="blackWhite">
          <a:xfrm>
            <a:off x="541610" y="636104"/>
            <a:ext cx="558179" cy="409838"/>
            <a:chOff x="6953426" y="711274"/>
            <a:chExt cx="558179" cy="409838"/>
          </a:xfrm>
        </p:grpSpPr>
        <p:sp>
          <p:nvSpPr>
            <p:cNvPr id="10" name="타원 9" descr="작은 원">
              <a:extLst>
                <a:ext uri="{FF2B5EF4-FFF2-40B4-BE49-F238E27FC236}">
                  <a16:creationId xmlns:a16="http://schemas.microsoft.com/office/drawing/2014/main" id="{EED3C201-122C-4F89-9BD1-371055D28CF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11" name="텍스트 상자 19" descr="숫자 1">
              <a:extLst>
                <a:ext uri="{FF2B5EF4-FFF2-40B4-BE49-F238E27FC236}">
                  <a16:creationId xmlns:a16="http://schemas.microsoft.com/office/drawing/2014/main" id="{28C6C0F2-D6F0-4519-88FA-269B8191803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1</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1EB4C-0B09-9BA8-E2DC-1A2415855297}"/>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89E8A2C5-0169-1257-863F-5DA2323772C1}"/>
              </a:ext>
            </a:extLst>
          </p:cNvPr>
          <p:cNvSpPr>
            <a:spLocks noGrp="1"/>
          </p:cNvSpPr>
          <p:nvPr>
            <p:ph type="title"/>
          </p:nvPr>
        </p:nvSpPr>
        <p:spPr/>
        <p:txBody>
          <a:bodyPr rtlCol="0"/>
          <a:lstStyle/>
          <a:p>
            <a:pPr lvl="0">
              <a:spcAft>
                <a:spcPts val="600"/>
              </a:spcAft>
              <a:defRPr/>
            </a:pPr>
            <a:r>
              <a:rPr lang="ko-KR" altLang="en-US" dirty="0" err="1">
                <a:solidFill>
                  <a:prstClr val="black">
                    <a:lumMod val="75000"/>
                    <a:lumOff val="25000"/>
                  </a:prstClr>
                </a:solidFill>
                <a:cs typeface="Segoe UI" panose="020B0502040204020203" pitchFamily="34" charset="0"/>
              </a:rPr>
              <a:t>동반주</a:t>
            </a:r>
            <a:r>
              <a:rPr lang="ko-KR" altLang="en-US" dirty="0">
                <a:solidFill>
                  <a:prstClr val="black">
                    <a:lumMod val="75000"/>
                    <a:lumOff val="25000"/>
                  </a:prstClr>
                </a:solidFill>
                <a:cs typeface="Segoe UI" panose="020B0502040204020203" pitchFamily="34" charset="0"/>
              </a:rPr>
              <a:t> 끈</a:t>
            </a:r>
            <a:r>
              <a:rPr lang="en-US" altLang="ko-KR" dirty="0">
                <a:solidFill>
                  <a:prstClr val="black">
                    <a:lumMod val="75000"/>
                    <a:lumOff val="25000"/>
                  </a:prstClr>
                </a:solidFill>
                <a:cs typeface="Segoe UI" panose="020B0502040204020203" pitchFamily="34" charset="0"/>
              </a:rPr>
              <a:t>(Running tether) </a:t>
            </a:r>
            <a:r>
              <a:rPr lang="ko-KR" altLang="en-US" dirty="0">
                <a:solidFill>
                  <a:prstClr val="black">
                    <a:lumMod val="75000"/>
                    <a:lumOff val="25000"/>
                  </a:prstClr>
                </a:solidFill>
                <a:cs typeface="Segoe UI" panose="020B0502040204020203" pitchFamily="34" charset="0"/>
              </a:rPr>
              <a:t>개선할 점</a:t>
            </a:r>
          </a:p>
        </p:txBody>
      </p:sp>
      <p:sp>
        <p:nvSpPr>
          <p:cNvPr id="5" name="내용 개체 틀 4">
            <a:extLst>
              <a:ext uri="{FF2B5EF4-FFF2-40B4-BE49-F238E27FC236}">
                <a16:creationId xmlns:a16="http://schemas.microsoft.com/office/drawing/2014/main" id="{F32AAB25-31E8-5740-958F-4D43403B9F24}"/>
              </a:ext>
            </a:extLst>
          </p:cNvPr>
          <p:cNvSpPr>
            <a:spLocks noGrp="1"/>
          </p:cNvSpPr>
          <p:nvPr>
            <p:ph sz="half" idx="4294967295"/>
          </p:nvPr>
        </p:nvSpPr>
        <p:spPr>
          <a:xfrm>
            <a:off x="541610" y="1431010"/>
            <a:ext cx="4557164" cy="4790886"/>
          </a:xfrm>
        </p:spPr>
        <p:txBody>
          <a:bodyPr vert="horz" lIns="91440" tIns="45720" rIns="91440" bIns="45720" rtlCol="0">
            <a:normAutofit fontScale="92500"/>
          </a:bodyPr>
          <a:lstStyle/>
          <a:p>
            <a:pPr>
              <a:lnSpc>
                <a:spcPts val="1800"/>
              </a:lnSpc>
              <a:spcAft>
                <a:spcPts val="600"/>
              </a:spcAft>
            </a:pPr>
            <a:r>
              <a:rPr lang="en-US" altLang="ko-KR" b="1" dirty="0">
                <a:solidFill>
                  <a:srgbClr val="FF0000"/>
                </a:solidFill>
                <a:cs typeface="Segoe UI" panose="020B0502040204020203" pitchFamily="34" charset="0"/>
              </a:rPr>
              <a:t>→ </a:t>
            </a:r>
            <a:r>
              <a:rPr lang="ko-KR" altLang="en-US" b="1" dirty="0">
                <a:solidFill>
                  <a:srgbClr val="FF0000"/>
                </a:solidFill>
                <a:cs typeface="Segoe UI" panose="020B0502040204020203" pitchFamily="34" charset="0"/>
              </a:rPr>
              <a:t>기존 제품</a:t>
            </a:r>
            <a:endParaRPr lang="en-US" altLang="ko-KR" b="1" dirty="0">
              <a:solidFill>
                <a:srgbClr val="FF0000"/>
              </a:solidFill>
              <a:cs typeface="Segoe UI" panose="020B0502040204020203" pitchFamily="34" charset="0"/>
            </a:endParaRPr>
          </a:p>
          <a:p>
            <a:pPr>
              <a:lnSpc>
                <a:spcPts val="1800"/>
              </a:lnSpc>
              <a:spcAft>
                <a:spcPts val="600"/>
              </a:spcAft>
            </a:pPr>
            <a:r>
              <a:rPr lang="ko-KR" altLang="en-US" dirty="0">
                <a:solidFill>
                  <a:prstClr val="black">
                    <a:lumMod val="75000"/>
                    <a:lumOff val="25000"/>
                  </a:prstClr>
                </a:solidFill>
                <a:cs typeface="Segoe UI" panose="020B0502040204020203" pitchFamily="34" charset="0"/>
              </a:rPr>
              <a:t>딱히 특별한 점 없는 </a:t>
            </a:r>
            <a:r>
              <a:rPr lang="en-US" altLang="ko-KR" dirty="0">
                <a:solidFill>
                  <a:prstClr val="black">
                    <a:lumMod val="75000"/>
                    <a:lumOff val="25000"/>
                  </a:prstClr>
                </a:solidFill>
                <a:cs typeface="Segoe UI" panose="020B0502040204020203" pitchFamily="34" charset="0"/>
              </a:rPr>
              <a:t>fabric or fabric with resistance tubing </a:t>
            </a:r>
            <a:r>
              <a:rPr lang="ko-KR" altLang="en-US" dirty="0">
                <a:solidFill>
                  <a:prstClr val="black">
                    <a:lumMod val="75000"/>
                    <a:lumOff val="25000"/>
                  </a:prstClr>
                </a:solidFill>
                <a:cs typeface="Segoe UI" panose="020B0502040204020203" pitchFamily="34" charset="0"/>
              </a:rPr>
              <a:t>소재</a:t>
            </a:r>
            <a:r>
              <a:rPr lang="en-US" altLang="ko-KR" dirty="0">
                <a:solidFill>
                  <a:prstClr val="black">
                    <a:lumMod val="75000"/>
                    <a:lumOff val="25000"/>
                  </a:prstClr>
                </a:solidFill>
                <a:cs typeface="Segoe UI" panose="020B0502040204020203" pitchFamily="34" charset="0"/>
              </a:rPr>
              <a:t>. </a:t>
            </a:r>
            <a:r>
              <a:rPr lang="ko-KR" altLang="en-US" dirty="0">
                <a:solidFill>
                  <a:prstClr val="black">
                    <a:lumMod val="75000"/>
                    <a:lumOff val="25000"/>
                  </a:prstClr>
                </a:solidFill>
                <a:cs typeface="Segoe UI" panose="020B0502040204020203" pitchFamily="34" charset="0"/>
              </a:rPr>
              <a:t>끝에 </a:t>
            </a:r>
            <a:r>
              <a:rPr lang="en-US" altLang="ko-KR" dirty="0">
                <a:solidFill>
                  <a:prstClr val="black">
                    <a:lumMod val="75000"/>
                    <a:lumOff val="25000"/>
                  </a:prstClr>
                </a:solidFill>
                <a:cs typeface="Segoe UI" panose="020B0502040204020203" pitchFamily="34" charset="0"/>
              </a:rPr>
              <a:t>loop</a:t>
            </a:r>
            <a:r>
              <a:rPr lang="ko-KR" altLang="en-US" dirty="0">
                <a:solidFill>
                  <a:prstClr val="black">
                    <a:lumMod val="75000"/>
                    <a:lumOff val="25000"/>
                  </a:prstClr>
                </a:solidFill>
                <a:cs typeface="Segoe UI" panose="020B0502040204020203" pitchFamily="34" charset="0"/>
              </a:rPr>
              <a:t>가 있는 점 외 눈에 띄는 특징 없음</a:t>
            </a:r>
            <a:r>
              <a:rPr lang="en-US" altLang="ko-KR" dirty="0">
                <a:solidFill>
                  <a:prstClr val="black">
                    <a:lumMod val="75000"/>
                    <a:lumOff val="25000"/>
                  </a:prstClr>
                </a:solidFill>
                <a:cs typeface="Segoe UI" panose="020B0502040204020203" pitchFamily="34" charset="0"/>
              </a:rPr>
              <a:t>.</a:t>
            </a:r>
          </a:p>
          <a:p>
            <a:pPr>
              <a:lnSpc>
                <a:spcPts val="1800"/>
              </a:lnSpc>
              <a:spcAft>
                <a:spcPts val="600"/>
              </a:spcAft>
            </a:pPr>
            <a:r>
              <a:rPr lang="en-US" altLang="ko-KR" b="1" dirty="0">
                <a:solidFill>
                  <a:srgbClr val="FF0000"/>
                </a:solidFill>
                <a:cs typeface="Segoe UI" panose="020B0502040204020203" pitchFamily="34" charset="0"/>
              </a:rPr>
              <a:t>→ </a:t>
            </a:r>
            <a:r>
              <a:rPr lang="ko-KR" altLang="en-US" b="1" dirty="0">
                <a:solidFill>
                  <a:srgbClr val="FF0000"/>
                </a:solidFill>
                <a:cs typeface="Segoe UI" panose="020B0502040204020203" pitchFamily="34" charset="0"/>
              </a:rPr>
              <a:t>개선해야 할 사항</a:t>
            </a:r>
            <a:endParaRPr lang="en-US" altLang="ko-KR" b="1" dirty="0">
              <a:solidFill>
                <a:srgbClr val="FF0000"/>
              </a:solidFill>
              <a:cs typeface="Segoe UI" panose="020B0502040204020203" pitchFamily="34" charset="0"/>
            </a:endParaRPr>
          </a:p>
          <a:p>
            <a:pPr>
              <a:lnSpc>
                <a:spcPts val="1800"/>
              </a:lnSpc>
              <a:spcAft>
                <a:spcPts val="600"/>
              </a:spcAft>
            </a:pPr>
            <a:r>
              <a:rPr lang="ko-KR" altLang="en-US" dirty="0" err="1">
                <a:solidFill>
                  <a:prstClr val="black">
                    <a:lumMod val="75000"/>
                    <a:lumOff val="25000"/>
                  </a:prstClr>
                </a:solidFill>
                <a:cs typeface="Segoe UI" panose="020B0502040204020203" pitchFamily="34" charset="0"/>
              </a:rPr>
              <a:t>가이드러너들의</a:t>
            </a:r>
            <a:r>
              <a:rPr lang="ko-KR" altLang="en-US" dirty="0">
                <a:solidFill>
                  <a:prstClr val="black">
                    <a:lumMod val="75000"/>
                    <a:lumOff val="25000"/>
                  </a:prstClr>
                </a:solidFill>
                <a:cs typeface="Segoe UI" panose="020B0502040204020203" pitchFamily="34" charset="0"/>
              </a:rPr>
              <a:t> 팔목 또는 손에 묶어서 시각장애인에게 방향성을 제공하는 것이 목적이지만</a:t>
            </a:r>
            <a:r>
              <a:rPr lang="en-US" altLang="ko-KR" dirty="0">
                <a:solidFill>
                  <a:prstClr val="black">
                    <a:lumMod val="75000"/>
                    <a:lumOff val="25000"/>
                  </a:prstClr>
                </a:solidFill>
                <a:cs typeface="Segoe UI" panose="020B0502040204020203" pitchFamily="34" charset="0"/>
              </a:rPr>
              <a:t>, </a:t>
            </a:r>
            <a:r>
              <a:rPr lang="ko-KR" altLang="en-US" dirty="0">
                <a:solidFill>
                  <a:prstClr val="black">
                    <a:lumMod val="75000"/>
                    <a:lumOff val="25000"/>
                  </a:prstClr>
                </a:solidFill>
                <a:cs typeface="Segoe UI" panose="020B0502040204020203" pitchFamily="34" charset="0"/>
              </a:rPr>
              <a:t>마라톤 특성상 팔을 움직이는 것은 어쩔 수가 없으므로</a:t>
            </a:r>
            <a:r>
              <a:rPr lang="en-US" altLang="ko-KR" dirty="0">
                <a:solidFill>
                  <a:prstClr val="black">
                    <a:lumMod val="75000"/>
                    <a:lumOff val="25000"/>
                  </a:prstClr>
                </a:solidFill>
                <a:cs typeface="Segoe UI" panose="020B0502040204020203" pitchFamily="34" charset="0"/>
              </a:rPr>
              <a:t>, </a:t>
            </a:r>
            <a:r>
              <a:rPr lang="ko-KR" altLang="en-US" dirty="0">
                <a:solidFill>
                  <a:prstClr val="black">
                    <a:lumMod val="75000"/>
                    <a:lumOff val="25000"/>
                  </a:prstClr>
                </a:solidFill>
                <a:cs typeface="Segoe UI" panose="020B0502040204020203" pitchFamily="34" charset="0"/>
              </a:rPr>
              <a:t>시각장애인에게 방해가 되거나 혼란을 줄 수 있음</a:t>
            </a:r>
            <a:r>
              <a:rPr lang="en-US" altLang="ko-KR" dirty="0">
                <a:solidFill>
                  <a:prstClr val="black">
                    <a:lumMod val="75000"/>
                    <a:lumOff val="25000"/>
                  </a:prstClr>
                </a:solidFill>
                <a:cs typeface="Segoe UI" panose="020B0502040204020203" pitchFamily="34" charset="0"/>
              </a:rPr>
              <a:t>.</a:t>
            </a:r>
          </a:p>
          <a:p>
            <a:pPr>
              <a:lnSpc>
                <a:spcPts val="1800"/>
              </a:lnSpc>
              <a:spcAft>
                <a:spcPts val="600"/>
              </a:spcAft>
            </a:pPr>
            <a:r>
              <a:rPr lang="en-US" altLang="ko-KR" b="1" dirty="0">
                <a:solidFill>
                  <a:srgbClr val="FF0000"/>
                </a:solidFill>
                <a:cs typeface="Segoe UI" panose="020B0502040204020203" pitchFamily="34" charset="0"/>
              </a:rPr>
              <a:t>→ </a:t>
            </a:r>
            <a:r>
              <a:rPr lang="ko-KR" altLang="en-US" b="1" dirty="0">
                <a:solidFill>
                  <a:srgbClr val="FF0000"/>
                </a:solidFill>
                <a:cs typeface="Segoe UI" panose="020B0502040204020203" pitchFamily="34" charset="0"/>
              </a:rPr>
              <a:t>구체적인 사항</a:t>
            </a:r>
            <a:endParaRPr lang="en-US" altLang="ko-KR" b="1" dirty="0">
              <a:solidFill>
                <a:srgbClr val="FF0000"/>
              </a:solidFill>
              <a:cs typeface="Segoe UI" panose="020B0502040204020203" pitchFamily="34" charset="0"/>
            </a:endParaRPr>
          </a:p>
          <a:p>
            <a:pPr marL="228600" indent="-228600">
              <a:lnSpc>
                <a:spcPts val="1800"/>
              </a:lnSpc>
              <a:spcAft>
                <a:spcPts val="600"/>
              </a:spcAft>
              <a:buAutoNum type="arabicPeriod"/>
            </a:pPr>
            <a:r>
              <a:rPr lang="en-US" altLang="ko-KR" dirty="0">
                <a:solidFill>
                  <a:prstClr val="black">
                    <a:lumMod val="75000"/>
                    <a:lumOff val="25000"/>
                  </a:prstClr>
                </a:solidFill>
                <a:cs typeface="Segoe UI" panose="020B0502040204020203" pitchFamily="34" charset="0"/>
              </a:rPr>
              <a:t>Tension Sensor</a:t>
            </a:r>
            <a:r>
              <a:rPr lang="ko-KR" altLang="en-US" dirty="0">
                <a:solidFill>
                  <a:prstClr val="black">
                    <a:lumMod val="75000"/>
                    <a:lumOff val="25000"/>
                  </a:prstClr>
                </a:solidFill>
                <a:cs typeface="Segoe UI" panose="020B0502040204020203" pitchFamily="34" charset="0"/>
              </a:rPr>
              <a:t>를 이용해서 한도를 정한다</a:t>
            </a:r>
            <a:r>
              <a:rPr lang="en-US" altLang="ko-KR" dirty="0">
                <a:solidFill>
                  <a:prstClr val="black">
                    <a:lumMod val="75000"/>
                    <a:lumOff val="25000"/>
                  </a:prstClr>
                </a:solidFill>
                <a:cs typeface="Segoe UI" panose="020B0502040204020203" pitchFamily="34" charset="0"/>
              </a:rPr>
              <a:t>. </a:t>
            </a:r>
            <a:r>
              <a:rPr lang="ko-KR" altLang="en-US" dirty="0">
                <a:solidFill>
                  <a:prstClr val="black">
                    <a:lumMod val="75000"/>
                    <a:lumOff val="25000"/>
                  </a:prstClr>
                </a:solidFill>
                <a:cs typeface="Segoe UI" panose="020B0502040204020203" pitchFamily="34" charset="0"/>
              </a:rPr>
              <a:t>어느정도 줄에 장력이 있어야지 당겨지고</a:t>
            </a:r>
            <a:r>
              <a:rPr lang="en-US" altLang="ko-KR" dirty="0">
                <a:solidFill>
                  <a:prstClr val="black">
                    <a:lumMod val="75000"/>
                    <a:lumOff val="25000"/>
                  </a:prstClr>
                </a:solidFill>
                <a:cs typeface="Segoe UI" panose="020B0502040204020203" pitchFamily="34" charset="0"/>
              </a:rPr>
              <a:t>, </a:t>
            </a:r>
            <a:r>
              <a:rPr lang="ko-KR" altLang="en-US" dirty="0">
                <a:solidFill>
                  <a:prstClr val="black">
                    <a:lumMod val="75000"/>
                    <a:lumOff val="25000"/>
                  </a:prstClr>
                </a:solidFill>
                <a:cs typeface="Segoe UI" panose="020B0502040204020203" pitchFamily="34" charset="0"/>
              </a:rPr>
              <a:t>팔을 흔드는 등 줄을 많이 늘리지 않으면 </a:t>
            </a:r>
            <a:r>
              <a:rPr lang="en-US" altLang="ko-KR" dirty="0">
                <a:solidFill>
                  <a:prstClr val="black">
                    <a:lumMod val="75000"/>
                    <a:lumOff val="25000"/>
                  </a:prstClr>
                </a:solidFill>
                <a:cs typeface="Segoe UI" panose="020B0502040204020203" pitchFamily="34" charset="0"/>
              </a:rPr>
              <a:t>retractable cord</a:t>
            </a:r>
            <a:r>
              <a:rPr lang="ko-KR" altLang="en-US" dirty="0">
                <a:solidFill>
                  <a:prstClr val="black">
                    <a:lumMod val="75000"/>
                    <a:lumOff val="25000"/>
                  </a:prstClr>
                </a:solidFill>
                <a:cs typeface="Segoe UI" panose="020B0502040204020203" pitchFamily="34" charset="0"/>
              </a:rPr>
              <a:t>를 이용 </a:t>
            </a:r>
            <a:r>
              <a:rPr lang="en-US" altLang="ko-KR" dirty="0">
                <a:solidFill>
                  <a:prstClr val="black">
                    <a:lumMod val="75000"/>
                    <a:lumOff val="25000"/>
                  </a:prstClr>
                </a:solidFill>
                <a:cs typeface="Segoe UI" panose="020B0502040204020203" pitchFamily="34" charset="0"/>
              </a:rPr>
              <a:t>(</a:t>
            </a:r>
            <a:r>
              <a:rPr lang="ko-KR" altLang="en-US" dirty="0">
                <a:solidFill>
                  <a:prstClr val="black">
                    <a:lumMod val="75000"/>
                    <a:lumOff val="25000"/>
                  </a:prstClr>
                </a:solidFill>
                <a:cs typeface="Segoe UI" panose="020B0502040204020203" pitchFamily="34" charset="0"/>
              </a:rPr>
              <a:t>반려동물 목줄 처럼</a:t>
            </a:r>
            <a:r>
              <a:rPr lang="en-US" altLang="ko-KR" dirty="0">
                <a:solidFill>
                  <a:prstClr val="black">
                    <a:lumMod val="75000"/>
                    <a:lumOff val="25000"/>
                  </a:prstClr>
                </a:solidFill>
                <a:cs typeface="Segoe UI" panose="020B0502040204020203" pitchFamily="34" charset="0"/>
              </a:rPr>
              <a:t>)</a:t>
            </a:r>
          </a:p>
          <a:p>
            <a:pPr marL="228600" indent="-228600">
              <a:lnSpc>
                <a:spcPts val="1800"/>
              </a:lnSpc>
              <a:spcAft>
                <a:spcPts val="600"/>
              </a:spcAft>
              <a:buAutoNum type="arabicPeriod"/>
            </a:pPr>
            <a:r>
              <a:rPr lang="en-US" altLang="ko-KR" dirty="0">
                <a:solidFill>
                  <a:prstClr val="black">
                    <a:lumMod val="75000"/>
                    <a:lumOff val="25000"/>
                  </a:prstClr>
                </a:solidFill>
                <a:cs typeface="Segoe UI" panose="020B0502040204020203" pitchFamily="34" charset="0"/>
              </a:rPr>
              <a:t>Retractable cord </a:t>
            </a:r>
            <a:r>
              <a:rPr lang="ko-KR" altLang="en-US" dirty="0">
                <a:solidFill>
                  <a:prstClr val="black">
                    <a:lumMod val="75000"/>
                    <a:lumOff val="25000"/>
                  </a:prstClr>
                </a:solidFill>
                <a:cs typeface="Segoe UI" panose="020B0502040204020203" pitchFamily="34" charset="0"/>
              </a:rPr>
              <a:t>구상하기</a:t>
            </a:r>
            <a:endParaRPr lang="en-US" altLang="ko-KR" dirty="0">
              <a:solidFill>
                <a:prstClr val="black">
                  <a:lumMod val="75000"/>
                  <a:lumOff val="25000"/>
                </a:prstClr>
              </a:solidFill>
              <a:cs typeface="Segoe UI" panose="020B0502040204020203" pitchFamily="34" charset="0"/>
            </a:endParaRPr>
          </a:p>
          <a:p>
            <a:pPr>
              <a:lnSpc>
                <a:spcPts val="1800"/>
              </a:lnSpc>
              <a:spcAft>
                <a:spcPts val="600"/>
              </a:spcAft>
            </a:pPr>
            <a:r>
              <a:rPr lang="en-US" altLang="ko-KR" dirty="0">
                <a:solidFill>
                  <a:prstClr val="black">
                    <a:lumMod val="75000"/>
                    <a:lumOff val="25000"/>
                  </a:prstClr>
                </a:solidFill>
                <a:cs typeface="Segoe UI" panose="020B0502040204020203" pitchFamily="34" charset="0"/>
              </a:rPr>
              <a:t>Uses flat coil springs, and is equipped with a locking mechanism with a temporary lock.</a:t>
            </a:r>
          </a:p>
        </p:txBody>
      </p:sp>
      <p:pic>
        <p:nvPicPr>
          <p:cNvPr id="2050" name="Picture 2" descr="What is a tension sensor？ - CALT Sensor">
            <a:extLst>
              <a:ext uri="{FF2B5EF4-FFF2-40B4-BE49-F238E27FC236}">
                <a16:creationId xmlns:a16="http://schemas.microsoft.com/office/drawing/2014/main" id="{465C5127-5F24-045E-3256-D5D12F1F8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590" y="1270000"/>
            <a:ext cx="2857500" cy="2857500"/>
          </a:xfrm>
          <a:prstGeom prst="rect">
            <a:avLst/>
          </a:prstGeom>
          <a:noFill/>
          <a:effectLst>
            <a:softEdge rad="762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9898A47-EC16-EBF2-EB05-759E5DF5E600}"/>
              </a:ext>
            </a:extLst>
          </p:cNvPr>
          <p:cNvSpPr txBox="1"/>
          <p:nvPr/>
        </p:nvSpPr>
        <p:spPr>
          <a:xfrm>
            <a:off x="9188450" y="4178300"/>
            <a:ext cx="2635250" cy="369332"/>
          </a:xfrm>
          <a:prstGeom prst="rect">
            <a:avLst/>
          </a:prstGeom>
          <a:noFill/>
        </p:spPr>
        <p:txBody>
          <a:bodyPr wrap="square" rtlCol="0">
            <a:spAutoFit/>
          </a:bodyPr>
          <a:lstStyle/>
          <a:p>
            <a:r>
              <a:rPr lang="en-US" dirty="0"/>
              <a:t> ^ Tension</a:t>
            </a:r>
            <a:r>
              <a:rPr lang="ko-KR" altLang="en-US" dirty="0"/>
              <a:t> </a:t>
            </a:r>
            <a:r>
              <a:rPr lang="en-US" altLang="ko-KR" dirty="0"/>
              <a:t>Sensor</a:t>
            </a:r>
            <a:endParaRPr lang="en-US" dirty="0"/>
          </a:p>
        </p:txBody>
      </p:sp>
      <p:pic>
        <p:nvPicPr>
          <p:cNvPr id="1028" name="Picture 4" descr="Flat Spring Manufacturers | Flat Spring Suppliers">
            <a:extLst>
              <a:ext uri="{FF2B5EF4-FFF2-40B4-BE49-F238E27FC236}">
                <a16:creationId xmlns:a16="http://schemas.microsoft.com/office/drawing/2014/main" id="{F7F58416-6C4D-D1EE-D6D7-61BE4F11A0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2104" y="4535246"/>
            <a:ext cx="2484207" cy="2105508"/>
          </a:xfrm>
          <a:prstGeom prst="rect">
            <a:avLst/>
          </a:prstGeom>
          <a:noFill/>
          <a:effectLst>
            <a:softEdge rad="889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740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13543E-DBFE-C77B-9805-BA2B8D530231}"/>
              </a:ext>
            </a:extLst>
          </p:cNvPr>
          <p:cNvSpPr>
            <a:spLocks noGrp="1"/>
          </p:cNvSpPr>
          <p:nvPr>
            <p:ph type="title"/>
          </p:nvPr>
        </p:nvSpPr>
        <p:spPr/>
        <p:txBody>
          <a:bodyPr/>
          <a:lstStyle/>
          <a:p>
            <a:r>
              <a:rPr lang="en-US" dirty="0"/>
              <a:t>Why do we need this?</a:t>
            </a:r>
          </a:p>
        </p:txBody>
      </p:sp>
      <p:pic>
        <p:nvPicPr>
          <p:cNvPr id="1026" name="Picture 2" descr="Figure 1">
            <a:extLst>
              <a:ext uri="{FF2B5EF4-FFF2-40B4-BE49-F238E27FC236}">
                <a16:creationId xmlns:a16="http://schemas.microsoft.com/office/drawing/2014/main" id="{20CEED55-F0B9-4060-7C7C-53907A2AC0A9}"/>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6221506" y="1476375"/>
            <a:ext cx="5068560" cy="29310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CFB7B3-F55F-9714-711B-EC0A4D131133}"/>
              </a:ext>
            </a:extLst>
          </p:cNvPr>
          <p:cNvSpPr txBox="1"/>
          <p:nvPr/>
        </p:nvSpPr>
        <p:spPr>
          <a:xfrm>
            <a:off x="651435" y="1673412"/>
            <a:ext cx="5253318" cy="3970318"/>
          </a:xfrm>
          <a:prstGeom prst="rect">
            <a:avLst/>
          </a:prstGeom>
          <a:noFill/>
        </p:spPr>
        <p:txBody>
          <a:bodyPr wrap="square" rtlCol="0">
            <a:spAutoFit/>
          </a:bodyPr>
          <a:lstStyle/>
          <a:p>
            <a:r>
              <a:rPr lang="en-US" dirty="0"/>
              <a:t>As data suggests (see right graph), the visually impaired suffer from high (unstable) COG (Center of Gravity) velocity, and thus, highly susceptible to losing balance, and falling down.</a:t>
            </a:r>
          </a:p>
          <a:p>
            <a:endParaRPr lang="en-US" dirty="0"/>
          </a:p>
          <a:p>
            <a:r>
              <a:rPr lang="en-US" dirty="0"/>
              <a:t>Running tethers of this day does not do anything to help this condition, rather, it worsens it by limiting arm movements, which in turn, makes running much harder for blind individuals.</a:t>
            </a:r>
          </a:p>
          <a:p>
            <a:endParaRPr lang="en-US" dirty="0"/>
          </a:p>
          <a:p>
            <a:r>
              <a:rPr lang="en-US" dirty="0"/>
              <a:t>This technology can promote running as a recreational activity for blind people, which has been proven to help posture and flexibility of the visually impaired.</a:t>
            </a:r>
          </a:p>
        </p:txBody>
      </p:sp>
      <p:pic>
        <p:nvPicPr>
          <p:cNvPr id="8" name="그림 7">
            <a:extLst>
              <a:ext uri="{FF2B5EF4-FFF2-40B4-BE49-F238E27FC236}">
                <a16:creationId xmlns:a16="http://schemas.microsoft.com/office/drawing/2014/main" id="{EA13C4DE-E683-CAB0-0C30-E6CBE0BEFCA2}"/>
              </a:ext>
            </a:extLst>
          </p:cNvPr>
          <p:cNvPicPr>
            <a:picLocks noChangeAspect="1"/>
          </p:cNvPicPr>
          <p:nvPr/>
        </p:nvPicPr>
        <p:blipFill>
          <a:blip r:embed="rId3"/>
          <a:stretch>
            <a:fillRect/>
          </a:stretch>
        </p:blipFill>
        <p:spPr>
          <a:xfrm>
            <a:off x="6889551" y="4524368"/>
            <a:ext cx="3413883" cy="1957003"/>
          </a:xfrm>
          <a:prstGeom prst="rect">
            <a:avLst/>
          </a:prstGeom>
        </p:spPr>
      </p:pic>
    </p:spTree>
    <p:extLst>
      <p:ext uri="{BB962C8B-B14F-4D97-AF65-F5344CB8AC3E}">
        <p14:creationId xmlns:p14="http://schemas.microsoft.com/office/powerpoint/2010/main" val="2923173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9F238D-14CD-1896-FECD-4F363DCBD4AB}"/>
              </a:ext>
            </a:extLst>
          </p:cNvPr>
          <p:cNvSpPr>
            <a:spLocks noGrp="1"/>
          </p:cNvSpPr>
          <p:nvPr>
            <p:ph type="title"/>
          </p:nvPr>
        </p:nvSpPr>
        <p:spPr/>
        <p:txBody>
          <a:bodyPr/>
          <a:lstStyle/>
          <a:p>
            <a:r>
              <a:rPr lang="en-US" dirty="0"/>
              <a:t>Why do we </a:t>
            </a:r>
            <a:r>
              <a:rPr lang="en-US"/>
              <a:t>need this?</a:t>
            </a:r>
            <a:endParaRPr lang="en-US" dirty="0"/>
          </a:p>
        </p:txBody>
      </p:sp>
      <p:sp>
        <p:nvSpPr>
          <p:cNvPr id="3" name="내용 개체 틀 2">
            <a:extLst>
              <a:ext uri="{FF2B5EF4-FFF2-40B4-BE49-F238E27FC236}">
                <a16:creationId xmlns:a16="http://schemas.microsoft.com/office/drawing/2014/main" id="{1E1BF86D-F9B8-C777-F7BD-3A30275A8C6D}"/>
              </a:ext>
            </a:extLst>
          </p:cNvPr>
          <p:cNvSpPr>
            <a:spLocks noGrp="1"/>
          </p:cNvSpPr>
          <p:nvPr>
            <p:ph sz="quarter" idx="10"/>
          </p:nvPr>
        </p:nvSpPr>
        <p:spPr>
          <a:xfrm>
            <a:off x="388471" y="1435608"/>
            <a:ext cx="4567577" cy="3977640"/>
          </a:xfrm>
        </p:spPr>
        <p:txBody>
          <a:bodyPr>
            <a:normAutofit/>
          </a:bodyPr>
          <a:lstStyle/>
          <a:p>
            <a:r>
              <a:rPr lang="en-US" sz="1800" dirty="0"/>
              <a:t>Using your arms while running important.</a:t>
            </a:r>
          </a:p>
          <a:p>
            <a:r>
              <a:rPr lang="en-US" sz="1800" dirty="0"/>
              <a:t>4 to 8% increase in metabolic costs when arm swing was restricted</a:t>
            </a:r>
          </a:p>
          <a:p>
            <a:r>
              <a:rPr lang="en-US" sz="1800" dirty="0"/>
              <a:t>With much more stable movement when moving with arm </a:t>
            </a:r>
            <a:r>
              <a:rPr lang="en-US" sz="1800" dirty="0" err="1"/>
              <a:t>swining</a:t>
            </a:r>
            <a:r>
              <a:rPr lang="en-US" sz="1800" dirty="0"/>
              <a:t>.</a:t>
            </a:r>
          </a:p>
        </p:txBody>
      </p:sp>
      <p:pic>
        <p:nvPicPr>
          <p:cNvPr id="5" name="그림 4">
            <a:extLst>
              <a:ext uri="{FF2B5EF4-FFF2-40B4-BE49-F238E27FC236}">
                <a16:creationId xmlns:a16="http://schemas.microsoft.com/office/drawing/2014/main" id="{C59357EC-B02C-C82A-B81A-52A55BE9C0AD}"/>
              </a:ext>
            </a:extLst>
          </p:cNvPr>
          <p:cNvPicPr>
            <a:picLocks noChangeAspect="1"/>
          </p:cNvPicPr>
          <p:nvPr/>
        </p:nvPicPr>
        <p:blipFill>
          <a:blip r:embed="rId2"/>
          <a:stretch>
            <a:fillRect/>
          </a:stretch>
        </p:blipFill>
        <p:spPr>
          <a:xfrm>
            <a:off x="6638925" y="3540512"/>
            <a:ext cx="4961404" cy="1564152"/>
          </a:xfrm>
          <a:prstGeom prst="rect">
            <a:avLst/>
          </a:prstGeom>
        </p:spPr>
      </p:pic>
      <p:pic>
        <p:nvPicPr>
          <p:cNvPr id="7" name="그림 6">
            <a:extLst>
              <a:ext uri="{FF2B5EF4-FFF2-40B4-BE49-F238E27FC236}">
                <a16:creationId xmlns:a16="http://schemas.microsoft.com/office/drawing/2014/main" id="{FC1A7955-E70A-98B3-01ED-C94855DCACB6}"/>
              </a:ext>
            </a:extLst>
          </p:cNvPr>
          <p:cNvPicPr>
            <a:picLocks noChangeAspect="1"/>
          </p:cNvPicPr>
          <p:nvPr/>
        </p:nvPicPr>
        <p:blipFill>
          <a:blip r:embed="rId3"/>
          <a:stretch>
            <a:fillRect/>
          </a:stretch>
        </p:blipFill>
        <p:spPr>
          <a:xfrm>
            <a:off x="6638925" y="1249877"/>
            <a:ext cx="4847406" cy="2257300"/>
          </a:xfrm>
          <a:prstGeom prst="rect">
            <a:avLst/>
          </a:prstGeom>
        </p:spPr>
      </p:pic>
      <p:pic>
        <p:nvPicPr>
          <p:cNvPr id="9" name="그림 8">
            <a:extLst>
              <a:ext uri="{FF2B5EF4-FFF2-40B4-BE49-F238E27FC236}">
                <a16:creationId xmlns:a16="http://schemas.microsoft.com/office/drawing/2014/main" id="{BA5F2ED2-D8F1-44B8-4084-C2B6C711E119}"/>
              </a:ext>
            </a:extLst>
          </p:cNvPr>
          <p:cNvPicPr>
            <a:picLocks noChangeAspect="1"/>
          </p:cNvPicPr>
          <p:nvPr/>
        </p:nvPicPr>
        <p:blipFill>
          <a:blip r:embed="rId4"/>
          <a:stretch>
            <a:fillRect/>
          </a:stretch>
        </p:blipFill>
        <p:spPr>
          <a:xfrm>
            <a:off x="7105499" y="5139185"/>
            <a:ext cx="4028256" cy="1412505"/>
          </a:xfrm>
          <a:prstGeom prst="rect">
            <a:avLst/>
          </a:prstGeom>
        </p:spPr>
      </p:pic>
    </p:spTree>
    <p:extLst>
      <p:ext uri="{BB962C8B-B14F-4D97-AF65-F5344CB8AC3E}">
        <p14:creationId xmlns:p14="http://schemas.microsoft.com/office/powerpoint/2010/main" val="3347284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88A704-4F65-C401-076F-5AA9FCAD0510}"/>
              </a:ext>
            </a:extLst>
          </p:cNvPr>
          <p:cNvSpPr>
            <a:spLocks noGrp="1"/>
          </p:cNvSpPr>
          <p:nvPr>
            <p:ph type="title"/>
          </p:nvPr>
        </p:nvSpPr>
        <p:spPr/>
        <p:txBody>
          <a:bodyPr/>
          <a:lstStyle/>
          <a:p>
            <a:r>
              <a:rPr lang="en-US" dirty="0"/>
              <a:t>    Matching program web application</a:t>
            </a:r>
          </a:p>
        </p:txBody>
      </p:sp>
      <p:graphicFrame>
        <p:nvGraphicFramePr>
          <p:cNvPr id="5" name="내용 개체 틀 4">
            <a:extLst>
              <a:ext uri="{FF2B5EF4-FFF2-40B4-BE49-F238E27FC236}">
                <a16:creationId xmlns:a16="http://schemas.microsoft.com/office/drawing/2014/main" id="{97A4ACD9-CF8B-DAF1-4C16-C7DDFB971D42}"/>
              </a:ext>
            </a:extLst>
          </p:cNvPr>
          <p:cNvGraphicFramePr>
            <a:graphicFrameLocks noGrp="1"/>
          </p:cNvGraphicFramePr>
          <p:nvPr>
            <p:ph sz="quarter" idx="10"/>
            <p:extLst>
              <p:ext uri="{D42A27DB-BD31-4B8C-83A1-F6EECF244321}">
                <p14:modId xmlns:p14="http://schemas.microsoft.com/office/powerpoint/2010/main" val="1349892648"/>
              </p:ext>
            </p:extLst>
          </p:nvPr>
        </p:nvGraphicFramePr>
        <p:xfrm>
          <a:off x="539750" y="1435100"/>
          <a:ext cx="4416425" cy="1854200"/>
        </p:xfrm>
        <a:graphic>
          <a:graphicData uri="http://schemas.openxmlformats.org/drawingml/2006/table">
            <a:tbl>
              <a:tblPr firstRow="1" bandRow="1">
                <a:tableStyleId>{5C22544A-7EE6-4342-B048-85BDC9FD1C3A}</a:tableStyleId>
              </a:tblPr>
              <a:tblGrid>
                <a:gridCol w="4416425">
                  <a:extLst>
                    <a:ext uri="{9D8B030D-6E8A-4147-A177-3AD203B41FA5}">
                      <a16:colId xmlns:a16="http://schemas.microsoft.com/office/drawing/2014/main" val="340208255"/>
                    </a:ext>
                  </a:extLst>
                </a:gridCol>
              </a:tblGrid>
              <a:tr h="370840">
                <a:tc>
                  <a:txBody>
                    <a:bodyPr/>
                    <a:lstStyle/>
                    <a:p>
                      <a:r>
                        <a:rPr lang="en-US" dirty="0"/>
                        <a:t>System needs:</a:t>
                      </a:r>
                    </a:p>
                  </a:txBody>
                  <a:tcPr/>
                </a:tc>
                <a:extLst>
                  <a:ext uri="{0D108BD9-81ED-4DB2-BD59-A6C34878D82A}">
                    <a16:rowId xmlns:a16="http://schemas.microsoft.com/office/drawing/2014/main" val="4175955057"/>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User accounts &amp; Profiles</a:t>
                      </a:r>
                    </a:p>
                  </a:txBody>
                  <a:tcPr/>
                </a:tc>
                <a:extLst>
                  <a:ext uri="{0D108BD9-81ED-4DB2-BD59-A6C34878D82A}">
                    <a16:rowId xmlns:a16="http://schemas.microsoft.com/office/drawing/2014/main" val="1236540316"/>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Matching logic</a:t>
                      </a:r>
                    </a:p>
                  </a:txBody>
                  <a:tcPr/>
                </a:tc>
                <a:extLst>
                  <a:ext uri="{0D108BD9-81ED-4DB2-BD59-A6C34878D82A}">
                    <a16:rowId xmlns:a16="http://schemas.microsoft.com/office/drawing/2014/main" val="1711467694"/>
                  </a:ext>
                </a:extLst>
              </a:tr>
              <a:tr h="370840">
                <a:tc>
                  <a:txBody>
                    <a:bodyPr/>
                    <a:lstStyle/>
                    <a:p>
                      <a:r>
                        <a:rPr lang="en-US" dirty="0"/>
                        <a:t>Google auth or </a:t>
                      </a:r>
                      <a:r>
                        <a:rPr lang="en-US" dirty="0" err="1"/>
                        <a:t>Kakaotalk</a:t>
                      </a:r>
                      <a:r>
                        <a:rPr lang="en-US" dirty="0"/>
                        <a:t> auth</a:t>
                      </a:r>
                    </a:p>
                  </a:txBody>
                  <a:tcPr/>
                </a:tc>
                <a:extLst>
                  <a:ext uri="{0D108BD9-81ED-4DB2-BD59-A6C34878D82A}">
                    <a16:rowId xmlns:a16="http://schemas.microsoft.com/office/drawing/2014/main" val="1447971688"/>
                  </a:ext>
                </a:extLst>
              </a:tr>
              <a:tr h="370840">
                <a:tc>
                  <a:txBody>
                    <a:bodyPr/>
                    <a:lstStyle/>
                    <a:p>
                      <a:r>
                        <a:rPr lang="en-US" dirty="0"/>
                        <a:t>Chat (If possible)</a:t>
                      </a:r>
                    </a:p>
                  </a:txBody>
                  <a:tcPr/>
                </a:tc>
                <a:extLst>
                  <a:ext uri="{0D108BD9-81ED-4DB2-BD59-A6C34878D82A}">
                    <a16:rowId xmlns:a16="http://schemas.microsoft.com/office/drawing/2014/main" val="4257302080"/>
                  </a:ext>
                </a:extLst>
              </a:tr>
            </a:tbl>
          </a:graphicData>
        </a:graphic>
      </p:graphicFrame>
      <p:graphicFrame>
        <p:nvGraphicFramePr>
          <p:cNvPr id="6" name="표 5">
            <a:extLst>
              <a:ext uri="{FF2B5EF4-FFF2-40B4-BE49-F238E27FC236}">
                <a16:creationId xmlns:a16="http://schemas.microsoft.com/office/drawing/2014/main" id="{50EA07B8-FBB8-7FBA-2665-16566A999A14}"/>
              </a:ext>
            </a:extLst>
          </p:cNvPr>
          <p:cNvGraphicFramePr>
            <a:graphicFrameLocks noGrp="1"/>
          </p:cNvGraphicFramePr>
          <p:nvPr>
            <p:extLst>
              <p:ext uri="{D42A27DB-BD31-4B8C-83A1-F6EECF244321}">
                <p14:modId xmlns:p14="http://schemas.microsoft.com/office/powerpoint/2010/main" val="1578119731"/>
              </p:ext>
            </p:extLst>
          </p:nvPr>
        </p:nvGraphicFramePr>
        <p:xfrm>
          <a:off x="8120699" y="1692446"/>
          <a:ext cx="3213480" cy="1849120"/>
        </p:xfrm>
        <a:graphic>
          <a:graphicData uri="http://schemas.openxmlformats.org/drawingml/2006/table">
            <a:tbl>
              <a:tblPr firstRow="1" bandRow="1">
                <a:tableStyleId>{5C22544A-7EE6-4342-B048-85BDC9FD1C3A}</a:tableStyleId>
              </a:tblPr>
              <a:tblGrid>
                <a:gridCol w="3213480">
                  <a:extLst>
                    <a:ext uri="{9D8B030D-6E8A-4147-A177-3AD203B41FA5}">
                      <a16:colId xmlns:a16="http://schemas.microsoft.com/office/drawing/2014/main" val="2751214090"/>
                    </a:ext>
                  </a:extLst>
                </a:gridCol>
              </a:tblGrid>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dirty="0"/>
                        <a:t>User accounts &amp; Profiles</a:t>
                      </a:r>
                    </a:p>
                  </a:txBody>
                  <a:tcPr/>
                </a:tc>
                <a:extLst>
                  <a:ext uri="{0D108BD9-81ED-4DB2-BD59-A6C34878D82A}">
                    <a16:rowId xmlns:a16="http://schemas.microsoft.com/office/drawing/2014/main" val="622897571"/>
                  </a:ext>
                </a:extLst>
              </a:tr>
              <a:tr h="370840">
                <a:tc>
                  <a:txBody>
                    <a:bodyPr/>
                    <a:lstStyle/>
                    <a:p>
                      <a:r>
                        <a:rPr lang="en-US" dirty="0"/>
                        <a:t>Running Distance</a:t>
                      </a:r>
                    </a:p>
                  </a:txBody>
                  <a:tcPr/>
                </a:tc>
                <a:extLst>
                  <a:ext uri="{0D108BD9-81ED-4DB2-BD59-A6C34878D82A}">
                    <a16:rowId xmlns:a16="http://schemas.microsoft.com/office/drawing/2014/main" val="3114153695"/>
                  </a:ext>
                </a:extLst>
              </a:tr>
              <a:tr h="370840">
                <a:tc>
                  <a:txBody>
                    <a:bodyPr/>
                    <a:lstStyle/>
                    <a:p>
                      <a:r>
                        <a:rPr lang="en-US" dirty="0"/>
                        <a:t>Running Pace</a:t>
                      </a:r>
                    </a:p>
                  </a:txBody>
                  <a:tcPr/>
                </a:tc>
                <a:extLst>
                  <a:ext uri="{0D108BD9-81ED-4DB2-BD59-A6C34878D82A}">
                    <a16:rowId xmlns:a16="http://schemas.microsoft.com/office/drawing/2014/main" val="100044382"/>
                  </a:ext>
                </a:extLst>
              </a:tr>
              <a:tr h="370840">
                <a:tc>
                  <a:txBody>
                    <a:bodyPr/>
                    <a:lstStyle/>
                    <a:p>
                      <a:r>
                        <a:rPr lang="en-US" dirty="0"/>
                        <a:t>Running Experience (Records)</a:t>
                      </a:r>
                    </a:p>
                  </a:txBody>
                  <a:tcPr/>
                </a:tc>
                <a:extLst>
                  <a:ext uri="{0D108BD9-81ED-4DB2-BD59-A6C34878D82A}">
                    <a16:rowId xmlns:a16="http://schemas.microsoft.com/office/drawing/2014/main" val="551258115"/>
                  </a:ext>
                </a:extLst>
              </a:tr>
              <a:tr h="370840">
                <a:tc>
                  <a:txBody>
                    <a:bodyPr/>
                    <a:lstStyle/>
                    <a:p>
                      <a:r>
                        <a:rPr lang="en-US" dirty="0"/>
                        <a:t>Preference &amp; Needs</a:t>
                      </a:r>
                    </a:p>
                  </a:txBody>
                  <a:tcPr/>
                </a:tc>
                <a:extLst>
                  <a:ext uri="{0D108BD9-81ED-4DB2-BD59-A6C34878D82A}">
                    <a16:rowId xmlns:a16="http://schemas.microsoft.com/office/drawing/2014/main" val="434218821"/>
                  </a:ext>
                </a:extLst>
              </a:tr>
            </a:tbl>
          </a:graphicData>
        </a:graphic>
      </p:graphicFrame>
      <p:cxnSp>
        <p:nvCxnSpPr>
          <p:cNvPr id="8" name="직선 연결선 7">
            <a:extLst>
              <a:ext uri="{FF2B5EF4-FFF2-40B4-BE49-F238E27FC236}">
                <a16:creationId xmlns:a16="http://schemas.microsoft.com/office/drawing/2014/main" id="{4FC11393-A455-9263-963F-6D13B8EEF0AC}"/>
              </a:ext>
            </a:extLst>
          </p:cNvPr>
          <p:cNvCxnSpPr/>
          <p:nvPr/>
        </p:nvCxnSpPr>
        <p:spPr>
          <a:xfrm flipV="1">
            <a:off x="4956175" y="1867128"/>
            <a:ext cx="3169391" cy="13141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0" name="표 9">
            <a:extLst>
              <a:ext uri="{FF2B5EF4-FFF2-40B4-BE49-F238E27FC236}">
                <a16:creationId xmlns:a16="http://schemas.microsoft.com/office/drawing/2014/main" id="{E098D373-25BC-79B5-ACBC-EE5D09A578CF}"/>
              </a:ext>
            </a:extLst>
          </p:cNvPr>
          <p:cNvGraphicFramePr>
            <a:graphicFrameLocks noGrp="1"/>
          </p:cNvGraphicFramePr>
          <p:nvPr>
            <p:extLst>
              <p:ext uri="{D42A27DB-BD31-4B8C-83A1-F6EECF244321}">
                <p14:modId xmlns:p14="http://schemas.microsoft.com/office/powerpoint/2010/main" val="603178561"/>
              </p:ext>
            </p:extLst>
          </p:nvPr>
        </p:nvGraphicFramePr>
        <p:xfrm>
          <a:off x="1889638" y="419110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71830480"/>
                    </a:ext>
                  </a:extLst>
                </a:gridCol>
                <a:gridCol w="4064000">
                  <a:extLst>
                    <a:ext uri="{9D8B030D-6E8A-4147-A177-3AD203B41FA5}">
                      <a16:colId xmlns:a16="http://schemas.microsoft.com/office/drawing/2014/main" val="3332213102"/>
                    </a:ext>
                  </a:extLst>
                </a:gridCol>
              </a:tblGrid>
              <a:tr h="370840">
                <a:tc>
                  <a:txBody>
                    <a:bodyPr/>
                    <a:lstStyle/>
                    <a:p>
                      <a:pPr algn="ctr"/>
                      <a:r>
                        <a:rPr lang="en-US" dirty="0"/>
                        <a:t>Layer</a:t>
                      </a:r>
                    </a:p>
                  </a:txBody>
                  <a:tcPr/>
                </a:tc>
                <a:tc>
                  <a:txBody>
                    <a:bodyPr/>
                    <a:lstStyle/>
                    <a:p>
                      <a:pPr algn="ctr"/>
                      <a:r>
                        <a:rPr lang="en-US" dirty="0"/>
                        <a:t>Tool</a:t>
                      </a:r>
                    </a:p>
                  </a:txBody>
                  <a:tcPr/>
                </a:tc>
                <a:extLst>
                  <a:ext uri="{0D108BD9-81ED-4DB2-BD59-A6C34878D82A}">
                    <a16:rowId xmlns:a16="http://schemas.microsoft.com/office/drawing/2014/main" val="1635842161"/>
                  </a:ext>
                </a:extLst>
              </a:tr>
              <a:tr h="370840">
                <a:tc>
                  <a:txBody>
                    <a:bodyPr/>
                    <a:lstStyle/>
                    <a:p>
                      <a:pPr algn="ctr"/>
                      <a:r>
                        <a:rPr lang="en-US" dirty="0"/>
                        <a:t>Front End</a:t>
                      </a:r>
                    </a:p>
                  </a:txBody>
                  <a:tcPr/>
                </a:tc>
                <a:tc>
                  <a:txBody>
                    <a:bodyPr/>
                    <a:lstStyle/>
                    <a:p>
                      <a:r>
                        <a:rPr lang="en-US" dirty="0"/>
                        <a:t>React.js (Easier) or Next.js (Better SEO)</a:t>
                      </a:r>
                    </a:p>
                  </a:txBody>
                  <a:tcPr/>
                </a:tc>
                <a:extLst>
                  <a:ext uri="{0D108BD9-81ED-4DB2-BD59-A6C34878D82A}">
                    <a16:rowId xmlns:a16="http://schemas.microsoft.com/office/drawing/2014/main" val="1853717367"/>
                  </a:ext>
                </a:extLst>
              </a:tr>
              <a:tr h="370840">
                <a:tc>
                  <a:txBody>
                    <a:bodyPr/>
                    <a:lstStyle/>
                    <a:p>
                      <a:pPr algn="ctr"/>
                      <a:r>
                        <a:rPr lang="en-US" dirty="0"/>
                        <a:t>DB</a:t>
                      </a:r>
                    </a:p>
                  </a:txBody>
                  <a:tcPr/>
                </a:tc>
                <a:tc>
                  <a:txBody>
                    <a:bodyPr/>
                    <a:lstStyle/>
                    <a:p>
                      <a:r>
                        <a:rPr lang="en-US" dirty="0" err="1"/>
                        <a:t>Supabase</a:t>
                      </a:r>
                      <a:r>
                        <a:rPr lang="en-US" dirty="0"/>
                        <a:t> (PostgreSQL)</a:t>
                      </a:r>
                    </a:p>
                  </a:txBody>
                  <a:tcPr/>
                </a:tc>
                <a:extLst>
                  <a:ext uri="{0D108BD9-81ED-4DB2-BD59-A6C34878D82A}">
                    <a16:rowId xmlns:a16="http://schemas.microsoft.com/office/drawing/2014/main" val="2652294185"/>
                  </a:ext>
                </a:extLst>
              </a:tr>
              <a:tr h="370840">
                <a:tc>
                  <a:txBody>
                    <a:bodyPr/>
                    <a:lstStyle/>
                    <a:p>
                      <a:pPr algn="ctr"/>
                      <a:r>
                        <a:rPr lang="en-US" dirty="0"/>
                        <a:t>Auth</a:t>
                      </a:r>
                    </a:p>
                  </a:txBody>
                  <a:tcPr/>
                </a:tc>
                <a:tc>
                  <a:txBody>
                    <a:bodyPr/>
                    <a:lstStyle/>
                    <a:p>
                      <a:pPr algn="l"/>
                      <a:r>
                        <a:rPr lang="en-US" dirty="0"/>
                        <a:t>Google (Easier)  or  </a:t>
                      </a:r>
                      <a:r>
                        <a:rPr lang="en-US" dirty="0" err="1"/>
                        <a:t>Kakaotalk</a:t>
                      </a:r>
                      <a:r>
                        <a:rPr lang="en-US" dirty="0"/>
                        <a:t> (Safer)</a:t>
                      </a:r>
                    </a:p>
                  </a:txBody>
                  <a:tcPr/>
                </a:tc>
                <a:extLst>
                  <a:ext uri="{0D108BD9-81ED-4DB2-BD59-A6C34878D82A}">
                    <a16:rowId xmlns:a16="http://schemas.microsoft.com/office/drawing/2014/main" val="3873630461"/>
                  </a:ext>
                </a:extLst>
              </a:tr>
            </a:tbl>
          </a:graphicData>
        </a:graphic>
      </p:graphicFrame>
      <p:grpSp>
        <p:nvGrpSpPr>
          <p:cNvPr id="7" name="그룹 6" descr="2단계를 나타내는 숫자 2가 표시된 작은 원">
            <a:extLst>
              <a:ext uri="{FF2B5EF4-FFF2-40B4-BE49-F238E27FC236}">
                <a16:creationId xmlns:a16="http://schemas.microsoft.com/office/drawing/2014/main" id="{71C2E61E-24AF-4786-A5C2-8172F2FD438B}"/>
              </a:ext>
            </a:extLst>
          </p:cNvPr>
          <p:cNvGrpSpPr/>
          <p:nvPr/>
        </p:nvGrpSpPr>
        <p:grpSpPr bwMode="blackWhite">
          <a:xfrm>
            <a:off x="531552" y="652732"/>
            <a:ext cx="558179" cy="409838"/>
            <a:chOff x="6953426" y="711274"/>
            <a:chExt cx="558179" cy="409838"/>
          </a:xfrm>
        </p:grpSpPr>
        <p:sp>
          <p:nvSpPr>
            <p:cNvPr id="9" name="타원 8" descr="작은 원">
              <a:extLst>
                <a:ext uri="{FF2B5EF4-FFF2-40B4-BE49-F238E27FC236}">
                  <a16:creationId xmlns:a16="http://schemas.microsoft.com/office/drawing/2014/main" id="{219FD147-1D82-44CB-B743-07EAD0A89CC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dirty="0">
                <a:latin typeface="맑은 고딕" panose="020B0503020000020004" pitchFamily="50" charset="-127"/>
                <a:ea typeface="맑은 고딕" panose="020B0503020000020004" pitchFamily="50" charset="-127"/>
              </a:endParaRPr>
            </a:p>
          </p:txBody>
        </p:sp>
        <p:sp>
          <p:nvSpPr>
            <p:cNvPr id="11" name="텍스트 상자 34" descr="숫자 2">
              <a:extLst>
                <a:ext uri="{FF2B5EF4-FFF2-40B4-BE49-F238E27FC236}">
                  <a16:creationId xmlns:a16="http://schemas.microsoft.com/office/drawing/2014/main" id="{43503999-26CE-4CF9-B5B4-4353BAF41C2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ko-KR"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rPr>
                <a:t>2</a:t>
              </a:r>
              <a:endParaRPr lang="ko-KR" altLang="en-US" dirty="0">
                <a:solidFill>
                  <a:schemeClr val="bg1"/>
                </a:solidFill>
                <a:latin typeface="맑은 고딕" panose="020B0503020000020004" pitchFamily="50" charset="-127"/>
                <a:ea typeface="맑은 고딕" panose="020B0503020000020004" pitchFamily="50" charset="-127"/>
                <a:cs typeface="Segoe UI Semibold" panose="020B0702040204020203" pitchFamily="34" charset="0"/>
              </a:endParaRPr>
            </a:p>
          </p:txBody>
        </p:sp>
      </p:grpSp>
    </p:spTree>
    <p:extLst>
      <p:ext uri="{BB962C8B-B14F-4D97-AF65-F5344CB8AC3E}">
        <p14:creationId xmlns:p14="http://schemas.microsoft.com/office/powerpoint/2010/main" val="33639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0F188-EBFF-4863-6BEE-AAEA8D366CB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9DB7AF08-3A63-C671-7ABE-E42292C98504}"/>
              </a:ext>
            </a:extLst>
          </p:cNvPr>
          <p:cNvSpPr>
            <a:spLocks noGrp="1"/>
          </p:cNvSpPr>
          <p:nvPr>
            <p:ph type="title"/>
          </p:nvPr>
        </p:nvSpPr>
        <p:spPr>
          <a:xfrm>
            <a:off x="521207" y="448056"/>
            <a:ext cx="8332594" cy="640080"/>
          </a:xfrm>
        </p:spPr>
        <p:txBody>
          <a:bodyPr>
            <a:normAutofit/>
          </a:bodyPr>
          <a:lstStyle/>
          <a:p>
            <a:r>
              <a:rPr lang="en-US" dirty="0"/>
              <a:t>Matching program web application (Mobile App?)</a:t>
            </a:r>
          </a:p>
        </p:txBody>
      </p:sp>
      <p:graphicFrame>
        <p:nvGraphicFramePr>
          <p:cNvPr id="9" name="표 8">
            <a:extLst>
              <a:ext uri="{FF2B5EF4-FFF2-40B4-BE49-F238E27FC236}">
                <a16:creationId xmlns:a16="http://schemas.microsoft.com/office/drawing/2014/main" id="{AD61A2CD-CBCA-5706-7FDC-9D919BE2E4BB}"/>
              </a:ext>
            </a:extLst>
          </p:cNvPr>
          <p:cNvGraphicFramePr>
            <a:graphicFrameLocks noGrp="1"/>
          </p:cNvGraphicFramePr>
          <p:nvPr>
            <p:extLst>
              <p:ext uri="{D42A27DB-BD31-4B8C-83A1-F6EECF244321}">
                <p14:modId xmlns:p14="http://schemas.microsoft.com/office/powerpoint/2010/main" val="2503548162"/>
              </p:ext>
            </p:extLst>
          </p:nvPr>
        </p:nvGraphicFramePr>
        <p:xfrm>
          <a:off x="677180" y="2061278"/>
          <a:ext cx="4237389" cy="1656078"/>
        </p:xfrm>
        <a:graphic>
          <a:graphicData uri="http://schemas.openxmlformats.org/drawingml/2006/table">
            <a:tbl>
              <a:tblPr firstRow="1" bandRow="1">
                <a:tableStyleId>{5C22544A-7EE6-4342-B048-85BDC9FD1C3A}</a:tableStyleId>
              </a:tblPr>
              <a:tblGrid>
                <a:gridCol w="4237389">
                  <a:extLst>
                    <a:ext uri="{9D8B030D-6E8A-4147-A177-3AD203B41FA5}">
                      <a16:colId xmlns:a16="http://schemas.microsoft.com/office/drawing/2014/main" val="2049614906"/>
                    </a:ext>
                  </a:extLst>
                </a:gridCol>
              </a:tblGrid>
              <a:tr h="444462">
                <a:tc>
                  <a:txBody>
                    <a:bodyPr/>
                    <a:lstStyle/>
                    <a:p>
                      <a:r>
                        <a:rPr lang="en-US" dirty="0"/>
                        <a:t>Option 1: Capacitor (Hybrid Apps)</a:t>
                      </a:r>
                    </a:p>
                  </a:txBody>
                  <a:tcPr/>
                </a:tc>
                <a:extLst>
                  <a:ext uri="{0D108BD9-81ED-4DB2-BD59-A6C34878D82A}">
                    <a16:rowId xmlns:a16="http://schemas.microsoft.com/office/drawing/2014/main" val="1157742028"/>
                  </a:ext>
                </a:extLst>
              </a:tr>
              <a:tr h="767154">
                <a:tc>
                  <a:txBody>
                    <a:bodyPr/>
                    <a:lstStyle/>
                    <a:p>
                      <a:r>
                        <a:rPr lang="en-US" dirty="0"/>
                        <a:t>Much easier, single codebase for mobile + web</a:t>
                      </a:r>
                    </a:p>
                  </a:txBody>
                  <a:tcPr/>
                </a:tc>
                <a:extLst>
                  <a:ext uri="{0D108BD9-81ED-4DB2-BD59-A6C34878D82A}">
                    <a16:rowId xmlns:a16="http://schemas.microsoft.com/office/drawing/2014/main" val="789619074"/>
                  </a:ext>
                </a:extLst>
              </a:tr>
              <a:tr h="444462">
                <a:tc>
                  <a:txBody>
                    <a:bodyPr/>
                    <a:lstStyle/>
                    <a:p>
                      <a:r>
                        <a:rPr lang="en-US" dirty="0"/>
                        <a:t>Less optimized with slightly worse UI</a:t>
                      </a:r>
                    </a:p>
                  </a:txBody>
                  <a:tcPr/>
                </a:tc>
                <a:extLst>
                  <a:ext uri="{0D108BD9-81ED-4DB2-BD59-A6C34878D82A}">
                    <a16:rowId xmlns:a16="http://schemas.microsoft.com/office/drawing/2014/main" val="3400165462"/>
                  </a:ext>
                </a:extLst>
              </a:tr>
            </a:tbl>
          </a:graphicData>
        </a:graphic>
      </p:graphicFrame>
      <p:graphicFrame>
        <p:nvGraphicFramePr>
          <p:cNvPr id="11" name="표 10">
            <a:extLst>
              <a:ext uri="{FF2B5EF4-FFF2-40B4-BE49-F238E27FC236}">
                <a16:creationId xmlns:a16="http://schemas.microsoft.com/office/drawing/2014/main" id="{C96F5009-D5EC-BA9C-C8AF-40DA178F09C7}"/>
              </a:ext>
            </a:extLst>
          </p:cNvPr>
          <p:cNvGraphicFramePr>
            <a:graphicFrameLocks noGrp="1"/>
          </p:cNvGraphicFramePr>
          <p:nvPr>
            <p:extLst>
              <p:ext uri="{D42A27DB-BD31-4B8C-83A1-F6EECF244321}">
                <p14:modId xmlns:p14="http://schemas.microsoft.com/office/powerpoint/2010/main" val="467861327"/>
              </p:ext>
            </p:extLst>
          </p:nvPr>
        </p:nvGraphicFramePr>
        <p:xfrm>
          <a:off x="6885427" y="2061279"/>
          <a:ext cx="4237389" cy="1645920"/>
        </p:xfrm>
        <a:graphic>
          <a:graphicData uri="http://schemas.openxmlformats.org/drawingml/2006/table">
            <a:tbl>
              <a:tblPr firstRow="1" bandRow="1">
                <a:tableStyleId>{5C22544A-7EE6-4342-B048-85BDC9FD1C3A}</a:tableStyleId>
              </a:tblPr>
              <a:tblGrid>
                <a:gridCol w="4237389">
                  <a:extLst>
                    <a:ext uri="{9D8B030D-6E8A-4147-A177-3AD203B41FA5}">
                      <a16:colId xmlns:a16="http://schemas.microsoft.com/office/drawing/2014/main" val="2049614906"/>
                    </a:ext>
                  </a:extLst>
                </a:gridCol>
              </a:tblGrid>
              <a:tr h="358713">
                <a:tc>
                  <a:txBody>
                    <a:bodyPr/>
                    <a:lstStyle/>
                    <a:p>
                      <a:r>
                        <a:rPr lang="en-US" dirty="0"/>
                        <a:t>Option 2: React Native</a:t>
                      </a:r>
                    </a:p>
                  </a:txBody>
                  <a:tcPr/>
                </a:tc>
                <a:extLst>
                  <a:ext uri="{0D108BD9-81ED-4DB2-BD59-A6C34878D82A}">
                    <a16:rowId xmlns:a16="http://schemas.microsoft.com/office/drawing/2014/main" val="1157742028"/>
                  </a:ext>
                </a:extLst>
              </a:tr>
              <a:tr h="358713">
                <a:tc>
                  <a:txBody>
                    <a:bodyPr/>
                    <a:lstStyle/>
                    <a:p>
                      <a:r>
                        <a:rPr lang="en-US" dirty="0"/>
                        <a:t>Near-native performance, Better UI</a:t>
                      </a:r>
                    </a:p>
                  </a:txBody>
                  <a:tcPr/>
                </a:tc>
                <a:extLst>
                  <a:ext uri="{0D108BD9-81ED-4DB2-BD59-A6C34878D82A}">
                    <a16:rowId xmlns:a16="http://schemas.microsoft.com/office/drawing/2014/main" val="789619074"/>
                  </a:ext>
                </a:extLst>
              </a:tr>
              <a:tr h="884498">
                <a:tc>
                  <a:txBody>
                    <a:bodyPr/>
                    <a:lstStyle/>
                    <a:p>
                      <a:r>
                        <a:rPr lang="en-US" dirty="0"/>
                        <a:t>Much </a:t>
                      </a:r>
                      <a:r>
                        <a:rPr lang="en-US" dirty="0" err="1"/>
                        <a:t>much</a:t>
                      </a:r>
                      <a:r>
                        <a:rPr lang="en-US" dirty="0"/>
                        <a:t> harder with a learning curve to code, requires more setup, more time</a:t>
                      </a:r>
                    </a:p>
                  </a:txBody>
                  <a:tcPr/>
                </a:tc>
                <a:extLst>
                  <a:ext uri="{0D108BD9-81ED-4DB2-BD59-A6C34878D82A}">
                    <a16:rowId xmlns:a16="http://schemas.microsoft.com/office/drawing/2014/main" val="3400165462"/>
                  </a:ext>
                </a:extLst>
              </a:tr>
            </a:tbl>
          </a:graphicData>
        </a:graphic>
      </p:graphicFrame>
      <p:graphicFrame>
        <p:nvGraphicFramePr>
          <p:cNvPr id="12" name="표 11">
            <a:extLst>
              <a:ext uri="{FF2B5EF4-FFF2-40B4-BE49-F238E27FC236}">
                <a16:creationId xmlns:a16="http://schemas.microsoft.com/office/drawing/2014/main" id="{22E4CE8C-4EE4-30C8-A667-FD19583A30BC}"/>
              </a:ext>
            </a:extLst>
          </p:cNvPr>
          <p:cNvGraphicFramePr>
            <a:graphicFrameLocks noGrp="1"/>
          </p:cNvGraphicFramePr>
          <p:nvPr>
            <p:extLst>
              <p:ext uri="{D42A27DB-BD31-4B8C-83A1-F6EECF244321}">
                <p14:modId xmlns:p14="http://schemas.microsoft.com/office/powerpoint/2010/main" val="3652363965"/>
              </p:ext>
            </p:extLst>
          </p:nvPr>
        </p:nvGraphicFramePr>
        <p:xfrm>
          <a:off x="1935181" y="4141435"/>
          <a:ext cx="8128000" cy="14732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646363646"/>
                    </a:ext>
                  </a:extLst>
                </a:gridCol>
              </a:tblGrid>
              <a:tr h="370840">
                <a:tc>
                  <a:txBody>
                    <a:bodyPr/>
                    <a:lstStyle/>
                    <a:p>
                      <a:r>
                        <a:rPr lang="en-US" dirty="0"/>
                        <a:t>Key Features</a:t>
                      </a:r>
                    </a:p>
                  </a:txBody>
                  <a:tcPr/>
                </a:tc>
                <a:extLst>
                  <a:ext uri="{0D108BD9-81ED-4DB2-BD59-A6C34878D82A}">
                    <a16:rowId xmlns:a16="http://schemas.microsoft.com/office/drawing/2014/main" val="531217617"/>
                  </a:ext>
                </a:extLst>
              </a:tr>
              <a:tr h="370840">
                <a:tc>
                  <a:txBody>
                    <a:bodyPr/>
                    <a:lstStyle/>
                    <a:p>
                      <a:r>
                        <a:rPr lang="en-US" dirty="0"/>
                        <a:t>Screen reader</a:t>
                      </a:r>
                    </a:p>
                  </a:txBody>
                  <a:tcPr/>
                </a:tc>
                <a:extLst>
                  <a:ext uri="{0D108BD9-81ED-4DB2-BD59-A6C34878D82A}">
                    <a16:rowId xmlns:a16="http://schemas.microsoft.com/office/drawing/2014/main" val="611763193"/>
                  </a:ext>
                </a:extLst>
              </a:tr>
              <a:tr h="185420">
                <a:tc>
                  <a:txBody>
                    <a:bodyPr/>
                    <a:lstStyle/>
                    <a:p>
                      <a:r>
                        <a:rPr lang="en-US" dirty="0"/>
                        <a:t>Able to send notifications &amp; vibrations</a:t>
                      </a:r>
                    </a:p>
                  </a:txBody>
                  <a:tcPr/>
                </a:tc>
                <a:extLst>
                  <a:ext uri="{0D108BD9-81ED-4DB2-BD59-A6C34878D82A}">
                    <a16:rowId xmlns:a16="http://schemas.microsoft.com/office/drawing/2014/main" val="4166280866"/>
                  </a:ext>
                </a:extLst>
              </a:tr>
              <a:tr h="185420">
                <a:tc>
                  <a:txBody>
                    <a:bodyPr/>
                    <a:lstStyle/>
                    <a:p>
                      <a:r>
                        <a:rPr lang="en-US" dirty="0"/>
                        <a:t>Can access user data with more ease</a:t>
                      </a:r>
                    </a:p>
                  </a:txBody>
                  <a:tcPr/>
                </a:tc>
                <a:extLst>
                  <a:ext uri="{0D108BD9-81ED-4DB2-BD59-A6C34878D82A}">
                    <a16:rowId xmlns:a16="http://schemas.microsoft.com/office/drawing/2014/main" val="425146940"/>
                  </a:ext>
                </a:extLst>
              </a:tr>
            </a:tbl>
          </a:graphicData>
        </a:graphic>
      </p:graphicFrame>
    </p:spTree>
    <p:extLst>
      <p:ext uri="{BB962C8B-B14F-4D97-AF65-F5344CB8AC3E}">
        <p14:creationId xmlns:p14="http://schemas.microsoft.com/office/powerpoint/2010/main" val="187513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BC6594-736F-4AFB-3377-9383AF916CB1}"/>
              </a:ext>
            </a:extLst>
          </p:cNvPr>
          <p:cNvSpPr>
            <a:spLocks noGrp="1"/>
          </p:cNvSpPr>
          <p:nvPr>
            <p:ph type="title"/>
          </p:nvPr>
        </p:nvSpPr>
        <p:spPr/>
        <p:txBody>
          <a:bodyPr/>
          <a:lstStyle/>
          <a:p>
            <a:r>
              <a:rPr lang="ko-KR" altLang="en-US" dirty="0"/>
              <a:t>쓸만한 자료 </a:t>
            </a:r>
            <a:r>
              <a:rPr lang="en-US" altLang="ko-KR" dirty="0"/>
              <a:t>(</a:t>
            </a:r>
            <a:r>
              <a:rPr lang="ko-KR" altLang="en-US" dirty="0"/>
              <a:t>문헌 </a:t>
            </a:r>
            <a:r>
              <a:rPr lang="en-US" altLang="ko-KR" dirty="0"/>
              <a:t>2)</a:t>
            </a:r>
            <a:endParaRPr lang="en-US" dirty="0"/>
          </a:p>
        </p:txBody>
      </p:sp>
      <p:pic>
        <p:nvPicPr>
          <p:cNvPr id="5" name="내용 개체 틀 4">
            <a:extLst>
              <a:ext uri="{FF2B5EF4-FFF2-40B4-BE49-F238E27FC236}">
                <a16:creationId xmlns:a16="http://schemas.microsoft.com/office/drawing/2014/main" id="{86083EE7-14F6-D3AA-F72B-4224F45D39DC}"/>
              </a:ext>
            </a:extLst>
          </p:cNvPr>
          <p:cNvPicPr>
            <a:picLocks noGrp="1" noChangeAspect="1"/>
          </p:cNvPicPr>
          <p:nvPr>
            <p:ph sz="quarter" idx="10"/>
          </p:nvPr>
        </p:nvPicPr>
        <p:blipFill>
          <a:blip r:embed="rId2"/>
          <a:stretch>
            <a:fillRect/>
          </a:stretch>
        </p:blipFill>
        <p:spPr>
          <a:xfrm>
            <a:off x="5464361" y="1986294"/>
            <a:ext cx="4416425" cy="2433629"/>
          </a:xfrm>
        </p:spPr>
      </p:pic>
      <p:sp>
        <p:nvSpPr>
          <p:cNvPr id="6" name="TextBox 5">
            <a:extLst>
              <a:ext uri="{FF2B5EF4-FFF2-40B4-BE49-F238E27FC236}">
                <a16:creationId xmlns:a16="http://schemas.microsoft.com/office/drawing/2014/main" id="{E40FD77D-4737-1E42-0AFD-5A2E6F23ED09}"/>
              </a:ext>
            </a:extLst>
          </p:cNvPr>
          <p:cNvSpPr txBox="1"/>
          <p:nvPr/>
        </p:nvSpPr>
        <p:spPr>
          <a:xfrm>
            <a:off x="794871" y="1870635"/>
            <a:ext cx="4326964" cy="3139321"/>
          </a:xfrm>
          <a:prstGeom prst="rect">
            <a:avLst/>
          </a:prstGeom>
          <a:noFill/>
        </p:spPr>
        <p:txBody>
          <a:bodyPr wrap="square" rtlCol="0">
            <a:spAutoFit/>
          </a:bodyPr>
          <a:lstStyle/>
          <a:p>
            <a:r>
              <a:rPr lang="en-US" dirty="0"/>
              <a:t>we assessed balance and gait in congenitally</a:t>
            </a:r>
          </a:p>
          <a:p>
            <a:r>
              <a:rPr lang="en-US" dirty="0"/>
              <a:t>cataract-reversal (CC) individuals, developmental</a:t>
            </a:r>
          </a:p>
          <a:p>
            <a:r>
              <a:rPr lang="en-US" dirty="0"/>
              <a:t>cataract-reversal (DC) individuals, permanently</a:t>
            </a:r>
          </a:p>
          <a:p>
            <a:r>
              <a:rPr lang="en-US" dirty="0"/>
              <a:t>congenitally blind (CB) individuals, permanently</a:t>
            </a:r>
          </a:p>
          <a:p>
            <a:r>
              <a:rPr lang="en-US" dirty="0"/>
              <a:t>late blind (LB) individuals, and normally sighted</a:t>
            </a:r>
          </a:p>
          <a:p>
            <a:r>
              <a:rPr lang="en-US" dirty="0"/>
              <a:t>controls (SCs).</a:t>
            </a:r>
          </a:p>
        </p:txBody>
      </p:sp>
    </p:spTree>
    <p:extLst>
      <p:ext uri="{BB962C8B-B14F-4D97-AF65-F5344CB8AC3E}">
        <p14:creationId xmlns:p14="http://schemas.microsoft.com/office/powerpoint/2010/main" val="370316350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715147_TF10001108.potx" id="{3F4D466F-2E95-485C-97A8-7A840C6B88CE}" vid="{A086733F-FFD1-4E69-9A0E-40414DC78DC6}"/>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openxmlformats.org/package/2006/metadata/core-properties"/>
    <ds:schemaRef ds:uri="http://schemas.microsoft.com/office/infopath/2007/PartnerControls"/>
    <ds:schemaRef ds:uri="http://purl.org/dc/elements/1.1/"/>
    <ds:schemaRef ds:uri="71af3243-3dd4-4a8d-8c0d-dd76da1f02a5"/>
    <ds:schemaRef ds:uri="http://schemas.microsoft.com/office/2006/documentManagement/types"/>
    <ds:schemaRef ds:uri="http://purl.org/dc/terms/"/>
    <ds:schemaRef ds:uri="http://schemas.microsoft.com/office/2006/metadata/properties"/>
    <ds:schemaRef ds:uri="http://purl.org/dc/dcmitype/"/>
    <ds:schemaRef ds:uri="16c05727-aa75-4e4a-9b5f-8a80a1165891"/>
    <ds:schemaRef ds:uri="http://www.w3.org/XML/1998/namespace"/>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 시작</Template>
  <TotalTime>0</TotalTime>
  <Words>817</Words>
  <Application>Microsoft Office PowerPoint</Application>
  <PresentationFormat>와이드스크린</PresentationFormat>
  <Paragraphs>86</Paragraphs>
  <Slides>10</Slides>
  <Notes>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10</vt:i4>
      </vt:variant>
    </vt:vector>
  </HeadingPairs>
  <TitlesOfParts>
    <vt:vector size="15" baseType="lpstr">
      <vt:lpstr>맑은 고딕</vt:lpstr>
      <vt:lpstr>Arial</vt:lpstr>
      <vt:lpstr>Segoe UI</vt:lpstr>
      <vt:lpstr>Segoe UI Light</vt:lpstr>
      <vt:lpstr>WelcomeDoc</vt:lpstr>
      <vt:lpstr>Brainstorming</vt:lpstr>
      <vt:lpstr>시각장애인을 위한 다양한 아이디어 제언</vt:lpstr>
      <vt:lpstr>    동반주 끈(Running tether)</vt:lpstr>
      <vt:lpstr>동반주 끈(Running tether) 개선할 점</vt:lpstr>
      <vt:lpstr>Why do we need this?</vt:lpstr>
      <vt:lpstr>Why do we need this?</vt:lpstr>
      <vt:lpstr>    Matching program web application</vt:lpstr>
      <vt:lpstr>Matching program web application (Mobile App?)</vt:lpstr>
      <vt:lpstr>쓸만한 자료 (문헌 2)</vt:lpstr>
      <vt:lpstr>참고문헌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2025-05-30T13:42:30Z</dcterms:created>
  <dcterms:modified xsi:type="dcterms:W3CDTF">2025-06-02T13:38:56Z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