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haya Libre Regular" charset="1" panose="02000503000000000000"/>
      <p:regular r:id="rId10"/>
    </p:embeddedFont>
    <p:embeddedFont>
      <p:font typeface="Abhaya Libre Regular Bold" charset="1" panose="02000603000000000000"/>
      <p:regular r:id="rId11"/>
    </p:embeddedFont>
    <p:embeddedFont>
      <p:font typeface="Abhaya Libre Regular Italics" charset="1" panose="02000503000000000000"/>
      <p:regular r:id="rId12"/>
    </p:embeddedFont>
    <p:embeddedFont>
      <p:font typeface="Abhaya Libre Regular Bold Italics" charset="1" panose="02000603000000000000"/>
      <p:regular r:id="rId13"/>
    </p:embeddedFont>
    <p:embeddedFont>
      <p:font typeface="Cardo" charset="1" panose="02020600000000000000"/>
      <p:regular r:id="rId14"/>
    </p:embeddedFont>
    <p:embeddedFont>
      <p:font typeface="Cardo Bold" charset="1" panose="02020804080000020003"/>
      <p:regular r:id="rId15"/>
    </p:embeddedFont>
    <p:embeddedFont>
      <p:font typeface="Cardo Italics" charset="1" panose="02020600000000000000"/>
      <p:regular r:id="rId16"/>
    </p:embeddedFont>
    <p:embeddedFont>
      <p:font typeface="Nourd Bold" charset="1" panose="00000700000000000000"/>
      <p:regular r:id="rId17"/>
    </p:embeddedFont>
    <p:embeddedFont>
      <p:font typeface="Nourd Bold Bold" charset="1" panose="00000A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geeksforgeeks.org/dijkstras-algorithm-for-adjacency-list-representation-greedy-algo-8/" TargetMode="External" Type="http://schemas.openxmlformats.org/officeDocument/2006/relationships/hyperlink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geeksforgeeks.org/dijkstras-algorithm-for-adjacency-list-representation-greedy-algo-8/" TargetMode="External" Type="http://schemas.openxmlformats.org/officeDocument/2006/relationships/hyperlink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50704" y="-373803"/>
            <a:ext cx="4431776" cy="10846235"/>
            <a:chOff x="0" y="0"/>
            <a:chExt cx="1499144" cy="36689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144" cy="3668973"/>
            </a:xfrm>
            <a:custGeom>
              <a:avLst/>
              <a:gdLst/>
              <a:ahLst/>
              <a:cxnLst/>
              <a:rect r="r" b="b" t="t" l="l"/>
              <a:pathLst>
                <a:path h="3668973" w="1499144">
                  <a:moveTo>
                    <a:pt x="0" y="0"/>
                  </a:moveTo>
                  <a:lnTo>
                    <a:pt x="1499144" y="0"/>
                  </a:lnTo>
                  <a:lnTo>
                    <a:pt x="1499144" y="3668973"/>
                  </a:lnTo>
                  <a:lnTo>
                    <a:pt x="0" y="3668973"/>
                  </a:lnTo>
                  <a:close/>
                </a:path>
              </a:pathLst>
            </a:custGeom>
            <a:solidFill>
              <a:srgbClr val="E7D0C4">
                <a:alpha val="3176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59384" y="-279618"/>
            <a:ext cx="8319327" cy="10846235"/>
            <a:chOff x="0" y="0"/>
            <a:chExt cx="2814192" cy="36689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14192" cy="3668973"/>
            </a:xfrm>
            <a:custGeom>
              <a:avLst/>
              <a:gdLst/>
              <a:ahLst/>
              <a:cxnLst/>
              <a:rect r="r" b="b" t="t" l="l"/>
              <a:pathLst>
                <a:path h="3668973" w="2814192">
                  <a:moveTo>
                    <a:pt x="0" y="0"/>
                  </a:moveTo>
                  <a:lnTo>
                    <a:pt x="2814192" y="0"/>
                  </a:lnTo>
                  <a:lnTo>
                    <a:pt x="2814192" y="3668973"/>
                  </a:lnTo>
                  <a:lnTo>
                    <a:pt x="0" y="3668973"/>
                  </a:ln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16635" y="2646525"/>
            <a:ext cx="11818123" cy="5493377"/>
            <a:chOff x="0" y="0"/>
            <a:chExt cx="3997735" cy="1858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97735" cy="1858253"/>
            </a:xfrm>
            <a:custGeom>
              <a:avLst/>
              <a:gdLst/>
              <a:ahLst/>
              <a:cxnLst/>
              <a:rect r="r" b="b" t="t" l="l"/>
              <a:pathLst>
                <a:path h="1858253" w="3997735">
                  <a:moveTo>
                    <a:pt x="0" y="0"/>
                  </a:moveTo>
                  <a:lnTo>
                    <a:pt x="3997735" y="0"/>
                  </a:lnTo>
                  <a:lnTo>
                    <a:pt x="3997735" y="1858253"/>
                  </a:lnTo>
                  <a:lnTo>
                    <a:pt x="0" y="1858253"/>
                  </a:lnTo>
                  <a:close/>
                </a:path>
              </a:pathLst>
            </a:custGeom>
            <a:solidFill>
              <a:srgbClr val="FFFFFF">
                <a:alpha val="44706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10991" y="6317610"/>
            <a:ext cx="736485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bhaya Libre Regular Bold"/>
              </a:rPr>
              <a:t>IVAN LIM, JUSTIN CHUA, CHEW YOU CHUN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10991" y="3102794"/>
            <a:ext cx="8994640" cy="2831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016"/>
              </a:lnSpc>
              <a:spcBef>
                <a:spcPct val="0"/>
              </a:spcBef>
            </a:pPr>
            <a:r>
              <a:rPr lang="en-US" sz="10200" spc="-102">
                <a:solidFill>
                  <a:srgbClr val="000000"/>
                </a:solidFill>
                <a:latin typeface="Abhaya Libre Regular Bold"/>
              </a:rPr>
              <a:t>SC2001 PROJECT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522" y="898569"/>
            <a:ext cx="18164956" cy="9196551"/>
          </a:xfrm>
          <a:custGeom>
            <a:avLst/>
            <a:gdLst/>
            <a:ahLst/>
            <a:cxnLst/>
            <a:rect r="r" b="b" t="t" l="l"/>
            <a:pathLst>
              <a:path h="9196551" w="18164956">
                <a:moveTo>
                  <a:pt x="0" y="0"/>
                </a:moveTo>
                <a:lnTo>
                  <a:pt x="18164956" y="0"/>
                </a:lnTo>
                <a:lnTo>
                  <a:pt x="18164956" y="9196550"/>
                </a:lnTo>
                <a:lnTo>
                  <a:pt x="0" y="9196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8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57983"/>
            <a:ext cx="4984992" cy="1405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</a:t>
            </a:r>
          </a:p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000000"/>
                </a:solidFill>
                <a:latin typeface="Abhaya Libre Regular Bold"/>
              </a:rPr>
              <a:t>(ADJACENCY MATRIX)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53383"/>
            <a:ext cx="4984992" cy="5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FF1616"/>
                </a:solidFill>
                <a:latin typeface="Cardo Bold"/>
              </a:rPr>
              <a:t>O(V^2 + Ve + 1)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68379" y="7841896"/>
            <a:ext cx="4984992" cy="116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FF1616"/>
                </a:solidFill>
                <a:latin typeface="Cardo Bold"/>
              </a:rPr>
              <a:t>Overall Time Complexity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60875" y="8137171"/>
            <a:ext cx="4984992" cy="5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FF1616"/>
                </a:solidFill>
                <a:latin typeface="Cardo Bold"/>
              </a:rPr>
              <a:t>:    O(V^2)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3241" y="42304"/>
            <a:ext cx="14430618" cy="7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I: DIFFERENT DENSITY WITH CONSTANT V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58" y="774628"/>
            <a:ext cx="18066956" cy="9360057"/>
          </a:xfrm>
          <a:custGeom>
            <a:avLst/>
            <a:gdLst/>
            <a:ahLst/>
            <a:cxnLst/>
            <a:rect r="r" b="b" t="t" l="l"/>
            <a:pathLst>
              <a:path h="9360057" w="18066956">
                <a:moveTo>
                  <a:pt x="0" y="0"/>
                </a:moveTo>
                <a:lnTo>
                  <a:pt x="18066957" y="0"/>
                </a:lnTo>
                <a:lnTo>
                  <a:pt x="18066957" y="9360057"/>
                </a:lnTo>
                <a:lnTo>
                  <a:pt x="0" y="9360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75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66858"/>
            <a:ext cx="4984992" cy="1405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II</a:t>
            </a:r>
          </a:p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000000"/>
                </a:solidFill>
                <a:latin typeface="Abhaya Libre Regular Bold"/>
              </a:rPr>
              <a:t>(ADJACENCY MATRIX)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3241" y="42304"/>
            <a:ext cx="14430618" cy="7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II: DIFFERENT V WITH CONSTANT DENSITY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537" y="780290"/>
            <a:ext cx="18038925" cy="9346123"/>
          </a:xfrm>
          <a:custGeom>
            <a:avLst/>
            <a:gdLst/>
            <a:ahLst/>
            <a:cxnLst/>
            <a:rect r="r" b="b" t="t" l="l"/>
            <a:pathLst>
              <a:path h="9346123" w="18038925">
                <a:moveTo>
                  <a:pt x="0" y="0"/>
                </a:moveTo>
                <a:lnTo>
                  <a:pt x="18038926" y="0"/>
                </a:lnTo>
                <a:lnTo>
                  <a:pt x="18038926" y="9346123"/>
                </a:lnTo>
                <a:lnTo>
                  <a:pt x="0" y="9346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2648" y="-17840"/>
            <a:ext cx="10029379" cy="7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II: DIFFERENT V AND DENSITY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37987" y="0"/>
            <a:ext cx="8575070" cy="10287000"/>
          </a:xfrm>
          <a:custGeom>
            <a:avLst/>
            <a:gdLst/>
            <a:ahLst/>
            <a:cxnLst/>
            <a:rect r="r" b="b" t="t" l="l"/>
            <a:pathLst>
              <a:path h="10287000" w="8575070">
                <a:moveTo>
                  <a:pt x="0" y="0"/>
                </a:moveTo>
                <a:lnTo>
                  <a:pt x="8575070" y="0"/>
                </a:lnTo>
                <a:lnTo>
                  <a:pt x="85750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39422" y="6230341"/>
            <a:ext cx="7155436" cy="3414680"/>
            <a:chOff x="0" y="0"/>
            <a:chExt cx="1884559" cy="8993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4559" cy="899340"/>
            </a:xfrm>
            <a:custGeom>
              <a:avLst/>
              <a:gdLst/>
              <a:ahLst/>
              <a:cxnLst/>
              <a:rect r="r" b="b" t="t" l="l"/>
              <a:pathLst>
                <a:path h="899340" w="1884559">
                  <a:moveTo>
                    <a:pt x="0" y="0"/>
                  </a:moveTo>
                  <a:lnTo>
                    <a:pt x="1884559" y="0"/>
                  </a:lnTo>
                  <a:lnTo>
                    <a:pt x="1884559" y="899340"/>
                  </a:lnTo>
                  <a:lnTo>
                    <a:pt x="0" y="8993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1616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33503" y="4251039"/>
            <a:ext cx="5964937" cy="167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8"/>
              </a:lnSpc>
            </a:pPr>
            <a:r>
              <a:rPr lang="en-US" sz="5477">
                <a:solidFill>
                  <a:srgbClr val="000000"/>
                </a:solidFill>
                <a:latin typeface="Abhaya Libre Regular Bold"/>
              </a:rPr>
              <a:t>IMPLEMENTATION</a:t>
            </a:r>
          </a:p>
          <a:p>
            <a:pPr algn="ctr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Abhaya Libre Regular Bold"/>
              </a:rPr>
              <a:t>(ADJACENCY LIST)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03680" y="0"/>
            <a:ext cx="8575070" cy="10287000"/>
          </a:xfrm>
          <a:custGeom>
            <a:avLst/>
            <a:gdLst/>
            <a:ahLst/>
            <a:cxnLst/>
            <a:rect r="r" b="b" t="t" l="l"/>
            <a:pathLst>
              <a:path h="10287000" w="8575070">
                <a:moveTo>
                  <a:pt x="0" y="0"/>
                </a:moveTo>
                <a:lnTo>
                  <a:pt x="8575070" y="0"/>
                </a:lnTo>
                <a:lnTo>
                  <a:pt x="85750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8743" y="4251039"/>
            <a:ext cx="5964937" cy="2642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8"/>
              </a:lnSpc>
            </a:pPr>
            <a:r>
              <a:rPr lang="en-US" sz="5477">
                <a:solidFill>
                  <a:srgbClr val="000000"/>
                </a:solidFill>
                <a:latin typeface="Abhaya Libre Regular Bold"/>
              </a:rPr>
              <a:t>TIME COMPLEXITY ANALYSIS</a:t>
            </a:r>
          </a:p>
          <a:p>
            <a:pPr algn="ctr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Abhaya Libre Regular Bold"/>
              </a:rPr>
              <a:t>(ADJACENCY LIST)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20685" y="4148123"/>
            <a:ext cx="2055852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1616"/>
                </a:solidFill>
                <a:latin typeface="Nourd Bold Bold"/>
              </a:rPr>
              <a:t>O(log v)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816194" y="4464353"/>
            <a:ext cx="5522273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 rot="0">
            <a:off x="10793785" y="5434013"/>
            <a:ext cx="4214311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5512504" y="5137296"/>
            <a:ext cx="2472214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1616"/>
                </a:solidFill>
                <a:latin typeface="Nourd Bold Bold"/>
              </a:rPr>
              <a:t>O(Vlog V)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3175617" y="6428423"/>
            <a:ext cx="216285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5720685" y="6140748"/>
            <a:ext cx="1730335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Nourd Bold Bold"/>
              </a:rPr>
              <a:t>O(e)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38467" y="9023032"/>
            <a:ext cx="2768441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1616"/>
                </a:solidFill>
                <a:latin typeface="Nourd Bold Bold"/>
              </a:rPr>
              <a:t>O(Velog V)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1608713" y="9339262"/>
            <a:ext cx="3132845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3904" y="1697784"/>
            <a:ext cx="12220192" cy="8234743"/>
          </a:xfrm>
          <a:custGeom>
            <a:avLst/>
            <a:gdLst/>
            <a:ahLst/>
            <a:cxnLst/>
            <a:rect r="r" b="b" t="t" l="l"/>
            <a:pathLst>
              <a:path h="8234743" w="12220192">
                <a:moveTo>
                  <a:pt x="0" y="0"/>
                </a:moveTo>
                <a:lnTo>
                  <a:pt x="12220192" y="0"/>
                </a:lnTo>
                <a:lnTo>
                  <a:pt x="12220192" y="8234743"/>
                </a:lnTo>
                <a:lnTo>
                  <a:pt x="0" y="8234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114300"/>
            <a:ext cx="18288000" cy="167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8"/>
              </a:lnSpc>
            </a:pPr>
            <a:r>
              <a:rPr lang="en-US" sz="5477">
                <a:solidFill>
                  <a:srgbClr val="000000"/>
                </a:solidFill>
                <a:latin typeface="Abhaya Libre Regular Bold"/>
              </a:rPr>
              <a:t>TIME COMPLEXITY ANALYSIS</a:t>
            </a:r>
          </a:p>
          <a:p>
            <a:pPr algn="ctr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Abhaya Libre Regular Bold"/>
              </a:rPr>
              <a:t>(ADJACENCY LIST)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061" y="1300643"/>
            <a:ext cx="17215878" cy="8743711"/>
          </a:xfrm>
          <a:custGeom>
            <a:avLst/>
            <a:gdLst/>
            <a:ahLst/>
            <a:cxnLst/>
            <a:rect r="r" b="b" t="t" l="l"/>
            <a:pathLst>
              <a:path h="8743711" w="17215878">
                <a:moveTo>
                  <a:pt x="0" y="0"/>
                </a:moveTo>
                <a:lnTo>
                  <a:pt x="17215878" y="0"/>
                </a:lnTo>
                <a:lnTo>
                  <a:pt x="17215878" y="8743711"/>
                </a:lnTo>
                <a:lnTo>
                  <a:pt x="0" y="8743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1563544">
            <a:off x="1421004" y="5309647"/>
            <a:ext cx="15977948" cy="0"/>
          </a:xfrm>
          <a:prstGeom prst="line">
            <a:avLst/>
          </a:prstGeom>
          <a:ln cap="flat" w="38100">
            <a:solidFill>
              <a:srgbClr val="FF16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48992" y="1890895"/>
            <a:ext cx="4644048" cy="3437802"/>
          </a:xfrm>
          <a:custGeom>
            <a:avLst/>
            <a:gdLst/>
            <a:ahLst/>
            <a:cxnLst/>
            <a:rect r="r" b="b" t="t" l="l"/>
            <a:pathLst>
              <a:path h="3437802" w="4644048">
                <a:moveTo>
                  <a:pt x="0" y="0"/>
                </a:moveTo>
                <a:lnTo>
                  <a:pt x="4644048" y="0"/>
                </a:lnTo>
                <a:lnTo>
                  <a:pt x="4644048" y="3437802"/>
                </a:lnTo>
                <a:lnTo>
                  <a:pt x="0" y="3437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04775"/>
            <a:ext cx="14227131" cy="140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I: DIFFERENT DENSITY WITH CONSTANT </a:t>
            </a:r>
            <a:r>
              <a:rPr lang="en-US" sz="4577">
                <a:solidFill>
                  <a:srgbClr val="FF1616"/>
                </a:solidFill>
                <a:latin typeface="Abhaya Libre Regular Bold"/>
              </a:rPr>
              <a:t>V</a:t>
            </a:r>
          </a:p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000000"/>
                </a:solidFill>
                <a:latin typeface="Abhaya Libre Regular Bold"/>
              </a:rPr>
              <a:t>(ADJACENCY LIST)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3850" y="1380177"/>
            <a:ext cx="16780300" cy="8510968"/>
          </a:xfrm>
          <a:custGeom>
            <a:avLst/>
            <a:gdLst/>
            <a:ahLst/>
            <a:cxnLst/>
            <a:rect r="r" b="b" t="t" l="l"/>
            <a:pathLst>
              <a:path h="8510968" w="16780300">
                <a:moveTo>
                  <a:pt x="0" y="0"/>
                </a:moveTo>
                <a:lnTo>
                  <a:pt x="16780300" y="0"/>
                </a:lnTo>
                <a:lnTo>
                  <a:pt x="16780300" y="8510968"/>
                </a:lnTo>
                <a:lnTo>
                  <a:pt x="0" y="8510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2140" y="1736507"/>
            <a:ext cx="4663689" cy="5920169"/>
          </a:xfrm>
          <a:custGeom>
            <a:avLst/>
            <a:gdLst/>
            <a:ahLst/>
            <a:cxnLst/>
            <a:rect r="r" b="b" t="t" l="l"/>
            <a:pathLst>
              <a:path h="5920169" w="4663689">
                <a:moveTo>
                  <a:pt x="0" y="0"/>
                </a:moveTo>
                <a:lnTo>
                  <a:pt x="4663690" y="0"/>
                </a:lnTo>
                <a:lnTo>
                  <a:pt x="4663690" y="5920169"/>
                </a:lnTo>
                <a:lnTo>
                  <a:pt x="0" y="5920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04775"/>
            <a:ext cx="14227131" cy="140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II: CONSTANT DENSITY WITH DIFFERENT V</a:t>
            </a:r>
          </a:p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000000"/>
                </a:solidFill>
                <a:latin typeface="Abhaya Libre Regular Bold"/>
              </a:rPr>
              <a:t>(ADJACENCY LIST)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60683"/>
            <a:ext cx="16325042" cy="8454040"/>
          </a:xfrm>
          <a:custGeom>
            <a:avLst/>
            <a:gdLst/>
            <a:ahLst/>
            <a:cxnLst/>
            <a:rect r="r" b="b" t="t" l="l"/>
            <a:pathLst>
              <a:path h="8454040" w="16325042">
                <a:moveTo>
                  <a:pt x="0" y="0"/>
                </a:moveTo>
                <a:lnTo>
                  <a:pt x="16325042" y="0"/>
                </a:lnTo>
                <a:lnTo>
                  <a:pt x="16325042" y="8454039"/>
                </a:lnTo>
                <a:lnTo>
                  <a:pt x="0" y="8454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7612" y="3051468"/>
            <a:ext cx="8027017" cy="1653686"/>
          </a:xfrm>
          <a:custGeom>
            <a:avLst/>
            <a:gdLst/>
            <a:ahLst/>
            <a:cxnLst/>
            <a:rect r="r" b="b" t="t" l="l"/>
            <a:pathLst>
              <a:path h="1653686" w="8027017">
                <a:moveTo>
                  <a:pt x="0" y="0"/>
                </a:moveTo>
                <a:lnTo>
                  <a:pt x="8027017" y="0"/>
                </a:lnTo>
                <a:lnTo>
                  <a:pt x="8027017" y="1653686"/>
                </a:lnTo>
                <a:lnTo>
                  <a:pt x="0" y="1653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7612" y="4705154"/>
            <a:ext cx="2675224" cy="1808961"/>
          </a:xfrm>
          <a:custGeom>
            <a:avLst/>
            <a:gdLst/>
            <a:ahLst/>
            <a:cxnLst/>
            <a:rect r="r" b="b" t="t" l="l"/>
            <a:pathLst>
              <a:path h="1808961" w="2675224">
                <a:moveTo>
                  <a:pt x="0" y="0"/>
                </a:moveTo>
                <a:lnTo>
                  <a:pt x="2675224" y="0"/>
                </a:lnTo>
                <a:lnTo>
                  <a:pt x="2675224" y="1808961"/>
                </a:lnTo>
                <a:lnTo>
                  <a:pt x="0" y="180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04775"/>
            <a:ext cx="12788941" cy="1405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</a:pPr>
            <a:r>
              <a:rPr lang="en-US" sz="4577">
                <a:solidFill>
                  <a:srgbClr val="000000"/>
                </a:solidFill>
                <a:latin typeface="Abhaya Libre Regular Bold"/>
              </a:rPr>
              <a:t>ANALYSIS III: DIFFERENT DENSITY AND V</a:t>
            </a:r>
          </a:p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000000"/>
                </a:solidFill>
                <a:latin typeface="Abhaya Libre Regular Bold"/>
              </a:rPr>
              <a:t>(ADJACENCY LIST)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7750" y="5296714"/>
            <a:ext cx="5310769" cy="4720194"/>
          </a:xfrm>
          <a:custGeom>
            <a:avLst/>
            <a:gdLst/>
            <a:ahLst/>
            <a:cxnLst/>
            <a:rect r="r" b="b" t="t" l="l"/>
            <a:pathLst>
              <a:path h="4720194" w="5310769">
                <a:moveTo>
                  <a:pt x="0" y="0"/>
                </a:moveTo>
                <a:lnTo>
                  <a:pt x="5310770" y="0"/>
                </a:lnTo>
                <a:lnTo>
                  <a:pt x="5310770" y="4720193"/>
                </a:lnTo>
                <a:lnTo>
                  <a:pt x="0" y="4720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98" t="0" r="-64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40908" y="5296714"/>
            <a:ext cx="4534684" cy="4720194"/>
          </a:xfrm>
          <a:custGeom>
            <a:avLst/>
            <a:gdLst/>
            <a:ahLst/>
            <a:cxnLst/>
            <a:rect r="r" b="b" t="t" l="l"/>
            <a:pathLst>
              <a:path h="4720194" w="4534684">
                <a:moveTo>
                  <a:pt x="0" y="0"/>
                </a:moveTo>
                <a:lnTo>
                  <a:pt x="4534684" y="0"/>
                </a:lnTo>
                <a:lnTo>
                  <a:pt x="4534684" y="4720193"/>
                </a:lnTo>
                <a:lnTo>
                  <a:pt x="0" y="4720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56216" y="3268355"/>
            <a:ext cx="975568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bhaya Libre Regular Bold"/>
              </a:rPr>
              <a:t>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1379" y="4689253"/>
            <a:ext cx="5865242" cy="216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3"/>
              </a:lnSpc>
            </a:pPr>
            <a:r>
              <a:rPr lang="en-US" sz="6166">
                <a:solidFill>
                  <a:srgbClr val="000000"/>
                </a:solidFill>
                <a:latin typeface="Abhaya Libre Regular Bold"/>
              </a:rPr>
              <a:t>COMPARISON</a:t>
            </a:r>
          </a:p>
          <a:p>
            <a:pPr algn="ctr">
              <a:lnSpc>
                <a:spcPts val="8633"/>
              </a:lnSpc>
            </a:pPr>
            <a:r>
              <a:rPr lang="en-US" sz="6166">
                <a:solidFill>
                  <a:srgbClr val="000000"/>
                </a:solidFill>
                <a:latin typeface="Abhaya Libre Regular Bold"/>
              </a:rPr>
              <a:t>(MATRIX VS LIST)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6489" y="412082"/>
            <a:ext cx="7248376" cy="109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4"/>
              </a:lnSpc>
            </a:pPr>
            <a:r>
              <a:rPr lang="en-US" sz="6367" spc="-63">
                <a:solidFill>
                  <a:srgbClr val="000000"/>
                </a:solidFill>
                <a:latin typeface="Abhaya Libre Regular Bold"/>
              </a:rPr>
              <a:t>TABLE OF 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33625" y="6149157"/>
            <a:ext cx="975568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bhaya Libre Regular Bold"/>
              </a:rPr>
              <a:t>04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02493" y="3603363"/>
            <a:ext cx="4218321" cy="145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5"/>
              </a:lnSpc>
            </a:pPr>
            <a:r>
              <a:rPr lang="en-US" sz="4211">
                <a:solidFill>
                  <a:srgbClr val="000000"/>
                </a:solidFill>
                <a:latin typeface="Cardo"/>
              </a:rPr>
              <a:t>Dijkstra's Algorithm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21512" y="5987696"/>
            <a:ext cx="978396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bhaya Libre Regular Bold"/>
              </a:rPr>
              <a:t>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38382" y="2223043"/>
            <a:ext cx="947291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bhaya Libre Regular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61523" y="2223043"/>
            <a:ext cx="900261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bhaya Libre Regular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23206" y="3603363"/>
            <a:ext cx="4362301" cy="145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5"/>
              </a:lnSpc>
            </a:pPr>
            <a:r>
              <a:rPr lang="en-US" sz="4211">
                <a:solidFill>
                  <a:srgbClr val="000000"/>
                </a:solidFill>
                <a:latin typeface="Cardo"/>
              </a:rPr>
              <a:t>Analysis </a:t>
            </a:r>
          </a:p>
          <a:p>
            <a:pPr algn="ctr">
              <a:lnSpc>
                <a:spcPts val="5895"/>
              </a:lnSpc>
            </a:pPr>
            <a:r>
              <a:rPr lang="en-US" sz="4211">
                <a:solidFill>
                  <a:srgbClr val="000000"/>
                </a:solidFill>
                <a:latin typeface="Cardo"/>
              </a:rPr>
              <a:t>(Adjacency Matrix)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51605" y="7223406"/>
            <a:ext cx="3669209" cy="2198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5"/>
              </a:lnSpc>
            </a:pPr>
            <a:r>
              <a:rPr lang="en-US" sz="4211">
                <a:solidFill>
                  <a:srgbClr val="000000"/>
                </a:solidFill>
                <a:latin typeface="Cardo"/>
              </a:rPr>
              <a:t>Analysis </a:t>
            </a:r>
          </a:p>
          <a:p>
            <a:pPr algn="ctr">
              <a:lnSpc>
                <a:spcPts val="5895"/>
              </a:lnSpc>
            </a:pPr>
            <a:r>
              <a:rPr lang="en-US" sz="4211">
                <a:solidFill>
                  <a:srgbClr val="000000"/>
                </a:solidFill>
                <a:latin typeface="Cardo"/>
              </a:rPr>
              <a:t>(Adjacency List)</a:t>
            </a:r>
          </a:p>
          <a:p>
            <a:pPr algn="ctr">
              <a:lnSpc>
                <a:spcPts val="589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20446" y="7384868"/>
            <a:ext cx="3413075" cy="145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5"/>
              </a:lnSpc>
            </a:pPr>
            <a:r>
              <a:rPr lang="en-US" sz="4211">
                <a:solidFill>
                  <a:srgbClr val="000000"/>
                </a:solidFill>
                <a:latin typeface="Cardo"/>
              </a:rPr>
              <a:t>Comparison </a:t>
            </a:r>
          </a:p>
          <a:p>
            <a:pPr algn="ctr">
              <a:lnSpc>
                <a:spcPts val="5895"/>
              </a:lnSpc>
            </a:pPr>
            <a:r>
              <a:rPr lang="en-US" sz="4211">
                <a:solidFill>
                  <a:srgbClr val="000000"/>
                </a:solidFill>
                <a:latin typeface="Cardo"/>
              </a:rPr>
              <a:t>(Matrix vs List)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735" y="411981"/>
            <a:ext cx="18090530" cy="9463038"/>
          </a:xfrm>
          <a:custGeom>
            <a:avLst/>
            <a:gdLst/>
            <a:ahLst/>
            <a:cxnLst/>
            <a:rect r="r" b="b" t="t" l="l"/>
            <a:pathLst>
              <a:path h="9463038" w="18090530">
                <a:moveTo>
                  <a:pt x="0" y="0"/>
                </a:moveTo>
                <a:lnTo>
                  <a:pt x="18090530" y="0"/>
                </a:lnTo>
                <a:lnTo>
                  <a:pt x="18090530" y="9463038"/>
                </a:lnTo>
                <a:lnTo>
                  <a:pt x="0" y="9463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659374" y="1230071"/>
            <a:ext cx="2407714" cy="69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4"/>
              </a:lnSpc>
            </a:pPr>
            <a:r>
              <a:rPr lang="en-US" sz="3860">
                <a:solidFill>
                  <a:srgbClr val="FF1616"/>
                </a:solidFill>
                <a:latin typeface="Canva Sans"/>
              </a:rPr>
              <a:t>O(E*LogV)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11910" y="5220552"/>
            <a:ext cx="1512912" cy="69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4"/>
              </a:lnSpc>
            </a:pPr>
            <a:r>
              <a:rPr lang="en-US" sz="3860">
                <a:solidFill>
                  <a:srgbClr val="5271FF"/>
                </a:solidFill>
                <a:latin typeface="Canva Sans"/>
              </a:rPr>
              <a:t>O(V^2)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595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61288" y="4296186"/>
            <a:ext cx="5965424" cy="151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91"/>
              </a:lnSpc>
            </a:pPr>
            <a:r>
              <a:rPr lang="en-US" sz="8779" spc="-87">
                <a:solidFill>
                  <a:srgbClr val="FAF7F0"/>
                </a:solidFill>
                <a:latin typeface="Abhaya Libre Regular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93869" y="3268355"/>
            <a:ext cx="900261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bhaya Libre Regular Bold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00327" y="4689253"/>
            <a:ext cx="8287345" cy="107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3"/>
              </a:lnSpc>
            </a:pPr>
            <a:r>
              <a:rPr lang="en-US" sz="6166">
                <a:solidFill>
                  <a:srgbClr val="000000"/>
                </a:solidFill>
                <a:latin typeface="Abhaya Libre Regular Bold"/>
              </a:rPr>
              <a:t>DIJKSTRA'S ALGORITHM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66047" y="923925"/>
            <a:ext cx="6151722" cy="7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Abhaya Libre Regular Bold"/>
                <a:hlinkClick r:id="rId2" tooltip="https://www.geeksforgeeks.org/dijkstras-algorithm-for-adjacency-list-representation-greedy-algo-8/"/>
              </a:rPr>
              <a:t>DIJKSTRA'S ALGORITHM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67237" y="2511208"/>
            <a:ext cx="14330603" cy="179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Greedy algorithm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Finding the shortest path between nodes in a graph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Uses Priority Queue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2890" y="1861487"/>
            <a:ext cx="8448047" cy="8203619"/>
          </a:xfrm>
          <a:custGeom>
            <a:avLst/>
            <a:gdLst/>
            <a:ahLst/>
            <a:cxnLst/>
            <a:rect r="r" b="b" t="t" l="l"/>
            <a:pathLst>
              <a:path h="8203619" w="8448047">
                <a:moveTo>
                  <a:pt x="0" y="0"/>
                </a:moveTo>
                <a:lnTo>
                  <a:pt x="8448047" y="0"/>
                </a:lnTo>
                <a:lnTo>
                  <a:pt x="8448047" y="8203619"/>
                </a:lnTo>
                <a:lnTo>
                  <a:pt x="0" y="8203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6747" y="923925"/>
            <a:ext cx="14237225" cy="7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Abhaya Libre Regular Bold"/>
                <a:hlinkClick r:id="rId3" tooltip="https://www.geeksforgeeks.org/dijkstras-algorithm-for-adjacency-list-representation-greedy-algo-8/"/>
              </a:rPr>
              <a:t>DIJKSTRA'S ALGORITHM</a:t>
            </a:r>
            <a:r>
              <a:rPr lang="en-US" sz="4577">
                <a:solidFill>
                  <a:srgbClr val="000000"/>
                </a:solidFill>
                <a:latin typeface="Abhaya Libre Regular"/>
              </a:rPr>
              <a:t> 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66462" y="2174957"/>
            <a:ext cx="4745534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Initialize d, pi, and visited</a:t>
            </a:r>
          </a:p>
        </p:txBody>
      </p:sp>
      <p:sp>
        <p:nvSpPr>
          <p:cNvPr name="AutoShape 5" id="5"/>
          <p:cNvSpPr/>
          <p:nvPr/>
        </p:nvSpPr>
        <p:spPr>
          <a:xfrm>
            <a:off x="8251825" y="2433562"/>
            <a:ext cx="3014653" cy="28575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11493655" y="4140918"/>
            <a:ext cx="487769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2. Set source distance to be 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11589" y="5222226"/>
            <a:ext cx="484182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3. Push source vertex into PQ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93655" y="5734581"/>
            <a:ext cx="5408035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4. Loop through all vertices, pop closest vertex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11589" y="8016277"/>
            <a:ext cx="549019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6. Update if shorter distance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11589" y="9182100"/>
            <a:ext cx="5490193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7. Return when all nodes have been visited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4796917" y="4392379"/>
            <a:ext cx="6469477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 rot="0">
            <a:off x="6556914" y="5473686"/>
            <a:ext cx="4709548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0">
            <a:off x="7316087" y="5934722"/>
            <a:ext cx="3950443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0">
            <a:off x="10489536" y="8318051"/>
            <a:ext cx="776993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0">
            <a:off x="4796917" y="9833610"/>
            <a:ext cx="6469477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6" id="16"/>
          <p:cNvSpPr txBox="true"/>
          <p:nvPr/>
        </p:nvSpPr>
        <p:spPr>
          <a:xfrm rot="0">
            <a:off x="11511589" y="7025029"/>
            <a:ext cx="549019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5. Loop through neighbours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7783931" y="7305064"/>
            <a:ext cx="3482463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68860" y="3738451"/>
            <a:ext cx="8180022" cy="4737087"/>
          </a:xfrm>
          <a:custGeom>
            <a:avLst/>
            <a:gdLst/>
            <a:ahLst/>
            <a:cxnLst/>
            <a:rect r="r" b="b" t="t" l="l"/>
            <a:pathLst>
              <a:path h="4737087" w="8180022">
                <a:moveTo>
                  <a:pt x="0" y="0"/>
                </a:moveTo>
                <a:lnTo>
                  <a:pt x="8180022" y="0"/>
                </a:lnTo>
                <a:lnTo>
                  <a:pt x="8180022" y="4737087"/>
                </a:lnTo>
                <a:lnTo>
                  <a:pt x="0" y="473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2909" y="3660510"/>
            <a:ext cx="7671091" cy="4815029"/>
          </a:xfrm>
          <a:custGeom>
            <a:avLst/>
            <a:gdLst/>
            <a:ahLst/>
            <a:cxnLst/>
            <a:rect r="r" b="b" t="t" l="l"/>
            <a:pathLst>
              <a:path h="4815029" w="7671091">
                <a:moveTo>
                  <a:pt x="0" y="0"/>
                </a:moveTo>
                <a:lnTo>
                  <a:pt x="7671091" y="0"/>
                </a:lnTo>
                <a:lnTo>
                  <a:pt x="7671091" y="4815028"/>
                </a:lnTo>
                <a:lnTo>
                  <a:pt x="0" y="4815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2909" y="1233776"/>
            <a:ext cx="9074497" cy="7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Abhaya Libre Regular"/>
              </a:rPr>
              <a:t>PRIORITY QUEUE IMPLEMENTATION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35313" y="2584926"/>
            <a:ext cx="1468338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Array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09556" y="2584926"/>
            <a:ext cx="1412974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Heap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9459" y="3681301"/>
            <a:ext cx="1730335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1616"/>
                </a:solidFill>
                <a:latin typeface="Cardo Bold"/>
              </a:rPr>
              <a:t>O(1)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459" y="5274510"/>
            <a:ext cx="1730335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1616"/>
                </a:solidFill>
                <a:latin typeface="Cardo Bold"/>
              </a:rPr>
              <a:t>O(n)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77155" y="3784698"/>
            <a:ext cx="1730335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1616"/>
                </a:solidFill>
                <a:latin typeface="Cardo Bold"/>
              </a:rPr>
              <a:t>O(logn)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77155" y="5837755"/>
            <a:ext cx="1730335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1616"/>
                </a:solidFill>
                <a:latin typeface="Cardo Bold"/>
              </a:rPr>
              <a:t>O(logn)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4647" y="923925"/>
            <a:ext cx="2210098" cy="7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8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Abhaya Libre Regular"/>
              </a:rPr>
              <a:t>DENSITY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67237" y="2511208"/>
            <a:ext cx="14330603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Ratio of edges present over all possible edges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279028" y="4477320"/>
            <a:ext cx="5507023" cy="2555258"/>
          </a:xfrm>
          <a:custGeom>
            <a:avLst/>
            <a:gdLst/>
            <a:ahLst/>
            <a:cxnLst/>
            <a:rect r="r" b="b" t="t" l="l"/>
            <a:pathLst>
              <a:path h="2555258" w="5507023">
                <a:moveTo>
                  <a:pt x="0" y="0"/>
                </a:moveTo>
                <a:lnTo>
                  <a:pt x="5507022" y="0"/>
                </a:lnTo>
                <a:lnTo>
                  <a:pt x="5507022" y="2555258"/>
                </a:lnTo>
                <a:lnTo>
                  <a:pt x="0" y="255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9" t="-46551" r="-390080" b="-60232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70354" y="3268355"/>
            <a:ext cx="947291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00000"/>
                </a:solidFill>
                <a:latin typeface="Abhaya Libre Regular Bold"/>
              </a:rPr>
              <a:t>02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21362" y="4689253"/>
            <a:ext cx="7445276" cy="216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3"/>
              </a:lnSpc>
            </a:pPr>
            <a:r>
              <a:rPr lang="en-US" sz="6166">
                <a:solidFill>
                  <a:srgbClr val="000000"/>
                </a:solidFill>
                <a:latin typeface="Abhaya Libre Regular Bold"/>
              </a:rPr>
              <a:t>ANALYSIS</a:t>
            </a:r>
          </a:p>
          <a:p>
            <a:pPr algn="ctr">
              <a:lnSpc>
                <a:spcPts val="8633"/>
              </a:lnSpc>
            </a:pPr>
            <a:r>
              <a:rPr lang="en-US" sz="6166">
                <a:solidFill>
                  <a:srgbClr val="000000"/>
                </a:solidFill>
                <a:latin typeface="Abhaya Libre Regular Bold"/>
              </a:rPr>
              <a:t>(ADJACENCY MATRIX)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9255" y="378036"/>
            <a:ext cx="10022604" cy="9732619"/>
          </a:xfrm>
          <a:custGeom>
            <a:avLst/>
            <a:gdLst/>
            <a:ahLst/>
            <a:cxnLst/>
            <a:rect r="r" b="b" t="t" l="l"/>
            <a:pathLst>
              <a:path h="9732619" w="10022604">
                <a:moveTo>
                  <a:pt x="0" y="0"/>
                </a:moveTo>
                <a:lnTo>
                  <a:pt x="10022604" y="0"/>
                </a:lnTo>
                <a:lnTo>
                  <a:pt x="10022604" y="9732619"/>
                </a:lnTo>
                <a:lnTo>
                  <a:pt x="0" y="9732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8743" y="4260564"/>
            <a:ext cx="5628112" cy="248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5168">
                <a:solidFill>
                  <a:srgbClr val="000000"/>
                </a:solidFill>
                <a:latin typeface="Abhaya Libre Regular Bold"/>
              </a:rPr>
              <a:t>TIME COMPLEXITY ANALYSIS</a:t>
            </a:r>
          </a:p>
          <a:p>
            <a:pPr algn="ctr">
              <a:lnSpc>
                <a:spcPts val="5254"/>
              </a:lnSpc>
            </a:pPr>
            <a:r>
              <a:rPr lang="en-US" sz="3752">
                <a:solidFill>
                  <a:srgbClr val="000000"/>
                </a:solidFill>
                <a:latin typeface="Abhaya Libre Regular Bold"/>
              </a:rPr>
              <a:t>(ADJACENCY MATRIX)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91550" y="4305286"/>
            <a:ext cx="980480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1616"/>
                </a:solidFill>
                <a:latin typeface="Nourd Bold Bold"/>
              </a:rPr>
              <a:t>O(1)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1030557" y="4621516"/>
            <a:ext cx="4616412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>
            <a:off x="11146575" y="5607844"/>
            <a:ext cx="4500405" cy="28575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6604684" y="7780388"/>
            <a:ext cx="1309232" cy="46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3"/>
              </a:lnSpc>
              <a:spcBef>
                <a:spcPct val="0"/>
              </a:spcBef>
            </a:pPr>
            <a:r>
              <a:rPr lang="en-US" sz="2723">
                <a:solidFill>
                  <a:srgbClr val="000000"/>
                </a:solidFill>
                <a:latin typeface="Nourd Bold Bold"/>
              </a:rPr>
              <a:t>O(e)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65662" y="9008745"/>
            <a:ext cx="1627436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1616"/>
                </a:solidFill>
                <a:latin typeface="Nourd Bold Bold"/>
              </a:rPr>
              <a:t>O(V*e)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1608713" y="9339262"/>
            <a:ext cx="4038256" cy="0"/>
          </a:xfrm>
          <a:prstGeom prst="line">
            <a:avLst/>
          </a:prstGeom>
          <a:ln cap="flat" w="28575">
            <a:solidFill>
              <a:srgbClr val="FF161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5646969" y="5322745"/>
            <a:ext cx="2469643" cy="555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284">
                <a:solidFill>
                  <a:srgbClr val="FF1616"/>
                </a:solidFill>
                <a:latin typeface="Nourd Bold Bold"/>
              </a:rPr>
              <a:t>O(V*V)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5647014" y="8012495"/>
            <a:ext cx="79502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DAFN4nBnSYA</dc:identifier>
  <dcterms:modified xsi:type="dcterms:W3CDTF">2011-08-01T06:04:30Z</dcterms:modified>
  <cp:revision>1</cp:revision>
  <dc:title>Beige Minimalist Business Plan Template presentation</dc:title>
</cp:coreProperties>
</file>