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67F8-C0D8-E968-F368-62C5475A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E140E-8C6F-216E-682C-E19E907D8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AC059-1301-07D0-807F-E01CEE81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006CF-49C5-9D96-8A2E-1015A22FE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31A0-04F5-E9F9-580A-41F7A5AC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65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A323-DA0E-8E10-ED2A-97268327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89A85-8F2B-2325-0ECC-133747F68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5B5E-3EDA-CBBA-8EE5-0D05BF11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E2E8-64E6-7603-E297-909F124B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94851-30F4-E8C5-C7BB-D5D4D980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72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1B0D7-36E6-548E-56A2-2225FA3A2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17792-4EA1-14E9-6EF2-3A8C43197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A1518-8D14-D9E5-153F-5BF68D3D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5807-BC12-49D3-A785-AE9EFB12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44BB7-3091-16E5-B465-6ECD8B0DC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FD8B-B11C-ACCF-8588-83249792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33D0-E013-6F5A-E08A-7021D09FC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FF106-8949-4EF4-F983-EB49C79C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280EC-82D8-E5AA-5FF1-0D47EC1A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0B98-C4B9-0F06-0B22-B5902D4A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2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D58B-FDBE-7BEF-4013-512E505DE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EC7DC-DEB7-B276-C97A-9D1BC4D30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C7E8-D143-CD00-B2D2-A4E0942C4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7851-83CE-9172-9D34-E57F30DA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2A6A-04A3-06AB-8956-A073A1BA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8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0D295-B1E0-F874-0A1C-A6F812ED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50C5-3B5C-4CC1-47F8-9A60AA36A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1F4A5-B345-67F2-156F-7197901CF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C5ADF-F8E4-9BB9-EDD4-4EE63457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F973C-65EA-E298-801D-74F68691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1F6DB-434D-D290-15D5-7954A8A0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492C-8D9B-B995-5660-B7FE55F8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A7553-1DB7-8138-E4A5-23C87E4DC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5C9D9-0EDD-B355-0351-4396FD616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DBC0E-2BAE-0EC4-48E7-151D24B64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DB5BB-F2DC-CE85-99B8-23026B98E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D4B60-FAA5-92EC-0F66-ED068C72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1F9EC-A74B-FCB8-E1C5-380C926C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1795B-5EA4-B36A-3D6C-0DB813A7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0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01FD-D96F-E195-4F91-BBCFD846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2E45F-4C2F-5A7F-502B-B9DF2F1B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AB7FE-783B-6CA0-8770-037A1580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FEC11-7C14-0554-AD6A-3120E9DF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2633E-1CA4-B3A9-BE40-D1C491CB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3F3EB-922A-6B09-F29D-A572B3F0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F0FA3-A6B2-0A0D-2E96-13F74431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98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DF69-2CBC-7647-6B8F-D50B5CFF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DCC9-0ED0-5B3A-A62B-EB2B1ED3A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F8CEA-FCA5-3C7C-FAC3-9B8A9D73A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449E5-2E6C-ED39-D9A7-785C84EE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F650-3143-8362-291B-52D7E0AC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B9974-5032-587F-D108-1CAB0810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191-A60E-79F4-5FE7-32F0D095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76EF5-5AE9-FA83-82B3-CDC128335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C8324-F55B-10FF-F3B4-AD6F4D79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17B68-31E8-8877-B8E4-50C75D70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038EC-72C3-EC69-C260-3127C1C3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35EB6-8491-E8E6-34F6-A97F78D9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8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B22C8-6589-8161-00BC-23CDE5ACB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5863A-1E90-2EA9-0262-D8AB58CF9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9B33-0207-BC28-A20E-9EF95D149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1A4DC-1A7A-46E9-AE37-9E61632C81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EE80-2C60-2B4C-E0BF-9A1D40278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B1A81-9334-5A4B-E13D-76F22444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128AF-A963-44A9-8AE6-74DCBA88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C3D2873-2194-4FB0-BFBA-7E7EEB984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ace-to-Face Communication: 6 Benefits of Leading in Person">
            <a:extLst>
              <a:ext uri="{FF2B5EF4-FFF2-40B4-BE49-F238E27FC236}">
                <a16:creationId xmlns:a16="http://schemas.microsoft.com/office/drawing/2014/main" id="{ED01AB55-B42D-E495-449A-28316232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r="17320" b="2"/>
          <a:stretch/>
        </p:blipFill>
        <p:spPr bwMode="auto">
          <a:xfrm>
            <a:off x="8529321" y="10"/>
            <a:ext cx="3662680" cy="3401558"/>
          </a:xfrm>
          <a:custGeom>
            <a:avLst/>
            <a:gdLst/>
            <a:ahLst/>
            <a:cxnLst/>
            <a:rect l="l" t="t" r="r" b="b"/>
            <a:pathLst>
              <a:path w="3662680" h="3401568">
                <a:moveTo>
                  <a:pt x="0" y="0"/>
                </a:moveTo>
                <a:lnTo>
                  <a:pt x="3662680" y="0"/>
                </a:lnTo>
                <a:lnTo>
                  <a:pt x="3662680" y="3401568"/>
                </a:lnTo>
                <a:lnTo>
                  <a:pt x="774527" y="3401568"/>
                </a:lnTo>
                <a:lnTo>
                  <a:pt x="769892" y="3133175"/>
                </a:lnTo>
                <a:cubicBezTo>
                  <a:pt x="732577" y="2055441"/>
                  <a:pt x="492520" y="1056020"/>
                  <a:pt x="104445" y="2150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mportance of communication when working remotely: Five helpful tips |  Michael Page">
            <a:extLst>
              <a:ext uri="{FF2B5EF4-FFF2-40B4-BE49-F238E27FC236}">
                <a16:creationId xmlns:a16="http://schemas.microsoft.com/office/drawing/2014/main" id="{81B50BBF-15F9-E01C-2191-0607DF8FC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3" r="-3" b="-3"/>
          <a:stretch/>
        </p:blipFill>
        <p:spPr bwMode="auto">
          <a:xfrm>
            <a:off x="5115314" y="10"/>
            <a:ext cx="4118110" cy="3401558"/>
          </a:xfrm>
          <a:custGeom>
            <a:avLst/>
            <a:gdLst/>
            <a:ahLst/>
            <a:cxnLst/>
            <a:rect l="l" t="t" r="r" b="b"/>
            <a:pathLst>
              <a:path w="4118110" h="3401568">
                <a:moveTo>
                  <a:pt x="0" y="0"/>
                </a:moveTo>
                <a:lnTo>
                  <a:pt x="3343575" y="0"/>
                </a:lnTo>
                <a:lnTo>
                  <a:pt x="3448028" y="215050"/>
                </a:lnTo>
                <a:cubicBezTo>
                  <a:pt x="3836103" y="1056037"/>
                  <a:pt x="4076161" y="2055458"/>
                  <a:pt x="4113475" y="3133192"/>
                </a:cubicBezTo>
                <a:lnTo>
                  <a:pt x="4118110" y="3401568"/>
                </a:lnTo>
                <a:lnTo>
                  <a:pt x="801224" y="3401568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Ventia | Remote site communications">
            <a:extLst>
              <a:ext uri="{FF2B5EF4-FFF2-40B4-BE49-F238E27FC236}">
                <a16:creationId xmlns:a16="http://schemas.microsoft.com/office/drawing/2014/main" id="{36C23F93-6F06-3BA2-74D5-A064322C4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0" r="-1" b="1135"/>
          <a:stretch/>
        </p:blipFill>
        <p:spPr bwMode="auto">
          <a:xfrm>
            <a:off x="5168353" y="3456432"/>
            <a:ext cx="7023646" cy="3401568"/>
          </a:xfrm>
          <a:custGeom>
            <a:avLst/>
            <a:gdLst/>
            <a:ahLst/>
            <a:cxnLst/>
            <a:rect l="l" t="t" r="r" b="b"/>
            <a:pathLst>
              <a:path w="7023646" h="3401568">
                <a:moveTo>
                  <a:pt x="749132" y="0"/>
                </a:moveTo>
                <a:lnTo>
                  <a:pt x="7023646" y="0"/>
                </a:lnTo>
                <a:lnTo>
                  <a:pt x="7023646" y="3401568"/>
                </a:lnTo>
                <a:lnTo>
                  <a:pt x="0" y="3401568"/>
                </a:lnTo>
                <a:lnTo>
                  <a:pt x="79008" y="3238906"/>
                </a:lnTo>
                <a:cubicBezTo>
                  <a:pt x="502362" y="2321466"/>
                  <a:pt x="749563" y="1215476"/>
                  <a:pt x="749563" y="2495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B228652A-FD81-4A3C-B164-2012BF4E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7943" cy="6858000"/>
          </a:xfrm>
          <a:custGeom>
            <a:avLst/>
            <a:gdLst>
              <a:gd name="connsiteX0" fmla="*/ 0 w 5927943"/>
              <a:gd name="connsiteY0" fmla="*/ 0 h 6858000"/>
              <a:gd name="connsiteX1" fmla="*/ 5129522 w 5927943"/>
              <a:gd name="connsiteY1" fmla="*/ 0 h 6858000"/>
              <a:gd name="connsiteX2" fmla="*/ 5289639 w 5927943"/>
              <a:gd name="connsiteY2" fmla="*/ 323150 h 6858000"/>
              <a:gd name="connsiteX3" fmla="*/ 5927943 w 5927943"/>
              <a:gd name="connsiteY3" fmla="*/ 3476847 h 6858000"/>
              <a:gd name="connsiteX4" fmla="*/ 5289639 w 5927943"/>
              <a:gd name="connsiteY4" fmla="*/ 6630545 h 6858000"/>
              <a:gd name="connsiteX5" fmla="*/ 5176937 w 5927943"/>
              <a:gd name="connsiteY5" fmla="*/ 6858000 h 6858000"/>
              <a:gd name="connsiteX6" fmla="*/ 0 w 592794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7943" h="6858000">
                <a:moveTo>
                  <a:pt x="0" y="0"/>
                </a:moveTo>
                <a:lnTo>
                  <a:pt x="5129522" y="0"/>
                </a:lnTo>
                <a:lnTo>
                  <a:pt x="5289639" y="323150"/>
                </a:lnTo>
                <a:cubicBezTo>
                  <a:pt x="5692631" y="1223391"/>
                  <a:pt x="5927943" y="2308646"/>
                  <a:pt x="5927943" y="3476847"/>
                </a:cubicBezTo>
                <a:cubicBezTo>
                  <a:pt x="5927943" y="4645048"/>
                  <a:pt x="5692631" y="5730304"/>
                  <a:pt x="5289639" y="6630545"/>
                </a:cubicBezTo>
                <a:lnTo>
                  <a:pt x="517693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FE8F25D8-4980-4C67-9E0C-7BE94C9C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17310" cy="6858000"/>
          </a:xfrm>
          <a:custGeom>
            <a:avLst/>
            <a:gdLst>
              <a:gd name="connsiteX0" fmla="*/ 0 w 5917310"/>
              <a:gd name="connsiteY0" fmla="*/ 0 h 6858000"/>
              <a:gd name="connsiteX1" fmla="*/ 5118889 w 5917310"/>
              <a:gd name="connsiteY1" fmla="*/ 0 h 6858000"/>
              <a:gd name="connsiteX2" fmla="*/ 5279006 w 5917310"/>
              <a:gd name="connsiteY2" fmla="*/ 323150 h 6858000"/>
              <a:gd name="connsiteX3" fmla="*/ 5917310 w 5917310"/>
              <a:gd name="connsiteY3" fmla="*/ 3476847 h 6858000"/>
              <a:gd name="connsiteX4" fmla="*/ 5279006 w 5917310"/>
              <a:gd name="connsiteY4" fmla="*/ 6630545 h 6858000"/>
              <a:gd name="connsiteX5" fmla="*/ 5166304 w 5917310"/>
              <a:gd name="connsiteY5" fmla="*/ 6858000 h 6858000"/>
              <a:gd name="connsiteX6" fmla="*/ 0 w 591731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17310" h="6858000">
                <a:moveTo>
                  <a:pt x="0" y="0"/>
                </a:moveTo>
                <a:lnTo>
                  <a:pt x="5118889" y="0"/>
                </a:lnTo>
                <a:lnTo>
                  <a:pt x="5279006" y="323150"/>
                </a:lnTo>
                <a:cubicBezTo>
                  <a:pt x="5681998" y="1223391"/>
                  <a:pt x="5917310" y="2308646"/>
                  <a:pt x="5917310" y="3476847"/>
                </a:cubicBezTo>
                <a:cubicBezTo>
                  <a:pt x="5917310" y="4645048"/>
                  <a:pt x="5681998" y="5730304"/>
                  <a:pt x="5279006" y="6630545"/>
                </a:cubicBezTo>
                <a:lnTo>
                  <a:pt x="516630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BD15D-1737-DE98-9B09-13110D54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1527048"/>
            <a:ext cx="5020056" cy="27706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1 Introduction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1A214C69-1234-4E5D-91CD-BEA002042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F86E49C8-40C0-4E80-BAC0-9A66298F1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6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gital device&#10;&#10;AI-generated content may be incorrect.">
            <a:extLst>
              <a:ext uri="{FF2B5EF4-FFF2-40B4-BE49-F238E27FC236}">
                <a16:creationId xmlns:a16="http://schemas.microsoft.com/office/drawing/2014/main" id="{640AB776-1EE2-138A-D358-696F9CDF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130" y="1198680"/>
            <a:ext cx="6791886" cy="4458310"/>
          </a:xfrm>
          <a:prstGeom prst="rect">
            <a:avLst/>
          </a:prstGeom>
        </p:spPr>
      </p:pic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AFF6A-50AF-656B-9168-440D7455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2300">
                <a:solidFill>
                  <a:srgbClr val="FFFFFF"/>
                </a:solidFill>
              </a:rPr>
              <a:t>Digital Telecommunication System</a:t>
            </a:r>
          </a:p>
        </p:txBody>
      </p:sp>
    </p:spTree>
    <p:extLst>
      <p:ext uri="{BB962C8B-B14F-4D97-AF65-F5344CB8AC3E}">
        <p14:creationId xmlns:p14="http://schemas.microsoft.com/office/powerpoint/2010/main" val="269629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CE4A09-CDD1-C22A-19DC-DAAD1879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Noise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97DF2E-5119-1BBE-ACED-9F829771C154}"/>
                  </a:ext>
                </a:extLst>
              </p:cNvPr>
              <p:cNvSpPr txBox="1"/>
              <p:nvPr/>
            </p:nvSpPr>
            <p:spPr>
              <a:xfrm>
                <a:off x="1246824" y="2623381"/>
                <a:ext cx="4772974" cy="35535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Noise always exists.</a:t>
                </a:r>
              </a:p>
              <a:p>
                <a:pPr marL="742950" lvl="1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Noise: unwanted waves that tend to disturb the transmission and processing of message signal in a communication system</a:t>
                </a:r>
              </a:p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b="1" dirty="0"/>
                  <a:t>&gt; Internal or external &lt;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We quantify noise effect by SNR, i.e., the ratio of the average signal power to the average noise power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400" b="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1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=10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400" b="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1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10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 is the average signal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is the average noise power,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 is the </a:t>
                </a:r>
                <a:r>
                  <a:rPr lang="en-US" altLang="zh-CN" sz="1400" dirty="0"/>
                  <a:t>signal </a:t>
                </a:r>
                <a:r>
                  <a:rPr lang="en-US" sz="1400" dirty="0"/>
                  <a:t>bandwidth,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sz="1400" dirty="0"/>
                  <a:t> is the time slot to count the average,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400" dirty="0"/>
                  <a:t> is the signal energy during the time slot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is the noise power spectrum density.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97DF2E-5119-1BBE-ACED-9F829771C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824" y="2623381"/>
                <a:ext cx="4772974" cy="3553581"/>
              </a:xfrm>
              <a:prstGeom prst="rect">
                <a:avLst/>
              </a:prstGeom>
              <a:blipFill>
                <a:blip r:embed="rId2"/>
                <a:stretch>
                  <a:fillRect l="-384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EVM with phase noise - DSP LOG">
            <a:extLst>
              <a:ext uri="{FF2B5EF4-FFF2-40B4-BE49-F238E27FC236}">
                <a16:creationId xmlns:a16="http://schemas.microsoft.com/office/drawing/2014/main" id="{79F03B5B-C443-86E7-C208-DD36B56CF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7702" y="3420716"/>
            <a:ext cx="3393340" cy="25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PSK over AWGN channel. | Download Scientific Diagram">
            <a:extLst>
              <a:ext uri="{FF2B5EF4-FFF2-40B4-BE49-F238E27FC236}">
                <a16:creationId xmlns:a16="http://schemas.microsoft.com/office/drawing/2014/main" id="{13AD14B2-4835-C359-16C8-053E1E15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2131" y="422249"/>
            <a:ext cx="3124482" cy="258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0AF472-DF0C-F600-FB9E-A744CD824362}"/>
              </a:ext>
            </a:extLst>
          </p:cNvPr>
          <p:cNvSpPr txBox="1"/>
          <p:nvPr/>
        </p:nvSpPr>
        <p:spPr>
          <a:xfrm>
            <a:off x="9267852" y="307573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highlight>
                  <a:srgbClr val="FFFF00"/>
                </a:highlight>
              </a:rPr>
              <a:t>thermal noise</a:t>
            </a:r>
            <a:endParaRPr lang="en-US" sz="1200" b="1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C04CB-E6B9-EC1C-F2DD-7E824E68149C}"/>
              </a:ext>
            </a:extLst>
          </p:cNvPr>
          <p:cNvSpPr txBox="1"/>
          <p:nvPr/>
        </p:nvSpPr>
        <p:spPr>
          <a:xfrm>
            <a:off x="9337757" y="5965721"/>
            <a:ext cx="94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highlight>
                  <a:srgbClr val="FFFF00"/>
                </a:highlight>
              </a:rPr>
              <a:t>phase noise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372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C3D7D-6505-D6A5-7AB5-D33DE7011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45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Channels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" name="Picture 10" descr="A Comparative Analysis of Coaxial, Twisted Pair, and Fiber Optic Cables -  ZGSM WIRE HARNESS">
            <a:extLst>
              <a:ext uri="{FF2B5EF4-FFF2-40B4-BE49-F238E27FC236}">
                <a16:creationId xmlns:a16="http://schemas.microsoft.com/office/drawing/2014/main" id="{338290B1-6E60-50C9-4C04-4C5E8F7B84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1" r="5960" b="20662"/>
          <a:stretch/>
        </p:blipFill>
        <p:spPr bwMode="auto">
          <a:xfrm>
            <a:off x="7684008" y="555502"/>
            <a:ext cx="4507992" cy="177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FF8CC-9653-12F9-1F63-D72927DDBBEA}"/>
              </a:ext>
            </a:extLst>
          </p:cNvPr>
          <p:cNvSpPr txBox="1"/>
          <p:nvPr/>
        </p:nvSpPr>
        <p:spPr>
          <a:xfrm>
            <a:off x="612648" y="3355848"/>
            <a:ext cx="6272784" cy="2825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Wire/Guide channel (time invariant and Bandwidth limited)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Traditional </a:t>
            </a:r>
            <a:r>
              <a:rPr lang="en-US" altLang="zh-CN" sz="1500" dirty="0"/>
              <a:t>cables</a:t>
            </a:r>
            <a:r>
              <a:rPr lang="en-US" sz="1500" dirty="0"/>
              <a:t>: telephone lines, coax cables, optical fiber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Wave Guide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Wireless channel (time variant and power limited)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Broadcast channels: usually line-of-sight(LOS) and linear: wireless radio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Mobile radio channels: usually multipath signals not LOS,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Satellite channels: broad area coverage but nonlinear, low SNR</a:t>
            </a:r>
          </a:p>
        </p:txBody>
      </p:sp>
      <p:pic>
        <p:nvPicPr>
          <p:cNvPr id="1028" name="Picture 4" descr="Real scenario of underwater wireless Communication with various nodes. |  Download Scientific Diagram">
            <a:extLst>
              <a:ext uri="{FF2B5EF4-FFF2-40B4-BE49-F238E27FC236}">
                <a16:creationId xmlns:a16="http://schemas.microsoft.com/office/drawing/2014/main" id="{505EBB3F-76A6-66C3-7073-E945F3A7C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t="6034" b="66848"/>
          <a:stretch/>
        </p:blipFill>
        <p:spPr bwMode="auto">
          <a:xfrm>
            <a:off x="7790771" y="4986148"/>
            <a:ext cx="4401229" cy="119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Waveguide Tubing? - everything RF">
            <a:extLst>
              <a:ext uri="{FF2B5EF4-FFF2-40B4-BE49-F238E27FC236}">
                <a16:creationId xmlns:a16="http://schemas.microsoft.com/office/drawing/2014/main" id="{852F1DC4-8980-F8BC-3877-D2719E800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6" t="8324" b="18180"/>
          <a:stretch/>
        </p:blipFill>
        <p:spPr bwMode="auto">
          <a:xfrm>
            <a:off x="7810500" y="2715195"/>
            <a:ext cx="4381500" cy="18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6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DA504-E98F-840F-FFC4-20F8B4CF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Symmetric Channel (BSC)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2858F-009A-DE82-FB9C-BE2313DC5075}"/>
                  </a:ext>
                </a:extLst>
              </p:cNvPr>
              <p:cNvSpPr txBox="1"/>
              <p:nvPr/>
            </p:nvSpPr>
            <p:spPr>
              <a:xfrm>
                <a:off x="630936" y="2660904"/>
                <a:ext cx="4818888" cy="354787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When the demodulator </a:t>
                </a:r>
                <a:r>
                  <a:rPr lang="en-US" altLang="zh-CN" sz="2200" dirty="0"/>
                  <a:t>applies</a:t>
                </a:r>
                <a:r>
                  <a:rPr lang="en-US" sz="2200" dirty="0"/>
                  <a:t> hard decisions, modulation, the channel and demodulation can be simplified as a digital channel.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digital channel is modelled by a Binary Symmetric Channel (BSC) with a bit error probability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2858F-009A-DE82-FB9C-BE2313DC5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2660904"/>
                <a:ext cx="4818888" cy="3547872"/>
              </a:xfrm>
              <a:prstGeom prst="rect">
                <a:avLst/>
              </a:prstGeom>
              <a:blipFill>
                <a:blip r:embed="rId2"/>
                <a:stretch>
                  <a:fillRect l="-380" t="-2062" r="-2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C4AEE84-E23A-83F6-95B4-C2AD497C6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552480"/>
            <a:ext cx="5458968" cy="375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3112A-9274-7316-BD7C-EB5EAD591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3D942B-918D-3501-0A43-03C902EB96FE}"/>
                  </a:ext>
                </a:extLst>
              </p:cNvPr>
              <p:cNvSpPr txBox="1"/>
              <p:nvPr/>
            </p:nvSpPr>
            <p:spPr>
              <a:xfrm>
                <a:off x="836680" y="2405067"/>
                <a:ext cx="6002110" cy="37290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/>
                  <a:t>Shannon Noisy Channel Coding Theorem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channel has a capacity C.</a:t>
                </a:r>
              </a:p>
              <a:p>
                <a:pPr marL="285750"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we transmit at a data rate less than the capacity, there exists an error control code that provides an arbitrarily low bit error rate.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/>
                  <a:t>For an AWGN channel the capacity is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𝐵𝑙𝑜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𝐵𝑙𝑜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𝑏𝑝𝑠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/>
                  <a:t>where B is the channel bandwidth.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000" dirty="0"/>
                  <a:t>Therefore, the maximum spectral efficiency is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𝑆𝑁𝑅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𝑏𝑝𝑠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3D942B-918D-3501-0A43-03C902EB9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0" y="2405067"/>
                <a:ext cx="6002110" cy="3729034"/>
              </a:xfrm>
              <a:prstGeom prst="rect">
                <a:avLst/>
              </a:prstGeom>
              <a:blipFill>
                <a:blip r:embed="rId2"/>
                <a:stretch>
                  <a:fillRect l="-914" t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ow Claude Shannon Invented the Future | Quanta Magazine">
            <a:extLst>
              <a:ext uri="{FF2B5EF4-FFF2-40B4-BE49-F238E27FC236}">
                <a16:creationId xmlns:a16="http://schemas.microsoft.com/office/drawing/2014/main" id="{A37F280F-5A51-68E9-86BB-C155CBE0B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75" r="29775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65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D02F-22F0-B78F-F328-F32848C3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Coding Knowledge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FA519-70F4-C7E0-706A-4903F5F45EEA}"/>
              </a:ext>
            </a:extLst>
          </p:cNvPr>
          <p:cNvSpPr txBox="1"/>
          <p:nvPr/>
        </p:nvSpPr>
        <p:spPr>
          <a:xfrm>
            <a:off x="914400" y="1690688"/>
            <a:ext cx="873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channel code is also called Forward Error Correcting (FEC)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139ECFE-F1EC-B9B3-EC5B-B52F373F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2152836"/>
                  </p:ext>
                </p:extLst>
              </p:nvPr>
            </p:nvGraphicFramePr>
            <p:xfrm>
              <a:off x="1595121" y="2060020"/>
              <a:ext cx="8127999" cy="9831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6330157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4600127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26242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 message bit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the codeword bit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code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879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13332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6139ECFE-F1EC-B9B3-EC5B-B52F373F88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2152836"/>
                  </p:ext>
                </p:extLst>
              </p:nvPr>
            </p:nvGraphicFramePr>
            <p:xfrm>
              <a:off x="1595121" y="2060020"/>
              <a:ext cx="8127999" cy="9831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06330157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246001270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526242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the message bit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the codeword bit length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code rate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8879524"/>
                      </a:ext>
                    </a:extLst>
                  </a:tr>
                  <a:tr h="61226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3725" r="-1124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13332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B6D40-1A36-ED86-BE40-FF6D36FC4779}"/>
                  </a:ext>
                </a:extLst>
              </p:cNvPr>
              <p:cNvSpPr txBox="1"/>
              <p:nvPr/>
            </p:nvSpPr>
            <p:spPr>
              <a:xfrm>
                <a:off x="836676" y="3043127"/>
                <a:ext cx="87325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 are two types of codes: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Block codes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have fixed codeword length and no memory consumption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Convolutional codes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that use memory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previous bits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In the next slides, we will talk about Binary Field and Vector Space.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7B6D40-1A36-ED86-BE40-FF6D36FC4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76" y="3043127"/>
                <a:ext cx="8732520" cy="1477328"/>
              </a:xfrm>
              <a:prstGeom prst="rect">
                <a:avLst/>
              </a:prstGeom>
              <a:blipFill>
                <a:blip r:embed="rId3"/>
                <a:stretch>
                  <a:fillRect l="-628" t="-1646" b="-5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66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7D80A-8604-DB47-CB3B-105F224C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Binary Field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3C59A-2442-E1C1-D024-5B882F398857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Field: a set of elements in which we can perform addition, subtraction, division and multiplication without leaving the set.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Binary Field denoted by GF(2): the set {0,1} together with modulo-2 addition, multiplication, subtraction and division.</a:t>
            </a:r>
          </a:p>
        </p:txBody>
      </p:sp>
      <p:pic>
        <p:nvPicPr>
          <p:cNvPr id="8" name="Picture 7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601DA487-9848-9056-D93F-CCA6C765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613893"/>
            <a:ext cx="5458968" cy="363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49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27CB-5CEE-895F-9139-34C80475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DDD0D-A2FB-3B41-90DD-7E6893E9DCB1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515600" cy="4340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 length-n binary vector: a length-n ordered sequence with components selected from GF(2),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=1,2,⋯,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distinct length-n binary vectors. For example, there are 8 length-3 vectors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0,0,0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,0,0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,0,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length-n </a:t>
                </a:r>
                <a:r>
                  <a:rPr lang="en-US" altLang="zh-CN" dirty="0"/>
                  <a:t>vector </a:t>
                </a:r>
                <a:r>
                  <a:rPr lang="en-US" dirty="0"/>
                  <a:t>set together with the addition and scalar multiplication operation (the result is included in this set) is called a vector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over GF(2). The addition and scalar multiplication are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a vector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any 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,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all-zero vector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sum of two vectors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still a vector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CDDD0D-A2FB-3B41-90DD-7E6893E9D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515600" cy="4340355"/>
              </a:xfrm>
              <a:prstGeom prst="rect">
                <a:avLst/>
              </a:prstGeom>
              <a:blipFill>
                <a:blip r:embed="rId2"/>
                <a:stretch>
                  <a:fillRect l="-522" t="-562" b="-1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3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617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Office Theme</vt:lpstr>
      <vt:lpstr>Lecture 1 Introduction</vt:lpstr>
      <vt:lpstr>Digital Telecommunication System</vt:lpstr>
      <vt:lpstr>Noise</vt:lpstr>
      <vt:lpstr>Channels</vt:lpstr>
      <vt:lpstr>Binary Symmetric Channel (BSC)</vt:lpstr>
      <vt:lpstr>Channel Capacity</vt:lpstr>
      <vt:lpstr>Basic Coding Knowledge</vt:lpstr>
      <vt:lpstr>Binary Field</vt:lpstr>
      <vt:lpstr>Vector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Xinwei Qu</dc:creator>
  <cp:lastModifiedBy>Xinwei Qu</cp:lastModifiedBy>
  <cp:revision>79</cp:revision>
  <dcterms:created xsi:type="dcterms:W3CDTF">2025-04-13T07:29:06Z</dcterms:created>
  <dcterms:modified xsi:type="dcterms:W3CDTF">2025-04-14T10:40:47Z</dcterms:modified>
</cp:coreProperties>
</file>