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6" r:id="rId5"/>
    <p:sldId id="259" r:id="rId6"/>
    <p:sldId id="260" r:id="rId7"/>
    <p:sldId id="261" r:id="rId8"/>
    <p:sldId id="262" r:id="rId9"/>
    <p:sldId id="264" r:id="rId10"/>
    <p:sldId id="278" r:id="rId11"/>
    <p:sldId id="285" r:id="rId12"/>
    <p:sldId id="286" r:id="rId13"/>
    <p:sldId id="287" r:id="rId14"/>
    <p:sldId id="288" r:id="rId15"/>
    <p:sldId id="274" r:id="rId16"/>
    <p:sldId id="275" r:id="rId17"/>
    <p:sldId id="276" r:id="rId18"/>
    <p:sldId id="277" r:id="rId19"/>
    <p:sldId id="303" r:id="rId20"/>
    <p:sldId id="267" r:id="rId21"/>
    <p:sldId id="268" r:id="rId22"/>
    <p:sldId id="269" r:id="rId23"/>
    <p:sldId id="270"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35" autoAdjust="0"/>
    <p:restoredTop sz="94660"/>
  </p:normalViewPr>
  <p:slideViewPr>
    <p:cSldViewPr snapToGrid="0">
      <p:cViewPr varScale="1">
        <p:scale>
          <a:sx n="133" d="100"/>
          <a:sy n="133" d="100"/>
        </p:scale>
        <p:origin x="162"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866529-738D-42D6-90E5-71AB409DFC7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4509F-9956-4693-8A98-68881303AD3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g10ea4813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a4813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0ea48137f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ea48137f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0ea48137f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ea48137f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0ea48137f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ea48137f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0ea48137f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ea48137f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0ea48137f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ea48137f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0ea48137f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ea48137f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5" name="Google Shape;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9" name="Google Shape;2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8"/>
        <p:cNvGrpSpPr/>
        <p:nvPr/>
      </p:nvGrpSpPr>
      <p:grpSpPr>
        <a:xfrm>
          <a:off x="0" y="0"/>
          <a:ext cx="0" cy="0"/>
          <a:chOff x="0" y="0"/>
          <a:chExt cx="0" cy="0"/>
        </a:xfrm>
      </p:grpSpPr>
      <p:sp>
        <p:nvSpPr>
          <p:cNvPr id="289" name="Google Shape;2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0" name="Google Shape;2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3"/>
        <p:cNvGrpSpPr/>
        <p:nvPr/>
      </p:nvGrpSpPr>
      <p:grpSpPr>
        <a:xfrm>
          <a:off x="0" y="0"/>
          <a:ext cx="0" cy="0"/>
          <a:chOff x="0" y="0"/>
          <a:chExt cx="0" cy="0"/>
        </a:xfrm>
      </p:grpSpPr>
      <p:sp>
        <p:nvSpPr>
          <p:cNvPr id="454" name="Google Shape;4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55" name="Google Shape;45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g10ea4813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a4813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g10ea4813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a4813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g10ea4813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a4813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1A53DAB-DB2B-4377-AC17-D682A7D9D1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A7C40-4FC9-45B4-BF85-B82CA19A412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1A53DAB-DB2B-4377-AC17-D682A7D9D1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A7C40-4FC9-45B4-BF85-B82CA19A412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1A53DAB-DB2B-4377-AC17-D682A7D9D1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A7C40-4FC9-45B4-BF85-B82CA19A4125}"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2_Title Slide">
  <p:cSld name="2_Title Slide">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683520" y="2524320"/>
            <a:ext cx="10824480" cy="20299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 name="Google Shape;10;p2"/>
          <p:cNvSpPr txBox="1">
            <a:spLocks noGrp="1"/>
          </p:cNvSpPr>
          <p:nvPr>
            <p:ph type="subTitle" idx="1"/>
          </p:nvPr>
        </p:nvSpPr>
        <p:spPr>
          <a:xfrm>
            <a:off x="609600" y="1604640"/>
            <a:ext cx="10972320" cy="397728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SzPts val="1800"/>
              <a:buChar char="●"/>
              <a:defRPr/>
            </a:lvl1pPr>
            <a:lvl2pPr lvl="1" algn="l">
              <a:lnSpc>
                <a:spcPct val="115000"/>
              </a:lnSpc>
              <a:spcBef>
                <a:spcPts val="2135"/>
              </a:spcBef>
              <a:spcAft>
                <a:spcPts val="0"/>
              </a:spcAft>
              <a:buSzPts val="1400"/>
              <a:buChar char="○"/>
              <a:defRPr/>
            </a:lvl2pPr>
            <a:lvl3pPr lvl="2" algn="l">
              <a:lnSpc>
                <a:spcPct val="115000"/>
              </a:lnSpc>
              <a:spcBef>
                <a:spcPts val="2135"/>
              </a:spcBef>
              <a:spcAft>
                <a:spcPts val="0"/>
              </a:spcAft>
              <a:buSzPts val="1400"/>
              <a:buChar char="■"/>
              <a:defRPr/>
            </a:lvl3pPr>
            <a:lvl4pPr lvl="3" algn="l">
              <a:lnSpc>
                <a:spcPct val="115000"/>
              </a:lnSpc>
              <a:spcBef>
                <a:spcPts val="2135"/>
              </a:spcBef>
              <a:spcAft>
                <a:spcPts val="0"/>
              </a:spcAft>
              <a:buSzPts val="1400"/>
              <a:buChar char="●"/>
              <a:defRPr/>
            </a:lvl4pPr>
            <a:lvl5pPr lvl="4" algn="l">
              <a:lnSpc>
                <a:spcPct val="115000"/>
              </a:lnSpc>
              <a:spcBef>
                <a:spcPts val="2135"/>
              </a:spcBef>
              <a:spcAft>
                <a:spcPts val="0"/>
              </a:spcAft>
              <a:buSzPts val="1400"/>
              <a:buChar char="○"/>
              <a:defRPr/>
            </a:lvl5pPr>
            <a:lvl6pPr lvl="5" algn="l">
              <a:lnSpc>
                <a:spcPct val="115000"/>
              </a:lnSpc>
              <a:spcBef>
                <a:spcPts val="2135"/>
              </a:spcBef>
              <a:spcAft>
                <a:spcPts val="0"/>
              </a:spcAft>
              <a:buSzPts val="1400"/>
              <a:buChar char="■"/>
              <a:defRPr/>
            </a:lvl6pPr>
            <a:lvl7pPr lvl="6" algn="l">
              <a:lnSpc>
                <a:spcPct val="115000"/>
              </a:lnSpc>
              <a:spcBef>
                <a:spcPts val="2135"/>
              </a:spcBef>
              <a:spcAft>
                <a:spcPts val="0"/>
              </a:spcAft>
              <a:buSzPts val="1400"/>
              <a:buChar char="●"/>
              <a:defRPr/>
            </a:lvl7pPr>
            <a:lvl8pPr lvl="7" algn="l">
              <a:lnSpc>
                <a:spcPct val="115000"/>
              </a:lnSpc>
              <a:spcBef>
                <a:spcPts val="2135"/>
              </a:spcBef>
              <a:spcAft>
                <a:spcPts val="0"/>
              </a:spcAft>
              <a:buSzPts val="1400"/>
              <a:buChar char="○"/>
              <a:defRPr/>
            </a:lvl8pPr>
            <a:lvl9pPr lvl="8" algn="l">
              <a:lnSpc>
                <a:spcPct val="115000"/>
              </a:lnSpc>
              <a:spcBef>
                <a:spcPts val="2135"/>
              </a:spcBef>
              <a:spcAft>
                <a:spcPts val="2135"/>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6"/>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609600" lvl="0" indent="-457200" algn="l">
              <a:lnSpc>
                <a:spcPct val="115000"/>
              </a:lnSpc>
              <a:spcBef>
                <a:spcPts val="0"/>
              </a:spcBef>
              <a:spcAft>
                <a:spcPts val="0"/>
              </a:spcAft>
              <a:buSzPts val="1800"/>
              <a:buChar char="●"/>
              <a:defRPr/>
            </a:lvl1pPr>
            <a:lvl2pPr marL="1219200" lvl="1" indent="-423545" algn="l">
              <a:lnSpc>
                <a:spcPct val="115000"/>
              </a:lnSpc>
              <a:spcBef>
                <a:spcPts val="2135"/>
              </a:spcBef>
              <a:spcAft>
                <a:spcPts val="0"/>
              </a:spcAft>
              <a:buSzPts val="1400"/>
              <a:buChar char="○"/>
              <a:defRPr/>
            </a:lvl2pPr>
            <a:lvl3pPr marL="1828800" lvl="2" indent="-423545" algn="l">
              <a:lnSpc>
                <a:spcPct val="115000"/>
              </a:lnSpc>
              <a:spcBef>
                <a:spcPts val="2135"/>
              </a:spcBef>
              <a:spcAft>
                <a:spcPts val="0"/>
              </a:spcAft>
              <a:buSzPts val="1400"/>
              <a:buChar char="■"/>
              <a:defRPr/>
            </a:lvl3pPr>
            <a:lvl4pPr marL="2438400" lvl="3" indent="-423545" algn="l">
              <a:lnSpc>
                <a:spcPct val="115000"/>
              </a:lnSpc>
              <a:spcBef>
                <a:spcPts val="2135"/>
              </a:spcBef>
              <a:spcAft>
                <a:spcPts val="0"/>
              </a:spcAft>
              <a:buSzPts val="1400"/>
              <a:buChar char="●"/>
              <a:defRPr/>
            </a:lvl4pPr>
            <a:lvl5pPr marL="3048000" lvl="4" indent="-423545" algn="l">
              <a:lnSpc>
                <a:spcPct val="115000"/>
              </a:lnSpc>
              <a:spcBef>
                <a:spcPts val="2135"/>
              </a:spcBef>
              <a:spcAft>
                <a:spcPts val="0"/>
              </a:spcAft>
              <a:buSzPts val="1400"/>
              <a:buChar char="○"/>
              <a:defRPr/>
            </a:lvl5pPr>
            <a:lvl6pPr marL="3657600" lvl="5" indent="-423545" algn="l">
              <a:lnSpc>
                <a:spcPct val="115000"/>
              </a:lnSpc>
              <a:spcBef>
                <a:spcPts val="2135"/>
              </a:spcBef>
              <a:spcAft>
                <a:spcPts val="0"/>
              </a:spcAft>
              <a:buSzPts val="1400"/>
              <a:buChar char="■"/>
              <a:defRPr/>
            </a:lvl6pPr>
            <a:lvl7pPr marL="4267200" lvl="6" indent="-423545" algn="l">
              <a:lnSpc>
                <a:spcPct val="115000"/>
              </a:lnSpc>
              <a:spcBef>
                <a:spcPts val="2135"/>
              </a:spcBef>
              <a:spcAft>
                <a:spcPts val="0"/>
              </a:spcAft>
              <a:buSzPts val="1400"/>
              <a:buChar char="●"/>
              <a:defRPr/>
            </a:lvl7pPr>
            <a:lvl8pPr marL="4876800" lvl="7" indent="-423545" algn="l">
              <a:lnSpc>
                <a:spcPct val="115000"/>
              </a:lnSpc>
              <a:spcBef>
                <a:spcPts val="2135"/>
              </a:spcBef>
              <a:spcAft>
                <a:spcPts val="0"/>
              </a:spcAft>
              <a:buSzPts val="1400"/>
              <a:buChar char="○"/>
              <a:defRPr/>
            </a:lvl8pPr>
            <a:lvl9pPr marL="5486400" lvl="8" indent="-423545" algn="l">
              <a:lnSpc>
                <a:spcPct val="115000"/>
              </a:lnSpc>
              <a:spcBef>
                <a:spcPts val="2135"/>
              </a:spcBef>
              <a:spcAft>
                <a:spcPts val="2135"/>
              </a:spcAft>
              <a:buSzPts val="1400"/>
              <a:buChar char="■"/>
              <a:defRPr/>
            </a:lvl9pPr>
          </a:lstStyle>
          <a:p/>
        </p:txBody>
      </p:sp>
      <p:sp>
        <p:nvSpPr>
          <p:cNvPr id="21" name="Google Shape;21;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1A53DAB-DB2B-4377-AC17-D682A7D9D1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A7C40-4FC9-45B4-BF85-B82CA19A412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1A53DAB-DB2B-4377-AC17-D682A7D9D1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A7C40-4FC9-45B4-BF85-B82CA19A412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1A53DAB-DB2B-4377-AC17-D682A7D9D1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A7C40-4FC9-45B4-BF85-B82CA19A412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1A53DAB-DB2B-4377-AC17-D682A7D9D16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FA7C40-4FC9-45B4-BF85-B82CA19A412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1A53DAB-DB2B-4377-AC17-D682A7D9D16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A7C40-4FC9-45B4-BF85-B82CA19A412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A53DAB-DB2B-4377-AC17-D682A7D9D16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FA7C40-4FC9-45B4-BF85-B82CA19A412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1A53DAB-DB2B-4377-AC17-D682A7D9D1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A7C40-4FC9-45B4-BF85-B82CA19A412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1A53DAB-DB2B-4377-AC17-D682A7D9D1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A7C40-4FC9-45B4-BF85-B82CA19A412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53DAB-DB2B-4377-AC17-D682A7D9D16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A7C40-4FC9-45B4-BF85-B82CA19A412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7" name="Google Shape;57;p15"/>
          <p:cNvPicPr preferRelativeResize="0"/>
          <p:nvPr/>
        </p:nvPicPr>
        <p:blipFill rotWithShape="1">
          <a:blip r:embed="rId1"/>
          <a:srcRect/>
          <a:stretch>
            <a:fillRect/>
          </a:stretch>
        </p:blipFill>
        <p:spPr>
          <a:xfrm>
            <a:off x="4095840" y="227520"/>
            <a:ext cx="3999360" cy="2658240"/>
          </a:xfrm>
          <a:prstGeom prst="rect">
            <a:avLst/>
          </a:prstGeom>
          <a:noFill/>
          <a:ln>
            <a:noFill/>
          </a:ln>
        </p:spPr>
      </p:pic>
      <p:sp>
        <p:nvSpPr>
          <p:cNvPr id="58" name="Google Shape;58;p15"/>
          <p:cNvSpPr txBox="1"/>
          <p:nvPr/>
        </p:nvSpPr>
        <p:spPr>
          <a:xfrm>
            <a:off x="683520" y="2973600"/>
            <a:ext cx="10824480" cy="3130560"/>
          </a:xfrm>
          <a:prstGeom prst="rect">
            <a:avLst/>
          </a:prstGeom>
          <a:noFill/>
          <a:ln>
            <a:noFill/>
          </a:ln>
        </p:spPr>
        <p:txBody>
          <a:bodyPr spcFirstLastPara="1" wrap="square" lIns="121900" tIns="121900" rIns="121900" bIns="121900" anchor="b" anchorCtr="0">
            <a:noAutofit/>
          </a:bodyPr>
          <a:lstStyle/>
          <a:p>
            <a:pPr algn="ctr"/>
            <a:r>
              <a:rPr lang="en-US" sz="3735" b="1" dirty="0">
                <a:solidFill>
                  <a:srgbClr val="171717"/>
                </a:solidFill>
                <a:latin typeface="Times New Roman" panose="02020603050405020304"/>
                <a:ea typeface="Times New Roman" panose="02020603050405020304"/>
                <a:cs typeface="Times New Roman" panose="02020603050405020304"/>
                <a:sym typeface="Times New Roman" panose="02020603050405020304"/>
              </a:rPr>
              <a:t>Computer Engineering Department</a:t>
            </a:r>
            <a:br>
              <a:rPr lang="en-US" sz="3735" dirty="0">
                <a:solidFill>
                  <a:srgbClr val="171717"/>
                </a:solidFill>
                <a:latin typeface="Arial" panose="020B0604020202020204"/>
                <a:ea typeface="Arial" panose="020B0604020202020204"/>
                <a:cs typeface="Arial" panose="020B0604020202020204"/>
                <a:sym typeface="Arial" panose="020B0604020202020204"/>
              </a:rPr>
            </a:br>
            <a:r>
              <a:rPr lang="en-US" sz="3735" dirty="0">
                <a:solidFill>
                  <a:srgbClr val="171717"/>
                </a:solidFill>
                <a:latin typeface="Times New Roman" panose="02020603050405020304"/>
                <a:ea typeface="Times New Roman" panose="02020603050405020304"/>
                <a:cs typeface="Times New Roman" panose="02020603050405020304"/>
                <a:sym typeface="Times New Roman" panose="02020603050405020304"/>
              </a:rPr>
              <a:t>A.P. Shah Institute of Technology</a:t>
            </a:r>
            <a:br>
              <a:rPr lang="en-US" sz="3735" dirty="0">
                <a:solidFill>
                  <a:srgbClr val="171717"/>
                </a:solidFill>
                <a:latin typeface="Arial" panose="020B0604020202020204"/>
                <a:ea typeface="Arial" panose="020B0604020202020204"/>
                <a:cs typeface="Arial" panose="020B0604020202020204"/>
                <a:sym typeface="Arial" panose="020B0604020202020204"/>
              </a:rPr>
            </a:br>
            <a:r>
              <a:rPr lang="en-US" sz="3735" dirty="0" err="1">
                <a:solidFill>
                  <a:srgbClr val="171717"/>
                </a:solidFill>
                <a:latin typeface="Times New Roman" panose="02020603050405020304"/>
                <a:ea typeface="Times New Roman" panose="02020603050405020304"/>
                <a:cs typeface="Times New Roman" panose="02020603050405020304"/>
                <a:sym typeface="Times New Roman" panose="02020603050405020304"/>
              </a:rPr>
              <a:t>G.B.Road</a:t>
            </a:r>
            <a:r>
              <a:rPr lang="en-US" sz="3735" dirty="0">
                <a:solidFill>
                  <a:srgbClr val="171717"/>
                </a:solidFill>
                <a:latin typeface="Times New Roman" panose="02020603050405020304"/>
                <a:ea typeface="Times New Roman" panose="02020603050405020304"/>
                <a:cs typeface="Times New Roman" panose="02020603050405020304"/>
                <a:sym typeface="Times New Roman" panose="02020603050405020304"/>
              </a:rPr>
              <a:t>, </a:t>
            </a:r>
            <a:r>
              <a:rPr lang="en-US" sz="3735" dirty="0" err="1">
                <a:solidFill>
                  <a:srgbClr val="171717"/>
                </a:solidFill>
                <a:latin typeface="Times New Roman" panose="02020603050405020304"/>
                <a:ea typeface="Times New Roman" panose="02020603050405020304"/>
                <a:cs typeface="Times New Roman" panose="02020603050405020304"/>
                <a:sym typeface="Times New Roman" panose="02020603050405020304"/>
              </a:rPr>
              <a:t>Kasarvadavli</a:t>
            </a:r>
            <a:r>
              <a:rPr lang="en-US" sz="3735" dirty="0">
                <a:solidFill>
                  <a:srgbClr val="171717"/>
                </a:solidFill>
                <a:latin typeface="Times New Roman" panose="02020603050405020304"/>
                <a:ea typeface="Times New Roman" panose="02020603050405020304"/>
                <a:cs typeface="Times New Roman" panose="02020603050405020304"/>
                <a:sym typeface="Times New Roman" panose="02020603050405020304"/>
              </a:rPr>
              <a:t>, Thane(W), Mumbai-400615</a:t>
            </a:r>
            <a:br>
              <a:rPr lang="en-US" sz="3735" dirty="0">
                <a:solidFill>
                  <a:srgbClr val="171717"/>
                </a:solidFill>
                <a:latin typeface="Arial" panose="020B0604020202020204"/>
                <a:ea typeface="Arial" panose="020B0604020202020204"/>
                <a:cs typeface="Arial" panose="020B0604020202020204"/>
                <a:sym typeface="Arial" panose="020B0604020202020204"/>
              </a:rPr>
            </a:br>
            <a:r>
              <a:rPr lang="en-US" sz="3735" dirty="0">
                <a:solidFill>
                  <a:srgbClr val="171717"/>
                </a:solidFill>
                <a:latin typeface="Times New Roman" panose="02020603050405020304"/>
                <a:ea typeface="Times New Roman" panose="02020603050405020304"/>
                <a:cs typeface="Times New Roman" panose="02020603050405020304"/>
                <a:sym typeface="Times New Roman" panose="02020603050405020304"/>
              </a:rPr>
              <a:t>UNIVERSITY OF MUMBAI</a:t>
            </a:r>
            <a:br>
              <a:rPr lang="en-US" sz="3735" dirty="0">
                <a:solidFill>
                  <a:srgbClr val="171717"/>
                </a:solidFill>
                <a:latin typeface="Arial" panose="020B0604020202020204"/>
                <a:ea typeface="Arial" panose="020B0604020202020204"/>
                <a:cs typeface="Arial" panose="020B0604020202020204"/>
                <a:sym typeface="Arial" panose="020B0604020202020204"/>
              </a:rPr>
            </a:br>
            <a:r>
              <a:rPr lang="en-US" sz="3735" dirty="0">
                <a:solidFill>
                  <a:srgbClr val="171717"/>
                </a:solidFill>
                <a:latin typeface="Times New Roman" panose="02020603050405020304"/>
                <a:ea typeface="Times New Roman" panose="02020603050405020304"/>
                <a:cs typeface="Times New Roman" panose="02020603050405020304"/>
                <a:sym typeface="Times New Roman" panose="02020603050405020304"/>
              </a:rPr>
              <a:t>Academic Year 2022-2023</a:t>
            </a:r>
            <a:endParaRPr sz="3735" dirty="0">
              <a:solidFill>
                <a:srgbClr val="171717"/>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pPr algn="ctr"/>
            <a:r>
              <a:rPr lang="en-US" sz="2670" dirty="0">
                <a:latin typeface="Times New Roman" panose="02020603050405020304" pitchFamily="18" charset="0"/>
                <a:cs typeface="Times New Roman" panose="02020603050405020304" pitchFamily="18" charset="0"/>
              </a:rPr>
              <a:t>DFD - </a:t>
            </a:r>
            <a:r>
              <a:rPr lang="en-US" sz="2670" dirty="0" err="1">
                <a:latin typeface="Times New Roman" panose="02020603050405020304" pitchFamily="18" charset="0"/>
                <a:cs typeface="Times New Roman" panose="02020603050405020304" pitchFamily="18" charset="0"/>
              </a:rPr>
              <a:t>Lvl</a:t>
            </a:r>
            <a:r>
              <a:rPr lang="en-US" sz="2670" dirty="0">
                <a:latin typeface="Times New Roman" panose="02020603050405020304" pitchFamily="18" charset="0"/>
                <a:cs typeface="Times New Roman" panose="02020603050405020304" pitchFamily="18" charset="0"/>
              </a:rPr>
              <a:t> 1</a:t>
            </a:r>
            <a:endParaRPr lang="en-US" sz="2670" dirty="0">
              <a:latin typeface="Times New Roman" panose="02020603050405020304" pitchFamily="18" charset="0"/>
              <a:cs typeface="Times New Roman" panose="02020603050405020304" pitchFamily="18" charset="0"/>
            </a:endParaRPr>
          </a:p>
        </p:txBody>
      </p:sp>
      <p:sp>
        <p:nvSpPr>
          <p:cNvPr id="2" name="Google Shape;101;p19"/>
          <p:cNvSpPr txBox="1"/>
          <p:nvPr/>
        </p:nvSpPr>
        <p:spPr>
          <a:xfrm>
            <a:off x="10002576" y="6141767"/>
            <a:ext cx="2800800" cy="615513"/>
          </a:xfrm>
          <a:prstGeom prst="rect">
            <a:avLst/>
          </a:prstGeom>
          <a:noFill/>
          <a:ln>
            <a:noFill/>
          </a:ln>
        </p:spPr>
        <p:txBody>
          <a:bodyPr spcFirstLastPara="1" wrap="square" lIns="121900" tIns="121900" rIns="121900" bIns="121900" anchor="t" anchorCtr="0">
            <a:spAutoFit/>
          </a:bodyPr>
          <a:lstStyle/>
          <a:p>
            <a:r>
              <a:rPr lang="en-GB" sz="2400" dirty="0"/>
              <a:t>ELIFIER</a:t>
            </a:r>
            <a:endParaRPr sz="2400" dirty="0"/>
          </a:p>
        </p:txBody>
      </p:sp>
      <p:pic>
        <p:nvPicPr>
          <p:cNvPr id="3" name="Content Placeholder 2"/>
          <p:cNvPicPr>
            <a:picLocks noChangeAspect="1"/>
          </p:cNvPicPr>
          <p:nvPr>
            <p:ph idx="1"/>
          </p:nvPr>
        </p:nvPicPr>
        <p:blipFill>
          <a:blip r:embed="rId1"/>
          <a:stretch>
            <a:fillRect/>
          </a:stretch>
        </p:blipFill>
        <p:spPr>
          <a:xfrm>
            <a:off x="1821180" y="1392555"/>
            <a:ext cx="8539480" cy="4534535"/>
          </a:xfrm>
          <a:prstGeom prst="rect">
            <a:avLst/>
          </a:prstGeom>
          <a:ln>
            <a:solidFill>
              <a:schemeClr val="tx1"/>
            </a:solidFill>
          </a:ln>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DFD - LVL 2 </a:t>
            </a:r>
            <a:endParaRPr lang="en-US" sz="2400" dirty="0">
              <a:latin typeface="Times New Roman" panose="02020603050405020304" pitchFamily="18" charset="0"/>
              <a:cs typeface="Times New Roman" panose="02020603050405020304" pitchFamily="18" charset="0"/>
            </a:endParaRPr>
          </a:p>
        </p:txBody>
      </p:sp>
      <p:sp>
        <p:nvSpPr>
          <p:cNvPr id="2" name="Google Shape;101;p19"/>
          <p:cNvSpPr txBox="1"/>
          <p:nvPr/>
        </p:nvSpPr>
        <p:spPr>
          <a:xfrm>
            <a:off x="10002576" y="6141767"/>
            <a:ext cx="2800800" cy="615513"/>
          </a:xfrm>
          <a:prstGeom prst="rect">
            <a:avLst/>
          </a:prstGeom>
          <a:noFill/>
          <a:ln>
            <a:noFill/>
          </a:ln>
        </p:spPr>
        <p:txBody>
          <a:bodyPr spcFirstLastPara="1" wrap="square" lIns="121900" tIns="121900" rIns="121900" bIns="121900" anchor="t" anchorCtr="0">
            <a:spAutoFit/>
          </a:bodyPr>
          <a:lstStyle/>
          <a:p>
            <a:r>
              <a:rPr lang="en-GB" sz="2400" dirty="0"/>
              <a:t>ELIFIER</a:t>
            </a:r>
            <a:endParaRPr sz="2400" dirty="0"/>
          </a:p>
        </p:txBody>
      </p:sp>
      <p:pic>
        <p:nvPicPr>
          <p:cNvPr id="3" name="Content Placeholder 2"/>
          <p:cNvPicPr>
            <a:picLocks noChangeAspect="1"/>
          </p:cNvPicPr>
          <p:nvPr>
            <p:ph idx="1"/>
          </p:nvPr>
        </p:nvPicPr>
        <p:blipFill>
          <a:blip r:embed="rId1"/>
          <a:stretch>
            <a:fillRect/>
          </a:stretch>
        </p:blipFill>
        <p:spPr>
          <a:xfrm>
            <a:off x="1772285" y="1363980"/>
            <a:ext cx="8906510" cy="4778375"/>
          </a:xfrm>
          <a:prstGeom prst="rect">
            <a:avLst/>
          </a:prstGeom>
          <a:ln>
            <a:solidFill>
              <a:schemeClr val="tx1"/>
            </a:solidFill>
          </a:ln>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DFD - LVL 3</a:t>
            </a:r>
            <a:endParaRPr lang="en-US" sz="2400" dirty="0">
              <a:latin typeface="Times New Roman" panose="02020603050405020304" pitchFamily="18" charset="0"/>
              <a:cs typeface="Times New Roman" panose="02020603050405020304" pitchFamily="18" charset="0"/>
            </a:endParaRPr>
          </a:p>
        </p:txBody>
      </p:sp>
      <p:sp>
        <p:nvSpPr>
          <p:cNvPr id="2" name="Google Shape;101;p19"/>
          <p:cNvSpPr txBox="1"/>
          <p:nvPr/>
        </p:nvSpPr>
        <p:spPr>
          <a:xfrm>
            <a:off x="10002576" y="6141767"/>
            <a:ext cx="2800800" cy="615513"/>
          </a:xfrm>
          <a:prstGeom prst="rect">
            <a:avLst/>
          </a:prstGeom>
          <a:noFill/>
          <a:ln>
            <a:noFill/>
          </a:ln>
        </p:spPr>
        <p:txBody>
          <a:bodyPr spcFirstLastPara="1" wrap="square" lIns="121900" tIns="121900" rIns="121900" bIns="121900" anchor="t" anchorCtr="0">
            <a:spAutoFit/>
          </a:bodyPr>
          <a:lstStyle/>
          <a:p>
            <a:r>
              <a:rPr lang="en-GB" sz="2400" dirty="0"/>
              <a:t>ELIFIER</a:t>
            </a:r>
            <a:endParaRPr sz="2400" dirty="0"/>
          </a:p>
        </p:txBody>
      </p:sp>
      <p:pic>
        <p:nvPicPr>
          <p:cNvPr id="3" name="Content Placeholder 2"/>
          <p:cNvPicPr>
            <a:picLocks noChangeAspect="1"/>
          </p:cNvPicPr>
          <p:nvPr>
            <p:ph idx="1"/>
          </p:nvPr>
        </p:nvPicPr>
        <p:blipFill>
          <a:blip r:embed="rId1"/>
          <a:stretch>
            <a:fillRect/>
          </a:stretch>
        </p:blipFill>
        <p:spPr>
          <a:xfrm>
            <a:off x="1812290" y="1344930"/>
            <a:ext cx="8902065" cy="4796155"/>
          </a:xfrm>
          <a:prstGeom prst="rect">
            <a:avLst/>
          </a:prstGeom>
          <a:ln>
            <a:solidFill>
              <a:schemeClr val="tx1"/>
            </a:solidFill>
          </a:ln>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70750" y="477933"/>
            <a:ext cx="2782411" cy="641600"/>
          </a:xfrm>
        </p:spPr>
        <p:txBody>
          <a:bodyPr/>
          <a:lstStyle/>
          <a:p>
            <a:r>
              <a:rPr lang="en-US" sz="2400" dirty="0">
                <a:latin typeface="Times New Roman" panose="02020603050405020304" pitchFamily="18" charset="0"/>
                <a:cs typeface="Times New Roman" panose="02020603050405020304" pitchFamily="18" charset="0"/>
              </a:rPr>
              <a:t>Sequence Diagram</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53712" y="1213133"/>
            <a:ext cx="6216486" cy="5266867"/>
          </a:xfrm>
          <a:prstGeom prst="rect">
            <a:avLst/>
          </a:prstGeom>
        </p:spPr>
      </p:pic>
      <p:sp>
        <p:nvSpPr>
          <p:cNvPr id="2" name="TextBox 1"/>
          <p:cNvSpPr txBox="1"/>
          <p:nvPr/>
        </p:nvSpPr>
        <p:spPr>
          <a:xfrm>
            <a:off x="10347248" y="6310052"/>
            <a:ext cx="145867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23594" y="686733"/>
            <a:ext cx="2544811" cy="641600"/>
          </a:xfrm>
        </p:spPr>
        <p:txBody>
          <a:bodyPr/>
          <a:lstStyle/>
          <a:p>
            <a:r>
              <a:rPr lang="en-US" sz="2400" dirty="0">
                <a:latin typeface="Times New Roman" panose="02020603050405020304" pitchFamily="18" charset="0"/>
                <a:cs typeface="Times New Roman" panose="02020603050405020304" pitchFamily="18" charset="0"/>
              </a:rPr>
              <a:t>Activity diagram</a:t>
            </a:r>
            <a:endParaRPr lang="en-US"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347248" y="6310052"/>
            <a:ext cx="145867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3640613" y="1489666"/>
            <a:ext cx="4910774" cy="4536734"/>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19994" y="722733"/>
            <a:ext cx="2552011" cy="641600"/>
          </a:xfrm>
        </p:spPr>
        <p:txBody>
          <a:bodyPr/>
          <a:lstStyle/>
          <a:p>
            <a:r>
              <a:rPr lang="en-US" sz="2400" dirty="0">
                <a:latin typeface="Times New Roman" panose="02020603050405020304" pitchFamily="18" charset="0"/>
                <a:cs typeface="Times New Roman" panose="02020603050405020304" pitchFamily="18" charset="0"/>
              </a:rPr>
              <a:t>Work Completed</a:t>
            </a:r>
            <a:endParaRPr lang="en-US"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347248" y="6310052"/>
            <a:ext cx="145867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80639" y="1859339"/>
            <a:ext cx="10430720" cy="3139321"/>
          </a:xfrm>
          <a:prstGeom prst="rect">
            <a:avLst/>
          </a:prstGeom>
          <a:noFill/>
        </p:spPr>
        <p:txBody>
          <a:bodyPr wrap="square" rtlCol="0">
            <a:spAutoFit/>
          </a:bodyPr>
          <a:lstStyle/>
          <a:p>
            <a:pPr marL="342900" indent="-342900">
              <a:buAutoNum type="arabicParenR"/>
            </a:pPr>
            <a:r>
              <a:rPr lang="en-US" dirty="0">
                <a:latin typeface="Times New Roman" panose="02020603050405020304" pitchFamily="18" charset="0"/>
                <a:cs typeface="Times New Roman" panose="02020603050405020304" pitchFamily="18" charset="0"/>
              </a:rPr>
              <a:t>Extracting Data from Twitter handles.</a:t>
            </a:r>
            <a:endParaRPr lang="en-US" dirty="0">
              <a:latin typeface="Times New Roman" panose="02020603050405020304" pitchFamily="18" charset="0"/>
              <a:cs typeface="Times New Roman" panose="02020603050405020304" pitchFamily="18" charset="0"/>
            </a:endParaRPr>
          </a:p>
          <a:p>
            <a:pPr marL="342900" indent="-342900">
              <a:buAutoNum type="arabicParenR"/>
            </a:pPr>
            <a:endParaRPr lang="en-US" dirty="0">
              <a:latin typeface="Times New Roman" panose="02020603050405020304" pitchFamily="18" charset="0"/>
              <a:cs typeface="Times New Roman" panose="02020603050405020304" pitchFamily="18" charset="0"/>
            </a:endParaRPr>
          </a:p>
          <a:p>
            <a:pPr marL="342900" indent="-342900">
              <a:buAutoNum type="arabicParenR"/>
            </a:pPr>
            <a:r>
              <a:rPr lang="en-US" dirty="0">
                <a:latin typeface="Times New Roman" panose="02020603050405020304" pitchFamily="18" charset="0"/>
                <a:cs typeface="Times New Roman" panose="02020603050405020304" pitchFamily="18" charset="0"/>
              </a:rPr>
              <a:t>Using Apify interface to extract textual data.</a:t>
            </a:r>
            <a:endParaRPr lang="en-US" dirty="0">
              <a:latin typeface="Times New Roman" panose="02020603050405020304" pitchFamily="18" charset="0"/>
              <a:cs typeface="Times New Roman" panose="02020603050405020304" pitchFamily="18" charset="0"/>
            </a:endParaRPr>
          </a:p>
          <a:p>
            <a:pPr marL="342900" indent="-342900">
              <a:buAutoNum type="arabicParenR"/>
            </a:pPr>
            <a:endParaRPr lang="en-US" dirty="0">
              <a:latin typeface="Times New Roman" panose="02020603050405020304" pitchFamily="18" charset="0"/>
              <a:cs typeface="Times New Roman" panose="02020603050405020304" pitchFamily="18" charset="0"/>
            </a:endParaRPr>
          </a:p>
          <a:p>
            <a:pPr marL="342900" indent="-342900">
              <a:buAutoNum type="arabicParenR"/>
            </a:pPr>
            <a:r>
              <a:rPr lang="en-US" dirty="0">
                <a:latin typeface="Times New Roman" panose="02020603050405020304" pitchFamily="18" charset="0"/>
                <a:cs typeface="Times New Roman" panose="02020603050405020304" pitchFamily="18" charset="0"/>
              </a:rPr>
              <a:t>Preprocessing the data.</a:t>
            </a:r>
            <a:endParaRPr lang="en-US" dirty="0">
              <a:latin typeface="Times New Roman" panose="02020603050405020304" pitchFamily="18" charset="0"/>
              <a:cs typeface="Times New Roman" panose="02020603050405020304" pitchFamily="18" charset="0"/>
            </a:endParaRPr>
          </a:p>
          <a:p>
            <a:pPr marL="342900" indent="-342900">
              <a:buAutoNum type="arabicParenR"/>
            </a:pPr>
            <a:endParaRPr lang="en-US" dirty="0">
              <a:latin typeface="Times New Roman" panose="02020603050405020304" pitchFamily="18" charset="0"/>
              <a:cs typeface="Times New Roman" panose="02020603050405020304" pitchFamily="18" charset="0"/>
            </a:endParaRPr>
          </a:p>
          <a:p>
            <a:pPr marL="342900" indent="-342900">
              <a:buAutoNum type="arabicParenR"/>
            </a:pPr>
            <a:r>
              <a:rPr lang="en-US" dirty="0">
                <a:latin typeface="Times New Roman" panose="02020603050405020304" pitchFamily="18" charset="0"/>
                <a:cs typeface="Times New Roman" panose="02020603050405020304" pitchFamily="18" charset="0"/>
              </a:rPr>
              <a:t>Using Multinomial Naïve Bayes for implementation of data.</a:t>
            </a:r>
            <a:endParaRPr lang="en-US" dirty="0">
              <a:latin typeface="Times New Roman" panose="02020603050405020304" pitchFamily="18" charset="0"/>
              <a:cs typeface="Times New Roman" panose="02020603050405020304" pitchFamily="18" charset="0"/>
            </a:endParaRPr>
          </a:p>
          <a:p>
            <a:pPr marL="342900" indent="-342900">
              <a:buAutoNum type="arabicParenR"/>
            </a:pPr>
            <a:endParaRPr lang="en-US" dirty="0">
              <a:latin typeface="Times New Roman" panose="02020603050405020304" pitchFamily="18" charset="0"/>
              <a:cs typeface="Times New Roman" panose="02020603050405020304" pitchFamily="18" charset="0"/>
            </a:endParaRPr>
          </a:p>
          <a:p>
            <a:pPr marL="342900" indent="-342900">
              <a:buAutoNum type="arabicParenR"/>
            </a:pPr>
            <a:r>
              <a:rPr lang="en-US" dirty="0">
                <a:latin typeface="Times New Roman" panose="02020603050405020304" pitchFamily="18" charset="0"/>
                <a:cs typeface="Times New Roman" panose="02020603050405020304" pitchFamily="18" charset="0"/>
              </a:rPr>
              <a:t>Creating a usable user interface. </a:t>
            </a:r>
            <a:endParaRPr lang="en-US" dirty="0">
              <a:latin typeface="Times New Roman" panose="02020603050405020304" pitchFamily="18" charset="0"/>
              <a:cs typeface="Times New Roman" panose="02020603050405020304" pitchFamily="18" charset="0"/>
            </a:endParaRPr>
          </a:p>
          <a:p>
            <a:pPr marL="342900" indent="-342900">
              <a:buAutoNum type="arabicParenR"/>
            </a:pPr>
            <a:endParaRPr lang="en-US" dirty="0">
              <a:latin typeface="Times New Roman" panose="02020603050405020304" pitchFamily="18" charset="0"/>
              <a:cs typeface="Times New Roman" panose="02020603050405020304" pitchFamily="18" charset="0"/>
            </a:endParaRPr>
          </a:p>
          <a:p>
            <a:pPr marL="342900" indent="-342900">
              <a:buAutoNum type="arabicParenR"/>
            </a:pPr>
            <a:r>
              <a:rPr lang="en-US" dirty="0">
                <a:latin typeface="Times New Roman" panose="02020603050405020304" pitchFamily="18" charset="0"/>
                <a:cs typeface="Times New Roman" panose="02020603050405020304" pitchFamily="18" charset="0"/>
              </a:rPr>
              <a:t>Connecting the frontend and the backend. </a:t>
            </a: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07194" y="657933"/>
            <a:ext cx="2177611" cy="641600"/>
          </a:xfrm>
        </p:spPr>
        <p:txBody>
          <a:bodyPr/>
          <a:lstStyle/>
          <a:p>
            <a:r>
              <a:rPr lang="en-US" sz="2400" dirty="0">
                <a:latin typeface="Times New Roman" panose="02020603050405020304" pitchFamily="18" charset="0"/>
                <a:cs typeface="Times New Roman" panose="02020603050405020304" pitchFamily="18" charset="0"/>
              </a:rPr>
              <a:t>Work Pending</a:t>
            </a:r>
            <a:endParaRPr lang="en-US"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347248" y="6310052"/>
            <a:ext cx="145867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80639" y="1859339"/>
            <a:ext cx="1043072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Using Apify interface to extract post data.</a:t>
            </a:r>
            <a:endParaRPr lang="en-US" dirty="0">
              <a:latin typeface="Times New Roman" panose="02020603050405020304" pitchFamily="18" charset="0"/>
              <a:cs typeface="Times New Roman" panose="02020603050405020304" pitchFamily="18" charset="0"/>
            </a:endParaRPr>
          </a:p>
          <a:p>
            <a:pPr marL="342900" indent="-342900">
              <a:buAutoNum type="arabicParen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Applying preprocessing techniques.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Using CNN model for image classification.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Connecting frontend and backend.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Increasing the accuracy of Multinomial Naïve Bayes model for textual data.</a:t>
            </a:r>
            <a:endParaRPr lang="en-US" dirty="0">
              <a:latin typeface="Times New Roman" panose="02020603050405020304" pitchFamily="18" charset="0"/>
              <a:cs typeface="Times New Roman" panose="02020603050405020304" pitchFamily="18" charset="0"/>
            </a:endParaRPr>
          </a:p>
          <a:p>
            <a:pPr marL="342900" indent="-342900">
              <a:buAutoNum type="arabicParen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400">
                <a:latin typeface="Times New Roman" panose="02020603050405020304" pitchFamily="18" charset="0"/>
                <a:cs typeface="Times New Roman" panose="02020603050405020304" pitchFamily="18" charset="0"/>
              </a:rPr>
              <a:t>Gantt Chart</a:t>
            </a:r>
            <a:endParaRPr lang="en-IN" altLang="en-US" sz="2400">
              <a:latin typeface="Times New Roman" panose="02020603050405020304" pitchFamily="18" charset="0"/>
              <a:cs typeface="Times New Roman" panose="02020603050405020304" pitchFamily="18" charset="0"/>
            </a:endParaRPr>
          </a:p>
        </p:txBody>
      </p:sp>
      <p:pic>
        <p:nvPicPr>
          <p:cNvPr id="7" name="Picture 7" descr="WhatsApp Image 2023-10-27 at 12.32.40_b08a14a5"/>
          <p:cNvPicPr>
            <a:picLocks noChangeAspect="1"/>
          </p:cNvPicPr>
          <p:nvPr>
            <p:ph idx="1"/>
          </p:nvPr>
        </p:nvPicPr>
        <p:blipFill>
          <a:blip r:embed="rId1"/>
          <a:srcRect l="1883" t="2468" r="5064" b="5299"/>
          <a:stretch>
            <a:fillRect/>
          </a:stretch>
        </p:blipFill>
        <p:spPr>
          <a:xfrm>
            <a:off x="838200" y="1948180"/>
            <a:ext cx="10515600" cy="31388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sz="2400" dirty="0">
                <a:latin typeface="Times New Roman" panose="02020603050405020304" pitchFamily="18" charset="0"/>
                <a:cs typeface="Times New Roman" panose="02020603050405020304" pitchFamily="18" charset="0"/>
              </a:rPr>
              <a:t>References 1</a:t>
            </a: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347248" y="6310052"/>
            <a:ext cx="1458672" cy="64516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idx="1"/>
          </p:nvPr>
        </p:nvPicPr>
        <p:blipFill>
          <a:blip r:embed="rId1"/>
          <a:stretch>
            <a:fillRect/>
          </a:stretch>
        </p:blipFill>
        <p:spPr>
          <a:xfrm>
            <a:off x="954405" y="1207135"/>
            <a:ext cx="10208895" cy="3655695"/>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sz="2400" dirty="0">
                <a:latin typeface="Times New Roman" panose="02020603050405020304" pitchFamily="18" charset="0"/>
                <a:cs typeface="Times New Roman" panose="02020603050405020304" pitchFamily="18" charset="0"/>
              </a:rPr>
              <a:t>References 2</a:t>
            </a: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347248" y="6310052"/>
            <a:ext cx="1458672" cy="64516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idx="1"/>
          </p:nvPr>
        </p:nvPicPr>
        <p:blipFill>
          <a:blip r:embed="rId1"/>
          <a:stretch>
            <a:fillRect/>
          </a:stretch>
        </p:blipFill>
        <p:spPr>
          <a:xfrm>
            <a:off x="955040" y="1363980"/>
            <a:ext cx="9872345" cy="3160395"/>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16000" y="3183440"/>
            <a:ext cx="5335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AN ILLICIT MEDIA DETECTOR AND CLASSFIER</a:t>
            </a: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516000" y="2659559"/>
            <a:ext cx="3948544"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ELIFIER</a:t>
            </a:r>
            <a:endParaRPr lang="en-US" sz="4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676800" y="1249131"/>
            <a:ext cx="2303641" cy="2303641"/>
          </a:xfrm>
          <a:prstGeom prst="rect">
            <a:avLst/>
          </a:prstGeom>
        </p:spPr>
      </p:pic>
      <p:pic>
        <p:nvPicPr>
          <p:cNvPr id="7" name="Picture 6"/>
          <p:cNvPicPr>
            <a:picLocks noChangeAspect="1"/>
          </p:cNvPicPr>
          <p:nvPr/>
        </p:nvPicPr>
        <p:blipFill>
          <a:blip r:embed="rId2"/>
          <a:stretch>
            <a:fillRect/>
          </a:stretch>
        </p:blipFill>
        <p:spPr>
          <a:xfrm>
            <a:off x="2012098" y="2284954"/>
            <a:ext cx="2138042" cy="2138042"/>
          </a:xfrm>
          <a:prstGeom prst="rect">
            <a:avLst/>
          </a:prstGeom>
        </p:spPr>
      </p:pic>
      <p:pic>
        <p:nvPicPr>
          <p:cNvPr id="9" name="Picture 8"/>
          <p:cNvPicPr>
            <a:picLocks noChangeAspect="1"/>
          </p:cNvPicPr>
          <p:nvPr/>
        </p:nvPicPr>
        <p:blipFill>
          <a:blip r:embed="rId3"/>
          <a:stretch>
            <a:fillRect/>
          </a:stretch>
        </p:blipFill>
        <p:spPr>
          <a:xfrm>
            <a:off x="1152000" y="3910244"/>
            <a:ext cx="1566533" cy="1566533"/>
          </a:xfrm>
          <a:prstGeom prst="rect">
            <a:avLst/>
          </a:prstGeom>
        </p:spPr>
      </p:pic>
      <p:pic>
        <p:nvPicPr>
          <p:cNvPr id="11" name="Picture 10"/>
          <p:cNvPicPr>
            <a:picLocks noChangeAspect="1"/>
          </p:cNvPicPr>
          <p:nvPr/>
        </p:nvPicPr>
        <p:blipFill>
          <a:blip r:embed="rId4"/>
          <a:stretch>
            <a:fillRect/>
          </a:stretch>
        </p:blipFill>
        <p:spPr>
          <a:xfrm>
            <a:off x="2779200" y="956168"/>
            <a:ext cx="1555200" cy="1555200"/>
          </a:xfrm>
          <a:prstGeom prst="rect">
            <a:avLst/>
          </a:prstGeom>
        </p:spPr>
      </p:pic>
      <p:pic>
        <p:nvPicPr>
          <p:cNvPr id="13" name="Picture 12"/>
          <p:cNvPicPr>
            <a:picLocks noChangeAspect="1"/>
          </p:cNvPicPr>
          <p:nvPr/>
        </p:nvPicPr>
        <p:blipFill>
          <a:blip r:embed="rId5"/>
          <a:stretch>
            <a:fillRect/>
          </a:stretch>
        </p:blipFill>
        <p:spPr>
          <a:xfrm>
            <a:off x="2826053" y="4308577"/>
            <a:ext cx="1324087" cy="1324087"/>
          </a:xfrm>
          <a:prstGeom prst="rect">
            <a:avLst/>
          </a:prstGeom>
        </p:spPr>
      </p:pic>
      <p:pic>
        <p:nvPicPr>
          <p:cNvPr id="15" name="Picture 14"/>
          <p:cNvPicPr>
            <a:picLocks noChangeAspect="1"/>
          </p:cNvPicPr>
          <p:nvPr/>
        </p:nvPicPr>
        <p:blipFill>
          <a:blip r:embed="rId6"/>
          <a:stretch>
            <a:fillRect/>
          </a:stretch>
        </p:blipFill>
        <p:spPr>
          <a:xfrm>
            <a:off x="4076039" y="2524543"/>
            <a:ext cx="2138042" cy="2138042"/>
          </a:xfrm>
          <a:prstGeom prst="rect">
            <a:avLst/>
          </a:prstGeom>
        </p:spPr>
      </p:pic>
      <p:sp>
        <p:nvSpPr>
          <p:cNvPr id="16" name="TextBox 15"/>
          <p:cNvSpPr txBox="1"/>
          <p:nvPr/>
        </p:nvSpPr>
        <p:spPr>
          <a:xfrm>
            <a:off x="6516000" y="3552772"/>
            <a:ext cx="4802240" cy="646331"/>
          </a:xfrm>
          <a:prstGeom prst="rect">
            <a:avLst/>
          </a:prstGeom>
          <a:noFill/>
        </p:spPr>
        <p:txBody>
          <a:bodyPr wrap="square" rtlCol="0">
            <a:spAutoFit/>
          </a:bodyPr>
          <a:lstStyle/>
          <a:p>
            <a:r>
              <a:rPr lang="en-US" sz="1800" dirty="0"/>
              <a:t>Under the Guidance of Prof. Kadambari </a:t>
            </a:r>
            <a:r>
              <a:rPr lang="en-US" sz="1800" dirty="0" err="1"/>
              <a:t>Deherkar</a:t>
            </a:r>
            <a:endParaRPr lang="en-US" sz="1800" dirty="0"/>
          </a:p>
          <a:p>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sz="2400" dirty="0">
                <a:latin typeface="Times New Roman" panose="02020603050405020304" pitchFamily="18" charset="0"/>
                <a:cs typeface="Times New Roman" panose="02020603050405020304" pitchFamily="18" charset="0"/>
              </a:rPr>
              <a:t>References 3</a:t>
            </a: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347248" y="6310052"/>
            <a:ext cx="1458672" cy="64516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2" name="Content Placeholder 1"/>
          <p:cNvPicPr>
            <a:picLocks noChangeAspect="1"/>
          </p:cNvPicPr>
          <p:nvPr>
            <p:ph idx="1"/>
          </p:nvPr>
        </p:nvPicPr>
        <p:blipFill>
          <a:blip r:embed="rId1"/>
          <a:stretch>
            <a:fillRect/>
          </a:stretch>
        </p:blipFill>
        <p:spPr>
          <a:xfrm>
            <a:off x="1023620" y="1537335"/>
            <a:ext cx="9830435" cy="3128010"/>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sz="2400" dirty="0">
                <a:latin typeface="Times New Roman" panose="02020603050405020304" pitchFamily="18" charset="0"/>
                <a:cs typeface="Times New Roman" panose="02020603050405020304" pitchFamily="18" charset="0"/>
              </a:rPr>
              <a:t>References 4</a:t>
            </a:r>
            <a:endParaRPr lang="en-GB"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318673" y="6289732"/>
            <a:ext cx="1458672" cy="368300"/>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sym typeface="+mn-ea"/>
              </a:rPr>
              <a:t>ELIFIER</a:t>
            </a:r>
            <a:endParaRPr lang="en-GB" dirty="0">
              <a:latin typeface="Times New Roman" panose="02020603050405020304" pitchFamily="18" charset="0"/>
              <a:cs typeface="Times New Roman" panose="02020603050405020304" pitchFamily="18" charset="0"/>
              <a:sym typeface="+mn-ea"/>
            </a:endParaRPr>
          </a:p>
        </p:txBody>
      </p:sp>
      <p:pic>
        <p:nvPicPr>
          <p:cNvPr id="9" name="Content Placeholder 8"/>
          <p:cNvPicPr>
            <a:picLocks noChangeAspect="1"/>
          </p:cNvPicPr>
          <p:nvPr>
            <p:ph sz="half" idx="1"/>
          </p:nvPr>
        </p:nvPicPr>
        <p:blipFill>
          <a:blip r:embed="rId1"/>
          <a:stretch>
            <a:fillRect/>
          </a:stretch>
        </p:blipFill>
        <p:spPr>
          <a:xfrm>
            <a:off x="1020445" y="1457960"/>
            <a:ext cx="9991090" cy="3168650"/>
          </a:xfrm>
          <a:prstGeom prst="rect">
            <a:avLst/>
          </a:prstGeom>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sz="2400" dirty="0">
                <a:latin typeface="Times New Roman" panose="02020603050405020304" pitchFamily="18" charset="0"/>
                <a:cs typeface="Times New Roman" panose="02020603050405020304" pitchFamily="18" charset="0"/>
              </a:rPr>
              <a:t>Reference 5</a:t>
            </a:r>
            <a:endParaRPr sz="2400" dirty="0">
              <a:latin typeface="Times New Roman" panose="02020603050405020304" pitchFamily="18" charset="0"/>
              <a:cs typeface="Times New Roman" panose="02020603050405020304" pitchFamily="18" charset="0"/>
            </a:endParaRPr>
          </a:p>
        </p:txBody>
      </p:sp>
      <p:sp>
        <p:nvSpPr>
          <p:cNvPr id="101" name="Google Shape;101;p19"/>
          <p:cNvSpPr txBox="1"/>
          <p:nvPr/>
        </p:nvSpPr>
        <p:spPr>
          <a:xfrm>
            <a:off x="10002576" y="6141767"/>
            <a:ext cx="2800800" cy="519430"/>
          </a:xfrm>
          <a:prstGeom prst="rect">
            <a:avLst/>
          </a:prstGeom>
          <a:noFill/>
          <a:ln>
            <a:noFill/>
          </a:ln>
        </p:spPr>
        <p:txBody>
          <a:bodyPr spcFirstLastPara="1" wrap="square" lIns="121900" tIns="121900" rIns="121900" bIns="121900" anchor="t" anchorCtr="0">
            <a:spAutoFit/>
          </a:bodyPr>
          <a:lstStyle/>
          <a:p>
            <a:r>
              <a:rPr lang="en-GB" dirty="0">
                <a:latin typeface="Times New Roman" panose="02020603050405020304" pitchFamily="18" charset="0"/>
                <a:cs typeface="Times New Roman" panose="02020603050405020304" pitchFamily="18" charset="0"/>
                <a:sym typeface="+mn-ea"/>
              </a:rPr>
              <a:t>ELIFIER</a:t>
            </a:r>
            <a:endParaRPr lang="en-GB" dirty="0">
              <a:latin typeface="Times New Roman" panose="02020603050405020304" pitchFamily="18" charset="0"/>
              <a:cs typeface="Times New Roman" panose="02020603050405020304" pitchFamily="18" charset="0"/>
              <a:sym typeface="+mn-ea"/>
            </a:endParaRPr>
          </a:p>
        </p:txBody>
      </p:sp>
      <p:pic>
        <p:nvPicPr>
          <p:cNvPr id="2" name="Content Placeholder 1"/>
          <p:cNvPicPr>
            <a:picLocks noChangeAspect="1"/>
          </p:cNvPicPr>
          <p:nvPr>
            <p:ph idx="1"/>
          </p:nvPr>
        </p:nvPicPr>
        <p:blipFill>
          <a:blip r:embed="rId1"/>
          <a:stretch>
            <a:fillRect/>
          </a:stretch>
        </p:blipFill>
        <p:spPr>
          <a:xfrm>
            <a:off x="1113790" y="1534160"/>
            <a:ext cx="9770745" cy="3675380"/>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sz="2400" dirty="0">
                <a:latin typeface="Times New Roman" panose="02020603050405020304" pitchFamily="18" charset="0"/>
                <a:cs typeface="Times New Roman" panose="02020603050405020304" pitchFamily="18" charset="0"/>
              </a:rPr>
              <a:t>Reference 6</a:t>
            </a:r>
            <a:endParaRPr sz="2400" dirty="0">
              <a:latin typeface="Times New Roman" panose="02020603050405020304" pitchFamily="18" charset="0"/>
              <a:cs typeface="Times New Roman" panose="02020603050405020304" pitchFamily="18" charset="0"/>
            </a:endParaRPr>
          </a:p>
        </p:txBody>
      </p:sp>
      <p:sp>
        <p:nvSpPr>
          <p:cNvPr id="101" name="Google Shape;101;p19"/>
          <p:cNvSpPr txBox="1"/>
          <p:nvPr/>
        </p:nvSpPr>
        <p:spPr>
          <a:xfrm>
            <a:off x="10002576" y="6151292"/>
            <a:ext cx="2800800" cy="519430"/>
          </a:xfrm>
          <a:prstGeom prst="rect">
            <a:avLst/>
          </a:prstGeom>
          <a:noFill/>
          <a:ln>
            <a:noFill/>
          </a:ln>
        </p:spPr>
        <p:txBody>
          <a:bodyPr spcFirstLastPara="1" wrap="square" lIns="121900" tIns="121900" rIns="121900" bIns="121900" anchor="t" anchorCtr="0">
            <a:spAutoFit/>
          </a:bodyPr>
          <a:lstStyle/>
          <a:p>
            <a:r>
              <a:rPr lang="en-GB" dirty="0">
                <a:latin typeface="Times New Roman" panose="02020603050405020304" pitchFamily="18" charset="0"/>
                <a:cs typeface="Times New Roman" panose="02020603050405020304" pitchFamily="18" charset="0"/>
                <a:sym typeface="+mn-ea"/>
              </a:rPr>
              <a:t>ELIFIER</a:t>
            </a:r>
            <a:endParaRPr lang="en-GB" dirty="0">
              <a:latin typeface="Times New Roman" panose="02020603050405020304" pitchFamily="18" charset="0"/>
              <a:cs typeface="Times New Roman" panose="02020603050405020304" pitchFamily="18" charset="0"/>
              <a:sym typeface="+mn-ea"/>
            </a:endParaRPr>
          </a:p>
        </p:txBody>
      </p:sp>
      <p:pic>
        <p:nvPicPr>
          <p:cNvPr id="2" name="Content Placeholder 1"/>
          <p:cNvPicPr>
            <a:picLocks noChangeAspect="1"/>
          </p:cNvPicPr>
          <p:nvPr>
            <p:ph idx="1"/>
          </p:nvPr>
        </p:nvPicPr>
        <p:blipFill>
          <a:blip r:embed="rId1"/>
          <a:stretch>
            <a:fillRect/>
          </a:stretch>
        </p:blipFill>
        <p:spPr>
          <a:xfrm>
            <a:off x="994410" y="1509395"/>
            <a:ext cx="9758045" cy="3166110"/>
          </a:xfrm>
          <a:prstGeom prst="rect">
            <a:avLst/>
          </a:prstGeom>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sz="2400" dirty="0">
                <a:latin typeface="Times New Roman" panose="02020603050405020304" pitchFamily="18" charset="0"/>
                <a:cs typeface="Times New Roman" panose="02020603050405020304" pitchFamily="18" charset="0"/>
              </a:rPr>
              <a:t>Reference 7</a:t>
            </a:r>
            <a:endParaRPr sz="2400" dirty="0">
              <a:latin typeface="Times New Roman" panose="02020603050405020304" pitchFamily="18" charset="0"/>
              <a:cs typeface="Times New Roman" panose="02020603050405020304" pitchFamily="18" charset="0"/>
            </a:endParaRPr>
          </a:p>
        </p:txBody>
      </p:sp>
      <p:sp>
        <p:nvSpPr>
          <p:cNvPr id="101" name="Google Shape;101;p19"/>
          <p:cNvSpPr txBox="1"/>
          <p:nvPr/>
        </p:nvSpPr>
        <p:spPr>
          <a:xfrm>
            <a:off x="10002576" y="6141767"/>
            <a:ext cx="2800800" cy="519430"/>
          </a:xfrm>
          <a:prstGeom prst="rect">
            <a:avLst/>
          </a:prstGeom>
          <a:noFill/>
          <a:ln>
            <a:noFill/>
          </a:ln>
        </p:spPr>
        <p:txBody>
          <a:bodyPr spcFirstLastPara="1" wrap="square" lIns="121900" tIns="121900" rIns="121900" bIns="121900" anchor="t" anchorCtr="0">
            <a:spAutoFit/>
          </a:bodyPr>
          <a:lstStyle/>
          <a:p>
            <a:r>
              <a:rPr lang="en-GB" dirty="0">
                <a:latin typeface="Times New Roman" panose="02020603050405020304" pitchFamily="18" charset="0"/>
                <a:cs typeface="Times New Roman" panose="02020603050405020304" pitchFamily="18" charset="0"/>
                <a:sym typeface="+mn-ea"/>
              </a:rPr>
              <a:t>ELIFIER</a:t>
            </a:r>
            <a:endParaRPr lang="en-GB" dirty="0">
              <a:latin typeface="Times New Roman" panose="02020603050405020304" pitchFamily="18" charset="0"/>
              <a:cs typeface="Times New Roman" panose="02020603050405020304" pitchFamily="18" charset="0"/>
              <a:sym typeface="+mn-ea"/>
            </a:endParaRPr>
          </a:p>
        </p:txBody>
      </p:sp>
      <p:pic>
        <p:nvPicPr>
          <p:cNvPr id="2" name="Content Placeholder 1"/>
          <p:cNvPicPr>
            <a:picLocks noChangeAspect="1"/>
          </p:cNvPicPr>
          <p:nvPr>
            <p:ph idx="1"/>
          </p:nvPr>
        </p:nvPicPr>
        <p:blipFill>
          <a:blip r:embed="rId1"/>
          <a:stretch>
            <a:fillRect/>
          </a:stretch>
        </p:blipFill>
        <p:spPr>
          <a:xfrm>
            <a:off x="1094740" y="1493520"/>
            <a:ext cx="9654540" cy="3870960"/>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sz="2400" dirty="0">
                <a:latin typeface="Times New Roman" panose="02020603050405020304" pitchFamily="18" charset="0"/>
                <a:cs typeface="Times New Roman" panose="02020603050405020304" pitchFamily="18" charset="0"/>
              </a:rPr>
              <a:t>Reference 8</a:t>
            </a:r>
            <a:endParaRPr sz="2400" dirty="0">
              <a:latin typeface="Times New Roman" panose="02020603050405020304" pitchFamily="18" charset="0"/>
              <a:cs typeface="Times New Roman" panose="02020603050405020304" pitchFamily="18" charset="0"/>
            </a:endParaRPr>
          </a:p>
        </p:txBody>
      </p:sp>
      <p:sp>
        <p:nvSpPr>
          <p:cNvPr id="101" name="Google Shape;101;p19"/>
          <p:cNvSpPr txBox="1"/>
          <p:nvPr/>
        </p:nvSpPr>
        <p:spPr>
          <a:xfrm>
            <a:off x="10002576" y="6141767"/>
            <a:ext cx="2800800" cy="519430"/>
          </a:xfrm>
          <a:prstGeom prst="rect">
            <a:avLst/>
          </a:prstGeom>
          <a:noFill/>
          <a:ln>
            <a:noFill/>
          </a:ln>
        </p:spPr>
        <p:txBody>
          <a:bodyPr spcFirstLastPara="1" wrap="square" lIns="121900" tIns="121900" rIns="121900" bIns="121900" anchor="t" anchorCtr="0">
            <a:spAutoFit/>
          </a:bodyPr>
          <a:lstStyle/>
          <a:p>
            <a:r>
              <a:rPr lang="en-GB" dirty="0">
                <a:latin typeface="Times New Roman" panose="02020603050405020304" pitchFamily="18" charset="0"/>
                <a:cs typeface="Times New Roman" panose="02020603050405020304" pitchFamily="18" charset="0"/>
              </a:rPr>
              <a:t>ELIFIER</a:t>
            </a:r>
            <a:endParaRPr lang="en-GB" dirty="0">
              <a:latin typeface="Times New Roman" panose="02020603050405020304" pitchFamily="18" charset="0"/>
              <a:cs typeface="Times New Roman" panose="02020603050405020304" pitchFamily="18" charset="0"/>
            </a:endParaRPr>
          </a:p>
        </p:txBody>
      </p:sp>
      <p:pic>
        <p:nvPicPr>
          <p:cNvPr id="2" name="Content Placeholder 1"/>
          <p:cNvPicPr>
            <a:picLocks noChangeAspect="1"/>
          </p:cNvPicPr>
          <p:nvPr>
            <p:ph idx="1"/>
          </p:nvPr>
        </p:nvPicPr>
        <p:blipFill>
          <a:blip r:embed="rId1"/>
          <a:stretch>
            <a:fillRect/>
          </a:stretch>
        </p:blipFill>
        <p:spPr>
          <a:xfrm>
            <a:off x="1151890" y="1591310"/>
            <a:ext cx="9428480" cy="2981325"/>
          </a:xfrm>
          <a:prstGeom prst="rect">
            <a:avLst/>
          </a:prstGeom>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sz="2400" dirty="0">
                <a:latin typeface="Times New Roman" panose="02020603050405020304" pitchFamily="18" charset="0"/>
                <a:cs typeface="Times New Roman" panose="02020603050405020304" pitchFamily="18" charset="0"/>
              </a:rPr>
              <a:t>Reference 9</a:t>
            </a:r>
            <a:endParaRPr sz="2400" dirty="0">
              <a:latin typeface="Times New Roman" panose="02020603050405020304" pitchFamily="18" charset="0"/>
              <a:cs typeface="Times New Roman" panose="02020603050405020304" pitchFamily="18" charset="0"/>
            </a:endParaRPr>
          </a:p>
        </p:txBody>
      </p:sp>
      <p:sp>
        <p:nvSpPr>
          <p:cNvPr id="101" name="Google Shape;101;p19"/>
          <p:cNvSpPr txBox="1"/>
          <p:nvPr/>
        </p:nvSpPr>
        <p:spPr>
          <a:xfrm>
            <a:off x="10002576" y="6141767"/>
            <a:ext cx="2800800" cy="519430"/>
          </a:xfrm>
          <a:prstGeom prst="rect">
            <a:avLst/>
          </a:prstGeom>
          <a:noFill/>
          <a:ln>
            <a:noFill/>
          </a:ln>
        </p:spPr>
        <p:txBody>
          <a:bodyPr spcFirstLastPara="1" wrap="square" lIns="121900" tIns="121900" rIns="121900" bIns="121900" anchor="t" anchorCtr="0">
            <a:spAutoFit/>
          </a:bodyPr>
          <a:lstStyle/>
          <a:p>
            <a:r>
              <a:rPr lang="en-GB" dirty="0">
                <a:latin typeface="Times New Roman" panose="02020603050405020304" pitchFamily="18" charset="0"/>
                <a:cs typeface="Times New Roman" panose="02020603050405020304" pitchFamily="18" charset="0"/>
                <a:sym typeface="+mn-ea"/>
              </a:rPr>
              <a:t>ELIFIER</a:t>
            </a:r>
            <a:endParaRPr lang="en-GB" dirty="0">
              <a:latin typeface="Times New Roman" panose="02020603050405020304" pitchFamily="18" charset="0"/>
              <a:cs typeface="Times New Roman" panose="02020603050405020304" pitchFamily="18" charset="0"/>
              <a:sym typeface="+mn-ea"/>
            </a:endParaRPr>
          </a:p>
        </p:txBody>
      </p:sp>
      <p:pic>
        <p:nvPicPr>
          <p:cNvPr id="2" name="Content Placeholder 1"/>
          <p:cNvPicPr>
            <a:picLocks noChangeAspect="1"/>
          </p:cNvPicPr>
          <p:nvPr>
            <p:ph idx="1"/>
          </p:nvPr>
        </p:nvPicPr>
        <p:blipFill>
          <a:blip r:embed="rId1"/>
          <a:stretch>
            <a:fillRect/>
          </a:stretch>
        </p:blipFill>
        <p:spPr>
          <a:xfrm>
            <a:off x="937260" y="1459865"/>
            <a:ext cx="9971405" cy="3134995"/>
          </a:xfrm>
          <a:prstGeom prst="rect">
            <a:avLst/>
          </a:prstGeom>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61365" y="471170"/>
            <a:ext cx="10515600" cy="1325563"/>
          </a:xfrm>
          <a:prstGeom prst="rect">
            <a:avLst/>
          </a:prstGeom>
        </p:spPr>
        <p:txBody>
          <a:bodyPr spcFirstLastPara="1" vert="horz" wrap="square" lIns="121900" tIns="121900" rIns="121900" bIns="121900" rtlCol="0" anchor="t" anchorCtr="0">
            <a:normAutofit/>
          </a:bodyPr>
          <a:lstStyle/>
          <a:p>
            <a:r>
              <a:rPr lang="en-GB" sz="2400" dirty="0">
                <a:latin typeface="Times New Roman" panose="02020603050405020304" pitchFamily="18" charset="0"/>
                <a:cs typeface="Times New Roman" panose="02020603050405020304" pitchFamily="18" charset="0"/>
              </a:rPr>
              <a:t>Reference 10</a:t>
            </a:r>
            <a:endParaRPr sz="2400" dirty="0">
              <a:latin typeface="Times New Roman" panose="02020603050405020304" pitchFamily="18" charset="0"/>
              <a:cs typeface="Times New Roman" panose="02020603050405020304" pitchFamily="18" charset="0"/>
            </a:endParaRPr>
          </a:p>
        </p:txBody>
      </p:sp>
      <p:sp>
        <p:nvSpPr>
          <p:cNvPr id="101" name="Google Shape;101;p19"/>
          <p:cNvSpPr txBox="1"/>
          <p:nvPr/>
        </p:nvSpPr>
        <p:spPr>
          <a:xfrm>
            <a:off x="10002576" y="6141767"/>
            <a:ext cx="2800800" cy="519430"/>
          </a:xfrm>
          <a:prstGeom prst="rect">
            <a:avLst/>
          </a:prstGeom>
          <a:noFill/>
          <a:ln>
            <a:noFill/>
          </a:ln>
        </p:spPr>
        <p:txBody>
          <a:bodyPr spcFirstLastPara="1" wrap="square" lIns="121900" tIns="121900" rIns="121900" bIns="121900" anchor="t" anchorCtr="0">
            <a:spAutoFit/>
          </a:bodyPr>
          <a:lstStyle/>
          <a:p>
            <a:r>
              <a:rPr lang="en-GB" dirty="0">
                <a:latin typeface="Times New Roman" panose="02020603050405020304" pitchFamily="18" charset="0"/>
                <a:cs typeface="Times New Roman" panose="02020603050405020304" pitchFamily="18" charset="0"/>
                <a:sym typeface="+mn-ea"/>
              </a:rPr>
              <a:t>ELIFIER</a:t>
            </a:r>
            <a:endParaRPr lang="en-GB" dirty="0">
              <a:latin typeface="Times New Roman" panose="02020603050405020304" pitchFamily="18" charset="0"/>
              <a:cs typeface="Times New Roman" panose="02020603050405020304" pitchFamily="18" charset="0"/>
              <a:sym typeface="+mn-ea"/>
            </a:endParaRPr>
          </a:p>
        </p:txBody>
      </p:sp>
      <p:pic>
        <p:nvPicPr>
          <p:cNvPr id="2" name="Content Placeholder 1"/>
          <p:cNvPicPr>
            <a:picLocks noChangeAspect="1"/>
          </p:cNvPicPr>
          <p:nvPr>
            <p:ph idx="1"/>
          </p:nvPr>
        </p:nvPicPr>
        <p:blipFill>
          <a:blip r:embed="rId1"/>
          <a:stretch>
            <a:fillRect/>
          </a:stretch>
        </p:blipFill>
        <p:spPr>
          <a:xfrm>
            <a:off x="1052195" y="1531620"/>
            <a:ext cx="9662795" cy="3458845"/>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PicPr preferRelativeResize="0"/>
          <p:nvPr/>
        </p:nvPicPr>
        <p:blipFill rotWithShape="1">
          <a:blip r:embed="rId1"/>
          <a:srcRect/>
          <a:stretch>
            <a:fillRect/>
          </a:stretch>
        </p:blipFill>
        <p:spPr>
          <a:xfrm rot="-5991453">
            <a:off x="10043852" y="1645399"/>
            <a:ext cx="1565409" cy="2840100"/>
          </a:xfrm>
          <a:prstGeom prst="rect">
            <a:avLst/>
          </a:prstGeom>
          <a:noFill/>
          <a:ln>
            <a:noFill/>
          </a:ln>
        </p:spPr>
      </p:pic>
      <p:sp>
        <p:nvSpPr>
          <p:cNvPr id="107" name="Google Shape;107;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SpPr/>
          <p:nvPr/>
        </p:nvSpPr>
        <p:spPr>
          <a:xfrm rot="420092">
            <a:off x="9880324" y="2150169"/>
            <a:ext cx="1927679" cy="2130612"/>
          </a:xfrm>
          <a:prstGeom prst="foldedCorner">
            <a:avLst>
              <a:gd name="adj" fmla="val 9625"/>
            </a:avLst>
          </a:prstGeom>
          <a:solidFill>
            <a:srgbClr val="2C4272"/>
          </a:solidFill>
          <a:ln>
            <a:noFill/>
          </a:ln>
          <a:effectLst>
            <a:outerShdw blurRad="76200" sy="23000" kx="-1200000" algn="bl" rotWithShape="0">
              <a:srgbClr val="000000">
                <a:alpha val="20000"/>
              </a:srgbClr>
            </a:outerShdw>
          </a:effectLst>
        </p:spPr>
        <p:txBody>
          <a:bodyPr spcFirstLastPara="1" wrap="square" lIns="121900" tIns="60933" rIns="121900" bIns="60933" anchor="ctr" anchorCtr="0">
            <a:noAutofit/>
          </a:bodyPr>
          <a:lstStyle/>
          <a:p>
            <a:pPr algn="ctr">
              <a:buClr>
                <a:schemeClr val="lt1"/>
              </a:buClr>
              <a:buSzPts val="1800"/>
            </a:pPr>
            <a:endParaRPr sz="2400">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pic>
        <p:nvPicPr>
          <p:cNvPr id="108" name="Google Shape;108;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PicPr preferRelativeResize="0"/>
          <p:nvPr/>
        </p:nvPicPr>
        <p:blipFill rotWithShape="1">
          <a:blip r:embed="rId1"/>
          <a:srcRect/>
          <a:stretch>
            <a:fillRect/>
          </a:stretch>
        </p:blipFill>
        <p:spPr>
          <a:xfrm rot="-5991453">
            <a:off x="3765785" y="1580980"/>
            <a:ext cx="1636424" cy="2968939"/>
          </a:xfrm>
          <a:prstGeom prst="rect">
            <a:avLst/>
          </a:prstGeom>
          <a:noFill/>
          <a:ln>
            <a:noFill/>
          </a:ln>
        </p:spPr>
      </p:pic>
      <p:sp>
        <p:nvSpPr>
          <p:cNvPr id="109" name="Google Shape;109;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SpPr/>
          <p:nvPr/>
        </p:nvSpPr>
        <p:spPr>
          <a:xfrm rot="420092">
            <a:off x="3531407" y="2088494"/>
            <a:ext cx="1927679" cy="2130612"/>
          </a:xfrm>
          <a:prstGeom prst="foldedCorner">
            <a:avLst>
              <a:gd name="adj" fmla="val 9625"/>
            </a:avLst>
          </a:prstGeom>
          <a:solidFill>
            <a:srgbClr val="2C4272"/>
          </a:solidFill>
          <a:ln>
            <a:noFill/>
          </a:ln>
          <a:effectLst>
            <a:outerShdw blurRad="76200" sy="23000" kx="-1200000" algn="bl" rotWithShape="0">
              <a:srgbClr val="000000">
                <a:alpha val="20000"/>
              </a:srgbClr>
            </a:outerShdw>
          </a:effectLst>
        </p:spPr>
        <p:txBody>
          <a:bodyPr spcFirstLastPara="1" wrap="square" lIns="121900" tIns="60933" rIns="121900" bIns="60933" anchor="ctr" anchorCtr="0">
            <a:noAutofit/>
          </a:bodyPr>
          <a:lstStyle/>
          <a:p>
            <a:pPr algn="ctr">
              <a:buClr>
                <a:schemeClr val="lt1"/>
              </a:buClr>
              <a:buSzPts val="1800"/>
            </a:pPr>
            <a:endParaRPr sz="2400">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pic>
        <p:nvPicPr>
          <p:cNvPr id="110" name="Google Shape;110;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PicPr preferRelativeResize="0"/>
          <p:nvPr/>
        </p:nvPicPr>
        <p:blipFill rotWithShape="1">
          <a:blip r:embed="rId1"/>
          <a:srcRect/>
          <a:stretch>
            <a:fillRect/>
          </a:stretch>
        </p:blipFill>
        <p:spPr>
          <a:xfrm rot="-5991453">
            <a:off x="6838828" y="1696782"/>
            <a:ext cx="1579629" cy="2865897"/>
          </a:xfrm>
          <a:prstGeom prst="rect">
            <a:avLst/>
          </a:prstGeom>
          <a:noFill/>
          <a:ln>
            <a:noFill/>
          </a:ln>
        </p:spPr>
      </p:pic>
      <p:sp>
        <p:nvSpPr>
          <p:cNvPr id="111" name="Google Shape;111;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SpPr/>
          <p:nvPr/>
        </p:nvSpPr>
        <p:spPr>
          <a:xfrm rot="420092">
            <a:off x="6614763" y="2088493"/>
            <a:ext cx="1927679" cy="2130612"/>
          </a:xfrm>
          <a:prstGeom prst="foldedCorner">
            <a:avLst>
              <a:gd name="adj" fmla="val 9907"/>
            </a:avLst>
          </a:prstGeom>
          <a:solidFill>
            <a:srgbClr val="D8B760"/>
          </a:solidFill>
          <a:ln>
            <a:noFill/>
          </a:ln>
          <a:effectLst>
            <a:outerShdw blurRad="76200" sy="23000" kx="-1200000" algn="bl" rotWithShape="0">
              <a:srgbClr val="000000">
                <a:alpha val="20000"/>
              </a:srgbClr>
            </a:outerShdw>
          </a:effectLst>
        </p:spPr>
        <p:txBody>
          <a:bodyPr spcFirstLastPara="1" wrap="square" lIns="121900" tIns="60933" rIns="121900" bIns="60933" anchor="ctr" anchorCtr="0">
            <a:noAutofit/>
          </a:bodyPr>
          <a:lstStyle/>
          <a:p>
            <a:pPr algn="ctr">
              <a:buClr>
                <a:schemeClr val="lt1"/>
              </a:buClr>
              <a:buSzPts val="1800"/>
            </a:pPr>
            <a:endParaRPr sz="2400">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pic>
        <p:nvPicPr>
          <p:cNvPr id="112" name="Google Shape;112;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PicPr preferRelativeResize="0"/>
          <p:nvPr/>
        </p:nvPicPr>
        <p:blipFill rotWithShape="1">
          <a:blip r:embed="rId1"/>
          <a:srcRect/>
          <a:stretch>
            <a:fillRect/>
          </a:stretch>
        </p:blipFill>
        <p:spPr>
          <a:xfrm rot="-5991453">
            <a:off x="711416" y="1762489"/>
            <a:ext cx="1566931" cy="2842859"/>
          </a:xfrm>
          <a:prstGeom prst="rect">
            <a:avLst/>
          </a:prstGeom>
          <a:noFill/>
          <a:ln>
            <a:noFill/>
          </a:ln>
        </p:spPr>
      </p:pic>
      <p:sp>
        <p:nvSpPr>
          <p:cNvPr id="113" name="Google Shape;113;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SpPr/>
          <p:nvPr/>
        </p:nvSpPr>
        <p:spPr>
          <a:xfrm rot="420092">
            <a:off x="430065" y="2064425"/>
            <a:ext cx="1927679" cy="2130612"/>
          </a:xfrm>
          <a:prstGeom prst="foldedCorner">
            <a:avLst>
              <a:gd name="adj" fmla="val 9907"/>
            </a:avLst>
          </a:prstGeom>
          <a:solidFill>
            <a:srgbClr val="D8B760"/>
          </a:solidFill>
          <a:ln>
            <a:noFill/>
          </a:ln>
          <a:effectLst>
            <a:outerShdw blurRad="76200" sy="23000" kx="-1200000" algn="bl" rotWithShape="0">
              <a:srgbClr val="000000">
                <a:alpha val="20000"/>
              </a:srgbClr>
            </a:outerShdw>
          </a:effectLst>
        </p:spPr>
        <p:txBody>
          <a:bodyPr spcFirstLastPara="1" wrap="square" lIns="121900" tIns="60933" rIns="121900" bIns="60933" anchor="ctr" anchorCtr="0">
            <a:noAutofit/>
          </a:bodyPr>
          <a:lstStyle/>
          <a:p>
            <a:pPr algn="ctr">
              <a:buClr>
                <a:schemeClr val="lt1"/>
              </a:buClr>
              <a:buSzPts val="1800"/>
            </a:pPr>
            <a:endParaRPr sz="2400">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pic>
        <p:nvPicPr>
          <p:cNvPr id="114" name="Google Shape;114;p17"/>
          <p:cNvPicPr preferRelativeResize="0"/>
          <p:nvPr/>
        </p:nvPicPr>
        <p:blipFill rotWithShape="1">
          <a:blip r:embed="rId2"/>
          <a:srcRect/>
          <a:stretch>
            <a:fillRect/>
          </a:stretch>
        </p:blipFill>
        <p:spPr>
          <a:xfrm>
            <a:off x="686235" y="2423037"/>
            <a:ext cx="1423264" cy="1423264"/>
          </a:xfrm>
          <a:prstGeom prst="rect">
            <a:avLst/>
          </a:prstGeom>
          <a:noFill/>
          <a:ln>
            <a:noFill/>
          </a:ln>
        </p:spPr>
      </p:pic>
      <p:pic>
        <p:nvPicPr>
          <p:cNvPr id="115" name="Google Shape;115;p17"/>
          <p:cNvPicPr preferRelativeResize="0"/>
          <p:nvPr/>
        </p:nvPicPr>
        <p:blipFill rotWithShape="1">
          <a:blip r:embed="rId3"/>
          <a:srcRect/>
          <a:stretch>
            <a:fillRect/>
          </a:stretch>
        </p:blipFill>
        <p:spPr>
          <a:xfrm>
            <a:off x="3827808" y="2423037"/>
            <a:ext cx="1423264" cy="1423264"/>
          </a:xfrm>
          <a:prstGeom prst="rect">
            <a:avLst/>
          </a:prstGeom>
          <a:noFill/>
          <a:ln>
            <a:noFill/>
          </a:ln>
        </p:spPr>
      </p:pic>
      <p:pic>
        <p:nvPicPr>
          <p:cNvPr id="116" name="Google Shape;116;p17"/>
          <p:cNvPicPr preferRelativeResize="0"/>
          <p:nvPr/>
        </p:nvPicPr>
        <p:blipFill rotWithShape="1">
          <a:blip r:embed="rId4"/>
          <a:srcRect/>
          <a:stretch>
            <a:fillRect/>
          </a:stretch>
        </p:blipFill>
        <p:spPr>
          <a:xfrm>
            <a:off x="6864507" y="2490244"/>
            <a:ext cx="1423264" cy="1423264"/>
          </a:xfrm>
          <a:prstGeom prst="rect">
            <a:avLst/>
          </a:prstGeom>
          <a:noFill/>
          <a:ln>
            <a:noFill/>
          </a:ln>
        </p:spPr>
      </p:pic>
      <p:pic>
        <p:nvPicPr>
          <p:cNvPr id="117" name="Google Shape;117;p17"/>
          <p:cNvPicPr preferRelativeResize="0"/>
          <p:nvPr/>
        </p:nvPicPr>
        <p:blipFill rotWithShape="1">
          <a:blip r:embed="rId5"/>
          <a:srcRect/>
          <a:stretch>
            <a:fillRect/>
          </a:stretch>
        </p:blipFill>
        <p:spPr>
          <a:xfrm>
            <a:off x="10132532" y="2472288"/>
            <a:ext cx="1423264" cy="1423264"/>
          </a:xfrm>
          <a:prstGeom prst="rect">
            <a:avLst/>
          </a:prstGeom>
          <a:noFill/>
          <a:ln>
            <a:noFill/>
          </a:ln>
        </p:spPr>
      </p:pic>
      <p:sp>
        <p:nvSpPr>
          <p:cNvPr id="118" name="Google Shape;118;p17"/>
          <p:cNvSpPr txBox="1"/>
          <p:nvPr/>
        </p:nvSpPr>
        <p:spPr>
          <a:xfrm>
            <a:off x="3219428" y="4388890"/>
            <a:ext cx="2692957" cy="410379"/>
          </a:xfrm>
          <a:prstGeom prst="rect">
            <a:avLst/>
          </a:prstGeom>
          <a:noFill/>
          <a:ln>
            <a:noFill/>
          </a:ln>
        </p:spPr>
        <p:txBody>
          <a:bodyPr spcFirstLastPara="1" wrap="square" lIns="121900" tIns="60933" rIns="121900" bIns="60933" anchor="t" anchorCtr="0">
            <a:spAutoFit/>
          </a:bodyPr>
          <a:lstStyle/>
          <a:p>
            <a:pPr algn="ctr">
              <a:buClr>
                <a:schemeClr val="dk1"/>
              </a:buClr>
              <a:buSzPts val="1100"/>
            </a:pPr>
            <a:r>
              <a:rPr lang="en-US" sz="1865">
                <a:solidFill>
                  <a:srgbClr val="000000"/>
                </a:solidFill>
                <a:latin typeface="Arial" panose="020B0604020202020204"/>
                <a:ea typeface="Arial" panose="020B0604020202020204"/>
                <a:cs typeface="Arial" panose="020B0604020202020204"/>
                <a:sym typeface="Arial" panose="020B0604020202020204"/>
              </a:rPr>
              <a:t>Pranav Chopdekar</a:t>
            </a:r>
            <a:endParaRPr lang="en-US" sz="1865">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17"/>
          <p:cNvSpPr txBox="1"/>
          <p:nvPr/>
        </p:nvSpPr>
        <p:spPr>
          <a:xfrm>
            <a:off x="100395" y="4328649"/>
            <a:ext cx="2692957" cy="410379"/>
          </a:xfrm>
          <a:prstGeom prst="rect">
            <a:avLst/>
          </a:prstGeom>
          <a:noFill/>
          <a:ln>
            <a:noFill/>
          </a:ln>
        </p:spPr>
        <p:txBody>
          <a:bodyPr spcFirstLastPara="1" wrap="square" lIns="121900" tIns="60933" rIns="121900" bIns="60933" anchor="t" anchorCtr="0">
            <a:spAutoFit/>
          </a:bodyPr>
          <a:lstStyle/>
          <a:p>
            <a:pPr algn="ctr">
              <a:buClr>
                <a:schemeClr val="dk1"/>
              </a:buClr>
              <a:buSzPts val="1100"/>
            </a:pPr>
            <a:r>
              <a:rPr lang="en-US" sz="1865">
                <a:solidFill>
                  <a:srgbClr val="000000"/>
                </a:solidFill>
                <a:latin typeface="Arial" panose="020B0604020202020204"/>
                <a:ea typeface="Arial" panose="020B0604020202020204"/>
                <a:cs typeface="Arial" panose="020B0604020202020204"/>
                <a:sym typeface="Arial" panose="020B0604020202020204"/>
              </a:rPr>
              <a:t>Priyanshu Agarkar</a:t>
            </a:r>
            <a:endParaRPr sz="1865">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17"/>
          <p:cNvSpPr txBox="1"/>
          <p:nvPr/>
        </p:nvSpPr>
        <p:spPr>
          <a:xfrm>
            <a:off x="6214576" y="4388892"/>
            <a:ext cx="2692957" cy="410379"/>
          </a:xfrm>
          <a:prstGeom prst="rect">
            <a:avLst/>
          </a:prstGeom>
          <a:noFill/>
          <a:ln>
            <a:noFill/>
          </a:ln>
        </p:spPr>
        <p:txBody>
          <a:bodyPr spcFirstLastPara="1" wrap="square" lIns="121900" tIns="60933" rIns="121900" bIns="60933" anchor="t" anchorCtr="0">
            <a:spAutoFit/>
          </a:bodyPr>
          <a:lstStyle/>
          <a:p>
            <a:pPr algn="ctr">
              <a:buClr>
                <a:schemeClr val="dk1"/>
              </a:buClr>
              <a:buSzPts val="1100"/>
            </a:pPr>
            <a:r>
              <a:rPr lang="en-US" sz="1865">
                <a:solidFill>
                  <a:srgbClr val="000000"/>
                </a:solidFill>
                <a:latin typeface="Arial" panose="020B0604020202020204"/>
                <a:ea typeface="Arial" panose="020B0604020202020204"/>
                <a:cs typeface="Arial" panose="020B0604020202020204"/>
                <a:sym typeface="Arial" panose="020B0604020202020204"/>
              </a:rPr>
              <a:t>Sahil Gujar</a:t>
            </a:r>
            <a:endParaRPr lang="en-US" sz="1865">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p17"/>
          <p:cNvSpPr txBox="1"/>
          <p:nvPr/>
        </p:nvSpPr>
        <p:spPr>
          <a:xfrm>
            <a:off x="9325415" y="4382152"/>
            <a:ext cx="2538884" cy="410379"/>
          </a:xfrm>
          <a:prstGeom prst="rect">
            <a:avLst/>
          </a:prstGeom>
          <a:noFill/>
          <a:ln>
            <a:noFill/>
          </a:ln>
        </p:spPr>
        <p:txBody>
          <a:bodyPr spcFirstLastPara="1" wrap="square" lIns="121900" tIns="60933" rIns="121900" bIns="60933" anchor="t" anchorCtr="0">
            <a:spAutoFit/>
          </a:bodyPr>
          <a:lstStyle/>
          <a:p>
            <a:pPr algn="ctr">
              <a:buClr>
                <a:schemeClr val="dk1"/>
              </a:buClr>
              <a:buSzPts val="1100"/>
            </a:pPr>
            <a:r>
              <a:rPr lang="en-US" sz="1865">
                <a:solidFill>
                  <a:srgbClr val="000000"/>
                </a:solidFill>
                <a:latin typeface="Arial" panose="020B0604020202020204"/>
                <a:ea typeface="Arial" panose="020B0604020202020204"/>
                <a:cs typeface="Arial" panose="020B0604020202020204"/>
                <a:sym typeface="Arial" panose="020B0604020202020204"/>
              </a:rPr>
              <a:t>Komal Chitnis</a:t>
            </a:r>
            <a:endParaRPr sz="1865">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17"/>
          <p:cNvSpPr txBox="1"/>
          <p:nvPr/>
        </p:nvSpPr>
        <p:spPr>
          <a:xfrm>
            <a:off x="3898547" y="4739018"/>
            <a:ext cx="1423264" cy="410379"/>
          </a:xfrm>
          <a:prstGeom prst="rect">
            <a:avLst/>
          </a:prstGeom>
          <a:noFill/>
          <a:ln>
            <a:noFill/>
          </a:ln>
        </p:spPr>
        <p:txBody>
          <a:bodyPr spcFirstLastPara="1" wrap="square" lIns="121900" tIns="60933" rIns="121900" bIns="60933" anchor="t" anchorCtr="0">
            <a:spAutoFit/>
          </a:bodyPr>
          <a:lstStyle/>
          <a:p>
            <a:pPr>
              <a:buClr>
                <a:schemeClr val="dk1"/>
              </a:buClr>
              <a:buSzPts val="1100"/>
            </a:pPr>
            <a:r>
              <a:rPr lang="en-US" sz="1865">
                <a:solidFill>
                  <a:srgbClr val="171717"/>
                </a:solidFill>
                <a:latin typeface="Arial" panose="020B0604020202020204"/>
                <a:ea typeface="Arial" panose="020B0604020202020204"/>
                <a:cs typeface="Arial" panose="020B0604020202020204"/>
                <a:sym typeface="Arial" panose="020B0604020202020204"/>
              </a:rPr>
              <a:t>Roll no-27</a:t>
            </a:r>
            <a:endParaRPr lang="en-US" sz="1865">
              <a:solidFill>
                <a:srgbClr val="171717"/>
              </a:solidFill>
              <a:latin typeface="Arial" panose="020B0604020202020204"/>
              <a:ea typeface="Arial" panose="020B0604020202020204"/>
              <a:cs typeface="Arial" panose="020B0604020202020204"/>
              <a:sym typeface="Arial" panose="020B0604020202020204"/>
            </a:endParaRPr>
          </a:p>
        </p:txBody>
      </p:sp>
      <p:sp>
        <p:nvSpPr>
          <p:cNvPr id="123" name="Google Shape;123;p17"/>
          <p:cNvSpPr txBox="1"/>
          <p:nvPr/>
        </p:nvSpPr>
        <p:spPr>
          <a:xfrm>
            <a:off x="752949" y="4689282"/>
            <a:ext cx="1289835" cy="410379"/>
          </a:xfrm>
          <a:prstGeom prst="rect">
            <a:avLst/>
          </a:prstGeom>
          <a:noFill/>
          <a:ln>
            <a:noFill/>
          </a:ln>
        </p:spPr>
        <p:txBody>
          <a:bodyPr spcFirstLastPara="1" wrap="square" lIns="121900" tIns="60933" rIns="121900" bIns="60933" anchor="t" anchorCtr="0">
            <a:spAutoFit/>
          </a:bodyPr>
          <a:lstStyle/>
          <a:p>
            <a:pPr>
              <a:buClr>
                <a:schemeClr val="dk1"/>
              </a:buClr>
              <a:buSzPts val="1100"/>
            </a:pPr>
            <a:r>
              <a:rPr lang="en-US" sz="1865">
                <a:solidFill>
                  <a:srgbClr val="171717"/>
                </a:solidFill>
                <a:latin typeface="Arial" panose="020B0604020202020204"/>
                <a:ea typeface="Arial" panose="020B0604020202020204"/>
                <a:cs typeface="Arial" panose="020B0604020202020204"/>
                <a:sym typeface="Arial" panose="020B0604020202020204"/>
              </a:rPr>
              <a:t>Roll no-1</a:t>
            </a:r>
            <a:endParaRPr lang="en-US" sz="1865">
              <a:solidFill>
                <a:srgbClr val="171717"/>
              </a:solidFill>
              <a:latin typeface="Arial" panose="020B0604020202020204"/>
              <a:ea typeface="Arial" panose="020B0604020202020204"/>
              <a:cs typeface="Arial" panose="020B0604020202020204"/>
              <a:sym typeface="Arial" panose="020B0604020202020204"/>
            </a:endParaRPr>
          </a:p>
        </p:txBody>
      </p:sp>
      <p:sp>
        <p:nvSpPr>
          <p:cNvPr id="124" name="Google Shape;124;p17"/>
          <p:cNvSpPr txBox="1"/>
          <p:nvPr/>
        </p:nvSpPr>
        <p:spPr>
          <a:xfrm>
            <a:off x="6870191" y="4697197"/>
            <a:ext cx="1423264" cy="410379"/>
          </a:xfrm>
          <a:prstGeom prst="rect">
            <a:avLst/>
          </a:prstGeom>
          <a:noFill/>
          <a:ln>
            <a:noFill/>
          </a:ln>
        </p:spPr>
        <p:txBody>
          <a:bodyPr spcFirstLastPara="1" wrap="square" lIns="121900" tIns="60933" rIns="121900" bIns="60933" anchor="t" anchorCtr="0">
            <a:spAutoFit/>
          </a:bodyPr>
          <a:lstStyle/>
          <a:p>
            <a:pPr>
              <a:buClr>
                <a:schemeClr val="dk1"/>
              </a:buClr>
              <a:buSzPts val="1100"/>
            </a:pPr>
            <a:r>
              <a:rPr lang="en-US" sz="1865">
                <a:solidFill>
                  <a:srgbClr val="171717"/>
                </a:solidFill>
                <a:latin typeface="Arial" panose="020B0604020202020204"/>
                <a:ea typeface="Arial" panose="020B0604020202020204"/>
                <a:cs typeface="Arial" panose="020B0604020202020204"/>
                <a:sym typeface="Arial" panose="020B0604020202020204"/>
              </a:rPr>
              <a:t>Roll no- 54</a:t>
            </a:r>
            <a:endParaRPr lang="en-US" sz="1865">
              <a:solidFill>
                <a:srgbClr val="171717"/>
              </a:solidFill>
              <a:latin typeface="Arial" panose="020B0604020202020204"/>
              <a:ea typeface="Arial" panose="020B0604020202020204"/>
              <a:cs typeface="Arial" panose="020B0604020202020204"/>
              <a:sym typeface="Arial" panose="020B0604020202020204"/>
            </a:endParaRPr>
          </a:p>
        </p:txBody>
      </p:sp>
      <p:sp>
        <p:nvSpPr>
          <p:cNvPr id="125" name="Google Shape;125;p17"/>
          <p:cNvSpPr txBox="1"/>
          <p:nvPr/>
        </p:nvSpPr>
        <p:spPr>
          <a:xfrm>
            <a:off x="9865339" y="4739017"/>
            <a:ext cx="1402829" cy="410379"/>
          </a:xfrm>
          <a:prstGeom prst="rect">
            <a:avLst/>
          </a:prstGeom>
          <a:noFill/>
          <a:ln>
            <a:noFill/>
          </a:ln>
        </p:spPr>
        <p:txBody>
          <a:bodyPr spcFirstLastPara="1" wrap="square" lIns="121900" tIns="60933" rIns="121900" bIns="60933" anchor="t" anchorCtr="0">
            <a:spAutoFit/>
          </a:bodyPr>
          <a:lstStyle/>
          <a:p>
            <a:pPr>
              <a:buClr>
                <a:schemeClr val="dk1"/>
              </a:buClr>
              <a:buSzPts val="1100"/>
            </a:pPr>
            <a:r>
              <a:rPr lang="en-US" sz="1865">
                <a:solidFill>
                  <a:srgbClr val="171717"/>
                </a:solidFill>
                <a:latin typeface="Arial" panose="020B0604020202020204"/>
                <a:ea typeface="Arial" panose="020B0604020202020204"/>
                <a:cs typeface="Arial" panose="020B0604020202020204"/>
                <a:sym typeface="Arial" panose="020B0604020202020204"/>
              </a:rPr>
              <a:t>Roll no-26</a:t>
            </a:r>
            <a:endParaRPr lang="en-US" sz="1865">
              <a:solidFill>
                <a:srgbClr val="171717"/>
              </a:solidFill>
              <a:latin typeface="Arial" panose="020B0604020202020204"/>
              <a:ea typeface="Arial" panose="020B0604020202020204"/>
              <a:cs typeface="Arial" panose="020B0604020202020204"/>
              <a:sym typeface="Arial" panose="020B0604020202020204"/>
            </a:endParaRPr>
          </a:p>
        </p:txBody>
      </p:sp>
      <p:sp>
        <p:nvSpPr>
          <p:cNvPr id="126" name="Google Shape;126;p17"/>
          <p:cNvSpPr txBox="1"/>
          <p:nvPr/>
        </p:nvSpPr>
        <p:spPr>
          <a:xfrm>
            <a:off x="4499758" y="370465"/>
            <a:ext cx="2825253" cy="492388"/>
          </a:xfrm>
          <a:prstGeom prst="rect">
            <a:avLst/>
          </a:prstGeom>
          <a:noFill/>
          <a:ln>
            <a:noFill/>
          </a:ln>
        </p:spPr>
        <p:txBody>
          <a:bodyPr spcFirstLastPara="1" wrap="square" lIns="121900" tIns="60933" rIns="121900" bIns="60933" anchor="t" anchorCtr="0">
            <a:spAutoFit/>
          </a:bodyPr>
          <a:lstStyle/>
          <a:p>
            <a:r>
              <a:rPr lang="en-US" sz="2400" dirty="0">
                <a:solidFill>
                  <a:srgbClr val="000000"/>
                </a:solidFill>
                <a:latin typeface="Arial" panose="020B0604020202020204"/>
                <a:ea typeface="Arial" panose="020B0604020202020204"/>
                <a:cs typeface="Arial" panose="020B0604020202020204"/>
                <a:sym typeface="Arial" panose="020B0604020202020204"/>
              </a:rPr>
              <a:t>OUR TEAM(</a:t>
            </a:r>
            <a:r>
              <a:rPr lang="en-US" sz="2400" dirty="0" err="1">
                <a:solidFill>
                  <a:srgbClr val="000000"/>
                </a:solidFill>
                <a:latin typeface="Arial" panose="020B0604020202020204"/>
                <a:ea typeface="Arial" panose="020B0604020202020204"/>
                <a:cs typeface="Arial" panose="020B0604020202020204"/>
                <a:sym typeface="Arial" panose="020B0604020202020204"/>
              </a:rPr>
              <a:t>Div</a:t>
            </a:r>
            <a:r>
              <a:rPr lang="en-US" sz="2400" dirty="0">
                <a:solidFill>
                  <a:srgbClr val="000000"/>
                </a:solidFill>
                <a:latin typeface="Arial" panose="020B0604020202020204"/>
                <a:ea typeface="Arial" panose="020B0604020202020204"/>
                <a:cs typeface="Arial" panose="020B0604020202020204"/>
                <a:sym typeface="Arial" panose="020B0604020202020204"/>
              </a:rPr>
              <a:t>-A)</a:t>
            </a: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500"/>
                                        <p:tgtEl>
                                          <p:spTgt spid="1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9"/>
                                        </p:tgtEl>
                                        <p:attrNameLst>
                                          <p:attrName>style.visibility</p:attrName>
                                        </p:attrNameLst>
                                      </p:cBhvr>
                                      <p:to>
                                        <p:strVal val="visible"/>
                                      </p:to>
                                    </p:set>
                                    <p:animEffect transition="in" filter="fade">
                                      <p:cBhvr>
                                        <p:cTn id="15" dur="500"/>
                                        <p:tgtEl>
                                          <p:spTgt spid="10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p:nvPr/>
        </p:nvSpPr>
        <p:spPr>
          <a:xfrm>
            <a:off x="4405365" y="638877"/>
            <a:ext cx="3381271" cy="533489"/>
          </a:xfrm>
          <a:prstGeom prst="rect">
            <a:avLst/>
          </a:prstGeom>
          <a:noFill/>
          <a:ln>
            <a:noFill/>
          </a:ln>
        </p:spPr>
        <p:txBody>
          <a:bodyPr spcFirstLastPara="1" wrap="square" lIns="121900" tIns="60933" rIns="121900" bIns="60933" anchor="t" anchorCtr="0">
            <a:spAutoFit/>
          </a:bodyPr>
          <a:lstStyle/>
          <a:p>
            <a:r>
              <a:rPr lang="en-US" sz="2665" dirty="0">
                <a:solidFill>
                  <a:srgbClr val="171717"/>
                </a:solidFill>
                <a:latin typeface="Times New Roman" panose="02020603050405020304" pitchFamily="18" charset="0"/>
                <a:ea typeface="Arial" panose="020B0604020202020204"/>
                <a:cs typeface="Times New Roman" panose="02020603050405020304" pitchFamily="18" charset="0"/>
                <a:sym typeface="Arial" panose="020B0604020202020204"/>
              </a:rPr>
              <a:t>Problem Statement</a:t>
            </a:r>
            <a:endParaRPr lang="en-US" sz="2665" dirty="0">
              <a:solidFill>
                <a:srgbClr val="171717"/>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216" name="Google Shape;216;p19"/>
          <p:cNvSpPr txBox="1"/>
          <p:nvPr/>
        </p:nvSpPr>
        <p:spPr>
          <a:xfrm>
            <a:off x="2066231" y="1414935"/>
            <a:ext cx="8191600" cy="697701"/>
          </a:xfrm>
          <a:prstGeom prst="rect">
            <a:avLst/>
          </a:prstGeom>
          <a:noFill/>
          <a:ln>
            <a:noFill/>
          </a:ln>
        </p:spPr>
        <p:txBody>
          <a:bodyPr spcFirstLastPara="1" wrap="square" lIns="121900" tIns="60933" rIns="121900" bIns="60933" anchor="t" anchorCtr="0">
            <a:spAutoFit/>
          </a:bodyPr>
          <a:lstStyle/>
          <a:p>
            <a:pPr marL="381000" indent="-262255">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a:p>
            <a:pPr marL="381000" indent="-262255">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185102" y="1948618"/>
            <a:ext cx="7821795" cy="3693319"/>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Online Social Networks do exist to allow people to communicate virtually by using the internet. The rise in web and social media interactions has resulted in the effortless proliferation of offensive language and hate speech. These content adversely affecting their mental health, and demeaning the integrity of social networking platforms.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Necessity of identifying illicit messages arises with the intention of reducing the overall crime rate all around the world thus helping to achieve a peaceful secure life.</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p>
          <a:p>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pic>
        <p:nvPicPr>
          <p:cNvPr id="5" name="Picture 4"/>
          <p:cNvPicPr>
            <a:picLocks noChangeAspect="1"/>
          </p:cNvPicPr>
          <p:nvPr/>
        </p:nvPicPr>
        <p:blipFill>
          <a:blip r:embed="rId1"/>
          <a:stretch>
            <a:fillRect/>
          </a:stretch>
        </p:blipFill>
        <p:spPr>
          <a:xfrm>
            <a:off x="565353" y="573864"/>
            <a:ext cx="1280161" cy="1280161"/>
          </a:xfrm>
          <a:prstGeom prst="rect">
            <a:avLst/>
          </a:prstGeom>
        </p:spPr>
      </p:pic>
      <p:pic>
        <p:nvPicPr>
          <p:cNvPr id="8" name="Picture 7"/>
          <p:cNvPicPr>
            <a:picLocks noChangeAspect="1"/>
          </p:cNvPicPr>
          <p:nvPr/>
        </p:nvPicPr>
        <p:blipFill>
          <a:blip r:embed="rId2"/>
          <a:stretch>
            <a:fillRect/>
          </a:stretch>
        </p:blipFill>
        <p:spPr>
          <a:xfrm>
            <a:off x="10347248" y="4814733"/>
            <a:ext cx="1263869" cy="1263869"/>
          </a:xfrm>
          <a:prstGeom prst="rect">
            <a:avLst/>
          </a:prstGeom>
        </p:spPr>
      </p:pic>
      <p:sp>
        <p:nvSpPr>
          <p:cNvPr id="3" name="TextBox 2"/>
          <p:cNvSpPr txBox="1"/>
          <p:nvPr/>
        </p:nvSpPr>
        <p:spPr>
          <a:xfrm>
            <a:off x="10347248" y="6310052"/>
            <a:ext cx="145867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0"/>
          <p:cNvSpPr txBox="1"/>
          <p:nvPr/>
        </p:nvSpPr>
        <p:spPr>
          <a:xfrm>
            <a:off x="4970841" y="715133"/>
            <a:ext cx="1935983" cy="533489"/>
          </a:xfrm>
          <a:prstGeom prst="rect">
            <a:avLst/>
          </a:prstGeom>
          <a:noFill/>
          <a:ln>
            <a:noFill/>
          </a:ln>
        </p:spPr>
        <p:txBody>
          <a:bodyPr spcFirstLastPara="1" wrap="square" lIns="121900" tIns="60933" rIns="121900" bIns="60933" anchor="t" anchorCtr="0">
            <a:spAutoFit/>
          </a:bodyPr>
          <a:lstStyle/>
          <a:p>
            <a:r>
              <a:rPr lang="en-US" sz="2665"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Objectives</a:t>
            </a:r>
            <a:endParaRPr lang="en-US" sz="2665"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287" name="Google Shape;287;p20"/>
          <p:cNvSpPr txBox="1">
            <a:spLocks noGrp="1"/>
          </p:cNvSpPr>
          <p:nvPr>
            <p:ph type="body" idx="1"/>
          </p:nvPr>
        </p:nvSpPr>
        <p:spPr>
          <a:xfrm>
            <a:off x="1931833" y="1642067"/>
            <a:ext cx="8014000" cy="4500800"/>
          </a:xfrm>
          <a:prstGeom prst="rect">
            <a:avLst/>
          </a:prstGeom>
        </p:spPr>
        <p:txBody>
          <a:bodyPr spcFirstLastPara="1" vert="horz" wrap="square" lIns="121900" tIns="121900" rIns="121900" bIns="121900" rtlCol="0" anchor="t" anchorCtr="0">
            <a:noAutofit/>
          </a:bodyPr>
          <a:lstStyle/>
          <a:p>
            <a:pPr>
              <a:lnSpc>
                <a:spcPct val="150000"/>
              </a:lnSpc>
              <a:buFont typeface="Wingdings" panose="05000000000000000000" charset="0"/>
              <a:buChar char="§"/>
            </a:pPr>
            <a:endParaRPr lang="en-US" sz="2135" dirty="0"/>
          </a:p>
          <a:p>
            <a:pPr marL="0" indent="0">
              <a:lnSpc>
                <a:spcPct val="150000"/>
              </a:lnSpc>
              <a:buNone/>
            </a:pPr>
            <a:endParaRPr lang="en-US" sz="2135" dirty="0"/>
          </a:p>
          <a:p>
            <a:pPr marL="0" indent="0">
              <a:buNone/>
            </a:pPr>
            <a:endParaRPr lang="en-US" sz="2135" dirty="0"/>
          </a:p>
        </p:txBody>
      </p:sp>
      <p:sp>
        <p:nvSpPr>
          <p:cNvPr id="2" name="TextBox 1"/>
          <p:cNvSpPr txBox="1"/>
          <p:nvPr/>
        </p:nvSpPr>
        <p:spPr>
          <a:xfrm>
            <a:off x="1331206" y="1440467"/>
            <a:ext cx="9215252" cy="5908040"/>
          </a:xfrm>
          <a:prstGeom prst="rect">
            <a:avLst/>
          </a:prstGeom>
          <a:noFill/>
        </p:spPr>
        <p:txBody>
          <a:bodyPr wrap="square" rtlCol="0">
            <a:spAutoFit/>
          </a:bodyPr>
          <a:lstStyle/>
          <a:p>
            <a:pPr marL="285750" indent="-285750"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primary objective is to create a dataset based on </a:t>
            </a:r>
            <a:r>
              <a:rPr lang="en-US" altLang="en-US" dirty="0" err="1">
                <a:latin typeface="Times New Roman" panose="02020603050405020304" pitchFamily="18" charset="0"/>
                <a:cs typeface="Times New Roman" panose="02020603050405020304" pitchFamily="18" charset="0"/>
              </a:rPr>
              <a:t>realtime</a:t>
            </a:r>
            <a:r>
              <a:rPr lang="en-US" altLang="en-US" dirty="0">
                <a:latin typeface="Times New Roman" panose="02020603050405020304" pitchFamily="18" charset="0"/>
                <a:cs typeface="Times New Roman" panose="02020603050405020304" pitchFamily="18" charset="0"/>
              </a:rPr>
              <a:t> data extraction. </a:t>
            </a:r>
            <a:endParaRPr lang="en-US" alt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To achieve appropriate classification for the extracted data as illegal, neutral or abusive. </a:t>
            </a:r>
            <a:endParaRPr lang="en-US" alt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To attain best accuracy for the images and textual segment. </a:t>
            </a:r>
            <a:endParaRPr lang="en-US" alt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To imply machine learning algorithms like Multinomial Naive Bayes &amp; SVM to obtain best accuracy. </a:t>
            </a:r>
            <a:endParaRPr lang="en-US" alt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Obtaining model’s accuracy by calculating harmonic mean of precision and recall (F1 score). </a:t>
            </a:r>
            <a:endParaRPr lang="en-US" alt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To prevent circulation or sending of </a:t>
            </a:r>
            <a:r>
              <a:rPr lang="en-US" altLang="en-US" dirty="0" err="1">
                <a:latin typeface="Times New Roman" panose="02020603050405020304" pitchFamily="18" charset="0"/>
                <a:cs typeface="Times New Roman" panose="02020603050405020304" pitchFamily="18" charset="0"/>
              </a:rPr>
              <a:t>unauthorised</a:t>
            </a:r>
            <a:r>
              <a:rPr lang="en-US" altLang="en-US" dirty="0">
                <a:latin typeface="Times New Roman" panose="02020603050405020304" pitchFamily="18" charset="0"/>
                <a:cs typeface="Times New Roman" panose="02020603050405020304" pitchFamily="18" charset="0"/>
              </a:rPr>
              <a:t>, ill</a:t>
            </a:r>
            <a:r>
              <a:rPr lang="en-IN" altLang="en-US" dirty="0">
                <a:latin typeface="Times New Roman" panose="02020603050405020304" pitchFamily="18" charset="0"/>
                <a:cs typeface="Times New Roman" panose="02020603050405020304" pitchFamily="18" charset="0"/>
              </a:rPr>
              <a:t>icit</a:t>
            </a:r>
            <a:r>
              <a:rPr lang="en-US" altLang="en-US" dirty="0">
                <a:latin typeface="Times New Roman" panose="02020603050405020304" pitchFamily="18" charset="0"/>
                <a:cs typeface="Times New Roman" panose="02020603050405020304" pitchFamily="18" charset="0"/>
              </a:rPr>
              <a:t> or explicit images and texts over social media platforms.</a:t>
            </a:r>
            <a:endParaRPr lang="en-US" alt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altLang="en-US" dirty="0">
              <a:latin typeface="Times New Roman" panose="02020603050405020304" pitchFamily="18" charset="0"/>
              <a:cs typeface="Times New Roman" panose="02020603050405020304" pitchFamily="18" charset="0"/>
            </a:endParaRPr>
          </a:p>
          <a:p>
            <a:endParaRPr lang="en-IN" alt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altLang="en-US" sz="1800" dirty="0"/>
          </a:p>
          <a:p>
            <a:pPr marL="285750" indent="-285750">
              <a:buFont typeface="Wingdings" panose="05000000000000000000" pitchFamily="2" charset="2"/>
              <a:buChar char="§"/>
            </a:pPr>
            <a:endParaRPr lang="en-IN" altLang="en-US" dirty="0"/>
          </a:p>
          <a:p>
            <a:pPr marL="285750" indent="-285750">
              <a:buFont typeface="Wingdings" panose="05000000000000000000" pitchFamily="2" charset="2"/>
              <a:buChar char="§"/>
            </a:pPr>
            <a:endParaRPr lang="en-IN" altLang="en-US" sz="1800" dirty="0"/>
          </a:p>
          <a:p>
            <a:pPr marL="285750" indent="-285750">
              <a:buFont typeface="Wingdings" panose="05000000000000000000" pitchFamily="2" charset="2"/>
              <a:buChar char="§"/>
            </a:pPr>
            <a:endParaRPr lang="en-IN" altLang="en-US" dirty="0"/>
          </a:p>
          <a:p>
            <a:pPr marL="285750" indent="-285750">
              <a:buFont typeface="Wingdings" panose="05000000000000000000" pitchFamily="2" charset="2"/>
              <a:buChar char="§"/>
            </a:pPr>
            <a:endParaRPr lang="en-IN" altLang="en-US" sz="1800" dirty="0"/>
          </a:p>
          <a:p>
            <a:pPr marL="285750" indent="-285750">
              <a:buFont typeface="Wingdings" panose="05000000000000000000" pitchFamily="2" charset="2"/>
              <a:buChar char="§"/>
            </a:pPr>
            <a:endParaRPr lang="en-US" dirty="0"/>
          </a:p>
        </p:txBody>
      </p:sp>
      <p:pic>
        <p:nvPicPr>
          <p:cNvPr id="5" name="Picture 4"/>
          <p:cNvPicPr>
            <a:picLocks noChangeAspect="1"/>
          </p:cNvPicPr>
          <p:nvPr/>
        </p:nvPicPr>
        <p:blipFill>
          <a:blip r:embed="rId1"/>
          <a:stretch>
            <a:fillRect/>
          </a:stretch>
        </p:blipFill>
        <p:spPr>
          <a:xfrm>
            <a:off x="10260167" y="4641979"/>
            <a:ext cx="1620695" cy="1620695"/>
          </a:xfrm>
          <a:prstGeom prst="rect">
            <a:avLst/>
          </a:prstGeom>
        </p:spPr>
      </p:pic>
      <p:sp>
        <p:nvSpPr>
          <p:cNvPr id="4" name="TextBox 3"/>
          <p:cNvSpPr txBox="1"/>
          <p:nvPr/>
        </p:nvSpPr>
        <p:spPr>
          <a:xfrm>
            <a:off x="10347248" y="6310052"/>
            <a:ext cx="145867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3" name="Text Placeholder 2"/>
          <p:cNvSpPr>
            <a:spLocks noGrp="1"/>
          </p:cNvSpPr>
          <p:nvPr>
            <p:ph type="body" idx="1"/>
          </p:nvPr>
        </p:nvSpPr>
        <p:spPr>
          <a:xfrm>
            <a:off x="1208586" y="1158240"/>
            <a:ext cx="9774827" cy="4541520"/>
          </a:xfrm>
        </p:spPr>
        <p:txBody>
          <a:bodyPr/>
          <a:lstStyle/>
          <a:p>
            <a:pPr algn="just">
              <a:lnSpc>
                <a:spcPct val="150000"/>
              </a:lnSpc>
              <a:buFont typeface="Wingdings" panose="05000000000000000000" charset="0"/>
              <a:buChar char="§"/>
            </a:pPr>
            <a:r>
              <a:rPr lang="en-US" sz="1800" dirty="0">
                <a:latin typeface="Times New Roman" panose="02020603050405020304" pitchFamily="18" charset="0"/>
                <a:cs typeface="Times New Roman" panose="02020603050405020304" pitchFamily="18" charset="0"/>
              </a:rPr>
              <a:t>The scope of the project involves categorizing images and textual data into 3 categories. The data would be extracted and data cleaning techniques would be applied to create a simplified dataset. </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r>
              <a:rPr lang="en-US" sz="1800" dirty="0">
                <a:latin typeface="Times New Roman" panose="02020603050405020304" pitchFamily="18" charset="0"/>
                <a:cs typeface="Times New Roman" panose="02020603050405020304" pitchFamily="18" charset="0"/>
              </a:rPr>
              <a:t>The main objective is to compare the text in the dataset word by word to detect and analyze references and usage of certain words for categorizing it as abusive or offensive words. </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r>
              <a:rPr lang="en-US" sz="1800" dirty="0">
                <a:latin typeface="Times New Roman" panose="02020603050405020304" pitchFamily="18" charset="0"/>
                <a:cs typeface="Times New Roman" panose="02020603050405020304" pitchFamily="18" charset="0"/>
              </a:rPr>
              <a:t>The project will also include a similar comparison process for images, likely using image processing techniques to detect and analyze image content. </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r>
              <a:rPr lang="en-US" sz="1800" dirty="0">
                <a:latin typeface="Times New Roman" panose="02020603050405020304" pitchFamily="18" charset="0"/>
                <a:cs typeface="Times New Roman" panose="02020603050405020304" pitchFamily="18" charset="0"/>
              </a:rPr>
              <a:t>By conducting these comparisons, the project aims to identify instances of abusive or offensive language in the social media data and potentially build a tool for content moderation or analysis.</a:t>
            </a:r>
            <a:endParaRPr lang="en-US" sz="1800" dirty="0">
              <a:latin typeface="Times New Roman" panose="02020603050405020304" pitchFamily="18" charset="0"/>
              <a:cs typeface="Times New Roman" panose="02020603050405020304" pitchFamily="18" charset="0"/>
            </a:endParaRPr>
          </a:p>
        </p:txBody>
      </p:sp>
      <p:sp>
        <p:nvSpPr>
          <p:cNvPr id="292" name="Google Shape;292;p21"/>
          <p:cNvSpPr txBox="1"/>
          <p:nvPr/>
        </p:nvSpPr>
        <p:spPr>
          <a:xfrm>
            <a:off x="5479854" y="516466"/>
            <a:ext cx="1232292" cy="533489"/>
          </a:xfrm>
          <a:prstGeom prst="rect">
            <a:avLst/>
          </a:prstGeom>
          <a:noFill/>
          <a:ln>
            <a:noFill/>
          </a:ln>
        </p:spPr>
        <p:txBody>
          <a:bodyPr spcFirstLastPara="1" wrap="square" lIns="121900" tIns="60933" rIns="121900" bIns="60933" anchor="t" anchorCtr="0">
            <a:spAutoFit/>
          </a:bodyPr>
          <a:lstStyle/>
          <a:p>
            <a:r>
              <a:rPr lang="en-US" sz="2665"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Scope</a:t>
            </a:r>
            <a:endParaRPr sz="2665"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pic>
        <p:nvPicPr>
          <p:cNvPr id="5" name="Picture 4"/>
          <p:cNvPicPr>
            <a:picLocks noChangeAspect="1"/>
          </p:cNvPicPr>
          <p:nvPr/>
        </p:nvPicPr>
        <p:blipFill>
          <a:blip r:embed="rId1"/>
          <a:stretch>
            <a:fillRect/>
          </a:stretch>
        </p:blipFill>
        <p:spPr>
          <a:xfrm>
            <a:off x="10663796" y="135057"/>
            <a:ext cx="1198179" cy="1198179"/>
          </a:xfrm>
          <a:prstGeom prst="rect">
            <a:avLst/>
          </a:prstGeom>
        </p:spPr>
      </p:pic>
      <p:sp>
        <p:nvSpPr>
          <p:cNvPr id="2" name="TextBox 1"/>
          <p:cNvSpPr txBox="1"/>
          <p:nvPr/>
        </p:nvSpPr>
        <p:spPr>
          <a:xfrm>
            <a:off x="10347248" y="6310052"/>
            <a:ext cx="145867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3" name="Text Placeholder 2"/>
          <p:cNvSpPr>
            <a:spLocks noGrp="1"/>
          </p:cNvSpPr>
          <p:nvPr>
            <p:ph type="body" idx="1"/>
          </p:nvPr>
        </p:nvSpPr>
        <p:spPr>
          <a:xfrm>
            <a:off x="1392442" y="1274233"/>
            <a:ext cx="9407114" cy="4309533"/>
          </a:xfrm>
        </p:spPr>
        <p:txBody>
          <a:bodyPr/>
          <a:lstStyle/>
          <a:p>
            <a:pPr algn="just">
              <a:lnSpc>
                <a:spcPct val="150000"/>
              </a:lnSpc>
              <a:buFont typeface="Wingdings" panose="05000000000000000000" charset="0"/>
              <a:buChar char="§"/>
            </a:pPr>
            <a:r>
              <a:rPr lang="en-US" altLang="en-US" sz="1800" dirty="0">
                <a:latin typeface="Times New Roman" panose="02020603050405020304" pitchFamily="18" charset="0"/>
                <a:cs typeface="Times New Roman" panose="02020603050405020304" pitchFamily="18" charset="0"/>
              </a:rPr>
              <a:t>Sklearn libraries :- Usage of CNN and TF-IDF(Term frequency-inverse document frequency) for analyzing the images and finding out each word frequency.  </a:t>
            </a:r>
            <a:endParaRPr lang="en-US" alt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endParaRPr lang="en-US" alt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r>
              <a:rPr lang="en-US" altLang="en-US" sz="1800" dirty="0">
                <a:latin typeface="Times New Roman" panose="02020603050405020304" pitchFamily="18" charset="0"/>
                <a:cs typeface="Times New Roman" panose="02020603050405020304" pitchFamily="18" charset="0"/>
              </a:rPr>
              <a:t>Algorithms and tools :- Support Vector Machine, Naive bayes</a:t>
            </a:r>
            <a:r>
              <a:rPr lang="en-US" altLang="en-US" sz="1800">
                <a:latin typeface="Times New Roman" panose="02020603050405020304" pitchFamily="18" charset="0"/>
                <a:cs typeface="Times New Roman" panose="02020603050405020304" pitchFamily="18" charset="0"/>
              </a:rPr>
              <a:t>, Sklearn</a:t>
            </a:r>
            <a:r>
              <a:rPr lang="en-US" altLang="en-US" sz="1800"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endParaRPr lang="en-US" alt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r>
              <a:rPr lang="en-US" altLang="en-US" sz="1800" dirty="0">
                <a:latin typeface="Times New Roman" panose="02020603050405020304" pitchFamily="18" charset="0"/>
                <a:cs typeface="Times New Roman" panose="02020603050405020304" pitchFamily="18" charset="0"/>
              </a:rPr>
              <a:t>Programming language usage :- Python.</a:t>
            </a:r>
            <a:endParaRPr lang="en-US" alt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endParaRPr lang="en-US" alt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r>
              <a:rPr lang="en-IN" altLang="en-US" sz="1800" dirty="0">
                <a:latin typeface="Times New Roman" panose="02020603050405020304" pitchFamily="18" charset="0"/>
                <a:cs typeface="Times New Roman" panose="02020603050405020304" pitchFamily="18" charset="0"/>
              </a:rPr>
              <a:t>Framework :- Streamlit.</a:t>
            </a:r>
            <a:endParaRPr lang="en-IN" altLang="en-US" sz="1800" dirty="0">
              <a:latin typeface="Times New Roman" panose="02020603050405020304" pitchFamily="18" charset="0"/>
              <a:cs typeface="Times New Roman" panose="02020603050405020304" pitchFamily="18" charset="0"/>
            </a:endParaRPr>
          </a:p>
        </p:txBody>
      </p:sp>
      <p:sp>
        <p:nvSpPr>
          <p:cNvPr id="457" name="Google Shape;457;p23"/>
          <p:cNvSpPr txBox="1"/>
          <p:nvPr/>
        </p:nvSpPr>
        <p:spPr>
          <a:xfrm>
            <a:off x="4180840" y="401675"/>
            <a:ext cx="2974312" cy="533489"/>
          </a:xfrm>
          <a:prstGeom prst="rect">
            <a:avLst/>
          </a:prstGeom>
          <a:noFill/>
          <a:ln>
            <a:noFill/>
          </a:ln>
        </p:spPr>
        <p:txBody>
          <a:bodyPr spcFirstLastPara="1" wrap="square" lIns="121900" tIns="60933" rIns="121900" bIns="60933" anchor="t" anchorCtr="0">
            <a:spAutoFit/>
          </a:bodyPr>
          <a:lstStyle/>
          <a:p>
            <a:r>
              <a:rPr lang="en-US" sz="2665"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Technology Stack                                </a:t>
            </a:r>
            <a:endParaRPr sz="2665"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pic>
        <p:nvPicPr>
          <p:cNvPr id="7" name="Picture 6"/>
          <p:cNvPicPr>
            <a:picLocks noChangeAspect="1"/>
          </p:cNvPicPr>
          <p:nvPr/>
        </p:nvPicPr>
        <p:blipFill>
          <a:blip r:embed="rId1"/>
          <a:stretch>
            <a:fillRect/>
          </a:stretch>
        </p:blipFill>
        <p:spPr>
          <a:xfrm>
            <a:off x="9998668" y="4303459"/>
            <a:ext cx="1601777" cy="1601777"/>
          </a:xfrm>
          <a:prstGeom prst="rect">
            <a:avLst/>
          </a:prstGeom>
        </p:spPr>
      </p:pic>
      <p:sp>
        <p:nvSpPr>
          <p:cNvPr id="4" name="TextBox 3"/>
          <p:cNvSpPr txBox="1"/>
          <p:nvPr/>
        </p:nvSpPr>
        <p:spPr>
          <a:xfrm>
            <a:off x="10347248" y="6310052"/>
            <a:ext cx="145867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1958" y="528333"/>
            <a:ext cx="3088084" cy="641600"/>
          </a:xfrm>
        </p:spPr>
        <p:txBody>
          <a:bodyPr>
            <a:normAutofit/>
          </a:bodyPr>
          <a:lstStyle/>
          <a:p>
            <a:r>
              <a:rPr lang="en-US" sz="2400" dirty="0">
                <a:latin typeface="Times New Roman" panose="02020603050405020304" pitchFamily="18" charset="0"/>
                <a:cs typeface="Times New Roman" panose="02020603050405020304" pitchFamily="18" charset="0"/>
              </a:rPr>
              <a:t>Architecture diagram</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352028" y="1367755"/>
            <a:ext cx="9487945" cy="4547376"/>
          </a:xfrm>
          <a:prstGeom prst="rect">
            <a:avLst/>
          </a:prstGeom>
          <a:ln>
            <a:solidFill>
              <a:schemeClr val="tx1"/>
            </a:solidFill>
          </a:ln>
        </p:spPr>
      </p:pic>
      <p:sp>
        <p:nvSpPr>
          <p:cNvPr id="3" name="TextBox 2"/>
          <p:cNvSpPr txBox="1"/>
          <p:nvPr/>
        </p:nvSpPr>
        <p:spPr>
          <a:xfrm>
            <a:off x="10347248" y="6310052"/>
            <a:ext cx="145867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83640" y="523496"/>
            <a:ext cx="1824717" cy="641600"/>
          </a:xfrm>
        </p:spPr>
        <p:txBody>
          <a:bodyPr>
            <a:normAutofit fontScale="90000"/>
          </a:bodyPr>
          <a:lstStyle/>
          <a:p>
            <a:r>
              <a:rPr lang="en-US" sz="2670" dirty="0">
                <a:latin typeface="Times New Roman" panose="02020603050405020304" pitchFamily="18" charset="0"/>
                <a:cs typeface="Times New Roman" panose="02020603050405020304" pitchFamily="18" charset="0"/>
              </a:rPr>
              <a:t>DFD - </a:t>
            </a:r>
            <a:r>
              <a:rPr lang="en-US" sz="2670" dirty="0" err="1">
                <a:latin typeface="Times New Roman" panose="02020603050405020304" pitchFamily="18" charset="0"/>
                <a:cs typeface="Times New Roman" panose="02020603050405020304" pitchFamily="18" charset="0"/>
              </a:rPr>
              <a:t>Lvl</a:t>
            </a:r>
            <a:r>
              <a:rPr lang="en-US" sz="2670" dirty="0">
                <a:latin typeface="Times New Roman" panose="02020603050405020304" pitchFamily="18" charset="0"/>
                <a:cs typeface="Times New Roman" panose="02020603050405020304" pitchFamily="18" charset="0"/>
              </a:rPr>
              <a:t> 0  </a:t>
            </a:r>
            <a:endParaRPr lang="en-US" sz="2670" dirty="0">
              <a:latin typeface="Times New Roman" panose="02020603050405020304" pitchFamily="18" charset="0"/>
              <a:cs typeface="Times New Roman" panose="02020603050405020304" pitchFamily="18" charset="0"/>
            </a:endParaRPr>
          </a:p>
        </p:txBody>
      </p:sp>
      <p:sp>
        <p:nvSpPr>
          <p:cNvPr id="2" name="Google Shape;101;p19"/>
          <p:cNvSpPr txBox="1"/>
          <p:nvPr/>
        </p:nvSpPr>
        <p:spPr>
          <a:xfrm>
            <a:off x="10002576" y="6141767"/>
            <a:ext cx="2800800" cy="615513"/>
          </a:xfrm>
          <a:prstGeom prst="rect">
            <a:avLst/>
          </a:prstGeom>
          <a:noFill/>
          <a:ln>
            <a:noFill/>
          </a:ln>
        </p:spPr>
        <p:txBody>
          <a:bodyPr spcFirstLastPara="1" wrap="square" lIns="121900" tIns="121900" rIns="121900" bIns="121900" anchor="t" anchorCtr="0">
            <a:spAutoFit/>
          </a:bodyPr>
          <a:lstStyle/>
          <a:p>
            <a:r>
              <a:rPr lang="en-GB" sz="2400" dirty="0"/>
              <a:t>ELIFIER</a:t>
            </a:r>
            <a:endParaRPr sz="2400" dirty="0"/>
          </a:p>
        </p:txBody>
      </p:sp>
      <p:pic>
        <p:nvPicPr>
          <p:cNvPr id="5" name="Picture 4"/>
          <p:cNvPicPr>
            <a:picLocks noChangeAspect="1"/>
          </p:cNvPicPr>
          <p:nvPr/>
        </p:nvPicPr>
        <p:blipFill>
          <a:blip r:embed="rId1"/>
          <a:stretch>
            <a:fillRect/>
          </a:stretch>
        </p:blipFill>
        <p:spPr>
          <a:xfrm>
            <a:off x="1886344" y="1165097"/>
            <a:ext cx="8419313" cy="4976671"/>
          </a:xfrm>
          <a:prstGeom prst="rect">
            <a:avLst/>
          </a:prstGeom>
          <a:ln>
            <a:solidFill>
              <a:schemeClr val="tx1"/>
            </a:solidFill>
          </a:ln>
        </p:spPr>
      </p:pic>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3385</Words>
  <Application>WPS Presentation</Application>
  <PresentationFormat>Widescreen</PresentationFormat>
  <Paragraphs>206</Paragraphs>
  <Slides>27</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SimSun</vt:lpstr>
      <vt:lpstr>Wingdings</vt:lpstr>
      <vt:lpstr>Arial</vt:lpstr>
      <vt:lpstr>Times New Roman</vt:lpstr>
      <vt:lpstr>Times New Roman</vt:lpstr>
      <vt:lpstr>Microsoft YaHei</vt:lpstr>
      <vt:lpstr>Wingdings</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Architecture diagram</vt:lpstr>
      <vt:lpstr>DFD - Lvl 0  </vt:lpstr>
      <vt:lpstr>DFD - Lvl 1</vt:lpstr>
      <vt:lpstr>DFD - LVL 2 </vt:lpstr>
      <vt:lpstr>DFD - LVL 3</vt:lpstr>
      <vt:lpstr>Sequence Diagram</vt:lpstr>
      <vt:lpstr>Activity diagram</vt:lpstr>
      <vt:lpstr>Work Completed</vt:lpstr>
      <vt:lpstr>Work Pending</vt:lpstr>
      <vt:lpstr>PowerPoint 演示文稿</vt:lpstr>
      <vt:lpstr>References 1</vt:lpstr>
      <vt:lpstr>References 2</vt:lpstr>
      <vt:lpstr>References 3</vt:lpstr>
      <vt:lpstr>References 4</vt:lpstr>
      <vt:lpstr>Reference 5</vt:lpstr>
      <vt:lpstr>Reference 6</vt:lpstr>
      <vt:lpstr>Reference 7</vt:lpstr>
      <vt:lpstr>Reference 8</vt:lpstr>
      <vt:lpstr>Reference 9</vt:lpstr>
      <vt:lpstr>Reference 10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chopdekar</dc:creator>
  <cp:lastModifiedBy>Komal Chitnis</cp:lastModifiedBy>
  <cp:revision>19</cp:revision>
  <dcterms:created xsi:type="dcterms:W3CDTF">2023-07-25T15:41:00Z</dcterms:created>
  <dcterms:modified xsi:type="dcterms:W3CDTF">2023-11-01T15:58:24Z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0941FFC3889D45B98FB39B4FE93E7EC4_12</vt:lpwstr>
  </property>
  <property fmtid="{D5CDD505-2E9C-101B-9397-08002B2CF9AE}" pid="3" name="KSOProductBuildVer">
    <vt:lpwstr>1033-12.2.0.13266</vt:lpwstr>
  </property>
</Properties>
</file>