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6" r:id="rId3"/>
    <p:sldId id="259" r:id="rId4"/>
    <p:sldId id="260" r:id="rId5"/>
    <p:sldId id="261" r:id="rId6"/>
    <p:sldId id="262" r:id="rId7"/>
    <p:sldId id="276"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86C51-F852-4FCA-AE7F-268E710CCD57}"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8144A-8934-4032-B089-3576CFA9AF5F}" type="slidenum">
              <a:rPr lang="en-US" smtClean="0"/>
              <a:t>‹#›</a:t>
            </a:fld>
            <a:endParaRPr lang="en-US"/>
          </a:p>
        </p:txBody>
      </p:sp>
    </p:spTree>
    <p:extLst>
      <p:ext uri="{BB962C8B-B14F-4D97-AF65-F5344CB8AC3E}">
        <p14:creationId xmlns:p14="http://schemas.microsoft.com/office/powerpoint/2010/main" val="3007453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5A91-03F4-8CE3-35DB-FEAE146F9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582332-6774-F79B-7000-565CF0790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882B64-CB5D-F19A-A028-D69DA2614CEB}"/>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5" name="Footer Placeholder 4">
            <a:extLst>
              <a:ext uri="{FF2B5EF4-FFF2-40B4-BE49-F238E27FC236}">
                <a16:creationId xmlns:a16="http://schemas.microsoft.com/office/drawing/2014/main" id="{1EBBE547-22F4-4C0C-E60C-948E3C71A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3DBB-47D8-DB78-69D3-CE45453E2C69}"/>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28048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0E60-C174-8CCA-ACC7-4B1A63C0DC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97DFA-F7C0-7EDA-7B36-949FFF179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BF932-78B0-BC43-9D80-D1A1435F86CF}"/>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5" name="Footer Placeholder 4">
            <a:extLst>
              <a:ext uri="{FF2B5EF4-FFF2-40B4-BE49-F238E27FC236}">
                <a16:creationId xmlns:a16="http://schemas.microsoft.com/office/drawing/2014/main" id="{E0F77F23-E77B-C532-0143-F0D272DA8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7FD2A-131F-9029-5710-2309408F696E}"/>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137049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6324C-B956-E0CD-4561-4CD56AC0A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72883-F300-1341-FA1E-540321195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11640-1D73-7F17-234E-A8E321B3DD82}"/>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5" name="Footer Placeholder 4">
            <a:extLst>
              <a:ext uri="{FF2B5EF4-FFF2-40B4-BE49-F238E27FC236}">
                <a16:creationId xmlns:a16="http://schemas.microsoft.com/office/drawing/2014/main" id="{4A1E9F2D-6245-18F8-BF86-B7225CD1A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A980D-8CFC-7CD0-3940-6BB815F41B59}"/>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1197973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type="tx">
  <p:cSld name="2_Title Slide">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683520" y="2524320"/>
            <a:ext cx="10824480" cy="20299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 name="Google Shape;10;p2"/>
          <p:cNvSpPr txBox="1">
            <a:spLocks noGrp="1"/>
          </p:cNvSpPr>
          <p:nvPr>
            <p:ph type="subTitle" idx="1"/>
          </p:nvPr>
        </p:nvSpPr>
        <p:spPr>
          <a:xfrm>
            <a:off x="609600" y="1604640"/>
            <a:ext cx="10972320" cy="397728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SzPts val="1800"/>
              <a:buChar char="●"/>
              <a:defRPr/>
            </a:lvl1pPr>
            <a:lvl2pPr lvl="1" algn="l">
              <a:lnSpc>
                <a:spcPct val="115000"/>
              </a:lnSpc>
              <a:spcBef>
                <a:spcPts val="2135"/>
              </a:spcBef>
              <a:spcAft>
                <a:spcPts val="0"/>
              </a:spcAft>
              <a:buSzPts val="1400"/>
              <a:buChar char="○"/>
              <a:defRPr/>
            </a:lvl2pPr>
            <a:lvl3pPr lvl="2" algn="l">
              <a:lnSpc>
                <a:spcPct val="115000"/>
              </a:lnSpc>
              <a:spcBef>
                <a:spcPts val="2135"/>
              </a:spcBef>
              <a:spcAft>
                <a:spcPts val="0"/>
              </a:spcAft>
              <a:buSzPts val="1400"/>
              <a:buChar char="■"/>
              <a:defRPr/>
            </a:lvl3pPr>
            <a:lvl4pPr lvl="3" algn="l">
              <a:lnSpc>
                <a:spcPct val="115000"/>
              </a:lnSpc>
              <a:spcBef>
                <a:spcPts val="2135"/>
              </a:spcBef>
              <a:spcAft>
                <a:spcPts val="0"/>
              </a:spcAft>
              <a:buSzPts val="1400"/>
              <a:buChar char="●"/>
              <a:defRPr/>
            </a:lvl4pPr>
            <a:lvl5pPr lvl="4" algn="l">
              <a:lnSpc>
                <a:spcPct val="115000"/>
              </a:lnSpc>
              <a:spcBef>
                <a:spcPts val="2135"/>
              </a:spcBef>
              <a:spcAft>
                <a:spcPts val="0"/>
              </a:spcAft>
              <a:buSzPts val="1400"/>
              <a:buChar char="○"/>
              <a:defRPr/>
            </a:lvl5pPr>
            <a:lvl6pPr lvl="5" algn="l">
              <a:lnSpc>
                <a:spcPct val="115000"/>
              </a:lnSpc>
              <a:spcBef>
                <a:spcPts val="2135"/>
              </a:spcBef>
              <a:spcAft>
                <a:spcPts val="0"/>
              </a:spcAft>
              <a:buSzPts val="1400"/>
              <a:buChar char="■"/>
              <a:defRPr/>
            </a:lvl6pPr>
            <a:lvl7pPr lvl="6" algn="l">
              <a:lnSpc>
                <a:spcPct val="115000"/>
              </a:lnSpc>
              <a:spcBef>
                <a:spcPts val="2135"/>
              </a:spcBef>
              <a:spcAft>
                <a:spcPts val="0"/>
              </a:spcAft>
              <a:buSzPts val="1400"/>
              <a:buChar char="●"/>
              <a:defRPr/>
            </a:lvl7pPr>
            <a:lvl8pPr lvl="7" algn="l">
              <a:lnSpc>
                <a:spcPct val="115000"/>
              </a:lnSpc>
              <a:spcBef>
                <a:spcPts val="2135"/>
              </a:spcBef>
              <a:spcAft>
                <a:spcPts val="0"/>
              </a:spcAft>
              <a:buSzPts val="1400"/>
              <a:buChar char="○"/>
              <a:defRPr/>
            </a:lvl8pPr>
            <a:lvl9pPr lvl="8" algn="l">
              <a:lnSpc>
                <a:spcPct val="115000"/>
              </a:lnSpc>
              <a:spcBef>
                <a:spcPts val="2135"/>
              </a:spcBef>
              <a:spcAft>
                <a:spcPts val="2135"/>
              </a:spcAft>
              <a:buSzPts val="1400"/>
              <a:buChar char="■"/>
              <a:defRPr/>
            </a:lvl9pPr>
          </a:lstStyle>
          <a:p>
            <a:endParaRPr/>
          </a:p>
        </p:txBody>
      </p:sp>
    </p:spTree>
    <p:extLst>
      <p:ext uri="{BB962C8B-B14F-4D97-AF65-F5344CB8AC3E}">
        <p14:creationId xmlns:p14="http://schemas.microsoft.com/office/powerpoint/2010/main" val="1791918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6"/>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609600" lvl="0" indent="-457200" algn="l">
              <a:lnSpc>
                <a:spcPct val="115000"/>
              </a:lnSpc>
              <a:spcBef>
                <a:spcPts val="0"/>
              </a:spcBef>
              <a:spcAft>
                <a:spcPts val="0"/>
              </a:spcAft>
              <a:buSzPts val="1800"/>
              <a:buChar char="●"/>
              <a:defRPr/>
            </a:lvl1pPr>
            <a:lvl2pPr marL="1219200" lvl="1" indent="-423545" algn="l">
              <a:lnSpc>
                <a:spcPct val="115000"/>
              </a:lnSpc>
              <a:spcBef>
                <a:spcPts val="2135"/>
              </a:spcBef>
              <a:spcAft>
                <a:spcPts val="0"/>
              </a:spcAft>
              <a:buSzPts val="1400"/>
              <a:buChar char="○"/>
              <a:defRPr/>
            </a:lvl2pPr>
            <a:lvl3pPr marL="1828800" lvl="2" indent="-423545" algn="l">
              <a:lnSpc>
                <a:spcPct val="115000"/>
              </a:lnSpc>
              <a:spcBef>
                <a:spcPts val="2135"/>
              </a:spcBef>
              <a:spcAft>
                <a:spcPts val="0"/>
              </a:spcAft>
              <a:buSzPts val="1400"/>
              <a:buChar char="■"/>
              <a:defRPr/>
            </a:lvl3pPr>
            <a:lvl4pPr marL="2438400" lvl="3" indent="-423545" algn="l">
              <a:lnSpc>
                <a:spcPct val="115000"/>
              </a:lnSpc>
              <a:spcBef>
                <a:spcPts val="2135"/>
              </a:spcBef>
              <a:spcAft>
                <a:spcPts val="0"/>
              </a:spcAft>
              <a:buSzPts val="1400"/>
              <a:buChar char="●"/>
              <a:defRPr/>
            </a:lvl4pPr>
            <a:lvl5pPr marL="3048000" lvl="4" indent="-423545" algn="l">
              <a:lnSpc>
                <a:spcPct val="115000"/>
              </a:lnSpc>
              <a:spcBef>
                <a:spcPts val="2135"/>
              </a:spcBef>
              <a:spcAft>
                <a:spcPts val="0"/>
              </a:spcAft>
              <a:buSzPts val="1400"/>
              <a:buChar char="○"/>
              <a:defRPr/>
            </a:lvl5pPr>
            <a:lvl6pPr marL="3657600" lvl="5" indent="-423545" algn="l">
              <a:lnSpc>
                <a:spcPct val="115000"/>
              </a:lnSpc>
              <a:spcBef>
                <a:spcPts val="2135"/>
              </a:spcBef>
              <a:spcAft>
                <a:spcPts val="0"/>
              </a:spcAft>
              <a:buSzPts val="1400"/>
              <a:buChar char="■"/>
              <a:defRPr/>
            </a:lvl6pPr>
            <a:lvl7pPr marL="4267200" lvl="6" indent="-423545" algn="l">
              <a:lnSpc>
                <a:spcPct val="115000"/>
              </a:lnSpc>
              <a:spcBef>
                <a:spcPts val="2135"/>
              </a:spcBef>
              <a:spcAft>
                <a:spcPts val="0"/>
              </a:spcAft>
              <a:buSzPts val="1400"/>
              <a:buChar char="●"/>
              <a:defRPr/>
            </a:lvl7pPr>
            <a:lvl8pPr marL="4876800" lvl="7" indent="-423545" algn="l">
              <a:lnSpc>
                <a:spcPct val="115000"/>
              </a:lnSpc>
              <a:spcBef>
                <a:spcPts val="2135"/>
              </a:spcBef>
              <a:spcAft>
                <a:spcPts val="0"/>
              </a:spcAft>
              <a:buSzPts val="1400"/>
              <a:buChar char="○"/>
              <a:defRPr/>
            </a:lvl8pPr>
            <a:lvl9pPr marL="5486400" lvl="8" indent="-423545" algn="l">
              <a:lnSpc>
                <a:spcPct val="115000"/>
              </a:lnSpc>
              <a:spcBef>
                <a:spcPts val="2135"/>
              </a:spcBef>
              <a:spcAft>
                <a:spcPts val="2135"/>
              </a:spcAft>
              <a:buSzPts val="1400"/>
              <a:buChar char="■"/>
              <a:defRPr/>
            </a:lvl9pPr>
          </a:lstStyle>
          <a:p>
            <a:endParaRPr/>
          </a:p>
        </p:txBody>
      </p:sp>
      <p:sp>
        <p:nvSpPr>
          <p:cNvPr id="21" name="Google Shape;21;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l" rtl="0">
              <a:lnSpc>
                <a:spcPct val="100000"/>
              </a:lnSpc>
              <a:spcBef>
                <a:spcPts val="0"/>
              </a:spcBef>
              <a:spcAft>
                <a:spcPts val="0"/>
              </a:spcAft>
              <a:buClr>
                <a:srgbClr val="000000"/>
              </a:buClr>
              <a:buSzPts val="1400"/>
              <a:buFont typeface="Arial" panose="020B0604020202020204"/>
              <a:buNone/>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US" smtClean="0"/>
              <a:t>‹#›</a:t>
            </a:fld>
            <a:endParaRPr lang="en-US"/>
          </a:p>
        </p:txBody>
      </p:sp>
    </p:spTree>
    <p:extLst>
      <p:ext uri="{BB962C8B-B14F-4D97-AF65-F5344CB8AC3E}">
        <p14:creationId xmlns:p14="http://schemas.microsoft.com/office/powerpoint/2010/main" val="76495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06B0-4803-BF12-58AD-56FC9A45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89233-3E5B-14F5-D84C-A8254F22BF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4AADB-8592-E685-0907-D3D0BA5AD6E7}"/>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5" name="Footer Placeholder 4">
            <a:extLst>
              <a:ext uri="{FF2B5EF4-FFF2-40B4-BE49-F238E27FC236}">
                <a16:creationId xmlns:a16="http://schemas.microsoft.com/office/drawing/2014/main" id="{F20B31E1-12EE-4C36-EB8F-F48BC4209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9AFAE-DB36-1D18-CF07-26E86B0BEC67}"/>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299709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04A5-A9B6-2CE3-E117-F7D3EDB67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F978F8-D80A-EB6A-5D80-B35A847DD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33940-8A5B-8C46-BB54-2A1325C8A327}"/>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5" name="Footer Placeholder 4">
            <a:extLst>
              <a:ext uri="{FF2B5EF4-FFF2-40B4-BE49-F238E27FC236}">
                <a16:creationId xmlns:a16="http://schemas.microsoft.com/office/drawing/2014/main" id="{C2F2F219-607A-98A1-70D5-67E0DCECD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9FBF2-5FE3-1774-419F-345E784359C0}"/>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193500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ED793-AD3D-5AE6-9202-5A111BE88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CBFBFF-B635-EB9A-0F9E-005D36F547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7299DD-889A-F2C1-D4E8-B7B9836607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A7220B-E3D7-C034-0EF7-6466F9108D59}"/>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6" name="Footer Placeholder 5">
            <a:extLst>
              <a:ext uri="{FF2B5EF4-FFF2-40B4-BE49-F238E27FC236}">
                <a16:creationId xmlns:a16="http://schemas.microsoft.com/office/drawing/2014/main" id="{CD85C8C1-276C-515D-EFB7-D39D79C21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150BC-AA55-4D48-1456-9131ED52EC7E}"/>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125505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CC0A-FB05-B4E6-2F9E-345A41407D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B74D28-FF99-94AD-16E9-58D819F348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B414F-437E-72C3-7165-85AFF9C63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424787-85F2-B556-01B8-738E8AA3A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BF975-65C0-DB34-F7AD-0525AF8FE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BBC0A-0E8A-293C-0389-CEF5B8227A3B}"/>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8" name="Footer Placeholder 7">
            <a:extLst>
              <a:ext uri="{FF2B5EF4-FFF2-40B4-BE49-F238E27FC236}">
                <a16:creationId xmlns:a16="http://schemas.microsoft.com/office/drawing/2014/main" id="{BB6738AB-14CB-E93F-9A31-61A0AE356F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906B7-5EE0-13C6-41D7-274ACB527CA3}"/>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277054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18D-A5EE-2387-1E85-89BAFD328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B2E14-381F-3390-B034-66EE0960EA36}"/>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4" name="Footer Placeholder 3">
            <a:extLst>
              <a:ext uri="{FF2B5EF4-FFF2-40B4-BE49-F238E27FC236}">
                <a16:creationId xmlns:a16="http://schemas.microsoft.com/office/drawing/2014/main" id="{34C33844-14B2-C104-0D3D-B4C423C27D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E3FEE-3E8D-914F-1076-0B0F735B51BB}"/>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147948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7BE42-8248-BFEF-88AE-62E9C44B5B92}"/>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3" name="Footer Placeholder 2">
            <a:extLst>
              <a:ext uri="{FF2B5EF4-FFF2-40B4-BE49-F238E27FC236}">
                <a16:creationId xmlns:a16="http://schemas.microsoft.com/office/drawing/2014/main" id="{835ABFE4-5A3A-E365-4104-3FCB6D5F47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DEDE2C-C551-8882-096F-49C8C0FF4BB5}"/>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356227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A588-73E5-9078-2DB4-EF30A0A03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E83D2-1202-DFFB-A4BA-D2BD78A9E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AC5A95-56C6-5C02-B437-C919057BC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42C94-0599-28D9-49F0-F78591F81EB8}"/>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6" name="Footer Placeholder 5">
            <a:extLst>
              <a:ext uri="{FF2B5EF4-FFF2-40B4-BE49-F238E27FC236}">
                <a16:creationId xmlns:a16="http://schemas.microsoft.com/office/drawing/2014/main" id="{43A62DEE-4709-4EEE-906A-6F42CDA8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DBAC0-9C17-0145-F23E-B2FEEBB86016}"/>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273189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DECE-A278-0D09-256C-4FC53D23C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FCFD34-2457-B79F-B94E-B8985B7CB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F3B5C8-4037-94DA-D2A8-B23AFA895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28A3F-378B-5481-85CA-DBF324FEE943}"/>
              </a:ext>
            </a:extLst>
          </p:cNvPr>
          <p:cNvSpPr>
            <a:spLocks noGrp="1"/>
          </p:cNvSpPr>
          <p:nvPr>
            <p:ph type="dt" sz="half" idx="10"/>
          </p:nvPr>
        </p:nvSpPr>
        <p:spPr/>
        <p:txBody>
          <a:bodyPr/>
          <a:lstStyle/>
          <a:p>
            <a:fld id="{48734CB7-EF49-46DE-8276-E5C55F701BF2}" type="datetimeFigureOut">
              <a:rPr lang="en-US" smtClean="0"/>
              <a:t>1/18/2024</a:t>
            </a:fld>
            <a:endParaRPr lang="en-US"/>
          </a:p>
        </p:txBody>
      </p:sp>
      <p:sp>
        <p:nvSpPr>
          <p:cNvPr id="6" name="Footer Placeholder 5">
            <a:extLst>
              <a:ext uri="{FF2B5EF4-FFF2-40B4-BE49-F238E27FC236}">
                <a16:creationId xmlns:a16="http://schemas.microsoft.com/office/drawing/2014/main" id="{B7CCA31B-B75E-F2D9-E124-0336E1648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D05F8-3284-1872-8A96-CE31239A1C79}"/>
              </a:ext>
            </a:extLst>
          </p:cNvPr>
          <p:cNvSpPr>
            <a:spLocks noGrp="1"/>
          </p:cNvSpPr>
          <p:nvPr>
            <p:ph type="sldNum" sz="quarter" idx="12"/>
          </p:nvPr>
        </p:nvSpPr>
        <p:spPr/>
        <p:txBody>
          <a:bodyPr/>
          <a:lstStyle/>
          <a:p>
            <a:fld id="{BF6D1FBB-8DDD-4A8D-B70C-3849B7F71367}" type="slidenum">
              <a:rPr lang="en-US" smtClean="0"/>
              <a:t>‹#›</a:t>
            </a:fld>
            <a:endParaRPr lang="en-US"/>
          </a:p>
        </p:txBody>
      </p:sp>
    </p:spTree>
    <p:extLst>
      <p:ext uri="{BB962C8B-B14F-4D97-AF65-F5344CB8AC3E}">
        <p14:creationId xmlns:p14="http://schemas.microsoft.com/office/powerpoint/2010/main" val="192212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322D4-F001-D625-E14C-1641B12DA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637157-2337-03C6-E0AC-2D650AC8B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83032-374D-1B33-D304-A5FD4F066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34CB7-EF49-46DE-8276-E5C55F701BF2}" type="datetimeFigureOut">
              <a:rPr lang="en-US" smtClean="0"/>
              <a:t>1/18/2024</a:t>
            </a:fld>
            <a:endParaRPr lang="en-US"/>
          </a:p>
        </p:txBody>
      </p:sp>
      <p:sp>
        <p:nvSpPr>
          <p:cNvPr id="5" name="Footer Placeholder 4">
            <a:extLst>
              <a:ext uri="{FF2B5EF4-FFF2-40B4-BE49-F238E27FC236}">
                <a16:creationId xmlns:a16="http://schemas.microsoft.com/office/drawing/2014/main" id="{2EAE59F3-BB40-E2AF-FF01-83C567B64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20E9C-793F-9178-E43E-115FBEA19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D1FBB-8DDD-4A8D-B70C-3849B7F71367}" type="slidenum">
              <a:rPr lang="en-US" smtClean="0"/>
              <a:t>‹#›</a:t>
            </a:fld>
            <a:endParaRPr lang="en-US"/>
          </a:p>
        </p:txBody>
      </p:sp>
    </p:spTree>
    <p:extLst>
      <p:ext uri="{BB962C8B-B14F-4D97-AF65-F5344CB8AC3E}">
        <p14:creationId xmlns:p14="http://schemas.microsoft.com/office/powerpoint/2010/main" val="1461500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7" name="Google Shape;57;p15"/>
          <p:cNvPicPr preferRelativeResize="0"/>
          <p:nvPr/>
        </p:nvPicPr>
        <p:blipFill rotWithShape="1">
          <a:blip r:embed="rId3"/>
          <a:srcRect/>
          <a:stretch>
            <a:fillRect/>
          </a:stretch>
        </p:blipFill>
        <p:spPr>
          <a:xfrm>
            <a:off x="4095840" y="227520"/>
            <a:ext cx="3999360" cy="2658240"/>
          </a:xfrm>
          <a:prstGeom prst="rect">
            <a:avLst/>
          </a:prstGeom>
          <a:noFill/>
          <a:ln>
            <a:noFill/>
          </a:ln>
        </p:spPr>
      </p:pic>
      <p:sp>
        <p:nvSpPr>
          <p:cNvPr id="58" name="Google Shape;58;p15"/>
          <p:cNvSpPr txBox="1"/>
          <p:nvPr/>
        </p:nvSpPr>
        <p:spPr>
          <a:xfrm>
            <a:off x="683520" y="2973600"/>
            <a:ext cx="10824480" cy="3130560"/>
          </a:xfrm>
          <a:prstGeom prst="rect">
            <a:avLst/>
          </a:prstGeom>
          <a:noFill/>
          <a:ln>
            <a:noFill/>
          </a:ln>
        </p:spPr>
        <p:txBody>
          <a:bodyPr spcFirstLastPara="1" wrap="square" lIns="121900" tIns="121900" rIns="121900" bIns="121900" anchor="b" anchorCtr="0">
            <a:noAutofit/>
          </a:bodyPr>
          <a:lstStyle/>
          <a:p>
            <a:pPr algn="ctr"/>
            <a:r>
              <a:rPr lang="en-US" sz="3735" b="1"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Computer Engineering Department</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A.P. Shah Institute of Technology</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err="1">
                <a:solidFill>
                  <a:srgbClr val="171717"/>
                </a:solidFill>
                <a:latin typeface="Times New Roman" panose="02020603050405020304"/>
                <a:ea typeface="Times New Roman" panose="02020603050405020304"/>
                <a:cs typeface="Times New Roman" panose="02020603050405020304"/>
                <a:sym typeface="Times New Roman" panose="02020603050405020304"/>
              </a:rPr>
              <a:t>G.B.Road</a:t>
            </a: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 </a:t>
            </a:r>
            <a:r>
              <a:rPr lang="en-US" sz="3735" dirty="0" err="1">
                <a:solidFill>
                  <a:srgbClr val="171717"/>
                </a:solidFill>
                <a:latin typeface="Times New Roman" panose="02020603050405020304"/>
                <a:ea typeface="Times New Roman" panose="02020603050405020304"/>
                <a:cs typeface="Times New Roman" panose="02020603050405020304"/>
                <a:sym typeface="Times New Roman" panose="02020603050405020304"/>
              </a:rPr>
              <a:t>Kasarvadavli</a:t>
            </a: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 Thane(W), Mumbai-400615</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UNIVERSITY OF MUMBAI</a:t>
            </a:r>
            <a:br>
              <a:rPr lang="en-US" sz="3735" dirty="0">
                <a:solidFill>
                  <a:srgbClr val="171717"/>
                </a:solidFill>
                <a:latin typeface="Arial" panose="020B0604020202020204"/>
                <a:ea typeface="Arial" panose="020B0604020202020204"/>
                <a:cs typeface="Arial" panose="020B0604020202020204"/>
                <a:sym typeface="Arial" panose="020B0604020202020204"/>
              </a:rPr>
            </a:br>
            <a:r>
              <a:rPr lang="en-US" sz="3735" dirty="0">
                <a:solidFill>
                  <a:srgbClr val="171717"/>
                </a:solidFill>
                <a:latin typeface="Times New Roman" panose="02020603050405020304"/>
                <a:ea typeface="Times New Roman" panose="02020603050405020304"/>
                <a:cs typeface="Times New Roman" panose="02020603050405020304"/>
                <a:sym typeface="Times New Roman" panose="02020603050405020304"/>
              </a:rPr>
              <a:t>Academic Year 2023-2024</a:t>
            </a:r>
            <a:endParaRPr sz="3735" dirty="0">
              <a:solidFill>
                <a:srgbClr val="171717"/>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16000" y="3183440"/>
            <a:ext cx="56760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AN ILLICIT MEDIA CLASSFIER AND MODERNIZER</a:t>
            </a:r>
          </a:p>
        </p:txBody>
      </p:sp>
      <p:sp>
        <p:nvSpPr>
          <p:cNvPr id="2" name="TextBox 1"/>
          <p:cNvSpPr txBox="1"/>
          <p:nvPr/>
        </p:nvSpPr>
        <p:spPr>
          <a:xfrm>
            <a:off x="6516000" y="2659559"/>
            <a:ext cx="3948544"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ELIFIER</a:t>
            </a:r>
          </a:p>
        </p:txBody>
      </p:sp>
      <p:pic>
        <p:nvPicPr>
          <p:cNvPr id="4" name="Picture 3"/>
          <p:cNvPicPr>
            <a:picLocks noChangeAspect="1"/>
          </p:cNvPicPr>
          <p:nvPr/>
        </p:nvPicPr>
        <p:blipFill>
          <a:blip r:embed="rId2"/>
          <a:stretch>
            <a:fillRect/>
          </a:stretch>
        </p:blipFill>
        <p:spPr>
          <a:xfrm>
            <a:off x="676800" y="1249131"/>
            <a:ext cx="2303641" cy="2303641"/>
          </a:xfrm>
          <a:prstGeom prst="rect">
            <a:avLst/>
          </a:prstGeom>
        </p:spPr>
      </p:pic>
      <p:pic>
        <p:nvPicPr>
          <p:cNvPr id="7" name="Picture 6"/>
          <p:cNvPicPr>
            <a:picLocks noChangeAspect="1"/>
          </p:cNvPicPr>
          <p:nvPr/>
        </p:nvPicPr>
        <p:blipFill>
          <a:blip r:embed="rId3"/>
          <a:stretch>
            <a:fillRect/>
          </a:stretch>
        </p:blipFill>
        <p:spPr>
          <a:xfrm>
            <a:off x="2012098" y="2284954"/>
            <a:ext cx="2138042" cy="2138042"/>
          </a:xfrm>
          <a:prstGeom prst="rect">
            <a:avLst/>
          </a:prstGeom>
        </p:spPr>
      </p:pic>
      <p:pic>
        <p:nvPicPr>
          <p:cNvPr id="9" name="Picture 8"/>
          <p:cNvPicPr>
            <a:picLocks noChangeAspect="1"/>
          </p:cNvPicPr>
          <p:nvPr/>
        </p:nvPicPr>
        <p:blipFill>
          <a:blip r:embed="rId4"/>
          <a:stretch>
            <a:fillRect/>
          </a:stretch>
        </p:blipFill>
        <p:spPr>
          <a:xfrm>
            <a:off x="1152000" y="3910244"/>
            <a:ext cx="1566533" cy="1566533"/>
          </a:xfrm>
          <a:prstGeom prst="rect">
            <a:avLst/>
          </a:prstGeom>
        </p:spPr>
      </p:pic>
      <p:pic>
        <p:nvPicPr>
          <p:cNvPr id="11" name="Picture 10"/>
          <p:cNvPicPr>
            <a:picLocks noChangeAspect="1"/>
          </p:cNvPicPr>
          <p:nvPr/>
        </p:nvPicPr>
        <p:blipFill>
          <a:blip r:embed="rId5"/>
          <a:stretch>
            <a:fillRect/>
          </a:stretch>
        </p:blipFill>
        <p:spPr>
          <a:xfrm>
            <a:off x="2779200" y="956168"/>
            <a:ext cx="1555200" cy="1555200"/>
          </a:xfrm>
          <a:prstGeom prst="rect">
            <a:avLst/>
          </a:prstGeom>
        </p:spPr>
      </p:pic>
      <p:pic>
        <p:nvPicPr>
          <p:cNvPr id="13" name="Picture 12"/>
          <p:cNvPicPr>
            <a:picLocks noChangeAspect="1"/>
          </p:cNvPicPr>
          <p:nvPr/>
        </p:nvPicPr>
        <p:blipFill>
          <a:blip r:embed="rId6"/>
          <a:stretch>
            <a:fillRect/>
          </a:stretch>
        </p:blipFill>
        <p:spPr>
          <a:xfrm>
            <a:off x="2826053" y="4308577"/>
            <a:ext cx="1324087" cy="1324087"/>
          </a:xfrm>
          <a:prstGeom prst="rect">
            <a:avLst/>
          </a:prstGeom>
        </p:spPr>
      </p:pic>
      <p:pic>
        <p:nvPicPr>
          <p:cNvPr id="15" name="Picture 14"/>
          <p:cNvPicPr>
            <a:picLocks noChangeAspect="1"/>
          </p:cNvPicPr>
          <p:nvPr/>
        </p:nvPicPr>
        <p:blipFill>
          <a:blip r:embed="rId7"/>
          <a:stretch>
            <a:fillRect/>
          </a:stretch>
        </p:blipFill>
        <p:spPr>
          <a:xfrm>
            <a:off x="4076039" y="2524543"/>
            <a:ext cx="2138042" cy="2138042"/>
          </a:xfrm>
          <a:prstGeom prst="rect">
            <a:avLst/>
          </a:prstGeom>
        </p:spPr>
      </p:pic>
      <p:sp>
        <p:nvSpPr>
          <p:cNvPr id="16" name="TextBox 15"/>
          <p:cNvSpPr txBox="1"/>
          <p:nvPr/>
        </p:nvSpPr>
        <p:spPr>
          <a:xfrm>
            <a:off x="6516000" y="3552772"/>
            <a:ext cx="4802240" cy="646331"/>
          </a:xfrm>
          <a:prstGeom prst="rect">
            <a:avLst/>
          </a:prstGeom>
          <a:noFill/>
        </p:spPr>
        <p:txBody>
          <a:bodyPr wrap="square" rtlCol="0">
            <a:spAutoFit/>
          </a:bodyPr>
          <a:lstStyle/>
          <a:p>
            <a:r>
              <a:rPr lang="en-US" sz="1800" dirty="0"/>
              <a:t>Under the Guidance of Prof. Kadambari </a:t>
            </a:r>
            <a:r>
              <a:rPr lang="en-US" sz="1800" dirty="0" err="1"/>
              <a:t>Deherkar</a:t>
            </a:r>
            <a:endParaRPr lang="en-US" sz="1800" dirty="0"/>
          </a:p>
          <a:p>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3"/>
          <a:srcRect/>
          <a:stretch>
            <a:fillRect/>
          </a:stretch>
        </p:blipFill>
        <p:spPr>
          <a:xfrm rot="-5991453">
            <a:off x="10043852" y="1645399"/>
            <a:ext cx="1565409" cy="2840100"/>
          </a:xfrm>
          <a:prstGeom prst="rect">
            <a:avLst/>
          </a:prstGeom>
          <a:noFill/>
          <a:ln>
            <a:noFill/>
          </a:ln>
        </p:spPr>
      </p:pic>
      <p:sp>
        <p:nvSpPr>
          <p:cNvPr id="107" name="Google Shape;107;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9880324" y="2150169"/>
            <a:ext cx="1927679" cy="2130612"/>
          </a:xfrm>
          <a:prstGeom prst="foldedCorner">
            <a:avLst>
              <a:gd name="adj" fmla="val 9625"/>
            </a:avLst>
          </a:prstGeom>
          <a:solidFill>
            <a:srgbClr val="2C4272"/>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08" name="Google Shape;108;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3"/>
          <a:srcRect/>
          <a:stretch>
            <a:fillRect/>
          </a:stretch>
        </p:blipFill>
        <p:spPr>
          <a:xfrm rot="-5991453">
            <a:off x="3765785" y="1580980"/>
            <a:ext cx="1636424" cy="2968939"/>
          </a:xfrm>
          <a:prstGeom prst="rect">
            <a:avLst/>
          </a:prstGeom>
          <a:noFill/>
          <a:ln>
            <a:noFill/>
          </a:ln>
        </p:spPr>
      </p:pic>
      <p:sp>
        <p:nvSpPr>
          <p:cNvPr id="109" name="Google Shape;109;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3531407" y="2088494"/>
            <a:ext cx="1927679" cy="2130612"/>
          </a:xfrm>
          <a:prstGeom prst="foldedCorner">
            <a:avLst>
              <a:gd name="adj" fmla="val 9625"/>
            </a:avLst>
          </a:prstGeom>
          <a:solidFill>
            <a:srgbClr val="2C4272"/>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10" name="Google Shape;110;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3"/>
          <a:srcRect/>
          <a:stretch>
            <a:fillRect/>
          </a:stretch>
        </p:blipFill>
        <p:spPr>
          <a:xfrm rot="-5991453">
            <a:off x="6838828" y="1696782"/>
            <a:ext cx="1579629" cy="2865897"/>
          </a:xfrm>
          <a:prstGeom prst="rect">
            <a:avLst/>
          </a:prstGeom>
          <a:noFill/>
          <a:ln>
            <a:noFill/>
          </a:ln>
        </p:spPr>
      </p:pic>
      <p:sp>
        <p:nvSpPr>
          <p:cNvPr id="111" name="Google Shape;111;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6614763" y="2088493"/>
            <a:ext cx="1927679" cy="2130612"/>
          </a:xfrm>
          <a:prstGeom prst="foldedCorner">
            <a:avLst>
              <a:gd name="adj" fmla="val 9907"/>
            </a:avLst>
          </a:prstGeom>
          <a:solidFill>
            <a:srgbClr val="D8B760"/>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12" name="Google Shape;112;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PicPr preferRelativeResize="0"/>
          <p:nvPr/>
        </p:nvPicPr>
        <p:blipFill rotWithShape="1">
          <a:blip r:embed="rId3"/>
          <a:srcRect/>
          <a:stretch>
            <a:fillRect/>
          </a:stretch>
        </p:blipFill>
        <p:spPr>
          <a:xfrm rot="-5991453">
            <a:off x="711416" y="1762489"/>
            <a:ext cx="1566931" cy="2842859"/>
          </a:xfrm>
          <a:prstGeom prst="rect">
            <a:avLst/>
          </a:prstGeom>
          <a:noFill/>
          <a:ln>
            <a:noFill/>
          </a:ln>
        </p:spPr>
      </p:pic>
      <p:sp>
        <p:nvSpPr>
          <p:cNvPr id="113" name="Google Shape;113;p17" descr="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
          <p:cNvSpPr/>
          <p:nvPr/>
        </p:nvSpPr>
        <p:spPr>
          <a:xfrm rot="420092">
            <a:off x="430065" y="2064425"/>
            <a:ext cx="1927679" cy="2130612"/>
          </a:xfrm>
          <a:prstGeom prst="foldedCorner">
            <a:avLst>
              <a:gd name="adj" fmla="val 9907"/>
            </a:avLst>
          </a:prstGeom>
          <a:solidFill>
            <a:srgbClr val="D8B760"/>
          </a:solidFill>
          <a:ln>
            <a:noFill/>
          </a:ln>
          <a:effectLst>
            <a:outerShdw blurRad="76200" sy="23000" kx="-1200000" algn="bl" rotWithShape="0">
              <a:srgbClr val="000000">
                <a:alpha val="20000"/>
              </a:srgbClr>
            </a:outerShdw>
          </a:effectLst>
        </p:spPr>
        <p:txBody>
          <a:bodyPr spcFirstLastPara="1" wrap="square" lIns="121900" tIns="60933" rIns="121900" bIns="60933" anchor="ctr" anchorCtr="0">
            <a:noAutofit/>
          </a:bodyPr>
          <a:lstStyle/>
          <a:p>
            <a:pPr algn="ctr">
              <a:buClr>
                <a:schemeClr val="lt1"/>
              </a:buClr>
              <a:buSzPts val="1800"/>
            </a:pPr>
            <a:endParaRPr sz="2400">
              <a:solidFill>
                <a:srgbClr val="FFFFFF"/>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114" name="Google Shape;114;p17"/>
          <p:cNvPicPr preferRelativeResize="0"/>
          <p:nvPr/>
        </p:nvPicPr>
        <p:blipFill rotWithShape="1">
          <a:blip r:embed="rId4"/>
          <a:srcRect/>
          <a:stretch>
            <a:fillRect/>
          </a:stretch>
        </p:blipFill>
        <p:spPr>
          <a:xfrm>
            <a:off x="686235" y="2423037"/>
            <a:ext cx="1423264" cy="1423264"/>
          </a:xfrm>
          <a:prstGeom prst="rect">
            <a:avLst/>
          </a:prstGeom>
          <a:noFill/>
          <a:ln>
            <a:noFill/>
          </a:ln>
        </p:spPr>
      </p:pic>
      <p:pic>
        <p:nvPicPr>
          <p:cNvPr id="115" name="Google Shape;115;p17"/>
          <p:cNvPicPr preferRelativeResize="0"/>
          <p:nvPr/>
        </p:nvPicPr>
        <p:blipFill rotWithShape="1">
          <a:blip r:embed="rId5"/>
          <a:srcRect/>
          <a:stretch>
            <a:fillRect/>
          </a:stretch>
        </p:blipFill>
        <p:spPr>
          <a:xfrm>
            <a:off x="3827808" y="2423037"/>
            <a:ext cx="1423264" cy="1423264"/>
          </a:xfrm>
          <a:prstGeom prst="rect">
            <a:avLst/>
          </a:prstGeom>
          <a:noFill/>
          <a:ln>
            <a:noFill/>
          </a:ln>
        </p:spPr>
      </p:pic>
      <p:pic>
        <p:nvPicPr>
          <p:cNvPr id="116" name="Google Shape;116;p17"/>
          <p:cNvPicPr preferRelativeResize="0"/>
          <p:nvPr/>
        </p:nvPicPr>
        <p:blipFill rotWithShape="1">
          <a:blip r:embed="rId6"/>
          <a:srcRect/>
          <a:stretch>
            <a:fillRect/>
          </a:stretch>
        </p:blipFill>
        <p:spPr>
          <a:xfrm>
            <a:off x="6864507" y="2490244"/>
            <a:ext cx="1423264" cy="1423264"/>
          </a:xfrm>
          <a:prstGeom prst="rect">
            <a:avLst/>
          </a:prstGeom>
          <a:noFill/>
          <a:ln>
            <a:noFill/>
          </a:ln>
        </p:spPr>
      </p:pic>
      <p:pic>
        <p:nvPicPr>
          <p:cNvPr id="117" name="Google Shape;117;p17"/>
          <p:cNvPicPr preferRelativeResize="0"/>
          <p:nvPr/>
        </p:nvPicPr>
        <p:blipFill rotWithShape="1">
          <a:blip r:embed="rId7"/>
          <a:srcRect/>
          <a:stretch>
            <a:fillRect/>
          </a:stretch>
        </p:blipFill>
        <p:spPr>
          <a:xfrm>
            <a:off x="10132532" y="2472288"/>
            <a:ext cx="1423264" cy="1423264"/>
          </a:xfrm>
          <a:prstGeom prst="rect">
            <a:avLst/>
          </a:prstGeom>
          <a:noFill/>
          <a:ln>
            <a:noFill/>
          </a:ln>
        </p:spPr>
      </p:pic>
      <p:sp>
        <p:nvSpPr>
          <p:cNvPr id="118" name="Google Shape;118;p17"/>
          <p:cNvSpPr txBox="1"/>
          <p:nvPr/>
        </p:nvSpPr>
        <p:spPr>
          <a:xfrm>
            <a:off x="3219428" y="4388890"/>
            <a:ext cx="2692957"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Pranav Chopdekar</a:t>
            </a:r>
          </a:p>
        </p:txBody>
      </p:sp>
      <p:sp>
        <p:nvSpPr>
          <p:cNvPr id="119" name="Google Shape;119;p17"/>
          <p:cNvSpPr txBox="1"/>
          <p:nvPr/>
        </p:nvSpPr>
        <p:spPr>
          <a:xfrm>
            <a:off x="100395" y="4328649"/>
            <a:ext cx="2692957"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Priyanshu Agarkar</a:t>
            </a:r>
            <a:endParaRPr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17"/>
          <p:cNvSpPr txBox="1"/>
          <p:nvPr/>
        </p:nvSpPr>
        <p:spPr>
          <a:xfrm>
            <a:off x="6214576" y="4388892"/>
            <a:ext cx="2692957"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Sahil Gujar</a:t>
            </a:r>
          </a:p>
        </p:txBody>
      </p:sp>
      <p:sp>
        <p:nvSpPr>
          <p:cNvPr id="121" name="Google Shape;121;p17"/>
          <p:cNvSpPr txBox="1"/>
          <p:nvPr/>
        </p:nvSpPr>
        <p:spPr>
          <a:xfrm>
            <a:off x="9325415" y="4382152"/>
            <a:ext cx="2538884" cy="410379"/>
          </a:xfrm>
          <a:prstGeom prst="rect">
            <a:avLst/>
          </a:prstGeom>
          <a:noFill/>
          <a:ln>
            <a:noFill/>
          </a:ln>
        </p:spPr>
        <p:txBody>
          <a:bodyPr spcFirstLastPara="1" wrap="square" lIns="121900" tIns="60933" rIns="121900" bIns="60933" anchor="t" anchorCtr="0">
            <a:spAutoFit/>
          </a:bodyPr>
          <a:lstStyle/>
          <a:p>
            <a:pPr algn="ctr">
              <a:buClr>
                <a:schemeClr val="dk1"/>
              </a:buClr>
              <a:buSzPts val="1100"/>
            </a:pPr>
            <a:r>
              <a:rPr lang="en-US" sz="1865">
                <a:solidFill>
                  <a:srgbClr val="000000"/>
                </a:solidFill>
                <a:latin typeface="Arial" panose="020B0604020202020204"/>
                <a:ea typeface="Arial" panose="020B0604020202020204"/>
                <a:cs typeface="Arial" panose="020B0604020202020204"/>
                <a:sym typeface="Arial" panose="020B0604020202020204"/>
              </a:rPr>
              <a:t>Komal Chitnis</a:t>
            </a:r>
            <a:endParaRPr sz="1865">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p:nvPr/>
        </p:nvSpPr>
        <p:spPr>
          <a:xfrm>
            <a:off x="3898547" y="4739018"/>
            <a:ext cx="1423264"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no-27</a:t>
            </a:r>
          </a:p>
        </p:txBody>
      </p:sp>
      <p:sp>
        <p:nvSpPr>
          <p:cNvPr id="123" name="Google Shape;123;p17"/>
          <p:cNvSpPr txBox="1"/>
          <p:nvPr/>
        </p:nvSpPr>
        <p:spPr>
          <a:xfrm>
            <a:off x="752949" y="4689282"/>
            <a:ext cx="1289835"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no-1</a:t>
            </a:r>
          </a:p>
        </p:txBody>
      </p:sp>
      <p:sp>
        <p:nvSpPr>
          <p:cNvPr id="124" name="Google Shape;124;p17"/>
          <p:cNvSpPr txBox="1"/>
          <p:nvPr/>
        </p:nvSpPr>
        <p:spPr>
          <a:xfrm>
            <a:off x="6870191" y="4697197"/>
            <a:ext cx="1423264"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no- 54</a:t>
            </a:r>
          </a:p>
        </p:txBody>
      </p:sp>
      <p:sp>
        <p:nvSpPr>
          <p:cNvPr id="125" name="Google Shape;125;p17"/>
          <p:cNvSpPr txBox="1"/>
          <p:nvPr/>
        </p:nvSpPr>
        <p:spPr>
          <a:xfrm>
            <a:off x="9865339" y="4739017"/>
            <a:ext cx="1402829" cy="410379"/>
          </a:xfrm>
          <a:prstGeom prst="rect">
            <a:avLst/>
          </a:prstGeom>
          <a:noFill/>
          <a:ln>
            <a:noFill/>
          </a:ln>
        </p:spPr>
        <p:txBody>
          <a:bodyPr spcFirstLastPara="1" wrap="square" lIns="121900" tIns="60933" rIns="121900" bIns="60933" anchor="t" anchorCtr="0">
            <a:spAutoFit/>
          </a:bodyPr>
          <a:lstStyle/>
          <a:p>
            <a:pPr>
              <a:buClr>
                <a:schemeClr val="dk1"/>
              </a:buClr>
              <a:buSzPts val="1100"/>
            </a:pPr>
            <a:r>
              <a:rPr lang="en-US" sz="1865">
                <a:solidFill>
                  <a:srgbClr val="171717"/>
                </a:solidFill>
                <a:latin typeface="Arial" panose="020B0604020202020204"/>
                <a:ea typeface="Arial" panose="020B0604020202020204"/>
                <a:cs typeface="Arial" panose="020B0604020202020204"/>
                <a:sym typeface="Arial" panose="020B0604020202020204"/>
              </a:rPr>
              <a:t>Roll no-26</a:t>
            </a:r>
          </a:p>
        </p:txBody>
      </p:sp>
      <p:sp>
        <p:nvSpPr>
          <p:cNvPr id="126" name="Google Shape;126;p17"/>
          <p:cNvSpPr txBox="1"/>
          <p:nvPr/>
        </p:nvSpPr>
        <p:spPr>
          <a:xfrm>
            <a:off x="4499758" y="370465"/>
            <a:ext cx="2825253" cy="492388"/>
          </a:xfrm>
          <a:prstGeom prst="rect">
            <a:avLst/>
          </a:prstGeom>
          <a:noFill/>
          <a:ln>
            <a:noFill/>
          </a:ln>
        </p:spPr>
        <p:txBody>
          <a:bodyPr spcFirstLastPara="1" wrap="square" lIns="121900" tIns="60933" rIns="121900" bIns="60933" anchor="t" anchorCtr="0">
            <a:spAutoFit/>
          </a:bodyPr>
          <a:lstStyle/>
          <a:p>
            <a:r>
              <a:rPr lang="en-US" sz="2400" dirty="0">
                <a:solidFill>
                  <a:srgbClr val="000000"/>
                </a:solidFill>
                <a:latin typeface="Arial" panose="020B0604020202020204"/>
                <a:ea typeface="Arial" panose="020B0604020202020204"/>
                <a:cs typeface="Arial" panose="020B0604020202020204"/>
                <a:sym typeface="Arial" panose="020B0604020202020204"/>
              </a:rPr>
              <a:t>OUR TEAM(</a:t>
            </a:r>
            <a:r>
              <a:rPr lang="en-US" sz="2400" dirty="0" err="1">
                <a:solidFill>
                  <a:srgbClr val="000000"/>
                </a:solidFill>
                <a:latin typeface="Arial" panose="020B0604020202020204"/>
                <a:ea typeface="Arial" panose="020B0604020202020204"/>
                <a:cs typeface="Arial" panose="020B0604020202020204"/>
                <a:sym typeface="Arial" panose="020B0604020202020204"/>
              </a:rPr>
              <a:t>Div</a:t>
            </a:r>
            <a:r>
              <a:rPr lang="en-US" sz="2400" dirty="0">
                <a:solidFill>
                  <a:srgbClr val="000000"/>
                </a:solidFill>
                <a:latin typeface="Arial" panose="020B0604020202020204"/>
                <a:ea typeface="Arial" panose="020B0604020202020204"/>
                <a:cs typeface="Arial" panose="020B0604020202020204"/>
                <a:sym typeface="Arial" panose="020B0604020202020204"/>
              </a:rPr>
              <a:t>-A)</a:t>
            </a:r>
            <a:endParaRPr sz="2400"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fade">
                                      <p:cBhvr>
                                        <p:cTn id="15" dur="500"/>
                                        <p:tgtEl>
                                          <p:spTgt spid="10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p:nvPr/>
        </p:nvSpPr>
        <p:spPr>
          <a:xfrm>
            <a:off x="4405365" y="638877"/>
            <a:ext cx="3381271" cy="533489"/>
          </a:xfrm>
          <a:prstGeom prst="rect">
            <a:avLst/>
          </a:prstGeom>
          <a:noFill/>
          <a:ln>
            <a:noFill/>
          </a:ln>
        </p:spPr>
        <p:txBody>
          <a:bodyPr spcFirstLastPara="1" wrap="square" lIns="121900" tIns="60933" rIns="121900" bIns="60933" anchor="t" anchorCtr="0">
            <a:spAutoFit/>
          </a:bodyPr>
          <a:lstStyle/>
          <a:p>
            <a:r>
              <a:rPr lang="en-US" sz="2665" dirty="0">
                <a:solidFill>
                  <a:srgbClr val="171717"/>
                </a:solidFill>
                <a:latin typeface="Times New Roman" panose="02020603050405020304" pitchFamily="18" charset="0"/>
                <a:ea typeface="Arial" panose="020B0604020202020204"/>
                <a:cs typeface="Times New Roman" panose="02020603050405020304" pitchFamily="18" charset="0"/>
                <a:sym typeface="Arial" panose="020B0604020202020204"/>
              </a:rPr>
              <a:t>Problem Statement</a:t>
            </a:r>
          </a:p>
        </p:txBody>
      </p:sp>
      <p:sp>
        <p:nvSpPr>
          <p:cNvPr id="216" name="Google Shape;216;p19"/>
          <p:cNvSpPr txBox="1"/>
          <p:nvPr/>
        </p:nvSpPr>
        <p:spPr>
          <a:xfrm>
            <a:off x="2066231" y="1414935"/>
            <a:ext cx="8191600" cy="697701"/>
          </a:xfrm>
          <a:prstGeom prst="rect">
            <a:avLst/>
          </a:prstGeom>
          <a:noFill/>
          <a:ln>
            <a:noFill/>
          </a:ln>
        </p:spPr>
        <p:txBody>
          <a:bodyPr spcFirstLastPara="1" wrap="square" lIns="121900" tIns="60933" rIns="121900" bIns="60933" anchor="t" anchorCtr="0">
            <a:spAutoFit/>
          </a:bodyPr>
          <a:lstStyle/>
          <a:p>
            <a:pPr marL="381000" indent="-262255">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a:p>
            <a:pPr marL="381000" indent="-262255">
              <a:buClr>
                <a:srgbClr val="000000"/>
              </a:buClr>
              <a:buSzPts val="1400"/>
            </a:pPr>
            <a:endParaRPr sz="1865"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2185102" y="1948618"/>
            <a:ext cx="7821795" cy="3693319"/>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Online Social Networks do exist to allow people to communicate virtually by using the internet. The rise in web and social media interactions has resulted in the effortless proliferation of offensive language and hate speech. These content adversely affecting their mental health, and demeaning the integrity of social networking platforms.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Necessity of classifying and modernizing illicit messages arises with the intention of reducing the overall  </a:t>
            </a:r>
            <a:r>
              <a:rPr lang="en-US" sz="1800" dirty="0">
                <a:effectLst/>
                <a:latin typeface="Times New Roman" panose="02020603050405020304" pitchFamily="18" charset="0"/>
                <a:ea typeface="Calibri" panose="020F0502020204030204" pitchFamily="34" charset="0"/>
              </a:rPr>
              <a:t>interdicted words</a:t>
            </a:r>
            <a:r>
              <a:rPr lang="en-US" dirty="0">
                <a:latin typeface="Times New Roman" panose="02020603050405020304" pitchFamily="18" charset="0"/>
                <a:cs typeface="Times New Roman" panose="02020603050405020304" pitchFamily="18" charset="0"/>
              </a:rPr>
              <a:t> all around the world thus helping to achieve a peaceful secure life.</a:t>
            </a:r>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565353" y="573864"/>
            <a:ext cx="1280161" cy="1280161"/>
          </a:xfrm>
          <a:prstGeom prst="rect">
            <a:avLst/>
          </a:prstGeom>
        </p:spPr>
      </p:pic>
      <p:pic>
        <p:nvPicPr>
          <p:cNvPr id="8" name="Picture 7"/>
          <p:cNvPicPr>
            <a:picLocks noChangeAspect="1"/>
          </p:cNvPicPr>
          <p:nvPr/>
        </p:nvPicPr>
        <p:blipFill>
          <a:blip r:embed="rId4"/>
          <a:stretch>
            <a:fillRect/>
          </a:stretch>
        </p:blipFill>
        <p:spPr>
          <a:xfrm>
            <a:off x="10347248" y="4814733"/>
            <a:ext cx="1263869" cy="1263869"/>
          </a:xfrm>
          <a:prstGeom prst="rect">
            <a:avLst/>
          </a:prstGeom>
        </p:spPr>
      </p:pic>
      <p:sp>
        <p:nvSpPr>
          <p:cNvPr id="3" name="TextBox 2"/>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p:nvPr/>
        </p:nvSpPr>
        <p:spPr>
          <a:xfrm>
            <a:off x="4970841" y="715133"/>
            <a:ext cx="1935983" cy="533489"/>
          </a:xfrm>
          <a:prstGeom prst="rect">
            <a:avLst/>
          </a:prstGeom>
          <a:noFill/>
          <a:ln>
            <a:noFill/>
          </a:ln>
        </p:spPr>
        <p:txBody>
          <a:bodyPr spcFirstLastPara="1" wrap="square" lIns="121900" tIns="60933" rIns="121900" bIns="60933" anchor="t" anchorCtr="0">
            <a:spAutoFit/>
          </a:bodyPr>
          <a:lstStyle/>
          <a:p>
            <a:r>
              <a:rPr lang="en-US"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Objectives</a:t>
            </a:r>
          </a:p>
        </p:txBody>
      </p:sp>
      <p:sp>
        <p:nvSpPr>
          <p:cNvPr id="287" name="Google Shape;287;p20"/>
          <p:cNvSpPr txBox="1">
            <a:spLocks noGrp="1"/>
          </p:cNvSpPr>
          <p:nvPr>
            <p:ph type="body" idx="1"/>
          </p:nvPr>
        </p:nvSpPr>
        <p:spPr>
          <a:xfrm>
            <a:off x="1931833" y="1642067"/>
            <a:ext cx="8014000" cy="4500800"/>
          </a:xfrm>
          <a:prstGeom prst="rect">
            <a:avLst/>
          </a:prstGeom>
        </p:spPr>
        <p:txBody>
          <a:bodyPr spcFirstLastPara="1" vert="horz" wrap="square" lIns="121900" tIns="121900" rIns="121900" bIns="121900" rtlCol="0" anchor="t" anchorCtr="0">
            <a:noAutofit/>
          </a:bodyPr>
          <a:lstStyle/>
          <a:p>
            <a:pPr>
              <a:lnSpc>
                <a:spcPct val="150000"/>
              </a:lnSpc>
              <a:buFont typeface="Wingdings" panose="05000000000000000000" charset="0"/>
              <a:buChar char="§"/>
            </a:pPr>
            <a:endParaRPr lang="en-US" sz="2135" dirty="0"/>
          </a:p>
          <a:p>
            <a:pPr marL="0" indent="0">
              <a:lnSpc>
                <a:spcPct val="150000"/>
              </a:lnSpc>
              <a:buNone/>
            </a:pPr>
            <a:endParaRPr lang="en-US" sz="2135" dirty="0"/>
          </a:p>
          <a:p>
            <a:pPr marL="0" indent="0">
              <a:buNone/>
            </a:pPr>
            <a:endParaRPr lang="en-US" sz="2135" dirty="0"/>
          </a:p>
        </p:txBody>
      </p:sp>
      <p:sp>
        <p:nvSpPr>
          <p:cNvPr id="2" name="TextBox 1"/>
          <p:cNvSpPr txBox="1"/>
          <p:nvPr/>
        </p:nvSpPr>
        <p:spPr>
          <a:xfrm>
            <a:off x="1331206" y="1422654"/>
            <a:ext cx="9215252" cy="2308324"/>
          </a:xfrm>
          <a:prstGeom prst="rect">
            <a:avLst/>
          </a:prstGeom>
          <a:noFill/>
        </p:spPr>
        <p:txBody>
          <a:bodyPr wrap="square" rtlCol="0">
            <a:spAutoFit/>
          </a:bodyPr>
          <a:lstStyle/>
          <a:p>
            <a:pPr marL="285750" indent="-285750">
              <a:buFont typeface="Wingdings" panose="05000000000000000000" pitchFamily="2" charset="2"/>
              <a:buChar char="§"/>
            </a:pPr>
            <a:endParaRPr lang="en-IN" altLang="en-US" dirty="0">
              <a:latin typeface="Times New Roman" panose="02020603050405020304" pitchFamily="18" charset="0"/>
              <a:cs typeface="Times New Roman" panose="02020603050405020304" pitchFamily="18" charset="0"/>
            </a:endParaRPr>
          </a:p>
          <a:p>
            <a:endParaRPr lang="en-IN"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altLang="en-US" sz="1800" dirty="0"/>
          </a:p>
          <a:p>
            <a:pPr marL="285750" indent="-285750">
              <a:buFont typeface="Wingdings" panose="05000000000000000000" pitchFamily="2" charset="2"/>
              <a:buChar char="§"/>
            </a:pPr>
            <a:endParaRPr lang="en-IN" altLang="en-US" dirty="0"/>
          </a:p>
          <a:p>
            <a:pPr marL="285750" indent="-285750">
              <a:buFont typeface="Wingdings" panose="05000000000000000000" pitchFamily="2" charset="2"/>
              <a:buChar char="§"/>
            </a:pPr>
            <a:endParaRPr lang="en-IN" altLang="en-US" sz="1800" dirty="0"/>
          </a:p>
          <a:p>
            <a:pPr marL="285750" indent="-285750">
              <a:buFont typeface="Wingdings" panose="05000000000000000000" pitchFamily="2" charset="2"/>
              <a:buChar char="§"/>
            </a:pPr>
            <a:endParaRPr lang="en-IN" altLang="en-US" dirty="0"/>
          </a:p>
          <a:p>
            <a:pPr marL="285750" indent="-285750">
              <a:buFont typeface="Wingdings" panose="05000000000000000000" pitchFamily="2" charset="2"/>
              <a:buChar char="§"/>
            </a:pPr>
            <a:endParaRPr lang="en-IN" altLang="en-US" sz="1800" dirty="0"/>
          </a:p>
          <a:p>
            <a:pPr marL="285750" indent="-285750">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10260167" y="4641979"/>
            <a:ext cx="1620695" cy="1620695"/>
          </a:xfrm>
          <a:prstGeom prst="rect">
            <a:avLst/>
          </a:prstGeom>
        </p:spPr>
      </p:pic>
      <p:sp>
        <p:nvSpPr>
          <p:cNvPr id="4" name="TextBox 3"/>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F32323-CEF3-CEFA-DF0E-99169331775B}"/>
              </a:ext>
            </a:extLst>
          </p:cNvPr>
          <p:cNvSpPr txBox="1"/>
          <p:nvPr/>
        </p:nvSpPr>
        <p:spPr>
          <a:xfrm>
            <a:off x="1562595" y="1522614"/>
            <a:ext cx="9066810" cy="3693319"/>
          </a:xfrm>
          <a:prstGeom prst="rect">
            <a:avLst/>
          </a:prstGeom>
          <a:noFill/>
        </p:spPr>
        <p:txBody>
          <a:bodyPr wrap="square" rtlCol="0">
            <a:spAutoFit/>
          </a:bodyPr>
          <a:lstStyle/>
          <a:p>
            <a:pPr marL="2286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a modernizer to tone down the query to certain extent.</a:t>
            </a:r>
          </a:p>
          <a:p>
            <a:pPr marL="228600" indent="-2286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a large dataset to train and test the model.</a:t>
            </a:r>
          </a:p>
          <a:p>
            <a:pPr marL="228600" indent="-2286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achieve appropriate classification of the data into various categories.</a:t>
            </a:r>
          </a:p>
          <a:p>
            <a:pPr marL="228600" indent="-2286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To attain best accuracy for the textual segment.</a:t>
            </a:r>
          </a:p>
          <a:p>
            <a:pPr marL="228600" indent="-2286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To imply machine learning models like Pegasus and </a:t>
            </a:r>
            <a:r>
              <a:rPr lang="en-US" altLang="en-US" dirty="0" err="1">
                <a:latin typeface="Times New Roman" panose="02020603050405020304" pitchFamily="18" charset="0"/>
                <a:cs typeface="Times New Roman" panose="02020603050405020304" pitchFamily="18" charset="0"/>
              </a:rPr>
              <a:t>Lstm</a:t>
            </a:r>
            <a:r>
              <a:rPr lang="en-US" altLang="en-US" dirty="0">
                <a:latin typeface="Times New Roman" panose="02020603050405020304" pitchFamily="18" charset="0"/>
                <a:cs typeface="Times New Roman" panose="02020603050405020304" pitchFamily="18" charset="0"/>
              </a:rPr>
              <a:t> models.</a:t>
            </a:r>
          </a:p>
          <a:p>
            <a:pPr marL="228600" indent="-228600">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Integrating the backend with that of the frontend. </a:t>
            </a:r>
          </a:p>
          <a:p>
            <a:pPr marL="228600" indent="-228600">
              <a:buFont typeface="Arial" panose="020B0604020202020204" pitchFamily="34" charset="0"/>
              <a:buChar char="•"/>
            </a:pPr>
            <a:endParaRPr lang="en-US" altLang="en-US" sz="1200"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endParaRPr lang="en-US" altLang="en-US" sz="1200"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3" name="Text Placeholder 2"/>
          <p:cNvSpPr>
            <a:spLocks noGrp="1"/>
          </p:cNvSpPr>
          <p:nvPr>
            <p:ph type="body" idx="1"/>
          </p:nvPr>
        </p:nvSpPr>
        <p:spPr>
          <a:xfrm>
            <a:off x="1208586" y="1158240"/>
            <a:ext cx="9774827" cy="4541520"/>
          </a:xfrm>
        </p:spPr>
        <p:txBody>
          <a:bodyPr/>
          <a:lstStyle/>
          <a:p>
            <a:pPr algn="just">
              <a:lnSpc>
                <a:spcPct val="150000"/>
              </a:lnSpc>
              <a:buFont typeface="Wingdings" panose="05000000000000000000" charset="0"/>
              <a:buChar char="§"/>
            </a:pPr>
            <a:r>
              <a:rPr lang="en-US" sz="1800" dirty="0">
                <a:latin typeface="Times New Roman" panose="02020603050405020304" pitchFamily="18" charset="0"/>
                <a:cs typeface="Times New Roman" panose="02020603050405020304" pitchFamily="18" charset="0"/>
              </a:rPr>
              <a:t>The scope of the project involves categorizing textual data into categories and then using a modernizer to tone down the query. </a:t>
            </a:r>
          </a:p>
          <a:p>
            <a:pPr marL="15240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US" sz="1800" dirty="0">
                <a:latin typeface="Times New Roman" panose="02020603050405020304" pitchFamily="18" charset="0"/>
                <a:cs typeface="Times New Roman" panose="02020603050405020304" pitchFamily="18" charset="0"/>
              </a:rPr>
              <a:t>The main objective is to categorize and modernize the text such as the nature of the text becomes mild.</a:t>
            </a:r>
          </a:p>
          <a:p>
            <a:pPr marL="15240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US" sz="1800" dirty="0">
                <a:latin typeface="Times New Roman" panose="02020603050405020304" pitchFamily="18" charset="0"/>
                <a:cs typeface="Times New Roman" panose="02020603050405020304" pitchFamily="18" charset="0"/>
              </a:rPr>
              <a:t>By conducting these comparisons, the project aims to identify instances such as toxic, obscene, </a:t>
            </a:r>
            <a:r>
              <a:rPr lang="en-US" sz="1800" dirty="0" err="1">
                <a:latin typeface="Times New Roman" panose="02020603050405020304" pitchFamily="18" charset="0"/>
                <a:cs typeface="Times New Roman" panose="02020603050405020304" pitchFamily="18" charset="0"/>
              </a:rPr>
              <a:t>threat,severe</a:t>
            </a:r>
            <a:r>
              <a:rPr lang="en-US" sz="1800" dirty="0">
                <a:latin typeface="Times New Roman" panose="02020603050405020304" pitchFamily="18" charset="0"/>
                <a:cs typeface="Times New Roman" panose="02020603050405020304" pitchFamily="18" charset="0"/>
              </a:rPr>
              <a:t> toxic, insult, identity hate in the social media data and potentially build a tool for content moderation or analysis.</a:t>
            </a:r>
          </a:p>
        </p:txBody>
      </p:sp>
      <p:sp>
        <p:nvSpPr>
          <p:cNvPr id="292" name="Google Shape;292;p21"/>
          <p:cNvSpPr txBox="1"/>
          <p:nvPr/>
        </p:nvSpPr>
        <p:spPr>
          <a:xfrm>
            <a:off x="5479854" y="516466"/>
            <a:ext cx="1232292" cy="533489"/>
          </a:xfrm>
          <a:prstGeom prst="rect">
            <a:avLst/>
          </a:prstGeom>
          <a:noFill/>
          <a:ln>
            <a:noFill/>
          </a:ln>
        </p:spPr>
        <p:txBody>
          <a:bodyPr spcFirstLastPara="1" wrap="square" lIns="121900" tIns="60933" rIns="121900" bIns="60933" anchor="t" anchorCtr="0">
            <a:spAutoFit/>
          </a:bodyPr>
          <a:lstStyle/>
          <a:p>
            <a:r>
              <a:rPr lang="en-US"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Scope</a:t>
            </a:r>
            <a:endParaRPr sz="2665"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pic>
        <p:nvPicPr>
          <p:cNvPr id="5" name="Picture 4"/>
          <p:cNvPicPr>
            <a:picLocks noChangeAspect="1"/>
          </p:cNvPicPr>
          <p:nvPr/>
        </p:nvPicPr>
        <p:blipFill>
          <a:blip r:embed="rId3"/>
          <a:stretch>
            <a:fillRect/>
          </a:stretch>
        </p:blipFill>
        <p:spPr>
          <a:xfrm>
            <a:off x="10663796" y="135057"/>
            <a:ext cx="1198179" cy="1198179"/>
          </a:xfrm>
          <a:prstGeom prst="rect">
            <a:avLst/>
          </a:prstGeom>
        </p:spPr>
      </p:pic>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819994" y="722733"/>
            <a:ext cx="2552011" cy="641600"/>
          </a:xfrm>
        </p:spPr>
        <p:txBody>
          <a:bodyPr/>
          <a:lstStyle/>
          <a:p>
            <a:r>
              <a:rPr lang="en-US" sz="2400" dirty="0">
                <a:latin typeface="Times New Roman" panose="02020603050405020304" pitchFamily="18" charset="0"/>
                <a:cs typeface="Times New Roman" panose="02020603050405020304" pitchFamily="18" charset="0"/>
              </a:rPr>
              <a:t>Work Completed</a:t>
            </a:r>
          </a:p>
        </p:txBody>
      </p:sp>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0639" y="1859339"/>
            <a:ext cx="10430720" cy="3139321"/>
          </a:xfrm>
          <a:prstGeom prst="rect">
            <a:avLst/>
          </a:prstGeom>
          <a:noFill/>
        </p:spPr>
        <p:txBody>
          <a:bodyPr wrap="square" rtlCol="0">
            <a:spAutoFit/>
          </a:bodyPr>
          <a:lstStyle/>
          <a:p>
            <a:pPr marL="342900" indent="-342900">
              <a:buAutoNum type="arabicParenR"/>
            </a:pPr>
            <a:r>
              <a:rPr lang="en-US" dirty="0">
                <a:latin typeface="Times New Roman" panose="02020603050405020304" pitchFamily="18" charset="0"/>
                <a:cs typeface="Times New Roman" panose="02020603050405020304" pitchFamily="18" charset="0"/>
              </a:rPr>
              <a:t>Extracting Data from Twitter handles.</a:t>
            </a: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Using Apify interface to extract textual data.</a:t>
            </a: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Preprocessing the data.</a:t>
            </a: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Lstm</a:t>
            </a:r>
            <a:r>
              <a:rPr lang="en-US" dirty="0">
                <a:latin typeface="Times New Roman" panose="02020603050405020304" pitchFamily="18" charset="0"/>
                <a:cs typeface="Times New Roman" panose="02020603050405020304" pitchFamily="18" charset="0"/>
              </a:rPr>
              <a:t> and Pegasus model for implementation of data.</a:t>
            </a:r>
          </a:p>
          <a:p>
            <a:pPr marL="342900" indent="-342900">
              <a:buAutoNum type="arabicParenR"/>
            </a:pPr>
            <a:endParaRPr lang="en-US" dirty="0">
              <a:latin typeface="Times New Roman" panose="02020603050405020304" pitchFamily="18" charset="0"/>
              <a:cs typeface="Times New Roman" panose="02020603050405020304" pitchFamily="18" charset="0"/>
            </a:endParaRPr>
          </a:p>
          <a:p>
            <a:pPr marL="342900" indent="-342900">
              <a:buAutoNum type="arabicParenR"/>
            </a:pPr>
            <a:r>
              <a:rPr lang="en-US" dirty="0">
                <a:latin typeface="Times New Roman" panose="02020603050405020304" pitchFamily="18" charset="0"/>
                <a:cs typeface="Times New Roman" panose="02020603050405020304" pitchFamily="18" charset="0"/>
              </a:rPr>
              <a:t>Creating a usable user interface. </a:t>
            </a:r>
          </a:p>
          <a:p>
            <a:pPr marL="342900" indent="-342900">
              <a:buAutoNum type="arabicParen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7194" y="657933"/>
            <a:ext cx="2177611" cy="641600"/>
          </a:xfrm>
        </p:spPr>
        <p:txBody>
          <a:bodyPr/>
          <a:lstStyle/>
          <a:p>
            <a:r>
              <a:rPr lang="en-US" sz="2400" dirty="0">
                <a:latin typeface="Times New Roman" panose="02020603050405020304" pitchFamily="18" charset="0"/>
                <a:cs typeface="Times New Roman" panose="02020603050405020304" pitchFamily="18" charset="0"/>
              </a:rPr>
              <a:t>Work Pending</a:t>
            </a:r>
          </a:p>
        </p:txBody>
      </p:sp>
      <p:sp>
        <p:nvSpPr>
          <p:cNvPr id="2" name="TextBox 1"/>
          <p:cNvSpPr txBox="1"/>
          <p:nvPr/>
        </p:nvSpPr>
        <p:spPr>
          <a:xfrm>
            <a:off x="10347248" y="6310052"/>
            <a:ext cx="145867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ELIFIER</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80639" y="1906840"/>
            <a:ext cx="10430720" cy="286232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Connecting frontend and backend together.</a:t>
            </a:r>
          </a:p>
          <a:p>
            <a:pPr marL="342900" indent="-342900">
              <a:buAutoNum type="arabicParen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Collaborating </a:t>
            </a:r>
            <a:r>
              <a:rPr lang="en-US" dirty="0" err="1">
                <a:latin typeface="Times New Roman" panose="02020603050405020304" pitchFamily="18" charset="0"/>
                <a:cs typeface="Times New Roman" panose="02020603050405020304" pitchFamily="18" charset="0"/>
              </a:rPr>
              <a:t>Lstm</a:t>
            </a:r>
            <a:r>
              <a:rPr lang="en-US" dirty="0">
                <a:latin typeface="Times New Roman" panose="02020603050405020304" pitchFamily="18" charset="0"/>
                <a:cs typeface="Times New Roman" panose="02020603050405020304" pitchFamily="18" charset="0"/>
              </a:rPr>
              <a:t> model and Pegasus models for better working efficiency.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Increasing the accuracy of  </a:t>
            </a:r>
            <a:r>
              <a:rPr lang="en-US" dirty="0" err="1">
                <a:latin typeface="Times New Roman" panose="02020603050405020304" pitchFamily="18" charset="0"/>
                <a:cs typeface="Times New Roman" panose="02020603050405020304" pitchFamily="18" charset="0"/>
              </a:rPr>
              <a:t>Lstm</a:t>
            </a:r>
            <a:r>
              <a:rPr lang="en-US" dirty="0">
                <a:latin typeface="Times New Roman" panose="02020603050405020304" pitchFamily="18" charset="0"/>
                <a:cs typeface="Times New Roman" panose="02020603050405020304" pitchFamily="18" charset="0"/>
              </a:rPr>
              <a:t> model for textual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AutoNum type="arabicParen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383</Words>
  <Application>Microsoft Office PowerPoint</Application>
  <PresentationFormat>Widescreen</PresentationFormat>
  <Paragraphs>69</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Microsoft YaHei</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Work Completed</vt:lpstr>
      <vt:lpstr>Work Pending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chopdekar</dc:creator>
  <cp:lastModifiedBy>Pranav chopdekar</cp:lastModifiedBy>
  <cp:revision>1</cp:revision>
  <dcterms:created xsi:type="dcterms:W3CDTF">2024-01-18T15:19:15Z</dcterms:created>
  <dcterms:modified xsi:type="dcterms:W3CDTF">2024-01-18T18:25:59Z</dcterms:modified>
</cp:coreProperties>
</file>