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70" r:id="rId9"/>
    <p:sldId id="284" r:id="rId10"/>
    <p:sldId id="289" r:id="rId11"/>
    <p:sldId id="290" r:id="rId12"/>
    <p:sldId id="294" r:id="rId13"/>
    <p:sldId id="271" r:id="rId14"/>
    <p:sldId id="272" r:id="rId15"/>
    <p:sldId id="273" r:id="rId16"/>
    <p:sldId id="274" r:id="rId17"/>
    <p:sldId id="292" r:id="rId18"/>
    <p:sldId id="296" r:id="rId19"/>
    <p:sldId id="297" r:id="rId20"/>
    <p:sldId id="295" r:id="rId21"/>
    <p:sldId id="267" r:id="rId22"/>
    <p:sldId id="268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3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1A715-3A64-48E9-BB79-6F87807E954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D2C93-8F45-4A31-9D19-590FAC8C26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a48137f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ea48137f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a48137f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ea48137f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a48137f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ea48137f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 type="tx">
  <p:cSld name="2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683520" y="2524320"/>
            <a:ext cx="10824480" cy="202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2135"/>
              </a:spcBef>
              <a:spcAft>
                <a:spcPts val="2135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algn="l">
              <a:lnSpc>
                <a:spcPct val="115000"/>
              </a:lnSpc>
              <a:spcBef>
                <a:spcPts val="2135"/>
              </a:spcBef>
              <a:spcAft>
                <a:spcPts val="2135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9432-51F7-4275-9106-9D244204B62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69432-51F7-4275-9106-9D244204B62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E163C-0224-4EB1-928B-C1B51E61A2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095840" y="227520"/>
            <a:ext cx="3999360" cy="265824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/>
          <p:nvPr/>
        </p:nvSpPr>
        <p:spPr>
          <a:xfrm>
            <a:off x="683520" y="2973600"/>
            <a:ext cx="10824480" cy="313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3735" b="1" dirty="0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Computer Engineering Department</a:t>
            </a:r>
            <a:br>
              <a:rPr lang="en-US" sz="3735" dirty="0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3735" dirty="0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A.P. Shah Institute of Technology</a:t>
            </a:r>
            <a:br>
              <a:rPr lang="en-US" sz="3735" dirty="0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3735" dirty="0" err="1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G.B.Road</a:t>
            </a:r>
            <a:r>
              <a:rPr lang="en-US" sz="3735" dirty="0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</a:t>
            </a:r>
            <a:r>
              <a:rPr lang="en-US" sz="3735" dirty="0" err="1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Kasarvadavli</a:t>
            </a:r>
            <a:r>
              <a:rPr lang="en-US" sz="3735" dirty="0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Thane(W), Mumbai-400615</a:t>
            </a:r>
            <a:br>
              <a:rPr lang="en-US" sz="3735" dirty="0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3735" dirty="0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UNIVERSITY OF MUMBAI</a:t>
            </a:r>
            <a:br>
              <a:rPr lang="en-US" sz="3735" dirty="0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3735" dirty="0">
                <a:solidFill>
                  <a:srgbClr val="17171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Academic Year 2022-2023</a:t>
            </a:r>
            <a:endParaRPr sz="3735" dirty="0">
              <a:solidFill>
                <a:srgbClr val="171717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6CC0CB-25F9-4B31-763E-34B34EC45A33}"/>
              </a:ext>
            </a:extLst>
          </p:cNvPr>
          <p:cNvSpPr txBox="1"/>
          <p:nvPr/>
        </p:nvSpPr>
        <p:spPr>
          <a:xfrm>
            <a:off x="4848328" y="348343"/>
            <a:ext cx="249534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DFD: Level-0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9D8A5A-CBDF-6BE4-2457-1232312A424A}"/>
              </a:ext>
            </a:extLst>
          </p:cNvPr>
          <p:cNvSpPr txBox="1"/>
          <p:nvPr/>
        </p:nvSpPr>
        <p:spPr>
          <a:xfrm>
            <a:off x="10022128" y="6018798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B9F6E-43E9-C79D-9513-78F1769EE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001" y="1270317"/>
            <a:ext cx="7831993" cy="39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5895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542D39-1B0A-F74A-6286-ACA326E44B87}"/>
              </a:ext>
            </a:extLst>
          </p:cNvPr>
          <p:cNvSpPr txBox="1"/>
          <p:nvPr/>
        </p:nvSpPr>
        <p:spPr>
          <a:xfrm>
            <a:off x="4848328" y="348343"/>
            <a:ext cx="249534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DFD: Level-1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93E00-2BE3-3606-7E26-3E3C468F0C57}"/>
              </a:ext>
            </a:extLst>
          </p:cNvPr>
          <p:cNvSpPr txBox="1"/>
          <p:nvPr/>
        </p:nvSpPr>
        <p:spPr>
          <a:xfrm>
            <a:off x="10130502" y="608653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0F560-E86A-6ED3-6396-3DC1800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99" y="1219199"/>
            <a:ext cx="7527713" cy="459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5555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A6F31-A772-92CA-7771-2FAA1FBAB763}"/>
              </a:ext>
            </a:extLst>
          </p:cNvPr>
          <p:cNvSpPr txBox="1"/>
          <p:nvPr/>
        </p:nvSpPr>
        <p:spPr>
          <a:xfrm>
            <a:off x="4810425" y="605237"/>
            <a:ext cx="257115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BB46C-CE64-AA15-EE1F-0BCEDE093C60}"/>
              </a:ext>
            </a:extLst>
          </p:cNvPr>
          <p:cNvSpPr txBox="1"/>
          <p:nvPr/>
        </p:nvSpPr>
        <p:spPr>
          <a:xfrm>
            <a:off x="1503390" y="2211725"/>
            <a:ext cx="554765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Object Detection Program.</a:t>
            </a:r>
          </a:p>
          <a:p>
            <a:pPr marL="457200" indent="-4572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Simple Frontend.</a:t>
            </a:r>
          </a:p>
          <a:p>
            <a:pPr marL="457200" indent="-4572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Suspicious Activity.</a:t>
            </a:r>
          </a:p>
          <a:p>
            <a:pPr marL="457200" indent="-4572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Alarm.</a:t>
            </a:r>
          </a:p>
          <a:p>
            <a:pPr marL="457200" indent="-457200"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EDD673E-04C0-F1D5-A9EF-CD8E9138B2B3}"/>
              </a:ext>
            </a:extLst>
          </p:cNvPr>
          <p:cNvSpPr txBox="1"/>
          <p:nvPr/>
        </p:nvSpPr>
        <p:spPr>
          <a:xfrm>
            <a:off x="9907272" y="6059438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4" name="Picture 353">
            <a:extLst>
              <a:ext uri="{FF2B5EF4-FFF2-40B4-BE49-F238E27FC236}">
                <a16:creationId xmlns:a16="http://schemas.microsoft.com/office/drawing/2014/main" id="{64132560-AB56-F6A2-ED5D-2AFB00C29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995" y="2153284"/>
            <a:ext cx="2551431" cy="255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4220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4947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Creation of Object Detection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7946" y="1997839"/>
            <a:ext cx="1087797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our project to perceive the presence of various objects, we used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-SSD v3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model which uses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COCO dataset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COCO dataset consists of 80 classes of images so the objects detected would belong from one of these classes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-SSD v3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along with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OpenCV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objects in the frame are detected through real time external camera feed.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5481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Creating Simple Frontend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235200"/>
            <a:ext cx="10972800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represent the real time camera feed, a simple frontend is designed consisting of the frame(screen) itself along with a toggle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</a:t>
            </a:r>
            <a:r>
              <a:rPr lang="en-US" b="1" dirty="0"/>
              <a:t>toggle button </a:t>
            </a:r>
            <a:r>
              <a:rPr lang="en-US" dirty="0"/>
              <a:t>would be used to switch on and off the program according to the user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One’s the toggle is turned on, the detection would start detecting for objects and suspicious activity in the particular area perceived by the camera.</a:t>
            </a:r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6774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Detecting Suspicious Activity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2707" y="2413337"/>
            <a:ext cx="10515600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activity would be called suspicious if and only if a person enters the restricted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restricted area in this case is </a:t>
            </a:r>
            <a:r>
              <a:rPr lang="en-US" b="1" dirty="0"/>
              <a:t>table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person try’s to invade the restricted area in absence of the owner, the activity would be termed as Suspicious.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2780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4: Setting Up Alarm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3387" y="2573867"/>
            <a:ext cx="10918613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One’s the suspicious activity is detected, an Alarm would get triggered.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Alarm</a:t>
            </a:r>
            <a:r>
              <a:rPr lang="en-US" dirty="0"/>
              <a:t> will be used to let the user/Admin know that a suspicious activity is being detected.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now, the Alarm would be set in the system itself.</a:t>
            </a:r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1ABFDC-555F-E0A2-167C-B702D5408ED4}"/>
              </a:ext>
            </a:extLst>
          </p:cNvPr>
          <p:cNvSpPr txBox="1"/>
          <p:nvPr/>
        </p:nvSpPr>
        <p:spPr>
          <a:xfrm>
            <a:off x="3440556" y="671006"/>
            <a:ext cx="5310888" cy="5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Modules/Work completed(Activities)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67CE2-1252-CD28-BC50-25B84E86D3E8}"/>
              </a:ext>
            </a:extLst>
          </p:cNvPr>
          <p:cNvSpPr txBox="1"/>
          <p:nvPr/>
        </p:nvSpPr>
        <p:spPr>
          <a:xfrm>
            <a:off x="1063413" y="1463040"/>
            <a:ext cx="103699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Researching on the topic.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Finding out reference papers.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Implementation of object detection program using </a:t>
            </a:r>
            <a:r>
              <a:rPr lang="en-US" dirty="0" err="1"/>
              <a:t>MobileNetSSD</a:t>
            </a:r>
            <a:r>
              <a:rPr lang="en-US" dirty="0"/>
              <a:t>( coco model v2)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FontTx/>
              <a:buAutoNum type="arabicParenR"/>
            </a:pPr>
            <a:r>
              <a:rPr lang="en-US" dirty="0"/>
              <a:t>Implementation of object detection program using </a:t>
            </a:r>
            <a:r>
              <a:rPr lang="en-US" dirty="0" err="1"/>
              <a:t>MobileNetSSD</a:t>
            </a:r>
            <a:r>
              <a:rPr lang="en-US" dirty="0"/>
              <a:t>( coco model v3)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Implementation of region of interest inside live-feed of the camera.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Integrating a live test window into the frontend.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A2ED03-10BB-F30B-AFFA-53AC811DBAE9}"/>
              </a:ext>
            </a:extLst>
          </p:cNvPr>
          <p:cNvSpPr txBox="1"/>
          <p:nvPr/>
        </p:nvSpPr>
        <p:spPr>
          <a:xfrm>
            <a:off x="10489488" y="6276174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22117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21418-225E-A60E-49E4-2E09761E26EA}"/>
              </a:ext>
            </a:extLst>
          </p:cNvPr>
          <p:cNvSpPr txBox="1"/>
          <p:nvPr/>
        </p:nvSpPr>
        <p:spPr>
          <a:xfrm>
            <a:off x="2342763" y="690807"/>
            <a:ext cx="750647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program implementation screenshot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79D8C-5576-898E-3CEC-5D76731C9404}"/>
              </a:ext>
            </a:extLst>
          </p:cNvPr>
          <p:cNvSpPr txBox="1"/>
          <p:nvPr/>
        </p:nvSpPr>
        <p:spPr>
          <a:xfrm>
            <a:off x="10516581" y="6343919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14723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21418-225E-A60E-49E4-2E09761E26EA}"/>
              </a:ext>
            </a:extLst>
          </p:cNvPr>
          <p:cNvSpPr txBox="1"/>
          <p:nvPr/>
        </p:nvSpPr>
        <p:spPr>
          <a:xfrm>
            <a:off x="3182657" y="697580"/>
            <a:ext cx="582668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 program implementation screenshot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79D8C-5576-898E-3CEC-5D76731C9404}"/>
              </a:ext>
            </a:extLst>
          </p:cNvPr>
          <p:cNvSpPr txBox="1"/>
          <p:nvPr/>
        </p:nvSpPr>
        <p:spPr>
          <a:xfrm>
            <a:off x="10597861" y="6296505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12899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76754" y="3261359"/>
            <a:ext cx="394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Suspicious Activity detecting AI camera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76754" y="2659559"/>
            <a:ext cx="3948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923" y="543538"/>
            <a:ext cx="3486092" cy="3486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2" y="3198630"/>
            <a:ext cx="2937702" cy="293770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21418-225E-A60E-49E4-2E09761E26EA}"/>
              </a:ext>
            </a:extLst>
          </p:cNvPr>
          <p:cNvSpPr txBox="1"/>
          <p:nvPr/>
        </p:nvSpPr>
        <p:spPr>
          <a:xfrm>
            <a:off x="4406202" y="738221"/>
            <a:ext cx="337959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screenshot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79D8C-5576-898E-3CEC-5D76731C9404}"/>
              </a:ext>
            </a:extLst>
          </p:cNvPr>
          <p:cNvSpPr txBox="1"/>
          <p:nvPr/>
        </p:nvSpPr>
        <p:spPr>
          <a:xfrm>
            <a:off x="10631728" y="635069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1371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15600" y="308359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786" y="1071959"/>
            <a:ext cx="7515349" cy="53535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15600" y="308359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644" y="2012248"/>
            <a:ext cx="7219950" cy="3676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8701"/>
          <a:stretch>
            <a:fillRect/>
          </a:stretch>
        </p:blipFill>
        <p:spPr>
          <a:xfrm>
            <a:off x="2236644" y="1664400"/>
            <a:ext cx="7239000" cy="3478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15600" y="308359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384" y="1022499"/>
            <a:ext cx="6815231" cy="56039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5991453">
            <a:off x="10043852" y="1645399"/>
            <a:ext cx="1565409" cy="28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 rot="420092">
            <a:off x="9862715" y="2160732"/>
            <a:ext cx="1927679" cy="2130612"/>
          </a:xfrm>
          <a:prstGeom prst="foldedCorner">
            <a:avLst>
              <a:gd name="adj" fmla="val 9625"/>
            </a:avLst>
          </a:prstGeom>
          <a:solidFill>
            <a:srgbClr val="2C4272"/>
          </a:solidFill>
          <a:ln>
            <a:noFill/>
          </a:ln>
          <a:effectLst>
            <a:outerShdw blurRad="76200" sy="23000" kx="-12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240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  <p:pic>
        <p:nvPicPr>
          <p:cNvPr id="108" name="Google Shape;108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5991453">
            <a:off x="3765785" y="1580980"/>
            <a:ext cx="1636424" cy="296893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 rot="420092">
            <a:off x="3602069" y="2069365"/>
            <a:ext cx="1927679" cy="2130612"/>
          </a:xfrm>
          <a:prstGeom prst="foldedCorner">
            <a:avLst>
              <a:gd name="adj" fmla="val 9625"/>
            </a:avLst>
          </a:prstGeom>
          <a:solidFill>
            <a:srgbClr val="2C4272"/>
          </a:solidFill>
          <a:ln>
            <a:noFill/>
          </a:ln>
          <a:effectLst>
            <a:outerShdw blurRad="76200" sy="23000" kx="-12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240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  <p:pic>
        <p:nvPicPr>
          <p:cNvPr id="110" name="Google Shape;110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5991453">
            <a:off x="6838828" y="1696782"/>
            <a:ext cx="1579629" cy="286589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 rot="420092">
            <a:off x="6664802" y="2088493"/>
            <a:ext cx="1927679" cy="2130612"/>
          </a:xfrm>
          <a:prstGeom prst="foldedCorner">
            <a:avLst>
              <a:gd name="adj" fmla="val 9907"/>
            </a:avLst>
          </a:prstGeom>
          <a:solidFill>
            <a:srgbClr val="D8B760"/>
          </a:solidFill>
          <a:ln>
            <a:noFill/>
          </a:ln>
          <a:effectLst>
            <a:outerShdw blurRad="76200" sy="23000" kx="-12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240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  <p:pic>
        <p:nvPicPr>
          <p:cNvPr id="112" name="Google Shape;112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5991453">
            <a:off x="711416" y="1762489"/>
            <a:ext cx="1566931" cy="284285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 rot="420092">
            <a:off x="479462" y="2074982"/>
            <a:ext cx="1927679" cy="2130612"/>
          </a:xfrm>
          <a:prstGeom prst="foldedCorner">
            <a:avLst>
              <a:gd name="adj" fmla="val 9907"/>
            </a:avLst>
          </a:prstGeom>
          <a:solidFill>
            <a:srgbClr val="D8B760"/>
          </a:solidFill>
          <a:ln>
            <a:noFill/>
          </a:ln>
          <a:effectLst>
            <a:outerShdw blurRad="76200" sy="23000" kx="-12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240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86235" y="2423037"/>
            <a:ext cx="1423264" cy="1423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827808" y="2423037"/>
            <a:ext cx="1423264" cy="1423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864507" y="2490244"/>
            <a:ext cx="1423264" cy="1423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0132532" y="2472288"/>
            <a:ext cx="1423264" cy="142326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3219428" y="4388890"/>
            <a:ext cx="2692957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865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Pranav Chopdekar</a:t>
            </a:r>
          </a:p>
        </p:txBody>
      </p:sp>
      <p:sp>
        <p:nvSpPr>
          <p:cNvPr id="119" name="Google Shape;119;p17"/>
          <p:cNvSpPr txBox="1"/>
          <p:nvPr/>
        </p:nvSpPr>
        <p:spPr>
          <a:xfrm>
            <a:off x="100395" y="4328649"/>
            <a:ext cx="2692957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865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Priyanshu Agarkar</a:t>
            </a:r>
            <a:endParaRPr sz="1865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6214576" y="4388892"/>
            <a:ext cx="2692957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865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Sahil Gujar</a:t>
            </a:r>
          </a:p>
        </p:txBody>
      </p:sp>
      <p:sp>
        <p:nvSpPr>
          <p:cNvPr id="121" name="Google Shape;121;p17"/>
          <p:cNvSpPr txBox="1"/>
          <p:nvPr/>
        </p:nvSpPr>
        <p:spPr>
          <a:xfrm>
            <a:off x="9325415" y="4382152"/>
            <a:ext cx="2538884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865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Komal Chitnis</a:t>
            </a:r>
            <a:endParaRPr sz="1865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3898547" y="4739018"/>
            <a:ext cx="1423264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65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Roll no-27</a:t>
            </a:r>
          </a:p>
        </p:txBody>
      </p:sp>
      <p:sp>
        <p:nvSpPr>
          <p:cNvPr id="123" name="Google Shape;123;p17"/>
          <p:cNvSpPr txBox="1"/>
          <p:nvPr/>
        </p:nvSpPr>
        <p:spPr>
          <a:xfrm>
            <a:off x="752949" y="4689282"/>
            <a:ext cx="1289835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65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Roll no-1</a:t>
            </a:r>
          </a:p>
        </p:txBody>
      </p:sp>
      <p:sp>
        <p:nvSpPr>
          <p:cNvPr id="124" name="Google Shape;124;p17"/>
          <p:cNvSpPr txBox="1"/>
          <p:nvPr/>
        </p:nvSpPr>
        <p:spPr>
          <a:xfrm>
            <a:off x="6870191" y="4697197"/>
            <a:ext cx="1423264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65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Roll no- 54</a:t>
            </a:r>
          </a:p>
        </p:txBody>
      </p:sp>
      <p:sp>
        <p:nvSpPr>
          <p:cNvPr id="125" name="Google Shape;125;p17"/>
          <p:cNvSpPr txBox="1"/>
          <p:nvPr/>
        </p:nvSpPr>
        <p:spPr>
          <a:xfrm>
            <a:off x="9865339" y="4739017"/>
            <a:ext cx="1402829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65">
                <a:solidFill>
                  <a:srgbClr val="17171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Roll no-26</a:t>
            </a:r>
          </a:p>
        </p:txBody>
      </p:sp>
      <p:sp>
        <p:nvSpPr>
          <p:cNvPr id="126" name="Google Shape;126;p17"/>
          <p:cNvSpPr txBox="1"/>
          <p:nvPr/>
        </p:nvSpPr>
        <p:spPr>
          <a:xfrm>
            <a:off x="4499758" y="370465"/>
            <a:ext cx="2825253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OUR TEAM(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Div</a:t>
            </a:r>
            <a:r>
              <a:rPr lang="en-US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-A)</a:t>
            </a:r>
            <a:endParaRPr sz="24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/>
        </p:nvSpPr>
        <p:spPr>
          <a:xfrm>
            <a:off x="4405365" y="638877"/>
            <a:ext cx="3381271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665" dirty="0">
                <a:solidFill>
                  <a:srgbClr val="171717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Problem Statement</a:t>
            </a:r>
          </a:p>
        </p:txBody>
      </p:sp>
      <p:sp>
        <p:nvSpPr>
          <p:cNvPr id="216" name="Google Shape;216;p19"/>
          <p:cNvSpPr txBox="1"/>
          <p:nvPr/>
        </p:nvSpPr>
        <p:spPr>
          <a:xfrm>
            <a:off x="2066231" y="1414935"/>
            <a:ext cx="8191600" cy="69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381000" indent="-262255">
              <a:buClr>
                <a:srgbClr val="000000"/>
              </a:buClr>
              <a:buSzPts val="1400"/>
            </a:pPr>
            <a:endParaRPr sz="1865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81000" indent="-262255">
              <a:buClr>
                <a:srgbClr val="000000"/>
              </a:buClr>
              <a:buSzPts val="1400"/>
            </a:pPr>
            <a:endParaRPr sz="1865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1133" y="2112636"/>
            <a:ext cx="78217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recent advances in AI capabilities, it is possible than ever to implement surveillance systems that can automatically detect people who might represent a potential security threat to the public in real-time.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 rate around the world has been increasing since the last 3-4 years.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Necessity of detecting suspicious activity arises with the intention of reducing the overall crime rate all around the world thus leading to a peaceful life.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830" y="4687165"/>
            <a:ext cx="1511800" cy="1511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55" y="289387"/>
            <a:ext cx="1408785" cy="14087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47248" y="6310052"/>
            <a:ext cx="1422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/>
        </p:nvSpPr>
        <p:spPr>
          <a:xfrm>
            <a:off x="4970841" y="715133"/>
            <a:ext cx="1935983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665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Objectives</a:t>
            </a:r>
          </a:p>
        </p:txBody>
      </p:sp>
      <p:sp>
        <p:nvSpPr>
          <p:cNvPr id="287" name="Google Shape;287;p20"/>
          <p:cNvSpPr txBox="1">
            <a:spLocks noGrp="1"/>
          </p:cNvSpPr>
          <p:nvPr>
            <p:ph type="body" idx="1"/>
          </p:nvPr>
        </p:nvSpPr>
        <p:spPr>
          <a:xfrm>
            <a:off x="1931833" y="1642067"/>
            <a:ext cx="8014000" cy="450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endParaRPr lang="en-US" sz="2135" dirty="0"/>
          </a:p>
          <a:p>
            <a:pPr marL="0" indent="0">
              <a:lnSpc>
                <a:spcPct val="150000"/>
              </a:lnSpc>
              <a:buNone/>
            </a:pPr>
            <a:endParaRPr lang="en-US" sz="2135" dirty="0"/>
          </a:p>
          <a:p>
            <a:pPr marL="0" indent="0">
              <a:buNone/>
            </a:pPr>
            <a:endParaRPr lang="en-US" sz="2135" dirty="0"/>
          </a:p>
        </p:txBody>
      </p:sp>
      <p:sp>
        <p:nvSpPr>
          <p:cNvPr id="2" name="TextBox 1"/>
          <p:cNvSpPr txBox="1"/>
          <p:nvPr/>
        </p:nvSpPr>
        <p:spPr>
          <a:xfrm>
            <a:off x="1488374" y="1907308"/>
            <a:ext cx="92152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user friendly GUI interface.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various image recognition and video processing algorithms for identifying the feed.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of the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predicting whether the action done was suspicious or not.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alt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alt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alt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alt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alt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68" y="4275511"/>
            <a:ext cx="1602115" cy="1602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230" y="1659818"/>
            <a:ext cx="9273540" cy="454152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and tracking: The camera would use computer vision algorithms (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-SSD v3 </a:t>
            </a:r>
            <a:r>
              <a:rPr lang="pt-BR" sz="18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detect and track objects, in this case, people in real-time.</a:t>
            </a:r>
          </a:p>
          <a:p>
            <a:pPr algn="l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activity detection: The fixed camera would use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OpenVINO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specify the restricted area for Suspicious Activity Detection. </a:t>
            </a:r>
          </a:p>
          <a:p>
            <a:pPr algn="l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detection and Setting Alarm: The camera would be able to detect events, such as an movement of a person , and set Alarm to notify the Admin.</a:t>
            </a:r>
          </a:p>
        </p:txBody>
      </p:sp>
      <p:sp>
        <p:nvSpPr>
          <p:cNvPr id="292" name="Google Shape;292;p21"/>
          <p:cNvSpPr txBox="1"/>
          <p:nvPr/>
        </p:nvSpPr>
        <p:spPr>
          <a:xfrm>
            <a:off x="5479854" y="938040"/>
            <a:ext cx="1232292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665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Scope</a:t>
            </a:r>
            <a:endParaRPr sz="2665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835" y="4722673"/>
            <a:ext cx="1574164" cy="15741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2443" y="1047980"/>
            <a:ext cx="9407114" cy="430953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Libraries:Opencv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could be used for object detection, tracking and activity recognition.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Frameworks: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OpenVINO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could be used for defining Area which is not accessible to others.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 web interface 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will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be developed 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showcase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video interface.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Development: The backend system could be developed using a server-side programming language such as Python for accessing the captured data.</a:t>
            </a: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7" name="Google Shape;457;p23"/>
          <p:cNvSpPr txBox="1"/>
          <p:nvPr/>
        </p:nvSpPr>
        <p:spPr>
          <a:xfrm>
            <a:off x="4180840" y="401675"/>
            <a:ext cx="2974312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665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Technology Stack                                </a:t>
            </a:r>
            <a:endParaRPr sz="2665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8" y="125679"/>
            <a:ext cx="1234729" cy="1234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587" y="4806589"/>
            <a:ext cx="1473225" cy="14732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1345" y="295275"/>
            <a:ext cx="1649307" cy="5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70" dirty="0"/>
              <a:t>Flowchart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48A7275-692F-D054-E359-29FB2161B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067" y="952264"/>
            <a:ext cx="3171864" cy="5448219"/>
          </a:xfr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6C021C-8B96-850A-DF3F-E57B5EF9E604}"/>
              </a:ext>
            </a:extLst>
          </p:cNvPr>
          <p:cNvSpPr txBox="1"/>
          <p:nvPr/>
        </p:nvSpPr>
        <p:spPr>
          <a:xfrm>
            <a:off x="4716089" y="645858"/>
            <a:ext cx="3034349" cy="5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B2243-FB1B-7FAC-694F-BF085567D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23" y="1306724"/>
            <a:ext cx="5970483" cy="48502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6CCB6E-50FD-E8B2-899E-C8CC451C4F8E}"/>
              </a:ext>
            </a:extLst>
          </p:cNvPr>
          <p:cNvSpPr txBox="1"/>
          <p:nvPr/>
        </p:nvSpPr>
        <p:spPr>
          <a:xfrm>
            <a:off x="10347248" y="6310052"/>
            <a:ext cx="145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EYE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424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746</Words>
  <Application>Microsoft Office PowerPoint</Application>
  <PresentationFormat>Widescreen</PresentationFormat>
  <Paragraphs>128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Microsoft YaHei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 1: Creation of Object Detection Program</vt:lpstr>
      <vt:lpstr>Module 2: Creating Simple Frontend</vt:lpstr>
      <vt:lpstr>Module 3: Detecting Suspicious Activity</vt:lpstr>
      <vt:lpstr>Module 4: Setting Up Alarm </vt:lpstr>
      <vt:lpstr>PowerPoint Presentation</vt:lpstr>
      <vt:lpstr>PowerPoint Presentation</vt:lpstr>
      <vt:lpstr>PowerPoint Presentation</vt:lpstr>
      <vt:lpstr>PowerPoint Presentation</vt:lpstr>
      <vt:lpstr>References 1</vt:lpstr>
      <vt:lpstr>References 2</vt:lpstr>
      <vt:lpstr>References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chopdekar</dc:creator>
  <cp:lastModifiedBy>Pranav chopdekar</cp:lastModifiedBy>
  <cp:revision>20</cp:revision>
  <dcterms:created xsi:type="dcterms:W3CDTF">2023-02-11T10:21:00Z</dcterms:created>
  <dcterms:modified xsi:type="dcterms:W3CDTF">2023-04-12T15:53:04Z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69783CC41E8F46D8B89235B9445ADF5F</vt:lpwstr>
  </property>
  <property fmtid="{D5CDD505-2E9C-101B-9397-08002B2CF9AE}" pid="3" name="KSOProductBuildVer">
    <vt:lpwstr>1033-11.2.0.11486</vt:lpwstr>
  </property>
</Properties>
</file>