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1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81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5A76-3396-5F8A-70E7-82D96B2B1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15AE-6D82-9613-3DF3-1C0776604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3A89E-C93D-3958-63EC-040DE19F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7412-AC07-1C34-4726-E4063649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1613-5F7F-D8D7-5ED0-834FBBEA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4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5029-1F3F-A823-A8E7-20C10EA0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E500-6469-3D31-DAF8-86461EB2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EBEE-FCC8-E935-2F77-8A51999B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D848-D25C-129D-5108-D8AABEE3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DD2F-8E83-39A0-791B-C3A85841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1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4B79D-30EA-ACCF-42FB-373FC7631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8936-416F-6FC4-9BB0-5CB7C5D7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4A3A-45AA-7C18-C7E5-311A393C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0DF8-A96B-2149-3267-08EA4CE9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05AE-88AE-BA92-8CC3-75157A8F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6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B33E-C396-A6A3-F053-48FE0C6E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4385-7D12-ADBE-22B5-39BD4365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C5F3B-B600-4612-D880-346F27B2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4CB6-DB0C-BEA0-52D6-4C69366B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04D2-0290-3502-BD3D-5321A72E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56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D484-6782-195A-9612-0E393532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C315-C98A-2FCE-864E-98B4420C9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D8C7-7F5F-31B6-C9BB-B38B6A4E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98CC-A1A5-0D28-59FF-F92C3D16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6095-D356-41BA-8B57-DC630ADF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96CE-10D6-2779-89EA-895DC4AD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DC80-EC5B-82F4-D2B2-698543B4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D1EB3-0A5B-AEBD-08DE-12DE9154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4198B-604A-C5A7-856F-ADFAF3E0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9D18E-B537-5B84-585C-BA1B3BBE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91AD-C4FB-65E6-78ED-A1174E9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3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DAC1-BCC0-540C-E0D1-11D1DA27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310E-2BC2-993D-A382-9B9799B4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8E0DC-EFC1-DA70-1566-942D25D6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31C1A-B2BF-DFA9-E634-5A7E60A06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A9BD9-A04C-7AAB-407F-D6F82610A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5C40D-A772-529B-94F8-8CE00E17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9A5C7-BB34-0406-7C68-D70734D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98FEF-91F1-E157-648B-96271116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6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41E6-AAB8-5DAC-2B57-BA76C96D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1417E-F270-74A8-0408-3FFED542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90F8B-D1C3-ED8F-248B-76894BF1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FBC31-D70B-CE65-BD20-AC60F3E1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9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1C905-4B7F-E89B-8B56-312BEDB9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36CA7-864D-ADB5-4E2C-F6F0938F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2611-C99F-4EFB-D27C-21FE794B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2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9CB-9EB2-5B6A-1DD1-ECAD64BC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513B-4459-89AC-5E49-C5729B03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AE8C1-5D82-0EB0-F134-807299DFA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BCCA-80B2-25EA-8DC5-6587EE8A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9C2E-9CE1-3AA2-6440-578A51E5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518FA-A128-2FD3-3AED-CEC4C20E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8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1CE-A125-6700-24CE-5BDF29E3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D651F-6543-C132-3C71-8E9C8259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D0026-D5C3-B5B4-2CA0-DC0A1FC0B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26C42-F3F7-865C-17EF-ACFE080A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9828-6135-2760-FBA2-1FFC4BD8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359F5-EA68-6B02-A301-CA92C241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BE31F-DC49-1B4D-FF77-107E1C2C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C9406-9759-75C8-F3BB-0BCBD900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B5F8-B71D-3D8F-C812-E40993B9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0988-7872-477D-B4DB-860D76087BD0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08C6-F56E-99EA-EEA8-B4E63F18F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1D98-758D-7E7B-960A-813D7214F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CF41-783E-476C-80FD-CE83A991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7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.mit.edu/6.005/www/sp14/psets/ps4/java-6-tutorial/compone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005/www/sp14/psets/ps4/java-6-tutorial/component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mit.edu/6.005/www/sp14/psets/ps4/java-6-tutorial/componen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6471EF-9FE2-232F-7E4E-B1559A1E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r>
              <a:rPr lang="en-GB" dirty="0"/>
              <a:t>Casting</a:t>
            </a:r>
          </a:p>
          <a:p>
            <a:r>
              <a:rPr lang="en-GB" dirty="0"/>
              <a:t>Polymorphism</a:t>
            </a:r>
          </a:p>
          <a:p>
            <a:r>
              <a:rPr lang="en-GB" dirty="0"/>
              <a:t>Abstraction</a:t>
            </a:r>
          </a:p>
          <a:p>
            <a:r>
              <a:rPr lang="en-GB" dirty="0"/>
              <a:t>Interfaces</a:t>
            </a:r>
          </a:p>
          <a:p>
            <a:r>
              <a:rPr lang="en-GB" dirty="0"/>
              <a:t>Anonymous classes</a:t>
            </a:r>
          </a:p>
          <a:p>
            <a:r>
              <a:rPr lang="en-GB" dirty="0"/>
              <a:t>SWING</a:t>
            </a:r>
          </a:p>
          <a:p>
            <a:r>
              <a:rPr lang="en-GB" dirty="0"/>
              <a:t>Project lifecycles</a:t>
            </a:r>
          </a:p>
          <a:p>
            <a:pPr lvl="1"/>
            <a:r>
              <a:rPr lang="en-GB" dirty="0"/>
              <a:t>Requirements gathering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1EFA9-D934-67B3-06E1-4E1477BDC0C7}"/>
              </a:ext>
            </a:extLst>
          </p:cNvPr>
          <p:cNvSpPr txBox="1"/>
          <p:nvPr/>
        </p:nvSpPr>
        <p:spPr>
          <a:xfrm>
            <a:off x="165537" y="239780"/>
            <a:ext cx="3315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Today’s topics</a:t>
            </a:r>
          </a:p>
        </p:txBody>
      </p:sp>
    </p:spTree>
    <p:extLst>
      <p:ext uri="{BB962C8B-B14F-4D97-AF65-F5344CB8AC3E}">
        <p14:creationId xmlns:p14="http://schemas.microsoft.com/office/powerpoint/2010/main" val="211833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r>
              <a:rPr lang="en-GB" dirty="0"/>
              <a:t>Hiding as much of the specific and concrete implementation detail of your class as possible and making available only the essential features</a:t>
            </a:r>
          </a:p>
          <a:p>
            <a:r>
              <a:rPr lang="en-GB" dirty="0"/>
              <a:t>To reduce complexity</a:t>
            </a:r>
          </a:p>
          <a:p>
            <a:r>
              <a:rPr lang="en-GB" dirty="0"/>
              <a:t>Abstraction is a broader principle than the other three</a:t>
            </a:r>
          </a:p>
          <a:p>
            <a:r>
              <a:rPr lang="en-GB" dirty="0"/>
              <a:t>Examples include:-</a:t>
            </a:r>
          </a:p>
          <a:p>
            <a:pPr lvl="1"/>
            <a:r>
              <a:rPr lang="en-GB" dirty="0"/>
              <a:t>Methods</a:t>
            </a:r>
          </a:p>
          <a:p>
            <a:pPr lvl="1"/>
            <a:r>
              <a:rPr lang="en-GB" dirty="0"/>
              <a:t>Private and protected fields</a:t>
            </a:r>
          </a:p>
          <a:p>
            <a:pPr lvl="1"/>
            <a:r>
              <a:rPr lang="en-GB" dirty="0"/>
              <a:t>Subtype polymorphism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2778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45468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r>
              <a:rPr lang="en-GB" dirty="0"/>
              <a:t>The keyword ‘abstract’ strongly encourages subtype abstraction</a:t>
            </a:r>
          </a:p>
          <a:p>
            <a:r>
              <a:rPr lang="en-GB" dirty="0"/>
              <a:t>‘abstract’ methods have no concrete implementation and must be overridden when being inherited</a:t>
            </a:r>
          </a:p>
          <a:p>
            <a:r>
              <a:rPr lang="en-GB" dirty="0"/>
              <a:t>A class is ‘abstract’ if it has at least one abstract method - and therefore can’t be instantiated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7129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‘abstract’ classes and 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F38EE7-BD61-1C6B-23F0-70CBA6F3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63906"/>
            <a:ext cx="8650013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abstract class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contactNum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name) {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name;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b="1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abstract void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0CA15-7A89-BE6D-E585-AEFA2F3C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357" y="3868484"/>
            <a:ext cx="2819644" cy="2427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17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4763322"/>
          </a:xfrm>
        </p:spPr>
        <p:txBody>
          <a:bodyPr>
            <a:normAutofit/>
          </a:bodyPr>
          <a:lstStyle/>
          <a:p>
            <a:r>
              <a:rPr lang="en-GB" sz="2400" dirty="0"/>
              <a:t>The keyword ‘abstract’ strongly encourages abstraction by subtype polymorphism</a:t>
            </a:r>
          </a:p>
          <a:p>
            <a:r>
              <a:rPr lang="en-GB" sz="2400" dirty="0"/>
              <a:t>‘abstract’ methods have no concrete implementation and must be overridden when being inherited</a:t>
            </a:r>
          </a:p>
          <a:p>
            <a:r>
              <a:rPr lang="en-GB" sz="2400" dirty="0"/>
              <a:t>A class is ‘abstract’ if it has at least one abstract method - and therefore can’t be instantiated</a:t>
            </a:r>
          </a:p>
          <a:p>
            <a:r>
              <a:rPr lang="en-GB" sz="2400" dirty="0"/>
              <a:t>Inheriting classes must provide a concrete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7129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‘abstract’ classes and 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F38EE7-BD61-1C6B-23F0-70CBA6F3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63906"/>
            <a:ext cx="8650013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abstract class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contactNum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name) {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name;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b="1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abstract void 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0CA15-7A89-BE6D-E585-AEFA2F3C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357" y="3868484"/>
            <a:ext cx="2819644" cy="2427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33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4763322"/>
          </a:xfrm>
        </p:spPr>
        <p:txBody>
          <a:bodyPr>
            <a:normAutofit/>
          </a:bodyPr>
          <a:lstStyle/>
          <a:p>
            <a:r>
              <a:rPr lang="en-GB" sz="2400" dirty="0"/>
              <a:t>Interfaces are classes where:- </a:t>
            </a:r>
          </a:p>
          <a:p>
            <a:pPr lvl="1"/>
            <a:r>
              <a:rPr lang="en-GB" sz="2000" dirty="0"/>
              <a:t>all methods are abstract and have no implementation</a:t>
            </a:r>
          </a:p>
          <a:p>
            <a:pPr lvl="1"/>
            <a:r>
              <a:rPr lang="en-GB" sz="2000" dirty="0"/>
              <a:t>all fields are public, static and final – there are no instance fields.</a:t>
            </a:r>
          </a:p>
          <a:p>
            <a:r>
              <a:rPr lang="en-GB" sz="2400" dirty="0"/>
              <a:t>Classes ‘implementing’ interfaces must provide concrete implementations for all of its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2423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Interfaces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23AE03-C863-9FC0-137A-B38EAAC0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88" y="4560575"/>
            <a:ext cx="7404538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UltrasoundScanner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Contactable{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void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message) 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USScannerSystem.log(message);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A4564B1-DAA1-A0A1-E92C-66D53CF48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88" y="3391187"/>
            <a:ext cx="632197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interface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Contactable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void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message);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72E667-BA1C-AB24-E13D-47DF1C26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192" y="3352183"/>
            <a:ext cx="5253879" cy="12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4763322"/>
          </a:xfrm>
        </p:spPr>
        <p:txBody>
          <a:bodyPr>
            <a:normAutofit/>
          </a:bodyPr>
          <a:lstStyle/>
          <a:p>
            <a:r>
              <a:rPr lang="en-GB" sz="2400" dirty="0"/>
              <a:t>Interfaces define a contract or blueprint for a specific behaviour that the class must then implement in its own specific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2423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Interfaces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378935-9E10-D686-4F2D-4B9A8AC2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64" y="2233450"/>
            <a:ext cx="7273159" cy="275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abstract class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Contactable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contactNum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name) 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name;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A5CEB7-1E35-E525-6485-FCFAB2AC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26" y="3547242"/>
            <a:ext cx="6995466" cy="2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4763322"/>
          </a:xfrm>
        </p:spPr>
        <p:txBody>
          <a:bodyPr>
            <a:normAutofit/>
          </a:bodyPr>
          <a:lstStyle/>
          <a:p>
            <a:r>
              <a:rPr lang="en-GB" sz="2400" dirty="0"/>
              <a:t>Interfaces enable subtype polymorphism between objects that aren’t linked by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2423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Interfaces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644B2-769B-EB61-B879-5E31BE447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2339976"/>
            <a:ext cx="11209283" cy="2508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Patient pat1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Patient(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"John Smith"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UltrasoundScanner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us1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UltrasoundScanner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Contactable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Contactable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contactList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pat1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contactList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us1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Contactable c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	// Subtype polymorphism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.contact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"There is a hospital power outage."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62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476332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A class can extend only one other class, but can implement as many interfaces as it wants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(actually an interface can have static methods!)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2423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Interfaces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9710D9-97DD-6DB1-7E5C-6598C0D8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37" y="2824900"/>
            <a:ext cx="11098926" cy="20159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UltrasoundScanner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Scanner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Contactable, Rebootable{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void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message) 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USScannerSystem.log(message);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public void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reboot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USScannerSystem.reboot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53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476332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Subclasses with no name for one-off use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lvl="0" indent="0">
              <a:lnSpc>
                <a:spcPct val="107000"/>
              </a:lnSpc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Defines an anonymous subclass which inherits from Person.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the concrete implementation of the abstract method ‘contact’.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Instantiate an object of that anonymous subclass, passing ‘John Smith’ into the constructor.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‘Person’ view of that object to the list ‘people’ –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polymorphism.</a:t>
            </a:r>
          </a:p>
          <a:p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4565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Anonymous classes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5854BC-A2A4-BD34-3D77-C7BDE7E3A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18" y="1841017"/>
            <a:ext cx="9222827" cy="176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people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600" b="1" dirty="0">
              <a:solidFill>
                <a:srgbClr val="080808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people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"John Smith"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void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message) {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en-US" sz="1600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(message);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57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4763322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1785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SWING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35CFF-BE0F-988F-C114-BA7EE54F1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65" y="1318678"/>
            <a:ext cx="5463159" cy="4702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18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562829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1800" u="sng" kern="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r>
              <a:rPr lang="en-GB" sz="1800" u="sng" kern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https://web.mit.edu/6.005/www/sp14/psets/ps4/java-6-tutorial/components.html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1785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SWING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6FD74-27CE-947F-D8F6-E20706C62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85" y="1443453"/>
            <a:ext cx="11354830" cy="428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38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r>
              <a:rPr lang="en-GB" dirty="0"/>
              <a:t>Implicit – can only be used when casting to a larger type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 -&gt; short -&gt; int -&gt; long -&gt; float -&gt; double</a:t>
            </a:r>
          </a:p>
          <a:p>
            <a:endParaRPr lang="en-GB" dirty="0"/>
          </a:p>
          <a:p>
            <a:r>
              <a:rPr lang="en-GB" dirty="0"/>
              <a:t>Explicit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4182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Casting Primitives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E01DF1-56F2-B710-0FDA-A2E1386C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41" y="1897344"/>
            <a:ext cx="1587854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2333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34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FF720F-3D04-9D74-2C6E-EF9D265C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11" y="4401207"/>
            <a:ext cx="1725713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2333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34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=(int)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515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562829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1785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SWING</a:t>
            </a:r>
          </a:p>
        </p:txBody>
      </p:sp>
      <p:pic>
        <p:nvPicPr>
          <p:cNvPr id="3" name="Picture 2" descr="A diagram of a button&#10;&#10;Description automatically generated">
            <a:extLst>
              <a:ext uri="{FF2B5EF4-FFF2-40B4-BE49-F238E27FC236}">
                <a16:creationId xmlns:a16="http://schemas.microsoft.com/office/drawing/2014/main" id="{C6299294-9B24-8BCC-252B-D7D8D18B1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06" y="972207"/>
            <a:ext cx="8041388" cy="5124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BBC1BF-551F-58B3-31E5-188EC96507AC}"/>
              </a:ext>
            </a:extLst>
          </p:cNvPr>
          <p:cNvSpPr txBox="1">
            <a:spLocks/>
          </p:cNvSpPr>
          <p:nvPr/>
        </p:nvSpPr>
        <p:spPr>
          <a:xfrm>
            <a:off x="990600" y="1277007"/>
            <a:ext cx="10515600" cy="562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1800" u="sng" kern="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r>
              <a:rPr lang="en-GB" sz="1800" u="sng" kern="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https://docs.oracle.com/javase/tutorial/uiswing/layout/visual.html</a:t>
            </a:r>
          </a:p>
        </p:txBody>
      </p:sp>
    </p:spTree>
    <p:extLst>
      <p:ext uri="{BB962C8B-B14F-4D97-AF65-F5344CB8AC3E}">
        <p14:creationId xmlns:p14="http://schemas.microsoft.com/office/powerpoint/2010/main" val="191281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8902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SWING – anonymous classes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BBC1BF-551F-58B3-31E5-188EC96507AC}"/>
              </a:ext>
            </a:extLst>
          </p:cNvPr>
          <p:cNvSpPr txBox="1">
            <a:spLocks/>
          </p:cNvSpPr>
          <p:nvPr/>
        </p:nvSpPr>
        <p:spPr>
          <a:xfrm>
            <a:off x="990600" y="1277007"/>
            <a:ext cx="10515600" cy="562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82118-98E3-6A34-D218-B13778FAC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068" y="1340747"/>
            <a:ext cx="609600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frame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addWindowListener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(new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WindowAdapter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public void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windowClosing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WindowEvent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frame.dispose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   	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1B54EB-B402-0BF4-62A8-9D6E9CC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068" y="3356693"/>
            <a:ext cx="10252842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but1=new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en-GB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(“Press me”);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ActionListener but1AL=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ActionListener() {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void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actionPerformed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ActionEvent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kumimoji="0" lang="en-GB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"Button 1 pressed "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e.getActionCommand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	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but1.addActionListener(but1AL);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83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10360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Software Project Lifecycles – Waterfall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BBC1BF-551F-58B3-31E5-188EC96507AC}"/>
              </a:ext>
            </a:extLst>
          </p:cNvPr>
          <p:cNvSpPr txBox="1">
            <a:spLocks/>
          </p:cNvSpPr>
          <p:nvPr/>
        </p:nvSpPr>
        <p:spPr>
          <a:xfrm>
            <a:off x="990600" y="1277007"/>
            <a:ext cx="10515600" cy="562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3" name="Picture 2" descr="A diagram of software testing&#10;&#10;Description automatically generated">
            <a:extLst>
              <a:ext uri="{FF2B5EF4-FFF2-40B4-BE49-F238E27FC236}">
                <a16:creationId xmlns:a16="http://schemas.microsoft.com/office/drawing/2014/main" id="{0ABAF572-8DA8-0D00-9CF9-4591254418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27" y="1350579"/>
            <a:ext cx="8608698" cy="4663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34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10170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Software Project Lifecycles – Iterative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BBC1BF-551F-58B3-31E5-188EC96507AC}"/>
              </a:ext>
            </a:extLst>
          </p:cNvPr>
          <p:cNvSpPr txBox="1">
            <a:spLocks/>
          </p:cNvSpPr>
          <p:nvPr/>
        </p:nvSpPr>
        <p:spPr>
          <a:xfrm>
            <a:off x="990600" y="1277007"/>
            <a:ext cx="10515600" cy="562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" name="Picture 1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A28B9B1D-C9DB-B844-CE92-410BED769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37" y="1277008"/>
            <a:ext cx="9020349" cy="51773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262B9-78E9-ACA8-3015-193D2D1315CC}"/>
              </a:ext>
            </a:extLst>
          </p:cNvPr>
          <p:cNvSpPr txBox="1"/>
          <p:nvPr/>
        </p:nvSpPr>
        <p:spPr>
          <a:xfrm>
            <a:off x="3962399" y="1860331"/>
            <a:ext cx="16816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164023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10523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Software Processes – Requirements Gathering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BBC1BF-551F-58B3-31E5-188EC96507AC}"/>
              </a:ext>
            </a:extLst>
          </p:cNvPr>
          <p:cNvSpPr txBox="1">
            <a:spLocks/>
          </p:cNvSpPr>
          <p:nvPr/>
        </p:nvSpPr>
        <p:spPr>
          <a:xfrm>
            <a:off x="990600" y="1277007"/>
            <a:ext cx="10515600" cy="562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B97C4-CD1D-DCF8-74E5-04A23902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5628290"/>
          </a:xfrm>
        </p:spPr>
        <p:txBody>
          <a:bodyPr>
            <a:normAutofit/>
          </a:bodyPr>
          <a:lstStyle/>
          <a:p>
            <a:r>
              <a:rPr lang="en-GB" sz="2400" dirty="0"/>
              <a:t>User stories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1800" u="sng" kern="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03020-DDF0-E2DF-1FE0-B2916F4E29E0}"/>
              </a:ext>
            </a:extLst>
          </p:cNvPr>
          <p:cNvSpPr txBox="1"/>
          <p:nvPr/>
        </p:nvSpPr>
        <p:spPr>
          <a:xfrm>
            <a:off x="630621" y="2401613"/>
            <a:ext cx="11498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[specific type of user], I want [an outcome] so that [a reason]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5E962-B2FC-BC5D-1644-1E8AAEF93118}"/>
              </a:ext>
            </a:extLst>
          </p:cNvPr>
          <p:cNvSpPr txBox="1"/>
          <p:nvPr/>
        </p:nvSpPr>
        <p:spPr>
          <a:xfrm>
            <a:off x="1324304" y="4045325"/>
            <a:ext cx="9942786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doctor, I want messages to be paged to me so that I can read them when I am less busy.</a:t>
            </a:r>
          </a:p>
          <a:p>
            <a:pPr marL="228600" indent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blind patient, I want messages to be sent by voicemail because I can’t read text.</a:t>
            </a:r>
          </a:p>
          <a:p>
            <a:pPr marL="228600" indent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administrator, I want to send important messages to all people in the hospital</a:t>
            </a:r>
          </a:p>
        </p:txBody>
      </p:sp>
    </p:spTree>
    <p:extLst>
      <p:ext uri="{BB962C8B-B14F-4D97-AF65-F5344CB8AC3E}">
        <p14:creationId xmlns:p14="http://schemas.microsoft.com/office/powerpoint/2010/main" val="286402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r>
              <a:rPr lang="en-GB" dirty="0"/>
              <a:t>Can explicitly cast subclasses to </a:t>
            </a:r>
            <a:r>
              <a:rPr lang="en-GB" dirty="0" err="1"/>
              <a:t>superclasses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3675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Casting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A6601-8566-46A5-ABE1-C0F993E9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351" y="2164405"/>
            <a:ext cx="787224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Patient pat1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Patient(“John Smith”);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prsn1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18451-AD81-BC3A-B49A-88BB976F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21" y="3273971"/>
            <a:ext cx="5689842" cy="297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9798C-84F1-8C52-DCF2-5D1C56A3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18" y="3275108"/>
            <a:ext cx="5181339" cy="29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2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41" y="1439398"/>
            <a:ext cx="5080715" cy="4763322"/>
          </a:xfrm>
        </p:spPr>
        <p:txBody>
          <a:bodyPr/>
          <a:lstStyle/>
          <a:p>
            <a:r>
              <a:rPr lang="en-GB" dirty="0"/>
              <a:t>Can cast from subclass to superclass and back again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3675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Casting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C0358-99D1-3D8B-7CCC-2AC5CE5C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009" y="964052"/>
            <a:ext cx="3876703" cy="51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8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r>
              <a:rPr lang="en-GB" dirty="0"/>
              <a:t>‘Many shapes’</a:t>
            </a:r>
          </a:p>
          <a:p>
            <a:r>
              <a:rPr lang="en-GB" dirty="0"/>
              <a:t>To interact with different things in the same way</a:t>
            </a:r>
          </a:p>
          <a:p>
            <a:endParaRPr lang="en-GB" dirty="0"/>
          </a:p>
          <a:p>
            <a:r>
              <a:rPr lang="en-GB" dirty="0"/>
              <a:t>Subtype polymorphism </a:t>
            </a:r>
          </a:p>
          <a:p>
            <a:pPr lvl="1"/>
            <a:r>
              <a:rPr lang="en-GB" dirty="0"/>
              <a:t>Interacting with objects of different classes as if they were the same class</a:t>
            </a:r>
          </a:p>
          <a:p>
            <a:r>
              <a:rPr lang="en-GB" dirty="0"/>
              <a:t>Ad hoc polymorphism</a:t>
            </a:r>
          </a:p>
          <a:p>
            <a:pPr lvl="1"/>
            <a:r>
              <a:rPr lang="en-GB" dirty="0"/>
              <a:t>Overloading methods to work the same way on different argument types</a:t>
            </a:r>
          </a:p>
          <a:p>
            <a:r>
              <a:rPr lang="en-GB" dirty="0"/>
              <a:t>Parametric polymorphism</a:t>
            </a:r>
          </a:p>
          <a:p>
            <a:pPr lvl="1"/>
            <a:r>
              <a:rPr lang="en-GB" dirty="0"/>
              <a:t>Code operates on generic object references without knowing what they refer to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3437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25804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5411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Subtype Polymorphism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BE71A-5D79-37CE-BC35-0E0F3DDD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14" y="2961772"/>
            <a:ext cx="10848644" cy="321519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6796C4A-2033-B7DE-859C-CDFE3DCE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303" y="1446888"/>
            <a:ext cx="576902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Patient patient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Patient(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 Smith"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Doctor doctor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Doctor(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"Dr. Bob Nettles"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prsn1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patient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prsn2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5411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Subtype Polymorphism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796C4A-2033-B7DE-859C-CDFE3DCE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303" y="1446888"/>
            <a:ext cx="576902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Patient patient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Patient(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 Smith"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Doctor doctor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Doctor(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"Dr. Bob Nettles"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prsn1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patient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prsn2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doctor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251E9-8BBC-C10E-4573-8AE465B0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330" y="2754350"/>
            <a:ext cx="6794939" cy="176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&lt;Person&gt;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persons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&lt;Person&gt;();</a:t>
            </a:r>
            <a:b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persons.add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(prsn1);</a:t>
            </a:r>
            <a:b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persons.add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(prsn2);</a:t>
            </a:r>
            <a:b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(Person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persons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en-US" sz="160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.getName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p.contact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(“Hospital is closing”);</a:t>
            </a:r>
            <a:b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75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Method or operator overloading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513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Ad hoc Polymorphism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FD5735-2FE4-D47D-770E-EE14F1F0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848" y="2689759"/>
            <a:ext cx="8802414" cy="275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int a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dd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a, int b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a+b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// returns the numeric sum of a and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60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double a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dd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 a, double b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a+b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// returns the numeric sum of a and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String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a, String b) {	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eturn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a+b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// returns the concatenation of a and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84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344CA-5261-137D-4A2F-707FAD76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1"/>
            <a:ext cx="10515600" cy="4763322"/>
          </a:xfrm>
        </p:spPr>
        <p:txBody>
          <a:bodyPr/>
          <a:lstStyle/>
          <a:p>
            <a:r>
              <a:rPr lang="en-GB" dirty="0"/>
              <a:t>‘Generics’</a:t>
            </a:r>
          </a:p>
          <a:p>
            <a:r>
              <a:rPr lang="en-GB" dirty="0"/>
              <a:t>Generic classes manipulate object references without knowing, or needing to know what class of objects they refer to.</a:t>
            </a:r>
          </a:p>
          <a:p>
            <a:r>
              <a:rPr lang="en-GB" dirty="0"/>
              <a:t>We tell the generic classes what specific objects they is working with</a:t>
            </a:r>
          </a:p>
          <a:p>
            <a:r>
              <a:rPr lang="en-GB" dirty="0"/>
              <a:t>Don’t work with primitive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0C3-9E4F-6E6B-8918-AA6EF9FA91C4}"/>
              </a:ext>
            </a:extLst>
          </p:cNvPr>
          <p:cNvSpPr txBox="1"/>
          <p:nvPr/>
        </p:nvSpPr>
        <p:spPr>
          <a:xfrm>
            <a:off x="165537" y="239780"/>
            <a:ext cx="6022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Parametric Polymorphism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2DF2BF-1B5D-C4AC-ACFF-9C32A41B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544" y="4309107"/>
            <a:ext cx="7394029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"hello"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&lt;Patient&gt;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pats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&lt;Patient&gt;();</a:t>
            </a:r>
            <a:b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pats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Patient(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"John Smith"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45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1417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Holloway, Martin M</dc:creator>
  <cp:lastModifiedBy>Holloway, Martin M</cp:lastModifiedBy>
  <cp:revision>87</cp:revision>
  <dcterms:created xsi:type="dcterms:W3CDTF">2022-10-18T10:35:19Z</dcterms:created>
  <dcterms:modified xsi:type="dcterms:W3CDTF">2023-10-23T17:31:27Z</dcterms:modified>
</cp:coreProperties>
</file>