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8" r:id="rId2"/>
    <p:sldMasterId id="2147483660" r:id="rId3"/>
  </p:sldMasterIdLst>
  <p:notesMasterIdLst>
    <p:notesMasterId r:id="rId15"/>
  </p:notesMasterIdLst>
  <p:sldIdLst>
    <p:sldId id="270" r:id="rId4"/>
    <p:sldId id="261" r:id="rId5"/>
    <p:sldId id="262" r:id="rId6"/>
    <p:sldId id="267" r:id="rId7"/>
    <p:sldId id="259" r:id="rId8"/>
    <p:sldId id="257" r:id="rId9"/>
    <p:sldId id="258" r:id="rId10"/>
    <p:sldId id="268" r:id="rId11"/>
    <p:sldId id="269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D09"/>
    <a:srgbClr val="FFFF66"/>
    <a:srgbClr val="00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35076-0C1B-4BE8-AA1F-B8FABE6FD632}" v="66" dt="2024-04-10T17:24:10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9A77-DD9C-4447-B03C-35EBD87A79FD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DDA44-63EA-4724-8935-421D6CFCE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457200"/>
            <a:ext cx="1219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1" i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Air Force Special Operations</a:t>
            </a:r>
            <a:r>
              <a:rPr lang="en-US" altLang="en-US" sz="4000" b="1" i="0" baseline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Command</a:t>
            </a:r>
            <a:endParaRPr lang="en-US" altLang="en-US" sz="4000" b="1" i="0">
              <a:solidFill>
                <a:srgbClr val="000000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8303" y="1962150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 dirty="0">
                <a:cs typeface="Calibri Light"/>
              </a:rPr>
              <a:t>MQ-9 "Frogger" APU</a:t>
            </a:r>
            <a:endParaRPr lang="en-US" dirty="0"/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1219200"/>
            <a:ext cx="1219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2743200" cy="270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2819400" y="5383512"/>
            <a:ext cx="5659967" cy="73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 i="0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189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377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566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754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2400" kern="0">
                <a:solidFill>
                  <a:srgbClr val="00B050"/>
                </a:solidFill>
              </a:rPr>
              <a:t>Controlled Unclassified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325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6256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E483-112E-4357-9807-E4F439ABD563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1040"/>
          <p:cNvSpPr>
            <a:spLocks noGrp="1" noChangeArrowheads="1"/>
          </p:cNvSpPr>
          <p:nvPr>
            <p:ph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</p:spTree>
    <p:extLst>
      <p:ext uri="{BB962C8B-B14F-4D97-AF65-F5344CB8AC3E}">
        <p14:creationId xmlns:p14="http://schemas.microsoft.com/office/powerpoint/2010/main" val="21792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C69-4AAB-E73B-99CE-96381A89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AC94A-F50C-1DFD-BE3F-AAD32BCB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513E-C881-6B52-344C-FFC9FD8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B85E-BC82-4E92-9523-918AE53864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1C4E-6EEC-F2DA-F659-E960294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BFBF-CD64-625F-0F11-2E93F5E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1C0-1EC2-4176-8A23-9365405A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6256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E483-112E-4357-9807-E4F439ABD563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1040"/>
          <p:cNvSpPr>
            <a:spLocks noGrp="1" noChangeArrowheads="1"/>
          </p:cNvSpPr>
          <p:nvPr>
            <p:ph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</p:spTree>
    <p:extLst>
      <p:ext uri="{BB962C8B-B14F-4D97-AF65-F5344CB8AC3E}">
        <p14:creationId xmlns:p14="http://schemas.microsoft.com/office/powerpoint/2010/main" val="23764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C69-4AAB-E73B-99CE-96381A89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AC94A-F50C-1DFD-BE3F-AAD32BCB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1C4E-6EEC-F2DA-F659-E960294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BFBF-CD64-625F-0F11-2E93F5E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1C0-1EC2-4176-8A23-9365405A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8C1A-6F12-97AE-DAE5-640F0701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7AA6-F987-7CFB-3B7E-20DA03CF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9B78-E38E-FFB3-1433-B3C5102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3D89-E4D0-404D-BD0D-A2334537F14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1E87-0964-123B-2B69-86740659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C2B6-EB8D-489A-444F-CA6D36A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67DD-2CBF-4413-B554-2A53C028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8046-5A4A-32FF-EA2E-8876232A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DD2AE-CB0E-6453-C64A-FD7BD18F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64119-2700-90CD-1DF9-AAF82812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E82C-ED5D-B749-0327-C0CB03FB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3D89-E4D0-404D-BD0D-A2334537F14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9C2D-D906-CF44-1DB7-57C03B50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5321-7350-1F64-AEAB-D046C846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67DD-2CBF-4413-B554-2A53C028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62FD-9A37-59A7-A077-E488F482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3034-9293-ED5E-7E04-3835AB5D9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95F63-E8D8-5F94-31E9-5215704D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08124-E700-04E8-C379-F93FC1B4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9625" y="6513696"/>
            <a:ext cx="1625600" cy="304800"/>
          </a:xfrm>
        </p:spPr>
        <p:txBody>
          <a:bodyPr/>
          <a:lstStyle/>
          <a:p>
            <a:fld id="{AE3E3D89-E4D0-404D-BD0D-A2334537F14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7AB81-F230-EE92-4280-9F27356F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EBA5-9D26-10F9-606F-DADDA5C6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67DD-2CBF-4413-B554-2A53C028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6256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E483-112E-4357-9807-E4F439ABD563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Rectangle 1040"/>
          <p:cNvSpPr>
            <a:spLocks noGrp="1" noChangeArrowheads="1"/>
          </p:cNvSpPr>
          <p:nvPr>
            <p:ph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</p:spTree>
    <p:extLst>
      <p:ext uri="{BB962C8B-B14F-4D97-AF65-F5344CB8AC3E}">
        <p14:creationId xmlns:p14="http://schemas.microsoft.com/office/powerpoint/2010/main" val="147269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C69-4AAB-E73B-99CE-96381A890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AC94A-F50C-1DFD-BE3F-AAD32BCB2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513E-C881-6B52-344C-FFC9FD8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B85E-BC82-4E92-9523-918AE53864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1C4E-6EEC-F2DA-F659-E9602947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BFBF-CD64-625F-0F11-2E93F5EC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1C0-1EC2-4176-8A23-9365405A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457200"/>
            <a:ext cx="1219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4000" b="1" i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Air Force Special Operations</a:t>
            </a:r>
            <a:r>
              <a:rPr lang="en-US" altLang="en-US" sz="4000" b="1" i="0" baseline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 Command</a:t>
            </a:r>
            <a:endParaRPr lang="en-US" altLang="en-US" sz="4000" b="1" i="0">
              <a:solidFill>
                <a:srgbClr val="000000"/>
              </a:solidFill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68303" y="1962150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1219200"/>
            <a:ext cx="1219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2743200" cy="270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5"/>
          <p:cNvSpPr txBox="1">
            <a:spLocks noChangeArrowheads="1"/>
          </p:cNvSpPr>
          <p:nvPr userDrawn="1"/>
        </p:nvSpPr>
        <p:spPr bwMode="auto">
          <a:xfrm>
            <a:off x="2819400" y="5383512"/>
            <a:ext cx="5659967" cy="73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 i="0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189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377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566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754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2400" kern="0">
                <a:solidFill>
                  <a:srgbClr val="00B050"/>
                </a:solidFill>
              </a:rPr>
              <a:t>Controlled Unclassified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021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457890"/>
            <a:ext cx="1158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76200"/>
            <a:ext cx="1570092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8C6EA-5E5C-7498-CA60-EFB880E6B3C0}"/>
              </a:ext>
            </a:extLst>
          </p:cNvPr>
          <p:cNvSpPr txBox="1"/>
          <p:nvPr userDrawn="1"/>
        </p:nvSpPr>
        <p:spPr bwMode="auto">
          <a:xfrm>
            <a:off x="0" y="6467430"/>
            <a:ext cx="29540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AA0B6-BD9A-6E0F-A2DC-F46ED32C5D51}"/>
              </a:ext>
            </a:extLst>
          </p:cNvPr>
          <p:cNvSpPr txBox="1"/>
          <p:nvPr userDrawn="1"/>
        </p:nvSpPr>
        <p:spPr bwMode="auto">
          <a:xfrm>
            <a:off x="10197335" y="0"/>
            <a:ext cx="29540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CUI</a:t>
            </a:r>
          </a:p>
        </p:txBody>
      </p:sp>
    </p:spTree>
    <p:extLst>
      <p:ext uri="{BB962C8B-B14F-4D97-AF65-F5344CB8AC3E}">
        <p14:creationId xmlns:p14="http://schemas.microsoft.com/office/powerpoint/2010/main" val="296306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  <p:sldLayoutId id="2147483673" r:id="rId5"/>
    <p:sldLayoutId id="2147483674" r:id="rId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44" indent="-285744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457890"/>
            <a:ext cx="1158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200" y="76200"/>
            <a:ext cx="157009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4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44" indent="-285744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457890"/>
            <a:ext cx="1158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000" b="0" i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Quiet Professionals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200" y="76200"/>
            <a:ext cx="157009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44" indent="-285744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F264F-C311-CAD4-59D7-8BCA34EEA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F4491-A645-9418-B229-7AD82406A3DD}"/>
              </a:ext>
            </a:extLst>
          </p:cNvPr>
          <p:cNvSpPr txBox="1"/>
          <p:nvPr/>
        </p:nvSpPr>
        <p:spPr>
          <a:xfrm>
            <a:off x="8315864" y="464101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/>
              <a:t>OPR: MSgt Will Brigham</a:t>
            </a:r>
          </a:p>
          <a:p>
            <a:pPr marL="0" indent="0" algn="ctr">
              <a:buNone/>
            </a:pPr>
            <a:r>
              <a:rPr lang="en-US" dirty="0"/>
              <a:t> 27 SOW</a:t>
            </a:r>
          </a:p>
          <a:p>
            <a:pPr marL="0" indent="0" algn="ctr">
              <a:buNone/>
            </a:pPr>
            <a:r>
              <a:rPr lang="en-US" dirty="0"/>
              <a:t>Cannon AFB, NM</a:t>
            </a:r>
          </a:p>
          <a:p>
            <a:pPr marL="0" indent="0" algn="ctr">
              <a:buNone/>
            </a:pPr>
            <a:r>
              <a:rPr lang="en-US" dirty="0"/>
              <a:t>CAO:4 April 2025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E731C8FF-5F4E-B3A0-0E48-A369EE5C9C46}"/>
              </a:ext>
            </a:extLst>
          </p:cNvPr>
          <p:cNvSpPr txBox="1">
            <a:spLocks/>
          </p:cNvSpPr>
          <p:nvPr/>
        </p:nvSpPr>
        <p:spPr bwMode="auto">
          <a:xfrm>
            <a:off x="3283974" y="2327941"/>
            <a:ext cx="8129093" cy="110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189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377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566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754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5400" kern="0" dirty="0"/>
              <a:t>Agile Combat Power Projection</a:t>
            </a:r>
          </a:p>
        </p:txBody>
      </p:sp>
    </p:spTree>
    <p:extLst>
      <p:ext uri="{BB962C8B-B14F-4D97-AF65-F5344CB8AC3E}">
        <p14:creationId xmlns:p14="http://schemas.microsoft.com/office/powerpoint/2010/main" val="222282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D4DB-E01E-0F4B-64CC-671B5CEB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What’s Next?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95BFCF-BD5E-236D-F4B6-09E9A82A0FD8}"/>
              </a:ext>
            </a:extLst>
          </p:cNvPr>
          <p:cNvSpPr>
            <a:spLocks noGrp="1"/>
          </p:cNvSpPr>
          <p:nvPr/>
        </p:nvSpPr>
        <p:spPr>
          <a:xfrm>
            <a:off x="630220" y="1029795"/>
            <a:ext cx="4971583" cy="4798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u="sng" dirty="0"/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</a:rPr>
              <a:t>Current Inventory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</a:rPr>
              <a:t>Funding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</a:rPr>
              <a:t>Prototypes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cs typeface="Calibri"/>
              </a:rPr>
              <a:t>Champions</a:t>
            </a:r>
          </a:p>
          <a:p>
            <a:pPr>
              <a:buFontTx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05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1053-3DEC-9C3B-C053-39DFC9DE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269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0692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CE6436-3236-D20B-B932-E5C30B4E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3447410"/>
            <a:ext cx="9144000" cy="1071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52528"/>
                </a:solidFill>
                <a:effectLst/>
                <a:latin typeface="+mn-lt"/>
                <a:cs typeface="Aldhabi" panose="020F0502020204030204" pitchFamily="2" charset="-78"/>
              </a:rPr>
              <a:t>ACCELERATE</a:t>
            </a:r>
            <a:endParaRPr lang="en-US" dirty="0">
              <a:latin typeface="+mn-lt"/>
              <a:cs typeface="Aldhabi" panose="020F0502020204030204" pitchFamily="2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3CB3FD-3EAA-5FC3-3559-E984EDB10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71447"/>
            <a:ext cx="9704439" cy="1951856"/>
          </a:xfrm>
        </p:spPr>
        <p:txBody>
          <a:bodyPr>
            <a:normAutofit/>
          </a:bodyPr>
          <a:lstStyle/>
          <a:p>
            <a:r>
              <a:rPr lang="en-US" dirty="0"/>
              <a:t>AFSOC aims to rapidly become more cunning with A2E in response to emerging threats in the near peer arena – and we are not moving fast enough. We need </a:t>
            </a:r>
            <a:r>
              <a:rPr lang="en-US" i="1" dirty="0"/>
              <a:t>accelerated</a:t>
            </a:r>
            <a:r>
              <a:rPr lang="en-US" dirty="0"/>
              <a:t> innovation.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830E0F8A-06B7-FF1F-DD27-050D2107619B}"/>
              </a:ext>
            </a:extLst>
          </p:cNvPr>
          <p:cNvSpPr txBox="1">
            <a:spLocks/>
          </p:cNvSpPr>
          <p:nvPr/>
        </p:nvSpPr>
        <p:spPr>
          <a:xfrm>
            <a:off x="1524000" y="481107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 startAt="5"/>
            </a:pPr>
            <a:r>
              <a:rPr lang="en-US" b="0" i="1">
                <a:solidFill>
                  <a:srgbClr val="252528"/>
                </a:solidFill>
                <a:effectLst/>
                <a:latin typeface="LFT Etica"/>
              </a:rPr>
              <a:t>verb (used without object),</a:t>
            </a:r>
            <a:r>
              <a:rPr lang="en-US" b="1" i="0" err="1">
                <a:solidFill>
                  <a:srgbClr val="252528"/>
                </a:solidFill>
                <a:effectLst/>
                <a:latin typeface="LFT Etica"/>
              </a:rPr>
              <a:t>ac·cel·er·at·ed</a:t>
            </a:r>
            <a:r>
              <a:rPr lang="en-US" b="1" i="0">
                <a:solidFill>
                  <a:srgbClr val="252528"/>
                </a:solidFill>
                <a:effectLst/>
                <a:latin typeface="LFT Etica"/>
              </a:rPr>
              <a:t>,</a:t>
            </a:r>
            <a:r>
              <a:rPr lang="en-US" b="0" i="0">
                <a:solidFill>
                  <a:srgbClr val="252528"/>
                </a:solidFill>
                <a:effectLst/>
                <a:latin typeface="LFT Etica"/>
              </a:rPr>
              <a:t> </a:t>
            </a:r>
            <a:r>
              <a:rPr lang="en-US" b="1" i="0">
                <a:solidFill>
                  <a:srgbClr val="252528"/>
                </a:solidFill>
                <a:effectLst/>
                <a:latin typeface="LFT Etica"/>
              </a:rPr>
              <a:t>ac·cel·er·at·ing.</a:t>
            </a:r>
            <a:r>
              <a:rPr lang="en-US" b="0" i="0">
                <a:solidFill>
                  <a:srgbClr val="252528"/>
                </a:solidFill>
                <a:effectLst/>
                <a:latin typeface="LFT Etica"/>
              </a:rPr>
              <a:t>to move or go faster; increase in speed.</a:t>
            </a:r>
          </a:p>
          <a:p>
            <a:pPr algn="l">
              <a:buFont typeface="+mj-lt"/>
              <a:buAutoNum type="arabicPeriod" startAt="5"/>
            </a:pPr>
            <a:r>
              <a:rPr lang="en-US" b="0" i="0">
                <a:solidFill>
                  <a:srgbClr val="252528"/>
                </a:solidFill>
                <a:effectLst/>
                <a:latin typeface="LFT Etica"/>
              </a:rPr>
              <a:t>to progress or develop faster.</a:t>
            </a:r>
          </a:p>
          <a:p>
            <a:endParaRPr lang="en-US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A63C7B1D-5D82-717A-30E3-589CCD8E84BB}"/>
              </a:ext>
            </a:extLst>
          </p:cNvPr>
          <p:cNvSpPr txBox="1">
            <a:spLocks/>
          </p:cNvSpPr>
          <p:nvPr/>
        </p:nvSpPr>
        <p:spPr bwMode="auto">
          <a:xfrm>
            <a:off x="1524000" y="208334"/>
            <a:ext cx="9144000" cy="110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189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377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566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754" algn="r" rtl="0" eaLnBrk="1" fontAlgn="base" hangingPunct="1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5400" kern="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9315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8C07E6-41C7-CC24-AECA-C35C15733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7848"/>
            <a:ext cx="9144000" cy="1101059"/>
          </a:xfrm>
        </p:spPr>
        <p:txBody>
          <a:bodyPr>
            <a:normAutofit/>
          </a:bodyPr>
          <a:lstStyle/>
          <a:p>
            <a:r>
              <a:rPr lang="en-US" sz="5400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751A9D-7A40-FD19-E1F0-B1CCFBC7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2" y="1266874"/>
            <a:ext cx="11031793" cy="5109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Modernization, integration and standardization of ALL RPA and conventional aircraft operations. Regular off-station and cross-country training immediately demonstrates agile combat power projection. Self-sustained power generation with smaller and agile logistic footprint allows the Air Force and DoD to open doors to new capabilities and tactics, with AFSOC leading the way.</a:t>
            </a:r>
          </a:p>
          <a:p>
            <a:endParaRPr lang="en-US" sz="2000" dirty="0"/>
          </a:p>
          <a:p>
            <a:endParaRPr lang="en-US" dirty="0"/>
          </a:p>
          <a:p>
            <a:r>
              <a:rPr lang="en-US" sz="2800" dirty="0"/>
              <a:t>Move at the speed of </a:t>
            </a:r>
            <a:r>
              <a:rPr lang="en-US" sz="2800" b="1" i="1" dirty="0"/>
              <a:t>War</a:t>
            </a:r>
            <a:r>
              <a:rPr lang="en-US" sz="2800" dirty="0"/>
              <a:t>, not the speed of </a:t>
            </a:r>
            <a:r>
              <a:rPr lang="en-US" sz="2800" i="1" dirty="0"/>
              <a:t>Staff</a:t>
            </a:r>
            <a:r>
              <a:rPr lang="en-US" sz="2800" dirty="0"/>
              <a:t>.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41BB21C-682F-8786-994F-A9B51109FA2B}"/>
              </a:ext>
            </a:extLst>
          </p:cNvPr>
          <p:cNvSpPr txBox="1">
            <a:spLocks/>
          </p:cNvSpPr>
          <p:nvPr/>
        </p:nvSpPr>
        <p:spPr>
          <a:xfrm>
            <a:off x="1523999" y="3104536"/>
            <a:ext cx="9144000" cy="1101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i="1">
              <a:latin typeface="Berlin Sans FB Demi" panose="020E0802020502020306" pitchFamily="34" charset="0"/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51FF414-ADE4-BD74-9DE7-4C3E6E441AE1}"/>
              </a:ext>
            </a:extLst>
          </p:cNvPr>
          <p:cNvSpPr txBox="1">
            <a:spLocks/>
          </p:cNvSpPr>
          <p:nvPr/>
        </p:nvSpPr>
        <p:spPr>
          <a:xfrm>
            <a:off x="580103" y="4482023"/>
            <a:ext cx="11031793" cy="189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B336-2E0E-FE10-E5BA-93F73B36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264623"/>
            <a:ext cx="9525000" cy="11430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4400" dirty="0"/>
              <a:t>Innovation Meets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8F5C-3941-B63C-9AA3-CA52E30F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RAT's, ADG's and Li-ion Battery Systems</a:t>
            </a:r>
          </a:p>
          <a:p>
            <a:endParaRPr lang="en-US" dirty="0"/>
          </a:p>
          <a:p>
            <a:r>
              <a:rPr lang="en-US" dirty="0"/>
              <a:t>Legacy Operations vs True Air Power Projection </a:t>
            </a:r>
          </a:p>
          <a:p>
            <a:endParaRPr lang="en-US" dirty="0"/>
          </a:p>
          <a:p>
            <a:r>
              <a:rPr lang="en-US" dirty="0"/>
              <a:t>Island Hopping Ops Across Indo-PACOM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erson in uniform working on a machine&#10;&#10;Description automatically generated">
            <a:extLst>
              <a:ext uri="{FF2B5EF4-FFF2-40B4-BE49-F238E27FC236}">
                <a16:creationId xmlns:a16="http://schemas.microsoft.com/office/drawing/2014/main" id="{EF23DCAA-81F8-10D9-D2D0-1641BEA8D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r="32024"/>
          <a:stretch/>
        </p:blipFill>
        <p:spPr>
          <a:xfrm rot="5400000">
            <a:off x="6587331" y="1410494"/>
            <a:ext cx="4351338" cy="5181600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96013B9-09F8-371E-F949-55528BB8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1067" y="6524625"/>
            <a:ext cx="1524000" cy="304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1E2167DD-2CBF-4413-B554-2A53C02832E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298206-50E4-4E1F-91F9-B623FFD1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1424"/>
            <a:ext cx="12191999" cy="1600200"/>
          </a:xfrm>
        </p:spPr>
        <p:txBody>
          <a:bodyPr/>
          <a:lstStyle/>
          <a:p>
            <a:pPr algn="ctr"/>
            <a:r>
              <a:rPr lang="en-US" sz="3600" dirty="0"/>
              <a:t>Haste Operations Power Restore (HOPR)</a:t>
            </a:r>
          </a:p>
        </p:txBody>
      </p:sp>
      <p:pic>
        <p:nvPicPr>
          <p:cNvPr id="3" name="Picture 2" descr="A picture containing plane, engine&#10;&#10;Description automatically generated">
            <a:extLst>
              <a:ext uri="{FF2B5EF4-FFF2-40B4-BE49-F238E27FC236}">
                <a16:creationId xmlns:a16="http://schemas.microsoft.com/office/drawing/2014/main" id="{8ED7F245-1CD3-3493-9404-7C711ECC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13" y="1486809"/>
            <a:ext cx="7957972" cy="38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0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B86C43-E7E3-4BDE-BDB8-AAEC19328811}"/>
              </a:ext>
            </a:extLst>
          </p:cNvPr>
          <p:cNvSpPr/>
          <p:nvPr/>
        </p:nvSpPr>
        <p:spPr>
          <a:xfrm>
            <a:off x="570271" y="3279770"/>
            <a:ext cx="11434915" cy="1315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65C24-A520-393F-31A6-77A6CC30D7B7}"/>
              </a:ext>
            </a:extLst>
          </p:cNvPr>
          <p:cNvSpPr/>
          <p:nvPr/>
        </p:nvSpPr>
        <p:spPr>
          <a:xfrm>
            <a:off x="570271" y="1690687"/>
            <a:ext cx="11434915" cy="1650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9DD5-AC75-C623-5B9B-0E0F356D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28" y="296297"/>
            <a:ext cx="9525000" cy="1143000"/>
          </a:xfrm>
        </p:spPr>
        <p:txBody>
          <a:bodyPr/>
          <a:lstStyle/>
          <a:p>
            <a:pPr algn="ctr"/>
            <a:r>
              <a:rPr lang="en-US" sz="5400" dirty="0"/>
              <a:t>Flow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DF5ACA-EA9F-0649-E1E9-1F2727970361}"/>
              </a:ext>
            </a:extLst>
          </p:cNvPr>
          <p:cNvSpPr/>
          <p:nvPr/>
        </p:nvSpPr>
        <p:spPr>
          <a:xfrm>
            <a:off x="2831690" y="1825625"/>
            <a:ext cx="3264310" cy="4589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3D79F15D-F222-5EB0-0182-B339BD58D81D}"/>
              </a:ext>
            </a:extLst>
          </p:cNvPr>
          <p:cNvSpPr/>
          <p:nvPr/>
        </p:nvSpPr>
        <p:spPr>
          <a:xfrm rot="10800000">
            <a:off x="8111613" y="3341303"/>
            <a:ext cx="1120878" cy="91817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CEBEC-2403-F7C0-1122-EE0BF9ADF33A}"/>
              </a:ext>
            </a:extLst>
          </p:cNvPr>
          <p:cNvSpPr txBox="1"/>
          <p:nvPr/>
        </p:nvSpPr>
        <p:spPr>
          <a:xfrm>
            <a:off x="5338918" y="3820448"/>
            <a:ext cx="28449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FARP TESTING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DA46E6E-33CC-A98D-7DFC-15CE1E6A4145}"/>
              </a:ext>
            </a:extLst>
          </p:cNvPr>
          <p:cNvSpPr/>
          <p:nvPr/>
        </p:nvSpPr>
        <p:spPr>
          <a:xfrm rot="10800000" flipH="1">
            <a:off x="3356972" y="3821597"/>
            <a:ext cx="2025445" cy="40312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9E6A-F529-72D6-B154-093A925E084F}"/>
              </a:ext>
            </a:extLst>
          </p:cNvPr>
          <p:cNvSpPr txBox="1"/>
          <p:nvPr/>
        </p:nvSpPr>
        <p:spPr>
          <a:xfrm>
            <a:off x="506787" y="3776867"/>
            <a:ext cx="305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ERO / HOT PIT / RELOAD</a:t>
            </a:r>
            <a:r>
              <a:rPr lang="en-US" sz="2400" dirty="0"/>
              <a:t>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78F0D-C8A8-0172-D268-C2E85DA180EA}"/>
              </a:ext>
            </a:extLst>
          </p:cNvPr>
          <p:cNvSpPr txBox="1"/>
          <p:nvPr/>
        </p:nvSpPr>
        <p:spPr>
          <a:xfrm>
            <a:off x="9442398" y="3387773"/>
            <a:ext cx="262627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u="sng" dirty="0"/>
              <a:t>STAGE </a:t>
            </a:r>
            <a:r>
              <a:rPr lang="en-US" u="sng" dirty="0">
                <a:cs typeface="Calibri"/>
              </a:rPr>
              <a:t>2</a:t>
            </a:r>
          </a:p>
          <a:p>
            <a:pPr algn="ctr"/>
            <a:r>
              <a:rPr lang="en-US" dirty="0">
                <a:cs typeface="Calibri"/>
              </a:rPr>
              <a:t>Certification / Validation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051D0-7B81-87FC-CB4A-BD12D6DDFE9F}"/>
              </a:ext>
            </a:extLst>
          </p:cNvPr>
          <p:cNvSpPr txBox="1"/>
          <p:nvPr/>
        </p:nvSpPr>
        <p:spPr>
          <a:xfrm>
            <a:off x="9674434" y="1731909"/>
            <a:ext cx="21621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   </a:t>
            </a:r>
            <a:r>
              <a:rPr lang="en-US" dirty="0">
                <a:solidFill>
                  <a:schemeClr val="bg1"/>
                </a:solidFill>
              </a:rPr>
              <a:t>     </a:t>
            </a:r>
            <a:r>
              <a:rPr lang="en-US" u="sng" dirty="0">
                <a:solidFill>
                  <a:schemeClr val="bg1"/>
                </a:solidFill>
              </a:rPr>
              <a:t>STAGE 1</a:t>
            </a:r>
            <a:endParaRPr lang="en-US" u="sng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  Experimentation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D9D419-373F-7A61-8553-74771342DF2B}"/>
              </a:ext>
            </a:extLst>
          </p:cNvPr>
          <p:cNvSpPr txBox="1">
            <a:spLocks/>
          </p:cNvSpPr>
          <p:nvPr/>
        </p:nvSpPr>
        <p:spPr>
          <a:xfrm>
            <a:off x="566351" y="4877771"/>
            <a:ext cx="9277865" cy="148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Definitions</a:t>
            </a:r>
            <a:endParaRPr lang="en-US" sz="1600" b="1" dirty="0">
              <a:cs typeface="Calibri"/>
            </a:endParaRPr>
          </a:p>
          <a:p>
            <a:r>
              <a:rPr lang="en-US" sz="1600" dirty="0"/>
              <a:t>Dash 21/Fly Away Kit - chocks, pins, plugs, power cable, </a:t>
            </a:r>
            <a:r>
              <a:rPr lang="en-US" sz="1600" dirty="0" err="1"/>
              <a:t>ect</a:t>
            </a:r>
            <a:r>
              <a:rPr lang="en-US" sz="1600" dirty="0"/>
              <a:t>..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ERO - Engine Running Off-load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>FARP - Forward Air Refueling Point</a:t>
            </a:r>
            <a:endParaRPr lang="en-US" sz="1600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504F24-693C-63AA-E65F-A14CA066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14" y="1833122"/>
            <a:ext cx="11720310" cy="4783195"/>
          </a:xfrm>
        </p:spPr>
        <p:txBody>
          <a:bodyPr/>
          <a:lstStyle/>
          <a:p>
            <a:pPr marL="0" indent="0" algn="l" rtl="0" fontAlgn="base">
              <a:buClr>
                <a:schemeClr val="bg1">
                  <a:lumMod val="65000"/>
                </a:schemeClr>
              </a:buClr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Travel Pod                                                                                  Self</a:t>
            </a:r>
            <a:r>
              <a:rPr lang="en-US" b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Start Pod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Clr>
                <a:schemeClr val="bg1">
                  <a:lumMod val="65000"/>
                </a:schemeClr>
              </a:buClr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  - A/A42r as test template                                                - Battery regen kit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Clr>
                <a:schemeClr val="bg2">
                  <a:lumMod val="60000"/>
                  <a:lumOff val="40000"/>
                </a:schemeClr>
              </a:buClr>
            </a:pP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  - Baseline Dash 21 / Flyaway kit                                     - RAT for battery sustainment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6462-9928-70B2-BB38-AC9D639B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080" y="264401"/>
            <a:ext cx="6787264" cy="1006438"/>
          </a:xfrm>
        </p:spPr>
        <p:txBody>
          <a:bodyPr/>
          <a:lstStyle/>
          <a:p>
            <a:pPr algn="ctr"/>
            <a:r>
              <a:rPr lang="en-US" sz="5400" dirty="0"/>
              <a:t>Stages</a:t>
            </a:r>
            <a:r>
              <a:rPr lang="en-US" sz="6000" dirty="0"/>
              <a:t> </a:t>
            </a:r>
            <a:r>
              <a:rPr lang="en-US" sz="5400" dirty="0"/>
              <a:t>Explained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28335-89D0-DEA0-F279-F79D8C224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935" y="1785932"/>
            <a:ext cx="4219366" cy="4391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u="sng" dirty="0">
                <a:cs typeface="Calibri"/>
              </a:rPr>
              <a:t>Stage 1</a:t>
            </a:r>
          </a:p>
          <a:p>
            <a:r>
              <a:rPr lang="en-US" dirty="0">
                <a:cs typeface="Calibri"/>
              </a:rPr>
              <a:t>Ground experimentation phase</a:t>
            </a:r>
          </a:p>
          <a:p>
            <a:r>
              <a:rPr lang="en-US" b="0" dirty="0">
                <a:cs typeface="Calibri"/>
              </a:rPr>
              <a:t>This takes 3 weeks or less for each test and can easily be incorporated into A2E demos</a:t>
            </a:r>
            <a:endParaRPr lang="en-US" b="0" dirty="0"/>
          </a:p>
          <a:p>
            <a:endParaRPr lang="en-US" dirty="0"/>
          </a:p>
          <a:p>
            <a:r>
              <a:rPr lang="en-US" sz="2000" u="sng" dirty="0"/>
              <a:t>Stage 2</a:t>
            </a:r>
          </a:p>
          <a:p>
            <a:r>
              <a:rPr lang="en-US" dirty="0"/>
              <a:t>Air testing phase</a:t>
            </a:r>
            <a:endParaRPr lang="en-US" dirty="0">
              <a:cs typeface="Calibri"/>
            </a:endParaRPr>
          </a:p>
          <a:p>
            <a:r>
              <a:rPr lang="en-US" b="0" dirty="0"/>
              <a:t>Approximate 3-month duration or less; all systems being considered have already passed some sort of airworthiness testing. </a:t>
            </a:r>
          </a:p>
          <a:p>
            <a:r>
              <a:rPr lang="en-US" b="0" dirty="0">
                <a:cs typeface="Calibri"/>
              </a:rPr>
              <a:t>Emerald Warrior 2025</a:t>
            </a:r>
          </a:p>
        </p:txBody>
      </p:sp>
      <p:pic>
        <p:nvPicPr>
          <p:cNvPr id="7" name="Picture 6" descr="A jet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87EA34D4-2B91-47F3-8281-BAFFC2B2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61" y="1474968"/>
            <a:ext cx="4219366" cy="236550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761F171-F94D-2A6D-51D3-7899AB3A5F68}"/>
              </a:ext>
            </a:extLst>
          </p:cNvPr>
          <p:cNvSpPr txBox="1"/>
          <p:nvPr/>
        </p:nvSpPr>
        <p:spPr>
          <a:xfrm>
            <a:off x="8186537" y="5874681"/>
            <a:ext cx="24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A/A42R-1 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5716286-0897-1581-7457-12CBF9EBD057}"/>
              </a:ext>
            </a:extLst>
          </p:cNvPr>
          <p:cNvSpPr/>
          <p:nvPr/>
        </p:nvSpPr>
        <p:spPr bwMode="auto">
          <a:xfrm>
            <a:off x="5165859" y="3193841"/>
            <a:ext cx="4503684" cy="1006438"/>
          </a:xfrm>
          <a:prstGeom prst="triangle">
            <a:avLst>
              <a:gd name="adj" fmla="val 817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38A3647-65AE-1B48-5A29-30C1635D72FF}"/>
              </a:ext>
            </a:extLst>
          </p:cNvPr>
          <p:cNvSpPr/>
          <p:nvPr/>
        </p:nvSpPr>
        <p:spPr bwMode="auto">
          <a:xfrm>
            <a:off x="9428458" y="3199257"/>
            <a:ext cx="998276" cy="1003025"/>
          </a:xfrm>
          <a:prstGeom prst="triangle">
            <a:avLst>
              <a:gd name="adj" fmla="val 64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BCE526FB-F8A2-646E-7A8A-863A7E14E76D}"/>
              </a:ext>
            </a:extLst>
          </p:cNvPr>
          <p:cNvSpPr/>
          <p:nvPr/>
        </p:nvSpPr>
        <p:spPr bwMode="auto">
          <a:xfrm rot="10800000">
            <a:off x="8856922" y="3218848"/>
            <a:ext cx="647814" cy="861142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7DD43D-1049-41A8-C5CE-55AD4AFA4621}"/>
              </a:ext>
            </a:extLst>
          </p:cNvPr>
          <p:cNvCxnSpPr>
            <a:cxnSpLocks/>
            <a:stCxn id="29" idx="0"/>
            <a:endCxn id="29" idx="2"/>
          </p:cNvCxnSpPr>
          <p:nvPr/>
        </p:nvCxnSpPr>
        <p:spPr bwMode="auto">
          <a:xfrm flipH="1">
            <a:off x="5165859" y="3193841"/>
            <a:ext cx="3680501" cy="100643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FF6F9D-B3D6-5183-23BD-17D3FA9C45C1}"/>
              </a:ext>
            </a:extLst>
          </p:cNvPr>
          <p:cNvCxnSpPr>
            <a:cxnSpLocks/>
            <a:stCxn id="64" idx="2"/>
            <a:endCxn id="30" idx="4"/>
          </p:cNvCxnSpPr>
          <p:nvPr/>
        </p:nvCxnSpPr>
        <p:spPr bwMode="auto">
          <a:xfrm>
            <a:off x="9504736" y="3218848"/>
            <a:ext cx="921998" cy="98343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33D77F-E191-2E31-F399-6155C89179AA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 flipH="1">
            <a:off x="8846360" y="3193841"/>
            <a:ext cx="65166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3" name="Picture 72" descr="A picture containing plane, airplane, old, jet&#10;&#10;Description automatically generated">
            <a:extLst>
              <a:ext uri="{FF2B5EF4-FFF2-40B4-BE49-F238E27FC236}">
                <a16:creationId xmlns:a16="http://schemas.microsoft.com/office/drawing/2014/main" id="{E1214699-34B7-2AF5-562E-E7A25C7E6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5159148" y="4195763"/>
            <a:ext cx="5267586" cy="19775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738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60A542-CB16-8CCD-0E49-B99C0BC8B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05" y="1479071"/>
            <a:ext cx="8825462" cy="47434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E2AAB0-A22F-5A1E-2CD1-EA2E8766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11" y="234709"/>
            <a:ext cx="10740377" cy="1143000"/>
          </a:xfrm>
        </p:spPr>
        <p:txBody>
          <a:bodyPr/>
          <a:lstStyle/>
          <a:p>
            <a:pPr algn="ctr"/>
            <a:r>
              <a:rPr lang="en-US" sz="4800" dirty="0">
                <a:cs typeface="Calibri Light"/>
              </a:rPr>
              <a:t> Legacy RPA Operations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1069-C630-B620-3CE1-1CB2143EEF1F}"/>
              </a:ext>
            </a:extLst>
          </p:cNvPr>
          <p:cNvSpPr/>
          <p:nvPr/>
        </p:nvSpPr>
        <p:spPr bwMode="auto">
          <a:xfrm flipV="1">
            <a:off x="10256808" y="3004579"/>
            <a:ext cx="543464" cy="661647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BD2035-CA65-6E6F-13A1-1A4729B765C5}"/>
              </a:ext>
            </a:extLst>
          </p:cNvPr>
          <p:cNvSpPr/>
          <p:nvPr/>
        </p:nvSpPr>
        <p:spPr bwMode="auto">
          <a:xfrm>
            <a:off x="3453442" y="2872597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923154-8840-BE80-DCED-B98DEBD1DF99}"/>
              </a:ext>
            </a:extLst>
          </p:cNvPr>
          <p:cNvSpPr/>
          <p:nvPr/>
        </p:nvSpPr>
        <p:spPr bwMode="auto">
          <a:xfrm>
            <a:off x="6564702" y="2403895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B22204-ED66-6862-95C7-597390123192}"/>
              </a:ext>
            </a:extLst>
          </p:cNvPr>
          <p:cNvSpPr/>
          <p:nvPr/>
        </p:nvSpPr>
        <p:spPr bwMode="auto">
          <a:xfrm>
            <a:off x="8807571" y="1534066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05685-A6CB-AB62-C8AD-234424095DE8}"/>
              </a:ext>
            </a:extLst>
          </p:cNvPr>
          <p:cNvSpPr txBox="1"/>
          <p:nvPr/>
        </p:nvSpPr>
        <p:spPr>
          <a:xfrm>
            <a:off x="437710" y="1681067"/>
            <a:ext cx="248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- 7233 miles</a:t>
            </a:r>
          </a:p>
          <a:p>
            <a:r>
              <a:rPr lang="en-US" dirty="0"/>
              <a:t>- 120 knots</a:t>
            </a:r>
          </a:p>
          <a:p>
            <a:endParaRPr lang="en-US" dirty="0"/>
          </a:p>
          <a:p>
            <a:r>
              <a:rPr lang="en-US" dirty="0"/>
              <a:t>Flight time: </a:t>
            </a:r>
          </a:p>
          <a:p>
            <a:r>
              <a:rPr lang="en-US" dirty="0"/>
              <a:t>2 days, 4.4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Assumes GSE at each stop with at least 4 hour turn time</a:t>
            </a:r>
          </a:p>
          <a:p>
            <a:endParaRPr lang="en-US" dirty="0"/>
          </a:p>
          <a:p>
            <a:r>
              <a:rPr lang="en-US" dirty="0"/>
              <a:t>Total time: </a:t>
            </a:r>
          </a:p>
          <a:p>
            <a:r>
              <a:rPr lang="en-US" b="1" dirty="0"/>
              <a:t>2 days 20.4 </a:t>
            </a:r>
            <a:r>
              <a:rPr lang="en-US" b="1" dirty="0" err="1"/>
              <a:t>hrs</a:t>
            </a:r>
            <a:endParaRPr lang="en-US" b="1" dirty="0"/>
          </a:p>
          <a:p>
            <a:endParaRPr lang="en-US" dirty="0"/>
          </a:p>
          <a:p>
            <a:r>
              <a:rPr lang="en-US" b="1" u="sng" dirty="0"/>
              <a:t>No divert options</a:t>
            </a:r>
          </a:p>
        </p:txBody>
      </p:sp>
    </p:spTree>
    <p:extLst>
      <p:ext uri="{BB962C8B-B14F-4D97-AF65-F5344CB8AC3E}">
        <p14:creationId xmlns:p14="http://schemas.microsoft.com/office/powerpoint/2010/main" val="26838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0760-4AF1-999A-0306-0FDAE53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7" y="225403"/>
            <a:ext cx="9525000" cy="1143000"/>
          </a:xfrm>
        </p:spPr>
        <p:txBody>
          <a:bodyPr/>
          <a:lstStyle/>
          <a:p>
            <a:pPr algn="ctr"/>
            <a:r>
              <a:rPr lang="en-US" sz="4800" dirty="0">
                <a:cs typeface="Calibri Light"/>
              </a:rPr>
              <a:t>Agile Combat Power Projection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F0C3F0B-2E42-2B46-1BC9-DAEB759C6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62" y="1526576"/>
            <a:ext cx="8846005" cy="464843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C5FD50A-73CF-7FE5-2899-9CD25669D58C}"/>
              </a:ext>
            </a:extLst>
          </p:cNvPr>
          <p:cNvSpPr/>
          <p:nvPr/>
        </p:nvSpPr>
        <p:spPr bwMode="auto">
          <a:xfrm>
            <a:off x="4980318" y="2621294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87BB6-64EC-5DDB-09DE-2F46FBB03E58}"/>
              </a:ext>
            </a:extLst>
          </p:cNvPr>
          <p:cNvSpPr/>
          <p:nvPr/>
        </p:nvSpPr>
        <p:spPr bwMode="auto">
          <a:xfrm>
            <a:off x="6980767" y="2621294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F3CC1-BAF7-6353-2BE2-8559FEE30FF5}"/>
              </a:ext>
            </a:extLst>
          </p:cNvPr>
          <p:cNvSpPr/>
          <p:nvPr/>
        </p:nvSpPr>
        <p:spPr bwMode="auto">
          <a:xfrm>
            <a:off x="9100709" y="1771292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D62F7E-8944-D98F-E759-7C65E8F2170A}"/>
              </a:ext>
            </a:extLst>
          </p:cNvPr>
          <p:cNvSpPr/>
          <p:nvPr/>
        </p:nvSpPr>
        <p:spPr bwMode="auto">
          <a:xfrm>
            <a:off x="3794837" y="2928670"/>
            <a:ext cx="2642558" cy="2677062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5392D7-0BA1-22FB-C0AD-3B244403F953}"/>
              </a:ext>
            </a:extLst>
          </p:cNvPr>
          <p:cNvSpPr/>
          <p:nvPr/>
        </p:nvSpPr>
        <p:spPr bwMode="auto">
          <a:xfrm>
            <a:off x="2843284" y="2725946"/>
            <a:ext cx="1952882" cy="1927795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E965AB-B0B6-DF3C-AC78-4D1B87341F57}"/>
              </a:ext>
            </a:extLst>
          </p:cNvPr>
          <p:cNvSpPr/>
          <p:nvPr/>
        </p:nvSpPr>
        <p:spPr bwMode="auto">
          <a:xfrm>
            <a:off x="10599645" y="2447337"/>
            <a:ext cx="1143622" cy="1143001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7955C-2286-0E7D-FD17-0B2E643E1D3E}"/>
              </a:ext>
            </a:extLst>
          </p:cNvPr>
          <p:cNvSpPr txBox="1"/>
          <p:nvPr/>
        </p:nvSpPr>
        <p:spPr>
          <a:xfrm>
            <a:off x="438579" y="1675779"/>
            <a:ext cx="2379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- 9007 miles</a:t>
            </a:r>
          </a:p>
          <a:p>
            <a:r>
              <a:rPr lang="en-US" dirty="0"/>
              <a:t>- 120 knots</a:t>
            </a:r>
          </a:p>
          <a:p>
            <a:endParaRPr lang="en-US" dirty="0"/>
          </a:p>
          <a:p>
            <a:r>
              <a:rPr lang="en-US" dirty="0"/>
              <a:t>Flight time: </a:t>
            </a:r>
          </a:p>
          <a:p>
            <a:r>
              <a:rPr lang="en-US" dirty="0"/>
              <a:t>2 days 17.2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Assumes 45 min turn time with min MX </a:t>
            </a:r>
          </a:p>
          <a:p>
            <a:endParaRPr lang="en-US" dirty="0"/>
          </a:p>
          <a:p>
            <a:r>
              <a:rPr lang="en-US" dirty="0"/>
              <a:t>Total time</a:t>
            </a:r>
          </a:p>
          <a:p>
            <a:r>
              <a:rPr lang="en-US" b="1" dirty="0"/>
              <a:t>2 days 20.9 </a:t>
            </a:r>
            <a:r>
              <a:rPr lang="en-US" b="1" dirty="0" err="1"/>
              <a:t>hrs</a:t>
            </a:r>
            <a:endParaRPr lang="en-US" b="1" dirty="0"/>
          </a:p>
          <a:p>
            <a:endParaRPr lang="en-US" b="1" dirty="0"/>
          </a:p>
          <a:p>
            <a:r>
              <a:rPr lang="en-US" b="1" u="sng" dirty="0"/>
              <a:t>Multiple FOLs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0A9112-2152-158C-4CB1-AB365AD72FFF}"/>
              </a:ext>
            </a:extLst>
          </p:cNvPr>
          <p:cNvSpPr/>
          <p:nvPr/>
        </p:nvSpPr>
        <p:spPr bwMode="auto">
          <a:xfrm>
            <a:off x="2897262" y="3370561"/>
            <a:ext cx="1952882" cy="1927795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1ABAF3-FEAB-4D97-391B-FD20C62EF25C}"/>
              </a:ext>
            </a:extLst>
          </p:cNvPr>
          <p:cNvSpPr/>
          <p:nvPr/>
        </p:nvSpPr>
        <p:spPr bwMode="auto">
          <a:xfrm>
            <a:off x="3264961" y="1923000"/>
            <a:ext cx="1952882" cy="1927795"/>
          </a:xfrm>
          <a:prstGeom prst="ellipse">
            <a:avLst/>
          </a:prstGeom>
          <a:solidFill>
            <a:srgbClr val="E12D09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91440" rIns="91440" rtlCol="0" anchor="ctr">
            <a:spAutoFit/>
          </a:bodyPr>
          <a:lstStyle/>
          <a:p>
            <a:pPr indent="457200" algn="ctr">
              <a:tabLst>
                <a:tab pos="2057400" algn="l"/>
              </a:tabLst>
            </a:pPr>
            <a:endParaRPr lang="en-US" sz="1200" b="1" u="sng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79599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</TotalTime>
  <Words>417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Berlin Sans FB Demi</vt:lpstr>
      <vt:lpstr>Calibri</vt:lpstr>
      <vt:lpstr>Calibri Light</vt:lpstr>
      <vt:lpstr>LFT Etica</vt:lpstr>
      <vt:lpstr>Segoe UI</vt:lpstr>
      <vt:lpstr>Times New Roman</vt:lpstr>
      <vt:lpstr>Wingdings</vt:lpstr>
      <vt:lpstr>4_USAF(Unclas)</vt:lpstr>
      <vt:lpstr>5_USAF(Unclas)</vt:lpstr>
      <vt:lpstr>3_USAF(Unclas)</vt:lpstr>
      <vt:lpstr>PowerPoint Presentation</vt:lpstr>
      <vt:lpstr>ACCELERATE</vt:lpstr>
      <vt:lpstr>Solution</vt:lpstr>
      <vt:lpstr>Innovation Meets Progression</vt:lpstr>
      <vt:lpstr>Haste Operations Power Restore (HOPR)</vt:lpstr>
      <vt:lpstr>Flow</vt:lpstr>
      <vt:lpstr>Stages Explained</vt:lpstr>
      <vt:lpstr> Legacy RPA Operations</vt:lpstr>
      <vt:lpstr>Agile Combat Power Projection</vt:lpstr>
      <vt:lpstr>What’s Next?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A2E/IASP/HELMTS Road Map*</dc:title>
  <dc:creator>BRIGHAM, WILLIAM H IV MSgt USAF AFSOC 12 SOS/Mustang</dc:creator>
  <cp:lastModifiedBy>Will Brigham</cp:lastModifiedBy>
  <cp:revision>100</cp:revision>
  <dcterms:created xsi:type="dcterms:W3CDTF">2024-01-16T00:14:04Z</dcterms:created>
  <dcterms:modified xsi:type="dcterms:W3CDTF">2025-04-08T22:14:29Z</dcterms:modified>
</cp:coreProperties>
</file>