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8" r:id="rId2"/>
    <p:sldMasterId id="2147483660" r:id="rId3"/>
  </p:sldMasterIdLst>
  <p:notesMasterIdLst>
    <p:notesMasterId r:id="rId15"/>
  </p:notesMasterIdLst>
  <p:sldIdLst>
    <p:sldId id="270" r:id="rId4"/>
    <p:sldId id="261" r:id="rId5"/>
    <p:sldId id="262" r:id="rId6"/>
    <p:sldId id="267" r:id="rId7"/>
    <p:sldId id="259" r:id="rId8"/>
    <p:sldId id="257" r:id="rId9"/>
    <p:sldId id="258" r:id="rId10"/>
    <p:sldId id="268" r:id="rId11"/>
    <p:sldId id="269" r:id="rId12"/>
    <p:sldId id="260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2D09"/>
    <a:srgbClr val="FFFF66"/>
    <a:srgbClr val="00CC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F35076-0C1B-4BE8-AA1F-B8FABE6FD632}" v="66" dt="2024-04-10T17:24:10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69A77-DD9C-4447-B03C-35EBD87A79F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DDA44-63EA-4724-8935-421D6CFC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77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508000" y="6451600"/>
            <a:ext cx="11176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508000" y="1231900"/>
            <a:ext cx="11176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0" y="457200"/>
            <a:ext cx="1219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US" altLang="en-US" sz="4000" b="1" i="0">
                <a:solidFill>
                  <a:srgbClr val="000000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Air Force Special Operations</a:t>
            </a:r>
            <a:r>
              <a:rPr lang="en-US" altLang="en-US" sz="4000" b="1" i="0" baseline="0">
                <a:solidFill>
                  <a:srgbClr val="000000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 Command</a:t>
            </a:r>
            <a:endParaRPr lang="en-US" altLang="en-US" sz="4000" b="1" i="0">
              <a:solidFill>
                <a:srgbClr val="000000"/>
              </a:solidFill>
              <a:latin typeface="Arial Black" panose="020B0A04020102020204" pitchFamily="34" charset="0"/>
              <a:cs typeface="Calibri" panose="020F0502020204030204" pitchFamily="34" charset="0"/>
            </a:endParaRPr>
          </a:p>
        </p:txBody>
      </p:sp>
      <p:sp>
        <p:nvSpPr>
          <p:cNvPr id="50191" name="Rectangle 15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68303" y="1962150"/>
            <a:ext cx="11315700" cy="1600200"/>
          </a:xfrm>
        </p:spPr>
        <p:txBody>
          <a:bodyPr/>
          <a:lstStyle>
            <a:lvl1pPr>
              <a:defRPr sz="4400" i="0"/>
            </a:lvl1pPr>
          </a:lstStyle>
          <a:p>
            <a:r>
              <a:rPr lang="en-US" dirty="0">
                <a:cs typeface="Calibri Light"/>
              </a:rPr>
              <a:t>MQ-9 "Frogger" APU</a:t>
            </a:r>
            <a:endParaRPr lang="en-US" dirty="0"/>
          </a:p>
        </p:txBody>
      </p:sp>
      <p:sp>
        <p:nvSpPr>
          <p:cNvPr id="10" name="Text Box 1029"/>
          <p:cNvSpPr txBox="1">
            <a:spLocks noChangeArrowheads="1"/>
          </p:cNvSpPr>
          <p:nvPr userDrawn="1"/>
        </p:nvSpPr>
        <p:spPr bwMode="auto">
          <a:xfrm>
            <a:off x="0" y="1219200"/>
            <a:ext cx="12192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2000" b="0" i="1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Quiet Professionals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581400"/>
            <a:ext cx="2743200" cy="27051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 of: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524FF1-59DA-4E30-B21E-DD2136E217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Rectangle 15"/>
          <p:cNvSpPr txBox="1">
            <a:spLocks noChangeArrowheads="1"/>
          </p:cNvSpPr>
          <p:nvPr userDrawn="1"/>
        </p:nvSpPr>
        <p:spPr bwMode="auto">
          <a:xfrm>
            <a:off x="2819400" y="5383512"/>
            <a:ext cx="5659967" cy="73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 i="0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189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377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566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754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r>
              <a:rPr lang="en-US" sz="2400" kern="0">
                <a:solidFill>
                  <a:srgbClr val="00B050"/>
                </a:solidFill>
              </a:rPr>
              <a:t>Controlled Unclassified Information</a:t>
            </a:r>
          </a:p>
        </p:txBody>
      </p:sp>
    </p:spTree>
    <p:extLst>
      <p:ext uri="{BB962C8B-B14F-4D97-AF65-F5344CB8AC3E}">
        <p14:creationId xmlns:p14="http://schemas.microsoft.com/office/powerpoint/2010/main" val="399325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77000"/>
            <a:ext cx="16256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 of: 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7E483-112E-4357-9807-E4F439ABD563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  <p:sp>
        <p:nvSpPr>
          <p:cNvPr id="5" name="Rectangle 1040"/>
          <p:cNvSpPr>
            <a:spLocks noGrp="1" noChangeArrowheads="1"/>
          </p:cNvSpPr>
          <p:nvPr>
            <p:ph idx="1"/>
          </p:nvPr>
        </p:nvSpPr>
        <p:spPr bwMode="auto">
          <a:xfrm>
            <a:off x="368303" y="1504950"/>
            <a:ext cx="11197167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0"/>
            <a:r>
              <a:rPr lang="en-US" altLang="en-US"/>
              <a:t>2nd Bullet</a:t>
            </a:r>
          </a:p>
        </p:txBody>
      </p:sp>
    </p:spTree>
    <p:extLst>
      <p:ext uri="{BB962C8B-B14F-4D97-AF65-F5344CB8AC3E}">
        <p14:creationId xmlns:p14="http://schemas.microsoft.com/office/powerpoint/2010/main" val="217929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2C69-4AAB-E73B-99CE-96381A890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AC94A-F50C-1DFD-BE3F-AAD32BCB2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9513E-C881-6B52-344C-FFC9FD8C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B85E-BC82-4E92-9523-918AE538641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E1C4E-6EEC-F2DA-F659-E9602947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FBFBF-CD64-625F-0F11-2E93F5EC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91C0-1EC2-4176-8A23-9365405A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77000"/>
            <a:ext cx="16256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 of: 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7E483-112E-4357-9807-E4F439ABD563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  <p:sp>
        <p:nvSpPr>
          <p:cNvPr id="5" name="Rectangle 1040"/>
          <p:cNvSpPr>
            <a:spLocks noGrp="1" noChangeArrowheads="1"/>
          </p:cNvSpPr>
          <p:nvPr>
            <p:ph idx="1"/>
          </p:nvPr>
        </p:nvSpPr>
        <p:spPr bwMode="auto">
          <a:xfrm>
            <a:off x="368303" y="1504950"/>
            <a:ext cx="11197167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0"/>
            <a:r>
              <a:rPr lang="en-US" altLang="en-US"/>
              <a:t>2nd Bullet</a:t>
            </a:r>
          </a:p>
        </p:txBody>
      </p:sp>
    </p:spTree>
    <p:extLst>
      <p:ext uri="{BB962C8B-B14F-4D97-AF65-F5344CB8AC3E}">
        <p14:creationId xmlns:p14="http://schemas.microsoft.com/office/powerpoint/2010/main" val="237645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2C69-4AAB-E73B-99CE-96381A890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AC94A-F50C-1DFD-BE3F-AAD32BCB2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E1C4E-6EEC-F2DA-F659-E9602947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FBFBF-CD64-625F-0F11-2E93F5EC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91C0-1EC2-4176-8A23-9365405A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8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28C1A-6F12-97AE-DAE5-640F0701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87AA6-F987-7CFB-3B7E-20DA03CFC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59B78-E38E-FFB3-1433-B3C5102A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3D89-E4D0-404D-BD0D-A2334537F14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01E87-0964-123B-2B69-86740659C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8C2B6-EB8D-489A-444F-CA6D36AD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67DD-2CBF-4413-B554-2A53C0283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7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8046-5A4A-32FF-EA2E-8876232A9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1DD2AE-CB0E-6453-C64A-FD7BD18F6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64119-2700-90CD-1DF9-AAF828123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1E82C-ED5D-B749-0327-C0CB03FB1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3D89-E4D0-404D-BD0D-A2334537F14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C9C2D-D906-CF44-1DB7-57C03B50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D5321-7350-1F64-AEAB-D046C846A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67DD-2CBF-4413-B554-2A53C0283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1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62FD-9A37-59A7-A077-E488F482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93034-9293-ED5E-7E04-3835AB5D9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95F63-E8D8-5F94-31E9-5215704D6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08124-E700-04E8-C379-F93FC1B4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9625" y="6513696"/>
            <a:ext cx="1625600" cy="304800"/>
          </a:xfrm>
        </p:spPr>
        <p:txBody>
          <a:bodyPr/>
          <a:lstStyle/>
          <a:p>
            <a:fld id="{AE3E3D89-E4D0-404D-BD0D-A2334537F14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7AB81-F230-EE92-4280-9F27356FA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1EBA5-9D26-10F9-606F-DADDA5C6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67DD-2CBF-4413-B554-2A53C0283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7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77000"/>
            <a:ext cx="16256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 of: 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7E483-112E-4357-9807-E4F439ABD563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  <p:sp>
        <p:nvSpPr>
          <p:cNvPr id="5" name="Rectangle 1040"/>
          <p:cNvSpPr>
            <a:spLocks noGrp="1" noChangeArrowheads="1"/>
          </p:cNvSpPr>
          <p:nvPr>
            <p:ph idx="1"/>
          </p:nvPr>
        </p:nvSpPr>
        <p:spPr bwMode="auto">
          <a:xfrm>
            <a:off x="368303" y="1504950"/>
            <a:ext cx="11197167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0"/>
            <a:r>
              <a:rPr lang="en-US" altLang="en-US"/>
              <a:t>2nd Bullet</a:t>
            </a:r>
          </a:p>
        </p:txBody>
      </p:sp>
    </p:spTree>
    <p:extLst>
      <p:ext uri="{BB962C8B-B14F-4D97-AF65-F5344CB8AC3E}">
        <p14:creationId xmlns:p14="http://schemas.microsoft.com/office/powerpoint/2010/main" val="147269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2C69-4AAB-E73B-99CE-96381A890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AC94A-F50C-1DFD-BE3F-AAD32BCB2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9513E-C881-6B52-344C-FFC9FD8C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B85E-BC82-4E92-9523-918AE538641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E1C4E-6EEC-F2DA-F659-E9602947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FBFBF-CD64-625F-0F11-2E93F5EC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91C0-1EC2-4176-8A23-9365405A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508000" y="6451600"/>
            <a:ext cx="11176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508000" y="1231900"/>
            <a:ext cx="11176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0" y="457200"/>
            <a:ext cx="1219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US" altLang="en-US" sz="4000" b="1" i="0">
                <a:solidFill>
                  <a:srgbClr val="000000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Air Force Special Operations</a:t>
            </a:r>
            <a:r>
              <a:rPr lang="en-US" altLang="en-US" sz="4000" b="1" i="0" baseline="0">
                <a:solidFill>
                  <a:srgbClr val="000000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 Command</a:t>
            </a:r>
            <a:endParaRPr lang="en-US" altLang="en-US" sz="4000" b="1" i="0">
              <a:solidFill>
                <a:srgbClr val="000000"/>
              </a:solidFill>
              <a:latin typeface="Arial Black" panose="020B0A04020102020204" pitchFamily="34" charset="0"/>
              <a:cs typeface="Calibri" panose="020F0502020204030204" pitchFamily="34" charset="0"/>
            </a:endParaRPr>
          </a:p>
        </p:txBody>
      </p:sp>
      <p:sp>
        <p:nvSpPr>
          <p:cNvPr id="50191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368303" y="1962150"/>
            <a:ext cx="11315700" cy="1600200"/>
          </a:xfrm>
        </p:spPr>
        <p:txBody>
          <a:bodyPr/>
          <a:lstStyle>
            <a:lvl1pPr>
              <a:defRPr sz="4400" i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Box 1029"/>
          <p:cNvSpPr txBox="1">
            <a:spLocks noChangeArrowheads="1"/>
          </p:cNvSpPr>
          <p:nvPr userDrawn="1"/>
        </p:nvSpPr>
        <p:spPr bwMode="auto">
          <a:xfrm>
            <a:off x="0" y="1219200"/>
            <a:ext cx="12192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2000" b="0" i="1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Quiet Professionals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581400"/>
            <a:ext cx="2743200" cy="27051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 of: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524FF1-59DA-4E30-B21E-DD2136E217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Rectangle 15"/>
          <p:cNvSpPr txBox="1">
            <a:spLocks noChangeArrowheads="1"/>
          </p:cNvSpPr>
          <p:nvPr userDrawn="1"/>
        </p:nvSpPr>
        <p:spPr bwMode="auto">
          <a:xfrm>
            <a:off x="2819400" y="5383512"/>
            <a:ext cx="5659967" cy="73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 i="0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189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377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566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754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r>
              <a:rPr lang="en-US" sz="2400" kern="0">
                <a:solidFill>
                  <a:srgbClr val="00B050"/>
                </a:solidFill>
              </a:rPr>
              <a:t>Controlled Unclassified Information</a:t>
            </a:r>
          </a:p>
        </p:txBody>
      </p:sp>
    </p:spTree>
    <p:extLst>
      <p:ext uri="{BB962C8B-B14F-4D97-AF65-F5344CB8AC3E}">
        <p14:creationId xmlns:p14="http://schemas.microsoft.com/office/powerpoint/2010/main" val="157021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10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24625"/>
            <a:ext cx="162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00">
                <a:solidFill>
                  <a:srgbClr val="969696"/>
                </a:solidFill>
              </a:defRPr>
            </a:lvl1pPr>
          </a:lstStyle>
          <a:p>
            <a:pPr>
              <a:defRPr/>
            </a:pPr>
            <a:r>
              <a:rPr lang="en-US"/>
              <a:t>As of: </a:t>
            </a:r>
          </a:p>
        </p:txBody>
      </p:sp>
      <p:sp>
        <p:nvSpPr>
          <p:cNvPr id="49156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51067" y="6524625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4524FF1-59DA-4E30-B21E-DD2136E217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2218267" y="76200"/>
            <a:ext cx="9525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0" name="Line 1035"/>
          <p:cNvSpPr>
            <a:spLocks noChangeShapeType="1"/>
          </p:cNvSpPr>
          <p:nvPr/>
        </p:nvSpPr>
        <p:spPr bwMode="auto">
          <a:xfrm>
            <a:off x="508000" y="6451600"/>
            <a:ext cx="11176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31" name="Line 1036"/>
          <p:cNvSpPr>
            <a:spLocks noChangeShapeType="1"/>
          </p:cNvSpPr>
          <p:nvPr/>
        </p:nvSpPr>
        <p:spPr bwMode="auto">
          <a:xfrm>
            <a:off x="508000" y="1231900"/>
            <a:ext cx="11176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32" name="Rectangle 104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8303" y="1504950"/>
            <a:ext cx="11197167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0"/>
            <a:r>
              <a:rPr lang="en-US" altLang="en-US"/>
              <a:t>2nd Bullet</a:t>
            </a:r>
          </a:p>
        </p:txBody>
      </p:sp>
      <p:sp>
        <p:nvSpPr>
          <p:cNvPr id="10" name="Text Box 1029"/>
          <p:cNvSpPr txBox="1">
            <a:spLocks noChangeArrowheads="1"/>
          </p:cNvSpPr>
          <p:nvPr userDrawn="1"/>
        </p:nvSpPr>
        <p:spPr bwMode="auto">
          <a:xfrm>
            <a:off x="0" y="6457890"/>
            <a:ext cx="11582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2000" b="0" i="1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Quiet Professionals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6200" y="76200"/>
            <a:ext cx="1570092" cy="121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98C6EA-5E5C-7498-CA60-EFB880E6B3C0}"/>
              </a:ext>
            </a:extLst>
          </p:cNvPr>
          <p:cNvSpPr txBox="1"/>
          <p:nvPr userDrawn="1"/>
        </p:nvSpPr>
        <p:spPr bwMode="auto">
          <a:xfrm>
            <a:off x="0" y="6467430"/>
            <a:ext cx="29540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EAA0B6-BD9A-6E0F-A2DC-F46ED32C5D51}"/>
              </a:ext>
            </a:extLst>
          </p:cNvPr>
          <p:cNvSpPr txBox="1"/>
          <p:nvPr userDrawn="1"/>
        </p:nvSpPr>
        <p:spPr bwMode="auto">
          <a:xfrm>
            <a:off x="10197335" y="0"/>
            <a:ext cx="29540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 CUI</a:t>
            </a:r>
          </a:p>
        </p:txBody>
      </p:sp>
    </p:spTree>
    <p:extLst>
      <p:ext uri="{BB962C8B-B14F-4D97-AF65-F5344CB8AC3E}">
        <p14:creationId xmlns:p14="http://schemas.microsoft.com/office/powerpoint/2010/main" val="296306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72" r:id="rId4"/>
    <p:sldLayoutId id="2147483673" r:id="rId5"/>
    <p:sldLayoutId id="2147483674" r:id="rId6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5pPr>
      <a:lvl6pPr marL="457189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6pPr>
      <a:lvl7pPr marL="914377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7pPr>
      <a:lvl8pPr marL="1371566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8pPr>
      <a:lvl9pPr marL="1828754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9pPr>
    </p:titleStyle>
    <p:bodyStyle>
      <a:lvl1pPr marL="285744" indent="-285744" algn="l" rtl="0" eaLnBrk="0" fontAlgn="base" hangingPunct="0">
        <a:spcBef>
          <a:spcPct val="50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88957" indent="-282568" algn="l" rtl="0" eaLnBrk="0" fontAlgn="base" hangingPunct="0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027088" indent="-223833" algn="l" rtl="0" eaLnBrk="0" fontAlgn="base" hangingPunct="0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3pPr>
      <a:lvl4pPr marL="1600160" indent="-228594" algn="l" rtl="0" eaLnBrk="0" fontAlgn="base" hangingPunct="0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10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24625"/>
            <a:ext cx="162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00">
                <a:solidFill>
                  <a:srgbClr val="969696"/>
                </a:solidFill>
              </a:defRPr>
            </a:lvl1pPr>
          </a:lstStyle>
          <a:p>
            <a:pPr>
              <a:defRPr/>
            </a:pPr>
            <a:r>
              <a:rPr lang="en-US"/>
              <a:t>As of: </a:t>
            </a:r>
          </a:p>
        </p:txBody>
      </p:sp>
      <p:sp>
        <p:nvSpPr>
          <p:cNvPr id="49156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51067" y="6524625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4524FF1-59DA-4E30-B21E-DD2136E217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2218267" y="76200"/>
            <a:ext cx="9525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Line 1035"/>
          <p:cNvSpPr>
            <a:spLocks noChangeShapeType="1"/>
          </p:cNvSpPr>
          <p:nvPr/>
        </p:nvSpPr>
        <p:spPr bwMode="auto">
          <a:xfrm>
            <a:off x="508000" y="6451600"/>
            <a:ext cx="11176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31" name="Line 1036"/>
          <p:cNvSpPr>
            <a:spLocks noChangeShapeType="1"/>
          </p:cNvSpPr>
          <p:nvPr/>
        </p:nvSpPr>
        <p:spPr bwMode="auto">
          <a:xfrm>
            <a:off x="508000" y="1231900"/>
            <a:ext cx="11176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32" name="Rectangle 104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8303" y="1504950"/>
            <a:ext cx="11197167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0"/>
            <a:r>
              <a:rPr lang="en-US" altLang="en-US"/>
              <a:t>2nd Bullet</a:t>
            </a:r>
          </a:p>
        </p:txBody>
      </p:sp>
      <p:sp>
        <p:nvSpPr>
          <p:cNvPr id="10" name="Text Box 1029"/>
          <p:cNvSpPr txBox="1">
            <a:spLocks noChangeArrowheads="1"/>
          </p:cNvSpPr>
          <p:nvPr userDrawn="1"/>
        </p:nvSpPr>
        <p:spPr bwMode="auto">
          <a:xfrm>
            <a:off x="0" y="6457890"/>
            <a:ext cx="11582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2000" b="0" i="1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Quiet Professionals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200" y="76200"/>
            <a:ext cx="157009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4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5pPr>
      <a:lvl6pPr marL="457189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6pPr>
      <a:lvl7pPr marL="914377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7pPr>
      <a:lvl8pPr marL="1371566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8pPr>
      <a:lvl9pPr marL="1828754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9pPr>
    </p:titleStyle>
    <p:bodyStyle>
      <a:lvl1pPr marL="285744" indent="-285744" algn="l" rtl="0" eaLnBrk="0" fontAlgn="base" hangingPunct="0">
        <a:spcBef>
          <a:spcPct val="50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88957" indent="-282568" algn="l" rtl="0" eaLnBrk="0" fontAlgn="base" hangingPunct="0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027088" indent="-223833" algn="l" rtl="0" eaLnBrk="0" fontAlgn="base" hangingPunct="0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3pPr>
      <a:lvl4pPr marL="1600160" indent="-228594" algn="l" rtl="0" eaLnBrk="0" fontAlgn="base" hangingPunct="0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10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24625"/>
            <a:ext cx="162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00">
                <a:solidFill>
                  <a:srgbClr val="969696"/>
                </a:solidFill>
              </a:defRPr>
            </a:lvl1pPr>
          </a:lstStyle>
          <a:p>
            <a:pPr>
              <a:defRPr/>
            </a:pPr>
            <a:r>
              <a:rPr lang="en-US"/>
              <a:t>As of: </a:t>
            </a:r>
          </a:p>
        </p:txBody>
      </p:sp>
      <p:sp>
        <p:nvSpPr>
          <p:cNvPr id="49156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51067" y="6524625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4524FF1-59DA-4E30-B21E-DD2136E217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2218267" y="76200"/>
            <a:ext cx="9525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Line 1035"/>
          <p:cNvSpPr>
            <a:spLocks noChangeShapeType="1"/>
          </p:cNvSpPr>
          <p:nvPr/>
        </p:nvSpPr>
        <p:spPr bwMode="auto">
          <a:xfrm>
            <a:off x="508000" y="6451600"/>
            <a:ext cx="11176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31" name="Line 1036"/>
          <p:cNvSpPr>
            <a:spLocks noChangeShapeType="1"/>
          </p:cNvSpPr>
          <p:nvPr/>
        </p:nvSpPr>
        <p:spPr bwMode="auto">
          <a:xfrm>
            <a:off x="508000" y="1231900"/>
            <a:ext cx="11176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32" name="Rectangle 104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8303" y="1504950"/>
            <a:ext cx="11197167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0"/>
            <a:r>
              <a:rPr lang="en-US" altLang="en-US"/>
              <a:t>2nd Bullet</a:t>
            </a:r>
          </a:p>
        </p:txBody>
      </p:sp>
      <p:sp>
        <p:nvSpPr>
          <p:cNvPr id="10" name="Text Box 1029"/>
          <p:cNvSpPr txBox="1">
            <a:spLocks noChangeArrowheads="1"/>
          </p:cNvSpPr>
          <p:nvPr userDrawn="1"/>
        </p:nvSpPr>
        <p:spPr bwMode="auto">
          <a:xfrm>
            <a:off x="0" y="6457890"/>
            <a:ext cx="11582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2000" b="0" i="1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Quiet Professionals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6200" y="76200"/>
            <a:ext cx="157009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1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5pPr>
      <a:lvl6pPr marL="457189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6pPr>
      <a:lvl7pPr marL="914377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7pPr>
      <a:lvl8pPr marL="1371566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8pPr>
      <a:lvl9pPr marL="1828754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9pPr>
    </p:titleStyle>
    <p:bodyStyle>
      <a:lvl1pPr marL="285744" indent="-285744" algn="l" rtl="0" eaLnBrk="0" fontAlgn="base" hangingPunct="0">
        <a:spcBef>
          <a:spcPct val="50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88957" indent="-282568" algn="l" rtl="0" eaLnBrk="0" fontAlgn="base" hangingPunct="0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027088" indent="-223833" algn="l" rtl="0" eaLnBrk="0" fontAlgn="base" hangingPunct="0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3pPr>
      <a:lvl4pPr marL="1600160" indent="-228594" algn="l" rtl="0" eaLnBrk="0" fontAlgn="base" hangingPunct="0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DF264F-C311-CAD4-59D7-8BCA34EEAA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524FF1-59DA-4E30-B21E-DD2136E2174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7F4491-A645-9418-B229-7AD82406A3DD}"/>
              </a:ext>
            </a:extLst>
          </p:cNvPr>
          <p:cNvSpPr txBox="1"/>
          <p:nvPr/>
        </p:nvSpPr>
        <p:spPr>
          <a:xfrm>
            <a:off x="8315864" y="4641011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dirty="0"/>
              <a:t>OPR: MSgt Will Brigham</a:t>
            </a:r>
          </a:p>
          <a:p>
            <a:pPr marL="0" indent="0" algn="ctr">
              <a:buNone/>
            </a:pPr>
            <a:r>
              <a:rPr lang="en-US" dirty="0"/>
              <a:t> 27 SOW</a:t>
            </a:r>
          </a:p>
          <a:p>
            <a:pPr marL="0" indent="0" algn="ctr">
              <a:buNone/>
            </a:pPr>
            <a:r>
              <a:rPr lang="en-US" dirty="0"/>
              <a:t>Cannon AFB, NM</a:t>
            </a:r>
          </a:p>
          <a:p>
            <a:pPr marL="0" indent="0" algn="ctr">
              <a:buNone/>
            </a:pPr>
            <a:r>
              <a:rPr lang="en-US" dirty="0"/>
              <a:t>CAO:4 April 2025</a:t>
            </a: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E731C8FF-5F4E-B3A0-0E48-A369EE5C9C46}"/>
              </a:ext>
            </a:extLst>
          </p:cNvPr>
          <p:cNvSpPr txBox="1">
            <a:spLocks/>
          </p:cNvSpPr>
          <p:nvPr/>
        </p:nvSpPr>
        <p:spPr bwMode="auto">
          <a:xfrm>
            <a:off x="3283974" y="2327941"/>
            <a:ext cx="8129093" cy="110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775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189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377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566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754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r>
              <a:rPr lang="en-US" sz="5400" kern="0" dirty="0"/>
              <a:t>Agile Combat Power Projection</a:t>
            </a:r>
          </a:p>
        </p:txBody>
      </p:sp>
    </p:spTree>
    <p:extLst>
      <p:ext uri="{BB962C8B-B14F-4D97-AF65-F5344CB8AC3E}">
        <p14:creationId xmlns:p14="http://schemas.microsoft.com/office/powerpoint/2010/main" val="2222822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D4DB-E01E-0F4B-64CC-671B5CEB5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8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What’s Next?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95BFCF-BD5E-236D-F4B6-09E9A82A0FD8}"/>
              </a:ext>
            </a:extLst>
          </p:cNvPr>
          <p:cNvSpPr>
            <a:spLocks noGrp="1"/>
          </p:cNvSpPr>
          <p:nvPr/>
        </p:nvSpPr>
        <p:spPr>
          <a:xfrm>
            <a:off x="630220" y="1029795"/>
            <a:ext cx="4971583" cy="4798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b="1" u="sng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cs typeface="Calibri"/>
              </a:rPr>
              <a:t>Current Inventory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cs typeface="Calibri"/>
              </a:rPr>
              <a:t>Funding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cs typeface="Calibri"/>
              </a:rPr>
              <a:t>Prototypes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cs typeface="Calibri"/>
              </a:rPr>
              <a:t>Champions</a:t>
            </a:r>
          </a:p>
          <a:p>
            <a:pPr>
              <a:buFontTx/>
            </a:pP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0058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1053-3DEC-9C3B-C053-39DFC9DE5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8269"/>
            <a:ext cx="10515600" cy="1325563"/>
          </a:xfrm>
        </p:spPr>
        <p:txBody>
          <a:bodyPr/>
          <a:lstStyle/>
          <a:p>
            <a:pPr algn="ctr"/>
            <a:r>
              <a:rPr lang="en-US" sz="4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0692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CE6436-3236-D20B-B932-E5C30B4EA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168" y="3447410"/>
            <a:ext cx="9144000" cy="1071563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252528"/>
                </a:solidFill>
                <a:effectLst/>
                <a:latin typeface="+mn-lt"/>
                <a:cs typeface="Aldhabi" panose="020F0502020204030204" pitchFamily="2" charset="-78"/>
              </a:rPr>
              <a:t>ACCELERATE</a:t>
            </a:r>
            <a:endParaRPr lang="en-US" dirty="0">
              <a:latin typeface="+mn-lt"/>
              <a:cs typeface="Aldhabi" panose="020F0502020204030204" pitchFamily="2" charset="-78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73CB3FD-3EAA-5FC3-3559-E984EDB10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371447"/>
            <a:ext cx="9704439" cy="1951856"/>
          </a:xfrm>
        </p:spPr>
        <p:txBody>
          <a:bodyPr>
            <a:normAutofit/>
          </a:bodyPr>
          <a:lstStyle/>
          <a:p>
            <a:r>
              <a:rPr lang="en-US" dirty="0"/>
              <a:t>AFSOC aims to rapidly become more cunning with A2E in response to emerging threats in the near peer arena – and we are not moving fast enough. We need </a:t>
            </a:r>
            <a:r>
              <a:rPr lang="en-US" i="1" dirty="0"/>
              <a:t>accelerated</a:t>
            </a:r>
            <a:r>
              <a:rPr lang="en-US" dirty="0"/>
              <a:t> innovation.</a:t>
            </a:r>
          </a:p>
        </p:txBody>
      </p:sp>
      <p:sp>
        <p:nvSpPr>
          <p:cNvPr id="8" name="Subtitle 6">
            <a:extLst>
              <a:ext uri="{FF2B5EF4-FFF2-40B4-BE49-F238E27FC236}">
                <a16:creationId xmlns:a16="http://schemas.microsoft.com/office/drawing/2014/main" id="{830E0F8A-06B7-FF1F-DD27-050D2107619B}"/>
              </a:ext>
            </a:extLst>
          </p:cNvPr>
          <p:cNvSpPr txBox="1">
            <a:spLocks/>
          </p:cNvSpPr>
          <p:nvPr/>
        </p:nvSpPr>
        <p:spPr>
          <a:xfrm>
            <a:off x="1524000" y="481107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+mj-lt"/>
              <a:buAutoNum type="arabicPeriod" startAt="5"/>
            </a:pPr>
            <a:r>
              <a:rPr lang="en-US" b="0" i="1">
                <a:solidFill>
                  <a:srgbClr val="252528"/>
                </a:solidFill>
                <a:effectLst/>
                <a:latin typeface="LFT Etica"/>
              </a:rPr>
              <a:t>verb (used without object),</a:t>
            </a:r>
            <a:r>
              <a:rPr lang="en-US" b="1" i="0" err="1">
                <a:solidFill>
                  <a:srgbClr val="252528"/>
                </a:solidFill>
                <a:effectLst/>
                <a:latin typeface="LFT Etica"/>
              </a:rPr>
              <a:t>ac·cel·er·at·ed</a:t>
            </a:r>
            <a:r>
              <a:rPr lang="en-US" b="1" i="0">
                <a:solidFill>
                  <a:srgbClr val="252528"/>
                </a:solidFill>
                <a:effectLst/>
                <a:latin typeface="LFT Etica"/>
              </a:rPr>
              <a:t>,</a:t>
            </a:r>
            <a:r>
              <a:rPr lang="en-US" b="0" i="0">
                <a:solidFill>
                  <a:srgbClr val="252528"/>
                </a:solidFill>
                <a:effectLst/>
                <a:latin typeface="LFT Etica"/>
              </a:rPr>
              <a:t> </a:t>
            </a:r>
            <a:r>
              <a:rPr lang="en-US" b="1" i="0">
                <a:solidFill>
                  <a:srgbClr val="252528"/>
                </a:solidFill>
                <a:effectLst/>
                <a:latin typeface="LFT Etica"/>
              </a:rPr>
              <a:t>ac·cel·er·at·ing.</a:t>
            </a:r>
            <a:r>
              <a:rPr lang="en-US" b="0" i="0">
                <a:solidFill>
                  <a:srgbClr val="252528"/>
                </a:solidFill>
                <a:effectLst/>
                <a:latin typeface="LFT Etica"/>
              </a:rPr>
              <a:t>to move or go faster; increase in speed.</a:t>
            </a:r>
          </a:p>
          <a:p>
            <a:pPr algn="l">
              <a:buFont typeface="+mj-lt"/>
              <a:buAutoNum type="arabicPeriod" startAt="5"/>
            </a:pPr>
            <a:r>
              <a:rPr lang="en-US" b="0" i="0">
                <a:solidFill>
                  <a:srgbClr val="252528"/>
                </a:solidFill>
                <a:effectLst/>
                <a:latin typeface="LFT Etica"/>
              </a:rPr>
              <a:t>to progress or develop faster.</a:t>
            </a:r>
          </a:p>
          <a:p>
            <a:endParaRPr lang="en-US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A63C7B1D-5D82-717A-30E3-589CCD8E84BB}"/>
              </a:ext>
            </a:extLst>
          </p:cNvPr>
          <p:cNvSpPr txBox="1">
            <a:spLocks/>
          </p:cNvSpPr>
          <p:nvPr/>
        </p:nvSpPr>
        <p:spPr bwMode="auto">
          <a:xfrm>
            <a:off x="1524000" y="208334"/>
            <a:ext cx="9144000" cy="110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189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377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566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754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r>
              <a:rPr lang="en-US" sz="5400" kern="0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93152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8C07E6-41C7-CC24-AECA-C35C15733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67848"/>
            <a:ext cx="9144000" cy="1101059"/>
          </a:xfrm>
        </p:spPr>
        <p:txBody>
          <a:bodyPr>
            <a:normAutofit/>
          </a:bodyPr>
          <a:lstStyle/>
          <a:p>
            <a:r>
              <a:rPr lang="en-US" sz="5400" dirty="0"/>
              <a:t>Solution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C751A9D-7A40-FD19-E1F0-B1CCFBC75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102" y="1266874"/>
            <a:ext cx="11031793" cy="51093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Modernization, integration and standardization of ALL RPA and conventional aircraft operations. Regular off-station and cross-country training immediately demonstrates agile combat power projection. Self-sustained power generation with smaller and agile logistic footprint allows the Air Force and DoD to open doors to new capabilities and tactics, with AFSOC leading the way.</a:t>
            </a:r>
          </a:p>
          <a:p>
            <a:endParaRPr lang="en-US" sz="2000" dirty="0"/>
          </a:p>
          <a:p>
            <a:endParaRPr lang="en-US" dirty="0"/>
          </a:p>
          <a:p>
            <a:r>
              <a:rPr lang="en-US" sz="2800" dirty="0"/>
              <a:t>Move at the speed of </a:t>
            </a:r>
            <a:r>
              <a:rPr lang="en-US" sz="2800" b="1" i="1" dirty="0"/>
              <a:t>War</a:t>
            </a:r>
            <a:r>
              <a:rPr lang="en-US" sz="2800" dirty="0"/>
              <a:t>, not the speed of </a:t>
            </a:r>
            <a:r>
              <a:rPr lang="en-US" sz="2800" i="1" dirty="0"/>
              <a:t>Politics</a:t>
            </a:r>
            <a:r>
              <a:rPr lang="en-US" sz="2800" dirty="0"/>
              <a:t>.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41BB21C-682F-8786-994F-A9B51109FA2B}"/>
              </a:ext>
            </a:extLst>
          </p:cNvPr>
          <p:cNvSpPr txBox="1">
            <a:spLocks/>
          </p:cNvSpPr>
          <p:nvPr/>
        </p:nvSpPr>
        <p:spPr>
          <a:xfrm>
            <a:off x="1523999" y="3104536"/>
            <a:ext cx="9144000" cy="11010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i="1">
              <a:latin typeface="Berlin Sans FB Demi" panose="020E0802020502020306" pitchFamily="34" charset="0"/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051FF414-ADE4-BD74-9DE7-4C3E6E441AE1}"/>
              </a:ext>
            </a:extLst>
          </p:cNvPr>
          <p:cNvSpPr txBox="1">
            <a:spLocks/>
          </p:cNvSpPr>
          <p:nvPr/>
        </p:nvSpPr>
        <p:spPr>
          <a:xfrm>
            <a:off x="580103" y="4482023"/>
            <a:ext cx="11031793" cy="189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1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B336-2E0E-FE10-E5BA-93F73B36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700" y="264623"/>
            <a:ext cx="9525000" cy="1143000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sz="4400" dirty="0"/>
              <a:t>Innovation Meets Progression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F8F5C-3941-B63C-9AA3-CA52E30F5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RAT's, ADG's and Lithium Battery Systems</a:t>
            </a:r>
          </a:p>
          <a:p>
            <a:endParaRPr lang="en-US" dirty="0"/>
          </a:p>
          <a:p>
            <a:r>
              <a:rPr lang="en-US" dirty="0"/>
              <a:t>Legacy Operations vs True Air Power Projection </a:t>
            </a:r>
          </a:p>
          <a:p>
            <a:endParaRPr lang="en-US" dirty="0"/>
          </a:p>
          <a:p>
            <a:r>
              <a:rPr lang="en-US" dirty="0"/>
              <a:t>Island Hopping Ops Across Indo-PACOM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person in uniform working on a machine&#10;&#10;Description automatically generated">
            <a:extLst>
              <a:ext uri="{FF2B5EF4-FFF2-40B4-BE49-F238E27FC236}">
                <a16:creationId xmlns:a16="http://schemas.microsoft.com/office/drawing/2014/main" id="{EF23DCAA-81F8-10D9-D2D0-1641BEA8DD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" r="32024"/>
          <a:stretch/>
        </p:blipFill>
        <p:spPr>
          <a:xfrm rot="5400000">
            <a:off x="6587331" y="1410494"/>
            <a:ext cx="4351338" cy="5181600"/>
          </a:xfrm>
          <a:prstGeom prst="rect">
            <a:avLst/>
          </a:prstGeom>
          <a:noFill/>
        </p:spPr>
      </p:pic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896013B9-09F8-371E-F949-55528BB8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1067" y="6524625"/>
            <a:ext cx="1524000" cy="304800"/>
          </a:xfrm>
        </p:spPr>
        <p:txBody>
          <a:bodyPr/>
          <a:lstStyle/>
          <a:p>
            <a:pPr>
              <a:spcAft>
                <a:spcPts val="600"/>
              </a:spcAft>
            </a:pPr>
            <a:fld id="{1E2167DD-2CBF-4413-B554-2A53C02832E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5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298206-50E4-4E1F-91F9-B623FFD17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81424"/>
            <a:ext cx="12191999" cy="1600200"/>
          </a:xfrm>
        </p:spPr>
        <p:txBody>
          <a:bodyPr/>
          <a:lstStyle/>
          <a:p>
            <a:pPr algn="ctr"/>
            <a:r>
              <a:rPr lang="en-US" sz="3600" dirty="0"/>
              <a:t>Haste Operations Power Restore (HOPR)</a:t>
            </a:r>
          </a:p>
        </p:txBody>
      </p:sp>
      <p:pic>
        <p:nvPicPr>
          <p:cNvPr id="3" name="Picture 2" descr="A picture containing plane, engine&#10;&#10;Description automatically generated">
            <a:extLst>
              <a:ext uri="{FF2B5EF4-FFF2-40B4-BE49-F238E27FC236}">
                <a16:creationId xmlns:a16="http://schemas.microsoft.com/office/drawing/2014/main" id="{8ED7F245-1CD3-3493-9404-7C711ECCE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013" y="1486809"/>
            <a:ext cx="7957972" cy="388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0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0B86C43-E7E3-4BDE-BDB8-AAEC19328811}"/>
              </a:ext>
            </a:extLst>
          </p:cNvPr>
          <p:cNvSpPr/>
          <p:nvPr/>
        </p:nvSpPr>
        <p:spPr>
          <a:xfrm>
            <a:off x="570271" y="3279770"/>
            <a:ext cx="11434915" cy="1315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865C24-A520-393F-31A6-77A6CC30D7B7}"/>
              </a:ext>
            </a:extLst>
          </p:cNvPr>
          <p:cNvSpPr/>
          <p:nvPr/>
        </p:nvSpPr>
        <p:spPr>
          <a:xfrm>
            <a:off x="570271" y="1690687"/>
            <a:ext cx="11434915" cy="16506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F9DD5-AC75-C623-5B9B-0E0F356DC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228" y="296297"/>
            <a:ext cx="9525000" cy="1143000"/>
          </a:xfrm>
        </p:spPr>
        <p:txBody>
          <a:bodyPr/>
          <a:lstStyle/>
          <a:p>
            <a:pPr algn="ctr"/>
            <a:r>
              <a:rPr lang="en-US" sz="5400" dirty="0"/>
              <a:t>Flow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ADF5ACA-EA9F-0649-E1E9-1F2727970361}"/>
              </a:ext>
            </a:extLst>
          </p:cNvPr>
          <p:cNvSpPr/>
          <p:nvPr/>
        </p:nvSpPr>
        <p:spPr>
          <a:xfrm>
            <a:off x="2831690" y="1825625"/>
            <a:ext cx="3264310" cy="45890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3D79F15D-F222-5EB0-0182-B339BD58D81D}"/>
              </a:ext>
            </a:extLst>
          </p:cNvPr>
          <p:cNvSpPr/>
          <p:nvPr/>
        </p:nvSpPr>
        <p:spPr>
          <a:xfrm rot="10800000">
            <a:off x="8111613" y="3341303"/>
            <a:ext cx="1120878" cy="918176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1CEBEC-2403-F7C0-1122-EE0BF9ADF33A}"/>
              </a:ext>
            </a:extLst>
          </p:cNvPr>
          <p:cNvSpPr txBox="1"/>
          <p:nvPr/>
        </p:nvSpPr>
        <p:spPr>
          <a:xfrm>
            <a:off x="5338918" y="3820448"/>
            <a:ext cx="28449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/>
              <a:t>FARP TESTING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0DA46E6E-33CC-A98D-7DFC-15CE1E6A4145}"/>
              </a:ext>
            </a:extLst>
          </p:cNvPr>
          <p:cNvSpPr/>
          <p:nvPr/>
        </p:nvSpPr>
        <p:spPr>
          <a:xfrm rot="10800000" flipH="1">
            <a:off x="3356972" y="3821597"/>
            <a:ext cx="2025445" cy="403123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0B9E6A-F529-72D6-B154-093A925E084F}"/>
              </a:ext>
            </a:extLst>
          </p:cNvPr>
          <p:cNvSpPr txBox="1"/>
          <p:nvPr/>
        </p:nvSpPr>
        <p:spPr>
          <a:xfrm>
            <a:off x="506787" y="3776867"/>
            <a:ext cx="3057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ERO / HOT PIT / RELOAD</a:t>
            </a:r>
            <a:r>
              <a:rPr lang="en-US" sz="2400" dirty="0"/>
              <a:t>    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E78F0D-C8A8-0172-D268-C2E85DA180EA}"/>
              </a:ext>
            </a:extLst>
          </p:cNvPr>
          <p:cNvSpPr txBox="1"/>
          <p:nvPr/>
        </p:nvSpPr>
        <p:spPr>
          <a:xfrm>
            <a:off x="9442398" y="3387773"/>
            <a:ext cx="262627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u="sng" dirty="0"/>
              <a:t>STAGE </a:t>
            </a:r>
            <a:r>
              <a:rPr lang="en-US" u="sng" dirty="0">
                <a:cs typeface="Calibri"/>
              </a:rPr>
              <a:t>2</a:t>
            </a:r>
          </a:p>
          <a:p>
            <a:pPr algn="ctr"/>
            <a:r>
              <a:rPr lang="en-US" dirty="0">
                <a:cs typeface="Calibri"/>
              </a:rPr>
              <a:t>Certification / Validation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F051D0-7B81-87FC-CB4A-BD12D6DDFE9F}"/>
              </a:ext>
            </a:extLst>
          </p:cNvPr>
          <p:cNvSpPr txBox="1"/>
          <p:nvPr/>
        </p:nvSpPr>
        <p:spPr>
          <a:xfrm>
            <a:off x="9674434" y="1731909"/>
            <a:ext cx="216219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   </a:t>
            </a:r>
            <a:r>
              <a:rPr lang="en-US" dirty="0">
                <a:solidFill>
                  <a:schemeClr val="bg1"/>
                </a:solidFill>
              </a:rPr>
              <a:t>     </a:t>
            </a:r>
            <a:r>
              <a:rPr lang="en-US" u="sng" dirty="0">
                <a:solidFill>
                  <a:schemeClr val="bg1"/>
                </a:solidFill>
              </a:rPr>
              <a:t>STAGE 1</a:t>
            </a:r>
            <a:endParaRPr lang="en-US" u="sng" dirty="0">
              <a:solidFill>
                <a:schemeClr val="bg1"/>
              </a:solidFill>
              <a:cs typeface="Calibri"/>
            </a:endParaRPr>
          </a:p>
          <a:p>
            <a:r>
              <a:rPr lang="en-US" dirty="0">
                <a:solidFill>
                  <a:schemeClr val="bg1"/>
                </a:solidFill>
                <a:cs typeface="Calibri"/>
              </a:rPr>
              <a:t>  Experimentation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FD9D419-373F-7A61-8553-74771342DF2B}"/>
              </a:ext>
            </a:extLst>
          </p:cNvPr>
          <p:cNvSpPr txBox="1">
            <a:spLocks/>
          </p:cNvSpPr>
          <p:nvPr/>
        </p:nvSpPr>
        <p:spPr>
          <a:xfrm>
            <a:off x="566351" y="4877771"/>
            <a:ext cx="9277865" cy="14837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Definitions</a:t>
            </a:r>
            <a:endParaRPr lang="en-US" sz="1600" b="1" dirty="0">
              <a:cs typeface="Calibri"/>
            </a:endParaRPr>
          </a:p>
          <a:p>
            <a:r>
              <a:rPr lang="en-US" sz="1600" dirty="0"/>
              <a:t>Dash 21/Fly Away Kit - chocks, pins, plugs, power cable, </a:t>
            </a:r>
            <a:r>
              <a:rPr lang="en-US" sz="1600" dirty="0" err="1"/>
              <a:t>ect</a:t>
            </a:r>
            <a:r>
              <a:rPr lang="en-US" sz="1600" dirty="0"/>
              <a:t>..</a:t>
            </a:r>
            <a:endParaRPr lang="en-US" sz="1600" dirty="0">
              <a:cs typeface="Calibri"/>
            </a:endParaRPr>
          </a:p>
          <a:p>
            <a:r>
              <a:rPr lang="en-US" sz="1600" dirty="0"/>
              <a:t>ERO - Engine Running Off-load</a:t>
            </a:r>
            <a:endParaRPr lang="en-US" sz="1600" dirty="0">
              <a:cs typeface="Calibri"/>
            </a:endParaRPr>
          </a:p>
          <a:p>
            <a:r>
              <a:rPr lang="en-US" sz="1600" dirty="0"/>
              <a:t>FARP - Forward Air Refueling Point</a:t>
            </a:r>
            <a:endParaRPr lang="en-US" sz="1600" dirty="0">
              <a:cs typeface="Calibri"/>
            </a:endParaRPr>
          </a:p>
          <a:p>
            <a:endParaRPr lang="en-US" dirty="0">
              <a:cs typeface="Calibri" panose="020F0502020204030204"/>
            </a:endParaRP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504F24-693C-63AA-E65F-A14CA066D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214" y="1833122"/>
            <a:ext cx="11720310" cy="4783195"/>
          </a:xfrm>
        </p:spPr>
        <p:txBody>
          <a:bodyPr/>
          <a:lstStyle/>
          <a:p>
            <a:pPr marL="0" indent="0" algn="l" rtl="0" fontAlgn="base">
              <a:buClr>
                <a:schemeClr val="bg1">
                  <a:lumMod val="65000"/>
                </a:schemeClr>
              </a:buClr>
              <a:buNone/>
            </a:pPr>
            <a:r>
              <a:rPr lang="en-US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Travel Pod                                                                                  Self</a:t>
            </a:r>
            <a:r>
              <a:rPr lang="en-US" b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Start Pod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Clr>
                <a:schemeClr val="bg1">
                  <a:lumMod val="65000"/>
                </a:schemeClr>
              </a:buClr>
            </a:pPr>
            <a:r>
              <a:rPr lang="en-US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   - A/A42r as test template                                                - Battery regen kit 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Clr>
                <a:schemeClr val="bg2">
                  <a:lumMod val="60000"/>
                  <a:lumOff val="40000"/>
                </a:schemeClr>
              </a:buClr>
            </a:pPr>
            <a:r>
              <a:rPr lang="en-US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   - Baseline Dash 21 / Flyaway kit                                     - RAT for battery sustainment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47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F6462-9928-70B2-BB38-AC9D639B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080" y="264401"/>
            <a:ext cx="6787264" cy="1006438"/>
          </a:xfrm>
        </p:spPr>
        <p:txBody>
          <a:bodyPr/>
          <a:lstStyle/>
          <a:p>
            <a:pPr algn="ctr"/>
            <a:r>
              <a:rPr lang="en-US" sz="5400" dirty="0"/>
              <a:t>Stages</a:t>
            </a:r>
            <a:r>
              <a:rPr lang="en-US" sz="6000" dirty="0"/>
              <a:t> </a:t>
            </a:r>
            <a:r>
              <a:rPr lang="en-US" sz="5400" dirty="0"/>
              <a:t>Explained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28335-89D0-DEA0-F279-F79D8C224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4935" y="1785932"/>
            <a:ext cx="4219366" cy="43918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u="sng" dirty="0">
                <a:cs typeface="Calibri"/>
              </a:rPr>
              <a:t>Stage 1</a:t>
            </a:r>
          </a:p>
          <a:p>
            <a:r>
              <a:rPr lang="en-US" dirty="0">
                <a:cs typeface="Calibri"/>
              </a:rPr>
              <a:t>Ground experimentation phase</a:t>
            </a:r>
          </a:p>
          <a:p>
            <a:r>
              <a:rPr lang="en-US" b="0" dirty="0">
                <a:cs typeface="Calibri"/>
              </a:rPr>
              <a:t>This takes 3 weeks or less for each test and can easily be incorporated into A2E demos</a:t>
            </a:r>
            <a:endParaRPr lang="en-US" b="0" dirty="0"/>
          </a:p>
          <a:p>
            <a:endParaRPr lang="en-US" dirty="0"/>
          </a:p>
          <a:p>
            <a:r>
              <a:rPr lang="en-US" sz="2000" u="sng" dirty="0"/>
              <a:t>Stage 2</a:t>
            </a:r>
          </a:p>
          <a:p>
            <a:r>
              <a:rPr lang="en-US" dirty="0"/>
              <a:t>Air testing phase</a:t>
            </a:r>
            <a:endParaRPr lang="en-US" dirty="0">
              <a:cs typeface="Calibri"/>
            </a:endParaRPr>
          </a:p>
          <a:p>
            <a:r>
              <a:rPr lang="en-US" b="0" dirty="0"/>
              <a:t>Approximate 3-month duration or less; all systems being considered have already passed some sort of airworthiness testing. </a:t>
            </a:r>
          </a:p>
          <a:p>
            <a:r>
              <a:rPr lang="en-US" b="0" dirty="0">
                <a:cs typeface="Calibri"/>
              </a:rPr>
              <a:t>Emerald Warrior 2025</a:t>
            </a:r>
          </a:p>
        </p:txBody>
      </p:sp>
      <p:pic>
        <p:nvPicPr>
          <p:cNvPr id="7" name="Picture 6" descr="A jet flying in the sky&#10;&#10;Description automatically generated with medium confidence">
            <a:extLst>
              <a:ext uri="{FF2B5EF4-FFF2-40B4-BE49-F238E27FC236}">
                <a16:creationId xmlns:a16="http://schemas.microsoft.com/office/drawing/2014/main" id="{87EA34D4-2B91-47F3-8281-BAFFC2B2B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661" y="1474968"/>
            <a:ext cx="4219366" cy="2365506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C761F171-F94D-2A6D-51D3-7899AB3A5F68}"/>
              </a:ext>
            </a:extLst>
          </p:cNvPr>
          <p:cNvSpPr txBox="1"/>
          <p:nvPr/>
        </p:nvSpPr>
        <p:spPr>
          <a:xfrm>
            <a:off x="8186537" y="5874681"/>
            <a:ext cx="2483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A/A42R-1 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25716286-0897-1581-7457-12CBF9EBD057}"/>
              </a:ext>
            </a:extLst>
          </p:cNvPr>
          <p:cNvSpPr/>
          <p:nvPr/>
        </p:nvSpPr>
        <p:spPr bwMode="auto">
          <a:xfrm>
            <a:off x="5165859" y="3193841"/>
            <a:ext cx="4503684" cy="1006438"/>
          </a:xfrm>
          <a:prstGeom prst="triangle">
            <a:avLst>
              <a:gd name="adj" fmla="val 8172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rtlCol="0" anchor="ctr">
            <a:spAutoFit/>
          </a:bodyPr>
          <a:lstStyle/>
          <a:p>
            <a:pPr indent="457200" algn="ctr">
              <a:tabLst>
                <a:tab pos="2057400" algn="l"/>
              </a:tabLst>
            </a:pPr>
            <a:endParaRPr lang="en-US" sz="1200" b="1" u="sng" dirty="0">
              <a:cs typeface="Times New Roman" pitchFamily="18" charset="0"/>
            </a:endParaRP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E38A3647-65AE-1B48-5A29-30C1635D72FF}"/>
              </a:ext>
            </a:extLst>
          </p:cNvPr>
          <p:cNvSpPr/>
          <p:nvPr/>
        </p:nvSpPr>
        <p:spPr bwMode="auto">
          <a:xfrm>
            <a:off x="9428458" y="3199257"/>
            <a:ext cx="998276" cy="1003025"/>
          </a:xfrm>
          <a:prstGeom prst="triangle">
            <a:avLst>
              <a:gd name="adj" fmla="val 645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rtlCol="0" anchor="ctr">
            <a:spAutoFit/>
          </a:bodyPr>
          <a:lstStyle/>
          <a:p>
            <a:pPr indent="457200" algn="ctr">
              <a:tabLst>
                <a:tab pos="2057400" algn="l"/>
              </a:tabLst>
            </a:pPr>
            <a:endParaRPr lang="en-US" sz="1200" b="1" u="sng" dirty="0">
              <a:cs typeface="Times New Roman" pitchFamily="18" charset="0"/>
            </a:endParaRPr>
          </a:p>
        </p:txBody>
      </p:sp>
      <p:sp>
        <p:nvSpPr>
          <p:cNvPr id="64" name="Right Triangle 63">
            <a:extLst>
              <a:ext uri="{FF2B5EF4-FFF2-40B4-BE49-F238E27FC236}">
                <a16:creationId xmlns:a16="http://schemas.microsoft.com/office/drawing/2014/main" id="{BCE526FB-F8A2-646E-7A8A-863A7E14E76D}"/>
              </a:ext>
            </a:extLst>
          </p:cNvPr>
          <p:cNvSpPr/>
          <p:nvPr/>
        </p:nvSpPr>
        <p:spPr bwMode="auto">
          <a:xfrm rot="10800000">
            <a:off x="8856922" y="3218848"/>
            <a:ext cx="647814" cy="861142"/>
          </a:xfrm>
          <a:prstGeom prst="rtTriangl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rtlCol="0" anchor="ctr">
            <a:spAutoFit/>
          </a:bodyPr>
          <a:lstStyle/>
          <a:p>
            <a:pPr indent="457200" algn="ctr">
              <a:tabLst>
                <a:tab pos="2057400" algn="l"/>
              </a:tabLst>
            </a:pPr>
            <a:endParaRPr lang="en-US" sz="1200" b="1" u="sng" dirty="0">
              <a:cs typeface="Times New Roman" pitchFamily="18" charset="0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07DD43D-1049-41A8-C5CE-55AD4AFA4621}"/>
              </a:ext>
            </a:extLst>
          </p:cNvPr>
          <p:cNvCxnSpPr>
            <a:cxnSpLocks/>
            <a:stCxn id="29" idx="0"/>
            <a:endCxn id="29" idx="2"/>
          </p:cNvCxnSpPr>
          <p:nvPr/>
        </p:nvCxnSpPr>
        <p:spPr bwMode="auto">
          <a:xfrm flipH="1">
            <a:off x="5165859" y="3193841"/>
            <a:ext cx="3680501" cy="100643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AFF6F9D-B3D6-5183-23BD-17D3FA9C45C1}"/>
              </a:ext>
            </a:extLst>
          </p:cNvPr>
          <p:cNvCxnSpPr>
            <a:cxnSpLocks/>
            <a:stCxn id="64" idx="2"/>
            <a:endCxn id="30" idx="4"/>
          </p:cNvCxnSpPr>
          <p:nvPr/>
        </p:nvCxnSpPr>
        <p:spPr bwMode="auto">
          <a:xfrm>
            <a:off x="9504736" y="3218848"/>
            <a:ext cx="921998" cy="98343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D33D77F-E191-2E31-F399-6155C89179AA}"/>
              </a:ext>
            </a:extLst>
          </p:cNvPr>
          <p:cNvCxnSpPr>
            <a:cxnSpLocks/>
            <a:endCxn id="29" idx="0"/>
          </p:cNvCxnSpPr>
          <p:nvPr/>
        </p:nvCxnSpPr>
        <p:spPr bwMode="auto">
          <a:xfrm flipH="1">
            <a:off x="8846360" y="3193841"/>
            <a:ext cx="651665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73" name="Picture 72" descr="A picture containing plane, airplane, old, jet&#10;&#10;Description automatically generated">
            <a:extLst>
              <a:ext uri="{FF2B5EF4-FFF2-40B4-BE49-F238E27FC236}">
                <a16:creationId xmlns:a16="http://schemas.microsoft.com/office/drawing/2014/main" id="{E1214699-34B7-2AF5-562E-E7A25C7E69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5159148" y="4195763"/>
            <a:ext cx="5267586" cy="197753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07385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460A542-CB16-8CCD-0E49-B99C0BC8B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805" y="1479071"/>
            <a:ext cx="8825462" cy="47434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E2AAB0-A22F-5A1E-2CD1-EA2E87667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11" y="234709"/>
            <a:ext cx="10740377" cy="1143000"/>
          </a:xfrm>
        </p:spPr>
        <p:txBody>
          <a:bodyPr/>
          <a:lstStyle/>
          <a:p>
            <a:pPr algn="ctr"/>
            <a:r>
              <a:rPr lang="en-US" sz="4800" dirty="0">
                <a:cs typeface="Calibri Light"/>
              </a:rPr>
              <a:t> Legacy RPA Operations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8A1069-C630-B620-3CE1-1CB2143EEF1F}"/>
              </a:ext>
            </a:extLst>
          </p:cNvPr>
          <p:cNvSpPr/>
          <p:nvPr/>
        </p:nvSpPr>
        <p:spPr bwMode="auto">
          <a:xfrm flipV="1">
            <a:off x="10256808" y="3004579"/>
            <a:ext cx="543464" cy="661647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rIns="91440" rtlCol="0" anchor="ctr">
            <a:spAutoFit/>
          </a:bodyPr>
          <a:lstStyle/>
          <a:p>
            <a:pPr indent="457200" algn="ctr">
              <a:tabLst>
                <a:tab pos="2057400" algn="l"/>
              </a:tabLst>
            </a:pPr>
            <a:endParaRPr lang="en-US" sz="1200" b="1" u="sng" dirty="0">
              <a:cs typeface="Times New Roman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BD2035-CA65-6E6F-13A1-1A4729B765C5}"/>
              </a:ext>
            </a:extLst>
          </p:cNvPr>
          <p:cNvSpPr/>
          <p:nvPr/>
        </p:nvSpPr>
        <p:spPr bwMode="auto">
          <a:xfrm>
            <a:off x="3453442" y="2872597"/>
            <a:ext cx="2642558" cy="2677062"/>
          </a:xfrm>
          <a:prstGeom prst="ellipse">
            <a:avLst/>
          </a:prstGeom>
          <a:solidFill>
            <a:srgbClr val="E12D09">
              <a:alpha val="6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rtlCol="0" anchor="ctr">
            <a:spAutoFit/>
          </a:bodyPr>
          <a:lstStyle/>
          <a:p>
            <a:pPr indent="457200" algn="ctr">
              <a:tabLst>
                <a:tab pos="2057400" algn="l"/>
              </a:tabLst>
            </a:pPr>
            <a:endParaRPr lang="en-US" sz="1200" b="1" u="sng" dirty="0">
              <a:cs typeface="Times New Roman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923154-8840-BE80-DCED-B98DEBD1DF99}"/>
              </a:ext>
            </a:extLst>
          </p:cNvPr>
          <p:cNvSpPr/>
          <p:nvPr/>
        </p:nvSpPr>
        <p:spPr bwMode="auto">
          <a:xfrm>
            <a:off x="6564702" y="2403895"/>
            <a:ext cx="2642558" cy="2677062"/>
          </a:xfrm>
          <a:prstGeom prst="ellipse">
            <a:avLst/>
          </a:prstGeom>
          <a:solidFill>
            <a:srgbClr val="E12D09">
              <a:alpha val="6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rtlCol="0" anchor="ctr">
            <a:spAutoFit/>
          </a:bodyPr>
          <a:lstStyle/>
          <a:p>
            <a:pPr indent="457200" algn="ctr">
              <a:tabLst>
                <a:tab pos="2057400" algn="l"/>
              </a:tabLst>
            </a:pPr>
            <a:endParaRPr lang="en-US" sz="1200" b="1" u="sng" dirty="0">
              <a:cs typeface="Times New Roman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EB22204-ED66-6862-95C7-597390123192}"/>
              </a:ext>
            </a:extLst>
          </p:cNvPr>
          <p:cNvSpPr/>
          <p:nvPr/>
        </p:nvSpPr>
        <p:spPr bwMode="auto">
          <a:xfrm>
            <a:off x="8807571" y="1534066"/>
            <a:ext cx="2642558" cy="2677062"/>
          </a:xfrm>
          <a:prstGeom prst="ellipse">
            <a:avLst/>
          </a:prstGeom>
          <a:solidFill>
            <a:srgbClr val="E12D09">
              <a:alpha val="6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rtlCol="0" anchor="ctr">
            <a:spAutoFit/>
          </a:bodyPr>
          <a:lstStyle/>
          <a:p>
            <a:pPr indent="457200" algn="ctr">
              <a:tabLst>
                <a:tab pos="2057400" algn="l"/>
              </a:tabLst>
            </a:pPr>
            <a:endParaRPr lang="en-US" sz="1200" b="1" u="sng" dirty="0">
              <a:cs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605685-A6CB-AB62-C8AD-234424095DE8}"/>
              </a:ext>
            </a:extLst>
          </p:cNvPr>
          <p:cNvSpPr txBox="1"/>
          <p:nvPr/>
        </p:nvSpPr>
        <p:spPr>
          <a:xfrm>
            <a:off x="437710" y="1681067"/>
            <a:ext cx="24800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- 7233 miles</a:t>
            </a:r>
          </a:p>
          <a:p>
            <a:r>
              <a:rPr lang="en-US" dirty="0"/>
              <a:t>- 120 knots</a:t>
            </a:r>
          </a:p>
          <a:p>
            <a:endParaRPr lang="en-US" dirty="0"/>
          </a:p>
          <a:p>
            <a:r>
              <a:rPr lang="en-US" dirty="0"/>
              <a:t>Flight time: </a:t>
            </a:r>
          </a:p>
          <a:p>
            <a:r>
              <a:rPr lang="en-US" dirty="0"/>
              <a:t>2 days, 4.4 </a:t>
            </a:r>
            <a:r>
              <a:rPr lang="en-US" dirty="0" err="1"/>
              <a:t>hrs</a:t>
            </a:r>
            <a:endParaRPr lang="en-US" dirty="0"/>
          </a:p>
          <a:p>
            <a:endParaRPr lang="en-US" dirty="0"/>
          </a:p>
          <a:p>
            <a:r>
              <a:rPr lang="en-US" dirty="0"/>
              <a:t>Assumes GSE at each stop with at least 4 hour turn time</a:t>
            </a:r>
          </a:p>
          <a:p>
            <a:endParaRPr lang="en-US" dirty="0"/>
          </a:p>
          <a:p>
            <a:r>
              <a:rPr lang="en-US" dirty="0"/>
              <a:t>Total time: </a:t>
            </a:r>
          </a:p>
          <a:p>
            <a:r>
              <a:rPr lang="en-US" b="1" dirty="0"/>
              <a:t>2 days 20.4 </a:t>
            </a:r>
            <a:r>
              <a:rPr lang="en-US" b="1" dirty="0" err="1"/>
              <a:t>hrs</a:t>
            </a:r>
            <a:endParaRPr lang="en-US" b="1" dirty="0"/>
          </a:p>
          <a:p>
            <a:endParaRPr lang="en-US" dirty="0"/>
          </a:p>
          <a:p>
            <a:r>
              <a:rPr lang="en-US" b="1" u="sng" dirty="0"/>
              <a:t>No divert options</a:t>
            </a:r>
          </a:p>
        </p:txBody>
      </p:sp>
    </p:spTree>
    <p:extLst>
      <p:ext uri="{BB962C8B-B14F-4D97-AF65-F5344CB8AC3E}">
        <p14:creationId xmlns:p14="http://schemas.microsoft.com/office/powerpoint/2010/main" val="2683875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0760-4AF1-999A-0306-0FDAE536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097" y="225403"/>
            <a:ext cx="9525000" cy="1143000"/>
          </a:xfrm>
        </p:spPr>
        <p:txBody>
          <a:bodyPr/>
          <a:lstStyle/>
          <a:p>
            <a:pPr algn="ctr"/>
            <a:r>
              <a:rPr lang="en-US" sz="4800" dirty="0">
                <a:cs typeface="Calibri Light"/>
              </a:rPr>
              <a:t>Agile Combat Power Projection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F0C3F0B-2E42-2B46-1BC9-DAEB759C6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262" y="1526576"/>
            <a:ext cx="8846005" cy="4648439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C5FD50A-73CF-7FE5-2899-9CD25669D58C}"/>
              </a:ext>
            </a:extLst>
          </p:cNvPr>
          <p:cNvSpPr/>
          <p:nvPr/>
        </p:nvSpPr>
        <p:spPr bwMode="auto">
          <a:xfrm>
            <a:off x="4980318" y="2621294"/>
            <a:ext cx="2642558" cy="2677062"/>
          </a:xfrm>
          <a:prstGeom prst="ellipse">
            <a:avLst/>
          </a:prstGeom>
          <a:solidFill>
            <a:srgbClr val="E12D09">
              <a:alpha val="6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rtlCol="0" anchor="ctr">
            <a:spAutoFit/>
          </a:bodyPr>
          <a:lstStyle/>
          <a:p>
            <a:pPr indent="457200" algn="ctr">
              <a:tabLst>
                <a:tab pos="2057400" algn="l"/>
              </a:tabLst>
            </a:pPr>
            <a:endParaRPr lang="en-US" sz="1200" b="1" u="sng" dirty="0">
              <a:cs typeface="Times New Roman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B87BB6-64EC-5DDB-09DE-2F46FBB03E58}"/>
              </a:ext>
            </a:extLst>
          </p:cNvPr>
          <p:cNvSpPr/>
          <p:nvPr/>
        </p:nvSpPr>
        <p:spPr bwMode="auto">
          <a:xfrm>
            <a:off x="6980767" y="2621294"/>
            <a:ext cx="2642558" cy="2677062"/>
          </a:xfrm>
          <a:prstGeom prst="ellipse">
            <a:avLst/>
          </a:prstGeom>
          <a:solidFill>
            <a:srgbClr val="E12D09">
              <a:alpha val="6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rtlCol="0" anchor="ctr">
            <a:spAutoFit/>
          </a:bodyPr>
          <a:lstStyle/>
          <a:p>
            <a:pPr indent="457200" algn="ctr">
              <a:tabLst>
                <a:tab pos="2057400" algn="l"/>
              </a:tabLst>
            </a:pPr>
            <a:endParaRPr lang="en-US" sz="1200" b="1" u="sng" dirty="0">
              <a:cs typeface="Times New Roman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3F3CC1-BAF7-6353-2BE2-8559FEE30FF5}"/>
              </a:ext>
            </a:extLst>
          </p:cNvPr>
          <p:cNvSpPr/>
          <p:nvPr/>
        </p:nvSpPr>
        <p:spPr bwMode="auto">
          <a:xfrm>
            <a:off x="9100709" y="1771292"/>
            <a:ext cx="2642558" cy="2677062"/>
          </a:xfrm>
          <a:prstGeom prst="ellipse">
            <a:avLst/>
          </a:prstGeom>
          <a:solidFill>
            <a:srgbClr val="E12D09">
              <a:alpha val="6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rtlCol="0" anchor="ctr">
            <a:spAutoFit/>
          </a:bodyPr>
          <a:lstStyle/>
          <a:p>
            <a:pPr indent="457200" algn="ctr">
              <a:tabLst>
                <a:tab pos="2057400" algn="l"/>
              </a:tabLst>
            </a:pPr>
            <a:endParaRPr lang="en-US" sz="1200" b="1" u="sng" dirty="0">
              <a:cs typeface="Times New Roman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ED62F7E-8944-D98F-E759-7C65E8F2170A}"/>
              </a:ext>
            </a:extLst>
          </p:cNvPr>
          <p:cNvSpPr/>
          <p:nvPr/>
        </p:nvSpPr>
        <p:spPr bwMode="auto">
          <a:xfrm>
            <a:off x="3794837" y="2928670"/>
            <a:ext cx="2642558" cy="2677062"/>
          </a:xfrm>
          <a:prstGeom prst="ellipse">
            <a:avLst/>
          </a:prstGeom>
          <a:solidFill>
            <a:srgbClr val="E12D09">
              <a:alpha val="6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rtlCol="0" anchor="ctr">
            <a:spAutoFit/>
          </a:bodyPr>
          <a:lstStyle/>
          <a:p>
            <a:pPr indent="457200" algn="ctr">
              <a:tabLst>
                <a:tab pos="2057400" algn="l"/>
              </a:tabLst>
            </a:pPr>
            <a:endParaRPr lang="en-US" sz="1200" b="1" u="sng" dirty="0">
              <a:cs typeface="Times New Roman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A5392D7-0BA1-22FB-C0AD-3B244403F953}"/>
              </a:ext>
            </a:extLst>
          </p:cNvPr>
          <p:cNvSpPr/>
          <p:nvPr/>
        </p:nvSpPr>
        <p:spPr bwMode="auto">
          <a:xfrm>
            <a:off x="2843284" y="2725946"/>
            <a:ext cx="1952882" cy="1927795"/>
          </a:xfrm>
          <a:prstGeom prst="ellipse">
            <a:avLst/>
          </a:prstGeom>
          <a:solidFill>
            <a:srgbClr val="E12D09">
              <a:alpha val="6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rtlCol="0" anchor="ctr">
            <a:spAutoFit/>
          </a:bodyPr>
          <a:lstStyle/>
          <a:p>
            <a:pPr indent="457200" algn="ctr">
              <a:tabLst>
                <a:tab pos="2057400" algn="l"/>
              </a:tabLst>
            </a:pPr>
            <a:endParaRPr lang="en-US" sz="1200" b="1" u="sng" dirty="0">
              <a:cs typeface="Times New Roman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E965AB-B0B6-DF3C-AC78-4D1B87341F57}"/>
              </a:ext>
            </a:extLst>
          </p:cNvPr>
          <p:cNvSpPr/>
          <p:nvPr/>
        </p:nvSpPr>
        <p:spPr bwMode="auto">
          <a:xfrm>
            <a:off x="10599645" y="2447337"/>
            <a:ext cx="1143622" cy="1143001"/>
          </a:xfrm>
          <a:prstGeom prst="ellipse">
            <a:avLst/>
          </a:prstGeom>
          <a:solidFill>
            <a:srgbClr val="E12D09">
              <a:alpha val="6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rtlCol="0" anchor="ctr">
            <a:spAutoFit/>
          </a:bodyPr>
          <a:lstStyle/>
          <a:p>
            <a:pPr indent="457200" algn="ctr">
              <a:tabLst>
                <a:tab pos="2057400" algn="l"/>
              </a:tabLst>
            </a:pPr>
            <a:endParaRPr lang="en-US" sz="1200" b="1" u="sng" dirty="0">
              <a:cs typeface="Times New Roman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C7955C-2286-0E7D-FD17-0B2E643E1D3E}"/>
              </a:ext>
            </a:extLst>
          </p:cNvPr>
          <p:cNvSpPr txBox="1"/>
          <p:nvPr/>
        </p:nvSpPr>
        <p:spPr>
          <a:xfrm>
            <a:off x="438579" y="1675779"/>
            <a:ext cx="23799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- 9007 miles</a:t>
            </a:r>
          </a:p>
          <a:p>
            <a:r>
              <a:rPr lang="en-US" dirty="0"/>
              <a:t>- 120 knots</a:t>
            </a:r>
          </a:p>
          <a:p>
            <a:endParaRPr lang="en-US" dirty="0"/>
          </a:p>
          <a:p>
            <a:r>
              <a:rPr lang="en-US" dirty="0"/>
              <a:t>Flight time: </a:t>
            </a:r>
          </a:p>
          <a:p>
            <a:r>
              <a:rPr lang="en-US" dirty="0"/>
              <a:t>2 days 17.2 </a:t>
            </a:r>
            <a:r>
              <a:rPr lang="en-US" dirty="0" err="1"/>
              <a:t>hrs</a:t>
            </a:r>
            <a:endParaRPr lang="en-US" dirty="0"/>
          </a:p>
          <a:p>
            <a:endParaRPr lang="en-US" dirty="0"/>
          </a:p>
          <a:p>
            <a:r>
              <a:rPr lang="en-US" dirty="0"/>
              <a:t>Assumes 45 min turn time with min MX </a:t>
            </a:r>
          </a:p>
          <a:p>
            <a:endParaRPr lang="en-US" dirty="0"/>
          </a:p>
          <a:p>
            <a:r>
              <a:rPr lang="en-US" dirty="0"/>
              <a:t>Total time</a:t>
            </a:r>
          </a:p>
          <a:p>
            <a:r>
              <a:rPr lang="en-US" b="1" dirty="0"/>
              <a:t>2 days 20.9 </a:t>
            </a:r>
            <a:r>
              <a:rPr lang="en-US" b="1" dirty="0" err="1"/>
              <a:t>hrs</a:t>
            </a:r>
            <a:endParaRPr lang="en-US" b="1" dirty="0"/>
          </a:p>
          <a:p>
            <a:endParaRPr lang="en-US" b="1" dirty="0"/>
          </a:p>
          <a:p>
            <a:r>
              <a:rPr lang="en-US" b="1" u="sng" dirty="0"/>
              <a:t>Multiple FOLs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0A9112-2152-158C-4CB1-AB365AD72FFF}"/>
              </a:ext>
            </a:extLst>
          </p:cNvPr>
          <p:cNvSpPr/>
          <p:nvPr/>
        </p:nvSpPr>
        <p:spPr bwMode="auto">
          <a:xfrm>
            <a:off x="2897262" y="3370561"/>
            <a:ext cx="1952882" cy="1927795"/>
          </a:xfrm>
          <a:prstGeom prst="ellipse">
            <a:avLst/>
          </a:prstGeom>
          <a:solidFill>
            <a:srgbClr val="E12D09">
              <a:alpha val="6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rtlCol="0" anchor="ctr">
            <a:spAutoFit/>
          </a:bodyPr>
          <a:lstStyle/>
          <a:p>
            <a:pPr indent="457200" algn="ctr">
              <a:tabLst>
                <a:tab pos="2057400" algn="l"/>
              </a:tabLst>
            </a:pPr>
            <a:endParaRPr lang="en-US" sz="1200" b="1" u="sng" dirty="0">
              <a:cs typeface="Times New Roman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1ABAF3-FEAB-4D97-391B-FD20C62EF25C}"/>
              </a:ext>
            </a:extLst>
          </p:cNvPr>
          <p:cNvSpPr/>
          <p:nvPr/>
        </p:nvSpPr>
        <p:spPr bwMode="auto">
          <a:xfrm>
            <a:off x="3264961" y="1923000"/>
            <a:ext cx="1952882" cy="1927795"/>
          </a:xfrm>
          <a:prstGeom prst="ellipse">
            <a:avLst/>
          </a:prstGeom>
          <a:solidFill>
            <a:srgbClr val="E12D09">
              <a:alpha val="6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rtlCol="0" anchor="ctr">
            <a:spAutoFit/>
          </a:bodyPr>
          <a:lstStyle/>
          <a:p>
            <a:pPr indent="457200" algn="ctr">
              <a:tabLst>
                <a:tab pos="2057400" algn="l"/>
              </a:tabLst>
            </a:pPr>
            <a:endParaRPr lang="en-US" sz="1200" b="1" u="sng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279599"/>
      </p:ext>
    </p:extLst>
  </p:cSld>
  <p:clrMapOvr>
    <a:masterClrMapping/>
  </p:clrMapOvr>
</p:sld>
</file>

<file path=ppt/theme/theme1.xml><?xml version="1.0" encoding="utf-8"?>
<a:theme xmlns:a="http://schemas.openxmlformats.org/drawingml/2006/main" name="4_USAF(Unclas)">
  <a:themeElements>
    <a:clrScheme name="USAF(Unclas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SAF(Unclas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</a:spPr>
      <a:bodyPr wrap="square" lIns="91440" rIns="91440" anchor="ctr">
        <a:spAutoFit/>
      </a:bodyPr>
      <a:lstStyle>
        <a:defPPr indent="457200">
          <a:tabLst>
            <a:tab pos="2057400" algn="l"/>
          </a:tabLst>
          <a:defRPr sz="1200" b="1" u="sng" dirty="0"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SAF(Unclas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AF(Unclas)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(Unclas)">
  <a:themeElements>
    <a:clrScheme name="USAF(Unclas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SAF(Unclas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</a:spPr>
      <a:bodyPr wrap="square" lIns="91440" rIns="91440" anchor="ctr">
        <a:spAutoFit/>
      </a:bodyPr>
      <a:lstStyle>
        <a:defPPr indent="457200">
          <a:tabLst>
            <a:tab pos="2057400" algn="l"/>
          </a:tabLst>
          <a:defRPr sz="1200" b="1" u="sng" dirty="0"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SAF(Unclas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AF(Unclas)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USAF(Unclas)">
  <a:themeElements>
    <a:clrScheme name="USAF(Unclas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SAF(Unclas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</a:spPr>
      <a:bodyPr wrap="square" lIns="91440" rIns="91440" anchor="ctr">
        <a:spAutoFit/>
      </a:bodyPr>
      <a:lstStyle>
        <a:defPPr indent="457200">
          <a:tabLst>
            <a:tab pos="2057400" algn="l"/>
          </a:tabLst>
          <a:defRPr sz="1200" b="1" u="sng" dirty="0"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SAF(Unclas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AF(Unclas)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6269</TotalTime>
  <Words>417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Arial Black</vt:lpstr>
      <vt:lpstr>Berlin Sans FB Demi</vt:lpstr>
      <vt:lpstr>Calibri</vt:lpstr>
      <vt:lpstr>Calibri Light</vt:lpstr>
      <vt:lpstr>LFT Etica</vt:lpstr>
      <vt:lpstr>Segoe UI</vt:lpstr>
      <vt:lpstr>Times New Roman</vt:lpstr>
      <vt:lpstr>Wingdings</vt:lpstr>
      <vt:lpstr>4_USAF(Unclas)</vt:lpstr>
      <vt:lpstr>5_USAF(Unclas)</vt:lpstr>
      <vt:lpstr>3_USAF(Unclas)</vt:lpstr>
      <vt:lpstr>PowerPoint Presentation</vt:lpstr>
      <vt:lpstr>ACCELERATE</vt:lpstr>
      <vt:lpstr>Solution</vt:lpstr>
      <vt:lpstr>Innovation Meets Progression</vt:lpstr>
      <vt:lpstr>Haste Operations Power Restore (HOPR)</vt:lpstr>
      <vt:lpstr>Flow</vt:lpstr>
      <vt:lpstr>Stages Explained</vt:lpstr>
      <vt:lpstr> Legacy RPA Operations</vt:lpstr>
      <vt:lpstr>Agile Combat Power Projection</vt:lpstr>
      <vt:lpstr>What’s Next?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A2E/IASP/HELMTS Road Map*</dc:title>
  <dc:creator>BRIGHAM, WILLIAM H IV MSgt USAF AFSOC 12 SOS/Mustang</dc:creator>
  <cp:lastModifiedBy>Will Brigham</cp:lastModifiedBy>
  <cp:revision>102</cp:revision>
  <dcterms:created xsi:type="dcterms:W3CDTF">2024-01-16T00:14:04Z</dcterms:created>
  <dcterms:modified xsi:type="dcterms:W3CDTF">2025-04-17T05:02:28Z</dcterms:modified>
</cp:coreProperties>
</file>