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5" r:id="rId4"/>
    <p:sldId id="257" r:id="rId5"/>
    <p:sldId id="260" r:id="rId6"/>
    <p:sldId id="262" r:id="rId7"/>
    <p:sldId id="261" r:id="rId8"/>
    <p:sldId id="263" r:id="rId9"/>
    <p:sldId id="264" r:id="rId10"/>
    <p:sldId id="259" r:id="rId11"/>
    <p:sldId id="267" r:id="rId12"/>
    <p:sldId id="266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08397-D2F5-43C2-B629-F0F8ACAA4E8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DD7-8741-48B5-87C5-B9F3F8DBE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23 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0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625C8-30E3-4CEF-D59A-60649F0B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2027B-5C64-C4AE-3F0E-7B6E342A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E70BF-433F-950B-F06C-3A1CD181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95AAE-879B-B794-79AD-588B90A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7C7AF-69BC-2FB0-54AA-E7762445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A22DD-506D-049D-F120-0EC557A4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C02E2-7FB3-7E09-C95F-9023BC33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A458D-FC58-EFBD-78D0-F0A1EC0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7BE5-E3C6-0957-E090-D31B9D6E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DE410-C61D-2A5E-7DB6-646F644B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8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07C22-F4D3-52F1-9090-9882D276A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D580C-AE55-D481-589D-73837B277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881E2-CCC2-15D2-17A6-041B7D4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6B76-75F5-27DE-0E28-757ACD2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FB0A6-43D4-4F64-CD76-FAC3F43F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3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8590-CF83-7786-4F18-8B6604F1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628FF-4AAD-34EE-318C-434F660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25BB-853B-C648-4F8E-FE41BE70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11DCC-DB71-545C-27E4-CA8E86CB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6002B-E977-AB91-A3F6-48503FE6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C920F-253A-EC94-188D-8179A85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A8AC1-1061-744B-DA77-11EB8AE7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F7185-533F-B927-D6E2-DD22FF6E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60676-18C3-1687-289A-DF2872E9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5F35-2085-0588-F843-4C7A1E8A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9C0D6-FF38-F5FF-40E5-3AF7DCD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1B34B-F250-C18B-545E-B8478CE3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48794-FD7D-BD41-1FEF-B91453EC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3BAB9-ABC5-F39D-A4DE-CEFB4EA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7390C-E81D-2102-FF38-582A0F2B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FC642-DA30-F0F3-BCF6-B79F4C54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F7B87-954A-CB61-20CA-969FE2E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22579-D42B-1A74-A8D2-07DB31C1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8D9E-9762-401D-4727-50409CA1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0E68F-DE6A-5524-2225-B6A7A4A00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D7CA4-E838-6594-8E78-096C9C26B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6731C-84C2-478E-9BC5-1FD5FFAD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D6390-DAF8-B81A-FD48-D764BA7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C3F986-DFE6-6DB2-DA15-5234AE0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04F2E-5231-EC45-C314-5E2433E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FC71C-0E94-0FE9-6D55-8ECF6787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D438C-42B1-958F-84DF-85FAD5D1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7174C-A790-5C98-88CC-941750B8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63082-5870-9B23-8631-9FA9EB46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28A1D9-8350-5515-F19B-CB532F68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12EBA-A815-9CD3-0123-0E52864E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6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7F5E-E904-933B-D437-C059894E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828A1-57B5-6951-A0F6-50258D54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084A-6361-50D7-58E3-2862E557E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91F64-2902-3405-F75F-6C9E083F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7AABD-5375-D67D-7C8F-73E8400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1386D-0798-E15E-A806-4C0580E0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B8A3F-9F5F-A4BE-C811-1A6413AE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E448A-3988-8702-6EDC-B0F88171C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AAD0B-97C2-8B8D-8D8D-2A552D41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494E1-AC5E-ECEF-5E64-75EF0381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BDB8F-A04D-3C98-D696-B72F74AA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7948D-732B-E64C-D816-F3828FE5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7418BF-64E6-3F07-EDCE-AD67B038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868B9-E1B3-AFE6-ED9A-D60F926D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C7838-D005-6411-E3F6-1717CFE21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222A-6107-4545-A8CD-90F5D224E30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9D177-FC24-DD4E-223C-66AF96B5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3CC59-BD34-D38D-7250-E300A5E19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153F2-DCA4-D919-7122-9671BCB95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U-Net:</a:t>
            </a:r>
            <a:br>
              <a:rPr lang="en-US" altLang="ko-KR" dirty="0"/>
            </a:br>
            <a:r>
              <a:rPr lang="en-US" altLang="ko-KR" sz="2400" dirty="0"/>
              <a:t>Convolutional Networks for Biomedical Image Segmentation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12F63-83DB-97AC-EE40-AC252EEFD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최형기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0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74E2-2A4E-DA5F-652A-6F18C5C1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Overlap-Tile Strategy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E2B5FE-09F4-38FE-AA2C-4F6774487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690" y="1825625"/>
            <a:ext cx="859862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B53BE-1420-9495-3809-812D0BA70293}"/>
              </a:ext>
            </a:extLst>
          </p:cNvPr>
          <p:cNvSpPr txBox="1"/>
          <p:nvPr/>
        </p:nvSpPr>
        <p:spPr>
          <a:xfrm>
            <a:off x="8402435" y="2172168"/>
            <a:ext cx="154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Patch(Input)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27F32-3055-FC87-1415-3A469DD1AD4A}"/>
              </a:ext>
            </a:extLst>
          </p:cNvPr>
          <p:cNvSpPr txBox="1"/>
          <p:nvPr/>
        </p:nvSpPr>
        <p:spPr>
          <a:xfrm>
            <a:off x="8402435" y="2676437"/>
            <a:ext cx="37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 of the segmentation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31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74E2-2A4E-DA5F-652A-6F18C5C1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Touching Cell Separation Strategy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E5EDD2-6D5B-8C00-D145-308A01F2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0" y="2685246"/>
            <a:ext cx="11412720" cy="26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0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74E2-2A4E-DA5F-652A-6F18C5C1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Touching Cell Separation Strategy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B79E5C5-2929-D34B-A909-A58E6BCF2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Must separate contact objects of the same class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altLang="ko-KR" smtClean="0"/>
                              <m:t>σ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altLang="ko-KR" smtClean="0"/>
                      <m:t>σ</m:t>
                    </m:r>
                    <m:r>
                      <m:rPr>
                        <m:nor/>
                      </m:rPr>
                      <a:rPr lang="el-GR" altLang="ko-KR" smtClean="0"/>
                      <m:t> ≈ 5</m:t>
                    </m:r>
                    <m:r>
                      <m:rPr>
                        <m:nor/>
                      </m:rPr>
                      <a:rPr lang="en-US" altLang="ko-KR" b="0" i="0" smtClean="0"/>
                      <m:t> </m:t>
                    </m:r>
                    <m:r>
                      <m:rPr>
                        <m:nor/>
                      </m:rPr>
                      <a:rPr lang="en-US" altLang="ko-KR" b="0" i="0" smtClean="0"/>
                      <m:t>pixels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Weight map to balance the class frequencies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distance to the border of the nearest cell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distance to the border of the second nearest cell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B79E5C5-2929-D34B-A909-A58E6BCF2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46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74E2-2A4E-DA5F-652A-6F18C5C1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9E5C5-2929-D34B-A909-A58E6BCF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Stochastic Gradient Descent</a:t>
            </a:r>
          </a:p>
          <a:p>
            <a:endParaRPr lang="en-US" altLang="ko-KR" dirty="0"/>
          </a:p>
          <a:p>
            <a:r>
              <a:rPr lang="en-US" altLang="ko-KR" dirty="0"/>
              <a:t>Pixel-wise Soft-max</a:t>
            </a:r>
          </a:p>
          <a:p>
            <a:endParaRPr lang="en-US" altLang="ko-KR" dirty="0"/>
          </a:p>
          <a:p>
            <a:r>
              <a:rPr lang="en-US" altLang="ko-KR" dirty="0"/>
              <a:t>Cross Entropy loss function</a:t>
            </a:r>
          </a:p>
          <a:p>
            <a:endParaRPr lang="en-US" altLang="ko-KR" dirty="0"/>
          </a:p>
          <a:p>
            <a:r>
              <a:rPr lang="en-US" altLang="ko-KR" dirty="0"/>
              <a:t>Momentum : 0.99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39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74E2-2A4E-DA5F-652A-6F18C5C1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B79E5C5-2929-D34B-A909-A58E6BCF2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Pixel-wise Soft-max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 : approximate maximum function</a:t>
                </a: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 : the activation in feature channel k at the pixel position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K : number of classes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Cross Entropy loss function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B79E5C5-2929-D34B-A909-A58E6BCF2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96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74E2-2A4E-DA5F-652A-6F18C5C1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9E5C5-2929-D34B-A909-A58E6BCF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Not enough data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Elastic Deformation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038F0C-1FBE-34CA-92F3-A59FD757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92" y="3429000"/>
            <a:ext cx="4842707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F3B625-F718-B28C-487E-086C0F67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837138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4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74E2-2A4E-DA5F-652A-6F18C5C1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EB997-97BE-67F5-12E6-001C4E0A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21418"/>
            <a:ext cx="6819975" cy="2580892"/>
          </a:xfrm>
          <a:prstGeom prst="rect">
            <a:avLst/>
          </a:prstGeom>
        </p:spPr>
      </p:pic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DF5EFB19-A978-23E0-A5C9-4130DAE7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Excellent performance with few training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57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U-Net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Based on Fully-Convolutional Network</a:t>
            </a:r>
          </a:p>
          <a:p>
            <a:pPr lvl="1">
              <a:buFontTx/>
              <a:buChar char="-"/>
            </a:pPr>
            <a:r>
              <a:rPr lang="en-US" altLang="ko-KR" dirty="0"/>
              <a:t>End-to-End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Contracting Path &amp; Expanding Path</a:t>
            </a:r>
          </a:p>
          <a:p>
            <a:pPr lvl="1">
              <a:buFontTx/>
              <a:buChar char="-"/>
            </a:pPr>
            <a:r>
              <a:rPr lang="en-US" altLang="ko-KR" dirty="0"/>
              <a:t>Capture context &amp; precise localization</a:t>
            </a:r>
          </a:p>
          <a:p>
            <a:endParaRPr lang="en-US" altLang="ko-KR" dirty="0"/>
          </a:p>
          <a:p>
            <a:r>
              <a:rPr lang="en-US" altLang="ko-KR" dirty="0"/>
              <a:t>Overlap-Tile, Touching cell separation</a:t>
            </a:r>
          </a:p>
          <a:p>
            <a:endParaRPr lang="en-US" altLang="ko-KR" dirty="0"/>
          </a:p>
          <a:p>
            <a:r>
              <a:rPr lang="en-US" altLang="ko-KR" dirty="0"/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32011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Fully-Convolutional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Modified CNN-based model for Semantic Segmentation</a:t>
            </a:r>
          </a:p>
          <a:p>
            <a:endParaRPr lang="en-US" altLang="ko-KR" dirty="0"/>
          </a:p>
          <a:p>
            <a:r>
              <a:rPr lang="en-US" altLang="ko-KR" dirty="0"/>
              <a:t>Complement Fully-Connected Layer</a:t>
            </a:r>
          </a:p>
          <a:p>
            <a:endParaRPr lang="en-US" altLang="ko-KR" dirty="0"/>
          </a:p>
          <a:p>
            <a:r>
              <a:rPr lang="en-US" altLang="ko-KR" dirty="0" err="1"/>
              <a:t>Convolutionalization</a:t>
            </a:r>
            <a:endParaRPr lang="en-US" altLang="ko-KR" dirty="0"/>
          </a:p>
          <a:p>
            <a:r>
              <a:rPr lang="en-US" altLang="ko-KR" dirty="0"/>
              <a:t>Deconvolution(</a:t>
            </a:r>
            <a:r>
              <a:rPr lang="en-US" altLang="ko-KR" dirty="0" err="1"/>
              <a:t>Upsampling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Skip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759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1EDAE-7DEC-3DA8-1030-FC4E25B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74" y="0"/>
            <a:ext cx="10043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1EDAE-7DEC-3DA8-1030-FC4E25B9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68"/>
          <a:stretch/>
        </p:blipFill>
        <p:spPr>
          <a:xfrm>
            <a:off x="0" y="0"/>
            <a:ext cx="438221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8557FA-E8D7-56B5-F8BA-95F6CB90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734" y="365125"/>
            <a:ext cx="6150735" cy="1325563"/>
          </a:xfrm>
        </p:spPr>
        <p:txBody>
          <a:bodyPr/>
          <a:lstStyle/>
          <a:p>
            <a:r>
              <a:rPr lang="en-US" altLang="ko-KR" dirty="0"/>
              <a:t>Contracting Path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3CBC8-CF0F-0256-866B-D50FAE6A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734" y="1825625"/>
            <a:ext cx="558406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Capture context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Follows the typical architecture of a convolutional network.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77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1EDAE-7DEC-3DA8-1030-FC4E25B9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68"/>
          <a:stretch/>
        </p:blipFill>
        <p:spPr>
          <a:xfrm>
            <a:off x="0" y="0"/>
            <a:ext cx="438221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8557FA-E8D7-56B5-F8BA-95F6CB90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734" y="365125"/>
            <a:ext cx="6150735" cy="1325563"/>
          </a:xfrm>
        </p:spPr>
        <p:txBody>
          <a:bodyPr/>
          <a:lstStyle/>
          <a:p>
            <a:r>
              <a:rPr lang="en-US" altLang="ko-KR" dirty="0"/>
              <a:t>Contracting Path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3CBC8-CF0F-0256-866B-D50FAE6A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734" y="1825625"/>
            <a:ext cx="558406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3x3 Convolution &amp;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(without padding)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2x2 max-pooling (stride : 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Down-sampling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Double the channel</a:t>
            </a:r>
          </a:p>
        </p:txBody>
      </p:sp>
    </p:spTree>
    <p:extLst>
      <p:ext uri="{BB962C8B-B14F-4D97-AF65-F5344CB8AC3E}">
        <p14:creationId xmlns:p14="http://schemas.microsoft.com/office/powerpoint/2010/main" val="250553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1EDAE-7DEC-3DA8-1030-FC4E25B9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3"/>
          <a:stretch/>
        </p:blipFill>
        <p:spPr>
          <a:xfrm>
            <a:off x="0" y="0"/>
            <a:ext cx="5644305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DC35006-4426-35D8-7E74-21597A89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734" y="365125"/>
            <a:ext cx="6150735" cy="1325563"/>
          </a:xfrm>
        </p:spPr>
        <p:txBody>
          <a:bodyPr/>
          <a:lstStyle/>
          <a:p>
            <a:r>
              <a:rPr lang="en-US" altLang="ko-KR" dirty="0"/>
              <a:t>Expanding Path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A7E7B5-0F7C-731E-9260-6F841D8E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734" y="1825625"/>
            <a:ext cx="558406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Precise localization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Copy &amp; crop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4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1EDAE-7DEC-3DA8-1030-FC4E25B9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3"/>
          <a:stretch/>
        </p:blipFill>
        <p:spPr>
          <a:xfrm>
            <a:off x="0" y="0"/>
            <a:ext cx="5644305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DC35006-4426-35D8-7E74-21597A89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734" y="365125"/>
            <a:ext cx="6150735" cy="1325563"/>
          </a:xfrm>
        </p:spPr>
        <p:txBody>
          <a:bodyPr/>
          <a:lstStyle/>
          <a:p>
            <a:r>
              <a:rPr lang="en-US" altLang="ko-KR" dirty="0"/>
              <a:t>Expanding Path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4E1F52B-C2D2-228E-FF8D-70EEBA35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734" y="1825625"/>
            <a:ext cx="55840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3x3 Convolution &amp;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(without padding)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2x2 up Convolution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half the channel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1x1 Convolution</a:t>
            </a:r>
          </a:p>
        </p:txBody>
      </p:sp>
    </p:spTree>
    <p:extLst>
      <p:ext uri="{BB962C8B-B14F-4D97-AF65-F5344CB8AC3E}">
        <p14:creationId xmlns:p14="http://schemas.microsoft.com/office/powerpoint/2010/main" val="185213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74E2-2A4E-DA5F-652A-6F18C5C1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Overlap-Tile Strategy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9E5C5-2929-D34B-A909-A58E6BCF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Patch</a:t>
            </a:r>
          </a:p>
          <a:p>
            <a:endParaRPr lang="en-US" altLang="ko-KR" dirty="0"/>
          </a:p>
          <a:p>
            <a:r>
              <a:rPr lang="en-US" altLang="ko-KR" dirty="0"/>
              <a:t>For large size image</a:t>
            </a:r>
          </a:p>
          <a:p>
            <a:endParaRPr lang="en-US" altLang="ko-KR" dirty="0"/>
          </a:p>
          <a:p>
            <a:r>
              <a:rPr lang="en-US" altLang="ko-KR" dirty="0"/>
              <a:t>Mirroring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3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266</Words>
  <Application>Microsoft Office PowerPoint</Application>
  <PresentationFormat>와이드스크린</PresentationFormat>
  <Paragraphs>93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AppleSDGothicNeo</vt:lpstr>
      <vt:lpstr>맑은 고딕</vt:lpstr>
      <vt:lpstr>Arial</vt:lpstr>
      <vt:lpstr>Cambria Math</vt:lpstr>
      <vt:lpstr>Office 테마</vt:lpstr>
      <vt:lpstr>U-Net: Convolutional Networks for Biomedical Image Segmentation</vt:lpstr>
      <vt:lpstr>U-Net</vt:lpstr>
      <vt:lpstr>Fully-Convolutional Network</vt:lpstr>
      <vt:lpstr>PowerPoint 프레젠테이션</vt:lpstr>
      <vt:lpstr>Contracting Path</vt:lpstr>
      <vt:lpstr>Contracting Path</vt:lpstr>
      <vt:lpstr>Expanding Path</vt:lpstr>
      <vt:lpstr>Expanding Path</vt:lpstr>
      <vt:lpstr>Overlap-Tile Strategy</vt:lpstr>
      <vt:lpstr>Overlap-Tile Strategy</vt:lpstr>
      <vt:lpstr>Touching Cell Separation Strategy</vt:lpstr>
      <vt:lpstr>Touching Cell Separation Strategy</vt:lpstr>
      <vt:lpstr>Train</vt:lpstr>
      <vt:lpstr>Train</vt:lpstr>
      <vt:lpstr>Data Augmentation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</dc:title>
  <dc:creator>Choi Hyoung Gi</dc:creator>
  <cp:lastModifiedBy>Choi Hyoung Gi</cp:lastModifiedBy>
  <cp:revision>1</cp:revision>
  <dcterms:created xsi:type="dcterms:W3CDTF">2022-09-12T19:21:12Z</dcterms:created>
  <dcterms:modified xsi:type="dcterms:W3CDTF">2022-09-13T05:36:56Z</dcterms:modified>
</cp:coreProperties>
</file>