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83" r:id="rId3"/>
    <p:sldId id="259" r:id="rId4"/>
    <p:sldId id="355" r:id="rId5"/>
    <p:sldId id="395" r:id="rId6"/>
    <p:sldId id="260" r:id="rId7"/>
    <p:sldId id="309" r:id="rId8"/>
    <p:sldId id="256" r:id="rId9"/>
    <p:sldId id="310" r:id="rId10"/>
    <p:sldId id="311" r:id="rId11"/>
    <p:sldId id="312" r:id="rId12"/>
    <p:sldId id="313" r:id="rId13"/>
    <p:sldId id="314" r:id="rId14"/>
    <p:sldId id="436" r:id="rId15"/>
    <p:sldId id="323" r:id="rId16"/>
    <p:sldId id="258" r:id="rId17"/>
    <p:sldId id="320" r:id="rId18"/>
    <p:sldId id="321" r:id="rId19"/>
    <p:sldId id="322" r:id="rId20"/>
    <p:sldId id="354" r:id="rId21"/>
    <p:sldId id="316" r:id="rId22"/>
    <p:sldId id="317" r:id="rId23"/>
    <p:sldId id="318" r:id="rId24"/>
    <p:sldId id="319" r:id="rId25"/>
    <p:sldId id="28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4" autoAdjust="0"/>
  </p:normalViewPr>
  <p:slideViewPr>
    <p:cSldViewPr snapToGrid="0" showGuides="1">
      <p:cViewPr varScale="1">
        <p:scale>
          <a:sx n="80" d="100"/>
          <a:sy n="80" d="100"/>
        </p:scale>
        <p:origin x="114" y="756"/>
      </p:cViewPr>
      <p:guideLst>
        <p:guide orient="horz" pos="2188"/>
        <p:guide pos="37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3E686-B6FB-42FE-AF4B-9BB402073D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D8ECA-D128-4151-A3B6-7125C2FBA40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0.jpe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flipV="1">
            <a:off x="17145" y="8255"/>
            <a:ext cx="12156440" cy="70135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636" y="1374417"/>
            <a:ext cx="2351584" cy="184012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34780" y="3335788"/>
            <a:ext cx="55224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蛋糕店售卖管理系统</a:t>
            </a:r>
            <a:endParaRPr lang="zh-CN" altLang="en-US" sz="3600" b="1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141" y="1408261"/>
            <a:ext cx="1326977" cy="177243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741" y="1374417"/>
            <a:ext cx="2351584" cy="1840122"/>
          </a:xfrm>
          <a:prstGeom prst="rect">
            <a:avLst/>
          </a:prstGeom>
        </p:spPr>
      </p:pic>
      <p:sp>
        <p:nvSpPr>
          <p:cNvPr id="16" name="Shape 138"/>
          <p:cNvSpPr/>
          <p:nvPr/>
        </p:nvSpPr>
        <p:spPr>
          <a:xfrm rot="1905815">
            <a:off x="10004870" y="1267893"/>
            <a:ext cx="579969" cy="437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71" h="17044" extrusionOk="0">
                <a:moveTo>
                  <a:pt x="20712" y="4368"/>
                </a:moveTo>
                <a:cubicBezTo>
                  <a:pt x="19332" y="-4556"/>
                  <a:pt x="12710" y="2620"/>
                  <a:pt x="9384" y="4695"/>
                </a:cubicBezTo>
                <a:cubicBezTo>
                  <a:pt x="7033" y="548"/>
                  <a:pt x="225" y="-2310"/>
                  <a:pt x="2" y="4874"/>
                </a:cubicBezTo>
                <a:cubicBezTo>
                  <a:pt x="-162" y="10152"/>
                  <a:pt x="9292" y="14380"/>
                  <a:pt x="12560" y="17044"/>
                </a:cubicBezTo>
                <a:cubicBezTo>
                  <a:pt x="15309" y="14383"/>
                  <a:pt x="21438" y="9078"/>
                  <a:pt x="20712" y="4368"/>
                </a:cubicBezTo>
                <a:close/>
              </a:path>
            </a:pathLst>
          </a:custGeom>
          <a:noFill/>
          <a:ln w="38100" cap="flat">
            <a:solidFill>
              <a:srgbClr val="FEBF0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r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grpSp>
        <p:nvGrpSpPr>
          <p:cNvPr id="17" name="组合 16"/>
          <p:cNvGrpSpPr/>
          <p:nvPr/>
        </p:nvGrpSpPr>
        <p:grpSpPr>
          <a:xfrm rot="1192981">
            <a:off x="1804103" y="3395260"/>
            <a:ext cx="509052" cy="515664"/>
            <a:chOff x="2118580" y="4342651"/>
            <a:chExt cx="672245" cy="680977"/>
          </a:xfrm>
        </p:grpSpPr>
        <p:grpSp>
          <p:nvGrpSpPr>
            <p:cNvPr id="18" name="组合 17"/>
            <p:cNvGrpSpPr/>
            <p:nvPr/>
          </p:nvGrpSpPr>
          <p:grpSpPr>
            <a:xfrm>
              <a:off x="2124539" y="4342651"/>
              <a:ext cx="641611" cy="680977"/>
              <a:chOff x="2124539" y="4342651"/>
              <a:chExt cx="641611" cy="680977"/>
            </a:xfrm>
          </p:grpSpPr>
          <p:sp>
            <p:nvSpPr>
              <p:cNvPr id="36" name="任意多边形 35"/>
              <p:cNvSpPr/>
              <p:nvPr/>
            </p:nvSpPr>
            <p:spPr>
              <a:xfrm>
                <a:off x="2124539" y="4342651"/>
                <a:ext cx="641611" cy="680977"/>
              </a:xfrm>
              <a:custGeom>
                <a:avLst/>
                <a:gdLst>
                  <a:gd name="connsiteX0" fmla="*/ 63 w 140138"/>
                  <a:gd name="connsiteY0" fmla="*/ 65738 h 154344"/>
                  <a:gd name="connsiteX1" fmla="*/ 62928 w 140138"/>
                  <a:gd name="connsiteY1" fmla="*/ 16 h 154344"/>
                  <a:gd name="connsiteX2" fmla="*/ 140080 w 140138"/>
                  <a:gd name="connsiteY2" fmla="*/ 71453 h 154344"/>
                  <a:gd name="connsiteX3" fmla="*/ 74358 w 140138"/>
                  <a:gd name="connsiteY3" fmla="*/ 154321 h 154344"/>
                  <a:gd name="connsiteX4" fmla="*/ 63 w 140138"/>
                  <a:gd name="connsiteY4" fmla="*/ 65738 h 154344"/>
                  <a:gd name="connsiteX0-1" fmla="*/ 63 w 140227"/>
                  <a:gd name="connsiteY0-2" fmla="*/ 65738 h 154534"/>
                  <a:gd name="connsiteX1-3" fmla="*/ 62928 w 140227"/>
                  <a:gd name="connsiteY1-4" fmla="*/ 16 h 154534"/>
                  <a:gd name="connsiteX2-5" fmla="*/ 140080 w 140227"/>
                  <a:gd name="connsiteY2-6" fmla="*/ 71453 h 154534"/>
                  <a:gd name="connsiteX3-7" fmla="*/ 74358 w 140227"/>
                  <a:gd name="connsiteY3-8" fmla="*/ 154321 h 154534"/>
                  <a:gd name="connsiteX4-9" fmla="*/ 63 w 140227"/>
                  <a:gd name="connsiteY4-10" fmla="*/ 65738 h 154534"/>
                  <a:gd name="connsiteX0-11" fmla="*/ 63 w 140227"/>
                  <a:gd name="connsiteY0-12" fmla="*/ 65738 h 154534"/>
                  <a:gd name="connsiteX1-13" fmla="*/ 62928 w 140227"/>
                  <a:gd name="connsiteY1-14" fmla="*/ 16 h 154534"/>
                  <a:gd name="connsiteX2-15" fmla="*/ 140080 w 140227"/>
                  <a:gd name="connsiteY2-16" fmla="*/ 71453 h 154534"/>
                  <a:gd name="connsiteX3-17" fmla="*/ 74358 w 140227"/>
                  <a:gd name="connsiteY3-18" fmla="*/ 154321 h 154534"/>
                  <a:gd name="connsiteX4-19" fmla="*/ 63 w 140227"/>
                  <a:gd name="connsiteY4-20" fmla="*/ 65738 h 154534"/>
                  <a:gd name="connsiteX0-21" fmla="*/ 178 w 140342"/>
                  <a:gd name="connsiteY0-22" fmla="*/ 65738 h 154534"/>
                  <a:gd name="connsiteX1-23" fmla="*/ 63043 w 140342"/>
                  <a:gd name="connsiteY1-24" fmla="*/ 16 h 154534"/>
                  <a:gd name="connsiteX2-25" fmla="*/ 140195 w 140342"/>
                  <a:gd name="connsiteY2-26" fmla="*/ 71453 h 154534"/>
                  <a:gd name="connsiteX3-27" fmla="*/ 74473 w 140342"/>
                  <a:gd name="connsiteY3-28" fmla="*/ 154321 h 154534"/>
                  <a:gd name="connsiteX4-29" fmla="*/ 178 w 140342"/>
                  <a:gd name="connsiteY4-30" fmla="*/ 65738 h 154534"/>
                  <a:gd name="connsiteX0-31" fmla="*/ 178 w 140342"/>
                  <a:gd name="connsiteY0-32" fmla="*/ 65740 h 154536"/>
                  <a:gd name="connsiteX1-33" fmla="*/ 63043 w 140342"/>
                  <a:gd name="connsiteY1-34" fmla="*/ 18 h 154536"/>
                  <a:gd name="connsiteX2-35" fmla="*/ 140195 w 140342"/>
                  <a:gd name="connsiteY2-36" fmla="*/ 71455 h 154536"/>
                  <a:gd name="connsiteX3-37" fmla="*/ 74473 w 140342"/>
                  <a:gd name="connsiteY3-38" fmla="*/ 154323 h 154536"/>
                  <a:gd name="connsiteX4-39" fmla="*/ 178 w 140342"/>
                  <a:gd name="connsiteY4-40" fmla="*/ 65740 h 154536"/>
                  <a:gd name="connsiteX0-41" fmla="*/ 9 w 140173"/>
                  <a:gd name="connsiteY0-42" fmla="*/ 71451 h 160247"/>
                  <a:gd name="connsiteX1-43" fmla="*/ 71446 w 140173"/>
                  <a:gd name="connsiteY1-44" fmla="*/ 14 h 160247"/>
                  <a:gd name="connsiteX2-45" fmla="*/ 140026 w 140173"/>
                  <a:gd name="connsiteY2-46" fmla="*/ 77166 h 160247"/>
                  <a:gd name="connsiteX3-47" fmla="*/ 74304 w 140173"/>
                  <a:gd name="connsiteY3-48" fmla="*/ 160034 h 160247"/>
                  <a:gd name="connsiteX4-49" fmla="*/ 9 w 140173"/>
                  <a:gd name="connsiteY4-50" fmla="*/ 71451 h 160247"/>
                  <a:gd name="connsiteX0-51" fmla="*/ 9 w 140173"/>
                  <a:gd name="connsiteY0-52" fmla="*/ 71451 h 148862"/>
                  <a:gd name="connsiteX1-53" fmla="*/ 71446 w 140173"/>
                  <a:gd name="connsiteY1-54" fmla="*/ 14 h 148862"/>
                  <a:gd name="connsiteX2-55" fmla="*/ 140026 w 140173"/>
                  <a:gd name="connsiteY2-56" fmla="*/ 77166 h 148862"/>
                  <a:gd name="connsiteX3-57" fmla="*/ 74304 w 140173"/>
                  <a:gd name="connsiteY3-58" fmla="*/ 148604 h 148862"/>
                  <a:gd name="connsiteX4-59" fmla="*/ 9 w 140173"/>
                  <a:gd name="connsiteY4-60" fmla="*/ 71451 h 148862"/>
                  <a:gd name="connsiteX0-61" fmla="*/ 9 w 141024"/>
                  <a:gd name="connsiteY0-62" fmla="*/ 71451 h 148862"/>
                  <a:gd name="connsiteX1-63" fmla="*/ 71446 w 141024"/>
                  <a:gd name="connsiteY1-64" fmla="*/ 14 h 148862"/>
                  <a:gd name="connsiteX2-65" fmla="*/ 140026 w 141024"/>
                  <a:gd name="connsiteY2-66" fmla="*/ 77166 h 148862"/>
                  <a:gd name="connsiteX3-67" fmla="*/ 74304 w 141024"/>
                  <a:gd name="connsiteY3-68" fmla="*/ 148604 h 148862"/>
                  <a:gd name="connsiteX4-69" fmla="*/ 9 w 141024"/>
                  <a:gd name="connsiteY4-70" fmla="*/ 71451 h 148862"/>
                  <a:gd name="connsiteX0-71" fmla="*/ 9 w 140173"/>
                  <a:gd name="connsiteY0-72" fmla="*/ 71451 h 148862"/>
                  <a:gd name="connsiteX1-73" fmla="*/ 71446 w 140173"/>
                  <a:gd name="connsiteY1-74" fmla="*/ 14 h 148862"/>
                  <a:gd name="connsiteX2-75" fmla="*/ 140026 w 140173"/>
                  <a:gd name="connsiteY2-76" fmla="*/ 77166 h 148862"/>
                  <a:gd name="connsiteX3-77" fmla="*/ 74304 w 140173"/>
                  <a:gd name="connsiteY3-78" fmla="*/ 148604 h 148862"/>
                  <a:gd name="connsiteX4-79" fmla="*/ 9 w 140173"/>
                  <a:gd name="connsiteY4-80" fmla="*/ 71451 h 148862"/>
                  <a:gd name="connsiteX0-81" fmla="*/ 9 w 140257"/>
                  <a:gd name="connsiteY0-82" fmla="*/ 71451 h 148862"/>
                  <a:gd name="connsiteX1-83" fmla="*/ 71446 w 140257"/>
                  <a:gd name="connsiteY1-84" fmla="*/ 14 h 148862"/>
                  <a:gd name="connsiteX2-85" fmla="*/ 140026 w 140257"/>
                  <a:gd name="connsiteY2-86" fmla="*/ 77166 h 148862"/>
                  <a:gd name="connsiteX3-87" fmla="*/ 74304 w 140257"/>
                  <a:gd name="connsiteY3-88" fmla="*/ 148604 h 148862"/>
                  <a:gd name="connsiteX4-89" fmla="*/ 9 w 140257"/>
                  <a:gd name="connsiteY4-90" fmla="*/ 71451 h 1488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0257" h="148862">
                    <a:moveTo>
                      <a:pt x="9" y="71451"/>
                    </a:moveTo>
                    <a:cubicBezTo>
                      <a:pt x="-467" y="46686"/>
                      <a:pt x="19535" y="-938"/>
                      <a:pt x="71446" y="14"/>
                    </a:cubicBezTo>
                    <a:cubicBezTo>
                      <a:pt x="123357" y="966"/>
                      <a:pt x="142638" y="44242"/>
                      <a:pt x="140026" y="77166"/>
                    </a:cubicBezTo>
                    <a:cubicBezTo>
                      <a:pt x="141931" y="102883"/>
                      <a:pt x="125739" y="152890"/>
                      <a:pt x="74304" y="148604"/>
                    </a:cubicBezTo>
                    <a:cubicBezTo>
                      <a:pt x="22869" y="144318"/>
                      <a:pt x="485" y="96216"/>
                      <a:pt x="9" y="71451"/>
                    </a:cubicBezTo>
                    <a:close/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2176934" y="4495047"/>
                <a:ext cx="227805" cy="371040"/>
              </a:xfrm>
              <a:custGeom>
                <a:avLst/>
                <a:gdLst>
                  <a:gd name="connsiteX0" fmla="*/ 131483 w 768692"/>
                  <a:gd name="connsiteY0" fmla="*/ 0 h 962212"/>
                  <a:gd name="connsiteX1" fmla="*/ 394448 w 768692"/>
                  <a:gd name="connsiteY1" fmla="*/ 197223 h 962212"/>
                  <a:gd name="connsiteX2" fmla="*/ 621553 w 768692"/>
                  <a:gd name="connsiteY2" fmla="*/ 137459 h 962212"/>
                  <a:gd name="connsiteX3" fmla="*/ 764989 w 768692"/>
                  <a:gd name="connsiteY3" fmla="*/ 472141 h 962212"/>
                  <a:gd name="connsiteX4" fmla="*/ 472142 w 768692"/>
                  <a:gd name="connsiteY4" fmla="*/ 531906 h 962212"/>
                  <a:gd name="connsiteX5" fmla="*/ 591671 w 768692"/>
                  <a:gd name="connsiteY5" fmla="*/ 770965 h 962212"/>
                  <a:gd name="connsiteX6" fmla="*/ 442259 w 768692"/>
                  <a:gd name="connsiteY6" fmla="*/ 806823 h 962212"/>
                  <a:gd name="connsiteX7" fmla="*/ 352612 w 768692"/>
                  <a:gd name="connsiteY7" fmla="*/ 693271 h 962212"/>
                  <a:gd name="connsiteX8" fmla="*/ 197224 w 768692"/>
                  <a:gd name="connsiteY8" fmla="*/ 878541 h 962212"/>
                  <a:gd name="connsiteX9" fmla="*/ 0 w 768692"/>
                  <a:gd name="connsiteY9" fmla="*/ 962212 h 962212"/>
                  <a:gd name="connsiteX0-1" fmla="*/ 61103 w 698312"/>
                  <a:gd name="connsiteY0-2" fmla="*/ 0 h 1082820"/>
                  <a:gd name="connsiteX1-3" fmla="*/ 324068 w 698312"/>
                  <a:gd name="connsiteY1-4" fmla="*/ 197223 h 1082820"/>
                  <a:gd name="connsiteX2-5" fmla="*/ 551173 w 698312"/>
                  <a:gd name="connsiteY2-6" fmla="*/ 137459 h 1082820"/>
                  <a:gd name="connsiteX3-7" fmla="*/ 694609 w 698312"/>
                  <a:gd name="connsiteY3-8" fmla="*/ 472141 h 1082820"/>
                  <a:gd name="connsiteX4-9" fmla="*/ 401762 w 698312"/>
                  <a:gd name="connsiteY4-10" fmla="*/ 531906 h 1082820"/>
                  <a:gd name="connsiteX5-11" fmla="*/ 521291 w 698312"/>
                  <a:gd name="connsiteY5-12" fmla="*/ 770965 h 1082820"/>
                  <a:gd name="connsiteX6-13" fmla="*/ 371879 w 698312"/>
                  <a:gd name="connsiteY6-14" fmla="*/ 806823 h 1082820"/>
                  <a:gd name="connsiteX7-15" fmla="*/ 282232 w 698312"/>
                  <a:gd name="connsiteY7-16" fmla="*/ 693271 h 1082820"/>
                  <a:gd name="connsiteX8-17" fmla="*/ 126844 w 698312"/>
                  <a:gd name="connsiteY8-18" fmla="*/ 878541 h 1082820"/>
                  <a:gd name="connsiteX9-19" fmla="*/ 0 w 698312"/>
                  <a:gd name="connsiteY9-20" fmla="*/ 1082820 h 1082820"/>
                  <a:gd name="connsiteX0-21" fmla="*/ 61103 w 698312"/>
                  <a:gd name="connsiteY0-22" fmla="*/ 0 h 1082820"/>
                  <a:gd name="connsiteX1-23" fmla="*/ 324068 w 698312"/>
                  <a:gd name="connsiteY1-24" fmla="*/ 197223 h 1082820"/>
                  <a:gd name="connsiteX2-25" fmla="*/ 551173 w 698312"/>
                  <a:gd name="connsiteY2-26" fmla="*/ 137459 h 1082820"/>
                  <a:gd name="connsiteX3-27" fmla="*/ 694609 w 698312"/>
                  <a:gd name="connsiteY3-28" fmla="*/ 472141 h 1082820"/>
                  <a:gd name="connsiteX4-29" fmla="*/ 401762 w 698312"/>
                  <a:gd name="connsiteY4-30" fmla="*/ 531906 h 1082820"/>
                  <a:gd name="connsiteX5-31" fmla="*/ 521291 w 698312"/>
                  <a:gd name="connsiteY5-32" fmla="*/ 770965 h 1082820"/>
                  <a:gd name="connsiteX6-33" fmla="*/ 371879 w 698312"/>
                  <a:gd name="connsiteY6-34" fmla="*/ 806823 h 1082820"/>
                  <a:gd name="connsiteX7-35" fmla="*/ 282232 w 698312"/>
                  <a:gd name="connsiteY7-36" fmla="*/ 693271 h 1082820"/>
                  <a:gd name="connsiteX8-37" fmla="*/ 176111 w 698312"/>
                  <a:gd name="connsiteY8-38" fmla="*/ 905342 h 1082820"/>
                  <a:gd name="connsiteX9-39" fmla="*/ 0 w 698312"/>
                  <a:gd name="connsiteY9-40" fmla="*/ 1082820 h 108282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698312" h="1082820">
                    <a:moveTo>
                      <a:pt x="61103" y="0"/>
                    </a:moveTo>
                    <a:cubicBezTo>
                      <a:pt x="151746" y="87156"/>
                      <a:pt x="242390" y="174313"/>
                      <a:pt x="324068" y="197223"/>
                    </a:cubicBezTo>
                    <a:cubicBezTo>
                      <a:pt x="405746" y="220133"/>
                      <a:pt x="489416" y="91639"/>
                      <a:pt x="551173" y="137459"/>
                    </a:cubicBezTo>
                    <a:cubicBezTo>
                      <a:pt x="612930" y="183279"/>
                      <a:pt x="719511" y="406400"/>
                      <a:pt x="694609" y="472141"/>
                    </a:cubicBezTo>
                    <a:cubicBezTo>
                      <a:pt x="669707" y="537882"/>
                      <a:pt x="430648" y="482102"/>
                      <a:pt x="401762" y="531906"/>
                    </a:cubicBezTo>
                    <a:cubicBezTo>
                      <a:pt x="372876" y="581710"/>
                      <a:pt x="526272" y="725146"/>
                      <a:pt x="521291" y="770965"/>
                    </a:cubicBezTo>
                    <a:cubicBezTo>
                      <a:pt x="516311" y="816785"/>
                      <a:pt x="411722" y="819772"/>
                      <a:pt x="371879" y="806823"/>
                    </a:cubicBezTo>
                    <a:cubicBezTo>
                      <a:pt x="332036" y="793874"/>
                      <a:pt x="314860" y="676851"/>
                      <a:pt x="282232" y="693271"/>
                    </a:cubicBezTo>
                    <a:cubicBezTo>
                      <a:pt x="249604" y="709691"/>
                      <a:pt x="223150" y="840417"/>
                      <a:pt x="176111" y="905342"/>
                    </a:cubicBezTo>
                    <a:cubicBezTo>
                      <a:pt x="129072" y="970267"/>
                      <a:pt x="69227" y="1063396"/>
                      <a:pt x="0" y="1082820"/>
                    </a:cubicBezTo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任意多边形 37"/>
              <p:cNvSpPr/>
              <p:nvPr/>
            </p:nvSpPr>
            <p:spPr>
              <a:xfrm>
                <a:off x="2353279" y="4809159"/>
                <a:ext cx="49757" cy="61548"/>
              </a:xfrm>
              <a:custGeom>
                <a:avLst/>
                <a:gdLst>
                  <a:gd name="connsiteX0" fmla="*/ 6763 w 126447"/>
                  <a:gd name="connsiteY0" fmla="*/ 18499 h 191822"/>
                  <a:gd name="connsiteX1" fmla="*/ 126292 w 126447"/>
                  <a:gd name="connsiteY1" fmla="*/ 24476 h 191822"/>
                  <a:gd name="connsiteX2" fmla="*/ 30669 w 126447"/>
                  <a:gd name="connsiteY2" fmla="*/ 191817 h 191822"/>
                  <a:gd name="connsiteX3" fmla="*/ 6763 w 126447"/>
                  <a:gd name="connsiteY3" fmla="*/ 18499 h 191822"/>
                  <a:gd name="connsiteX0-1" fmla="*/ 394 w 120595"/>
                  <a:gd name="connsiteY0-2" fmla="*/ 16500 h 159942"/>
                  <a:gd name="connsiteX1-3" fmla="*/ 119923 w 120595"/>
                  <a:gd name="connsiteY1-4" fmla="*/ 22477 h 159942"/>
                  <a:gd name="connsiteX2-5" fmla="*/ 84065 w 120595"/>
                  <a:gd name="connsiteY2-6" fmla="*/ 159936 h 159942"/>
                  <a:gd name="connsiteX3-7" fmla="*/ 394 w 120595"/>
                  <a:gd name="connsiteY3-8" fmla="*/ 16500 h 159942"/>
                  <a:gd name="connsiteX0-9" fmla="*/ 939 w 129518"/>
                  <a:gd name="connsiteY0-10" fmla="*/ 16500 h 160211"/>
                  <a:gd name="connsiteX1-11" fmla="*/ 120468 w 129518"/>
                  <a:gd name="connsiteY1-12" fmla="*/ 22477 h 160211"/>
                  <a:gd name="connsiteX2-13" fmla="*/ 84610 w 129518"/>
                  <a:gd name="connsiteY2-14" fmla="*/ 159936 h 160211"/>
                  <a:gd name="connsiteX3-15" fmla="*/ 939 w 129518"/>
                  <a:gd name="connsiteY3-16" fmla="*/ 16500 h 1602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9518" h="160211">
                    <a:moveTo>
                      <a:pt x="939" y="16500"/>
                    </a:moveTo>
                    <a:cubicBezTo>
                      <a:pt x="6915" y="-6410"/>
                      <a:pt x="116484" y="-6409"/>
                      <a:pt x="120468" y="22477"/>
                    </a:cubicBezTo>
                    <a:cubicBezTo>
                      <a:pt x="124452" y="51363"/>
                      <a:pt x="152344" y="152964"/>
                      <a:pt x="84610" y="159936"/>
                    </a:cubicBezTo>
                    <a:cubicBezTo>
                      <a:pt x="16876" y="166908"/>
                      <a:pt x="-5037" y="39410"/>
                      <a:pt x="939" y="16500"/>
                    </a:cubicBezTo>
                    <a:close/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>
                <a:off x="2500518" y="4409062"/>
                <a:ext cx="255640" cy="461540"/>
              </a:xfrm>
              <a:custGeom>
                <a:avLst/>
                <a:gdLst>
                  <a:gd name="connsiteX0" fmla="*/ 420402 w 665437"/>
                  <a:gd name="connsiteY0" fmla="*/ 0 h 1201399"/>
                  <a:gd name="connsiteX1" fmla="*/ 181343 w 665437"/>
                  <a:gd name="connsiteY1" fmla="*/ 161365 h 1201399"/>
                  <a:gd name="connsiteX2" fmla="*/ 37908 w 665437"/>
                  <a:gd name="connsiteY2" fmla="*/ 173318 h 1201399"/>
                  <a:gd name="connsiteX3" fmla="*/ 2049 w 665437"/>
                  <a:gd name="connsiteY3" fmla="*/ 239059 h 1201399"/>
                  <a:gd name="connsiteX4" fmla="*/ 37908 w 665437"/>
                  <a:gd name="connsiteY4" fmla="*/ 579718 h 1201399"/>
                  <a:gd name="connsiteX5" fmla="*/ 306849 w 665437"/>
                  <a:gd name="connsiteY5" fmla="*/ 753036 h 1201399"/>
                  <a:gd name="connsiteX6" fmla="*/ 282943 w 665437"/>
                  <a:gd name="connsiteY6" fmla="*/ 926353 h 1201399"/>
                  <a:gd name="connsiteX7" fmla="*/ 336731 w 665437"/>
                  <a:gd name="connsiteY7" fmla="*/ 1093695 h 1201399"/>
                  <a:gd name="connsiteX8" fmla="*/ 306849 w 665437"/>
                  <a:gd name="connsiteY8" fmla="*/ 1201271 h 1201399"/>
                  <a:gd name="connsiteX9" fmla="*/ 408449 w 665437"/>
                  <a:gd name="connsiteY9" fmla="*/ 1111624 h 1201399"/>
                  <a:gd name="connsiteX10" fmla="*/ 444308 w 665437"/>
                  <a:gd name="connsiteY10" fmla="*/ 944283 h 1201399"/>
                  <a:gd name="connsiteX11" fmla="*/ 516025 w 665437"/>
                  <a:gd name="connsiteY11" fmla="*/ 818777 h 1201399"/>
                  <a:gd name="connsiteX12" fmla="*/ 665437 w 665437"/>
                  <a:gd name="connsiteY12" fmla="*/ 753036 h 120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5437" h="1201399">
                    <a:moveTo>
                      <a:pt x="420402" y="0"/>
                    </a:moveTo>
                    <a:cubicBezTo>
                      <a:pt x="332747" y="66239"/>
                      <a:pt x="245092" y="132479"/>
                      <a:pt x="181343" y="161365"/>
                    </a:cubicBezTo>
                    <a:cubicBezTo>
                      <a:pt x="117594" y="190251"/>
                      <a:pt x="67790" y="160369"/>
                      <a:pt x="37908" y="173318"/>
                    </a:cubicBezTo>
                    <a:cubicBezTo>
                      <a:pt x="8026" y="186267"/>
                      <a:pt x="2049" y="171326"/>
                      <a:pt x="2049" y="239059"/>
                    </a:cubicBezTo>
                    <a:cubicBezTo>
                      <a:pt x="2049" y="306792"/>
                      <a:pt x="-12892" y="494055"/>
                      <a:pt x="37908" y="579718"/>
                    </a:cubicBezTo>
                    <a:cubicBezTo>
                      <a:pt x="88708" y="665381"/>
                      <a:pt x="266010" y="695264"/>
                      <a:pt x="306849" y="753036"/>
                    </a:cubicBezTo>
                    <a:cubicBezTo>
                      <a:pt x="347688" y="810808"/>
                      <a:pt x="277963" y="869577"/>
                      <a:pt x="282943" y="926353"/>
                    </a:cubicBezTo>
                    <a:cubicBezTo>
                      <a:pt x="287923" y="983129"/>
                      <a:pt x="332747" y="1047875"/>
                      <a:pt x="336731" y="1093695"/>
                    </a:cubicBezTo>
                    <a:cubicBezTo>
                      <a:pt x="340715" y="1139515"/>
                      <a:pt x="294896" y="1198283"/>
                      <a:pt x="306849" y="1201271"/>
                    </a:cubicBezTo>
                    <a:cubicBezTo>
                      <a:pt x="318802" y="1204259"/>
                      <a:pt x="385539" y="1154455"/>
                      <a:pt x="408449" y="1111624"/>
                    </a:cubicBezTo>
                    <a:cubicBezTo>
                      <a:pt x="431359" y="1068793"/>
                      <a:pt x="426379" y="993091"/>
                      <a:pt x="444308" y="944283"/>
                    </a:cubicBezTo>
                    <a:cubicBezTo>
                      <a:pt x="462237" y="895475"/>
                      <a:pt x="479170" y="850651"/>
                      <a:pt x="516025" y="818777"/>
                    </a:cubicBezTo>
                    <a:cubicBezTo>
                      <a:pt x="552880" y="786903"/>
                      <a:pt x="609158" y="769969"/>
                      <a:pt x="665437" y="753036"/>
                    </a:cubicBezTo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任意多边形 39"/>
              <p:cNvSpPr/>
              <p:nvPr/>
            </p:nvSpPr>
            <p:spPr>
              <a:xfrm>
                <a:off x="2693191" y="4801426"/>
                <a:ext cx="48215" cy="91839"/>
              </a:xfrm>
              <a:custGeom>
                <a:avLst/>
                <a:gdLst>
                  <a:gd name="connsiteX0" fmla="*/ 125506 w 125506"/>
                  <a:gd name="connsiteY0" fmla="*/ 0 h 239059"/>
                  <a:gd name="connsiteX1" fmla="*/ 59765 w 125506"/>
                  <a:gd name="connsiteY1" fmla="*/ 23906 h 239059"/>
                  <a:gd name="connsiteX2" fmla="*/ 0 w 125506"/>
                  <a:gd name="connsiteY2" fmla="*/ 143435 h 239059"/>
                  <a:gd name="connsiteX3" fmla="*/ 59765 w 125506"/>
                  <a:gd name="connsiteY3" fmla="*/ 239059 h 239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506" h="239059">
                    <a:moveTo>
                      <a:pt x="125506" y="0"/>
                    </a:moveTo>
                    <a:cubicBezTo>
                      <a:pt x="103094" y="0"/>
                      <a:pt x="80683" y="0"/>
                      <a:pt x="59765" y="23906"/>
                    </a:cubicBezTo>
                    <a:cubicBezTo>
                      <a:pt x="38847" y="47812"/>
                      <a:pt x="0" y="107576"/>
                      <a:pt x="0" y="143435"/>
                    </a:cubicBezTo>
                    <a:cubicBezTo>
                      <a:pt x="0" y="179294"/>
                      <a:pt x="29882" y="209176"/>
                      <a:pt x="59765" y="239059"/>
                    </a:cubicBezTo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任意多边形 18"/>
            <p:cNvSpPr/>
            <p:nvPr/>
          </p:nvSpPr>
          <p:spPr>
            <a:xfrm rot="20279529">
              <a:off x="2598988" y="4623569"/>
              <a:ext cx="174702" cy="8321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 rot="20279529">
              <a:off x="2479596" y="4480372"/>
              <a:ext cx="223342" cy="1187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 rot="20279529">
              <a:off x="2127434" y="4559064"/>
              <a:ext cx="113703" cy="5520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 rot="20279529">
              <a:off x="2594342" y="4571927"/>
              <a:ext cx="163589" cy="9647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 rot="20279529">
              <a:off x="2135496" y="4638952"/>
              <a:ext cx="269481" cy="1483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 rot="20279529">
              <a:off x="2551872" y="4532481"/>
              <a:ext cx="202631" cy="103393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 rot="20279529">
              <a:off x="2524326" y="4506288"/>
              <a:ext cx="197416" cy="9652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 rot="20279529">
              <a:off x="2501282" y="4464098"/>
              <a:ext cx="153497" cy="7992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 rot="20279529">
              <a:off x="2328701" y="4625707"/>
              <a:ext cx="74052" cy="2824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rot="20279529">
              <a:off x="2130538" y="4603506"/>
              <a:ext cx="189693" cy="9750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rot="20279529">
              <a:off x="2599025" y="4660637"/>
              <a:ext cx="191800" cy="9235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 rot="20279529">
              <a:off x="2611278" y="4795372"/>
              <a:ext cx="62292" cy="380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 rot="20279529">
              <a:off x="2492800" y="4489548"/>
              <a:ext cx="71293" cy="5029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 rot="20279529">
              <a:off x="2118580" y="4584223"/>
              <a:ext cx="149665" cy="78198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 rot="20279529">
              <a:off x="2127493" y="4608630"/>
              <a:ext cx="255388" cy="13914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 rot="20279529">
              <a:off x="2284592" y="4709098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 rot="20279529">
              <a:off x="2302799" y="4734812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任意多边形 40"/>
          <p:cNvSpPr/>
          <p:nvPr/>
        </p:nvSpPr>
        <p:spPr>
          <a:xfrm flipH="1">
            <a:off x="11087948" y="2294478"/>
            <a:ext cx="192026" cy="291250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rgbClr val="FEBF0F"/>
          </a:solidFill>
          <a:ln w="19050" cap="rnd">
            <a:solidFill>
              <a:srgbClr val="FEBF0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MO)E2_8J1CQ0BM~U[6T%GX9"/>
          <p:cNvPicPr>
            <a:picLocks noChangeAspect="1"/>
          </p:cNvPicPr>
          <p:nvPr/>
        </p:nvPicPr>
        <p:blipFill>
          <a:blip r:embed="rId1"/>
          <a:srcRect t="2055" r="44085"/>
          <a:stretch>
            <a:fillRect/>
          </a:stretch>
        </p:blipFill>
        <p:spPr>
          <a:xfrm>
            <a:off x="6417945" y="2194560"/>
            <a:ext cx="5624195" cy="46913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169143" y="144432"/>
            <a:ext cx="165290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数据库篇章</a:t>
            </a:r>
            <a:endParaRPr lang="zh-CN" altLang="en-US" sz="2600" b="1" spc="-300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12" name="Group 44"/>
          <p:cNvGrpSpPr/>
          <p:nvPr/>
        </p:nvGrpSpPr>
        <p:grpSpPr>
          <a:xfrm>
            <a:off x="619137" y="1195705"/>
            <a:ext cx="657509" cy="738492"/>
            <a:chOff x="0" y="0"/>
            <a:chExt cx="807366" cy="906807"/>
          </a:xfrm>
        </p:grpSpPr>
        <p:sp>
          <p:nvSpPr>
            <p:cNvPr id="1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grpSp>
        <p:nvGrpSpPr>
          <p:cNvPr id="21" name="组合 20"/>
          <p:cNvGrpSpPr/>
          <p:nvPr/>
        </p:nvGrpSpPr>
        <p:grpSpPr>
          <a:xfrm rot="19800147">
            <a:off x="9399270" y="240030"/>
            <a:ext cx="2386330" cy="2047875"/>
            <a:chOff x="6579684" y="1851050"/>
            <a:chExt cx="4331265" cy="3176915"/>
          </a:xfrm>
        </p:grpSpPr>
        <p:grpSp>
          <p:nvGrpSpPr>
            <p:cNvPr id="22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6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grpSp>
            <p:nvGrpSpPr>
              <p:cNvPr id="27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8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9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30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</p:grpSp>
        </p:grpSp>
        <p:grpSp>
          <p:nvGrpSpPr>
            <p:cNvPr id="23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4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25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1584325" y="1344930"/>
            <a:ext cx="52514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recommend</a:t>
            </a:r>
            <a:r>
              <a:rPr lang="zh-CN" altLang="en-US" sz="2800"/>
              <a:t>表</a:t>
            </a:r>
            <a:r>
              <a:rPr lang="en-US" altLang="zh-CN" sz="2800"/>
              <a:t>E-R</a:t>
            </a:r>
            <a:r>
              <a:rPr lang="zh-CN" altLang="en-US" sz="2800"/>
              <a:t>图以及数据库表</a:t>
            </a:r>
            <a:endParaRPr lang="zh-CN" altLang="en-US" sz="2800"/>
          </a:p>
        </p:txBody>
      </p:sp>
      <p:pic>
        <p:nvPicPr>
          <p:cNvPr id="7" name="图片 6" descr="BZ1G%74JRZ[YF0}80U4WA_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40" y="3123565"/>
            <a:ext cx="5095875" cy="2933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_{SSJV_6WKJ{)O{SLDJ524"/>
          <p:cNvPicPr>
            <a:picLocks noChangeAspect="1"/>
          </p:cNvPicPr>
          <p:nvPr/>
        </p:nvPicPr>
        <p:blipFill>
          <a:blip r:embed="rId1"/>
          <a:srcRect t="-422" r="49817"/>
          <a:stretch>
            <a:fillRect/>
          </a:stretch>
        </p:blipFill>
        <p:spPr>
          <a:xfrm>
            <a:off x="7118350" y="2247900"/>
            <a:ext cx="5047615" cy="48348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169143" y="144432"/>
            <a:ext cx="165290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数据库篇章</a:t>
            </a:r>
            <a:endParaRPr lang="zh-CN" altLang="en-US" sz="2600" b="1" spc="-300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12" name="Group 44"/>
          <p:cNvGrpSpPr/>
          <p:nvPr/>
        </p:nvGrpSpPr>
        <p:grpSpPr>
          <a:xfrm>
            <a:off x="619137" y="1195705"/>
            <a:ext cx="657509" cy="738492"/>
            <a:chOff x="0" y="0"/>
            <a:chExt cx="807366" cy="906807"/>
          </a:xfrm>
        </p:grpSpPr>
        <p:sp>
          <p:nvSpPr>
            <p:cNvPr id="1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grpSp>
        <p:nvGrpSpPr>
          <p:cNvPr id="21" name="组合 20"/>
          <p:cNvGrpSpPr/>
          <p:nvPr/>
        </p:nvGrpSpPr>
        <p:grpSpPr>
          <a:xfrm rot="19800147">
            <a:off x="9399270" y="240030"/>
            <a:ext cx="2386330" cy="2047875"/>
            <a:chOff x="6579684" y="1851050"/>
            <a:chExt cx="4331265" cy="3176915"/>
          </a:xfrm>
        </p:grpSpPr>
        <p:grpSp>
          <p:nvGrpSpPr>
            <p:cNvPr id="22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6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grpSp>
            <p:nvGrpSpPr>
              <p:cNvPr id="27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8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9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30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</p:grpSp>
        </p:grpSp>
        <p:grpSp>
          <p:nvGrpSpPr>
            <p:cNvPr id="23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4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25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1584325" y="1344930"/>
            <a:ext cx="41465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type</a:t>
            </a:r>
            <a:r>
              <a:rPr lang="zh-CN" altLang="en-US" sz="2800"/>
              <a:t>表</a:t>
            </a:r>
            <a:r>
              <a:rPr lang="en-US" altLang="zh-CN" sz="2800"/>
              <a:t>E-R</a:t>
            </a:r>
            <a:r>
              <a:rPr lang="zh-CN" altLang="en-US" sz="2800"/>
              <a:t>图以及数据库表</a:t>
            </a:r>
            <a:endParaRPr lang="zh-CN" altLang="en-US" sz="2800"/>
          </a:p>
        </p:txBody>
      </p:sp>
      <p:pic>
        <p:nvPicPr>
          <p:cNvPr id="7" name="图片 6" descr="KWD)IYU7P2QS$SCI]VI098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035" y="2837180"/>
            <a:ext cx="4276725" cy="3105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169143" y="144432"/>
            <a:ext cx="165290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数据库篇章</a:t>
            </a:r>
            <a:endParaRPr lang="zh-CN" altLang="en-US" sz="2600" b="1" spc="-300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12" name="Group 44"/>
          <p:cNvGrpSpPr/>
          <p:nvPr/>
        </p:nvGrpSpPr>
        <p:grpSpPr>
          <a:xfrm>
            <a:off x="619137" y="1195705"/>
            <a:ext cx="657509" cy="738492"/>
            <a:chOff x="0" y="0"/>
            <a:chExt cx="807366" cy="906807"/>
          </a:xfrm>
        </p:grpSpPr>
        <p:sp>
          <p:nvSpPr>
            <p:cNvPr id="1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grpSp>
        <p:nvGrpSpPr>
          <p:cNvPr id="21" name="组合 20"/>
          <p:cNvGrpSpPr/>
          <p:nvPr/>
        </p:nvGrpSpPr>
        <p:grpSpPr>
          <a:xfrm rot="19800147">
            <a:off x="9399270" y="240030"/>
            <a:ext cx="2386330" cy="2047875"/>
            <a:chOff x="6579684" y="1851050"/>
            <a:chExt cx="4331265" cy="3176915"/>
          </a:xfrm>
        </p:grpSpPr>
        <p:grpSp>
          <p:nvGrpSpPr>
            <p:cNvPr id="22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6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grpSp>
            <p:nvGrpSpPr>
              <p:cNvPr id="27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8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9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30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</p:grpSp>
        </p:grpSp>
        <p:grpSp>
          <p:nvGrpSpPr>
            <p:cNvPr id="23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4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25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1584325" y="1344930"/>
            <a:ext cx="41294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user</a:t>
            </a:r>
            <a:r>
              <a:rPr lang="zh-CN" altLang="en-US" sz="2800"/>
              <a:t>表</a:t>
            </a:r>
            <a:r>
              <a:rPr lang="en-US" altLang="zh-CN" sz="2800"/>
              <a:t>E-R</a:t>
            </a:r>
            <a:r>
              <a:rPr lang="zh-CN" altLang="en-US" sz="2800"/>
              <a:t>图以及数据库表</a:t>
            </a:r>
            <a:endParaRPr lang="zh-CN" altLang="en-US" sz="2800"/>
          </a:p>
        </p:txBody>
      </p:sp>
      <p:pic>
        <p:nvPicPr>
          <p:cNvPr id="2" name="图片 1" descr="`]R29Z%B)R29B$X5NI{PFX5"/>
          <p:cNvPicPr>
            <a:picLocks noChangeAspect="1"/>
          </p:cNvPicPr>
          <p:nvPr/>
        </p:nvPicPr>
        <p:blipFill>
          <a:blip r:embed="rId2"/>
          <a:srcRect t="354" r="37645" b="20985"/>
          <a:stretch>
            <a:fillRect/>
          </a:stretch>
        </p:blipFill>
        <p:spPr>
          <a:xfrm>
            <a:off x="5880735" y="2505075"/>
            <a:ext cx="6271895" cy="4372610"/>
          </a:xfrm>
          <a:prstGeom prst="rect">
            <a:avLst/>
          </a:prstGeom>
        </p:spPr>
      </p:pic>
      <p:pic>
        <p:nvPicPr>
          <p:cNvPr id="3" name="图片 2" descr="UA$E{N@W4`OND%{RX)}QH$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55" y="2059940"/>
            <a:ext cx="5514975" cy="4219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TG0LI0UPVXG~8A%303C%EL"/>
          <p:cNvPicPr>
            <a:picLocks noChangeAspect="1"/>
          </p:cNvPicPr>
          <p:nvPr/>
        </p:nvPicPr>
        <p:blipFill>
          <a:blip r:embed="rId1"/>
          <a:srcRect t="2890" r="221"/>
          <a:stretch>
            <a:fillRect/>
          </a:stretch>
        </p:blipFill>
        <p:spPr>
          <a:xfrm>
            <a:off x="121920" y="1009650"/>
            <a:ext cx="10036175" cy="5057775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75" name="文本框 74"/>
          <p:cNvSpPr txBox="1"/>
          <p:nvPr/>
        </p:nvSpPr>
        <p:spPr>
          <a:xfrm>
            <a:off x="1169143" y="144432"/>
            <a:ext cx="224091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各表之间的联系</a:t>
            </a:r>
            <a:endParaRPr lang="zh-CN" altLang="en-US" sz="2600" b="1" spc="-300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pic>
        <p:nvPicPr>
          <p:cNvPr id="283" name="图片 2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845" y="3681730"/>
            <a:ext cx="2582545" cy="29311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20140112203616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9690" y="-270510"/>
            <a:ext cx="12312015" cy="6999605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75" name="文本框 74"/>
          <p:cNvSpPr txBox="1"/>
          <p:nvPr/>
        </p:nvSpPr>
        <p:spPr>
          <a:xfrm>
            <a:off x="1169143" y="144432"/>
            <a:ext cx="135890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前台功能</a:t>
            </a:r>
            <a:endParaRPr lang="zh-CN" altLang="en-US" sz="2600" b="1" spc="-300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7465261" y="1363039"/>
            <a:ext cx="3240000" cy="18000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2225" cap="rnd">
            <a:solidFill>
              <a:schemeClr val="tx1">
                <a:lumMod val="75000"/>
                <a:lumOff val="25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1"/>
          <p:cNvSpPr/>
          <p:nvPr/>
        </p:nvSpPr>
        <p:spPr>
          <a:xfrm>
            <a:off x="6256389" y="954612"/>
            <a:ext cx="904457" cy="483157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2225" cap="rnd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功能</a:t>
            </a:r>
            <a:r>
              <a:rPr lang="en-US" altLang="zh-CN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5</a:t>
            </a:r>
            <a:endParaRPr lang="en-US" altLang="zh-CN" b="1" spc="-300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7465261" y="2412215"/>
            <a:ext cx="3240000" cy="18000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2225" cap="rnd">
            <a:solidFill>
              <a:schemeClr val="tx1">
                <a:lumMod val="75000"/>
                <a:lumOff val="25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1"/>
          <p:cNvSpPr/>
          <p:nvPr/>
        </p:nvSpPr>
        <p:spPr>
          <a:xfrm>
            <a:off x="6256389" y="2003788"/>
            <a:ext cx="904457" cy="483157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2225" cap="rnd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功能</a:t>
            </a:r>
            <a:r>
              <a:rPr lang="en-US" altLang="zh-CN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6</a:t>
            </a:r>
            <a:endParaRPr lang="en-US" altLang="zh-CN" b="1" spc="-300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7465261" y="3461176"/>
            <a:ext cx="3240000" cy="18000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2225" cap="rnd">
            <a:solidFill>
              <a:schemeClr val="tx1">
                <a:lumMod val="75000"/>
                <a:lumOff val="25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1"/>
          <p:cNvSpPr/>
          <p:nvPr/>
        </p:nvSpPr>
        <p:spPr>
          <a:xfrm>
            <a:off x="6256389" y="3187369"/>
            <a:ext cx="904457" cy="483157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2225" cap="rnd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功能</a:t>
            </a:r>
            <a:r>
              <a:rPr lang="en-US" altLang="zh-CN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7</a:t>
            </a:r>
            <a:endParaRPr lang="en-US" altLang="zh-CN" b="1" spc="-300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7465261" y="4475124"/>
            <a:ext cx="3240000" cy="18000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2225" cap="rnd">
            <a:solidFill>
              <a:schemeClr val="tx1">
                <a:lumMod val="75000"/>
                <a:lumOff val="25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1"/>
          <p:cNvSpPr/>
          <p:nvPr/>
        </p:nvSpPr>
        <p:spPr>
          <a:xfrm>
            <a:off x="6360529" y="4043837"/>
            <a:ext cx="904457" cy="483157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2225" cap="rnd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功能</a:t>
            </a:r>
            <a:r>
              <a:rPr lang="en-US" altLang="zh-CN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8</a:t>
            </a:r>
            <a:endParaRPr lang="en-US" altLang="zh-CN" b="1" spc="-300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320540" y="931760"/>
            <a:ext cx="458578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 修改购物车内商品信息,例如数量等.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320540" y="1980936"/>
            <a:ext cx="458578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用户注册与登录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320540" y="3029897"/>
            <a:ext cx="458578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修改个人信息,包括密码和收获信息.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320540" y="4043845"/>
            <a:ext cx="458578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根据关键字搜索商品.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1719781" y="2729559"/>
            <a:ext cx="3240000" cy="18000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2225" cap="rnd">
            <a:solidFill>
              <a:schemeClr val="tx1">
                <a:lumMod val="75000"/>
                <a:lumOff val="25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31"/>
          <p:cNvSpPr/>
          <p:nvPr/>
        </p:nvSpPr>
        <p:spPr>
          <a:xfrm>
            <a:off x="510909" y="2321132"/>
            <a:ext cx="904457" cy="483157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2225" cap="rnd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功能</a:t>
            </a:r>
            <a:r>
              <a:rPr lang="en-US" altLang="zh-CN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1</a:t>
            </a:r>
            <a:endParaRPr lang="en-US" altLang="zh-CN" b="1" spc="-300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1719781" y="3778735"/>
            <a:ext cx="3240000" cy="18000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2225" cap="rnd">
            <a:solidFill>
              <a:schemeClr val="tx1">
                <a:lumMod val="75000"/>
                <a:lumOff val="25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31"/>
          <p:cNvSpPr/>
          <p:nvPr/>
        </p:nvSpPr>
        <p:spPr>
          <a:xfrm>
            <a:off x="510909" y="3370308"/>
            <a:ext cx="904457" cy="483157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2225" cap="rnd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功能</a:t>
            </a:r>
            <a:r>
              <a:rPr lang="en-US" altLang="zh-CN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2</a:t>
            </a:r>
            <a:endParaRPr lang="en-US" altLang="zh-CN" b="1" spc="-300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1719781" y="4787056"/>
            <a:ext cx="3240000" cy="18000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2225" cap="rnd">
            <a:solidFill>
              <a:schemeClr val="tx1">
                <a:lumMod val="75000"/>
                <a:lumOff val="25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31"/>
          <p:cNvSpPr/>
          <p:nvPr/>
        </p:nvSpPr>
        <p:spPr>
          <a:xfrm>
            <a:off x="510909" y="4419269"/>
            <a:ext cx="904457" cy="483157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2225" cap="rnd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功能</a:t>
            </a:r>
            <a:r>
              <a:rPr lang="en-US" altLang="zh-CN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3</a:t>
            </a:r>
            <a:endParaRPr lang="en-US" altLang="zh-CN" b="1" spc="-300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1719781" y="5841644"/>
            <a:ext cx="3240000" cy="18000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2225" cap="rnd">
            <a:solidFill>
              <a:schemeClr val="tx1">
                <a:lumMod val="75000"/>
                <a:lumOff val="25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31"/>
          <p:cNvSpPr/>
          <p:nvPr/>
        </p:nvSpPr>
        <p:spPr>
          <a:xfrm>
            <a:off x="510909" y="5433217"/>
            <a:ext cx="904457" cy="483157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2225" cap="rnd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功能</a:t>
            </a:r>
            <a:r>
              <a:rPr lang="en-US" altLang="zh-CN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4</a:t>
            </a:r>
            <a:endParaRPr lang="en-US" altLang="zh-CN" b="1" spc="-300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415415" y="2320925"/>
            <a:ext cx="4641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商品基本展示,包括推荐商品和类型商品展示.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537335" y="3410585"/>
            <a:ext cx="25266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按照商品类型展示商品.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719580" y="4436745"/>
            <a:ext cx="20694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商品详细信息展示.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833880" y="5473065"/>
            <a:ext cx="1840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商品加入购物车.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}T6BLTDFXL]Z8RXMH%}I0{W"/>
          <p:cNvPicPr>
            <a:picLocks noChangeAspect="1"/>
          </p:cNvPicPr>
          <p:nvPr/>
        </p:nvPicPr>
        <p:blipFill>
          <a:blip r:embed="rId1"/>
          <a:srcRect l="16750" t="135" r="18427"/>
          <a:stretch>
            <a:fillRect/>
          </a:stretch>
        </p:blipFill>
        <p:spPr>
          <a:xfrm>
            <a:off x="6320790" y="1228090"/>
            <a:ext cx="5702935" cy="3613150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1169143" y="144432"/>
            <a:ext cx="312293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系统的登录、注册界面</a:t>
            </a:r>
            <a:endParaRPr lang="zh-CN" altLang="en-US" sz="2600" b="1" spc="-300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pic>
        <p:nvPicPr>
          <p:cNvPr id="2" name="图片 1" descr="DASVYTL4Y67@0(ST4_0]R}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55" y="1094740"/>
            <a:ext cx="6096635" cy="4615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1169143" y="144432"/>
            <a:ext cx="194691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顾客登录首页</a:t>
            </a:r>
            <a:endParaRPr lang="zh-CN" altLang="en-US" sz="2600" b="1" spc="-300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83970" y="3155315"/>
            <a:ext cx="21456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顾客可以查询商品类别以及修改个人信息，查看我的订单</a:t>
            </a:r>
            <a:endParaRPr lang="zh-CN" altLang="en-US" sz="2400"/>
          </a:p>
        </p:txBody>
      </p:sp>
      <p:pic>
        <p:nvPicPr>
          <p:cNvPr id="3" name="图片 2" descr="EB@`}8B`7_(SRIXPY(0BWZQ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970" y="-20320"/>
            <a:ext cx="7578090" cy="6898640"/>
          </a:xfrm>
          <a:prstGeom prst="rect">
            <a:avLst/>
          </a:prstGeom>
        </p:spPr>
      </p:pic>
      <p:grpSp>
        <p:nvGrpSpPr>
          <p:cNvPr id="21" name="Group 31"/>
          <p:cNvGrpSpPr/>
          <p:nvPr/>
        </p:nvGrpSpPr>
        <p:grpSpPr>
          <a:xfrm>
            <a:off x="3830176" y="2012964"/>
            <a:ext cx="627755" cy="830348"/>
            <a:chOff x="0" y="0"/>
            <a:chExt cx="1125603" cy="1488866"/>
          </a:xfrm>
        </p:grpSpPr>
        <p:sp>
          <p:nvSpPr>
            <p:cNvPr id="22" name="Shape 24"/>
            <p:cNvSpPr/>
            <p:nvPr/>
          </p:nvSpPr>
          <p:spPr>
            <a:xfrm>
              <a:off x="380999" y="0"/>
              <a:ext cx="226807" cy="761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841" h="21600" extrusionOk="0">
                  <a:moveTo>
                    <a:pt x="4677" y="0"/>
                  </a:moveTo>
                  <a:cubicBezTo>
                    <a:pt x="2118" y="4759"/>
                    <a:pt x="-2719" y="5881"/>
                    <a:pt x="1960" y="10293"/>
                  </a:cubicBezTo>
                  <a:cubicBezTo>
                    <a:pt x="6607" y="14674"/>
                    <a:pt x="18881" y="17537"/>
                    <a:pt x="2856" y="21600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3" name="Shape 25"/>
            <p:cNvSpPr/>
            <p:nvPr/>
          </p:nvSpPr>
          <p:spPr>
            <a:xfrm>
              <a:off x="508000" y="304800"/>
              <a:ext cx="364439" cy="457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165" h="21600" extrusionOk="0">
                  <a:moveTo>
                    <a:pt x="9200" y="21600"/>
                  </a:moveTo>
                  <a:cubicBezTo>
                    <a:pt x="21600" y="15776"/>
                    <a:pt x="1051" y="6083"/>
                    <a:pt x="0" y="0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4" name="Shape 26"/>
            <p:cNvSpPr/>
            <p:nvPr/>
          </p:nvSpPr>
          <p:spPr>
            <a:xfrm>
              <a:off x="101599" y="825500"/>
              <a:ext cx="896996" cy="185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1" h="20309" extrusionOk="0">
                  <a:moveTo>
                    <a:pt x="19855" y="13107"/>
                  </a:moveTo>
                  <a:cubicBezTo>
                    <a:pt x="20187" y="12071"/>
                    <a:pt x="20465" y="10866"/>
                    <a:pt x="20671" y="9462"/>
                  </a:cubicBezTo>
                  <a:cubicBezTo>
                    <a:pt x="18437" y="-1026"/>
                    <a:pt x="14577" y="-41"/>
                    <a:pt x="11431" y="75"/>
                  </a:cubicBezTo>
                  <a:cubicBezTo>
                    <a:pt x="9715" y="139"/>
                    <a:pt x="7348" y="702"/>
                    <a:pt x="4860" y="2689"/>
                  </a:cubicBezTo>
                  <a:cubicBezTo>
                    <a:pt x="3720" y="3598"/>
                    <a:pt x="676" y="5547"/>
                    <a:pt x="58" y="11102"/>
                  </a:cubicBezTo>
                  <a:cubicBezTo>
                    <a:pt x="-929" y="19995"/>
                    <a:pt x="10843" y="20574"/>
                    <a:pt x="11702" y="20241"/>
                  </a:cubicBezTo>
                  <a:cubicBezTo>
                    <a:pt x="13617" y="19497"/>
                    <a:pt x="17786" y="19574"/>
                    <a:pt x="19855" y="13107"/>
                  </a:cubicBezTo>
                  <a:close/>
                </a:path>
              </a:pathLst>
            </a:custGeom>
            <a:solidFill>
              <a:srgbClr val="E7E4EA"/>
            </a:solidFill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5" name="Shape 27"/>
            <p:cNvSpPr/>
            <p:nvPr/>
          </p:nvSpPr>
          <p:spPr>
            <a:xfrm>
              <a:off x="101600" y="927100"/>
              <a:ext cx="900857" cy="391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79" extrusionOk="0">
                  <a:moveTo>
                    <a:pt x="0" y="1011"/>
                  </a:moveTo>
                  <a:cubicBezTo>
                    <a:pt x="1020" y="10161"/>
                    <a:pt x="4609" y="21600"/>
                    <a:pt x="10434" y="20732"/>
                  </a:cubicBezTo>
                  <a:cubicBezTo>
                    <a:pt x="16012" y="19902"/>
                    <a:pt x="19225" y="1003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6" name="Shape 28"/>
            <p:cNvSpPr/>
            <p:nvPr/>
          </p:nvSpPr>
          <p:spPr>
            <a:xfrm>
              <a:off x="762000" y="977899"/>
              <a:ext cx="363604" cy="254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93" h="19452" extrusionOk="0">
                  <a:moveTo>
                    <a:pt x="9504" y="4082"/>
                  </a:moveTo>
                  <a:cubicBezTo>
                    <a:pt x="10956" y="2606"/>
                    <a:pt x="17556" y="-2148"/>
                    <a:pt x="19170" y="1128"/>
                  </a:cubicBezTo>
                  <a:cubicBezTo>
                    <a:pt x="21600" y="6062"/>
                    <a:pt x="3448" y="17994"/>
                    <a:pt x="0" y="19452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7" name="Shape 29"/>
            <p:cNvSpPr/>
            <p:nvPr/>
          </p:nvSpPr>
          <p:spPr>
            <a:xfrm>
              <a:off x="-1" y="1219200"/>
              <a:ext cx="1086587" cy="269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9" h="20016" extrusionOk="0">
                  <a:moveTo>
                    <a:pt x="5008" y="210"/>
                  </a:moveTo>
                  <a:cubicBezTo>
                    <a:pt x="3795" y="1406"/>
                    <a:pt x="604" y="1401"/>
                    <a:pt x="82" y="7068"/>
                  </a:cubicBezTo>
                  <a:cubicBezTo>
                    <a:pt x="-484" y="13210"/>
                    <a:pt x="2029" y="15022"/>
                    <a:pt x="3033" y="16100"/>
                  </a:cubicBezTo>
                  <a:cubicBezTo>
                    <a:pt x="7369" y="20760"/>
                    <a:pt x="12891" y="21600"/>
                    <a:pt x="17228" y="16770"/>
                  </a:cubicBezTo>
                  <a:cubicBezTo>
                    <a:pt x="18224" y="15661"/>
                    <a:pt x="20447" y="12562"/>
                    <a:pt x="20703" y="8072"/>
                  </a:cubicBezTo>
                  <a:cubicBezTo>
                    <a:pt x="21116" y="840"/>
                    <a:pt x="16362" y="651"/>
                    <a:pt x="15265" y="0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8" name="Shape 30"/>
            <p:cNvSpPr/>
            <p:nvPr/>
          </p:nvSpPr>
          <p:spPr>
            <a:xfrm>
              <a:off x="203199" y="584200"/>
              <a:ext cx="188035" cy="323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04" h="21544" extrusionOk="0">
                  <a:moveTo>
                    <a:pt x="15405" y="0"/>
                  </a:moveTo>
                  <a:cubicBezTo>
                    <a:pt x="21507" y="5087"/>
                    <a:pt x="15299" y="7621"/>
                    <a:pt x="8897" y="9820"/>
                  </a:cubicBezTo>
                  <a:cubicBezTo>
                    <a:pt x="5317" y="11050"/>
                    <a:pt x="82" y="11552"/>
                    <a:pt x="0" y="15413"/>
                  </a:cubicBezTo>
                  <a:cubicBezTo>
                    <a:pt x="-93" y="19790"/>
                    <a:pt x="11124" y="21600"/>
                    <a:pt x="15405" y="21542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1169143" y="144432"/>
            <a:ext cx="194691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顾客购买界面</a:t>
            </a:r>
            <a:endParaRPr lang="zh-CN" altLang="en-US" sz="2600" b="1" spc="-300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pic>
        <p:nvPicPr>
          <p:cNvPr id="2" name="图片 1" descr="%T}M3HYM@OBQWU6$13GCVN6"/>
          <p:cNvPicPr>
            <a:picLocks noChangeAspect="1"/>
          </p:cNvPicPr>
          <p:nvPr/>
        </p:nvPicPr>
        <p:blipFill>
          <a:blip r:embed="rId2"/>
          <a:srcRect r="12328" b="18492"/>
          <a:stretch>
            <a:fillRect/>
          </a:stretch>
        </p:blipFill>
        <p:spPr>
          <a:xfrm>
            <a:off x="5923915" y="12065"/>
            <a:ext cx="6188075" cy="3409315"/>
          </a:xfrm>
          <a:prstGeom prst="rect">
            <a:avLst/>
          </a:prstGeom>
        </p:spPr>
      </p:pic>
      <p:pic>
        <p:nvPicPr>
          <p:cNvPr id="5" name="图片 4" descr="8}%7RSNE{3J_1ZEAZ]B4}@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" y="1956435"/>
            <a:ext cx="5494655" cy="4679950"/>
          </a:xfrm>
          <a:prstGeom prst="rect">
            <a:avLst/>
          </a:prstGeom>
        </p:spPr>
      </p:pic>
      <p:pic>
        <p:nvPicPr>
          <p:cNvPr id="4" name="图片 3" descr="webp (9).webp (1)"/>
          <p:cNvPicPr>
            <a:picLocks noChangeAspect="1"/>
          </p:cNvPicPr>
          <p:nvPr/>
        </p:nvPicPr>
        <p:blipFill>
          <a:blip r:embed="rId4"/>
          <a:srcRect t="35505" r="2330"/>
          <a:stretch>
            <a:fillRect/>
          </a:stretch>
        </p:blipFill>
        <p:spPr>
          <a:xfrm>
            <a:off x="5988050" y="3339465"/>
            <a:ext cx="6188075" cy="3529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1169143" y="144432"/>
            <a:ext cx="194691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顾客订单界面</a:t>
            </a:r>
            <a:endParaRPr lang="zh-CN" altLang="en-US" sz="2600" b="1" spc="-300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pic>
        <p:nvPicPr>
          <p:cNvPr id="3" name="图片 2" descr="OVQGII]UBU)O22CCJ~A9[F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05" y="848360"/>
            <a:ext cx="7154545" cy="50882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073910" y="4991100"/>
            <a:ext cx="2316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顾客可以查看到</a:t>
            </a:r>
            <a:endParaRPr lang="zh-CN" altLang="en-US" sz="2400"/>
          </a:p>
          <a:p>
            <a:r>
              <a:rPr lang="zh-CN" altLang="en-US" sz="2400"/>
              <a:t>自己的购买记录</a:t>
            </a:r>
            <a:endParaRPr lang="zh-CN" altLang="en-US" sz="2400"/>
          </a:p>
          <a:p>
            <a:endParaRPr lang="zh-CN" altLang="en-US" sz="2400"/>
          </a:p>
        </p:txBody>
      </p:sp>
      <p:pic>
        <p:nvPicPr>
          <p:cNvPr id="2" name="图片 1" descr="webp.webp (2)"/>
          <p:cNvPicPr>
            <a:picLocks noChangeAspect="1"/>
          </p:cNvPicPr>
          <p:nvPr/>
        </p:nvPicPr>
        <p:blipFill>
          <a:blip r:embed="rId3"/>
          <a:srcRect t="19687" r="-1317"/>
          <a:stretch>
            <a:fillRect/>
          </a:stretch>
        </p:blipFill>
        <p:spPr>
          <a:xfrm>
            <a:off x="7270115" y="62865"/>
            <a:ext cx="5080000" cy="6732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20140112203616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7145" y="-520700"/>
            <a:ext cx="12225655" cy="7640955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75" name="文本框 74"/>
          <p:cNvSpPr txBox="1"/>
          <p:nvPr/>
        </p:nvSpPr>
        <p:spPr>
          <a:xfrm>
            <a:off x="1169143" y="144432"/>
            <a:ext cx="135890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后台功能</a:t>
            </a:r>
            <a:endParaRPr lang="zh-CN" altLang="en-US" sz="2600" b="1" spc="-300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1719781" y="2434919"/>
            <a:ext cx="3240000" cy="18000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2225" cap="rnd">
            <a:solidFill>
              <a:schemeClr val="tx1">
                <a:lumMod val="75000"/>
                <a:lumOff val="25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31"/>
          <p:cNvSpPr/>
          <p:nvPr/>
        </p:nvSpPr>
        <p:spPr>
          <a:xfrm>
            <a:off x="510909" y="2026492"/>
            <a:ext cx="904457" cy="483157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2225" cap="rnd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功能</a:t>
            </a:r>
            <a:r>
              <a:rPr lang="en-US" altLang="zh-CN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1</a:t>
            </a:r>
            <a:endParaRPr lang="en-US" altLang="zh-CN" b="1" spc="-300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1719781" y="3484095"/>
            <a:ext cx="3240000" cy="18000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2225" cap="rnd">
            <a:solidFill>
              <a:schemeClr val="tx1">
                <a:lumMod val="75000"/>
                <a:lumOff val="25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31"/>
          <p:cNvSpPr/>
          <p:nvPr/>
        </p:nvSpPr>
        <p:spPr>
          <a:xfrm>
            <a:off x="510909" y="3075668"/>
            <a:ext cx="904457" cy="483157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2225" cap="rnd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功能</a:t>
            </a:r>
            <a:r>
              <a:rPr lang="en-US" altLang="zh-CN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2</a:t>
            </a:r>
            <a:endParaRPr lang="en-US" altLang="zh-CN" b="1" spc="-300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1719781" y="4492416"/>
            <a:ext cx="3240000" cy="18000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2225" cap="rnd">
            <a:solidFill>
              <a:schemeClr val="tx1">
                <a:lumMod val="75000"/>
                <a:lumOff val="25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31"/>
          <p:cNvSpPr/>
          <p:nvPr/>
        </p:nvSpPr>
        <p:spPr>
          <a:xfrm>
            <a:off x="510909" y="4124629"/>
            <a:ext cx="904457" cy="483157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2225" cap="rnd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功能</a:t>
            </a:r>
            <a:r>
              <a:rPr lang="en-US" altLang="zh-CN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3</a:t>
            </a:r>
            <a:endParaRPr lang="en-US" altLang="zh-CN" b="1" spc="-300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1719781" y="5547004"/>
            <a:ext cx="3240000" cy="18000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2225" cap="rnd">
            <a:solidFill>
              <a:schemeClr val="tx1">
                <a:lumMod val="75000"/>
                <a:lumOff val="25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31"/>
          <p:cNvSpPr/>
          <p:nvPr/>
        </p:nvSpPr>
        <p:spPr>
          <a:xfrm>
            <a:off x="510909" y="5138577"/>
            <a:ext cx="904457" cy="483157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2225" cap="rnd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功能</a:t>
            </a:r>
            <a:r>
              <a:rPr lang="en-US" altLang="zh-CN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4</a:t>
            </a:r>
            <a:endParaRPr lang="en-US" altLang="zh-CN" b="1" spc="-300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415415" y="2026285"/>
            <a:ext cx="6377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 订单操作:包括按状态查询订单,修改订单状态(发货,完成,删除).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537335" y="3115945"/>
            <a:ext cx="80168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用户操作:包括查询所有用户,新增用户,修改用户密码,修改用户信息和删除用户.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719580" y="4142105"/>
            <a:ext cx="86969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 商品类目操作:包括查看所有类目,增加商品类目,修改商品类目信息以及删除商品类目.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833880" y="5178425"/>
            <a:ext cx="7325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 商品操作:包括查询所有商品,新增商品,修改现有商品信息以及删除商品.</a:t>
            </a:r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 rot="5400000" flipH="1">
            <a:off x="8874864" y="-782993"/>
            <a:ext cx="2686526" cy="3841198"/>
            <a:chOff x="1289955" y="1628061"/>
            <a:chExt cx="3921407" cy="5174701"/>
          </a:xfrm>
        </p:grpSpPr>
        <p:sp>
          <p:nvSpPr>
            <p:cNvPr id="22" name="Shape 209"/>
            <p:cNvSpPr/>
            <p:nvPr/>
          </p:nvSpPr>
          <p:spPr>
            <a:xfrm rot="3758493">
              <a:off x="2701655" y="4293055"/>
              <a:ext cx="2954498" cy="206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grpSp>
          <p:nvGrpSpPr>
            <p:cNvPr id="23" name="组 13"/>
            <p:cNvGrpSpPr/>
            <p:nvPr/>
          </p:nvGrpSpPr>
          <p:grpSpPr>
            <a:xfrm>
              <a:off x="1289955" y="1628061"/>
              <a:ext cx="2187025" cy="2569107"/>
              <a:chOff x="5943842" y="1013911"/>
              <a:chExt cx="2187025" cy="2569107"/>
            </a:xfrm>
          </p:grpSpPr>
          <p:sp>
            <p:nvSpPr>
              <p:cNvPr id="24" name="Shape 202"/>
              <p:cNvSpPr/>
              <p:nvPr/>
            </p:nvSpPr>
            <p:spPr>
              <a:xfrm rot="3758493">
                <a:off x="6440283" y="1924630"/>
                <a:ext cx="1816414" cy="510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2" extrusionOk="0">
                    <a:moveTo>
                      <a:pt x="21600" y="743"/>
                    </a:moveTo>
                    <a:cubicBezTo>
                      <a:pt x="19799" y="-786"/>
                      <a:pt x="18140" y="461"/>
                      <a:pt x="16279" y="823"/>
                    </a:cubicBezTo>
                    <a:cubicBezTo>
                      <a:pt x="10853" y="1876"/>
                      <a:pt x="5372" y="1461"/>
                      <a:pt x="0" y="4698"/>
                    </a:cubicBezTo>
                    <a:lnTo>
                      <a:pt x="0" y="20521"/>
                    </a:lnTo>
                    <a:lnTo>
                      <a:pt x="1843" y="19747"/>
                    </a:lnTo>
                    <a:cubicBezTo>
                      <a:pt x="4727" y="19759"/>
                      <a:pt x="13025" y="19305"/>
                      <a:pt x="15903" y="19016"/>
                    </a:cubicBezTo>
                    <a:cubicBezTo>
                      <a:pt x="17715" y="18834"/>
                      <a:pt x="19629" y="20814"/>
                      <a:pt x="21376" y="20485"/>
                    </a:cubicBezTo>
                  </a:path>
                </a:pathLst>
              </a:custGeom>
              <a:solidFill>
                <a:srgbClr val="FEBF0F"/>
              </a:solidFill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5" name="Shape 203"/>
              <p:cNvSpPr/>
              <p:nvPr/>
            </p:nvSpPr>
            <p:spPr>
              <a:xfrm rot="3758493">
                <a:off x="7743128" y="2715926"/>
                <a:ext cx="42879" cy="488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74" h="21600" extrusionOk="0">
                    <a:moveTo>
                      <a:pt x="0" y="0"/>
                    </a:moveTo>
                    <a:cubicBezTo>
                      <a:pt x="21600" y="2677"/>
                      <a:pt x="19974" y="16418"/>
                      <a:pt x="11161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6" name="Shape 204"/>
              <p:cNvSpPr/>
              <p:nvPr/>
            </p:nvSpPr>
            <p:spPr>
              <a:xfrm rot="3758493">
                <a:off x="6688919" y="1820269"/>
                <a:ext cx="124286" cy="341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761" y="15753"/>
                      <a:pt x="1840" y="7112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7" name="Shape 205"/>
              <p:cNvSpPr/>
              <p:nvPr/>
            </p:nvSpPr>
            <p:spPr>
              <a:xfrm rot="3758493">
                <a:off x="6847335" y="1900060"/>
                <a:ext cx="869668" cy="103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69" h="16954" extrusionOk="0">
                    <a:moveTo>
                      <a:pt x="0" y="11121"/>
                    </a:moveTo>
                    <a:cubicBezTo>
                      <a:pt x="167" y="10786"/>
                      <a:pt x="-956" y="-4646"/>
                      <a:pt x="4852" y="2248"/>
                    </a:cubicBezTo>
                    <a:cubicBezTo>
                      <a:pt x="5261" y="461"/>
                      <a:pt x="6192" y="-121"/>
                      <a:pt x="7478" y="78"/>
                    </a:cubicBezTo>
                    <a:cubicBezTo>
                      <a:pt x="8279" y="78"/>
                      <a:pt x="9110" y="711"/>
                      <a:pt x="9174" y="2178"/>
                    </a:cubicBezTo>
                    <a:cubicBezTo>
                      <a:pt x="10318" y="734"/>
                      <a:pt x="10808" y="-213"/>
                      <a:pt x="12478" y="41"/>
                    </a:cubicBezTo>
                    <a:cubicBezTo>
                      <a:pt x="13434" y="0"/>
                      <a:pt x="13608" y="1386"/>
                      <a:pt x="13442" y="1960"/>
                    </a:cubicBezTo>
                    <a:cubicBezTo>
                      <a:pt x="19959" y="-3583"/>
                      <a:pt x="20644" y="13929"/>
                      <a:pt x="18086" y="16954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8" name="Shape 206"/>
              <p:cNvSpPr/>
              <p:nvPr/>
            </p:nvSpPr>
            <p:spPr>
              <a:xfrm rot="3758493">
                <a:off x="6164716" y="2541971"/>
                <a:ext cx="1046419" cy="281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4" extrusionOk="0">
                    <a:moveTo>
                      <a:pt x="1076" y="12061"/>
                    </a:moveTo>
                    <a:cubicBezTo>
                      <a:pt x="497" y="8498"/>
                      <a:pt x="228" y="3669"/>
                      <a:pt x="0" y="0"/>
                    </a:cubicBezTo>
                    <a:cubicBezTo>
                      <a:pt x="6860" y="545"/>
                      <a:pt x="13608" y="-26"/>
                      <a:pt x="20206" y="3388"/>
                    </a:cubicBezTo>
                    <a:cubicBezTo>
                      <a:pt x="20298" y="9884"/>
                      <a:pt x="21430" y="15807"/>
                      <a:pt x="21600" y="21574"/>
                    </a:cubicBezTo>
                  </a:path>
                </a:pathLst>
              </a:custGeom>
              <a:solidFill>
                <a:srgbClr val="E7E4EA"/>
              </a:solidFill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9" name="Shape 207"/>
              <p:cNvSpPr/>
              <p:nvPr/>
            </p:nvSpPr>
            <p:spPr>
              <a:xfrm rot="3758493">
                <a:off x="5742745" y="2584036"/>
                <a:ext cx="1200079" cy="797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76" extrusionOk="0">
                    <a:moveTo>
                      <a:pt x="1467" y="19871"/>
                    </a:moveTo>
                    <a:cubicBezTo>
                      <a:pt x="2596" y="15187"/>
                      <a:pt x="1342" y="5194"/>
                      <a:pt x="0" y="486"/>
                    </a:cubicBezTo>
                    <a:cubicBezTo>
                      <a:pt x="6032" y="-924"/>
                      <a:pt x="11979" y="1155"/>
                      <a:pt x="18133" y="1422"/>
                    </a:cubicBezTo>
                    <a:cubicBezTo>
                      <a:pt x="19277" y="7634"/>
                      <a:pt x="21219" y="14259"/>
                      <a:pt x="21600" y="2067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0" name="Shape 208"/>
              <p:cNvSpPr/>
              <p:nvPr/>
            </p:nvSpPr>
            <p:spPr>
              <a:xfrm rot="3758493">
                <a:off x="6601321" y="998391"/>
                <a:ext cx="383966" cy="415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9" h="21600" extrusionOk="0">
                    <a:moveTo>
                      <a:pt x="21399" y="0"/>
                    </a:moveTo>
                    <a:cubicBezTo>
                      <a:pt x="14641" y="0"/>
                      <a:pt x="6540" y="886"/>
                      <a:pt x="325" y="1003"/>
                    </a:cubicBezTo>
                    <a:cubicBezTo>
                      <a:pt x="-42" y="7726"/>
                      <a:pt x="-201" y="14997"/>
                      <a:pt x="411" y="21600"/>
                    </a:cubicBezTo>
                    <a:cubicBezTo>
                      <a:pt x="6724" y="20829"/>
                      <a:pt x="13779" y="19988"/>
                      <a:pt x="20126" y="20284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1" name="Shape 210"/>
              <p:cNvSpPr/>
              <p:nvPr/>
            </p:nvSpPr>
            <p:spPr>
              <a:xfrm rot="3758493">
                <a:off x="7598750" y="2950768"/>
                <a:ext cx="573187" cy="49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302" y="21128"/>
                      <a:pt x="15635" y="15045"/>
                      <a:pt x="21600" y="9996"/>
                    </a:cubicBezTo>
                    <a:cubicBezTo>
                      <a:pt x="14594" y="7013"/>
                      <a:pt x="7961" y="2130"/>
                      <a:pt x="709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webp.webp (1)"/>
          <p:cNvPicPr>
            <a:picLocks noChangeAspect="1"/>
          </p:cNvPicPr>
          <p:nvPr/>
        </p:nvPicPr>
        <p:blipFill>
          <a:blip r:embed="rId1"/>
          <a:srcRect l="5" t="-2057" b="20215"/>
          <a:stretch>
            <a:fillRect/>
          </a:stretch>
        </p:blipFill>
        <p:spPr>
          <a:xfrm>
            <a:off x="-20320" y="-189230"/>
            <a:ext cx="12322175" cy="7149465"/>
          </a:xfrm>
          <a:prstGeom prst="rect">
            <a:avLst/>
          </a:prstGeom>
        </p:spPr>
      </p:pic>
      <p:sp>
        <p:nvSpPr>
          <p:cNvPr id="16" name="Shape 138"/>
          <p:cNvSpPr/>
          <p:nvPr/>
        </p:nvSpPr>
        <p:spPr>
          <a:xfrm rot="1905815">
            <a:off x="10004870" y="1267893"/>
            <a:ext cx="579969" cy="437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71" h="17044" extrusionOk="0">
                <a:moveTo>
                  <a:pt x="20712" y="4368"/>
                </a:moveTo>
                <a:cubicBezTo>
                  <a:pt x="19332" y="-4556"/>
                  <a:pt x="12710" y="2620"/>
                  <a:pt x="9384" y="4695"/>
                </a:cubicBezTo>
                <a:cubicBezTo>
                  <a:pt x="7033" y="548"/>
                  <a:pt x="225" y="-2310"/>
                  <a:pt x="2" y="4874"/>
                </a:cubicBezTo>
                <a:cubicBezTo>
                  <a:pt x="-162" y="10152"/>
                  <a:pt x="9292" y="14380"/>
                  <a:pt x="12560" y="17044"/>
                </a:cubicBezTo>
                <a:cubicBezTo>
                  <a:pt x="15309" y="14383"/>
                  <a:pt x="21438" y="9078"/>
                  <a:pt x="20712" y="4368"/>
                </a:cubicBezTo>
                <a:close/>
              </a:path>
            </a:pathLst>
          </a:custGeom>
          <a:noFill/>
          <a:ln w="38100" cap="flat">
            <a:solidFill>
              <a:srgbClr val="FEBF0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r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41" name="任意多边形 40"/>
          <p:cNvSpPr/>
          <p:nvPr/>
        </p:nvSpPr>
        <p:spPr>
          <a:xfrm flipH="1">
            <a:off x="11087948" y="2294478"/>
            <a:ext cx="192026" cy="291250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rgbClr val="FEBF0F"/>
          </a:solidFill>
          <a:ln w="19050" cap="rnd">
            <a:solidFill>
              <a:srgbClr val="FEBF0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80" y="2110336"/>
            <a:ext cx="2105083" cy="1833504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2944563" y="2611590"/>
            <a:ext cx="11407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分工协作</a:t>
            </a:r>
            <a:endParaRPr lang="zh-CN" altLang="en-US" sz="3600" b="1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76272"/>
            <a:ext cx="355722" cy="299555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6640830" y="2095500"/>
            <a:ext cx="4015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数据库设计与创建：卢晓静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77312"/>
            <a:ext cx="355722" cy="299555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6656189" y="2652111"/>
            <a:ext cx="333515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前端页面和管理员页面的界面设计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：卢晓静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59408"/>
            <a:ext cx="355722" cy="299555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6656189" y="3530727"/>
            <a:ext cx="333515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界面的静态页面代码实现：谢绍衡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60448"/>
            <a:ext cx="355722" cy="299555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6598404" y="4280027"/>
            <a:ext cx="333515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功能代码的编写：王钰  毛环 卢晓静 谢绍衡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96000" y="1303655"/>
            <a:ext cx="23279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/>
              <a:t>小组任务安排</a:t>
            </a:r>
            <a:endParaRPr lang="zh-CN" altLang="en-US" sz="28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080" y="5209032"/>
            <a:ext cx="355722" cy="2995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56070" y="5097145"/>
            <a:ext cx="42125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论文的撰写、答辩PPT：毛环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200" y="5752592"/>
            <a:ext cx="355722" cy="2995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01909" y="5579872"/>
            <a:ext cx="333515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答辩：王钰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1169143" y="144432"/>
            <a:ext cx="165290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管理员首页</a:t>
            </a:r>
            <a:endParaRPr lang="zh-CN" altLang="en-US" sz="2600" b="1" spc="-300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pic>
        <p:nvPicPr>
          <p:cNvPr id="3" name="图片 2" descr="VY8}FBZZQMK%D%80T5[J(SD"/>
          <p:cNvPicPr>
            <a:picLocks noChangeAspect="1"/>
          </p:cNvPicPr>
          <p:nvPr/>
        </p:nvPicPr>
        <p:blipFill>
          <a:blip r:embed="rId2"/>
          <a:srcRect l="53" b="28340"/>
          <a:stretch>
            <a:fillRect/>
          </a:stretch>
        </p:blipFill>
        <p:spPr>
          <a:xfrm>
            <a:off x="3318510" y="496570"/>
            <a:ext cx="8889365" cy="63614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34110" y="3444875"/>
            <a:ext cx="21456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管理员界面</a:t>
            </a:r>
            <a:endParaRPr lang="zh-CN" altLang="en-US" sz="2400"/>
          </a:p>
          <a:p>
            <a:r>
              <a:rPr lang="zh-CN" altLang="en-US" sz="2400"/>
              <a:t>多了后台管</a:t>
            </a:r>
            <a:endParaRPr lang="zh-CN" altLang="en-US" sz="2400"/>
          </a:p>
          <a:p>
            <a:r>
              <a:rPr lang="zh-CN" altLang="en-US" sz="2400"/>
              <a:t>理进行商品</a:t>
            </a:r>
            <a:endParaRPr lang="zh-CN" altLang="en-US" sz="2400"/>
          </a:p>
          <a:p>
            <a:r>
              <a:rPr lang="zh-CN" altLang="en-US" sz="2400"/>
              <a:t>信息的修改</a:t>
            </a:r>
            <a:endParaRPr lang="zh-CN" altLang="en-US" sz="2400"/>
          </a:p>
        </p:txBody>
      </p:sp>
      <p:grpSp>
        <p:nvGrpSpPr>
          <p:cNvPr id="7" name="Group 191"/>
          <p:cNvGrpSpPr/>
          <p:nvPr/>
        </p:nvGrpSpPr>
        <p:grpSpPr>
          <a:xfrm>
            <a:off x="593375" y="2359149"/>
            <a:ext cx="853409" cy="652045"/>
            <a:chOff x="0" y="0"/>
            <a:chExt cx="1530214" cy="1169156"/>
          </a:xfrm>
        </p:grpSpPr>
        <p:sp>
          <p:nvSpPr>
            <p:cNvPr id="8" name="Shape 180"/>
            <p:cNvSpPr/>
            <p:nvPr/>
          </p:nvSpPr>
          <p:spPr>
            <a:xfrm>
              <a:off x="0" y="203199"/>
              <a:ext cx="1087141" cy="550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1" extrusionOk="0">
                  <a:moveTo>
                    <a:pt x="21600" y="0"/>
                  </a:moveTo>
                  <a:cubicBezTo>
                    <a:pt x="19532" y="418"/>
                    <a:pt x="1689" y="152"/>
                    <a:pt x="0" y="122"/>
                  </a:cubicBezTo>
                  <a:cubicBezTo>
                    <a:pt x="688" y="2807"/>
                    <a:pt x="3880" y="19337"/>
                    <a:pt x="4116" y="21259"/>
                  </a:cubicBezTo>
                  <a:cubicBezTo>
                    <a:pt x="9519" y="21600"/>
                    <a:pt x="13773" y="20605"/>
                    <a:pt x="18890" y="20744"/>
                  </a:cubicBezTo>
                  <a:cubicBezTo>
                    <a:pt x="18812" y="15990"/>
                    <a:pt x="21237" y="2883"/>
                    <a:pt x="21600" y="0"/>
                  </a:cubicBezTo>
                  <a:close/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9" name="Shape 181"/>
            <p:cNvSpPr/>
            <p:nvPr/>
          </p:nvSpPr>
          <p:spPr>
            <a:xfrm>
              <a:off x="241300" y="723900"/>
              <a:ext cx="711891" cy="242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600" extrusionOk="0">
                  <a:moveTo>
                    <a:pt x="21536" y="0"/>
                  </a:moveTo>
                  <a:cubicBezTo>
                    <a:pt x="21537" y="5316"/>
                    <a:pt x="21600" y="14865"/>
                    <a:pt x="21503" y="21600"/>
                  </a:cubicBezTo>
                  <a:cubicBezTo>
                    <a:pt x="15917" y="19594"/>
                    <a:pt x="5170" y="20360"/>
                    <a:pt x="0" y="20359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2" name="Shape 182"/>
            <p:cNvSpPr/>
            <p:nvPr/>
          </p:nvSpPr>
          <p:spPr>
            <a:xfrm>
              <a:off x="292099" y="1015999"/>
              <a:ext cx="184237" cy="153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91" h="16651" extrusionOk="0">
                  <a:moveTo>
                    <a:pt x="14823" y="2071"/>
                  </a:moveTo>
                  <a:cubicBezTo>
                    <a:pt x="9171" y="-2796"/>
                    <a:pt x="-2707" y="1299"/>
                    <a:pt x="559" y="10329"/>
                  </a:cubicBezTo>
                  <a:cubicBezTo>
                    <a:pt x="2791" y="16498"/>
                    <a:pt x="11156" y="18804"/>
                    <a:pt x="15530" y="14288"/>
                  </a:cubicBezTo>
                  <a:cubicBezTo>
                    <a:pt x="18893" y="10815"/>
                    <a:pt x="18380" y="5137"/>
                    <a:pt x="14823" y="2071"/>
                  </a:cubicBezTo>
                  <a:close/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3" name="Shape 183"/>
            <p:cNvSpPr/>
            <p:nvPr/>
          </p:nvSpPr>
          <p:spPr>
            <a:xfrm>
              <a:off x="787400" y="1015999"/>
              <a:ext cx="190246" cy="149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41" h="13729" extrusionOk="0">
                  <a:moveTo>
                    <a:pt x="16530" y="5625"/>
                  </a:moveTo>
                  <a:cubicBezTo>
                    <a:pt x="16984" y="-3408"/>
                    <a:pt x="3664" y="46"/>
                    <a:pt x="961" y="4842"/>
                  </a:cubicBezTo>
                  <a:cubicBezTo>
                    <a:pt x="-4616" y="14734"/>
                    <a:pt x="15889" y="18192"/>
                    <a:pt x="16530" y="5625"/>
                  </a:cubicBezTo>
                  <a:close/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4" name="Shape 184"/>
            <p:cNvSpPr/>
            <p:nvPr/>
          </p:nvSpPr>
          <p:spPr>
            <a:xfrm>
              <a:off x="1092200" y="38100"/>
              <a:ext cx="279400" cy="157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9" extrusionOk="0">
                  <a:moveTo>
                    <a:pt x="0" y="21589"/>
                  </a:moveTo>
                  <a:cubicBezTo>
                    <a:pt x="1227" y="10566"/>
                    <a:pt x="4418" y="0"/>
                    <a:pt x="4418" y="0"/>
                  </a:cubicBezTo>
                  <a:cubicBezTo>
                    <a:pt x="4418" y="0"/>
                    <a:pt x="17320" y="-11"/>
                    <a:pt x="21600" y="1452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5" name="Shape 185"/>
            <p:cNvSpPr/>
            <p:nvPr/>
          </p:nvSpPr>
          <p:spPr>
            <a:xfrm>
              <a:off x="1371600" y="-1"/>
              <a:ext cx="158615" cy="153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267" h="16604" extrusionOk="0">
                  <a:moveTo>
                    <a:pt x="8629" y="257"/>
                  </a:moveTo>
                  <a:cubicBezTo>
                    <a:pt x="1044" y="-2131"/>
                    <a:pt x="-3928" y="12825"/>
                    <a:pt x="4102" y="16166"/>
                  </a:cubicBezTo>
                  <a:cubicBezTo>
                    <a:pt x="12041" y="19469"/>
                    <a:pt x="17672" y="3103"/>
                    <a:pt x="8629" y="257"/>
                  </a:cubicBezTo>
                  <a:close/>
                </a:path>
              </a:pathLst>
            </a:custGeom>
            <a:solidFill>
              <a:srgbClr val="ECEADE"/>
            </a:solidFill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6" name="Shape 186"/>
            <p:cNvSpPr/>
            <p:nvPr/>
          </p:nvSpPr>
          <p:spPr>
            <a:xfrm>
              <a:off x="114300" y="457199"/>
              <a:ext cx="855130" cy="25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0718" extrusionOk="0">
                  <a:moveTo>
                    <a:pt x="0" y="10718"/>
                  </a:moveTo>
                  <a:cubicBezTo>
                    <a:pt x="6815" y="-10882"/>
                    <a:pt x="14605" y="6784"/>
                    <a:pt x="21600" y="7145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7" name="Shape 187"/>
            <p:cNvSpPr/>
            <p:nvPr/>
          </p:nvSpPr>
          <p:spPr>
            <a:xfrm>
              <a:off x="139700" y="215900"/>
              <a:ext cx="135471" cy="245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64" y="7348"/>
                    <a:pt x="6577" y="14250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8" name="Shape 188"/>
            <p:cNvSpPr/>
            <p:nvPr/>
          </p:nvSpPr>
          <p:spPr>
            <a:xfrm>
              <a:off x="215900" y="215900"/>
              <a:ext cx="330200" cy="51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854" y="20063"/>
                    <a:pt x="5471" y="16499"/>
                    <a:pt x="7529" y="14064"/>
                  </a:cubicBezTo>
                  <a:cubicBezTo>
                    <a:pt x="10391" y="10676"/>
                    <a:pt x="13587" y="7565"/>
                    <a:pt x="16922" y="4371"/>
                  </a:cubicBezTo>
                  <a:cubicBezTo>
                    <a:pt x="18466" y="2892"/>
                    <a:pt x="19836" y="1336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9" name="Shape 189"/>
            <p:cNvSpPr/>
            <p:nvPr/>
          </p:nvSpPr>
          <p:spPr>
            <a:xfrm>
              <a:off x="520700" y="228600"/>
              <a:ext cx="330200" cy="51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262" y="16200"/>
                    <a:pt x="11372" y="10845"/>
                    <a:pt x="16190" y="5663"/>
                  </a:cubicBezTo>
                  <a:cubicBezTo>
                    <a:pt x="17799" y="3933"/>
                    <a:pt x="20928" y="1483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0" name="Shape 190"/>
            <p:cNvSpPr/>
            <p:nvPr/>
          </p:nvSpPr>
          <p:spPr>
            <a:xfrm>
              <a:off x="774700" y="406400"/>
              <a:ext cx="247650" cy="325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908" y="14861"/>
                    <a:pt x="14584" y="702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1169143" y="144432"/>
            <a:ext cx="341693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管理员首页中的订单管理</a:t>
            </a:r>
            <a:endParaRPr lang="zh-CN" altLang="en-US" sz="2600" b="1" spc="-300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6285" y="3444875"/>
            <a:ext cx="21456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管理员页面中订单管理，是管理顾客的购买信息以及发货通知</a:t>
            </a:r>
            <a:endParaRPr lang="zh-CN" altLang="en-US" sz="2400"/>
          </a:p>
        </p:txBody>
      </p:sp>
      <p:grpSp>
        <p:nvGrpSpPr>
          <p:cNvPr id="7" name="Group 191"/>
          <p:cNvGrpSpPr/>
          <p:nvPr/>
        </p:nvGrpSpPr>
        <p:grpSpPr>
          <a:xfrm>
            <a:off x="593375" y="2359149"/>
            <a:ext cx="853409" cy="652045"/>
            <a:chOff x="0" y="0"/>
            <a:chExt cx="1530214" cy="1169156"/>
          </a:xfrm>
        </p:grpSpPr>
        <p:sp>
          <p:nvSpPr>
            <p:cNvPr id="8" name="Shape 180"/>
            <p:cNvSpPr/>
            <p:nvPr/>
          </p:nvSpPr>
          <p:spPr>
            <a:xfrm>
              <a:off x="0" y="203199"/>
              <a:ext cx="1087141" cy="550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1" extrusionOk="0">
                  <a:moveTo>
                    <a:pt x="21600" y="0"/>
                  </a:moveTo>
                  <a:cubicBezTo>
                    <a:pt x="19532" y="418"/>
                    <a:pt x="1689" y="152"/>
                    <a:pt x="0" y="122"/>
                  </a:cubicBezTo>
                  <a:cubicBezTo>
                    <a:pt x="688" y="2807"/>
                    <a:pt x="3880" y="19337"/>
                    <a:pt x="4116" y="21259"/>
                  </a:cubicBezTo>
                  <a:cubicBezTo>
                    <a:pt x="9519" y="21600"/>
                    <a:pt x="13773" y="20605"/>
                    <a:pt x="18890" y="20744"/>
                  </a:cubicBezTo>
                  <a:cubicBezTo>
                    <a:pt x="18812" y="15990"/>
                    <a:pt x="21237" y="2883"/>
                    <a:pt x="21600" y="0"/>
                  </a:cubicBezTo>
                  <a:close/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9" name="Shape 181"/>
            <p:cNvSpPr/>
            <p:nvPr/>
          </p:nvSpPr>
          <p:spPr>
            <a:xfrm>
              <a:off x="241300" y="723900"/>
              <a:ext cx="711891" cy="242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600" extrusionOk="0">
                  <a:moveTo>
                    <a:pt x="21536" y="0"/>
                  </a:moveTo>
                  <a:cubicBezTo>
                    <a:pt x="21537" y="5316"/>
                    <a:pt x="21600" y="14865"/>
                    <a:pt x="21503" y="21600"/>
                  </a:cubicBezTo>
                  <a:cubicBezTo>
                    <a:pt x="15917" y="19594"/>
                    <a:pt x="5170" y="20360"/>
                    <a:pt x="0" y="20359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2" name="Shape 182"/>
            <p:cNvSpPr/>
            <p:nvPr/>
          </p:nvSpPr>
          <p:spPr>
            <a:xfrm>
              <a:off x="292099" y="1015999"/>
              <a:ext cx="184237" cy="153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91" h="16651" extrusionOk="0">
                  <a:moveTo>
                    <a:pt x="14823" y="2071"/>
                  </a:moveTo>
                  <a:cubicBezTo>
                    <a:pt x="9171" y="-2796"/>
                    <a:pt x="-2707" y="1299"/>
                    <a:pt x="559" y="10329"/>
                  </a:cubicBezTo>
                  <a:cubicBezTo>
                    <a:pt x="2791" y="16498"/>
                    <a:pt x="11156" y="18804"/>
                    <a:pt x="15530" y="14288"/>
                  </a:cubicBezTo>
                  <a:cubicBezTo>
                    <a:pt x="18893" y="10815"/>
                    <a:pt x="18380" y="5137"/>
                    <a:pt x="14823" y="2071"/>
                  </a:cubicBezTo>
                  <a:close/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3" name="Shape 183"/>
            <p:cNvSpPr/>
            <p:nvPr/>
          </p:nvSpPr>
          <p:spPr>
            <a:xfrm>
              <a:off x="787400" y="1015999"/>
              <a:ext cx="190246" cy="149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41" h="13729" extrusionOk="0">
                  <a:moveTo>
                    <a:pt x="16530" y="5625"/>
                  </a:moveTo>
                  <a:cubicBezTo>
                    <a:pt x="16984" y="-3408"/>
                    <a:pt x="3664" y="46"/>
                    <a:pt x="961" y="4842"/>
                  </a:cubicBezTo>
                  <a:cubicBezTo>
                    <a:pt x="-4616" y="14734"/>
                    <a:pt x="15889" y="18192"/>
                    <a:pt x="16530" y="5625"/>
                  </a:cubicBezTo>
                  <a:close/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4" name="Shape 184"/>
            <p:cNvSpPr/>
            <p:nvPr/>
          </p:nvSpPr>
          <p:spPr>
            <a:xfrm>
              <a:off x="1092200" y="38100"/>
              <a:ext cx="279400" cy="157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9" extrusionOk="0">
                  <a:moveTo>
                    <a:pt x="0" y="21589"/>
                  </a:moveTo>
                  <a:cubicBezTo>
                    <a:pt x="1227" y="10566"/>
                    <a:pt x="4418" y="0"/>
                    <a:pt x="4418" y="0"/>
                  </a:cubicBezTo>
                  <a:cubicBezTo>
                    <a:pt x="4418" y="0"/>
                    <a:pt x="17320" y="-11"/>
                    <a:pt x="21600" y="1452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5" name="Shape 185"/>
            <p:cNvSpPr/>
            <p:nvPr/>
          </p:nvSpPr>
          <p:spPr>
            <a:xfrm>
              <a:off x="1371600" y="-1"/>
              <a:ext cx="158615" cy="153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267" h="16604" extrusionOk="0">
                  <a:moveTo>
                    <a:pt x="8629" y="257"/>
                  </a:moveTo>
                  <a:cubicBezTo>
                    <a:pt x="1044" y="-2131"/>
                    <a:pt x="-3928" y="12825"/>
                    <a:pt x="4102" y="16166"/>
                  </a:cubicBezTo>
                  <a:cubicBezTo>
                    <a:pt x="12041" y="19469"/>
                    <a:pt x="17672" y="3103"/>
                    <a:pt x="8629" y="257"/>
                  </a:cubicBezTo>
                  <a:close/>
                </a:path>
              </a:pathLst>
            </a:custGeom>
            <a:solidFill>
              <a:srgbClr val="ECEADE"/>
            </a:solidFill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6" name="Shape 186"/>
            <p:cNvSpPr/>
            <p:nvPr/>
          </p:nvSpPr>
          <p:spPr>
            <a:xfrm>
              <a:off x="114300" y="457199"/>
              <a:ext cx="855130" cy="25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0718" extrusionOk="0">
                  <a:moveTo>
                    <a:pt x="0" y="10718"/>
                  </a:moveTo>
                  <a:cubicBezTo>
                    <a:pt x="6815" y="-10882"/>
                    <a:pt x="14605" y="6784"/>
                    <a:pt x="21600" y="7145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7" name="Shape 187"/>
            <p:cNvSpPr/>
            <p:nvPr/>
          </p:nvSpPr>
          <p:spPr>
            <a:xfrm>
              <a:off x="139700" y="215900"/>
              <a:ext cx="135471" cy="245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64" y="7348"/>
                    <a:pt x="6577" y="14250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8" name="Shape 188"/>
            <p:cNvSpPr/>
            <p:nvPr/>
          </p:nvSpPr>
          <p:spPr>
            <a:xfrm>
              <a:off x="215900" y="215900"/>
              <a:ext cx="330200" cy="51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854" y="20063"/>
                    <a:pt x="5471" y="16499"/>
                    <a:pt x="7529" y="14064"/>
                  </a:cubicBezTo>
                  <a:cubicBezTo>
                    <a:pt x="10391" y="10676"/>
                    <a:pt x="13587" y="7565"/>
                    <a:pt x="16922" y="4371"/>
                  </a:cubicBezTo>
                  <a:cubicBezTo>
                    <a:pt x="18466" y="2892"/>
                    <a:pt x="19836" y="1336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9" name="Shape 189"/>
            <p:cNvSpPr/>
            <p:nvPr/>
          </p:nvSpPr>
          <p:spPr>
            <a:xfrm>
              <a:off x="520700" y="228600"/>
              <a:ext cx="330200" cy="51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262" y="16200"/>
                    <a:pt x="11372" y="10845"/>
                    <a:pt x="16190" y="5663"/>
                  </a:cubicBezTo>
                  <a:cubicBezTo>
                    <a:pt x="17799" y="3933"/>
                    <a:pt x="20928" y="1483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0" name="Shape 190"/>
            <p:cNvSpPr/>
            <p:nvPr/>
          </p:nvSpPr>
          <p:spPr>
            <a:xfrm>
              <a:off x="774700" y="406400"/>
              <a:ext cx="247650" cy="325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908" y="14861"/>
                    <a:pt x="14584" y="702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pic>
        <p:nvPicPr>
          <p:cNvPr id="2" name="图片 1" descr="SX0BDSK[4[ZYRJP0SS~CB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310" y="1520825"/>
            <a:ext cx="8982075" cy="4924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1169143" y="144432"/>
            <a:ext cx="341693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管理员页面中的商品管理</a:t>
            </a:r>
            <a:endParaRPr lang="zh-CN" altLang="en-US" sz="2600" b="1" spc="-300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34110" y="3444875"/>
            <a:ext cx="21456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管理员页面的上商品管理，包括商品信息，新品推荐等</a:t>
            </a:r>
            <a:endParaRPr lang="zh-CN" altLang="en-US" sz="2400"/>
          </a:p>
        </p:txBody>
      </p:sp>
      <p:grpSp>
        <p:nvGrpSpPr>
          <p:cNvPr id="7" name="Group 191"/>
          <p:cNvGrpSpPr/>
          <p:nvPr/>
        </p:nvGrpSpPr>
        <p:grpSpPr>
          <a:xfrm>
            <a:off x="593375" y="2359149"/>
            <a:ext cx="853409" cy="652045"/>
            <a:chOff x="0" y="0"/>
            <a:chExt cx="1530214" cy="1169156"/>
          </a:xfrm>
        </p:grpSpPr>
        <p:sp>
          <p:nvSpPr>
            <p:cNvPr id="8" name="Shape 180"/>
            <p:cNvSpPr/>
            <p:nvPr/>
          </p:nvSpPr>
          <p:spPr>
            <a:xfrm>
              <a:off x="0" y="203199"/>
              <a:ext cx="1087141" cy="550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1" extrusionOk="0">
                  <a:moveTo>
                    <a:pt x="21600" y="0"/>
                  </a:moveTo>
                  <a:cubicBezTo>
                    <a:pt x="19532" y="418"/>
                    <a:pt x="1689" y="152"/>
                    <a:pt x="0" y="122"/>
                  </a:cubicBezTo>
                  <a:cubicBezTo>
                    <a:pt x="688" y="2807"/>
                    <a:pt x="3880" y="19337"/>
                    <a:pt x="4116" y="21259"/>
                  </a:cubicBezTo>
                  <a:cubicBezTo>
                    <a:pt x="9519" y="21600"/>
                    <a:pt x="13773" y="20605"/>
                    <a:pt x="18890" y="20744"/>
                  </a:cubicBezTo>
                  <a:cubicBezTo>
                    <a:pt x="18812" y="15990"/>
                    <a:pt x="21237" y="2883"/>
                    <a:pt x="21600" y="0"/>
                  </a:cubicBezTo>
                  <a:close/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9" name="Shape 181"/>
            <p:cNvSpPr/>
            <p:nvPr/>
          </p:nvSpPr>
          <p:spPr>
            <a:xfrm>
              <a:off x="241300" y="723900"/>
              <a:ext cx="711891" cy="242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600" extrusionOk="0">
                  <a:moveTo>
                    <a:pt x="21536" y="0"/>
                  </a:moveTo>
                  <a:cubicBezTo>
                    <a:pt x="21537" y="5316"/>
                    <a:pt x="21600" y="14865"/>
                    <a:pt x="21503" y="21600"/>
                  </a:cubicBezTo>
                  <a:cubicBezTo>
                    <a:pt x="15917" y="19594"/>
                    <a:pt x="5170" y="20360"/>
                    <a:pt x="0" y="20359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2" name="Shape 182"/>
            <p:cNvSpPr/>
            <p:nvPr/>
          </p:nvSpPr>
          <p:spPr>
            <a:xfrm>
              <a:off x="292099" y="1015999"/>
              <a:ext cx="184237" cy="153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91" h="16651" extrusionOk="0">
                  <a:moveTo>
                    <a:pt x="14823" y="2071"/>
                  </a:moveTo>
                  <a:cubicBezTo>
                    <a:pt x="9171" y="-2796"/>
                    <a:pt x="-2707" y="1299"/>
                    <a:pt x="559" y="10329"/>
                  </a:cubicBezTo>
                  <a:cubicBezTo>
                    <a:pt x="2791" y="16498"/>
                    <a:pt x="11156" y="18804"/>
                    <a:pt x="15530" y="14288"/>
                  </a:cubicBezTo>
                  <a:cubicBezTo>
                    <a:pt x="18893" y="10815"/>
                    <a:pt x="18380" y="5137"/>
                    <a:pt x="14823" y="2071"/>
                  </a:cubicBezTo>
                  <a:close/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3" name="Shape 183"/>
            <p:cNvSpPr/>
            <p:nvPr/>
          </p:nvSpPr>
          <p:spPr>
            <a:xfrm>
              <a:off x="787400" y="1015999"/>
              <a:ext cx="190246" cy="149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41" h="13729" extrusionOk="0">
                  <a:moveTo>
                    <a:pt x="16530" y="5625"/>
                  </a:moveTo>
                  <a:cubicBezTo>
                    <a:pt x="16984" y="-3408"/>
                    <a:pt x="3664" y="46"/>
                    <a:pt x="961" y="4842"/>
                  </a:cubicBezTo>
                  <a:cubicBezTo>
                    <a:pt x="-4616" y="14734"/>
                    <a:pt x="15889" y="18192"/>
                    <a:pt x="16530" y="5625"/>
                  </a:cubicBezTo>
                  <a:close/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4" name="Shape 184"/>
            <p:cNvSpPr/>
            <p:nvPr/>
          </p:nvSpPr>
          <p:spPr>
            <a:xfrm>
              <a:off x="1092200" y="38100"/>
              <a:ext cx="279400" cy="157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9" extrusionOk="0">
                  <a:moveTo>
                    <a:pt x="0" y="21589"/>
                  </a:moveTo>
                  <a:cubicBezTo>
                    <a:pt x="1227" y="10566"/>
                    <a:pt x="4418" y="0"/>
                    <a:pt x="4418" y="0"/>
                  </a:cubicBezTo>
                  <a:cubicBezTo>
                    <a:pt x="4418" y="0"/>
                    <a:pt x="17320" y="-11"/>
                    <a:pt x="21600" y="1452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5" name="Shape 185"/>
            <p:cNvSpPr/>
            <p:nvPr/>
          </p:nvSpPr>
          <p:spPr>
            <a:xfrm>
              <a:off x="1371600" y="-1"/>
              <a:ext cx="158615" cy="153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267" h="16604" extrusionOk="0">
                  <a:moveTo>
                    <a:pt x="8629" y="257"/>
                  </a:moveTo>
                  <a:cubicBezTo>
                    <a:pt x="1044" y="-2131"/>
                    <a:pt x="-3928" y="12825"/>
                    <a:pt x="4102" y="16166"/>
                  </a:cubicBezTo>
                  <a:cubicBezTo>
                    <a:pt x="12041" y="19469"/>
                    <a:pt x="17672" y="3103"/>
                    <a:pt x="8629" y="257"/>
                  </a:cubicBezTo>
                  <a:close/>
                </a:path>
              </a:pathLst>
            </a:custGeom>
            <a:solidFill>
              <a:srgbClr val="ECEADE"/>
            </a:solidFill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6" name="Shape 186"/>
            <p:cNvSpPr/>
            <p:nvPr/>
          </p:nvSpPr>
          <p:spPr>
            <a:xfrm>
              <a:off x="114300" y="457199"/>
              <a:ext cx="855130" cy="25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0718" extrusionOk="0">
                  <a:moveTo>
                    <a:pt x="0" y="10718"/>
                  </a:moveTo>
                  <a:cubicBezTo>
                    <a:pt x="6815" y="-10882"/>
                    <a:pt x="14605" y="6784"/>
                    <a:pt x="21600" y="7145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7" name="Shape 187"/>
            <p:cNvSpPr/>
            <p:nvPr/>
          </p:nvSpPr>
          <p:spPr>
            <a:xfrm>
              <a:off x="139700" y="215900"/>
              <a:ext cx="135471" cy="245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64" y="7348"/>
                    <a:pt x="6577" y="14250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8" name="Shape 188"/>
            <p:cNvSpPr/>
            <p:nvPr/>
          </p:nvSpPr>
          <p:spPr>
            <a:xfrm>
              <a:off x="215900" y="215900"/>
              <a:ext cx="330200" cy="51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854" y="20063"/>
                    <a:pt x="5471" y="16499"/>
                    <a:pt x="7529" y="14064"/>
                  </a:cubicBezTo>
                  <a:cubicBezTo>
                    <a:pt x="10391" y="10676"/>
                    <a:pt x="13587" y="7565"/>
                    <a:pt x="16922" y="4371"/>
                  </a:cubicBezTo>
                  <a:cubicBezTo>
                    <a:pt x="18466" y="2892"/>
                    <a:pt x="19836" y="1336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9" name="Shape 189"/>
            <p:cNvSpPr/>
            <p:nvPr/>
          </p:nvSpPr>
          <p:spPr>
            <a:xfrm>
              <a:off x="520700" y="228600"/>
              <a:ext cx="330200" cy="51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262" y="16200"/>
                    <a:pt x="11372" y="10845"/>
                    <a:pt x="16190" y="5663"/>
                  </a:cubicBezTo>
                  <a:cubicBezTo>
                    <a:pt x="17799" y="3933"/>
                    <a:pt x="20928" y="1483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0" name="Shape 190"/>
            <p:cNvSpPr/>
            <p:nvPr/>
          </p:nvSpPr>
          <p:spPr>
            <a:xfrm>
              <a:off x="774700" y="406400"/>
              <a:ext cx="247650" cy="325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908" y="14861"/>
                    <a:pt x="14584" y="702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pic>
        <p:nvPicPr>
          <p:cNvPr id="2" name="图片 1" descr="}AU0A(W69IE`30AR)5)50QO"/>
          <p:cNvPicPr>
            <a:picLocks noChangeAspect="1"/>
          </p:cNvPicPr>
          <p:nvPr/>
        </p:nvPicPr>
        <p:blipFill>
          <a:blip r:embed="rId2"/>
          <a:srcRect b="20612"/>
          <a:stretch>
            <a:fillRect/>
          </a:stretch>
        </p:blipFill>
        <p:spPr>
          <a:xfrm>
            <a:off x="4227195" y="560705"/>
            <a:ext cx="7919720" cy="6307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1169143" y="144432"/>
            <a:ext cx="341693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管理员页面中的类目管理</a:t>
            </a:r>
            <a:endParaRPr lang="zh-CN" altLang="en-US" sz="2600" b="1" spc="-300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2690" y="3413125"/>
            <a:ext cx="21456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管理员页面的上类目管理，对商品进行分类</a:t>
            </a:r>
            <a:endParaRPr lang="zh-CN" altLang="en-US" sz="2400"/>
          </a:p>
        </p:txBody>
      </p:sp>
      <p:grpSp>
        <p:nvGrpSpPr>
          <p:cNvPr id="7" name="Group 191"/>
          <p:cNvGrpSpPr/>
          <p:nvPr/>
        </p:nvGrpSpPr>
        <p:grpSpPr>
          <a:xfrm>
            <a:off x="593375" y="2359149"/>
            <a:ext cx="853409" cy="652045"/>
            <a:chOff x="0" y="0"/>
            <a:chExt cx="1530214" cy="1169156"/>
          </a:xfrm>
        </p:grpSpPr>
        <p:sp>
          <p:nvSpPr>
            <p:cNvPr id="8" name="Shape 180"/>
            <p:cNvSpPr/>
            <p:nvPr/>
          </p:nvSpPr>
          <p:spPr>
            <a:xfrm>
              <a:off x="0" y="203199"/>
              <a:ext cx="1087141" cy="550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1" extrusionOk="0">
                  <a:moveTo>
                    <a:pt x="21600" y="0"/>
                  </a:moveTo>
                  <a:cubicBezTo>
                    <a:pt x="19532" y="418"/>
                    <a:pt x="1689" y="152"/>
                    <a:pt x="0" y="122"/>
                  </a:cubicBezTo>
                  <a:cubicBezTo>
                    <a:pt x="688" y="2807"/>
                    <a:pt x="3880" y="19337"/>
                    <a:pt x="4116" y="21259"/>
                  </a:cubicBezTo>
                  <a:cubicBezTo>
                    <a:pt x="9519" y="21600"/>
                    <a:pt x="13773" y="20605"/>
                    <a:pt x="18890" y="20744"/>
                  </a:cubicBezTo>
                  <a:cubicBezTo>
                    <a:pt x="18812" y="15990"/>
                    <a:pt x="21237" y="2883"/>
                    <a:pt x="21600" y="0"/>
                  </a:cubicBezTo>
                  <a:close/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9" name="Shape 181"/>
            <p:cNvSpPr/>
            <p:nvPr/>
          </p:nvSpPr>
          <p:spPr>
            <a:xfrm>
              <a:off x="241300" y="723900"/>
              <a:ext cx="711891" cy="242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600" extrusionOk="0">
                  <a:moveTo>
                    <a:pt x="21536" y="0"/>
                  </a:moveTo>
                  <a:cubicBezTo>
                    <a:pt x="21537" y="5316"/>
                    <a:pt x="21600" y="14865"/>
                    <a:pt x="21503" y="21600"/>
                  </a:cubicBezTo>
                  <a:cubicBezTo>
                    <a:pt x="15917" y="19594"/>
                    <a:pt x="5170" y="20360"/>
                    <a:pt x="0" y="20359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2" name="Shape 182"/>
            <p:cNvSpPr/>
            <p:nvPr/>
          </p:nvSpPr>
          <p:spPr>
            <a:xfrm>
              <a:off x="292099" y="1015999"/>
              <a:ext cx="184237" cy="153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91" h="16651" extrusionOk="0">
                  <a:moveTo>
                    <a:pt x="14823" y="2071"/>
                  </a:moveTo>
                  <a:cubicBezTo>
                    <a:pt x="9171" y="-2796"/>
                    <a:pt x="-2707" y="1299"/>
                    <a:pt x="559" y="10329"/>
                  </a:cubicBezTo>
                  <a:cubicBezTo>
                    <a:pt x="2791" y="16498"/>
                    <a:pt x="11156" y="18804"/>
                    <a:pt x="15530" y="14288"/>
                  </a:cubicBezTo>
                  <a:cubicBezTo>
                    <a:pt x="18893" y="10815"/>
                    <a:pt x="18380" y="5137"/>
                    <a:pt x="14823" y="2071"/>
                  </a:cubicBezTo>
                  <a:close/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3" name="Shape 183"/>
            <p:cNvSpPr/>
            <p:nvPr/>
          </p:nvSpPr>
          <p:spPr>
            <a:xfrm>
              <a:off x="787400" y="1015999"/>
              <a:ext cx="190246" cy="149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41" h="13729" extrusionOk="0">
                  <a:moveTo>
                    <a:pt x="16530" y="5625"/>
                  </a:moveTo>
                  <a:cubicBezTo>
                    <a:pt x="16984" y="-3408"/>
                    <a:pt x="3664" y="46"/>
                    <a:pt x="961" y="4842"/>
                  </a:cubicBezTo>
                  <a:cubicBezTo>
                    <a:pt x="-4616" y="14734"/>
                    <a:pt x="15889" y="18192"/>
                    <a:pt x="16530" y="5625"/>
                  </a:cubicBezTo>
                  <a:close/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4" name="Shape 184"/>
            <p:cNvSpPr/>
            <p:nvPr/>
          </p:nvSpPr>
          <p:spPr>
            <a:xfrm>
              <a:off x="1092200" y="38100"/>
              <a:ext cx="279400" cy="157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9" extrusionOk="0">
                  <a:moveTo>
                    <a:pt x="0" y="21589"/>
                  </a:moveTo>
                  <a:cubicBezTo>
                    <a:pt x="1227" y="10566"/>
                    <a:pt x="4418" y="0"/>
                    <a:pt x="4418" y="0"/>
                  </a:cubicBezTo>
                  <a:cubicBezTo>
                    <a:pt x="4418" y="0"/>
                    <a:pt x="17320" y="-11"/>
                    <a:pt x="21600" y="1452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5" name="Shape 185"/>
            <p:cNvSpPr/>
            <p:nvPr/>
          </p:nvSpPr>
          <p:spPr>
            <a:xfrm>
              <a:off x="1371600" y="-1"/>
              <a:ext cx="158615" cy="153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267" h="16604" extrusionOk="0">
                  <a:moveTo>
                    <a:pt x="8629" y="257"/>
                  </a:moveTo>
                  <a:cubicBezTo>
                    <a:pt x="1044" y="-2131"/>
                    <a:pt x="-3928" y="12825"/>
                    <a:pt x="4102" y="16166"/>
                  </a:cubicBezTo>
                  <a:cubicBezTo>
                    <a:pt x="12041" y="19469"/>
                    <a:pt x="17672" y="3103"/>
                    <a:pt x="8629" y="257"/>
                  </a:cubicBezTo>
                  <a:close/>
                </a:path>
              </a:pathLst>
            </a:custGeom>
            <a:solidFill>
              <a:srgbClr val="ECEADE"/>
            </a:solidFill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6" name="Shape 186"/>
            <p:cNvSpPr/>
            <p:nvPr/>
          </p:nvSpPr>
          <p:spPr>
            <a:xfrm>
              <a:off x="114300" y="457199"/>
              <a:ext cx="855130" cy="25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0718" extrusionOk="0">
                  <a:moveTo>
                    <a:pt x="0" y="10718"/>
                  </a:moveTo>
                  <a:cubicBezTo>
                    <a:pt x="6815" y="-10882"/>
                    <a:pt x="14605" y="6784"/>
                    <a:pt x="21600" y="7145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7" name="Shape 187"/>
            <p:cNvSpPr/>
            <p:nvPr/>
          </p:nvSpPr>
          <p:spPr>
            <a:xfrm>
              <a:off x="139700" y="215900"/>
              <a:ext cx="135471" cy="245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64" y="7348"/>
                    <a:pt x="6577" y="14250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8" name="Shape 188"/>
            <p:cNvSpPr/>
            <p:nvPr/>
          </p:nvSpPr>
          <p:spPr>
            <a:xfrm>
              <a:off x="215900" y="215900"/>
              <a:ext cx="330200" cy="51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854" y="20063"/>
                    <a:pt x="5471" y="16499"/>
                    <a:pt x="7529" y="14064"/>
                  </a:cubicBezTo>
                  <a:cubicBezTo>
                    <a:pt x="10391" y="10676"/>
                    <a:pt x="13587" y="7565"/>
                    <a:pt x="16922" y="4371"/>
                  </a:cubicBezTo>
                  <a:cubicBezTo>
                    <a:pt x="18466" y="2892"/>
                    <a:pt x="19836" y="1336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9" name="Shape 189"/>
            <p:cNvSpPr/>
            <p:nvPr/>
          </p:nvSpPr>
          <p:spPr>
            <a:xfrm>
              <a:off x="520700" y="228600"/>
              <a:ext cx="330200" cy="51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262" y="16200"/>
                    <a:pt x="11372" y="10845"/>
                    <a:pt x="16190" y="5663"/>
                  </a:cubicBezTo>
                  <a:cubicBezTo>
                    <a:pt x="17799" y="3933"/>
                    <a:pt x="20928" y="1483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0" name="Shape 190"/>
            <p:cNvSpPr/>
            <p:nvPr/>
          </p:nvSpPr>
          <p:spPr>
            <a:xfrm>
              <a:off x="774700" y="406400"/>
              <a:ext cx="247650" cy="325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908" y="14861"/>
                    <a:pt x="14584" y="702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pic>
        <p:nvPicPr>
          <p:cNvPr id="3" name="图片 2" descr="5MP59Y9I1MZW(S9A6Z@83IO"/>
          <p:cNvPicPr>
            <a:picLocks noChangeAspect="1"/>
          </p:cNvPicPr>
          <p:nvPr/>
        </p:nvPicPr>
        <p:blipFill>
          <a:blip r:embed="rId2"/>
          <a:srcRect t="841" r="15225"/>
          <a:stretch>
            <a:fillRect/>
          </a:stretch>
        </p:blipFill>
        <p:spPr>
          <a:xfrm>
            <a:off x="4730750" y="1443355"/>
            <a:ext cx="7428865" cy="5166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636" y="1374417"/>
            <a:ext cx="2351584" cy="184012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34780" y="3335788"/>
            <a:ext cx="55224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感谢在场各位的耐心聆听</a:t>
            </a:r>
            <a:endParaRPr lang="zh-CN" altLang="en-US" sz="3600" b="1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141" y="1408261"/>
            <a:ext cx="1326977" cy="177243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741" y="1374417"/>
            <a:ext cx="2351584" cy="1840122"/>
          </a:xfrm>
          <a:prstGeom prst="rect">
            <a:avLst/>
          </a:prstGeom>
        </p:spPr>
      </p:pic>
      <p:sp>
        <p:nvSpPr>
          <p:cNvPr id="16" name="Shape 138"/>
          <p:cNvSpPr/>
          <p:nvPr/>
        </p:nvSpPr>
        <p:spPr>
          <a:xfrm rot="1905815">
            <a:off x="10004870" y="1267893"/>
            <a:ext cx="579969" cy="437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71" h="17044" extrusionOk="0">
                <a:moveTo>
                  <a:pt x="20712" y="4368"/>
                </a:moveTo>
                <a:cubicBezTo>
                  <a:pt x="19332" y="-4556"/>
                  <a:pt x="12710" y="2620"/>
                  <a:pt x="9384" y="4695"/>
                </a:cubicBezTo>
                <a:cubicBezTo>
                  <a:pt x="7033" y="548"/>
                  <a:pt x="225" y="-2310"/>
                  <a:pt x="2" y="4874"/>
                </a:cubicBezTo>
                <a:cubicBezTo>
                  <a:pt x="-162" y="10152"/>
                  <a:pt x="9292" y="14380"/>
                  <a:pt x="12560" y="17044"/>
                </a:cubicBezTo>
                <a:cubicBezTo>
                  <a:pt x="15309" y="14383"/>
                  <a:pt x="21438" y="9078"/>
                  <a:pt x="20712" y="4368"/>
                </a:cubicBezTo>
                <a:close/>
              </a:path>
            </a:pathLst>
          </a:custGeom>
          <a:noFill/>
          <a:ln w="38100" cap="flat">
            <a:solidFill>
              <a:srgbClr val="FEBF0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r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grpSp>
        <p:nvGrpSpPr>
          <p:cNvPr id="17" name="组合 16"/>
          <p:cNvGrpSpPr/>
          <p:nvPr/>
        </p:nvGrpSpPr>
        <p:grpSpPr>
          <a:xfrm rot="1192981">
            <a:off x="1804103" y="3395260"/>
            <a:ext cx="509052" cy="515664"/>
            <a:chOff x="2118580" y="4342651"/>
            <a:chExt cx="672245" cy="680977"/>
          </a:xfrm>
        </p:grpSpPr>
        <p:grpSp>
          <p:nvGrpSpPr>
            <p:cNvPr id="18" name="组合 17"/>
            <p:cNvGrpSpPr/>
            <p:nvPr/>
          </p:nvGrpSpPr>
          <p:grpSpPr>
            <a:xfrm>
              <a:off x="2124539" y="4342651"/>
              <a:ext cx="641611" cy="680977"/>
              <a:chOff x="2124539" y="4342651"/>
              <a:chExt cx="641611" cy="680977"/>
            </a:xfrm>
          </p:grpSpPr>
          <p:sp>
            <p:nvSpPr>
              <p:cNvPr id="36" name="任意多边形 35"/>
              <p:cNvSpPr/>
              <p:nvPr/>
            </p:nvSpPr>
            <p:spPr>
              <a:xfrm>
                <a:off x="2124539" y="4342651"/>
                <a:ext cx="641611" cy="680977"/>
              </a:xfrm>
              <a:custGeom>
                <a:avLst/>
                <a:gdLst>
                  <a:gd name="connsiteX0" fmla="*/ 63 w 140138"/>
                  <a:gd name="connsiteY0" fmla="*/ 65738 h 154344"/>
                  <a:gd name="connsiteX1" fmla="*/ 62928 w 140138"/>
                  <a:gd name="connsiteY1" fmla="*/ 16 h 154344"/>
                  <a:gd name="connsiteX2" fmla="*/ 140080 w 140138"/>
                  <a:gd name="connsiteY2" fmla="*/ 71453 h 154344"/>
                  <a:gd name="connsiteX3" fmla="*/ 74358 w 140138"/>
                  <a:gd name="connsiteY3" fmla="*/ 154321 h 154344"/>
                  <a:gd name="connsiteX4" fmla="*/ 63 w 140138"/>
                  <a:gd name="connsiteY4" fmla="*/ 65738 h 154344"/>
                  <a:gd name="connsiteX0-1" fmla="*/ 63 w 140227"/>
                  <a:gd name="connsiteY0-2" fmla="*/ 65738 h 154534"/>
                  <a:gd name="connsiteX1-3" fmla="*/ 62928 w 140227"/>
                  <a:gd name="connsiteY1-4" fmla="*/ 16 h 154534"/>
                  <a:gd name="connsiteX2-5" fmla="*/ 140080 w 140227"/>
                  <a:gd name="connsiteY2-6" fmla="*/ 71453 h 154534"/>
                  <a:gd name="connsiteX3-7" fmla="*/ 74358 w 140227"/>
                  <a:gd name="connsiteY3-8" fmla="*/ 154321 h 154534"/>
                  <a:gd name="connsiteX4-9" fmla="*/ 63 w 140227"/>
                  <a:gd name="connsiteY4-10" fmla="*/ 65738 h 154534"/>
                  <a:gd name="connsiteX0-11" fmla="*/ 63 w 140227"/>
                  <a:gd name="connsiteY0-12" fmla="*/ 65738 h 154534"/>
                  <a:gd name="connsiteX1-13" fmla="*/ 62928 w 140227"/>
                  <a:gd name="connsiteY1-14" fmla="*/ 16 h 154534"/>
                  <a:gd name="connsiteX2-15" fmla="*/ 140080 w 140227"/>
                  <a:gd name="connsiteY2-16" fmla="*/ 71453 h 154534"/>
                  <a:gd name="connsiteX3-17" fmla="*/ 74358 w 140227"/>
                  <a:gd name="connsiteY3-18" fmla="*/ 154321 h 154534"/>
                  <a:gd name="connsiteX4-19" fmla="*/ 63 w 140227"/>
                  <a:gd name="connsiteY4-20" fmla="*/ 65738 h 154534"/>
                  <a:gd name="connsiteX0-21" fmla="*/ 178 w 140342"/>
                  <a:gd name="connsiteY0-22" fmla="*/ 65738 h 154534"/>
                  <a:gd name="connsiteX1-23" fmla="*/ 63043 w 140342"/>
                  <a:gd name="connsiteY1-24" fmla="*/ 16 h 154534"/>
                  <a:gd name="connsiteX2-25" fmla="*/ 140195 w 140342"/>
                  <a:gd name="connsiteY2-26" fmla="*/ 71453 h 154534"/>
                  <a:gd name="connsiteX3-27" fmla="*/ 74473 w 140342"/>
                  <a:gd name="connsiteY3-28" fmla="*/ 154321 h 154534"/>
                  <a:gd name="connsiteX4-29" fmla="*/ 178 w 140342"/>
                  <a:gd name="connsiteY4-30" fmla="*/ 65738 h 154534"/>
                  <a:gd name="connsiteX0-31" fmla="*/ 178 w 140342"/>
                  <a:gd name="connsiteY0-32" fmla="*/ 65740 h 154536"/>
                  <a:gd name="connsiteX1-33" fmla="*/ 63043 w 140342"/>
                  <a:gd name="connsiteY1-34" fmla="*/ 18 h 154536"/>
                  <a:gd name="connsiteX2-35" fmla="*/ 140195 w 140342"/>
                  <a:gd name="connsiteY2-36" fmla="*/ 71455 h 154536"/>
                  <a:gd name="connsiteX3-37" fmla="*/ 74473 w 140342"/>
                  <a:gd name="connsiteY3-38" fmla="*/ 154323 h 154536"/>
                  <a:gd name="connsiteX4-39" fmla="*/ 178 w 140342"/>
                  <a:gd name="connsiteY4-40" fmla="*/ 65740 h 154536"/>
                  <a:gd name="connsiteX0-41" fmla="*/ 9 w 140173"/>
                  <a:gd name="connsiteY0-42" fmla="*/ 71451 h 160247"/>
                  <a:gd name="connsiteX1-43" fmla="*/ 71446 w 140173"/>
                  <a:gd name="connsiteY1-44" fmla="*/ 14 h 160247"/>
                  <a:gd name="connsiteX2-45" fmla="*/ 140026 w 140173"/>
                  <a:gd name="connsiteY2-46" fmla="*/ 77166 h 160247"/>
                  <a:gd name="connsiteX3-47" fmla="*/ 74304 w 140173"/>
                  <a:gd name="connsiteY3-48" fmla="*/ 160034 h 160247"/>
                  <a:gd name="connsiteX4-49" fmla="*/ 9 w 140173"/>
                  <a:gd name="connsiteY4-50" fmla="*/ 71451 h 160247"/>
                  <a:gd name="connsiteX0-51" fmla="*/ 9 w 140173"/>
                  <a:gd name="connsiteY0-52" fmla="*/ 71451 h 148862"/>
                  <a:gd name="connsiteX1-53" fmla="*/ 71446 w 140173"/>
                  <a:gd name="connsiteY1-54" fmla="*/ 14 h 148862"/>
                  <a:gd name="connsiteX2-55" fmla="*/ 140026 w 140173"/>
                  <a:gd name="connsiteY2-56" fmla="*/ 77166 h 148862"/>
                  <a:gd name="connsiteX3-57" fmla="*/ 74304 w 140173"/>
                  <a:gd name="connsiteY3-58" fmla="*/ 148604 h 148862"/>
                  <a:gd name="connsiteX4-59" fmla="*/ 9 w 140173"/>
                  <a:gd name="connsiteY4-60" fmla="*/ 71451 h 148862"/>
                  <a:gd name="connsiteX0-61" fmla="*/ 9 w 141024"/>
                  <a:gd name="connsiteY0-62" fmla="*/ 71451 h 148862"/>
                  <a:gd name="connsiteX1-63" fmla="*/ 71446 w 141024"/>
                  <a:gd name="connsiteY1-64" fmla="*/ 14 h 148862"/>
                  <a:gd name="connsiteX2-65" fmla="*/ 140026 w 141024"/>
                  <a:gd name="connsiteY2-66" fmla="*/ 77166 h 148862"/>
                  <a:gd name="connsiteX3-67" fmla="*/ 74304 w 141024"/>
                  <a:gd name="connsiteY3-68" fmla="*/ 148604 h 148862"/>
                  <a:gd name="connsiteX4-69" fmla="*/ 9 w 141024"/>
                  <a:gd name="connsiteY4-70" fmla="*/ 71451 h 148862"/>
                  <a:gd name="connsiteX0-71" fmla="*/ 9 w 140173"/>
                  <a:gd name="connsiteY0-72" fmla="*/ 71451 h 148862"/>
                  <a:gd name="connsiteX1-73" fmla="*/ 71446 w 140173"/>
                  <a:gd name="connsiteY1-74" fmla="*/ 14 h 148862"/>
                  <a:gd name="connsiteX2-75" fmla="*/ 140026 w 140173"/>
                  <a:gd name="connsiteY2-76" fmla="*/ 77166 h 148862"/>
                  <a:gd name="connsiteX3-77" fmla="*/ 74304 w 140173"/>
                  <a:gd name="connsiteY3-78" fmla="*/ 148604 h 148862"/>
                  <a:gd name="connsiteX4-79" fmla="*/ 9 w 140173"/>
                  <a:gd name="connsiteY4-80" fmla="*/ 71451 h 148862"/>
                  <a:gd name="connsiteX0-81" fmla="*/ 9 w 140257"/>
                  <a:gd name="connsiteY0-82" fmla="*/ 71451 h 148862"/>
                  <a:gd name="connsiteX1-83" fmla="*/ 71446 w 140257"/>
                  <a:gd name="connsiteY1-84" fmla="*/ 14 h 148862"/>
                  <a:gd name="connsiteX2-85" fmla="*/ 140026 w 140257"/>
                  <a:gd name="connsiteY2-86" fmla="*/ 77166 h 148862"/>
                  <a:gd name="connsiteX3-87" fmla="*/ 74304 w 140257"/>
                  <a:gd name="connsiteY3-88" fmla="*/ 148604 h 148862"/>
                  <a:gd name="connsiteX4-89" fmla="*/ 9 w 140257"/>
                  <a:gd name="connsiteY4-90" fmla="*/ 71451 h 1488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0257" h="148862">
                    <a:moveTo>
                      <a:pt x="9" y="71451"/>
                    </a:moveTo>
                    <a:cubicBezTo>
                      <a:pt x="-467" y="46686"/>
                      <a:pt x="19535" y="-938"/>
                      <a:pt x="71446" y="14"/>
                    </a:cubicBezTo>
                    <a:cubicBezTo>
                      <a:pt x="123357" y="966"/>
                      <a:pt x="142638" y="44242"/>
                      <a:pt x="140026" y="77166"/>
                    </a:cubicBezTo>
                    <a:cubicBezTo>
                      <a:pt x="141931" y="102883"/>
                      <a:pt x="125739" y="152890"/>
                      <a:pt x="74304" y="148604"/>
                    </a:cubicBezTo>
                    <a:cubicBezTo>
                      <a:pt x="22869" y="144318"/>
                      <a:pt x="485" y="96216"/>
                      <a:pt x="9" y="71451"/>
                    </a:cubicBezTo>
                    <a:close/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2176934" y="4495047"/>
                <a:ext cx="227805" cy="371040"/>
              </a:xfrm>
              <a:custGeom>
                <a:avLst/>
                <a:gdLst>
                  <a:gd name="connsiteX0" fmla="*/ 131483 w 768692"/>
                  <a:gd name="connsiteY0" fmla="*/ 0 h 962212"/>
                  <a:gd name="connsiteX1" fmla="*/ 394448 w 768692"/>
                  <a:gd name="connsiteY1" fmla="*/ 197223 h 962212"/>
                  <a:gd name="connsiteX2" fmla="*/ 621553 w 768692"/>
                  <a:gd name="connsiteY2" fmla="*/ 137459 h 962212"/>
                  <a:gd name="connsiteX3" fmla="*/ 764989 w 768692"/>
                  <a:gd name="connsiteY3" fmla="*/ 472141 h 962212"/>
                  <a:gd name="connsiteX4" fmla="*/ 472142 w 768692"/>
                  <a:gd name="connsiteY4" fmla="*/ 531906 h 962212"/>
                  <a:gd name="connsiteX5" fmla="*/ 591671 w 768692"/>
                  <a:gd name="connsiteY5" fmla="*/ 770965 h 962212"/>
                  <a:gd name="connsiteX6" fmla="*/ 442259 w 768692"/>
                  <a:gd name="connsiteY6" fmla="*/ 806823 h 962212"/>
                  <a:gd name="connsiteX7" fmla="*/ 352612 w 768692"/>
                  <a:gd name="connsiteY7" fmla="*/ 693271 h 962212"/>
                  <a:gd name="connsiteX8" fmla="*/ 197224 w 768692"/>
                  <a:gd name="connsiteY8" fmla="*/ 878541 h 962212"/>
                  <a:gd name="connsiteX9" fmla="*/ 0 w 768692"/>
                  <a:gd name="connsiteY9" fmla="*/ 962212 h 962212"/>
                  <a:gd name="connsiteX0-1" fmla="*/ 61103 w 698312"/>
                  <a:gd name="connsiteY0-2" fmla="*/ 0 h 1082820"/>
                  <a:gd name="connsiteX1-3" fmla="*/ 324068 w 698312"/>
                  <a:gd name="connsiteY1-4" fmla="*/ 197223 h 1082820"/>
                  <a:gd name="connsiteX2-5" fmla="*/ 551173 w 698312"/>
                  <a:gd name="connsiteY2-6" fmla="*/ 137459 h 1082820"/>
                  <a:gd name="connsiteX3-7" fmla="*/ 694609 w 698312"/>
                  <a:gd name="connsiteY3-8" fmla="*/ 472141 h 1082820"/>
                  <a:gd name="connsiteX4-9" fmla="*/ 401762 w 698312"/>
                  <a:gd name="connsiteY4-10" fmla="*/ 531906 h 1082820"/>
                  <a:gd name="connsiteX5-11" fmla="*/ 521291 w 698312"/>
                  <a:gd name="connsiteY5-12" fmla="*/ 770965 h 1082820"/>
                  <a:gd name="connsiteX6-13" fmla="*/ 371879 w 698312"/>
                  <a:gd name="connsiteY6-14" fmla="*/ 806823 h 1082820"/>
                  <a:gd name="connsiteX7-15" fmla="*/ 282232 w 698312"/>
                  <a:gd name="connsiteY7-16" fmla="*/ 693271 h 1082820"/>
                  <a:gd name="connsiteX8-17" fmla="*/ 126844 w 698312"/>
                  <a:gd name="connsiteY8-18" fmla="*/ 878541 h 1082820"/>
                  <a:gd name="connsiteX9-19" fmla="*/ 0 w 698312"/>
                  <a:gd name="connsiteY9-20" fmla="*/ 1082820 h 1082820"/>
                  <a:gd name="connsiteX0-21" fmla="*/ 61103 w 698312"/>
                  <a:gd name="connsiteY0-22" fmla="*/ 0 h 1082820"/>
                  <a:gd name="connsiteX1-23" fmla="*/ 324068 w 698312"/>
                  <a:gd name="connsiteY1-24" fmla="*/ 197223 h 1082820"/>
                  <a:gd name="connsiteX2-25" fmla="*/ 551173 w 698312"/>
                  <a:gd name="connsiteY2-26" fmla="*/ 137459 h 1082820"/>
                  <a:gd name="connsiteX3-27" fmla="*/ 694609 w 698312"/>
                  <a:gd name="connsiteY3-28" fmla="*/ 472141 h 1082820"/>
                  <a:gd name="connsiteX4-29" fmla="*/ 401762 w 698312"/>
                  <a:gd name="connsiteY4-30" fmla="*/ 531906 h 1082820"/>
                  <a:gd name="connsiteX5-31" fmla="*/ 521291 w 698312"/>
                  <a:gd name="connsiteY5-32" fmla="*/ 770965 h 1082820"/>
                  <a:gd name="connsiteX6-33" fmla="*/ 371879 w 698312"/>
                  <a:gd name="connsiteY6-34" fmla="*/ 806823 h 1082820"/>
                  <a:gd name="connsiteX7-35" fmla="*/ 282232 w 698312"/>
                  <a:gd name="connsiteY7-36" fmla="*/ 693271 h 1082820"/>
                  <a:gd name="connsiteX8-37" fmla="*/ 176111 w 698312"/>
                  <a:gd name="connsiteY8-38" fmla="*/ 905342 h 1082820"/>
                  <a:gd name="connsiteX9-39" fmla="*/ 0 w 698312"/>
                  <a:gd name="connsiteY9-40" fmla="*/ 1082820 h 108282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698312" h="1082820">
                    <a:moveTo>
                      <a:pt x="61103" y="0"/>
                    </a:moveTo>
                    <a:cubicBezTo>
                      <a:pt x="151746" y="87156"/>
                      <a:pt x="242390" y="174313"/>
                      <a:pt x="324068" y="197223"/>
                    </a:cubicBezTo>
                    <a:cubicBezTo>
                      <a:pt x="405746" y="220133"/>
                      <a:pt x="489416" y="91639"/>
                      <a:pt x="551173" y="137459"/>
                    </a:cubicBezTo>
                    <a:cubicBezTo>
                      <a:pt x="612930" y="183279"/>
                      <a:pt x="719511" y="406400"/>
                      <a:pt x="694609" y="472141"/>
                    </a:cubicBezTo>
                    <a:cubicBezTo>
                      <a:pt x="669707" y="537882"/>
                      <a:pt x="430648" y="482102"/>
                      <a:pt x="401762" y="531906"/>
                    </a:cubicBezTo>
                    <a:cubicBezTo>
                      <a:pt x="372876" y="581710"/>
                      <a:pt x="526272" y="725146"/>
                      <a:pt x="521291" y="770965"/>
                    </a:cubicBezTo>
                    <a:cubicBezTo>
                      <a:pt x="516311" y="816785"/>
                      <a:pt x="411722" y="819772"/>
                      <a:pt x="371879" y="806823"/>
                    </a:cubicBezTo>
                    <a:cubicBezTo>
                      <a:pt x="332036" y="793874"/>
                      <a:pt x="314860" y="676851"/>
                      <a:pt x="282232" y="693271"/>
                    </a:cubicBezTo>
                    <a:cubicBezTo>
                      <a:pt x="249604" y="709691"/>
                      <a:pt x="223150" y="840417"/>
                      <a:pt x="176111" y="905342"/>
                    </a:cubicBezTo>
                    <a:cubicBezTo>
                      <a:pt x="129072" y="970267"/>
                      <a:pt x="69227" y="1063396"/>
                      <a:pt x="0" y="1082820"/>
                    </a:cubicBezTo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任意多边形 37"/>
              <p:cNvSpPr/>
              <p:nvPr/>
            </p:nvSpPr>
            <p:spPr>
              <a:xfrm>
                <a:off x="2353279" y="4809159"/>
                <a:ext cx="49757" cy="61548"/>
              </a:xfrm>
              <a:custGeom>
                <a:avLst/>
                <a:gdLst>
                  <a:gd name="connsiteX0" fmla="*/ 6763 w 126447"/>
                  <a:gd name="connsiteY0" fmla="*/ 18499 h 191822"/>
                  <a:gd name="connsiteX1" fmla="*/ 126292 w 126447"/>
                  <a:gd name="connsiteY1" fmla="*/ 24476 h 191822"/>
                  <a:gd name="connsiteX2" fmla="*/ 30669 w 126447"/>
                  <a:gd name="connsiteY2" fmla="*/ 191817 h 191822"/>
                  <a:gd name="connsiteX3" fmla="*/ 6763 w 126447"/>
                  <a:gd name="connsiteY3" fmla="*/ 18499 h 191822"/>
                  <a:gd name="connsiteX0-1" fmla="*/ 394 w 120595"/>
                  <a:gd name="connsiteY0-2" fmla="*/ 16500 h 159942"/>
                  <a:gd name="connsiteX1-3" fmla="*/ 119923 w 120595"/>
                  <a:gd name="connsiteY1-4" fmla="*/ 22477 h 159942"/>
                  <a:gd name="connsiteX2-5" fmla="*/ 84065 w 120595"/>
                  <a:gd name="connsiteY2-6" fmla="*/ 159936 h 159942"/>
                  <a:gd name="connsiteX3-7" fmla="*/ 394 w 120595"/>
                  <a:gd name="connsiteY3-8" fmla="*/ 16500 h 159942"/>
                  <a:gd name="connsiteX0-9" fmla="*/ 939 w 129518"/>
                  <a:gd name="connsiteY0-10" fmla="*/ 16500 h 160211"/>
                  <a:gd name="connsiteX1-11" fmla="*/ 120468 w 129518"/>
                  <a:gd name="connsiteY1-12" fmla="*/ 22477 h 160211"/>
                  <a:gd name="connsiteX2-13" fmla="*/ 84610 w 129518"/>
                  <a:gd name="connsiteY2-14" fmla="*/ 159936 h 160211"/>
                  <a:gd name="connsiteX3-15" fmla="*/ 939 w 129518"/>
                  <a:gd name="connsiteY3-16" fmla="*/ 16500 h 1602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9518" h="160211">
                    <a:moveTo>
                      <a:pt x="939" y="16500"/>
                    </a:moveTo>
                    <a:cubicBezTo>
                      <a:pt x="6915" y="-6410"/>
                      <a:pt x="116484" y="-6409"/>
                      <a:pt x="120468" y="22477"/>
                    </a:cubicBezTo>
                    <a:cubicBezTo>
                      <a:pt x="124452" y="51363"/>
                      <a:pt x="152344" y="152964"/>
                      <a:pt x="84610" y="159936"/>
                    </a:cubicBezTo>
                    <a:cubicBezTo>
                      <a:pt x="16876" y="166908"/>
                      <a:pt x="-5037" y="39410"/>
                      <a:pt x="939" y="16500"/>
                    </a:cubicBezTo>
                    <a:close/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>
                <a:off x="2500518" y="4409062"/>
                <a:ext cx="255640" cy="461540"/>
              </a:xfrm>
              <a:custGeom>
                <a:avLst/>
                <a:gdLst>
                  <a:gd name="connsiteX0" fmla="*/ 420402 w 665437"/>
                  <a:gd name="connsiteY0" fmla="*/ 0 h 1201399"/>
                  <a:gd name="connsiteX1" fmla="*/ 181343 w 665437"/>
                  <a:gd name="connsiteY1" fmla="*/ 161365 h 1201399"/>
                  <a:gd name="connsiteX2" fmla="*/ 37908 w 665437"/>
                  <a:gd name="connsiteY2" fmla="*/ 173318 h 1201399"/>
                  <a:gd name="connsiteX3" fmla="*/ 2049 w 665437"/>
                  <a:gd name="connsiteY3" fmla="*/ 239059 h 1201399"/>
                  <a:gd name="connsiteX4" fmla="*/ 37908 w 665437"/>
                  <a:gd name="connsiteY4" fmla="*/ 579718 h 1201399"/>
                  <a:gd name="connsiteX5" fmla="*/ 306849 w 665437"/>
                  <a:gd name="connsiteY5" fmla="*/ 753036 h 1201399"/>
                  <a:gd name="connsiteX6" fmla="*/ 282943 w 665437"/>
                  <a:gd name="connsiteY6" fmla="*/ 926353 h 1201399"/>
                  <a:gd name="connsiteX7" fmla="*/ 336731 w 665437"/>
                  <a:gd name="connsiteY7" fmla="*/ 1093695 h 1201399"/>
                  <a:gd name="connsiteX8" fmla="*/ 306849 w 665437"/>
                  <a:gd name="connsiteY8" fmla="*/ 1201271 h 1201399"/>
                  <a:gd name="connsiteX9" fmla="*/ 408449 w 665437"/>
                  <a:gd name="connsiteY9" fmla="*/ 1111624 h 1201399"/>
                  <a:gd name="connsiteX10" fmla="*/ 444308 w 665437"/>
                  <a:gd name="connsiteY10" fmla="*/ 944283 h 1201399"/>
                  <a:gd name="connsiteX11" fmla="*/ 516025 w 665437"/>
                  <a:gd name="connsiteY11" fmla="*/ 818777 h 1201399"/>
                  <a:gd name="connsiteX12" fmla="*/ 665437 w 665437"/>
                  <a:gd name="connsiteY12" fmla="*/ 753036 h 120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5437" h="1201399">
                    <a:moveTo>
                      <a:pt x="420402" y="0"/>
                    </a:moveTo>
                    <a:cubicBezTo>
                      <a:pt x="332747" y="66239"/>
                      <a:pt x="245092" y="132479"/>
                      <a:pt x="181343" y="161365"/>
                    </a:cubicBezTo>
                    <a:cubicBezTo>
                      <a:pt x="117594" y="190251"/>
                      <a:pt x="67790" y="160369"/>
                      <a:pt x="37908" y="173318"/>
                    </a:cubicBezTo>
                    <a:cubicBezTo>
                      <a:pt x="8026" y="186267"/>
                      <a:pt x="2049" y="171326"/>
                      <a:pt x="2049" y="239059"/>
                    </a:cubicBezTo>
                    <a:cubicBezTo>
                      <a:pt x="2049" y="306792"/>
                      <a:pt x="-12892" y="494055"/>
                      <a:pt x="37908" y="579718"/>
                    </a:cubicBezTo>
                    <a:cubicBezTo>
                      <a:pt x="88708" y="665381"/>
                      <a:pt x="266010" y="695264"/>
                      <a:pt x="306849" y="753036"/>
                    </a:cubicBezTo>
                    <a:cubicBezTo>
                      <a:pt x="347688" y="810808"/>
                      <a:pt x="277963" y="869577"/>
                      <a:pt x="282943" y="926353"/>
                    </a:cubicBezTo>
                    <a:cubicBezTo>
                      <a:pt x="287923" y="983129"/>
                      <a:pt x="332747" y="1047875"/>
                      <a:pt x="336731" y="1093695"/>
                    </a:cubicBezTo>
                    <a:cubicBezTo>
                      <a:pt x="340715" y="1139515"/>
                      <a:pt x="294896" y="1198283"/>
                      <a:pt x="306849" y="1201271"/>
                    </a:cubicBezTo>
                    <a:cubicBezTo>
                      <a:pt x="318802" y="1204259"/>
                      <a:pt x="385539" y="1154455"/>
                      <a:pt x="408449" y="1111624"/>
                    </a:cubicBezTo>
                    <a:cubicBezTo>
                      <a:pt x="431359" y="1068793"/>
                      <a:pt x="426379" y="993091"/>
                      <a:pt x="444308" y="944283"/>
                    </a:cubicBezTo>
                    <a:cubicBezTo>
                      <a:pt x="462237" y="895475"/>
                      <a:pt x="479170" y="850651"/>
                      <a:pt x="516025" y="818777"/>
                    </a:cubicBezTo>
                    <a:cubicBezTo>
                      <a:pt x="552880" y="786903"/>
                      <a:pt x="609158" y="769969"/>
                      <a:pt x="665437" y="753036"/>
                    </a:cubicBezTo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任意多边形 39"/>
              <p:cNvSpPr/>
              <p:nvPr/>
            </p:nvSpPr>
            <p:spPr>
              <a:xfrm>
                <a:off x="2693191" y="4801426"/>
                <a:ext cx="48215" cy="91839"/>
              </a:xfrm>
              <a:custGeom>
                <a:avLst/>
                <a:gdLst>
                  <a:gd name="connsiteX0" fmla="*/ 125506 w 125506"/>
                  <a:gd name="connsiteY0" fmla="*/ 0 h 239059"/>
                  <a:gd name="connsiteX1" fmla="*/ 59765 w 125506"/>
                  <a:gd name="connsiteY1" fmla="*/ 23906 h 239059"/>
                  <a:gd name="connsiteX2" fmla="*/ 0 w 125506"/>
                  <a:gd name="connsiteY2" fmla="*/ 143435 h 239059"/>
                  <a:gd name="connsiteX3" fmla="*/ 59765 w 125506"/>
                  <a:gd name="connsiteY3" fmla="*/ 239059 h 239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506" h="239059">
                    <a:moveTo>
                      <a:pt x="125506" y="0"/>
                    </a:moveTo>
                    <a:cubicBezTo>
                      <a:pt x="103094" y="0"/>
                      <a:pt x="80683" y="0"/>
                      <a:pt x="59765" y="23906"/>
                    </a:cubicBezTo>
                    <a:cubicBezTo>
                      <a:pt x="38847" y="47812"/>
                      <a:pt x="0" y="107576"/>
                      <a:pt x="0" y="143435"/>
                    </a:cubicBezTo>
                    <a:cubicBezTo>
                      <a:pt x="0" y="179294"/>
                      <a:pt x="29882" y="209176"/>
                      <a:pt x="59765" y="239059"/>
                    </a:cubicBezTo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任意多边形 18"/>
            <p:cNvSpPr/>
            <p:nvPr/>
          </p:nvSpPr>
          <p:spPr>
            <a:xfrm rot="20279529">
              <a:off x="2598988" y="4623569"/>
              <a:ext cx="174702" cy="8321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 rot="20279529">
              <a:off x="2479596" y="4480372"/>
              <a:ext cx="223342" cy="1187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 rot="20279529">
              <a:off x="2127434" y="4559064"/>
              <a:ext cx="113703" cy="5520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 rot="20279529">
              <a:off x="2594342" y="4571927"/>
              <a:ext cx="163589" cy="9647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 rot="20279529">
              <a:off x="2135496" y="4638952"/>
              <a:ext cx="269481" cy="1483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 rot="20279529">
              <a:off x="2551872" y="4532481"/>
              <a:ext cx="202631" cy="103393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 rot="20279529">
              <a:off x="2524326" y="4506288"/>
              <a:ext cx="197416" cy="9652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 rot="20279529">
              <a:off x="2501282" y="4464098"/>
              <a:ext cx="153497" cy="7992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 rot="20279529">
              <a:off x="2328701" y="4625707"/>
              <a:ext cx="74052" cy="2824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rot="20279529">
              <a:off x="2130538" y="4603506"/>
              <a:ext cx="189693" cy="9750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rot="20279529">
              <a:off x="2599025" y="4660637"/>
              <a:ext cx="191800" cy="9235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 rot="20279529">
              <a:off x="2611278" y="4795372"/>
              <a:ext cx="62292" cy="380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 rot="20279529">
              <a:off x="2492800" y="4489548"/>
              <a:ext cx="71293" cy="5029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 rot="20279529">
              <a:off x="2118580" y="4584223"/>
              <a:ext cx="149665" cy="78198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 rot="20279529">
              <a:off x="2127493" y="4608630"/>
              <a:ext cx="255388" cy="13914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 rot="20279529">
              <a:off x="2284592" y="4709098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 rot="20279529">
              <a:off x="2302799" y="4734812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任意多边形 40"/>
          <p:cNvSpPr/>
          <p:nvPr/>
        </p:nvSpPr>
        <p:spPr>
          <a:xfrm flipH="1">
            <a:off x="11087948" y="2294478"/>
            <a:ext cx="192026" cy="291250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rgbClr val="FEBF0F"/>
          </a:solidFill>
          <a:ln w="19050" cap="rnd">
            <a:solidFill>
              <a:srgbClr val="FEBF0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0112203616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5565" y="-114300"/>
            <a:ext cx="12310110" cy="7480300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75" name="文本框 74"/>
          <p:cNvSpPr txBox="1"/>
          <p:nvPr/>
        </p:nvSpPr>
        <p:spPr>
          <a:xfrm>
            <a:off x="1169143" y="144432"/>
            <a:ext cx="165290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系统总介绍</a:t>
            </a:r>
            <a:endParaRPr lang="zh-CN" altLang="en-US" sz="2600" b="1" spc="-300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485140" y="1733550"/>
            <a:ext cx="520255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本课题设计一个蛋糕店管理系统,通过这个系统管理员可以简捷、方便的对各类甜品的进行管理（添加甜品种类、下架甜品）、对消费者购买记录进行查阅、配送、退货以及对客户的账号注销等功能，而客户也可以通过这个系统对甜品的信息查询、购物车增删、购买及填写收货信息等功能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5006629" y="741490"/>
            <a:ext cx="3434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-30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defRPr>
            </a:lvl1pPr>
          </a:lstStyle>
          <a:p>
            <a:pPr algn="l"/>
            <a:r>
              <a:rPr lang="zh-CN" altLang="en-US" sz="3200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网上蛋糕</a:t>
            </a:r>
            <a:r>
              <a:rPr lang="zh-CN" altLang="en-US" sz="3200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售卖</a:t>
            </a:r>
            <a:r>
              <a:rPr lang="zh-CN" altLang="en-US" sz="3200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系统</a:t>
            </a:r>
            <a:endParaRPr lang="zh-CN" altLang="en-US" sz="3200" spc="0" dirty="0">
              <a:solidFill>
                <a:schemeClr val="tx1">
                  <a:lumMod val="75000"/>
                  <a:lumOff val="2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80" name="任意多边形 79"/>
          <p:cNvSpPr/>
          <p:nvPr/>
        </p:nvSpPr>
        <p:spPr>
          <a:xfrm>
            <a:off x="5062595" y="1407090"/>
            <a:ext cx="3377694" cy="45719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54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0140112203616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-1363980" y="-249555"/>
            <a:ext cx="14174470" cy="8858885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75" name="文本框 74"/>
          <p:cNvSpPr txBox="1"/>
          <p:nvPr/>
        </p:nvSpPr>
        <p:spPr>
          <a:xfrm>
            <a:off x="1169143" y="144432"/>
            <a:ext cx="135890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系统作用</a:t>
            </a:r>
            <a:endParaRPr lang="zh-CN" altLang="en-US" sz="2600" b="1" spc="-300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8135044" y="958542"/>
            <a:ext cx="2918185" cy="1689863"/>
            <a:chOff x="8339245" y="4007338"/>
            <a:chExt cx="2918185" cy="1689863"/>
          </a:xfrm>
        </p:grpSpPr>
        <p:sp>
          <p:nvSpPr>
            <p:cNvPr id="45" name="文本框 44"/>
            <p:cNvSpPr txBox="1"/>
            <p:nvPr/>
          </p:nvSpPr>
          <p:spPr>
            <a:xfrm>
              <a:off x="8339245" y="4451966"/>
              <a:ext cx="2918185" cy="1245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 提高员工的工作效率； 方便客户了解甜品各方面的信息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8512311" y="4007338"/>
              <a:ext cx="1979930" cy="52197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FUNCTION B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47" name="任意多边形 46"/>
          <p:cNvSpPr/>
          <p:nvPr/>
        </p:nvSpPr>
        <p:spPr>
          <a:xfrm>
            <a:off x="6784486" y="1185494"/>
            <a:ext cx="1272814" cy="717920"/>
          </a:xfrm>
          <a:custGeom>
            <a:avLst/>
            <a:gdLst>
              <a:gd name="connsiteX0" fmla="*/ 836909 w 836909"/>
              <a:gd name="connsiteY0" fmla="*/ 0 h 852407"/>
              <a:gd name="connsiteX1" fmla="*/ 635431 w 836909"/>
              <a:gd name="connsiteY1" fmla="*/ 0 h 852407"/>
              <a:gd name="connsiteX2" fmla="*/ 635431 w 836909"/>
              <a:gd name="connsiteY2" fmla="*/ 852407 h 852407"/>
              <a:gd name="connsiteX3" fmla="*/ 0 w 836909"/>
              <a:gd name="connsiteY3" fmla="*/ 852407 h 85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909" h="852407">
                <a:moveTo>
                  <a:pt x="836909" y="0"/>
                </a:moveTo>
                <a:lnTo>
                  <a:pt x="635431" y="0"/>
                </a:lnTo>
                <a:lnTo>
                  <a:pt x="635431" y="852407"/>
                </a:lnTo>
                <a:lnTo>
                  <a:pt x="0" y="852407"/>
                </a:lnTo>
              </a:path>
            </a:pathLst>
          </a:custGeom>
          <a:noFill/>
          <a:ln w="222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 flipH="1">
            <a:off x="4656360" y="2357256"/>
            <a:ext cx="900059" cy="553562"/>
          </a:xfrm>
          <a:custGeom>
            <a:avLst/>
            <a:gdLst>
              <a:gd name="connsiteX0" fmla="*/ 836909 w 836909"/>
              <a:gd name="connsiteY0" fmla="*/ 0 h 852407"/>
              <a:gd name="connsiteX1" fmla="*/ 635431 w 836909"/>
              <a:gd name="connsiteY1" fmla="*/ 0 h 852407"/>
              <a:gd name="connsiteX2" fmla="*/ 635431 w 836909"/>
              <a:gd name="connsiteY2" fmla="*/ 852407 h 852407"/>
              <a:gd name="connsiteX3" fmla="*/ 0 w 836909"/>
              <a:gd name="connsiteY3" fmla="*/ 852407 h 85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909" h="852407">
                <a:moveTo>
                  <a:pt x="836909" y="0"/>
                </a:moveTo>
                <a:lnTo>
                  <a:pt x="635431" y="0"/>
                </a:lnTo>
                <a:lnTo>
                  <a:pt x="635431" y="852407"/>
                </a:lnTo>
                <a:lnTo>
                  <a:pt x="0" y="852407"/>
                </a:lnTo>
              </a:path>
            </a:pathLst>
          </a:custGeom>
          <a:noFill/>
          <a:ln w="222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8135044" y="3248469"/>
            <a:ext cx="2918185" cy="2098948"/>
            <a:chOff x="8339245" y="3983063"/>
            <a:chExt cx="2918185" cy="2098948"/>
          </a:xfrm>
        </p:grpSpPr>
        <p:sp>
          <p:nvSpPr>
            <p:cNvPr id="50" name="文本框 49"/>
            <p:cNvSpPr txBox="1"/>
            <p:nvPr/>
          </p:nvSpPr>
          <p:spPr>
            <a:xfrm>
              <a:off x="8339245" y="4451966"/>
              <a:ext cx="2918185" cy="1630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保证了甜品及时调价，实现了甜品及时准确盘存核算、各甜品的分类统计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8512824" y="3983063"/>
              <a:ext cx="1979930" cy="52197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FUNCTION C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52" name="任意多边形 51"/>
          <p:cNvSpPr/>
          <p:nvPr/>
        </p:nvSpPr>
        <p:spPr>
          <a:xfrm>
            <a:off x="6494687" y="3493326"/>
            <a:ext cx="1562613" cy="408569"/>
          </a:xfrm>
          <a:custGeom>
            <a:avLst/>
            <a:gdLst>
              <a:gd name="connsiteX0" fmla="*/ 836909 w 836909"/>
              <a:gd name="connsiteY0" fmla="*/ 0 h 852407"/>
              <a:gd name="connsiteX1" fmla="*/ 635431 w 836909"/>
              <a:gd name="connsiteY1" fmla="*/ 0 h 852407"/>
              <a:gd name="connsiteX2" fmla="*/ 635431 w 836909"/>
              <a:gd name="connsiteY2" fmla="*/ 852407 h 852407"/>
              <a:gd name="connsiteX3" fmla="*/ 0 w 836909"/>
              <a:gd name="connsiteY3" fmla="*/ 852407 h 852407"/>
              <a:gd name="connsiteX0-1" fmla="*/ 836909 w 836909"/>
              <a:gd name="connsiteY0-2" fmla="*/ 0 h 852407"/>
              <a:gd name="connsiteX1-3" fmla="*/ 635431 w 836909"/>
              <a:gd name="connsiteY1-4" fmla="*/ 0 h 852407"/>
              <a:gd name="connsiteX2-5" fmla="*/ 528032 w 836909"/>
              <a:gd name="connsiteY2-6" fmla="*/ 852407 h 852407"/>
              <a:gd name="connsiteX3-7" fmla="*/ 0 w 836909"/>
              <a:gd name="connsiteY3-8" fmla="*/ 852407 h 852407"/>
              <a:gd name="connsiteX0-9" fmla="*/ 836909 w 836909"/>
              <a:gd name="connsiteY0-10" fmla="*/ 4254 h 856661"/>
              <a:gd name="connsiteX1-11" fmla="*/ 530181 w 836909"/>
              <a:gd name="connsiteY1-12" fmla="*/ 0 h 856661"/>
              <a:gd name="connsiteX2-13" fmla="*/ 528032 w 836909"/>
              <a:gd name="connsiteY2-14" fmla="*/ 856661 h 856661"/>
              <a:gd name="connsiteX3-15" fmla="*/ 0 w 836909"/>
              <a:gd name="connsiteY3-16" fmla="*/ 856661 h 8566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36909" h="856661">
                <a:moveTo>
                  <a:pt x="836909" y="4254"/>
                </a:moveTo>
                <a:lnTo>
                  <a:pt x="530181" y="0"/>
                </a:lnTo>
                <a:cubicBezTo>
                  <a:pt x="529465" y="285554"/>
                  <a:pt x="528748" y="571107"/>
                  <a:pt x="528032" y="856661"/>
                </a:cubicBezTo>
                <a:lnTo>
                  <a:pt x="0" y="856661"/>
                </a:lnTo>
              </a:path>
            </a:pathLst>
          </a:custGeom>
          <a:noFill/>
          <a:ln w="222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Group 98"/>
          <p:cNvGrpSpPr/>
          <p:nvPr/>
        </p:nvGrpSpPr>
        <p:grpSpPr>
          <a:xfrm rot="19693969">
            <a:off x="5064411" y="1742471"/>
            <a:ext cx="2122529" cy="2655004"/>
            <a:chOff x="0" y="-1"/>
            <a:chExt cx="1561717" cy="1953502"/>
          </a:xfrm>
        </p:grpSpPr>
        <p:grpSp>
          <p:nvGrpSpPr>
            <p:cNvPr id="54" name="Group 90"/>
            <p:cNvGrpSpPr/>
            <p:nvPr/>
          </p:nvGrpSpPr>
          <p:grpSpPr>
            <a:xfrm>
              <a:off x="622298" y="723900"/>
              <a:ext cx="539189" cy="576210"/>
              <a:chOff x="-1" y="0"/>
              <a:chExt cx="539187" cy="576209"/>
            </a:xfrm>
          </p:grpSpPr>
          <p:sp>
            <p:nvSpPr>
              <p:cNvPr id="62" name="Shape 88"/>
              <p:cNvSpPr/>
              <p:nvPr/>
            </p:nvSpPr>
            <p:spPr>
              <a:xfrm>
                <a:off x="-1" y="0"/>
                <a:ext cx="539187" cy="5762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4" h="17472" extrusionOk="0">
                    <a:moveTo>
                      <a:pt x="17716" y="14514"/>
                    </a:moveTo>
                    <a:cubicBezTo>
                      <a:pt x="20957" y="10991"/>
                      <a:pt x="21156" y="5148"/>
                      <a:pt x="16903" y="2098"/>
                    </a:cubicBezTo>
                    <a:cubicBezTo>
                      <a:pt x="10629" y="-2401"/>
                      <a:pt x="569" y="729"/>
                      <a:pt x="21" y="7726"/>
                    </a:cubicBezTo>
                    <a:cubicBezTo>
                      <a:pt x="-444" y="13669"/>
                      <a:pt x="6904" y="19199"/>
                      <a:pt x="13877" y="16965"/>
                    </a:cubicBezTo>
                    <a:cubicBezTo>
                      <a:pt x="15420" y="16471"/>
                      <a:pt x="16714" y="15603"/>
                      <a:pt x="17716" y="14514"/>
                    </a:cubicBezTo>
                    <a:close/>
                  </a:path>
                </a:pathLst>
              </a:custGeom>
              <a:solidFill>
                <a:srgbClr val="FEBF0F"/>
              </a:solidFill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63" name="Shape 89"/>
              <p:cNvSpPr/>
              <p:nvPr/>
            </p:nvSpPr>
            <p:spPr>
              <a:xfrm>
                <a:off x="114300" y="114301"/>
                <a:ext cx="320567" cy="3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5" h="17472" extrusionOk="0">
                    <a:moveTo>
                      <a:pt x="17716" y="14515"/>
                    </a:moveTo>
                    <a:cubicBezTo>
                      <a:pt x="20957" y="10992"/>
                      <a:pt x="21156" y="5149"/>
                      <a:pt x="16903" y="2099"/>
                    </a:cubicBezTo>
                    <a:cubicBezTo>
                      <a:pt x="10629" y="-2400"/>
                      <a:pt x="569" y="730"/>
                      <a:pt x="21" y="7727"/>
                    </a:cubicBezTo>
                    <a:cubicBezTo>
                      <a:pt x="-444" y="13670"/>
                      <a:pt x="6904" y="19200"/>
                      <a:pt x="13878" y="16966"/>
                    </a:cubicBezTo>
                    <a:cubicBezTo>
                      <a:pt x="15420" y="16471"/>
                      <a:pt x="16714" y="15604"/>
                      <a:pt x="17716" y="14515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  <p:grpSp>
          <p:nvGrpSpPr>
            <p:cNvPr id="55" name="Group 97"/>
            <p:cNvGrpSpPr/>
            <p:nvPr/>
          </p:nvGrpSpPr>
          <p:grpSpPr>
            <a:xfrm>
              <a:off x="0" y="-1"/>
              <a:ext cx="1561717" cy="1953502"/>
              <a:chOff x="0" y="0"/>
              <a:chExt cx="1561716" cy="1953500"/>
            </a:xfrm>
          </p:grpSpPr>
          <p:sp>
            <p:nvSpPr>
              <p:cNvPr id="56" name="Shape 91"/>
              <p:cNvSpPr/>
              <p:nvPr/>
            </p:nvSpPr>
            <p:spPr>
              <a:xfrm>
                <a:off x="-1" y="0"/>
                <a:ext cx="1561718" cy="1953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13" h="21575" extrusionOk="0">
                    <a:moveTo>
                      <a:pt x="4422" y="10273"/>
                    </a:moveTo>
                    <a:cubicBezTo>
                      <a:pt x="4988" y="10128"/>
                      <a:pt x="5596" y="10037"/>
                      <a:pt x="6024" y="10128"/>
                    </a:cubicBezTo>
                    <a:cubicBezTo>
                      <a:pt x="7105" y="8239"/>
                      <a:pt x="8932" y="6998"/>
                      <a:pt x="10714" y="5587"/>
                    </a:cubicBezTo>
                    <a:cubicBezTo>
                      <a:pt x="12697" y="4016"/>
                      <a:pt x="14777" y="2735"/>
                      <a:pt x="17151" y="1581"/>
                    </a:cubicBezTo>
                    <a:cubicBezTo>
                      <a:pt x="18423" y="962"/>
                      <a:pt x="19735" y="449"/>
                      <a:pt x="21109" y="0"/>
                    </a:cubicBezTo>
                    <a:cubicBezTo>
                      <a:pt x="21057" y="17"/>
                      <a:pt x="21261" y="2955"/>
                      <a:pt x="20839" y="4745"/>
                    </a:cubicBezTo>
                    <a:cubicBezTo>
                      <a:pt x="20497" y="6196"/>
                      <a:pt x="20104" y="7587"/>
                      <a:pt x="19402" y="8948"/>
                    </a:cubicBezTo>
                    <a:cubicBezTo>
                      <a:pt x="18832" y="10055"/>
                      <a:pt x="18455" y="11150"/>
                      <a:pt x="17794" y="12230"/>
                    </a:cubicBezTo>
                    <a:cubicBezTo>
                      <a:pt x="17708" y="12371"/>
                      <a:pt x="16484" y="14383"/>
                      <a:pt x="16436" y="14360"/>
                    </a:cubicBezTo>
                    <a:cubicBezTo>
                      <a:pt x="16949" y="14631"/>
                      <a:pt x="17118" y="15843"/>
                      <a:pt x="17101" y="16284"/>
                    </a:cubicBezTo>
                    <a:cubicBezTo>
                      <a:pt x="17074" y="17045"/>
                      <a:pt x="16801" y="18083"/>
                      <a:pt x="16459" y="18783"/>
                    </a:cubicBezTo>
                    <a:cubicBezTo>
                      <a:pt x="15792" y="20152"/>
                      <a:pt x="14589" y="21319"/>
                      <a:pt x="12593" y="21505"/>
                    </a:cubicBezTo>
                    <a:cubicBezTo>
                      <a:pt x="12169" y="21545"/>
                      <a:pt x="11727" y="21600"/>
                      <a:pt x="11302" y="21562"/>
                    </a:cubicBezTo>
                    <a:cubicBezTo>
                      <a:pt x="11902" y="21366"/>
                      <a:pt x="12300" y="20667"/>
                      <a:pt x="12472" y="20196"/>
                    </a:cubicBezTo>
                    <a:cubicBezTo>
                      <a:pt x="12593" y="19865"/>
                      <a:pt x="12628" y="19516"/>
                      <a:pt x="12567" y="19173"/>
                    </a:cubicBezTo>
                    <a:cubicBezTo>
                      <a:pt x="12547" y="19061"/>
                      <a:pt x="12120" y="18241"/>
                      <a:pt x="12133" y="18225"/>
                    </a:cubicBezTo>
                    <a:cubicBezTo>
                      <a:pt x="11577" y="18901"/>
                      <a:pt x="10529" y="19406"/>
                      <a:pt x="9649" y="19755"/>
                    </a:cubicBezTo>
                    <a:cubicBezTo>
                      <a:pt x="9055" y="19528"/>
                      <a:pt x="7992" y="18910"/>
                      <a:pt x="7621" y="18704"/>
                    </a:cubicBezTo>
                    <a:cubicBezTo>
                      <a:pt x="6788" y="18241"/>
                      <a:pt x="5993" y="17735"/>
                      <a:pt x="5229" y="17198"/>
                    </a:cubicBezTo>
                    <a:cubicBezTo>
                      <a:pt x="4963" y="17011"/>
                      <a:pt x="4136" y="16487"/>
                      <a:pt x="4026" y="16251"/>
                    </a:cubicBezTo>
                    <a:cubicBezTo>
                      <a:pt x="3931" y="16045"/>
                      <a:pt x="4554" y="14389"/>
                      <a:pt x="4437" y="14350"/>
                    </a:cubicBezTo>
                    <a:cubicBezTo>
                      <a:pt x="3946" y="14185"/>
                      <a:pt x="3105" y="14445"/>
                      <a:pt x="2643" y="14602"/>
                    </a:cubicBezTo>
                    <a:cubicBezTo>
                      <a:pt x="2110" y="14785"/>
                      <a:pt x="835" y="15557"/>
                      <a:pt x="800" y="16582"/>
                    </a:cubicBezTo>
                    <a:cubicBezTo>
                      <a:pt x="-339" y="15137"/>
                      <a:pt x="-266" y="13495"/>
                      <a:pt x="1050" y="12196"/>
                    </a:cubicBezTo>
                    <a:cubicBezTo>
                      <a:pt x="1672" y="11583"/>
                      <a:pt x="2430" y="11014"/>
                      <a:pt x="3301" y="10647"/>
                    </a:cubicBezTo>
                    <a:cubicBezTo>
                      <a:pt x="3585" y="10527"/>
                      <a:pt x="3992" y="10384"/>
                      <a:pt x="4422" y="10273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57" name="Shape 92"/>
              <p:cNvSpPr/>
              <p:nvPr/>
            </p:nvSpPr>
            <p:spPr>
              <a:xfrm>
                <a:off x="1066800" y="266700"/>
                <a:ext cx="431366" cy="289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2379" y="6426"/>
                      <a:pt x="7227" y="11376"/>
                      <a:pt x="11452" y="14964"/>
                    </a:cubicBezTo>
                    <a:cubicBezTo>
                      <a:pt x="13898" y="17041"/>
                      <a:pt x="19295" y="20423"/>
                      <a:pt x="2160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58" name="Shape 93"/>
              <p:cNvSpPr/>
              <p:nvPr/>
            </p:nvSpPr>
            <p:spPr>
              <a:xfrm>
                <a:off x="1003300" y="317500"/>
                <a:ext cx="479079" cy="3275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2142" y="5671"/>
                      <a:pt x="7183" y="11692"/>
                      <a:pt x="10987" y="14858"/>
                    </a:cubicBezTo>
                    <a:cubicBezTo>
                      <a:pt x="13189" y="16691"/>
                      <a:pt x="19525" y="20561"/>
                      <a:pt x="2160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59" name="Shape 94"/>
              <p:cNvSpPr/>
              <p:nvPr/>
            </p:nvSpPr>
            <p:spPr>
              <a:xfrm>
                <a:off x="317500" y="1028700"/>
                <a:ext cx="84374" cy="267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4016" y="15315"/>
                      <a:pt x="14405" y="5985"/>
                      <a:pt x="2160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60" name="Shape 95"/>
              <p:cNvSpPr/>
              <p:nvPr/>
            </p:nvSpPr>
            <p:spPr>
              <a:xfrm>
                <a:off x="889000" y="1409700"/>
                <a:ext cx="194631" cy="2416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8151" y="14365"/>
                      <a:pt x="14301" y="8151"/>
                      <a:pt x="2160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61" name="Shape 96"/>
              <p:cNvSpPr/>
              <p:nvPr/>
            </p:nvSpPr>
            <p:spPr>
              <a:xfrm>
                <a:off x="304800" y="1358900"/>
                <a:ext cx="514350" cy="349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2445" y="1850"/>
                      <a:pt x="4122" y="5622"/>
                      <a:pt x="6224" y="8181"/>
                    </a:cubicBezTo>
                    <a:cubicBezTo>
                      <a:pt x="8411" y="10843"/>
                      <a:pt x="10777" y="13242"/>
                      <a:pt x="13131" y="15565"/>
                    </a:cubicBezTo>
                    <a:cubicBezTo>
                      <a:pt x="15743" y="18141"/>
                      <a:pt x="18474" y="20652"/>
                      <a:pt x="2160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  <p:sp>
        <p:nvSpPr>
          <p:cNvPr id="65" name="文本框 64"/>
          <p:cNvSpPr txBox="1"/>
          <p:nvPr/>
        </p:nvSpPr>
        <p:spPr>
          <a:xfrm>
            <a:off x="1823720" y="2505710"/>
            <a:ext cx="291846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信息化管理，提高蛋糕店的管理水平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49621" y="1983432"/>
            <a:ext cx="1979930" cy="52197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p>
            <a:pPr algn="ctr"/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FUNCTION A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ebp.webp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305" y="-2661920"/>
            <a:ext cx="12644755" cy="8915400"/>
          </a:xfrm>
          <a:prstGeom prst="rect">
            <a:avLst/>
          </a:prstGeom>
        </p:spPr>
      </p:pic>
      <p:sp>
        <p:nvSpPr>
          <p:cNvPr id="16" name="Shape 138"/>
          <p:cNvSpPr/>
          <p:nvPr/>
        </p:nvSpPr>
        <p:spPr>
          <a:xfrm rot="1905815">
            <a:off x="8501995" y="1898871"/>
            <a:ext cx="579969" cy="437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71" h="17044" extrusionOk="0">
                <a:moveTo>
                  <a:pt x="20712" y="4368"/>
                </a:moveTo>
                <a:cubicBezTo>
                  <a:pt x="19332" y="-4556"/>
                  <a:pt x="12710" y="2620"/>
                  <a:pt x="9384" y="4695"/>
                </a:cubicBezTo>
                <a:cubicBezTo>
                  <a:pt x="7033" y="548"/>
                  <a:pt x="225" y="-2310"/>
                  <a:pt x="2" y="4874"/>
                </a:cubicBezTo>
                <a:cubicBezTo>
                  <a:pt x="-162" y="10152"/>
                  <a:pt x="9292" y="14380"/>
                  <a:pt x="12560" y="17044"/>
                </a:cubicBezTo>
                <a:cubicBezTo>
                  <a:pt x="15309" y="14383"/>
                  <a:pt x="21438" y="9078"/>
                  <a:pt x="20712" y="4368"/>
                </a:cubicBezTo>
                <a:close/>
              </a:path>
            </a:pathLst>
          </a:custGeom>
          <a:noFill/>
          <a:ln w="38100" cap="flat">
            <a:solidFill>
              <a:srgbClr val="FEBF0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r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41" name="任意多边形 40"/>
          <p:cNvSpPr/>
          <p:nvPr/>
        </p:nvSpPr>
        <p:spPr>
          <a:xfrm flipH="1">
            <a:off x="10482336" y="2501687"/>
            <a:ext cx="192026" cy="291250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rgbClr val="FEBF0F"/>
          </a:solidFill>
          <a:ln w="19050" cap="rnd">
            <a:solidFill>
              <a:srgbClr val="FEBF0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22" y="1825404"/>
            <a:ext cx="2924203" cy="3319233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391533" y="2823875"/>
            <a:ext cx="5090803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叶根友毛笔行书简体2012版" panose="02010601030101010101" charset="-122"/>
                <a:ea typeface="叶根友毛笔行书简体2012版" panose="02010601030101010101" charset="-122"/>
              </a:rPr>
              <a:t>那就来看看我们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叶根友毛笔行书简体2012版" panose="02010601030101010101" charset="-122"/>
              <a:ea typeface="叶根友毛笔行书简体2012版" panose="02010601030101010101" charset="-122"/>
            </a:endParaRPr>
          </a:p>
          <a:p>
            <a:pPr algn="dist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叶根友毛笔行书简体2012版" panose="02010601030101010101" charset="-122"/>
                <a:ea typeface="叶根友毛笔行书简体2012版" panose="02010601030101010101" charset="-122"/>
              </a:rPr>
              <a:t>的蛋糕店喽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叶根友毛笔行书简体2012版" panose="02010601030101010101" charset="-122"/>
              <a:ea typeface="叶根友毛笔行书简体2012版" panose="02010601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bp.webp (4)"/>
          <p:cNvPicPr>
            <a:picLocks noChangeAspect="1"/>
          </p:cNvPicPr>
          <p:nvPr/>
        </p:nvPicPr>
        <p:blipFill>
          <a:blip r:embed="rId1"/>
          <a:srcRect t="6577"/>
          <a:stretch>
            <a:fillRect/>
          </a:stretch>
        </p:blipFill>
        <p:spPr>
          <a:xfrm>
            <a:off x="8038465" y="5715"/>
            <a:ext cx="4152900" cy="68999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169143" y="144432"/>
            <a:ext cx="165290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数据库篇章</a:t>
            </a:r>
            <a:endParaRPr lang="zh-CN" altLang="en-US" sz="2600" b="1" spc="-300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12" name="Group 44"/>
          <p:cNvGrpSpPr/>
          <p:nvPr/>
        </p:nvGrpSpPr>
        <p:grpSpPr>
          <a:xfrm>
            <a:off x="1293507" y="1056640"/>
            <a:ext cx="657509" cy="738492"/>
            <a:chOff x="0" y="0"/>
            <a:chExt cx="807366" cy="906807"/>
          </a:xfrm>
        </p:grpSpPr>
        <p:sp>
          <p:nvSpPr>
            <p:cNvPr id="1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2296246" y="1179354"/>
            <a:ext cx="4115476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一共有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6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个表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62" name="Freeform 77"/>
          <p:cNvSpPr>
            <a:spLocks noChangeArrowheads="1"/>
          </p:cNvSpPr>
          <p:nvPr/>
        </p:nvSpPr>
        <p:spPr bwMode="auto">
          <a:xfrm>
            <a:off x="2067733" y="2021841"/>
            <a:ext cx="228540" cy="366183"/>
          </a:xfrm>
          <a:custGeom>
            <a:avLst/>
            <a:gdLst>
              <a:gd name="T0" fmla="*/ 192 w 399"/>
              <a:gd name="T1" fmla="*/ 0 h 634"/>
              <a:gd name="T2" fmla="*/ 192 w 399"/>
              <a:gd name="T3" fmla="*/ 0 h 634"/>
              <a:gd name="T4" fmla="*/ 0 w 399"/>
              <a:gd name="T5" fmla="*/ 442 h 634"/>
              <a:gd name="T6" fmla="*/ 192 w 399"/>
              <a:gd name="T7" fmla="*/ 633 h 634"/>
              <a:gd name="T8" fmla="*/ 398 w 399"/>
              <a:gd name="T9" fmla="*/ 442 h 634"/>
              <a:gd name="T10" fmla="*/ 192 w 399"/>
              <a:gd name="T11" fmla="*/ 0 h 634"/>
              <a:gd name="T12" fmla="*/ 192 w 399"/>
              <a:gd name="T13" fmla="*/ 589 h 634"/>
              <a:gd name="T14" fmla="*/ 192 w 399"/>
              <a:gd name="T15" fmla="*/ 589 h 634"/>
              <a:gd name="T16" fmla="*/ 45 w 399"/>
              <a:gd name="T17" fmla="*/ 442 h 634"/>
              <a:gd name="T18" fmla="*/ 192 w 399"/>
              <a:gd name="T19" fmla="*/ 89 h 634"/>
              <a:gd name="T20" fmla="*/ 354 w 399"/>
              <a:gd name="T21" fmla="*/ 442 h 634"/>
              <a:gd name="T22" fmla="*/ 192 w 399"/>
              <a:gd name="T23" fmla="*/ 589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9" h="634">
                <a:moveTo>
                  <a:pt x="192" y="0"/>
                </a:moveTo>
                <a:lnTo>
                  <a:pt x="192" y="0"/>
                </a:lnTo>
                <a:cubicBezTo>
                  <a:pt x="133" y="74"/>
                  <a:pt x="0" y="324"/>
                  <a:pt x="0" y="442"/>
                </a:cubicBezTo>
                <a:cubicBezTo>
                  <a:pt x="0" y="545"/>
                  <a:pt x="89" y="633"/>
                  <a:pt x="192" y="633"/>
                </a:cubicBezTo>
                <a:cubicBezTo>
                  <a:pt x="309" y="633"/>
                  <a:pt x="398" y="545"/>
                  <a:pt x="398" y="442"/>
                </a:cubicBezTo>
                <a:cubicBezTo>
                  <a:pt x="398" y="324"/>
                  <a:pt x="251" y="74"/>
                  <a:pt x="192" y="0"/>
                </a:cubicBezTo>
                <a:close/>
                <a:moveTo>
                  <a:pt x="192" y="589"/>
                </a:moveTo>
                <a:lnTo>
                  <a:pt x="192" y="589"/>
                </a:lnTo>
                <a:cubicBezTo>
                  <a:pt x="104" y="589"/>
                  <a:pt x="45" y="530"/>
                  <a:pt x="45" y="442"/>
                </a:cubicBezTo>
                <a:cubicBezTo>
                  <a:pt x="45" y="353"/>
                  <a:pt x="148" y="148"/>
                  <a:pt x="192" y="89"/>
                </a:cubicBezTo>
                <a:cubicBezTo>
                  <a:pt x="251" y="133"/>
                  <a:pt x="354" y="353"/>
                  <a:pt x="354" y="442"/>
                </a:cubicBezTo>
                <a:cubicBezTo>
                  <a:pt x="354" y="530"/>
                  <a:pt x="280" y="589"/>
                  <a:pt x="192" y="58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p>
            <a:pPr defTabSz="914400">
              <a:defRPr/>
            </a:pPr>
            <a:endParaRPr lang="en-US">
              <a:solidFill>
                <a:srgbClr val="91969B"/>
              </a:solidFill>
              <a:latin typeface="Lato Ligh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654300" y="2021840"/>
            <a:ext cx="33629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goods</a:t>
            </a:r>
            <a:r>
              <a:rPr lang="zh-CN" altLang="en-US" sz="2400"/>
              <a:t>表：蛋糕相关信息</a:t>
            </a:r>
            <a:endParaRPr lang="zh-CN" altLang="en-US" sz="2400"/>
          </a:p>
        </p:txBody>
      </p:sp>
      <p:sp>
        <p:nvSpPr>
          <p:cNvPr id="34" name="Freeform 77"/>
          <p:cNvSpPr>
            <a:spLocks noChangeArrowheads="1"/>
          </p:cNvSpPr>
          <p:nvPr/>
        </p:nvSpPr>
        <p:spPr bwMode="auto">
          <a:xfrm>
            <a:off x="2052493" y="2738121"/>
            <a:ext cx="228540" cy="366183"/>
          </a:xfrm>
          <a:custGeom>
            <a:avLst/>
            <a:gdLst>
              <a:gd name="T0" fmla="*/ 192 w 399"/>
              <a:gd name="T1" fmla="*/ 0 h 634"/>
              <a:gd name="T2" fmla="*/ 192 w 399"/>
              <a:gd name="T3" fmla="*/ 0 h 634"/>
              <a:gd name="T4" fmla="*/ 0 w 399"/>
              <a:gd name="T5" fmla="*/ 442 h 634"/>
              <a:gd name="T6" fmla="*/ 192 w 399"/>
              <a:gd name="T7" fmla="*/ 633 h 634"/>
              <a:gd name="T8" fmla="*/ 398 w 399"/>
              <a:gd name="T9" fmla="*/ 442 h 634"/>
              <a:gd name="T10" fmla="*/ 192 w 399"/>
              <a:gd name="T11" fmla="*/ 0 h 634"/>
              <a:gd name="T12" fmla="*/ 192 w 399"/>
              <a:gd name="T13" fmla="*/ 589 h 634"/>
              <a:gd name="T14" fmla="*/ 192 w 399"/>
              <a:gd name="T15" fmla="*/ 589 h 634"/>
              <a:gd name="T16" fmla="*/ 45 w 399"/>
              <a:gd name="T17" fmla="*/ 442 h 634"/>
              <a:gd name="T18" fmla="*/ 192 w 399"/>
              <a:gd name="T19" fmla="*/ 89 h 634"/>
              <a:gd name="T20" fmla="*/ 354 w 399"/>
              <a:gd name="T21" fmla="*/ 442 h 634"/>
              <a:gd name="T22" fmla="*/ 192 w 399"/>
              <a:gd name="T23" fmla="*/ 589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9" h="634">
                <a:moveTo>
                  <a:pt x="192" y="0"/>
                </a:moveTo>
                <a:lnTo>
                  <a:pt x="192" y="0"/>
                </a:lnTo>
                <a:cubicBezTo>
                  <a:pt x="133" y="74"/>
                  <a:pt x="0" y="324"/>
                  <a:pt x="0" y="442"/>
                </a:cubicBezTo>
                <a:cubicBezTo>
                  <a:pt x="0" y="545"/>
                  <a:pt x="89" y="633"/>
                  <a:pt x="192" y="633"/>
                </a:cubicBezTo>
                <a:cubicBezTo>
                  <a:pt x="309" y="633"/>
                  <a:pt x="398" y="545"/>
                  <a:pt x="398" y="442"/>
                </a:cubicBezTo>
                <a:cubicBezTo>
                  <a:pt x="398" y="324"/>
                  <a:pt x="251" y="74"/>
                  <a:pt x="192" y="0"/>
                </a:cubicBezTo>
                <a:close/>
                <a:moveTo>
                  <a:pt x="192" y="589"/>
                </a:moveTo>
                <a:lnTo>
                  <a:pt x="192" y="589"/>
                </a:lnTo>
                <a:cubicBezTo>
                  <a:pt x="104" y="589"/>
                  <a:pt x="45" y="530"/>
                  <a:pt x="45" y="442"/>
                </a:cubicBezTo>
                <a:cubicBezTo>
                  <a:pt x="45" y="353"/>
                  <a:pt x="148" y="148"/>
                  <a:pt x="192" y="89"/>
                </a:cubicBezTo>
                <a:cubicBezTo>
                  <a:pt x="251" y="133"/>
                  <a:pt x="354" y="353"/>
                  <a:pt x="354" y="442"/>
                </a:cubicBezTo>
                <a:cubicBezTo>
                  <a:pt x="354" y="530"/>
                  <a:pt x="280" y="589"/>
                  <a:pt x="192" y="58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p>
            <a:pPr defTabSz="914400">
              <a:defRPr/>
            </a:pPr>
            <a:endParaRPr lang="en-US">
              <a:solidFill>
                <a:srgbClr val="91969B"/>
              </a:solidFill>
              <a:latin typeface="Lato Ligh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639060" y="2738120"/>
            <a:ext cx="36061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order</a:t>
            </a:r>
            <a:r>
              <a:rPr lang="zh-CN" altLang="en-US" sz="2400"/>
              <a:t>表：管理员相关信息</a:t>
            </a:r>
            <a:endParaRPr lang="zh-CN" altLang="en-US" sz="2400"/>
          </a:p>
        </p:txBody>
      </p:sp>
      <p:sp>
        <p:nvSpPr>
          <p:cNvPr id="36" name="Freeform 77"/>
          <p:cNvSpPr>
            <a:spLocks noChangeArrowheads="1"/>
          </p:cNvSpPr>
          <p:nvPr/>
        </p:nvSpPr>
        <p:spPr bwMode="auto">
          <a:xfrm>
            <a:off x="2062653" y="3357881"/>
            <a:ext cx="228540" cy="366183"/>
          </a:xfrm>
          <a:custGeom>
            <a:avLst/>
            <a:gdLst>
              <a:gd name="T0" fmla="*/ 192 w 399"/>
              <a:gd name="T1" fmla="*/ 0 h 634"/>
              <a:gd name="T2" fmla="*/ 192 w 399"/>
              <a:gd name="T3" fmla="*/ 0 h 634"/>
              <a:gd name="T4" fmla="*/ 0 w 399"/>
              <a:gd name="T5" fmla="*/ 442 h 634"/>
              <a:gd name="T6" fmla="*/ 192 w 399"/>
              <a:gd name="T7" fmla="*/ 633 h 634"/>
              <a:gd name="T8" fmla="*/ 398 w 399"/>
              <a:gd name="T9" fmla="*/ 442 h 634"/>
              <a:gd name="T10" fmla="*/ 192 w 399"/>
              <a:gd name="T11" fmla="*/ 0 h 634"/>
              <a:gd name="T12" fmla="*/ 192 w 399"/>
              <a:gd name="T13" fmla="*/ 589 h 634"/>
              <a:gd name="T14" fmla="*/ 192 w 399"/>
              <a:gd name="T15" fmla="*/ 589 h 634"/>
              <a:gd name="T16" fmla="*/ 45 w 399"/>
              <a:gd name="T17" fmla="*/ 442 h 634"/>
              <a:gd name="T18" fmla="*/ 192 w 399"/>
              <a:gd name="T19" fmla="*/ 89 h 634"/>
              <a:gd name="T20" fmla="*/ 354 w 399"/>
              <a:gd name="T21" fmla="*/ 442 h 634"/>
              <a:gd name="T22" fmla="*/ 192 w 399"/>
              <a:gd name="T23" fmla="*/ 589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9" h="634">
                <a:moveTo>
                  <a:pt x="192" y="0"/>
                </a:moveTo>
                <a:lnTo>
                  <a:pt x="192" y="0"/>
                </a:lnTo>
                <a:cubicBezTo>
                  <a:pt x="133" y="74"/>
                  <a:pt x="0" y="324"/>
                  <a:pt x="0" y="442"/>
                </a:cubicBezTo>
                <a:cubicBezTo>
                  <a:pt x="0" y="545"/>
                  <a:pt x="89" y="633"/>
                  <a:pt x="192" y="633"/>
                </a:cubicBezTo>
                <a:cubicBezTo>
                  <a:pt x="309" y="633"/>
                  <a:pt x="398" y="545"/>
                  <a:pt x="398" y="442"/>
                </a:cubicBezTo>
                <a:cubicBezTo>
                  <a:pt x="398" y="324"/>
                  <a:pt x="251" y="74"/>
                  <a:pt x="192" y="0"/>
                </a:cubicBezTo>
                <a:close/>
                <a:moveTo>
                  <a:pt x="192" y="589"/>
                </a:moveTo>
                <a:lnTo>
                  <a:pt x="192" y="589"/>
                </a:lnTo>
                <a:cubicBezTo>
                  <a:pt x="104" y="589"/>
                  <a:pt x="45" y="530"/>
                  <a:pt x="45" y="442"/>
                </a:cubicBezTo>
                <a:cubicBezTo>
                  <a:pt x="45" y="353"/>
                  <a:pt x="148" y="148"/>
                  <a:pt x="192" y="89"/>
                </a:cubicBezTo>
                <a:cubicBezTo>
                  <a:pt x="251" y="133"/>
                  <a:pt x="354" y="353"/>
                  <a:pt x="354" y="442"/>
                </a:cubicBezTo>
                <a:cubicBezTo>
                  <a:pt x="354" y="530"/>
                  <a:pt x="280" y="589"/>
                  <a:pt x="192" y="58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p>
            <a:pPr defTabSz="914400">
              <a:defRPr/>
            </a:pPr>
            <a:endParaRPr lang="en-US">
              <a:solidFill>
                <a:srgbClr val="91969B"/>
              </a:solidFill>
              <a:latin typeface="Lato Ligh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649220" y="3357880"/>
            <a:ext cx="41694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orderitem</a:t>
            </a:r>
            <a:r>
              <a:rPr lang="zh-CN" altLang="en-US" sz="2400"/>
              <a:t>表：订单管理信息表</a:t>
            </a:r>
            <a:endParaRPr lang="zh-CN" altLang="en-US" sz="2400"/>
          </a:p>
        </p:txBody>
      </p:sp>
      <p:sp>
        <p:nvSpPr>
          <p:cNvPr id="38" name="Freeform 77"/>
          <p:cNvSpPr>
            <a:spLocks noChangeArrowheads="1"/>
          </p:cNvSpPr>
          <p:nvPr/>
        </p:nvSpPr>
        <p:spPr bwMode="auto">
          <a:xfrm>
            <a:off x="2072813" y="3967481"/>
            <a:ext cx="228540" cy="366183"/>
          </a:xfrm>
          <a:custGeom>
            <a:avLst/>
            <a:gdLst>
              <a:gd name="T0" fmla="*/ 192 w 399"/>
              <a:gd name="T1" fmla="*/ 0 h 634"/>
              <a:gd name="T2" fmla="*/ 192 w 399"/>
              <a:gd name="T3" fmla="*/ 0 h 634"/>
              <a:gd name="T4" fmla="*/ 0 w 399"/>
              <a:gd name="T5" fmla="*/ 442 h 634"/>
              <a:gd name="T6" fmla="*/ 192 w 399"/>
              <a:gd name="T7" fmla="*/ 633 h 634"/>
              <a:gd name="T8" fmla="*/ 398 w 399"/>
              <a:gd name="T9" fmla="*/ 442 h 634"/>
              <a:gd name="T10" fmla="*/ 192 w 399"/>
              <a:gd name="T11" fmla="*/ 0 h 634"/>
              <a:gd name="T12" fmla="*/ 192 w 399"/>
              <a:gd name="T13" fmla="*/ 589 h 634"/>
              <a:gd name="T14" fmla="*/ 192 w 399"/>
              <a:gd name="T15" fmla="*/ 589 h 634"/>
              <a:gd name="T16" fmla="*/ 45 w 399"/>
              <a:gd name="T17" fmla="*/ 442 h 634"/>
              <a:gd name="T18" fmla="*/ 192 w 399"/>
              <a:gd name="T19" fmla="*/ 89 h 634"/>
              <a:gd name="T20" fmla="*/ 354 w 399"/>
              <a:gd name="T21" fmla="*/ 442 h 634"/>
              <a:gd name="T22" fmla="*/ 192 w 399"/>
              <a:gd name="T23" fmla="*/ 589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9" h="634">
                <a:moveTo>
                  <a:pt x="192" y="0"/>
                </a:moveTo>
                <a:lnTo>
                  <a:pt x="192" y="0"/>
                </a:lnTo>
                <a:cubicBezTo>
                  <a:pt x="133" y="74"/>
                  <a:pt x="0" y="324"/>
                  <a:pt x="0" y="442"/>
                </a:cubicBezTo>
                <a:cubicBezTo>
                  <a:pt x="0" y="545"/>
                  <a:pt x="89" y="633"/>
                  <a:pt x="192" y="633"/>
                </a:cubicBezTo>
                <a:cubicBezTo>
                  <a:pt x="309" y="633"/>
                  <a:pt x="398" y="545"/>
                  <a:pt x="398" y="442"/>
                </a:cubicBezTo>
                <a:cubicBezTo>
                  <a:pt x="398" y="324"/>
                  <a:pt x="251" y="74"/>
                  <a:pt x="192" y="0"/>
                </a:cubicBezTo>
                <a:close/>
                <a:moveTo>
                  <a:pt x="192" y="589"/>
                </a:moveTo>
                <a:lnTo>
                  <a:pt x="192" y="589"/>
                </a:lnTo>
                <a:cubicBezTo>
                  <a:pt x="104" y="589"/>
                  <a:pt x="45" y="530"/>
                  <a:pt x="45" y="442"/>
                </a:cubicBezTo>
                <a:cubicBezTo>
                  <a:pt x="45" y="353"/>
                  <a:pt x="148" y="148"/>
                  <a:pt x="192" y="89"/>
                </a:cubicBezTo>
                <a:cubicBezTo>
                  <a:pt x="251" y="133"/>
                  <a:pt x="354" y="353"/>
                  <a:pt x="354" y="442"/>
                </a:cubicBezTo>
                <a:cubicBezTo>
                  <a:pt x="354" y="530"/>
                  <a:pt x="280" y="589"/>
                  <a:pt x="192" y="58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p>
            <a:pPr defTabSz="914400">
              <a:defRPr/>
            </a:pPr>
            <a:endParaRPr lang="en-US">
              <a:solidFill>
                <a:srgbClr val="91969B"/>
              </a:solidFill>
              <a:latin typeface="Lato Ligh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659380" y="3967480"/>
            <a:ext cx="49764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recommend</a:t>
            </a:r>
            <a:r>
              <a:rPr lang="zh-CN" altLang="en-US" sz="2400"/>
              <a:t>表：分类编号与</a:t>
            </a:r>
            <a:r>
              <a:rPr lang="en-US" altLang="zh-CN" sz="2400"/>
              <a:t>type</a:t>
            </a:r>
            <a:r>
              <a:rPr lang="zh-CN" altLang="en-US" sz="2400"/>
              <a:t>对应</a:t>
            </a:r>
            <a:endParaRPr lang="zh-CN" altLang="en-US" sz="2400"/>
          </a:p>
        </p:txBody>
      </p:sp>
      <p:sp>
        <p:nvSpPr>
          <p:cNvPr id="40" name="Freeform 77"/>
          <p:cNvSpPr>
            <a:spLocks noChangeArrowheads="1"/>
          </p:cNvSpPr>
          <p:nvPr/>
        </p:nvSpPr>
        <p:spPr bwMode="auto">
          <a:xfrm>
            <a:off x="2093133" y="4597401"/>
            <a:ext cx="228540" cy="366183"/>
          </a:xfrm>
          <a:custGeom>
            <a:avLst/>
            <a:gdLst>
              <a:gd name="T0" fmla="*/ 192 w 399"/>
              <a:gd name="T1" fmla="*/ 0 h 634"/>
              <a:gd name="T2" fmla="*/ 192 w 399"/>
              <a:gd name="T3" fmla="*/ 0 h 634"/>
              <a:gd name="T4" fmla="*/ 0 w 399"/>
              <a:gd name="T5" fmla="*/ 442 h 634"/>
              <a:gd name="T6" fmla="*/ 192 w 399"/>
              <a:gd name="T7" fmla="*/ 633 h 634"/>
              <a:gd name="T8" fmla="*/ 398 w 399"/>
              <a:gd name="T9" fmla="*/ 442 h 634"/>
              <a:gd name="T10" fmla="*/ 192 w 399"/>
              <a:gd name="T11" fmla="*/ 0 h 634"/>
              <a:gd name="T12" fmla="*/ 192 w 399"/>
              <a:gd name="T13" fmla="*/ 589 h 634"/>
              <a:gd name="T14" fmla="*/ 192 w 399"/>
              <a:gd name="T15" fmla="*/ 589 h 634"/>
              <a:gd name="T16" fmla="*/ 45 w 399"/>
              <a:gd name="T17" fmla="*/ 442 h 634"/>
              <a:gd name="T18" fmla="*/ 192 w 399"/>
              <a:gd name="T19" fmla="*/ 89 h 634"/>
              <a:gd name="T20" fmla="*/ 354 w 399"/>
              <a:gd name="T21" fmla="*/ 442 h 634"/>
              <a:gd name="T22" fmla="*/ 192 w 399"/>
              <a:gd name="T23" fmla="*/ 589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9" h="634">
                <a:moveTo>
                  <a:pt x="192" y="0"/>
                </a:moveTo>
                <a:lnTo>
                  <a:pt x="192" y="0"/>
                </a:lnTo>
                <a:cubicBezTo>
                  <a:pt x="133" y="74"/>
                  <a:pt x="0" y="324"/>
                  <a:pt x="0" y="442"/>
                </a:cubicBezTo>
                <a:cubicBezTo>
                  <a:pt x="0" y="545"/>
                  <a:pt x="89" y="633"/>
                  <a:pt x="192" y="633"/>
                </a:cubicBezTo>
                <a:cubicBezTo>
                  <a:pt x="309" y="633"/>
                  <a:pt x="398" y="545"/>
                  <a:pt x="398" y="442"/>
                </a:cubicBezTo>
                <a:cubicBezTo>
                  <a:pt x="398" y="324"/>
                  <a:pt x="251" y="74"/>
                  <a:pt x="192" y="0"/>
                </a:cubicBezTo>
                <a:close/>
                <a:moveTo>
                  <a:pt x="192" y="589"/>
                </a:moveTo>
                <a:lnTo>
                  <a:pt x="192" y="589"/>
                </a:lnTo>
                <a:cubicBezTo>
                  <a:pt x="104" y="589"/>
                  <a:pt x="45" y="530"/>
                  <a:pt x="45" y="442"/>
                </a:cubicBezTo>
                <a:cubicBezTo>
                  <a:pt x="45" y="353"/>
                  <a:pt x="148" y="148"/>
                  <a:pt x="192" y="89"/>
                </a:cubicBezTo>
                <a:cubicBezTo>
                  <a:pt x="251" y="133"/>
                  <a:pt x="354" y="353"/>
                  <a:pt x="354" y="442"/>
                </a:cubicBezTo>
                <a:cubicBezTo>
                  <a:pt x="354" y="530"/>
                  <a:pt x="280" y="589"/>
                  <a:pt x="192" y="58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p>
            <a:pPr defTabSz="914400">
              <a:defRPr/>
            </a:pPr>
            <a:endParaRPr lang="en-US">
              <a:solidFill>
                <a:srgbClr val="91969B"/>
              </a:solidFill>
              <a:latin typeface="Lato Ligh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679700" y="4597400"/>
            <a:ext cx="23399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type</a:t>
            </a:r>
            <a:r>
              <a:rPr lang="zh-CN" altLang="en-US" sz="2400"/>
              <a:t>表</a:t>
            </a:r>
            <a:r>
              <a:rPr lang="en-US" altLang="zh-CN" sz="2400"/>
              <a:t>:</a:t>
            </a:r>
            <a:r>
              <a:rPr lang="zh-CN" altLang="en-US" sz="2400"/>
              <a:t>分类编号</a:t>
            </a:r>
            <a:endParaRPr lang="zh-CN" altLang="en-US" sz="2400"/>
          </a:p>
        </p:txBody>
      </p:sp>
      <p:sp>
        <p:nvSpPr>
          <p:cNvPr id="42" name="Freeform 77"/>
          <p:cNvSpPr>
            <a:spLocks noChangeArrowheads="1"/>
          </p:cNvSpPr>
          <p:nvPr/>
        </p:nvSpPr>
        <p:spPr bwMode="auto">
          <a:xfrm>
            <a:off x="2093133" y="5257801"/>
            <a:ext cx="228540" cy="366183"/>
          </a:xfrm>
          <a:custGeom>
            <a:avLst/>
            <a:gdLst>
              <a:gd name="T0" fmla="*/ 192 w 399"/>
              <a:gd name="T1" fmla="*/ 0 h 634"/>
              <a:gd name="T2" fmla="*/ 192 w 399"/>
              <a:gd name="T3" fmla="*/ 0 h 634"/>
              <a:gd name="T4" fmla="*/ 0 w 399"/>
              <a:gd name="T5" fmla="*/ 442 h 634"/>
              <a:gd name="T6" fmla="*/ 192 w 399"/>
              <a:gd name="T7" fmla="*/ 633 h 634"/>
              <a:gd name="T8" fmla="*/ 398 w 399"/>
              <a:gd name="T9" fmla="*/ 442 h 634"/>
              <a:gd name="T10" fmla="*/ 192 w 399"/>
              <a:gd name="T11" fmla="*/ 0 h 634"/>
              <a:gd name="T12" fmla="*/ 192 w 399"/>
              <a:gd name="T13" fmla="*/ 589 h 634"/>
              <a:gd name="T14" fmla="*/ 192 w 399"/>
              <a:gd name="T15" fmla="*/ 589 h 634"/>
              <a:gd name="T16" fmla="*/ 45 w 399"/>
              <a:gd name="T17" fmla="*/ 442 h 634"/>
              <a:gd name="T18" fmla="*/ 192 w 399"/>
              <a:gd name="T19" fmla="*/ 89 h 634"/>
              <a:gd name="T20" fmla="*/ 354 w 399"/>
              <a:gd name="T21" fmla="*/ 442 h 634"/>
              <a:gd name="T22" fmla="*/ 192 w 399"/>
              <a:gd name="T23" fmla="*/ 589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9" h="634">
                <a:moveTo>
                  <a:pt x="192" y="0"/>
                </a:moveTo>
                <a:lnTo>
                  <a:pt x="192" y="0"/>
                </a:lnTo>
                <a:cubicBezTo>
                  <a:pt x="133" y="74"/>
                  <a:pt x="0" y="324"/>
                  <a:pt x="0" y="442"/>
                </a:cubicBezTo>
                <a:cubicBezTo>
                  <a:pt x="0" y="545"/>
                  <a:pt x="89" y="633"/>
                  <a:pt x="192" y="633"/>
                </a:cubicBezTo>
                <a:cubicBezTo>
                  <a:pt x="309" y="633"/>
                  <a:pt x="398" y="545"/>
                  <a:pt x="398" y="442"/>
                </a:cubicBezTo>
                <a:cubicBezTo>
                  <a:pt x="398" y="324"/>
                  <a:pt x="251" y="74"/>
                  <a:pt x="192" y="0"/>
                </a:cubicBezTo>
                <a:close/>
                <a:moveTo>
                  <a:pt x="192" y="589"/>
                </a:moveTo>
                <a:lnTo>
                  <a:pt x="192" y="589"/>
                </a:lnTo>
                <a:cubicBezTo>
                  <a:pt x="104" y="589"/>
                  <a:pt x="45" y="530"/>
                  <a:pt x="45" y="442"/>
                </a:cubicBezTo>
                <a:cubicBezTo>
                  <a:pt x="45" y="353"/>
                  <a:pt x="148" y="148"/>
                  <a:pt x="192" y="89"/>
                </a:cubicBezTo>
                <a:cubicBezTo>
                  <a:pt x="251" y="133"/>
                  <a:pt x="354" y="353"/>
                  <a:pt x="354" y="442"/>
                </a:cubicBezTo>
                <a:cubicBezTo>
                  <a:pt x="354" y="530"/>
                  <a:pt x="280" y="589"/>
                  <a:pt x="192" y="58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p>
            <a:pPr defTabSz="914400">
              <a:defRPr/>
            </a:pPr>
            <a:endParaRPr lang="en-US">
              <a:solidFill>
                <a:srgbClr val="91969B"/>
              </a:solidFill>
              <a:latin typeface="Lato Ligh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679700" y="5257800"/>
            <a:ext cx="40728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user</a:t>
            </a:r>
            <a:r>
              <a:rPr lang="zh-CN" altLang="en-US" sz="2400"/>
              <a:t>表：用户与管理员信息表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L})SBUZCA{648[$LW%}3E8N"/>
          <p:cNvPicPr>
            <a:picLocks noChangeAspect="1"/>
          </p:cNvPicPr>
          <p:nvPr/>
        </p:nvPicPr>
        <p:blipFill>
          <a:blip r:embed="rId1"/>
          <a:srcRect l="530" t="767" r="40217" b="11526"/>
          <a:stretch>
            <a:fillRect/>
          </a:stretch>
        </p:blipFill>
        <p:spPr>
          <a:xfrm>
            <a:off x="5835650" y="2032635"/>
            <a:ext cx="5959475" cy="47936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169143" y="144432"/>
            <a:ext cx="165290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数据库篇章</a:t>
            </a:r>
            <a:endParaRPr lang="zh-CN" altLang="en-US" sz="2600" b="1" spc="-300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12" name="Group 44"/>
          <p:cNvGrpSpPr/>
          <p:nvPr/>
        </p:nvGrpSpPr>
        <p:grpSpPr>
          <a:xfrm>
            <a:off x="619137" y="1195705"/>
            <a:ext cx="657509" cy="738492"/>
            <a:chOff x="0" y="0"/>
            <a:chExt cx="807366" cy="906807"/>
          </a:xfrm>
        </p:grpSpPr>
        <p:sp>
          <p:nvSpPr>
            <p:cNvPr id="1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  <p:grpSp>
        <p:nvGrpSpPr>
          <p:cNvPr id="21" name="组合 20"/>
          <p:cNvGrpSpPr/>
          <p:nvPr/>
        </p:nvGrpSpPr>
        <p:grpSpPr>
          <a:xfrm rot="19800147">
            <a:off x="9399270" y="240030"/>
            <a:ext cx="2386330" cy="2047875"/>
            <a:chOff x="6579684" y="1851050"/>
            <a:chExt cx="4331265" cy="3176915"/>
          </a:xfrm>
        </p:grpSpPr>
        <p:grpSp>
          <p:nvGrpSpPr>
            <p:cNvPr id="22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6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grpSp>
            <p:nvGrpSpPr>
              <p:cNvPr id="27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8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9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30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</p:grpSp>
        </p:grpSp>
        <p:grpSp>
          <p:nvGrpSpPr>
            <p:cNvPr id="23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4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5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</p:grpSp>
      </p:grpSp>
      <p:pic>
        <p:nvPicPr>
          <p:cNvPr id="2" name="图片 1" descr="{_[5]J031U693U6H8ICY}]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985" y="2593975"/>
            <a:ext cx="4215765" cy="33483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84325" y="1344930"/>
            <a:ext cx="43681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goods</a:t>
            </a:r>
            <a:r>
              <a:rPr lang="zh-CN" altLang="en-US" sz="2800"/>
              <a:t>表</a:t>
            </a:r>
            <a:r>
              <a:rPr lang="en-US" altLang="zh-CN" sz="2800"/>
              <a:t>E-R</a:t>
            </a:r>
            <a:r>
              <a:rPr lang="zh-CN" altLang="en-US" sz="2800"/>
              <a:t>图以及数据库表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F32`SA5OFY22[$BMEFXY~7R"/>
          <p:cNvPicPr>
            <a:picLocks noChangeAspect="1"/>
          </p:cNvPicPr>
          <p:nvPr/>
        </p:nvPicPr>
        <p:blipFill>
          <a:blip r:embed="rId1"/>
          <a:srcRect t="-774" r="50619"/>
          <a:stretch>
            <a:fillRect/>
          </a:stretch>
        </p:blipFill>
        <p:spPr>
          <a:xfrm>
            <a:off x="6464935" y="2247900"/>
            <a:ext cx="4966970" cy="43103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169143" y="144432"/>
            <a:ext cx="165290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数据库篇章</a:t>
            </a:r>
            <a:endParaRPr lang="zh-CN" altLang="en-US" sz="2600" b="1" spc="-300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12" name="Group 44"/>
          <p:cNvGrpSpPr/>
          <p:nvPr/>
        </p:nvGrpSpPr>
        <p:grpSpPr>
          <a:xfrm>
            <a:off x="619137" y="1195705"/>
            <a:ext cx="657509" cy="738492"/>
            <a:chOff x="0" y="0"/>
            <a:chExt cx="807366" cy="906807"/>
          </a:xfrm>
        </p:grpSpPr>
        <p:sp>
          <p:nvSpPr>
            <p:cNvPr id="1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grpSp>
        <p:nvGrpSpPr>
          <p:cNvPr id="21" name="组合 20"/>
          <p:cNvGrpSpPr/>
          <p:nvPr/>
        </p:nvGrpSpPr>
        <p:grpSpPr>
          <a:xfrm rot="19800147">
            <a:off x="9399270" y="240030"/>
            <a:ext cx="2386330" cy="2047875"/>
            <a:chOff x="6579684" y="1851050"/>
            <a:chExt cx="4331265" cy="3176915"/>
          </a:xfrm>
        </p:grpSpPr>
        <p:grpSp>
          <p:nvGrpSpPr>
            <p:cNvPr id="22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6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grpSp>
            <p:nvGrpSpPr>
              <p:cNvPr id="27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8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9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30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</p:grpSp>
        </p:grpSp>
        <p:grpSp>
          <p:nvGrpSpPr>
            <p:cNvPr id="23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4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25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1584325" y="1344930"/>
            <a:ext cx="42964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order</a:t>
            </a:r>
            <a:r>
              <a:rPr lang="zh-CN" altLang="en-US" sz="2800"/>
              <a:t>表</a:t>
            </a:r>
            <a:r>
              <a:rPr lang="en-US" altLang="zh-CN" sz="2800"/>
              <a:t>E-R</a:t>
            </a:r>
            <a:r>
              <a:rPr lang="zh-CN" altLang="en-US" sz="2800"/>
              <a:t>图以及数据库表</a:t>
            </a:r>
            <a:endParaRPr lang="zh-CN" altLang="en-US" sz="2800"/>
          </a:p>
        </p:txBody>
      </p:sp>
      <p:pic>
        <p:nvPicPr>
          <p:cNvPr id="5" name="图片 4" descr="LQGE[LH$QT@BGQKH]LPFA7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" y="2407285"/>
            <a:ext cx="5491480" cy="4405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E}`UZ2XAESW_93E645$7N6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2385" y="1934210"/>
            <a:ext cx="5955030" cy="4540250"/>
          </a:xfrm>
          <a:prstGeom prst="rect">
            <a:avLst/>
          </a:prstGeom>
        </p:spPr>
      </p:pic>
      <p:pic>
        <p:nvPicPr>
          <p:cNvPr id="2" name="图片 1" descr="W2F~P4~X8H``LF@S0KK4WO5"/>
          <p:cNvPicPr>
            <a:picLocks noChangeAspect="1"/>
          </p:cNvPicPr>
          <p:nvPr/>
        </p:nvPicPr>
        <p:blipFill>
          <a:blip r:embed="rId2"/>
          <a:srcRect t="1290" r="37740"/>
          <a:stretch>
            <a:fillRect/>
          </a:stretch>
        </p:blipFill>
        <p:spPr>
          <a:xfrm>
            <a:off x="6031865" y="2207260"/>
            <a:ext cx="6265545" cy="46869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169143" y="144432"/>
            <a:ext cx="165290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数据库篇章</a:t>
            </a:r>
            <a:endParaRPr lang="zh-CN" altLang="en-US" sz="2600" b="1" spc="-300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12" name="Group 44"/>
          <p:cNvGrpSpPr/>
          <p:nvPr/>
        </p:nvGrpSpPr>
        <p:grpSpPr>
          <a:xfrm>
            <a:off x="619137" y="1195705"/>
            <a:ext cx="657509" cy="738492"/>
            <a:chOff x="0" y="0"/>
            <a:chExt cx="807366" cy="906807"/>
          </a:xfrm>
        </p:grpSpPr>
        <p:sp>
          <p:nvSpPr>
            <p:cNvPr id="1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grpSp>
        <p:nvGrpSpPr>
          <p:cNvPr id="21" name="组合 20"/>
          <p:cNvGrpSpPr/>
          <p:nvPr/>
        </p:nvGrpSpPr>
        <p:grpSpPr>
          <a:xfrm rot="19800147">
            <a:off x="9399270" y="240030"/>
            <a:ext cx="2386330" cy="2047875"/>
            <a:chOff x="6579684" y="1851050"/>
            <a:chExt cx="4331265" cy="3176915"/>
          </a:xfrm>
        </p:grpSpPr>
        <p:grpSp>
          <p:nvGrpSpPr>
            <p:cNvPr id="22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6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grpSp>
            <p:nvGrpSpPr>
              <p:cNvPr id="27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8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9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30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</p:grpSp>
        </p:grpSp>
        <p:grpSp>
          <p:nvGrpSpPr>
            <p:cNvPr id="23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4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25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1584325" y="1344930"/>
            <a:ext cx="47942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orderiter</a:t>
            </a:r>
            <a:r>
              <a:rPr lang="zh-CN" altLang="en-US" sz="2800"/>
              <a:t>表</a:t>
            </a:r>
            <a:r>
              <a:rPr lang="en-US" altLang="zh-CN" sz="2800"/>
              <a:t>E-R</a:t>
            </a:r>
            <a:r>
              <a:rPr lang="zh-CN" altLang="en-US" sz="2800"/>
              <a:t>图以及数据库表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1111</Words>
  <Application>WPS 演示</Application>
  <PresentationFormat>宽屏</PresentationFormat>
  <Paragraphs>170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宋体</vt:lpstr>
      <vt:lpstr>Wingdings</vt:lpstr>
      <vt:lpstr>方正静蕾简体</vt:lpstr>
      <vt:lpstr>华文细黑</vt:lpstr>
      <vt:lpstr>新蒂下午茶基本版</vt:lpstr>
      <vt:lpstr>叶根友毛笔行书简体2012版</vt:lpstr>
      <vt:lpstr>Lato Light</vt:lpstr>
      <vt:lpstr>Calibri</vt:lpstr>
      <vt:lpstr>微软雅黑</vt:lpstr>
      <vt:lpstr>Arial Unicode MS</vt:lpstr>
      <vt:lpstr>Calibri Light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凉城风轻</cp:lastModifiedBy>
  <cp:revision>11</cp:revision>
  <dcterms:created xsi:type="dcterms:W3CDTF">2020-12-29T15:10:00Z</dcterms:created>
  <dcterms:modified xsi:type="dcterms:W3CDTF">2020-12-30T06:27:44Z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