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9.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5.xml" ContentType="application/vnd.openxmlformats-officedocument.presentationml.tags+xml"/>
  <Override PartName="/ppt/notesSlides/notesSlide51.xml" ContentType="application/vnd.openxmlformats-officedocument.presentationml.notesSlide+xml"/>
  <Override PartName="/ppt/tags/tag6.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3"/>
  </p:notesMasterIdLst>
  <p:handoutMasterIdLst>
    <p:handoutMasterId r:id="rId74"/>
  </p:handoutMasterIdLst>
  <p:sldIdLst>
    <p:sldId id="432" r:id="rId2"/>
    <p:sldId id="341" r:id="rId3"/>
    <p:sldId id="340" r:id="rId4"/>
    <p:sldId id="422" r:id="rId5"/>
    <p:sldId id="423" r:id="rId6"/>
    <p:sldId id="424" r:id="rId7"/>
    <p:sldId id="342" r:id="rId8"/>
    <p:sldId id="343" r:id="rId9"/>
    <p:sldId id="344" r:id="rId10"/>
    <p:sldId id="345" r:id="rId11"/>
    <p:sldId id="346" r:id="rId12"/>
    <p:sldId id="396" r:id="rId13"/>
    <p:sldId id="408" r:id="rId14"/>
    <p:sldId id="404" r:id="rId15"/>
    <p:sldId id="405" r:id="rId16"/>
    <p:sldId id="406" r:id="rId17"/>
    <p:sldId id="407" r:id="rId18"/>
    <p:sldId id="353" r:id="rId19"/>
    <p:sldId id="425" r:id="rId20"/>
    <p:sldId id="354" r:id="rId21"/>
    <p:sldId id="429" r:id="rId22"/>
    <p:sldId id="355" r:id="rId23"/>
    <p:sldId id="410" r:id="rId24"/>
    <p:sldId id="411" r:id="rId25"/>
    <p:sldId id="358" r:id="rId26"/>
    <p:sldId id="412" r:id="rId27"/>
    <p:sldId id="413" r:id="rId28"/>
    <p:sldId id="414" r:id="rId29"/>
    <p:sldId id="415" r:id="rId30"/>
    <p:sldId id="417" r:id="rId31"/>
    <p:sldId id="394" r:id="rId32"/>
    <p:sldId id="428" r:id="rId33"/>
    <p:sldId id="365" r:id="rId34"/>
    <p:sldId id="366" r:id="rId35"/>
    <p:sldId id="367" r:id="rId36"/>
    <p:sldId id="368" r:id="rId37"/>
    <p:sldId id="369" r:id="rId38"/>
    <p:sldId id="370" r:id="rId39"/>
    <p:sldId id="421" r:id="rId40"/>
    <p:sldId id="435" r:id="rId41"/>
    <p:sldId id="434" r:id="rId42"/>
    <p:sldId id="436" r:id="rId43"/>
    <p:sldId id="437" r:id="rId44"/>
    <p:sldId id="438" r:id="rId45"/>
    <p:sldId id="439" r:id="rId46"/>
    <p:sldId id="440" r:id="rId47"/>
    <p:sldId id="426" r:id="rId48"/>
    <p:sldId id="441" r:id="rId49"/>
    <p:sldId id="442" r:id="rId50"/>
    <p:sldId id="443" r:id="rId51"/>
    <p:sldId id="444" r:id="rId52"/>
    <p:sldId id="418" r:id="rId53"/>
    <p:sldId id="374" r:id="rId54"/>
    <p:sldId id="375" r:id="rId55"/>
    <p:sldId id="376" r:id="rId56"/>
    <p:sldId id="419" r:id="rId57"/>
    <p:sldId id="378" r:id="rId58"/>
    <p:sldId id="379" r:id="rId59"/>
    <p:sldId id="420" r:id="rId60"/>
    <p:sldId id="380" r:id="rId61"/>
    <p:sldId id="381" r:id="rId62"/>
    <p:sldId id="382" r:id="rId63"/>
    <p:sldId id="383" r:id="rId64"/>
    <p:sldId id="384" r:id="rId65"/>
    <p:sldId id="427" r:id="rId66"/>
    <p:sldId id="385" r:id="rId67"/>
    <p:sldId id="386" r:id="rId68"/>
    <p:sldId id="387" r:id="rId69"/>
    <p:sldId id="388" r:id="rId70"/>
    <p:sldId id="389" r:id="rId71"/>
    <p:sldId id="391" r:id="rId72"/>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6BB0948-1688-4B2D-986B-065C612855E1}">
          <p14:sldIdLst>
            <p14:sldId id="432"/>
            <p14:sldId id="341"/>
            <p14:sldId id="340"/>
            <p14:sldId id="422"/>
            <p14:sldId id="423"/>
            <p14:sldId id="424"/>
            <p14:sldId id="342"/>
            <p14:sldId id="343"/>
            <p14:sldId id="344"/>
            <p14:sldId id="345"/>
            <p14:sldId id="346"/>
            <p14:sldId id="396"/>
            <p14:sldId id="408"/>
            <p14:sldId id="404"/>
            <p14:sldId id="405"/>
            <p14:sldId id="406"/>
            <p14:sldId id="407"/>
            <p14:sldId id="353"/>
          </p14:sldIdLst>
        </p14:section>
        <p14:section name="Dimensionality Reduction with SVD" id="{D8A980D9-0A3C-4999-9B7A-F53610CBABCE}">
          <p14:sldIdLst>
            <p14:sldId id="425"/>
            <p14:sldId id="354"/>
            <p14:sldId id="429"/>
            <p14:sldId id="355"/>
            <p14:sldId id="410"/>
            <p14:sldId id="411"/>
            <p14:sldId id="358"/>
            <p14:sldId id="412"/>
            <p14:sldId id="413"/>
            <p14:sldId id="414"/>
            <p14:sldId id="415"/>
            <p14:sldId id="417"/>
            <p14:sldId id="394"/>
            <p14:sldId id="428"/>
            <p14:sldId id="365"/>
            <p14:sldId id="366"/>
            <p14:sldId id="367"/>
            <p14:sldId id="368"/>
            <p14:sldId id="369"/>
            <p14:sldId id="370"/>
            <p14:sldId id="421"/>
            <p14:sldId id="435"/>
            <p14:sldId id="434"/>
            <p14:sldId id="436"/>
            <p14:sldId id="437"/>
            <p14:sldId id="438"/>
            <p14:sldId id="439"/>
            <p14:sldId id="440"/>
          </p14:sldIdLst>
        </p14:section>
        <p14:section name="Example of SVD &amp; Conclusion" id="{4EF82FD9-62B1-411B-B50C-2983FDE6503D}">
          <p14:sldIdLst>
            <p14:sldId id="426"/>
            <p14:sldId id="441"/>
            <p14:sldId id="442"/>
            <p14:sldId id="443"/>
            <p14:sldId id="444"/>
            <p14:sldId id="418"/>
            <p14:sldId id="374"/>
            <p14:sldId id="375"/>
            <p14:sldId id="376"/>
            <p14:sldId id="419"/>
            <p14:sldId id="378"/>
            <p14:sldId id="379"/>
          </p14:sldIdLst>
        </p14:section>
        <p14:section name="CUR Decomposition" id="{65493EA4-0179-4FE8-97CF-20985378E9B1}">
          <p14:sldIdLst>
            <p14:sldId id="420"/>
            <p14:sldId id="380"/>
            <p14:sldId id="381"/>
            <p14:sldId id="382"/>
            <p14:sldId id="383"/>
            <p14:sldId id="384"/>
            <p14:sldId id="427"/>
            <p14:sldId id="385"/>
            <p14:sldId id="386"/>
            <p14:sldId id="387"/>
            <p14:sldId id="388"/>
            <p14:sldId id="389"/>
            <p14:sldId id="39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D60093"/>
    <a:srgbClr val="0000FF"/>
    <a:srgbClr val="60B5CC"/>
    <a:srgbClr val="FF0000"/>
    <a:srgbClr val="FF0066"/>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32" autoAdjust="0"/>
    <p:restoredTop sz="61811" autoAdjust="0"/>
  </p:normalViewPr>
  <p:slideViewPr>
    <p:cSldViewPr>
      <p:cViewPr>
        <p:scale>
          <a:sx n="34" d="100"/>
          <a:sy n="34" d="100"/>
        </p:scale>
        <p:origin x="1908" y="736"/>
      </p:cViewPr>
      <p:guideLst>
        <p:guide orient="horz" pos="2160"/>
        <p:guide pos="384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224"/>
        <p:guide pos="223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672" cy="511054"/>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021088" y="1"/>
            <a:ext cx="3076672" cy="511054"/>
          </a:xfrm>
          <a:prstGeom prst="rect">
            <a:avLst/>
          </a:prstGeom>
        </p:spPr>
        <p:txBody>
          <a:bodyPr vert="horz" lIns="91430" tIns="45715" rIns="91430" bIns="45715" rtlCol="0"/>
          <a:lstStyle>
            <a:lvl1pPr algn="r">
              <a:defRPr sz="1200"/>
            </a:lvl1pPr>
          </a:lstStyle>
          <a:p>
            <a:fld id="{D3E28C4F-4FE9-4D22-93D8-487A4D01D983}" type="datetimeFigureOut">
              <a:rPr lang="en-US" smtClean="0"/>
              <a:pPr/>
              <a:t>12/17/2021</a:t>
            </a:fld>
            <a:endParaRPr lang="en-US"/>
          </a:p>
        </p:txBody>
      </p:sp>
      <p:sp>
        <p:nvSpPr>
          <p:cNvPr id="4" name="Footer Placeholder 3"/>
          <p:cNvSpPr>
            <a:spLocks noGrp="1"/>
          </p:cNvSpPr>
          <p:nvPr>
            <p:ph type="ftr" sz="quarter" idx="2"/>
          </p:nvPr>
        </p:nvSpPr>
        <p:spPr>
          <a:xfrm>
            <a:off x="1" y="9721869"/>
            <a:ext cx="3076672" cy="511054"/>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021088" y="9721869"/>
            <a:ext cx="3076672" cy="511054"/>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6363" cy="511731"/>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021294" y="1"/>
            <a:ext cx="3076363" cy="511731"/>
          </a:xfrm>
          <a:prstGeom prst="rect">
            <a:avLst/>
          </a:prstGeom>
        </p:spPr>
        <p:txBody>
          <a:bodyPr vert="horz" lIns="96651" tIns="48326" rIns="96651" bIns="48326" rtlCol="0"/>
          <a:lstStyle>
            <a:lvl1pPr algn="r">
              <a:defRPr sz="1300"/>
            </a:lvl1pPr>
          </a:lstStyle>
          <a:p>
            <a:fld id="{EE18CB36-612C-4E4A-AC83-E89476AEC2BF}" type="datetimeFigureOut">
              <a:rPr lang="en-US" smtClean="0"/>
              <a:pPr/>
              <a:t>12/17/2021</a:t>
            </a:fld>
            <a:endParaRPr lang="en-US"/>
          </a:p>
        </p:txBody>
      </p:sp>
      <p:sp>
        <p:nvSpPr>
          <p:cNvPr id="4" name="Slide Image Placeholder 3"/>
          <p:cNvSpPr>
            <a:spLocks noGrp="1" noRot="1" noChangeAspect="1"/>
          </p:cNvSpPr>
          <p:nvPr>
            <p:ph type="sldImg" idx="2"/>
          </p:nvPr>
        </p:nvSpPr>
        <p:spPr>
          <a:xfrm>
            <a:off x="138113" y="768350"/>
            <a:ext cx="6823075" cy="3838575"/>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7"/>
            <a:ext cx="3076363" cy="511731"/>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7"/>
            <a:ext cx="3076363" cy="511731"/>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zh.wikipedia.org/wiki/%E5%8F%AF%E5%AF%B9%E8%A7%92%E5%8C%96%E7%9F%A9%E9%98%B5" TargetMode="External"/><Relationship Id="rId2" Type="http://schemas.openxmlformats.org/officeDocument/2006/relationships/slide" Target="../slides/slide35.xml"/><Relationship Id="rId1" Type="http://schemas.openxmlformats.org/officeDocument/2006/relationships/notesMaster" Target="../notesMasters/notesMaster1.xml"/><Relationship Id="rId5" Type="http://schemas.openxmlformats.org/officeDocument/2006/relationships/hyperlink" Target="https://zh.wikipedia.org/wiki/%E7%89%B9%E5%BE%81%E5%90%91%E9%87%8F" TargetMode="External"/><Relationship Id="rId4" Type="http://schemas.openxmlformats.org/officeDocument/2006/relationships/hyperlink" Target="https://zh.wikipedia.org/wiki/%E7%89%B9%E5%BE%81%E5%80%BC"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baike.baidu.com/item/%E5%8F%AF%E9%80%86%E7%9F%A9%E9%98%B5/11035614"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Faloutsos</a:t>
            </a:r>
          </a:p>
        </p:txBody>
      </p:sp>
      <p:sp>
        <p:nvSpPr>
          <p:cNvPr id="7" name="Rectangle 7"/>
          <p:cNvSpPr>
            <a:spLocks noGrp="1" noChangeArrowheads="1"/>
          </p:cNvSpPr>
          <p:nvPr>
            <p:ph type="sldNum" sz="quarter" idx="5"/>
          </p:nvPr>
        </p:nvSpPr>
        <p:spPr>
          <a:ln/>
        </p:spPr>
        <p:txBody>
          <a:bodyPr/>
          <a:lstStyle/>
          <a:p>
            <a:fld id="{D533D358-4D76-46D6-9782-08150E55FE91}" type="slidenum">
              <a:rPr lang="en-US"/>
              <a:pPr/>
              <a:t>10</a:t>
            </a:fld>
            <a:endParaRPr lang="en-US"/>
          </a:p>
        </p:txBody>
      </p:sp>
      <p:sp>
        <p:nvSpPr>
          <p:cNvPr id="147458" name="Rectangle 2"/>
          <p:cNvSpPr>
            <a:spLocks noGrp="1" noRot="1" noChangeAspect="1" noChangeArrowheads="1" noTextEdit="1"/>
          </p:cNvSpPr>
          <p:nvPr>
            <p:ph type="sldImg"/>
          </p:nvPr>
        </p:nvSpPr>
        <p:spPr>
          <a:xfrm>
            <a:off x="138113" y="768350"/>
            <a:ext cx="6823075" cy="3838575"/>
          </a:xfrm>
          <a:ln/>
        </p:spPr>
      </p:sp>
      <p:sp>
        <p:nvSpPr>
          <p:cNvPr id="147459" name="Rectangle 3"/>
          <p:cNvSpPr>
            <a:spLocks noGrp="1" noChangeArrowheads="1"/>
          </p:cNvSpPr>
          <p:nvPr>
            <p:ph type="body" idx="1"/>
          </p:nvPr>
        </p:nvSpPr>
        <p:spPr/>
        <p:txBody>
          <a:bodyPr/>
          <a:lstStyle/>
          <a:p>
            <a:r>
              <a:rPr lang="zh-CN" altLang="en-US" dirty="0" smtClean="0"/>
              <a:t>以上操作正和我们刚才描述的一样，现在只是把数据分隔开来看。</a:t>
            </a:r>
            <a:endParaRPr lang="en-US" altLang="zh-CN" dirty="0" smtClean="0"/>
          </a:p>
          <a:p>
            <a:r>
              <a:rPr lang="zh-CN" altLang="en-US" dirty="0" smtClean="0"/>
              <a:t>我拿起红色的行，列并将其放置到第一个产品中，然后我拿起绿色的行列将其结果放入第二个数据中。最终将两个数据相加获得最终结果。</a:t>
            </a:r>
            <a:endParaRPr lang="en-US" altLang="zh-CN" dirty="0" smtClean="0"/>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对于任何一个实矩阵</a:t>
            </a:r>
            <a:r>
              <a:rPr lang="en-US" altLang="zh-CN" dirty="0" smtClean="0"/>
              <a:t>A</a:t>
            </a:r>
            <a:r>
              <a:rPr lang="zh-CN" altLang="en-US" dirty="0" smtClean="0"/>
              <a:t>都可以分解为矩阵</a:t>
            </a:r>
            <a:r>
              <a:rPr lang="en-US" altLang="zh-CN" dirty="0" smtClean="0"/>
              <a:t>U</a:t>
            </a:r>
            <a:r>
              <a:rPr lang="zh-CN" altLang="en-US" dirty="0" smtClean="0"/>
              <a:t>，</a:t>
            </a:r>
            <a:r>
              <a:rPr lang="en-US" altLang="zh-CN" dirty="0" smtClean="0"/>
              <a:t>sigma</a:t>
            </a:r>
            <a:r>
              <a:rPr lang="zh-CN" altLang="en-US" dirty="0" smtClean="0"/>
              <a:t>和</a:t>
            </a:r>
            <a:r>
              <a:rPr lang="en-US" altLang="zh-CN" dirty="0" smtClean="0"/>
              <a:t>V</a:t>
            </a:r>
            <a:r>
              <a:rPr lang="zh-CN" altLang="en-US" dirty="0" smtClean="0"/>
              <a:t>转置矩阵相乘。这就是说，对于任何可能的矩阵</a:t>
            </a:r>
            <a:r>
              <a:rPr lang="en-US" altLang="zh-CN" dirty="0" smtClean="0"/>
              <a:t>A</a:t>
            </a:r>
            <a:r>
              <a:rPr lang="zh-CN" altLang="en-US" dirty="0" smtClean="0"/>
              <a:t>，我们都可以找到它分解。</a:t>
            </a:r>
            <a:endParaRPr lang="en-US" altLang="zh-CN" dirty="0" smtClean="0"/>
          </a:p>
          <a:p>
            <a:r>
              <a:rPr lang="zh-CN" altLang="en-US" dirty="0" smtClean="0"/>
              <a:t>并且这种分解是独特的，只可能获得一个该结果。</a:t>
            </a:r>
            <a:endParaRPr lang="en-US" altLang="zh-CN" dirty="0" smtClean="0"/>
          </a:p>
          <a:p>
            <a:r>
              <a:rPr lang="zh-CN" altLang="en-US" dirty="0" smtClean="0"/>
              <a:t>此外，矩阵</a:t>
            </a:r>
            <a:r>
              <a:rPr lang="en-US" altLang="zh-CN" dirty="0" smtClean="0"/>
              <a:t>U</a:t>
            </a:r>
            <a:r>
              <a:rPr lang="zh-CN" altLang="en-US" dirty="0" smtClean="0"/>
              <a:t>和</a:t>
            </a:r>
            <a:r>
              <a:rPr lang="en-US" altLang="zh-CN" dirty="0" smtClean="0"/>
              <a:t>V</a:t>
            </a:r>
            <a:r>
              <a:rPr lang="zh-CN" altLang="en-US" dirty="0" smtClean="0"/>
              <a:t>是列正交。也就是说</a:t>
            </a:r>
            <a:r>
              <a:rPr lang="en-US" altLang="zh-CN" dirty="0" smtClean="0"/>
              <a:t>U</a:t>
            </a:r>
            <a:r>
              <a:rPr lang="zh-CN" altLang="en-US" dirty="0" smtClean="0"/>
              <a:t>的转置乘以</a:t>
            </a:r>
            <a:r>
              <a:rPr lang="en-US" altLang="zh-CN" dirty="0" smtClean="0"/>
              <a:t>U</a:t>
            </a:r>
            <a:r>
              <a:rPr lang="zh-CN" altLang="en-US" dirty="0" smtClean="0"/>
              <a:t>会得到单位矩阵（从左上到右下对角线上都为</a:t>
            </a:r>
            <a:r>
              <a:rPr lang="en-US" altLang="zh-CN" dirty="0" smtClean="0"/>
              <a:t>1</a:t>
            </a:r>
            <a:r>
              <a:rPr lang="zh-CN" altLang="en-US" dirty="0" smtClean="0"/>
              <a:t>，其他为</a:t>
            </a:r>
            <a:r>
              <a:rPr lang="en-US" altLang="zh-CN" dirty="0" smtClean="0"/>
              <a:t>0</a:t>
            </a:r>
            <a:r>
              <a:rPr lang="zh-CN" altLang="en-US" dirty="0" smtClean="0"/>
              <a:t>）</a:t>
            </a:r>
            <a:endParaRPr lang="en-US" altLang="zh-CN" dirty="0" smtClean="0"/>
          </a:p>
          <a:p>
            <a:r>
              <a:rPr lang="zh-CN" altLang="en-US" dirty="0" smtClean="0"/>
              <a:t>此外，</a:t>
            </a:r>
            <a:r>
              <a:rPr lang="en-US" altLang="zh-CN" dirty="0" smtClean="0"/>
              <a:t>sigma</a:t>
            </a:r>
            <a:r>
              <a:rPr lang="zh-CN" altLang="en-US" dirty="0" smtClean="0"/>
              <a:t>矩阵是对角矩阵。并且奇异值从大到小排序到对角线上，都大于</a:t>
            </a:r>
            <a:r>
              <a:rPr lang="en-US" altLang="zh-CN" dirty="0" smtClean="0"/>
              <a:t>0.</a:t>
            </a:r>
          </a:p>
        </p:txBody>
      </p:sp>
      <p:sp>
        <p:nvSpPr>
          <p:cNvPr id="4" name="灯片编号占位符 3"/>
          <p:cNvSpPr>
            <a:spLocks noGrp="1"/>
          </p:cNvSpPr>
          <p:nvPr>
            <p:ph type="sldNum" sz="quarter" idx="10"/>
          </p:nvPr>
        </p:nvSpPr>
        <p:spPr/>
        <p:txBody>
          <a:bodyPr/>
          <a:lstStyle/>
          <a:p>
            <a:fld id="{EE707532-839C-41A2-9E71-D5288AEAE66A}" type="slidenum">
              <a:rPr lang="en-US" smtClean="0"/>
              <a:pPr/>
              <a:t>11</a:t>
            </a:fld>
            <a:endParaRPr lang="en-US"/>
          </a:p>
        </p:txBody>
      </p:sp>
    </p:spTree>
    <p:extLst>
      <p:ext uri="{BB962C8B-B14F-4D97-AF65-F5344CB8AC3E}">
        <p14:creationId xmlns:p14="http://schemas.microsoft.com/office/powerpoint/2010/main" val="4058494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举一个例子。</a:t>
            </a:r>
            <a:endParaRPr lang="en-US" altLang="zh-CN" dirty="0" smtClean="0"/>
          </a:p>
          <a:p>
            <a:r>
              <a:rPr lang="zh-CN" altLang="en-US" dirty="0" smtClean="0"/>
              <a:t>有一个不同用户对电影的打分矩阵</a:t>
            </a:r>
            <a:r>
              <a:rPr lang="en-US" altLang="zh-CN" dirty="0" smtClean="0"/>
              <a:t>A</a:t>
            </a:r>
            <a:r>
              <a:rPr lang="zh-CN" altLang="en-US" dirty="0" smtClean="0"/>
              <a:t>。矩阵中的每一列都对应于不同的电影。每行对应一个不同的用户。</a:t>
            </a:r>
            <a:endParaRPr lang="en-US" altLang="zh-CN" dirty="0" smtClean="0"/>
          </a:p>
          <a:p>
            <a:r>
              <a:rPr lang="zh-CN" altLang="en-US" dirty="0" smtClean="0"/>
              <a:t>我们的目标是使用</a:t>
            </a:r>
            <a:r>
              <a:rPr lang="en-US" altLang="zh-CN" dirty="0" smtClean="0"/>
              <a:t>SVD</a:t>
            </a:r>
            <a:r>
              <a:rPr lang="zh-CN" altLang="en-US" dirty="0" smtClean="0"/>
              <a:t>分解来分解该矩阵。</a:t>
            </a:r>
            <a:endParaRPr lang="en-US" altLang="zh-CN" dirty="0" smtClean="0"/>
          </a:p>
          <a:p>
            <a:endParaRPr lang="en-US" altLang="zh-CN" dirty="0" smtClean="0"/>
          </a:p>
          <a:p>
            <a:r>
              <a:rPr lang="zh-CN" altLang="en-US" dirty="0" smtClean="0"/>
              <a:t>因此，我们想根据长而窄的矩阵</a:t>
            </a:r>
            <a:r>
              <a:rPr lang="en-US" altLang="zh-CN" dirty="0" smtClean="0"/>
              <a:t>U</a:t>
            </a:r>
            <a:r>
              <a:rPr lang="zh-CN" altLang="en-US" dirty="0" smtClean="0"/>
              <a:t>分解它。对角矩阵</a:t>
            </a:r>
            <a:r>
              <a:rPr lang="en-US" altLang="zh-CN" dirty="0" smtClean="0"/>
              <a:t>sigma</a:t>
            </a:r>
            <a:r>
              <a:rPr lang="zh-CN" altLang="en-US" dirty="0" smtClean="0"/>
              <a:t>和矩阵宽度。因此，如果我们做到这一点，就可以想到这一不同要素从某种意义上说，基本上是我们想要发现概念。从某种意义上说，我们想在我的矩阵中发现给了你基本上我们有这套科幻电影和我们还有一群喜欢科幻电影的用户，而我，我们还有一组其他用户。对了，最喜欢浪漫电影的前三个用户。他们真的不喜欢科幻电影，所以从某种意义上说，电影分为两组，一组是关于科幻电影，另一则是关于浪漫的故事，用户也分为两部分分为科幻爱好者和浪漫电影爱好者。因此，基本上，这就是</a:t>
            </a:r>
            <a:r>
              <a:rPr lang="en-US" altLang="zh-CN" dirty="0" smtClean="0"/>
              <a:t>SVD</a:t>
            </a:r>
            <a:r>
              <a:rPr lang="zh-CN" altLang="en-US" dirty="0" smtClean="0"/>
              <a:t>使我们能够弄清楚的事情。</a:t>
            </a:r>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12</a:t>
            </a:fld>
            <a:endParaRPr lang="en-US"/>
          </a:p>
        </p:txBody>
      </p:sp>
    </p:spTree>
    <p:extLst>
      <p:ext uri="{BB962C8B-B14F-4D97-AF65-F5344CB8AC3E}">
        <p14:creationId xmlns:p14="http://schemas.microsoft.com/office/powerpoint/2010/main" val="3422354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因此，如果您采用此矩阵，则将其输入</a:t>
            </a:r>
            <a:r>
              <a:rPr lang="en-US" altLang="zh-CN" dirty="0" err="1" smtClean="0"/>
              <a:t>Matlab</a:t>
            </a:r>
            <a:r>
              <a:rPr lang="zh-CN" altLang="en-US" dirty="0" smtClean="0"/>
              <a:t>并做奇异值分解，这就是我们得到的。因此，我们获得矩阵</a:t>
            </a:r>
            <a:r>
              <a:rPr lang="en-US" altLang="zh-CN" dirty="0" smtClean="0"/>
              <a:t>U</a:t>
            </a:r>
            <a:r>
              <a:rPr lang="zh-CN" altLang="en-US" dirty="0" smtClean="0"/>
              <a:t>。我们获得矩阵</a:t>
            </a:r>
            <a:r>
              <a:rPr lang="en-US" altLang="zh-CN" dirty="0" smtClean="0"/>
              <a:t>Sigma</a:t>
            </a:r>
            <a:r>
              <a:rPr lang="zh-CN" altLang="en-US" dirty="0" smtClean="0"/>
              <a:t>。然后我们获得矩阵</a:t>
            </a:r>
            <a:r>
              <a:rPr lang="en-US" altLang="zh-CN" dirty="0" smtClean="0"/>
              <a:t>V</a:t>
            </a:r>
            <a:r>
              <a:rPr lang="zh-CN" altLang="en-US" dirty="0" smtClean="0"/>
              <a:t>转置。这就是我们如何思考这个问题，我们从奇异值分解中学到了什么。所以第一件事是</a:t>
            </a:r>
            <a:r>
              <a:rPr lang="en-US" altLang="zh-CN" dirty="0" smtClean="0"/>
              <a:t>U</a:t>
            </a:r>
            <a:r>
              <a:rPr lang="zh-CN" altLang="en-US" dirty="0" smtClean="0"/>
              <a:t>的列我们可以认为这是正确的概念，因此例如，</a:t>
            </a:r>
            <a:r>
              <a:rPr lang="en-US" altLang="zh-CN" dirty="0" smtClean="0"/>
              <a:t>U</a:t>
            </a:r>
            <a:r>
              <a:rPr lang="zh-CN" altLang="en-US" dirty="0" smtClean="0"/>
              <a:t>的第一列对应于</a:t>
            </a:r>
            <a:r>
              <a:rPr lang="en-US" altLang="zh-CN" dirty="0" smtClean="0"/>
              <a:t>Sci-Fi</a:t>
            </a:r>
            <a:r>
              <a:rPr lang="zh-CN" altLang="en-US" dirty="0" smtClean="0"/>
              <a:t>概念，并且</a:t>
            </a:r>
            <a:r>
              <a:rPr lang="en-US" altLang="zh-CN" dirty="0" smtClean="0"/>
              <a:t>U</a:t>
            </a:r>
            <a:r>
              <a:rPr lang="zh-CN" altLang="en-US" dirty="0" smtClean="0"/>
              <a:t>的第二列对应于浪漫概念。所以，从这里我们学到的是例如，前五个用户很容易属于科幻概念，第二五个用户第二三个用户，在很大程度上与浪漫概念相对应。就这一点而言，我们可以从某种意义上想到矩阵</a:t>
            </a:r>
            <a:r>
              <a:rPr lang="en-US" altLang="zh-CN" dirty="0" smtClean="0"/>
              <a:t>U</a:t>
            </a:r>
            <a:r>
              <a:rPr lang="zh-CN" altLang="en-US" dirty="0" smtClean="0"/>
              <a:t>作为概念矩阵的用户，所以这里的每个条目告诉我们，给定用户对应于给定概念的多少？因此，第一个用户在很大程度上对应第一个概念，还是</a:t>
            </a:r>
            <a:r>
              <a:rPr lang="en-US" altLang="zh-CN" dirty="0" err="1" smtClean="0"/>
              <a:t>SciFi</a:t>
            </a:r>
            <a:r>
              <a:rPr lang="zh-CN" altLang="en-US" dirty="0" smtClean="0"/>
              <a:t>概念，例如第五位用户在很大程度上与浪漫概念的第二个概念相对应。所以这在某种意义上说是矩阵。我们可以将其视为概念相似矩阵的用户。然后我们得到奇异值</a:t>
            </a:r>
            <a:r>
              <a:rPr lang="en-US" altLang="zh-CN" dirty="0" smtClean="0"/>
              <a:t>Sigma</a:t>
            </a:r>
            <a:r>
              <a:rPr lang="zh-CN" altLang="en-US" dirty="0" smtClean="0"/>
              <a:t>。在这里，我们想到的是每个值都不为零。这是积极的，正确的，非消极的。因此，我们可以将其视为每个概念的力量。因此，在我们的案例中，我们将看到，科幻概念的优势在于比我们的实力更高，浪漫的概念好吗？然后我们还需要解释矩阵</a:t>
            </a:r>
            <a:r>
              <a:rPr lang="en-US" altLang="zh-CN" dirty="0" smtClean="0"/>
              <a:t>V</a:t>
            </a:r>
            <a:r>
              <a:rPr lang="zh-CN" altLang="en-US" dirty="0" smtClean="0"/>
              <a:t>和我们的方法可以想到矩阵</a:t>
            </a:r>
            <a:r>
              <a:rPr lang="en-US" altLang="zh-CN" dirty="0" smtClean="0"/>
              <a:t>V</a:t>
            </a:r>
            <a:r>
              <a:rPr lang="zh-CN" altLang="en-US" dirty="0" smtClean="0"/>
              <a:t>，我们可以将其视为电影到概念矩阵，对吗？从某种意义上说，它告诉我们，前三部电影与属于第一个概念，而后两部电影在很大程度上与从本质上讲，这是我们称为浪漫概念的第二个概念。当然，在两种情况下，我们都有第三个概念，即在某些情况下感觉，它的强度很低，所以我们可以忽略它，它还好吗？所以这是我们基本上可以走的方式之一向</a:t>
            </a:r>
            <a:r>
              <a:rPr lang="en-US" altLang="zh-CN" dirty="0" smtClean="0"/>
              <a:t>SVD</a:t>
            </a:r>
            <a:r>
              <a:rPr lang="zh-CN" altLang="en-US" dirty="0" smtClean="0"/>
              <a:t>学习，对吗？我们采用了一些数据点矩阵。我们执行了</a:t>
            </a:r>
            <a:r>
              <a:rPr lang="en-US" altLang="zh-CN" dirty="0" smtClean="0"/>
              <a:t>SVD</a:t>
            </a:r>
            <a:r>
              <a:rPr lang="zh-CN" altLang="en-US" dirty="0" smtClean="0"/>
              <a:t>。很快，我们发现基本上有两个，两个概念主要的，很多的力量。</a:t>
            </a:r>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13</a:t>
            </a:fld>
            <a:endParaRPr lang="en-US"/>
          </a:p>
        </p:txBody>
      </p:sp>
    </p:spTree>
    <p:extLst>
      <p:ext uri="{BB962C8B-B14F-4D97-AF65-F5344CB8AC3E}">
        <p14:creationId xmlns:p14="http://schemas.microsoft.com/office/powerpoint/2010/main" val="3052588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能够将第一个解释为科幻电影的概念。第二个是浪漫电影的概念，然后每个用户，我们都知道他们属于每个概念多少，因此对于例如第一个用户严重属于科幻概念和浪漫主义概念和然后对于每部电影，我们都知道它属于哪个概念。例如，第一部电影很大程度上属于对于第一个概念，而对第二个概念则少得多。它也很重要地属于第三个概念，但是从矩阵</a:t>
            </a:r>
            <a:r>
              <a:rPr lang="en-US" altLang="zh-CN" dirty="0" smtClean="0"/>
              <a:t>sigma</a:t>
            </a:r>
            <a:r>
              <a:rPr lang="zh-CN" altLang="en-US" dirty="0" smtClean="0"/>
              <a:t>可以看出，第三个概念的整体强度很低，因此在解释数据方面并不是那么重要。那么，对</a:t>
            </a:r>
            <a:r>
              <a:rPr lang="en-US" altLang="zh-CN" dirty="0" smtClean="0"/>
              <a:t>SVD</a:t>
            </a:r>
            <a:r>
              <a:rPr lang="zh-CN" altLang="en-US" dirty="0" smtClean="0"/>
              <a:t>的第一个解释是什么？基本上，第一种解释是我们可以接受这一点，比如说用户，用户使用电影矩阵，我们可以根据电影，用户，以及概念或不同类型或主题对吗？因此，我们可以将</a:t>
            </a:r>
            <a:r>
              <a:rPr lang="en-US" altLang="zh-CN" dirty="0" smtClean="0"/>
              <a:t>U</a:t>
            </a:r>
            <a:r>
              <a:rPr lang="zh-CN" altLang="en-US" dirty="0" smtClean="0"/>
              <a:t>视为用户工具。概念相似度矩阵，</a:t>
            </a:r>
            <a:r>
              <a:rPr lang="en-US" altLang="zh-CN" dirty="0" smtClean="0"/>
              <a:t>V</a:t>
            </a:r>
            <a:r>
              <a:rPr lang="zh-CN" altLang="en-US" dirty="0" smtClean="0"/>
              <a:t>作为电影到概念相似度矩阵。然后是矩阵</a:t>
            </a:r>
            <a:r>
              <a:rPr lang="en-US" altLang="zh-CN" dirty="0" smtClean="0"/>
              <a:t>sigma</a:t>
            </a:r>
            <a:r>
              <a:rPr lang="zh-CN" altLang="en-US" dirty="0" smtClean="0"/>
              <a:t>或其对角矩阵条目，即奇异值，作为建模每个概念的力量。</a:t>
            </a:r>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18</a:t>
            </a:fld>
            <a:endParaRPr lang="en-US"/>
          </a:p>
        </p:txBody>
      </p:sp>
    </p:spTree>
    <p:extLst>
      <p:ext uri="{BB962C8B-B14F-4D97-AF65-F5344CB8AC3E}">
        <p14:creationId xmlns:p14="http://schemas.microsoft.com/office/powerpoint/2010/main" val="1505035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奇异价值分解的电影示例，将其表示为三个矩阵的乘积。我们谈到了科幻概念，浪漫概念以及然后是第三列概念强度很低。我们有点摸不着头脑，没有真正谈论第三列概念。</a:t>
            </a:r>
            <a:endParaRPr lang="en-US" altLang="zh-CN" dirty="0" smtClean="0"/>
          </a:p>
          <a:p>
            <a:r>
              <a:rPr lang="zh-CN" altLang="en-US" dirty="0" smtClean="0"/>
              <a:t>实际应用中即使这样</a:t>
            </a:r>
            <a:r>
              <a:rPr lang="en-US" altLang="zh-CN" dirty="0" smtClean="0"/>
              <a:t>SVD</a:t>
            </a:r>
            <a:r>
              <a:rPr lang="zh-CN" altLang="en-US" dirty="0" smtClean="0"/>
              <a:t>分解以后，这些矩阵依然很大，存储起来也不方便。那么对这些矩阵降维的最佳方法就是将最小的</a:t>
            </a:r>
            <a:r>
              <a:rPr lang="en-US" altLang="zh-CN" dirty="0" smtClean="0"/>
              <a:t>S</a:t>
            </a:r>
            <a:r>
              <a:rPr lang="zh-CN" altLang="en-US" dirty="0" smtClean="0"/>
              <a:t>个奇异值置为</a:t>
            </a:r>
            <a:r>
              <a:rPr lang="en-US" altLang="zh-CN" dirty="0" smtClean="0"/>
              <a:t>0</a:t>
            </a:r>
            <a:r>
              <a:rPr lang="zh-CN" altLang="en-US" dirty="0" smtClean="0"/>
              <a:t>，那么对应的就去掉</a:t>
            </a:r>
            <a:r>
              <a:rPr lang="en-US" altLang="zh-CN" dirty="0" smtClean="0"/>
              <a:t>UV</a:t>
            </a:r>
            <a:r>
              <a:rPr lang="zh-CN" altLang="en-US" dirty="0" smtClean="0"/>
              <a:t>矩阵中对应的</a:t>
            </a:r>
            <a:r>
              <a:rPr lang="en-US" altLang="zh-CN" dirty="0" smtClean="0"/>
              <a:t>s</a:t>
            </a:r>
            <a:r>
              <a:rPr lang="zh-CN" altLang="en-US" dirty="0" smtClean="0"/>
              <a:t>列和行。</a:t>
            </a:r>
            <a:endParaRPr lang="en-US" altLang="zh-CN" dirty="0" smtClean="0"/>
          </a:p>
          <a:p>
            <a:r>
              <a:rPr lang="zh-CN" altLang="en-US" dirty="0" smtClean="0"/>
              <a:t>为什么能够这样做呢？从某种意义上说，我们的电影数据实际上只有两种真实类型，最后一个概念更像是噪音，所以我们可以将其从我们的分析和讨论中删除。</a:t>
            </a:r>
          </a:p>
          <a:p>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19</a:t>
            </a:fld>
            <a:endParaRPr lang="en-US"/>
          </a:p>
        </p:txBody>
      </p:sp>
    </p:spTree>
    <p:extLst>
      <p:ext uri="{BB962C8B-B14F-4D97-AF65-F5344CB8AC3E}">
        <p14:creationId xmlns:p14="http://schemas.microsoft.com/office/powerpoint/2010/main" val="4285801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因此，想法是，我们如何做，</a:t>
            </a:r>
            <a:r>
              <a:rPr lang="en-US" altLang="zh-CN" dirty="0" smtClean="0"/>
              <a:t>SVD</a:t>
            </a:r>
            <a:r>
              <a:rPr lang="zh-CN" altLang="en-US" dirty="0" smtClean="0"/>
              <a:t>到底在做什么？在降维方面我们如何看待？而且，</a:t>
            </a:r>
            <a:r>
              <a:rPr lang="en-US" altLang="zh-CN" dirty="0" smtClean="0"/>
              <a:t>SVD</a:t>
            </a:r>
            <a:r>
              <a:rPr lang="zh-CN" altLang="en-US" dirty="0" smtClean="0"/>
              <a:t>真正想做的是从某种意义上讲，它基本上给了我们最佳的投影轴。所以我们的意思是最好的意思是平方投影误差之和最小。好的。所以从某种意义上说，我们想要我们想要一小段</a:t>
            </a:r>
            <a:r>
              <a:rPr lang="en-US" altLang="zh-CN" dirty="0" err="1" smtClean="0"/>
              <a:t>xs</a:t>
            </a:r>
            <a:r>
              <a:rPr lang="zh-CN" altLang="en-US" dirty="0" smtClean="0"/>
              <a:t>，这样，如果我们以此来表示我们的数据，得出该轴的最小重建误差。在这个二维示例中，如何看待这个简单示例想象每个不同的轴都是单独的电影，并且我们让用户对电影进行排名。现在，每个点都是用户。并假设我们的数据以这种形式存在。因此，如果您想到它并说，好的，我们只给出一个坐标即可表示此数据。因此，不是两个坐标，而是仅给您一个坐标。您要沿其表示此数据的最佳轴是什么。因此，例如在这种情况下，这将是最佳轴。现在，每个数据点都可以表示为一个数字，这很简单，给定数据点在此幻灯片上的位置或投影。例如，我刚刚绘制的数据点此处的红色数据点将投影到此线的特定位置。现在，我的目标是当我现在代表这两个尺寸点仅取决于其位置沿我的红线显示的是位置误差的平方和。因此，基本上，</a:t>
            </a:r>
            <a:r>
              <a:rPr lang="en-US" altLang="zh-CN" dirty="0" smtClean="0"/>
              <a:t>dis</a:t>
            </a:r>
            <a:r>
              <a:rPr lang="zh-CN" altLang="en-US" dirty="0" smtClean="0"/>
              <a:t>，其之间的距离，其在在位置</a:t>
            </a:r>
            <a:r>
              <a:rPr lang="en-US" altLang="zh-CN" dirty="0" smtClean="0"/>
              <a:t>a</a:t>
            </a:r>
            <a:r>
              <a:rPr lang="zh-CN" altLang="en-US" dirty="0" smtClean="0"/>
              <a:t>，沿线应最小，并且这正是</a:t>
            </a:r>
            <a:r>
              <a:rPr lang="en-US" altLang="zh-CN" dirty="0" smtClean="0"/>
              <a:t>SVD</a:t>
            </a:r>
            <a:r>
              <a:rPr lang="zh-CN" altLang="en-US" dirty="0" smtClean="0"/>
              <a:t>所做的。因此，</a:t>
            </a:r>
            <a:r>
              <a:rPr lang="en-US" altLang="zh-CN" dirty="0" smtClean="0"/>
              <a:t>SVD</a:t>
            </a:r>
            <a:r>
              <a:rPr lang="zh-CN" altLang="en-US" dirty="0" smtClean="0"/>
              <a:t>所做的就是找到最佳向量或轴，在其上投影数据，以使重建误差最小。</a:t>
            </a:r>
          </a:p>
          <a:p>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21</a:t>
            </a:fld>
            <a:endParaRPr lang="en-US"/>
          </a:p>
        </p:txBody>
      </p:sp>
    </p:spTree>
    <p:extLst>
      <p:ext uri="{BB962C8B-B14F-4D97-AF65-F5344CB8AC3E}">
        <p14:creationId xmlns:p14="http://schemas.microsoft.com/office/powerpoint/2010/main" val="3074249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让我举一个例子说明我的意思。现在，例如，还有一个问题是，鉴于此二维数据，我如何发现最好的，最好的投影轴？以及如何真正实现降维？如何发现该点在该给定线上的位置？因此，思路如下。我们得到矩阵</a:t>
            </a:r>
            <a:r>
              <a:rPr lang="en-US" altLang="zh-CN" dirty="0" smtClean="0"/>
              <a:t>A</a:t>
            </a:r>
            <a:r>
              <a:rPr lang="zh-CN" altLang="en-US" dirty="0" smtClean="0"/>
              <a:t>。我们想要我们将其表示为三个矩阵（</a:t>
            </a:r>
            <a:r>
              <a:rPr lang="en-US" altLang="zh-CN" dirty="0" smtClean="0"/>
              <a:t>u sigma</a:t>
            </a:r>
            <a:r>
              <a:rPr lang="zh-CN" altLang="en-US" dirty="0" smtClean="0"/>
              <a:t>和</a:t>
            </a:r>
            <a:r>
              <a:rPr lang="en-US" altLang="zh-CN" dirty="0" smtClean="0"/>
              <a:t>v</a:t>
            </a:r>
            <a:r>
              <a:rPr lang="zh-CN" altLang="en-US" dirty="0" smtClean="0"/>
              <a:t>转置）的乘积。我们将</a:t>
            </a:r>
            <a:r>
              <a:rPr lang="en-US" altLang="zh-CN" dirty="0" smtClean="0"/>
              <a:t>V</a:t>
            </a:r>
            <a:r>
              <a:rPr lang="zh-CN" altLang="en-US" dirty="0" smtClean="0"/>
              <a:t>视为电影概念矩阵，将</a:t>
            </a:r>
            <a:r>
              <a:rPr lang="en-US" altLang="zh-CN" dirty="0" smtClean="0"/>
              <a:t>U</a:t>
            </a:r>
            <a:r>
              <a:rPr lang="zh-CN" altLang="en-US" dirty="0" smtClean="0"/>
              <a:t>视为用户概念矩阵。因此，这意味着我们立即看到，</a:t>
            </a:r>
            <a:r>
              <a:rPr lang="en-US" altLang="zh-CN" dirty="0" smtClean="0"/>
              <a:t>V</a:t>
            </a:r>
            <a:r>
              <a:rPr lang="zh-CN" altLang="en-US" dirty="0" smtClean="0"/>
              <a:t>是电影到概念的矩阵，这意味着，例如，如果您想问，那只是我们矩阵</a:t>
            </a:r>
            <a:r>
              <a:rPr lang="en-US" altLang="zh-CN" dirty="0" smtClean="0"/>
              <a:t>V</a:t>
            </a:r>
            <a:r>
              <a:rPr lang="zh-CN" altLang="en-US" dirty="0" smtClean="0"/>
              <a:t>转置的第一个稻草。好吧，这就是向量代表最高变化的。所以，我，我还有我的，我们以前的用户示例以</a:t>
            </a:r>
            <a:r>
              <a:rPr lang="en-US" altLang="zh-CN" dirty="0" smtClean="0"/>
              <a:t>[</a:t>
            </a:r>
            <a:r>
              <a:rPr lang="zh-CN" altLang="en-US" dirty="0" smtClean="0"/>
              <a:t>音频不清晰</a:t>
            </a:r>
            <a:r>
              <a:rPr lang="en-US" altLang="zh-CN" dirty="0" smtClean="0"/>
              <a:t>]</a:t>
            </a:r>
            <a:r>
              <a:rPr lang="zh-CN" altLang="en-US" dirty="0" smtClean="0"/>
              <a:t>表示了这件事的</a:t>
            </a:r>
            <a:r>
              <a:rPr lang="en-US" altLang="zh-CN" dirty="0" smtClean="0"/>
              <a:t>SVD</a:t>
            </a:r>
            <a:r>
              <a:rPr lang="zh-CN" altLang="en-US" dirty="0" smtClean="0"/>
              <a:t>。现在的问题是，如何减少维数？</a:t>
            </a:r>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22</a:t>
            </a:fld>
            <a:endParaRPr lang="en-US"/>
          </a:p>
        </p:txBody>
      </p:sp>
    </p:spTree>
    <p:extLst>
      <p:ext uri="{BB962C8B-B14F-4D97-AF65-F5344CB8AC3E}">
        <p14:creationId xmlns:p14="http://schemas.microsoft.com/office/powerpoint/2010/main" val="1463544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如，我们进行降维的方法是想到整个系统，以下就是我们的第一个权利奇异向量为我们提供了要投影的轴的位置。然后，相应的奇异值告诉我们沿给定维度或值沿该给定维度的分布。因此，在我们的二维情况下，</a:t>
            </a:r>
            <a:r>
              <a:rPr lang="en-US" altLang="zh-CN" dirty="0" smtClean="0"/>
              <a:t>VA</a:t>
            </a:r>
            <a:r>
              <a:rPr lang="zh-CN" altLang="en-US" dirty="0" smtClean="0"/>
              <a:t>这些值实际上散布在第一个奇异矢量周围。它们散布在位周围，第二奇异矢量少一些。而且它们并没有真正散布在第一个奇异矢量周围。因此，导入的强度，该向量的重要性很小。</a:t>
            </a:r>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23</a:t>
            </a:fld>
            <a:endParaRPr lang="en-US"/>
          </a:p>
        </p:txBody>
      </p:sp>
    </p:spTree>
    <p:extLst>
      <p:ext uri="{BB962C8B-B14F-4D97-AF65-F5344CB8AC3E}">
        <p14:creationId xmlns:p14="http://schemas.microsoft.com/office/powerpoint/2010/main" val="1578365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现在我们可以想到的是，我们可以想到以下位置。那么，到目前为止，我与您交谈的是，轴的定义是什么？现在，下一个问题是，什么定义位置，或者这个新的，新的空间中的点的坐标？我们可以想到的是，我们只取矩阵</a:t>
            </a:r>
            <a:r>
              <a:rPr lang="en-US" altLang="zh-CN" dirty="0" smtClean="0"/>
              <a:t>U</a:t>
            </a:r>
            <a:r>
              <a:rPr lang="zh-CN" altLang="en-US" dirty="0" smtClean="0"/>
              <a:t>，并乘以</a:t>
            </a:r>
            <a:r>
              <a:rPr lang="en-US" altLang="zh-CN" dirty="0" err="1" smtClean="0"/>
              <a:t>si</a:t>
            </a:r>
            <a:r>
              <a:rPr lang="zh-CN" altLang="en-US" dirty="0" smtClean="0"/>
              <a:t>和</a:t>
            </a:r>
            <a:r>
              <a:rPr lang="en-US" altLang="zh-CN" dirty="0" smtClean="0"/>
              <a:t>sigma</a:t>
            </a:r>
            <a:r>
              <a:rPr lang="zh-CN" altLang="en-US" dirty="0" smtClean="0"/>
              <a:t>对。这给了我们在此投影轴上点的坐标。对。所以，基本上，他们如何映射尽我们所能。对。因此，例如，如果我计算给定我的矩阵</a:t>
            </a:r>
            <a:r>
              <a:rPr lang="en-US" altLang="zh-CN" dirty="0" smtClean="0"/>
              <a:t>A</a:t>
            </a:r>
            <a:r>
              <a:rPr lang="zh-CN" altLang="en-US" dirty="0" smtClean="0"/>
              <a:t>，我计算出</a:t>
            </a:r>
            <a:r>
              <a:rPr lang="en-US" altLang="zh-CN" dirty="0" smtClean="0"/>
              <a:t>U</a:t>
            </a:r>
            <a:r>
              <a:rPr lang="zh-CN" altLang="en-US" dirty="0" smtClean="0"/>
              <a:t>乘以</a:t>
            </a:r>
            <a:r>
              <a:rPr lang="en-US" altLang="zh-CN" dirty="0" smtClean="0"/>
              <a:t>sigma</a:t>
            </a:r>
            <a:r>
              <a:rPr lang="zh-CN" altLang="en-US" dirty="0" smtClean="0"/>
              <a:t>的乘积。现在，这是此新用户中每个用户的位置，新空间，例如第一个向量只是告诉我们什么是每个用户沿着第一个右奇异矢量的位置。例如，您在这里看到的是这些值在第一个值中相差很大。第二个变化很大，对吗？范围很高。沿第三列的变化较小。这就是为什么第三个概念的权重非常小的原因。</a:t>
            </a:r>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24</a:t>
            </a:fld>
            <a:endParaRPr lang="en-US"/>
          </a:p>
        </p:txBody>
      </p:sp>
    </p:spTree>
    <p:extLst>
      <p:ext uri="{BB962C8B-B14F-4D97-AF65-F5344CB8AC3E}">
        <p14:creationId xmlns:p14="http://schemas.microsoft.com/office/powerpoint/2010/main" val="2817475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我们的假设我们有一组数据点。将它们视为平面中的点或三维空间中的点。想法是这些点不只是随机散布在整个空间中，但他们，他们，</a:t>
            </a:r>
            <a:r>
              <a:rPr lang="en-US" altLang="zh-CN" dirty="0" smtClean="0"/>
              <a:t>li</a:t>
            </a:r>
            <a:r>
              <a:rPr lang="zh-CN" altLang="en-US" dirty="0" smtClean="0"/>
              <a:t>，位于它的一个子空间中。例如，在这里，我有两种情况。您可以想象在二维平面中有一组数据，但是数据不仅是随机散布在该平面上的，但它仅散布在它的一小部分子空间中。例如，在第一种情况下，我们拥有的数据点是嵌入在此特定行上，因此也许可以更好地表示这些数据不在二维空间中，而是行的长度在哪里，是给定的数据点。或者，例如，在第二种情况下，我们拥有我们，我们正在绘制一个案例，其中我们将点嵌入到三维空间中，但是同样，这些点，点不是随机地散布在整个空间中，而是它们都是，它们都位于嵌入该空间的单个平面上。因此，基本上可以使用轴的想法来发现表示中的此类数据。因此，如果我给您提供另一组清晰的数据，我们可以确定哪些是主要数据表示或嵌入了沿原始数据的坐标轴。因此，特别是在第二种情况下，我们有这两个是所有数据所在的轴。所以从某种意义上说，我们的目标是我们要找到一个子空间有效地代表了我们给出的所有数据。</a:t>
            </a:r>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2</a:t>
            </a:fld>
            <a:endParaRPr lang="en-US"/>
          </a:p>
        </p:txBody>
      </p:sp>
    </p:spTree>
    <p:extLst>
      <p:ext uri="{BB962C8B-B14F-4D97-AF65-F5344CB8AC3E}">
        <p14:creationId xmlns:p14="http://schemas.microsoft.com/office/powerpoint/2010/main" val="1146556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所以现在，假设我们有矩阵</a:t>
            </a:r>
            <a:r>
              <a:rPr lang="en-US" altLang="zh-CN" dirty="0" smtClean="0"/>
              <a:t>A</a:t>
            </a:r>
            <a:r>
              <a:rPr lang="zh-CN" altLang="en-US" dirty="0" smtClean="0"/>
              <a:t>和奇异值分解它，问题是，我们如何真正进行降维？好吧，到目前为止，我只是向您展示了我们如何代表，在这个新的预计空间中，新数据中的区域数据点。但是问题是，我们如何真正进行降维。</a:t>
            </a:r>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25</a:t>
            </a:fld>
            <a:endParaRPr lang="en-US"/>
          </a:p>
        </p:txBody>
      </p:sp>
    </p:spTree>
    <p:extLst>
      <p:ext uri="{BB962C8B-B14F-4D97-AF65-F5344CB8AC3E}">
        <p14:creationId xmlns:p14="http://schemas.microsoft.com/office/powerpoint/2010/main" val="3647010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事实证明这很简单。基本上我们要做的就是走，然后基本上，如果我们要保留，我们会选择最小的，保留</a:t>
            </a:r>
            <a:r>
              <a:rPr lang="en-US" altLang="zh-CN" dirty="0" smtClean="0"/>
              <a:t>K</a:t>
            </a:r>
            <a:r>
              <a:rPr lang="zh-CN" altLang="en-US" dirty="0" smtClean="0"/>
              <a:t>个维度，那么基本上我们取</a:t>
            </a:r>
            <a:r>
              <a:rPr lang="en-US" altLang="zh-CN" dirty="0" smtClean="0"/>
              <a:t>R</a:t>
            </a:r>
            <a:r>
              <a:rPr lang="zh-CN" altLang="en-US" dirty="0" smtClean="0"/>
              <a:t>减去</a:t>
            </a:r>
            <a:r>
              <a:rPr lang="en-US" altLang="zh-CN" dirty="0" smtClean="0"/>
              <a:t>K</a:t>
            </a:r>
            <a:r>
              <a:rPr lang="zh-CN" altLang="en-US" dirty="0" smtClean="0"/>
              <a:t>的奇数，因此，例如在我们这里的情况下，如果我们想进行降维从这个三维空间到一个二维空间，从某种意义上讲，这意味着我们现在还要考虑</a:t>
            </a:r>
            <a:r>
              <a:rPr lang="en-US" altLang="zh-CN" dirty="0" smtClean="0"/>
              <a:t>U</a:t>
            </a:r>
            <a:r>
              <a:rPr lang="zh-CN" altLang="en-US" dirty="0" smtClean="0"/>
              <a:t>和因此，我们可以进行降维的方法是现在取</a:t>
            </a:r>
            <a:r>
              <a:rPr lang="en-US" altLang="zh-CN" dirty="0" smtClean="0"/>
              <a:t>U</a:t>
            </a:r>
            <a:r>
              <a:rPr lang="zh-CN" altLang="en-US" dirty="0" smtClean="0"/>
              <a:t>，然后您的西格玛，然后您将我们最后一个奇异值，最后一个奇异值因此，例如，如果我们现在走走走走，取三个新矩阵，现在变小了，它们只有两列两行。并将这东西相乘。这是我们将获得的矩阵。是的，这是原始的矩阵</a:t>
            </a:r>
            <a:r>
              <a:rPr lang="en-US" altLang="zh-CN" dirty="0" smtClean="0"/>
              <a:t>A</a:t>
            </a:r>
            <a:r>
              <a:rPr lang="zh-CN" altLang="en-US" dirty="0" smtClean="0"/>
              <a:t>。这是我们的新矩阵</a:t>
            </a:r>
            <a:r>
              <a:rPr lang="en-US" altLang="zh-CN" dirty="0" smtClean="0"/>
              <a:t>A</a:t>
            </a:r>
            <a:r>
              <a:rPr lang="zh-CN" altLang="en-US" dirty="0" smtClean="0"/>
              <a:t>。称它为</a:t>
            </a:r>
            <a:r>
              <a:rPr lang="en-US" altLang="zh-CN" dirty="0" smtClean="0"/>
              <a:t>A</a:t>
            </a:r>
            <a:r>
              <a:rPr lang="zh-CN" altLang="en-US" dirty="0" smtClean="0"/>
              <a:t>素数，或给它起一个名字</a:t>
            </a:r>
            <a:r>
              <a:rPr lang="en-US" altLang="zh-CN" dirty="0" smtClean="0"/>
              <a:t>B</a:t>
            </a:r>
            <a:r>
              <a:rPr lang="zh-CN" altLang="en-US" dirty="0" smtClean="0"/>
              <a:t>。您会注意到，</a:t>
            </a:r>
            <a:r>
              <a:rPr lang="en-US" altLang="zh-CN" dirty="0" smtClean="0"/>
              <a:t>A</a:t>
            </a:r>
            <a:r>
              <a:rPr lang="zh-CN" altLang="en-US" dirty="0" smtClean="0"/>
              <a:t>和</a:t>
            </a:r>
            <a:r>
              <a:rPr lang="en-US" altLang="zh-CN" dirty="0" smtClean="0"/>
              <a:t>B</a:t>
            </a:r>
            <a:r>
              <a:rPr lang="zh-CN" altLang="en-US" dirty="0" smtClean="0"/>
              <a:t>彼此非常相似。因此，彼此相似是指如果我采用给定的元素。到同一轴到矩阵</a:t>
            </a:r>
            <a:r>
              <a:rPr lang="en-US" altLang="zh-CN" dirty="0" smtClean="0"/>
              <a:t>B</a:t>
            </a:r>
            <a:r>
              <a:rPr lang="zh-CN" altLang="en-US" dirty="0" smtClean="0"/>
              <a:t>中的同一单元格我们看到差异很小。将其与</a:t>
            </a:r>
            <a:r>
              <a:rPr lang="en-US" altLang="zh-CN" dirty="0" smtClean="0"/>
              <a:t>B</a:t>
            </a:r>
            <a:r>
              <a:rPr lang="zh-CN" altLang="en-US" dirty="0" smtClean="0"/>
              <a:t>中的对应元素进行比较，再一次，我看到差别很小。因此，我们基本上要做的是在上一张幻灯片中使用原始矩阵一位代表做了</a:t>
            </a:r>
            <a:r>
              <a:rPr lang="en-US" altLang="zh-CN" dirty="0" smtClean="0"/>
              <a:t>SVD</a:t>
            </a:r>
            <a:r>
              <a:rPr lang="zh-CN" altLang="en-US" dirty="0" smtClean="0"/>
              <a:t>，我们现在能够准确地对其进行重构。现在我们实际上从</a:t>
            </a:r>
            <a:r>
              <a:rPr lang="en-US" altLang="zh-CN" dirty="0" smtClean="0"/>
              <a:t>U</a:t>
            </a:r>
            <a:r>
              <a:rPr lang="zh-CN" altLang="en-US" dirty="0" smtClean="0"/>
              <a:t>和</a:t>
            </a:r>
            <a:r>
              <a:rPr lang="en-US" altLang="zh-CN" dirty="0" smtClean="0"/>
              <a:t>V</a:t>
            </a:r>
            <a:r>
              <a:rPr lang="zh-CN" altLang="en-US" dirty="0" smtClean="0"/>
              <a:t>的最后一列，我们删除了奇异值。现在，我们将所有事物都表示为一组较小的矩阵。因此，这些矩阵现在较小。如果我们现在将这三个矩阵相乘，便获得了新的矩阵，与原始矩阵</a:t>
            </a:r>
            <a:r>
              <a:rPr lang="en-US" altLang="zh-CN" dirty="0" smtClean="0"/>
              <a:t>A</a:t>
            </a:r>
            <a:r>
              <a:rPr lang="zh-CN" altLang="en-US" dirty="0" smtClean="0"/>
              <a:t>非常相似当我说非常相似时，我们可以量化相似度使用所谓的</a:t>
            </a:r>
            <a:r>
              <a:rPr lang="en-US" altLang="zh-CN" dirty="0" err="1" smtClean="0"/>
              <a:t>Frobenius</a:t>
            </a:r>
            <a:r>
              <a:rPr lang="zh-CN" altLang="en-US" dirty="0" smtClean="0"/>
              <a:t>范数的两个矩阵，对。两个矩阵的</a:t>
            </a:r>
            <a:r>
              <a:rPr lang="en-US" altLang="zh-CN" dirty="0" err="1" smtClean="0"/>
              <a:t>Frobenius</a:t>
            </a:r>
            <a:r>
              <a:rPr lang="zh-CN" altLang="en-US" dirty="0" smtClean="0"/>
              <a:t>范数就是他们条目差异的总和，对不对？因此，如果我说我有矩阵</a:t>
            </a:r>
            <a:r>
              <a:rPr lang="en-US" altLang="zh-CN" dirty="0" smtClean="0"/>
              <a:t>A</a:t>
            </a:r>
            <a:r>
              <a:rPr lang="zh-CN" altLang="en-US" dirty="0" smtClean="0"/>
              <a:t>，我有矩阵</a:t>
            </a:r>
            <a:r>
              <a:rPr lang="en-US" altLang="zh-CN" dirty="0" smtClean="0"/>
              <a:t>B</a:t>
            </a:r>
            <a:r>
              <a:rPr lang="zh-CN" altLang="en-US" dirty="0" smtClean="0"/>
              <a:t>。因此，他们的距离，弗罗贝尼乌斯（</a:t>
            </a:r>
            <a:r>
              <a:rPr lang="en-US" altLang="zh-CN" dirty="0" err="1" smtClean="0"/>
              <a:t>Frobenius</a:t>
            </a:r>
            <a:r>
              <a:rPr lang="zh-CN" altLang="en-US" dirty="0" smtClean="0"/>
              <a:t>）规范，很简单，我对所有条目进行求和。我将输入值的差求和，然后求和将这些条目加在一起并求平方根，这就是我的距离。</a:t>
            </a:r>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26</a:t>
            </a:fld>
            <a:endParaRPr lang="en-US"/>
          </a:p>
        </p:txBody>
      </p:sp>
    </p:spTree>
    <p:extLst>
      <p:ext uri="{BB962C8B-B14F-4D97-AF65-F5344CB8AC3E}">
        <p14:creationId xmlns:p14="http://schemas.microsoft.com/office/powerpoint/2010/main" val="2232639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30</a:t>
            </a:fld>
            <a:endParaRPr lang="en-US"/>
          </a:p>
        </p:txBody>
      </p:sp>
    </p:spTree>
    <p:extLst>
      <p:ext uri="{BB962C8B-B14F-4D97-AF65-F5344CB8AC3E}">
        <p14:creationId xmlns:p14="http://schemas.microsoft.com/office/powerpoint/2010/main" val="1041436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SVD</a:t>
            </a:r>
            <a:r>
              <a:rPr lang="zh-CN" altLang="en-US" dirty="0" smtClean="0"/>
              <a:t>的作用是将矩阵</a:t>
            </a:r>
            <a:r>
              <a:rPr lang="en-US" altLang="zh-CN" dirty="0" smtClean="0"/>
              <a:t>A</a:t>
            </a:r>
            <a:r>
              <a:rPr lang="zh-CN" altLang="en-US" dirty="0" smtClean="0"/>
              <a:t>表示为矩阵</a:t>
            </a:r>
            <a:r>
              <a:rPr lang="en-US" altLang="zh-CN" dirty="0" smtClean="0"/>
              <a:t>u</a:t>
            </a:r>
            <a:r>
              <a:rPr lang="zh-CN" altLang="en-US" dirty="0" smtClean="0"/>
              <a:t>，</a:t>
            </a:r>
            <a:r>
              <a:rPr lang="en-US" altLang="zh-CN" dirty="0" smtClean="0"/>
              <a:t>sigma</a:t>
            </a:r>
            <a:r>
              <a:rPr lang="zh-CN" altLang="en-US" dirty="0" smtClean="0"/>
              <a:t>和</a:t>
            </a:r>
            <a:r>
              <a:rPr lang="en-US" altLang="zh-CN" dirty="0" smtClean="0"/>
              <a:t>V</a:t>
            </a:r>
            <a:r>
              <a:rPr lang="zh-CN" altLang="en-US" dirty="0" smtClean="0"/>
              <a:t>的乘积。</a:t>
            </a:r>
            <a:endParaRPr lang="en-US" altLang="zh-CN" dirty="0" smtClean="0"/>
          </a:p>
          <a:p>
            <a:r>
              <a:rPr lang="zh-CN" altLang="en-US" dirty="0" smtClean="0"/>
              <a:t>但如果我们要进一步进行降维，那么我们只选取</a:t>
            </a:r>
            <a:r>
              <a:rPr lang="en-US" altLang="zh-CN" dirty="0" smtClean="0"/>
              <a:t>sigma</a:t>
            </a:r>
            <a:r>
              <a:rPr lang="zh-CN" altLang="en-US" dirty="0" smtClean="0"/>
              <a:t>矩阵中重要的一部分，将对角线上右下角那些没有那么重要的划掉。对应的</a:t>
            </a:r>
            <a:r>
              <a:rPr lang="en-US" altLang="zh-CN" dirty="0" smtClean="0"/>
              <a:t>U</a:t>
            </a:r>
            <a:r>
              <a:rPr lang="zh-CN" altLang="en-US" dirty="0" smtClean="0"/>
              <a:t>和</a:t>
            </a:r>
            <a:r>
              <a:rPr lang="en-US" altLang="zh-CN" dirty="0" smtClean="0"/>
              <a:t>V</a:t>
            </a:r>
            <a:r>
              <a:rPr lang="zh-CN" altLang="en-US" dirty="0" smtClean="0"/>
              <a:t>转置矩阵中对应列和行也一起划掉。在这种情况下，我们获得一个新矩阵</a:t>
            </a:r>
            <a:r>
              <a:rPr lang="en-US" altLang="zh-CN" dirty="0" smtClean="0"/>
              <a:t>B</a:t>
            </a:r>
            <a:r>
              <a:rPr lang="zh-CN" altLang="en-US" dirty="0" smtClean="0"/>
              <a:t>。而</a:t>
            </a:r>
            <a:r>
              <a:rPr lang="en-US" altLang="zh-CN" dirty="0" smtClean="0"/>
              <a:t>B</a:t>
            </a:r>
            <a:r>
              <a:rPr lang="zh-CN" altLang="en-US" dirty="0" smtClean="0"/>
              <a:t>是</a:t>
            </a:r>
            <a:r>
              <a:rPr lang="en-US" altLang="zh-CN" dirty="0" smtClean="0"/>
              <a:t>A</a:t>
            </a:r>
            <a:r>
              <a:rPr lang="zh-CN" altLang="en-US" dirty="0" smtClean="0"/>
              <a:t>的近似。</a:t>
            </a:r>
            <a:endParaRPr lang="en-US" altLang="zh-CN" dirty="0" smtClean="0"/>
          </a:p>
          <a:p>
            <a:r>
              <a:rPr lang="zh-CN" altLang="en-US" dirty="0" smtClean="0"/>
              <a:t>但是这个近似究竟有多近似呢？这需要一个规范。</a:t>
            </a:r>
            <a:endParaRPr lang="en-US" altLang="zh-CN" dirty="0" smtClean="0"/>
          </a:p>
        </p:txBody>
      </p:sp>
      <p:sp>
        <p:nvSpPr>
          <p:cNvPr id="4" name="灯片编号占位符 3"/>
          <p:cNvSpPr>
            <a:spLocks noGrp="1"/>
          </p:cNvSpPr>
          <p:nvPr>
            <p:ph type="sldNum" sz="quarter" idx="10"/>
          </p:nvPr>
        </p:nvSpPr>
        <p:spPr/>
        <p:txBody>
          <a:bodyPr/>
          <a:lstStyle/>
          <a:p>
            <a:fld id="{EE707532-839C-41A2-9E71-D5288AEAE66A}" type="slidenum">
              <a:rPr lang="en-US" smtClean="0"/>
              <a:pPr/>
              <a:t>31</a:t>
            </a:fld>
            <a:endParaRPr lang="en-US"/>
          </a:p>
        </p:txBody>
      </p:sp>
    </p:spTree>
    <p:extLst>
      <p:ext uri="{BB962C8B-B14F-4D97-AF65-F5344CB8AC3E}">
        <p14:creationId xmlns:p14="http://schemas.microsoft.com/office/powerpoint/2010/main" val="36465873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normAutofit/>
          </a:bodyPr>
          <a:lstStyle/>
          <a:p>
            <a:r>
              <a:rPr lang="zh-CN" altLang="en-US" dirty="0" smtClean="0"/>
              <a:t>这儿有一个定理，这个定理就是说输入矩阵</a:t>
            </a:r>
            <a:r>
              <a:rPr lang="en-US" altLang="zh-CN" dirty="0" smtClean="0"/>
              <a:t>A</a:t>
            </a:r>
            <a:r>
              <a:rPr lang="zh-CN" altLang="en-US" dirty="0" smtClean="0"/>
              <a:t>放入</a:t>
            </a:r>
            <a:r>
              <a:rPr lang="en-US" altLang="zh-CN" dirty="0" smtClean="0"/>
              <a:t>SVD</a:t>
            </a:r>
            <a:r>
              <a:rPr lang="zh-CN" altLang="en-US" dirty="0" smtClean="0"/>
              <a:t>分解后表示为矩阵</a:t>
            </a:r>
            <a:r>
              <a:rPr lang="en-US" altLang="zh-CN" dirty="0" smtClean="0"/>
              <a:t>U</a:t>
            </a:r>
            <a:r>
              <a:rPr lang="zh-CN" altLang="en-US" dirty="0" smtClean="0"/>
              <a:t>，</a:t>
            </a:r>
            <a:r>
              <a:rPr lang="en-US" altLang="zh-CN" dirty="0" smtClean="0"/>
              <a:t>sigma</a:t>
            </a:r>
            <a:r>
              <a:rPr lang="zh-CN" altLang="en-US" dirty="0" smtClean="0"/>
              <a:t>和</a:t>
            </a:r>
            <a:r>
              <a:rPr lang="en-US" altLang="zh-CN" dirty="0" smtClean="0"/>
              <a:t>V</a:t>
            </a:r>
            <a:r>
              <a:rPr lang="zh-CN" altLang="en-US" dirty="0" smtClean="0"/>
              <a:t>转置，其中</a:t>
            </a:r>
            <a:r>
              <a:rPr lang="en-US" altLang="zh-CN" dirty="0" smtClean="0"/>
              <a:t>sigma</a:t>
            </a:r>
            <a:r>
              <a:rPr lang="zh-CN" altLang="en-US" dirty="0" smtClean="0"/>
              <a:t>是以降序排列的奇异值。</a:t>
            </a:r>
            <a:endParaRPr lang="en-US" altLang="zh-CN" dirty="0" smtClean="0"/>
          </a:p>
          <a:p>
            <a:r>
              <a:rPr lang="zh-CN" altLang="en-US" dirty="0" smtClean="0"/>
              <a:t>然后，我们有一个新矩阵</a:t>
            </a:r>
            <a:r>
              <a:rPr lang="en-US" altLang="zh-CN" dirty="0" smtClean="0"/>
              <a:t>B</a:t>
            </a:r>
            <a:r>
              <a:rPr lang="zh-CN" altLang="en-US" dirty="0" smtClean="0"/>
              <a:t>，它是</a:t>
            </a:r>
            <a:r>
              <a:rPr lang="en-US" altLang="zh-CN" dirty="0" smtClean="0"/>
              <a:t>U</a:t>
            </a:r>
            <a:r>
              <a:rPr lang="zh-CN" altLang="en-US" dirty="0" smtClean="0"/>
              <a:t>乘</a:t>
            </a:r>
            <a:r>
              <a:rPr lang="en-US" altLang="zh-CN" dirty="0" smtClean="0"/>
              <a:t>S</a:t>
            </a:r>
            <a:r>
              <a:rPr lang="zh-CN" altLang="en-US" dirty="0" smtClean="0"/>
              <a:t>乘</a:t>
            </a:r>
            <a:r>
              <a:rPr lang="en-US" altLang="zh-CN" dirty="0" smtClean="0"/>
              <a:t>V</a:t>
            </a:r>
            <a:r>
              <a:rPr lang="zh-CN" altLang="en-US" dirty="0" smtClean="0"/>
              <a:t>转置。在这儿，矩阵</a:t>
            </a:r>
            <a:r>
              <a:rPr lang="en-US" altLang="zh-CN" dirty="0" smtClean="0"/>
              <a:t>s</a:t>
            </a:r>
            <a:r>
              <a:rPr lang="zh-CN" altLang="en-US" dirty="0" smtClean="0"/>
              <a:t>也是一个对角矩阵，其中</a:t>
            </a:r>
            <a:r>
              <a:rPr lang="en-US" altLang="zh-CN" dirty="0" smtClean="0"/>
              <a:t>s</a:t>
            </a:r>
            <a:r>
              <a:rPr lang="zh-CN" altLang="en-US" dirty="0" smtClean="0"/>
              <a:t>的对角线上前</a:t>
            </a:r>
            <a:r>
              <a:rPr lang="en-US" altLang="zh-CN" dirty="0" smtClean="0"/>
              <a:t>K</a:t>
            </a:r>
            <a:r>
              <a:rPr lang="zh-CN" altLang="en-US" dirty="0" smtClean="0"/>
              <a:t>个项是矩阵</a:t>
            </a:r>
            <a:r>
              <a:rPr lang="en-US" altLang="zh-CN" dirty="0" smtClean="0"/>
              <a:t>sigma</a:t>
            </a:r>
            <a:r>
              <a:rPr lang="zh-CN" altLang="en-US" dirty="0" smtClean="0"/>
              <a:t>中对应的奇异值，其余为零。</a:t>
            </a:r>
            <a:endParaRPr lang="en-US" altLang="zh-CN" dirty="0" smtClean="0"/>
          </a:p>
          <a:p>
            <a:r>
              <a:rPr lang="zh-CN" altLang="en-US" dirty="0" smtClean="0"/>
              <a:t>那这个新矩阵</a:t>
            </a:r>
            <a:r>
              <a:rPr lang="en-US" altLang="zh-CN" dirty="0" smtClean="0"/>
              <a:t>B</a:t>
            </a:r>
            <a:r>
              <a:rPr lang="zh-CN" altLang="en-US" dirty="0" smtClean="0"/>
              <a:t>是可以通过默认的矩阵</a:t>
            </a:r>
            <a:r>
              <a:rPr lang="en-US" altLang="zh-CN" dirty="0" smtClean="0"/>
              <a:t>A</a:t>
            </a:r>
            <a:r>
              <a:rPr lang="zh-CN" altLang="en-US" dirty="0" smtClean="0"/>
              <a:t>得到，也就是采用</a:t>
            </a:r>
            <a:r>
              <a:rPr lang="en-US" altLang="zh-CN" dirty="0" smtClean="0"/>
              <a:t>sigma</a:t>
            </a:r>
            <a:r>
              <a:rPr lang="zh-CN" altLang="en-US" dirty="0" smtClean="0"/>
              <a:t>并将其更改为</a:t>
            </a:r>
            <a:r>
              <a:rPr lang="en-US" altLang="zh-CN" dirty="0" smtClean="0"/>
              <a:t>S</a:t>
            </a:r>
            <a:r>
              <a:rPr lang="zh-CN" altLang="en-US" dirty="0" smtClean="0"/>
              <a:t>，然后利用矩阵</a:t>
            </a:r>
            <a:r>
              <a:rPr lang="en-US" altLang="zh-CN" dirty="0" smtClean="0"/>
              <a:t>A</a:t>
            </a:r>
            <a:r>
              <a:rPr lang="zh-CN" altLang="en-US" dirty="0" smtClean="0"/>
              <a:t>分解后的</a:t>
            </a:r>
            <a:r>
              <a:rPr lang="en-US" altLang="zh-CN" dirty="0" smtClean="0"/>
              <a:t>U</a:t>
            </a:r>
            <a:r>
              <a:rPr lang="zh-CN" altLang="en-US" dirty="0" smtClean="0"/>
              <a:t>和</a:t>
            </a:r>
            <a:r>
              <a:rPr lang="en-US" altLang="zh-CN" dirty="0" smtClean="0"/>
              <a:t>V</a:t>
            </a:r>
            <a:r>
              <a:rPr lang="zh-CN" altLang="en-US" dirty="0" smtClean="0"/>
              <a:t>矩阵，那么就能得到这个最佳近似</a:t>
            </a:r>
            <a:r>
              <a:rPr lang="en-US" altLang="zh-CN" dirty="0" smtClean="0"/>
              <a:t>A</a:t>
            </a:r>
            <a:r>
              <a:rPr lang="zh-CN" altLang="en-US" dirty="0" smtClean="0"/>
              <a:t>的矩阵</a:t>
            </a:r>
            <a:r>
              <a:rPr lang="en-US" altLang="zh-CN" dirty="0" smtClean="0"/>
              <a:t>B</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那如何衡量这个最佳呢？最好的方法是</a:t>
            </a:r>
            <a:r>
              <a:rPr lang="en-US" altLang="zh-CN" dirty="0" smtClean="0"/>
              <a:t>F</a:t>
            </a:r>
            <a:r>
              <a:rPr lang="zh-CN" altLang="en-US" dirty="0" smtClean="0"/>
              <a:t>范式来使得</a:t>
            </a:r>
            <a:r>
              <a:rPr lang="en-US" altLang="zh-CN" dirty="0" smtClean="0"/>
              <a:t>A</a:t>
            </a:r>
            <a:r>
              <a:rPr lang="zh-CN" altLang="en-US" dirty="0" smtClean="0"/>
              <a:t>和</a:t>
            </a:r>
            <a:r>
              <a:rPr lang="en-US" altLang="zh-CN" dirty="0" smtClean="0"/>
              <a:t>B</a:t>
            </a:r>
            <a:r>
              <a:rPr lang="zh-CN" altLang="en-US" dirty="0" smtClean="0"/>
              <a:t>之间的差异越小越好。也就是说在给定的情况下，</a:t>
            </a:r>
            <a:r>
              <a:rPr lang="en-US" altLang="zh-CN" dirty="0" smtClean="0"/>
              <a:t>A</a:t>
            </a:r>
            <a:r>
              <a:rPr lang="zh-CN" altLang="en-US" dirty="0" smtClean="0"/>
              <a:t>和</a:t>
            </a:r>
            <a:r>
              <a:rPr lang="en-US" altLang="zh-CN" dirty="0" smtClean="0"/>
              <a:t>B</a:t>
            </a:r>
            <a:r>
              <a:rPr lang="zh-CN" altLang="en-US" dirty="0" smtClean="0"/>
              <a:t>尽可能地彼此靠近，但好处是我们想要用少量坐标表示数据点。</a:t>
            </a:r>
          </a:p>
          <a:p>
            <a:r>
              <a:rPr lang="zh-CN" altLang="en-US" dirty="0" smtClean="0"/>
              <a:t>那么，找到使</a:t>
            </a:r>
            <a:r>
              <a:rPr lang="en-US" altLang="zh-CN" dirty="0" smtClean="0"/>
              <a:t>F</a:t>
            </a:r>
            <a:r>
              <a:rPr lang="zh-CN" altLang="en-US" dirty="0" smtClean="0"/>
              <a:t>范数最小的最佳矩阵</a:t>
            </a:r>
            <a:r>
              <a:rPr lang="en-US" altLang="zh-CN" dirty="0" smtClean="0"/>
              <a:t>B</a:t>
            </a:r>
            <a:r>
              <a:rPr lang="zh-CN" altLang="en-US" dirty="0" smtClean="0"/>
              <a:t>是什么呢？我们希望</a:t>
            </a:r>
            <a:r>
              <a:rPr lang="en-US" altLang="zh-CN" dirty="0" smtClean="0"/>
              <a:t>B</a:t>
            </a:r>
            <a:r>
              <a:rPr lang="zh-CN" altLang="en-US" dirty="0" smtClean="0"/>
              <a:t>的秩等于</a:t>
            </a:r>
            <a:r>
              <a:rPr lang="en-US" altLang="zh-CN" dirty="0" smtClean="0"/>
              <a:t>k</a:t>
            </a:r>
            <a:r>
              <a:rPr lang="zh-CN" altLang="en-US" dirty="0" smtClean="0"/>
              <a:t>。</a:t>
            </a:r>
            <a:r>
              <a:rPr lang="en-US" altLang="zh-CN" dirty="0" smtClean="0"/>
              <a:t>k</a:t>
            </a:r>
            <a:r>
              <a:rPr lang="zh-CN" altLang="en-US" dirty="0" smtClean="0"/>
              <a:t>是我们允许的维数，即坐标数。该矩阵</a:t>
            </a:r>
            <a:r>
              <a:rPr lang="en-US" altLang="zh-CN" dirty="0" smtClean="0"/>
              <a:t>B</a:t>
            </a:r>
            <a:r>
              <a:rPr lang="zh-CN" altLang="en-US" dirty="0" smtClean="0"/>
              <a:t>尽可能接近原始矩阵</a:t>
            </a:r>
            <a:r>
              <a:rPr lang="en-US" altLang="zh-CN" dirty="0" smtClean="0"/>
              <a:t>A</a:t>
            </a:r>
            <a:r>
              <a:rPr lang="zh-CN" altLang="en-US" dirty="0" smtClean="0"/>
              <a:t>。</a:t>
            </a:r>
            <a:endParaRPr lang="en-US" altLang="zh-CN" dirty="0" smtClean="0"/>
          </a:p>
          <a:p>
            <a:endParaRPr lang="en-US" baseline="0" dirty="0" smtClean="0"/>
          </a:p>
        </p:txBody>
      </p:sp>
      <p:sp>
        <p:nvSpPr>
          <p:cNvPr id="4" name="Slide Number Placeholder 3"/>
          <p:cNvSpPr>
            <a:spLocks noGrp="1"/>
          </p:cNvSpPr>
          <p:nvPr>
            <p:ph type="sldNum" sz="quarter" idx="10"/>
          </p:nvPr>
        </p:nvSpPr>
        <p:spPr/>
        <p:txBody>
          <a:bodyPr/>
          <a:lstStyle/>
          <a:p>
            <a:fld id="{EE707532-839C-41A2-9E71-D5288AEAE66A}" type="slidenum">
              <a:rPr lang="en-US" smtClean="0"/>
              <a:pPr/>
              <a:t>32</a:t>
            </a:fld>
            <a:endParaRPr lang="en-US"/>
          </a:p>
        </p:txBody>
      </p:sp>
    </p:spTree>
    <p:extLst>
      <p:ext uri="{BB962C8B-B14F-4D97-AF65-F5344CB8AC3E}">
        <p14:creationId xmlns:p14="http://schemas.microsoft.com/office/powerpoint/2010/main" val="6560985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SVD</a:t>
            </a:r>
            <a:r>
              <a:rPr lang="zh-CN" altLang="en-US" sz="1200" kern="1200" dirty="0" smtClean="0">
                <a:solidFill>
                  <a:schemeClr val="tx1"/>
                </a:solidFill>
                <a:latin typeface="+mn-lt"/>
                <a:ea typeface="+mn-ea"/>
                <a:cs typeface="+mn-cs"/>
              </a:rPr>
              <a:t>分解和矩阵的谱分解</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又称特征分解十分类似。</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首先我们先看</a:t>
            </a:r>
            <a:r>
              <a:rPr lang="en-US" altLang="zh-CN" sz="1200" kern="1200" dirty="0" smtClean="0">
                <a:solidFill>
                  <a:schemeClr val="tx1"/>
                </a:solidFill>
                <a:latin typeface="+mn-lt"/>
                <a:ea typeface="+mn-ea"/>
                <a:cs typeface="+mn-cs"/>
              </a:rPr>
              <a:t>SVD</a:t>
            </a:r>
            <a:r>
              <a:rPr lang="zh-CN" altLang="en-US" sz="1200" kern="1200" dirty="0" smtClean="0">
                <a:solidFill>
                  <a:schemeClr val="tx1"/>
                </a:solidFill>
                <a:latin typeface="+mn-lt"/>
                <a:ea typeface="+mn-ea"/>
                <a:cs typeface="+mn-cs"/>
              </a:rPr>
              <a:t>分解通过将矩阵表示为</a:t>
            </a:r>
            <a:r>
              <a:rPr lang="en-US" altLang="zh-CN" sz="1200" kern="1200" dirty="0" smtClean="0">
                <a:solidFill>
                  <a:schemeClr val="tx1"/>
                </a:solidFill>
                <a:latin typeface="+mn-lt"/>
                <a:ea typeface="+mn-ea"/>
                <a:cs typeface="+mn-cs"/>
              </a:rPr>
              <a:t>U</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sigma</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V</a:t>
            </a:r>
            <a:r>
              <a:rPr lang="zh-CN" altLang="en-US" sz="1200" kern="1200" dirty="0" smtClean="0">
                <a:solidFill>
                  <a:schemeClr val="tx1"/>
                </a:solidFill>
                <a:latin typeface="+mn-lt"/>
                <a:ea typeface="+mn-ea"/>
                <a:cs typeface="+mn-cs"/>
              </a:rPr>
              <a:t>转置三个矩阵。那么如果</a:t>
            </a:r>
            <a:r>
              <a:rPr lang="en-US" altLang="zh-CN" sz="1200" kern="1200" dirty="0" smtClean="0">
                <a:solidFill>
                  <a:schemeClr val="tx1"/>
                </a:solidFill>
                <a:latin typeface="+mn-lt"/>
                <a:ea typeface="+mn-ea"/>
                <a:cs typeface="+mn-cs"/>
              </a:rPr>
              <a:t>U</a:t>
            </a:r>
            <a:r>
              <a:rPr lang="zh-CN" altLang="en-US" sz="1200" kern="1200" dirty="0" smtClean="0">
                <a:solidFill>
                  <a:schemeClr val="tx1"/>
                </a:solidFill>
                <a:latin typeface="+mn-lt"/>
                <a:ea typeface="+mn-ea"/>
                <a:cs typeface="+mn-cs"/>
              </a:rPr>
              <a:t>中每一列表示为一个列向量，然后</a:t>
            </a:r>
            <a:r>
              <a:rPr lang="en-US" altLang="zh-CN" sz="1200" kern="1200" dirty="0" smtClean="0">
                <a:solidFill>
                  <a:schemeClr val="tx1"/>
                </a:solidFill>
                <a:latin typeface="+mn-lt"/>
                <a:ea typeface="+mn-ea"/>
                <a:cs typeface="+mn-cs"/>
              </a:rPr>
              <a:t>V</a:t>
            </a:r>
            <a:r>
              <a:rPr lang="zh-CN" altLang="en-US" sz="1200" kern="1200" dirty="0" smtClean="0">
                <a:solidFill>
                  <a:schemeClr val="tx1"/>
                </a:solidFill>
                <a:latin typeface="+mn-lt"/>
                <a:ea typeface="+mn-ea"/>
                <a:cs typeface="+mn-cs"/>
              </a:rPr>
              <a:t>中每一行表示为一个行向量。</a:t>
            </a:r>
            <a:endParaRPr lang="en-US" altLang="zh-CN"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EE707532-839C-41A2-9E71-D5288AEAE66A}" type="slidenum">
              <a:rPr lang="en-US" smtClean="0"/>
              <a:pPr/>
              <a:t>33</a:t>
            </a:fld>
            <a:endParaRPr lang="en-US"/>
          </a:p>
        </p:txBody>
      </p:sp>
    </p:spTree>
    <p:extLst>
      <p:ext uri="{BB962C8B-B14F-4D97-AF65-F5344CB8AC3E}">
        <p14:creationId xmlns:p14="http://schemas.microsoft.com/office/powerpoint/2010/main" val="2863760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刚才我们将矩阵表示为三个矩阵相乘，那么对应的其实就是</a:t>
            </a:r>
            <a:r>
              <a:rPr lang="en-US" altLang="zh-CN" dirty="0" smtClean="0"/>
              <a:t>sigma1</a:t>
            </a:r>
            <a:r>
              <a:rPr lang="zh-CN" altLang="en-US" dirty="0" smtClean="0"/>
              <a:t>乘以</a:t>
            </a:r>
            <a:r>
              <a:rPr lang="en-US" altLang="zh-CN" dirty="0" smtClean="0"/>
              <a:t>U1</a:t>
            </a:r>
            <a:r>
              <a:rPr lang="zh-CN" altLang="en-US" dirty="0" smtClean="0"/>
              <a:t>向量，乘以</a:t>
            </a:r>
            <a:r>
              <a:rPr lang="en-US" altLang="zh-CN" dirty="0" smtClean="0"/>
              <a:t>V1</a:t>
            </a:r>
            <a:r>
              <a:rPr lang="zh-CN" altLang="en-US" dirty="0" smtClean="0"/>
              <a:t>转置向量，然后加上</a:t>
            </a:r>
            <a:r>
              <a:rPr lang="en-US" altLang="zh-CN" dirty="0" smtClean="0"/>
              <a:t>sigma2</a:t>
            </a:r>
            <a:r>
              <a:rPr lang="zh-CN" altLang="en-US" dirty="0" smtClean="0"/>
              <a:t>乘以</a:t>
            </a:r>
            <a:r>
              <a:rPr lang="en-US" altLang="zh-CN" dirty="0" smtClean="0"/>
              <a:t>U2</a:t>
            </a:r>
            <a:r>
              <a:rPr lang="zh-CN" altLang="en-US" dirty="0" smtClean="0"/>
              <a:t>向量乘以</a:t>
            </a:r>
            <a:r>
              <a:rPr lang="en-US" altLang="zh-CN" dirty="0" smtClean="0"/>
              <a:t>V2</a:t>
            </a:r>
            <a:r>
              <a:rPr lang="zh-CN" altLang="en-US" dirty="0" smtClean="0"/>
              <a:t>转置向量等等，共</a:t>
            </a:r>
            <a:r>
              <a:rPr lang="en-US" altLang="zh-CN" dirty="0" smtClean="0"/>
              <a:t>k</a:t>
            </a:r>
            <a:r>
              <a:rPr lang="zh-CN" altLang="en-US" dirty="0" smtClean="0"/>
              <a:t>个项的总和。我们已经知道</a:t>
            </a:r>
            <a:r>
              <a:rPr lang="en-US" altLang="zh-CN" dirty="0" smtClean="0"/>
              <a:t>sigma</a:t>
            </a:r>
            <a:r>
              <a:rPr lang="zh-CN" altLang="en-US" dirty="0" smtClean="0"/>
              <a:t>的奇异值大于零，并且已排序这些</a:t>
            </a:r>
            <a:r>
              <a:rPr lang="en-US" altLang="zh-CN" dirty="0" smtClean="0"/>
              <a:t>sigma</a:t>
            </a:r>
            <a:r>
              <a:rPr lang="zh-CN" altLang="en-US" dirty="0" smtClean="0"/>
              <a:t>值。</a:t>
            </a:r>
            <a:endParaRPr lang="en-US" altLang="zh-CN" dirty="0" smtClean="0"/>
          </a:p>
          <a:p>
            <a:r>
              <a:rPr lang="zh-CN" altLang="en-US" dirty="0" smtClean="0"/>
              <a:t>为什么将低奇异值归零后也有效呢？</a:t>
            </a:r>
            <a:endParaRPr lang="en-US" altLang="zh-CN" dirty="0" smtClean="0"/>
          </a:p>
          <a:p>
            <a:r>
              <a:rPr lang="zh-CN" altLang="en-US" dirty="0" smtClean="0"/>
              <a:t>我们已经知道向量</a:t>
            </a:r>
            <a:r>
              <a:rPr lang="en-US" altLang="zh-CN" dirty="0" err="1" smtClean="0"/>
              <a:t>Ui</a:t>
            </a:r>
            <a:r>
              <a:rPr lang="zh-CN" altLang="en-US" dirty="0" smtClean="0"/>
              <a:t>和</a:t>
            </a:r>
            <a:r>
              <a:rPr lang="en-US" altLang="zh-CN" dirty="0" smtClean="0"/>
              <a:t>Vi</a:t>
            </a:r>
            <a:r>
              <a:rPr lang="zh-CN" altLang="en-US" dirty="0" smtClean="0"/>
              <a:t>是单位长度。也就是说</a:t>
            </a:r>
            <a:r>
              <a:rPr lang="en-US" altLang="zh-CN" dirty="0" err="1" smtClean="0"/>
              <a:t>Ui</a:t>
            </a:r>
            <a:r>
              <a:rPr lang="zh-CN" altLang="en-US" dirty="0" smtClean="0"/>
              <a:t>一定是</a:t>
            </a:r>
            <a:r>
              <a:rPr lang="en-US" altLang="zh-CN" dirty="0" smtClean="0"/>
              <a:t>n</a:t>
            </a:r>
            <a:r>
              <a:rPr lang="zh-CN" altLang="en-US" dirty="0" smtClean="0"/>
              <a:t>行一列，而</a:t>
            </a:r>
            <a:r>
              <a:rPr lang="en-US" altLang="zh-CN" dirty="0" smtClean="0"/>
              <a:t>Vi</a:t>
            </a:r>
            <a:r>
              <a:rPr lang="zh-CN" altLang="en-US" dirty="0" smtClean="0"/>
              <a:t>是</a:t>
            </a:r>
            <a:r>
              <a:rPr lang="en-US" altLang="zh-CN" dirty="0" smtClean="0"/>
              <a:t>1</a:t>
            </a:r>
            <a:r>
              <a:rPr lang="zh-CN" altLang="en-US" dirty="0" smtClean="0"/>
              <a:t>行</a:t>
            </a:r>
            <a:r>
              <a:rPr lang="en-US" altLang="zh-CN" dirty="0" smtClean="0"/>
              <a:t>m</a:t>
            </a:r>
            <a:r>
              <a:rPr lang="zh-CN" altLang="en-US" dirty="0" smtClean="0"/>
              <a:t>列。所以这儿每个向量都是单位长度。当</a:t>
            </a:r>
            <a:r>
              <a:rPr lang="en-US" altLang="zh-CN" dirty="0" smtClean="0"/>
              <a:t>sigma</a:t>
            </a:r>
            <a:r>
              <a:rPr lang="zh-CN" altLang="en-US" dirty="0" smtClean="0"/>
              <a:t>较小时，我们丢到一项，那么这一项的结果其实也一定是很小的，那其实也只产生了较小的误差。</a:t>
            </a:r>
            <a:endParaRPr lang="en-US" altLang="zh-CN" dirty="0" smtClean="0"/>
          </a:p>
          <a:p>
            <a:r>
              <a:rPr lang="zh-CN" altLang="en-US" dirty="0" smtClean="0"/>
              <a:t>这儿我们讨论的是非正式的证明，更多形式化证明可以阅读更多课外数据。这里只说说凭这种直觉，我们觉得将小西格玛设置为零实际上是可行的，也就是这样子进行降维是可行的。</a:t>
            </a:r>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34</a:t>
            </a:fld>
            <a:endParaRPr lang="en-US"/>
          </a:p>
        </p:txBody>
      </p:sp>
    </p:spTree>
    <p:extLst>
      <p:ext uri="{BB962C8B-B14F-4D97-AF65-F5344CB8AC3E}">
        <p14:creationId xmlns:p14="http://schemas.microsoft.com/office/powerpoint/2010/main" val="9692331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那到底应该保留多少个</a:t>
            </a:r>
            <a:r>
              <a:rPr lang="en-US" altLang="zh-CN" dirty="0" smtClean="0"/>
              <a:t>sigma</a:t>
            </a:r>
            <a:r>
              <a:rPr lang="zh-CN" altLang="en-US" dirty="0" smtClean="0"/>
              <a:t>值呢？</a:t>
            </a:r>
            <a:endParaRPr lang="en-US" altLang="zh-CN" dirty="0" smtClean="0"/>
          </a:p>
          <a:p>
            <a:r>
              <a:rPr lang="zh-CN" altLang="en-US" dirty="0" smtClean="0"/>
              <a:t>这里有一条有用的经验法则。也就是说保留足够的</a:t>
            </a:r>
            <a:r>
              <a:rPr lang="en-US" altLang="zh-CN" dirty="0" smtClean="0"/>
              <a:t>sigma</a:t>
            </a:r>
            <a:r>
              <a:rPr lang="zh-CN" altLang="en-US" dirty="0" smtClean="0"/>
              <a:t>值，以使得</a:t>
            </a:r>
            <a:r>
              <a:rPr lang="en-US" altLang="zh-CN" dirty="0" smtClean="0"/>
              <a:t>sigma</a:t>
            </a:r>
            <a:r>
              <a:rPr lang="zh-CN" altLang="en-US" dirty="0" smtClean="0"/>
              <a:t>矩阵中</a:t>
            </a:r>
            <a:r>
              <a:rPr lang="en-US" altLang="zh-CN" dirty="0" smtClean="0"/>
              <a:t>80-90%</a:t>
            </a:r>
            <a:r>
              <a:rPr lang="zh-CN" altLang="en-US" dirty="0" smtClean="0"/>
              <a:t>的能量都能够被保留。</a:t>
            </a:r>
            <a:endParaRPr lang="en-US" altLang="zh-CN" dirty="0" smtClean="0"/>
          </a:p>
          <a:p>
            <a:endParaRPr lang="en-US" altLang="zh-CN" dirty="0" smtClean="0"/>
          </a:p>
          <a:p>
            <a:r>
              <a:rPr lang="zh-CN" altLang="en-US" dirty="0" smtClean="0"/>
              <a:t>所以，当然，现在的问题是，要保留多少个维度，对吗？因此，如果我采用矩阵</a:t>
            </a:r>
            <a:r>
              <a:rPr lang="en-US" altLang="zh-CN" dirty="0" smtClean="0"/>
              <a:t>A</a:t>
            </a:r>
            <a:r>
              <a:rPr lang="zh-CN" altLang="en-US" dirty="0" smtClean="0"/>
              <a:t>，就这样做，我会进行奇异值分解，并且我最后得到一些</a:t>
            </a:r>
            <a:r>
              <a:rPr lang="en-US" altLang="zh-CN" dirty="0" smtClean="0"/>
              <a:t>R</a:t>
            </a:r>
            <a:r>
              <a:rPr lang="zh-CN" altLang="en-US" dirty="0" smtClean="0"/>
              <a:t>，它是矩阵的秩在最坏的情况下，奇异值和奇异向量以及</a:t>
            </a:r>
            <a:r>
              <a:rPr lang="en-US" altLang="zh-CN" dirty="0" smtClean="0"/>
              <a:t>r in</a:t>
            </a:r>
            <a:r>
              <a:rPr lang="zh-CN" altLang="en-US" dirty="0" smtClean="0"/>
              <a:t>。</a:t>
            </a:r>
            <a:r>
              <a:rPr lang="en-US" altLang="zh-CN" dirty="0" smtClean="0"/>
              <a:t>r</a:t>
            </a:r>
            <a:r>
              <a:rPr lang="zh-CN" altLang="en-US" dirty="0" smtClean="0"/>
              <a:t>可以是</a:t>
            </a:r>
            <a:r>
              <a:rPr lang="en-US" altLang="zh-CN" dirty="0" smtClean="0"/>
              <a:t>m</a:t>
            </a:r>
            <a:r>
              <a:rPr lang="zh-CN" altLang="en-US" dirty="0" smtClean="0"/>
              <a:t>和</a:t>
            </a:r>
            <a:r>
              <a:rPr lang="en-US" altLang="zh-CN" dirty="0" smtClean="0"/>
              <a:t>n</a:t>
            </a:r>
            <a:r>
              <a:rPr lang="zh-CN" altLang="en-US" dirty="0" smtClean="0"/>
              <a:t>中的最小值。对种类最少的定点列或跟随者数为八。然后的问题是，在我进行</a:t>
            </a:r>
            <a:r>
              <a:rPr lang="en-US" altLang="zh-CN" dirty="0" smtClean="0"/>
              <a:t>Finsen</a:t>
            </a:r>
            <a:r>
              <a:rPr lang="zh-CN" altLang="en-US" dirty="0" smtClean="0"/>
              <a:t>简介时，有多少个？我应该保持多少个尺寸</a:t>
            </a:r>
            <a:r>
              <a:rPr lang="en-US" altLang="zh-CN" dirty="0" smtClean="0"/>
              <a:t>k</a:t>
            </a:r>
            <a:r>
              <a:rPr lang="zh-CN" altLang="en-US" dirty="0" smtClean="0"/>
              <a:t>，或者我应保留多少个奇异值</a:t>
            </a:r>
            <a:r>
              <a:rPr lang="en-US" altLang="zh-CN" dirty="0" smtClean="0"/>
              <a:t>sigma</a:t>
            </a:r>
            <a:r>
              <a:rPr lang="zh-CN" altLang="en-US" dirty="0" smtClean="0"/>
              <a:t>？一个好的经验法则是我应该保持尽可能多的我可以做到这一点的方法如下。基本上，我将总能量定义为奇异值的平方。现在我要做的是我要确保总和超过奇异值</a:t>
            </a:r>
            <a:r>
              <a:rPr lang="en-US" altLang="zh-CN" dirty="0" err="1" smtClean="0"/>
              <a:t>i</a:t>
            </a:r>
            <a:r>
              <a:rPr lang="zh-CN" altLang="en-US" dirty="0" smtClean="0"/>
              <a:t>到</a:t>
            </a:r>
            <a:r>
              <a:rPr lang="en-US" altLang="zh-CN" dirty="0" smtClean="0"/>
              <a:t>k</a:t>
            </a:r>
            <a:r>
              <a:rPr lang="zh-CN" altLang="en-US" dirty="0" smtClean="0"/>
              <a:t>。</a:t>
            </a:r>
            <a:r>
              <a:rPr lang="en-US" altLang="zh-CN" dirty="0" smtClean="0"/>
              <a:t>Sigma </a:t>
            </a:r>
            <a:r>
              <a:rPr lang="en-US" altLang="zh-CN" dirty="0" err="1" smtClean="0"/>
              <a:t>i</a:t>
            </a:r>
            <a:r>
              <a:rPr lang="zh-CN" altLang="en-US" dirty="0" smtClean="0"/>
              <a:t>平方，对，是一个奇异值，所以我不断将它们除以和的奇异值，直到</a:t>
            </a:r>
            <a:r>
              <a:rPr lang="en-US" altLang="zh-CN" dirty="0" smtClean="0"/>
              <a:t>r</a:t>
            </a:r>
            <a:r>
              <a:rPr lang="zh-CN" altLang="en-US" dirty="0" smtClean="0"/>
              <a:t>，</a:t>
            </a:r>
            <a:r>
              <a:rPr lang="en-US" altLang="zh-CN" dirty="0" smtClean="0"/>
              <a:t>r</a:t>
            </a:r>
            <a:r>
              <a:rPr lang="zh-CN" altLang="en-US" dirty="0" smtClean="0"/>
              <a:t>，这些都是我得到的所有奇异值。这就是我要保留的奇异值。</a:t>
            </a:r>
            <a:endParaRPr lang="en-US" altLang="zh-CN" dirty="0" smtClean="0"/>
          </a:p>
          <a:p>
            <a:endParaRPr lang="en-US" altLang="zh-CN" dirty="0" smtClean="0"/>
          </a:p>
          <a:p>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特征分解是将矩阵（只有对</a:t>
            </a:r>
            <a:r>
              <a:rPr lang="zh-CN" altLang="en-US" sz="1200" kern="1200" dirty="0" smtClean="0">
                <a:solidFill>
                  <a:schemeClr val="tx1"/>
                </a:solidFill>
                <a:latin typeface="+mn-lt"/>
                <a:ea typeface="+mn-ea"/>
                <a:cs typeface="+mn-cs"/>
                <a:hlinkClick r:id="rId3" tooltip="可对角化矩阵"/>
              </a:rPr>
              <a:t>可对角化矩阵</a:t>
            </a:r>
            <a:r>
              <a:rPr lang="zh-CN" altLang="en-US" sz="1200" kern="1200" dirty="0" smtClean="0">
                <a:solidFill>
                  <a:schemeClr val="tx1"/>
                </a:solidFill>
                <a:latin typeface="+mn-lt"/>
                <a:ea typeface="+mn-ea"/>
                <a:cs typeface="+mn-cs"/>
              </a:rPr>
              <a:t>）分解为由其</a:t>
            </a:r>
            <a:r>
              <a:rPr lang="zh-CN" altLang="en-US" sz="1200" kern="1200" dirty="0" smtClean="0">
                <a:solidFill>
                  <a:schemeClr val="tx1"/>
                </a:solidFill>
                <a:latin typeface="+mn-lt"/>
                <a:ea typeface="+mn-ea"/>
                <a:cs typeface="+mn-cs"/>
                <a:hlinkClick r:id="rId4" tooltip="特征值"/>
              </a:rPr>
              <a:t>特征值</a:t>
            </a:r>
            <a:r>
              <a:rPr lang="zh-CN" altLang="en-US" sz="1200" kern="1200" dirty="0" smtClean="0">
                <a:solidFill>
                  <a:schemeClr val="tx1"/>
                </a:solidFill>
                <a:latin typeface="+mn-lt"/>
                <a:ea typeface="+mn-ea"/>
                <a:cs typeface="+mn-cs"/>
              </a:rPr>
              <a:t>和</a:t>
            </a:r>
            <a:r>
              <a:rPr lang="zh-CN" altLang="en-US" sz="1200" kern="1200" dirty="0" smtClean="0">
                <a:solidFill>
                  <a:schemeClr val="tx1"/>
                </a:solidFill>
                <a:latin typeface="+mn-lt"/>
                <a:ea typeface="+mn-ea"/>
                <a:cs typeface="+mn-cs"/>
                <a:hlinkClick r:id="rId5" tooltip="特征向量"/>
              </a:rPr>
              <a:t>特征向量</a:t>
            </a:r>
            <a:r>
              <a:rPr lang="zh-CN" altLang="en-US" sz="1200" kern="1200" dirty="0" smtClean="0">
                <a:solidFill>
                  <a:schemeClr val="tx1"/>
                </a:solidFill>
                <a:latin typeface="+mn-lt"/>
                <a:ea typeface="+mn-ea"/>
                <a:cs typeface="+mn-cs"/>
              </a:rPr>
              <a:t>表示的矩阵之积。</a:t>
            </a:r>
            <a:endParaRPr lang="en-US" altLang="zh-CN"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35</a:t>
            </a:fld>
            <a:endParaRPr lang="en-US"/>
          </a:p>
        </p:txBody>
      </p:sp>
    </p:spTree>
    <p:extLst>
      <p:ext uri="{BB962C8B-B14F-4D97-AF65-F5344CB8AC3E}">
        <p14:creationId xmlns:p14="http://schemas.microsoft.com/office/powerpoint/2010/main" val="37052788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a:t>
            </a:r>
            <a:r>
              <a:rPr lang="en-US" altLang="zh-CN" dirty="0" smtClean="0"/>
              <a:t>SVD</a:t>
            </a:r>
            <a:r>
              <a:rPr lang="zh-CN" altLang="en-US" dirty="0" smtClean="0"/>
              <a:t>的计算复杂度是多少？</a:t>
            </a:r>
            <a:endParaRPr lang="en-US" altLang="zh-CN" dirty="0" smtClean="0"/>
          </a:p>
          <a:p>
            <a:r>
              <a:rPr lang="zh-CN" altLang="en-US" dirty="0" smtClean="0"/>
              <a:t>为了计算</a:t>
            </a:r>
            <a:r>
              <a:rPr lang="en-US" altLang="zh-CN" dirty="0" smtClean="0"/>
              <a:t>SVD</a:t>
            </a:r>
            <a:r>
              <a:rPr lang="zh-CN" altLang="en-US" dirty="0" smtClean="0"/>
              <a:t>，其实现在已经有很多标准的线性代数工具包，比如</a:t>
            </a:r>
            <a:r>
              <a:rPr lang="en-US" altLang="zh-CN" dirty="0" err="1" smtClean="0"/>
              <a:t>Linpack</a:t>
            </a:r>
            <a:r>
              <a:rPr lang="zh-CN" altLang="en-US" sz="1200" b="0" i="0" kern="1200" dirty="0" smtClean="0">
                <a:solidFill>
                  <a:schemeClr val="tx1"/>
                </a:solidFill>
                <a:effectLst/>
                <a:latin typeface="+mn-lt"/>
                <a:ea typeface="+mn-ea"/>
                <a:cs typeface="+mn-cs"/>
              </a:rPr>
              <a:t>软件库</a:t>
            </a:r>
            <a:r>
              <a:rPr lang="zh-CN" altLang="en-US" dirty="0" smtClean="0"/>
              <a:t>，</a:t>
            </a:r>
            <a:r>
              <a:rPr lang="en-US" altLang="zh-CN" dirty="0" err="1" smtClean="0"/>
              <a:t>matlab</a:t>
            </a:r>
            <a:r>
              <a:rPr lang="zh-CN" altLang="en-US" dirty="0" smtClean="0"/>
              <a:t>中自带函数等等。。。</a:t>
            </a:r>
            <a:endParaRPr lang="en-US" altLang="zh-CN" dirty="0" smtClean="0"/>
          </a:p>
          <a:p>
            <a:r>
              <a:rPr lang="zh-CN" altLang="en-US" dirty="0" smtClean="0"/>
              <a:t>其复杂度基本上是数据大小的立方。比如</a:t>
            </a:r>
            <a:r>
              <a:rPr lang="en-US" altLang="zh-CN" dirty="0" smtClean="0"/>
              <a:t>n</a:t>
            </a:r>
            <a:r>
              <a:rPr lang="zh-CN" altLang="en-US" dirty="0" smtClean="0"/>
              <a:t>乘以</a:t>
            </a:r>
            <a:r>
              <a:rPr lang="en-US" altLang="zh-CN" dirty="0" smtClean="0"/>
              <a:t>m</a:t>
            </a:r>
            <a:r>
              <a:rPr lang="zh-CN" altLang="en-US" dirty="0" smtClean="0"/>
              <a:t>平方的复杂度，或者</a:t>
            </a:r>
            <a:r>
              <a:rPr lang="en-US" altLang="zh-CN" dirty="0" smtClean="0"/>
              <a:t>m</a:t>
            </a:r>
            <a:r>
              <a:rPr lang="zh-CN" altLang="en-US" dirty="0" smtClean="0"/>
              <a:t>乘以</a:t>
            </a:r>
            <a:r>
              <a:rPr lang="en-US" altLang="zh-CN" dirty="0" smtClean="0"/>
              <a:t>n</a:t>
            </a:r>
            <a:r>
              <a:rPr lang="zh-CN" altLang="en-US" dirty="0" smtClean="0"/>
              <a:t>的平方复杂度，这两个种较小者是</a:t>
            </a:r>
            <a:r>
              <a:rPr lang="en-US" altLang="zh-CN" dirty="0" smtClean="0"/>
              <a:t>SVD</a:t>
            </a:r>
            <a:r>
              <a:rPr lang="zh-CN" altLang="en-US" dirty="0" smtClean="0"/>
              <a:t>的复杂度。所以我们基本上所传统的</a:t>
            </a:r>
            <a:r>
              <a:rPr lang="en-US" altLang="zh-CN" dirty="0" smtClean="0"/>
              <a:t>SVD</a:t>
            </a:r>
            <a:r>
              <a:rPr lang="zh-CN" altLang="en-US" dirty="0" smtClean="0"/>
              <a:t>如果不执行优化，比如一些并行化的话，需要立方复杂度。</a:t>
            </a:r>
            <a:endParaRPr lang="en-US" altLang="zh-CN" dirty="0" smtClean="0"/>
          </a:p>
          <a:p>
            <a:r>
              <a:rPr lang="zh-CN" altLang="en-US" dirty="0" smtClean="0"/>
              <a:t>当然如果说我们并不是想要这个所有</a:t>
            </a:r>
            <a:r>
              <a:rPr lang="en-US" altLang="zh-CN" dirty="0" smtClean="0"/>
              <a:t>u</a:t>
            </a:r>
            <a:r>
              <a:rPr lang="zh-CN" altLang="en-US" dirty="0" smtClean="0"/>
              <a:t>，</a:t>
            </a:r>
            <a:r>
              <a:rPr lang="en-US" altLang="zh-CN" dirty="0" smtClean="0"/>
              <a:t>sigma</a:t>
            </a:r>
            <a:r>
              <a:rPr lang="zh-CN" altLang="en-US" dirty="0" smtClean="0"/>
              <a:t>，</a:t>
            </a:r>
            <a:r>
              <a:rPr lang="en-US" altLang="zh-CN" dirty="0" smtClean="0"/>
              <a:t>v</a:t>
            </a:r>
            <a:r>
              <a:rPr lang="zh-CN" altLang="en-US" dirty="0" smtClean="0"/>
              <a:t>矩阵的话。比如我们只想要</a:t>
            </a:r>
            <a:r>
              <a:rPr lang="en-US" altLang="zh-CN" dirty="0" smtClean="0"/>
              <a:t>sigma</a:t>
            </a:r>
            <a:r>
              <a:rPr lang="zh-CN" altLang="en-US" dirty="0" smtClean="0"/>
              <a:t>矩阵中那些奇异值，或者只想要</a:t>
            </a:r>
            <a:r>
              <a:rPr lang="en-US" altLang="zh-CN" dirty="0" smtClean="0"/>
              <a:t>k</a:t>
            </a:r>
            <a:r>
              <a:rPr lang="zh-CN" altLang="en-US" dirty="0" smtClean="0"/>
              <a:t>个奇异值等，这个复杂度可以更小一些。</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EE707532-839C-41A2-9E71-D5288AEAE66A}" type="slidenum">
              <a:rPr lang="en-US" smtClean="0"/>
              <a:pPr/>
              <a:t>36</a:t>
            </a:fld>
            <a:endParaRPr lang="en-US"/>
          </a:p>
        </p:txBody>
      </p:sp>
    </p:spTree>
    <p:extLst>
      <p:ext uri="{BB962C8B-B14F-4D97-AF65-F5344CB8AC3E}">
        <p14:creationId xmlns:p14="http://schemas.microsoft.com/office/powerpoint/2010/main" val="6935350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到目前为止的结论包括如下、</a:t>
            </a:r>
            <a:endParaRPr lang="en-US" altLang="zh-CN" dirty="0" smtClean="0"/>
          </a:p>
          <a:p>
            <a:r>
              <a:rPr lang="zh-CN" altLang="en-US" dirty="0" smtClean="0"/>
              <a:t>任何矩阵</a:t>
            </a:r>
            <a:r>
              <a:rPr lang="en-US" altLang="zh-CN" dirty="0" smtClean="0"/>
              <a:t>A</a:t>
            </a:r>
            <a:r>
              <a:rPr lang="zh-CN" altLang="en-US" dirty="0" smtClean="0"/>
              <a:t>可以由三个特殊矩阵，</a:t>
            </a:r>
            <a:r>
              <a:rPr lang="en-US" altLang="zh-CN" dirty="0" smtClean="0"/>
              <a:t>U</a:t>
            </a:r>
            <a:r>
              <a:rPr lang="zh-CN" altLang="en-US" dirty="0" smtClean="0"/>
              <a:t>，</a:t>
            </a:r>
            <a:r>
              <a:rPr lang="en-US" altLang="zh-CN" dirty="0" smtClean="0"/>
              <a:t>sigma</a:t>
            </a:r>
            <a:r>
              <a:rPr lang="zh-CN" altLang="en-US" dirty="0" smtClean="0"/>
              <a:t>和</a:t>
            </a:r>
            <a:r>
              <a:rPr lang="en-US" altLang="zh-CN" dirty="0" smtClean="0"/>
              <a:t>T</a:t>
            </a:r>
            <a:r>
              <a:rPr lang="zh-CN" altLang="en-US" dirty="0" smtClean="0"/>
              <a:t>转置组合而来，并且这三个矩阵都是唯一的。矩阵</a:t>
            </a:r>
            <a:r>
              <a:rPr lang="en-US" altLang="zh-CN" dirty="0" smtClean="0"/>
              <a:t>U</a:t>
            </a:r>
            <a:r>
              <a:rPr lang="zh-CN" altLang="en-US" dirty="0" smtClean="0"/>
              <a:t>视为用户到概念空间的相似度矩阵，矩阵</a:t>
            </a:r>
            <a:r>
              <a:rPr lang="en-US" altLang="zh-CN" dirty="0" smtClean="0"/>
              <a:t>V</a:t>
            </a:r>
            <a:r>
              <a:rPr lang="zh-CN" altLang="en-US" dirty="0" smtClean="0"/>
              <a:t>视为电影到概念空间的相似度矩阵，矩阵</a:t>
            </a:r>
            <a:r>
              <a:rPr lang="en-US" altLang="zh-CN" dirty="0" smtClean="0"/>
              <a:t>sigma</a:t>
            </a:r>
            <a:r>
              <a:rPr lang="zh-CN" altLang="en-US" dirty="0" smtClean="0"/>
              <a:t>中存储每个概念的强度，也就是奇异值。</a:t>
            </a:r>
            <a:endParaRPr lang="en-US" altLang="zh-CN" dirty="0" smtClean="0"/>
          </a:p>
          <a:p>
            <a:r>
              <a:rPr lang="zh-CN" altLang="en-US" dirty="0" smtClean="0"/>
              <a:t>那么对应的如何进行降维呢？</a:t>
            </a:r>
            <a:endParaRPr lang="en-US" altLang="zh-CN" dirty="0" smtClean="0"/>
          </a:p>
          <a:p>
            <a:r>
              <a:rPr lang="zh-CN" altLang="en-US" dirty="0" smtClean="0"/>
              <a:t>方法是简单地设置较小的那些奇异值为零。意味着我们有部分舍弃，我们舍弃的常用准则是保留奇异值能量的</a:t>
            </a:r>
            <a:r>
              <a:rPr lang="en-US" altLang="zh-CN" dirty="0" smtClean="0"/>
              <a:t>80-90%</a:t>
            </a:r>
            <a:r>
              <a:rPr lang="zh-CN" altLang="en-US" dirty="0" smtClean="0"/>
              <a:t>。而这儿能量表示每个奇异值的平方的和。</a:t>
            </a:r>
            <a:endParaRPr lang="en-US" altLang="zh-CN" dirty="0" smtClean="0"/>
          </a:p>
          <a:p>
            <a:r>
              <a:rPr lang="zh-CN" altLang="en-US" dirty="0" smtClean="0"/>
              <a:t>此外奇异值能够识别数据中的线性相关性。</a:t>
            </a:r>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37</a:t>
            </a:fld>
            <a:endParaRPr lang="en-US"/>
          </a:p>
        </p:txBody>
      </p:sp>
    </p:spTree>
    <p:extLst>
      <p:ext uri="{BB962C8B-B14F-4D97-AF65-F5344CB8AC3E}">
        <p14:creationId xmlns:p14="http://schemas.microsoft.com/office/powerpoint/2010/main" val="2369780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以，让我给你一个完整的例子吧。因此，从某种意义上说，我们的目标是我们要压缩或压缩减少数据表示的维数或大小。因此，我们可以想到的是，我们得到了一张大桌子，上面有很多行，比方说数百万行，也有大量的列。我们可以想到的是这种表的特点是每一行代表一个不同的数据点。每列代表不同的坐标或不同的维度。我们的目标是获取这组数据并确定更紧凑或更少量的尺寸表示形式。因此从某种意义上讲，我们希望保留所有行。但是我们想减少列数。尽管有一定的影响，但仍然保留了数据集的丰富性。因此，例如，让我们看一下这里的表格。例如，我有一个表格，其中每一行都是不同的客户，每列是一天中的不同时间，每个条目存储多少时间。但是有多少特定交易或特定产品需要特定客户购买。例如，在这种特殊情况下，即使有五天，所以有五列从某种意义上说，我们的数据实际上并不是五维的，而只是二维的。我的意思是，例如前四行和前三列基本上都是彼此相乘的，对吗？因此，由于我有一组客户都在购买产品前三列中的第一列，最后一列则不执行任何操作。两个，然后我有另一组客户。他们将在周末进行交易。而且他们一周都不做任何事情。对？所以从某种意义上说而不是现在用一组五个值代表每个客户。我可以，我可以简单地用</a:t>
            </a:r>
            <a:r>
              <a:rPr lang="en-US" altLang="zh-CN" dirty="0" smtClean="0"/>
              <a:t>a</a:t>
            </a:r>
            <a:r>
              <a:rPr lang="zh-CN" altLang="en-US" dirty="0" smtClean="0"/>
              <a:t>表示此数据。用一套。两个两个坐标向量，加上一个值，从某种意义上说，它属于哪个维度或集群？因此，例如，我向您展示的这个矩阵实际上是二维的，其中每个所以基本上我们将能够确定这种低低水平的数据表示形式。</a:t>
            </a:r>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3</a:t>
            </a:fld>
            <a:endParaRPr lang="en-US"/>
          </a:p>
        </p:txBody>
      </p:sp>
    </p:spTree>
    <p:extLst>
      <p:ext uri="{BB962C8B-B14F-4D97-AF65-F5344CB8AC3E}">
        <p14:creationId xmlns:p14="http://schemas.microsoft.com/office/powerpoint/2010/main" val="25391347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normAutofit fontScale="92500"/>
          </a:bodyPr>
          <a:lstStyle/>
          <a:p>
            <a:r>
              <a:rPr lang="zh-CN" altLang="en-US" dirty="0" smtClean="0"/>
              <a:t>前面提到</a:t>
            </a:r>
            <a:r>
              <a:rPr lang="en-US" altLang="zh-CN" dirty="0" smtClean="0"/>
              <a:t>SVD</a:t>
            </a:r>
            <a:r>
              <a:rPr lang="zh-CN" altLang="en-US" dirty="0" smtClean="0"/>
              <a:t>和特征分解有关联关系。那么这儿再让我们详细来看一下这个关系。</a:t>
            </a:r>
            <a:endParaRPr lang="en-US" altLang="zh-CN" dirty="0" smtClean="0"/>
          </a:p>
          <a:p>
            <a:r>
              <a:rPr lang="zh-CN" altLang="en-US" dirty="0" smtClean="0"/>
              <a:t>我们之前一直说</a:t>
            </a:r>
            <a:r>
              <a:rPr lang="en-US" altLang="zh-CN" dirty="0" smtClean="0"/>
              <a:t>SVD</a:t>
            </a:r>
            <a:r>
              <a:rPr lang="zh-CN" altLang="en-US" dirty="0" smtClean="0"/>
              <a:t>分解其实就是将输入矩阵</a:t>
            </a:r>
            <a:r>
              <a:rPr lang="en-US" altLang="zh-CN" dirty="0" smtClean="0"/>
              <a:t>A</a:t>
            </a:r>
            <a:r>
              <a:rPr lang="zh-CN" altLang="en-US" dirty="0" smtClean="0"/>
              <a:t>分解为</a:t>
            </a:r>
            <a:r>
              <a:rPr lang="en-US" altLang="zh-CN" dirty="0" smtClean="0"/>
              <a:t>U</a:t>
            </a:r>
            <a:r>
              <a:rPr lang="zh-CN" altLang="en-US" dirty="0" smtClean="0"/>
              <a:t>，</a:t>
            </a:r>
            <a:r>
              <a:rPr lang="en-US" altLang="zh-CN" dirty="0" smtClean="0"/>
              <a:t>sigma</a:t>
            </a:r>
            <a:r>
              <a:rPr lang="zh-CN" altLang="en-US" dirty="0" smtClean="0"/>
              <a:t>，</a:t>
            </a:r>
            <a:r>
              <a:rPr lang="en-US" altLang="zh-CN" dirty="0" smtClean="0"/>
              <a:t>v</a:t>
            </a:r>
            <a:r>
              <a:rPr lang="zh-CN" altLang="en-US" dirty="0" smtClean="0"/>
              <a:t>转置。</a:t>
            </a:r>
            <a:endParaRPr lang="en-US" altLang="zh-CN" dirty="0" smtClean="0"/>
          </a:p>
          <a:p>
            <a:r>
              <a:rPr lang="zh-CN" altLang="en-US" dirty="0" smtClean="0"/>
              <a:t>那么如果我们先假设</a:t>
            </a:r>
            <a:r>
              <a:rPr lang="en-US" altLang="zh-CN" dirty="0" smtClean="0"/>
              <a:t>A</a:t>
            </a:r>
            <a:r>
              <a:rPr lang="zh-CN" altLang="en-US" dirty="0" smtClean="0"/>
              <a:t>是一个可对角化矩阵</a:t>
            </a:r>
            <a:r>
              <a:rPr lang="en-US" altLang="zh-CN" dirty="0" smtClean="0"/>
              <a:t>(</a:t>
            </a:r>
            <a:r>
              <a:rPr lang="zh-CN" altLang="en-US" sz="1200" b="0" i="0" kern="1200" dirty="0" smtClean="0">
                <a:solidFill>
                  <a:schemeClr val="tx1"/>
                </a:solidFill>
                <a:effectLst/>
                <a:latin typeface="+mn-lt"/>
                <a:ea typeface="+mn-ea"/>
                <a:cs typeface="+mn-cs"/>
              </a:rPr>
              <a:t>如果存在一个</a:t>
            </a:r>
            <a:r>
              <a:rPr lang="zh-CN" altLang="en-US" sz="1200" b="0" i="0" u="none" strike="noStrike" kern="1200" dirty="0" smtClean="0">
                <a:solidFill>
                  <a:schemeClr val="tx1"/>
                </a:solidFill>
                <a:effectLst/>
                <a:latin typeface="+mn-lt"/>
                <a:ea typeface="+mn-ea"/>
                <a:cs typeface="+mn-cs"/>
                <a:hlinkClick r:id="rId3"/>
              </a:rPr>
              <a:t>可逆矩阵</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P【</a:t>
            </a:r>
            <a:r>
              <a:rPr lang="zh-CN" altLang="en-US" sz="1200" b="0" i="0" kern="1200" dirty="0" smtClean="0">
                <a:solidFill>
                  <a:schemeClr val="tx1"/>
                </a:solidFill>
                <a:effectLst/>
                <a:latin typeface="+mn-lt"/>
                <a:ea typeface="+mn-ea"/>
                <a:cs typeface="+mn-cs"/>
              </a:rPr>
              <a:t>方阵</a:t>
            </a:r>
            <a:r>
              <a:rPr lang="en-US" altLang="zh-CN" sz="1200" b="0" i="0" kern="1200" dirty="0" smtClean="0">
                <a:solidFill>
                  <a:schemeClr val="tx1"/>
                </a:solidFill>
                <a:effectLst/>
                <a:latin typeface="+mn-lt"/>
                <a:ea typeface="+mn-ea"/>
                <a:cs typeface="+mn-cs"/>
              </a:rPr>
              <a:t>P</a:t>
            </a:r>
            <a:r>
              <a:rPr lang="zh-CN" altLang="en-US" sz="1200" b="0" i="0" kern="1200" dirty="0" smtClean="0">
                <a:solidFill>
                  <a:schemeClr val="tx1"/>
                </a:solidFill>
                <a:effectLst/>
                <a:latin typeface="+mn-lt"/>
                <a:ea typeface="+mn-ea"/>
                <a:cs typeface="+mn-cs"/>
              </a:rPr>
              <a:t>，如果存在另外一个矩阵</a:t>
            </a:r>
            <a:r>
              <a:rPr lang="en-US" altLang="zh-CN" sz="1200" b="0" i="0" kern="1200" dirty="0" smtClean="0">
                <a:solidFill>
                  <a:schemeClr val="tx1"/>
                </a:solidFill>
                <a:effectLst/>
                <a:latin typeface="+mn-lt"/>
                <a:ea typeface="+mn-ea"/>
                <a:cs typeface="+mn-cs"/>
              </a:rPr>
              <a:t>Q</a:t>
            </a:r>
            <a:r>
              <a:rPr lang="zh-CN" altLang="en-US" sz="1200" b="0" i="0" kern="1200" dirty="0" smtClean="0">
                <a:solidFill>
                  <a:schemeClr val="tx1"/>
                </a:solidFill>
                <a:effectLst/>
                <a:latin typeface="+mn-lt"/>
                <a:ea typeface="+mn-ea"/>
                <a:cs typeface="+mn-cs"/>
              </a:rPr>
              <a:t>使得</a:t>
            </a:r>
            <a:r>
              <a:rPr lang="en-US" altLang="zh-CN" sz="1200" b="0" i="0" kern="1200" dirty="0" smtClean="0">
                <a:solidFill>
                  <a:schemeClr val="tx1"/>
                </a:solidFill>
                <a:effectLst/>
                <a:latin typeface="+mn-lt"/>
                <a:ea typeface="+mn-ea"/>
                <a:cs typeface="+mn-cs"/>
              </a:rPr>
              <a:t>PQ=QP=</a:t>
            </a:r>
            <a:r>
              <a:rPr lang="zh-CN" altLang="en-US" sz="1200" b="0" i="0" kern="1200" dirty="0" smtClean="0">
                <a:solidFill>
                  <a:schemeClr val="tx1"/>
                </a:solidFill>
                <a:effectLst/>
                <a:latin typeface="+mn-lt"/>
                <a:ea typeface="+mn-ea"/>
                <a:cs typeface="+mn-cs"/>
              </a:rPr>
              <a:t>单位矩阵</a:t>
            </a:r>
            <a:r>
              <a:rPr lang="en-US" altLang="zh-CN" sz="1200" b="0" i="0" kern="1200" dirty="0"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，那么方阵</a:t>
            </a:r>
            <a:r>
              <a:rPr lang="en-US" altLang="zh-CN" sz="1200" b="0" i="0" kern="1200" dirty="0" smtClean="0">
                <a:solidFill>
                  <a:schemeClr val="tx1"/>
                </a:solidFill>
                <a:effectLst/>
                <a:latin typeface="+mn-lt"/>
                <a:ea typeface="+mn-ea"/>
                <a:cs typeface="+mn-cs"/>
              </a:rPr>
              <a:t>P</a:t>
            </a:r>
            <a:r>
              <a:rPr lang="zh-CN" altLang="en-US" sz="1200" b="0" i="0" kern="1200" dirty="0" smtClean="0">
                <a:solidFill>
                  <a:schemeClr val="tx1"/>
                </a:solidFill>
                <a:effectLst/>
                <a:latin typeface="+mn-lt"/>
                <a:ea typeface="+mn-ea"/>
                <a:cs typeface="+mn-cs"/>
              </a:rPr>
              <a:t>就是可逆矩阵，</a:t>
            </a:r>
            <a:r>
              <a:rPr lang="en-US" altLang="zh-CN" sz="1200" b="0" i="0" kern="1200" dirty="0" smtClean="0">
                <a:solidFill>
                  <a:schemeClr val="tx1"/>
                </a:solidFill>
                <a:effectLst/>
                <a:latin typeface="+mn-lt"/>
                <a:ea typeface="+mn-ea"/>
                <a:cs typeface="+mn-cs"/>
              </a:rPr>
              <a:t>P </a:t>
            </a:r>
            <a:r>
              <a:rPr lang="zh-CN" altLang="en-US" sz="1200" b="0" i="0" kern="1200" baseline="30000" dirty="0" smtClean="0">
                <a:solidFill>
                  <a:schemeClr val="tx1"/>
                </a:solidFill>
                <a:effectLst/>
                <a:latin typeface="+mn-lt"/>
                <a:ea typeface="+mn-ea"/>
                <a:cs typeface="+mn-cs"/>
              </a:rPr>
              <a:t>−</a:t>
            </a:r>
            <a:r>
              <a:rPr lang="en-US" altLang="zh-CN" sz="1200" b="0" i="0" kern="1200" baseline="30000" dirty="0" smtClean="0">
                <a:solidFill>
                  <a:schemeClr val="tx1"/>
                </a:solidFill>
                <a:effectLst/>
                <a:latin typeface="+mn-lt"/>
                <a:ea typeface="+mn-ea"/>
                <a:cs typeface="+mn-cs"/>
              </a:rPr>
              <a:t>1</a:t>
            </a:r>
            <a:r>
              <a:rPr lang="en-US" altLang="zh-CN" sz="1200" b="0" i="0" kern="1200" dirty="0" smtClean="0">
                <a:solidFill>
                  <a:schemeClr val="tx1"/>
                </a:solidFill>
                <a:effectLst/>
                <a:latin typeface="+mn-lt"/>
                <a:ea typeface="+mn-ea"/>
                <a:cs typeface="+mn-cs"/>
              </a:rPr>
              <a:t>=Q】 </a:t>
            </a:r>
            <a:r>
              <a:rPr lang="zh-CN" altLang="en-US" sz="1200" b="0" i="0" kern="1200" dirty="0" smtClean="0">
                <a:solidFill>
                  <a:schemeClr val="tx1"/>
                </a:solidFill>
                <a:effectLst/>
                <a:latin typeface="+mn-lt"/>
                <a:ea typeface="+mn-ea"/>
                <a:cs typeface="+mn-cs"/>
              </a:rPr>
              <a:t>使得 </a:t>
            </a:r>
            <a:r>
              <a:rPr lang="en-US" altLang="zh-CN" sz="1200" b="0" i="0" kern="1200" dirty="0" smtClean="0">
                <a:solidFill>
                  <a:schemeClr val="tx1"/>
                </a:solidFill>
                <a:effectLst/>
                <a:latin typeface="+mn-lt"/>
                <a:ea typeface="+mn-ea"/>
                <a:cs typeface="+mn-cs"/>
              </a:rPr>
              <a:t>P </a:t>
            </a:r>
            <a:r>
              <a:rPr lang="zh-CN" altLang="en-US" sz="1200" b="0" i="0" kern="1200" baseline="30000" dirty="0" smtClean="0">
                <a:solidFill>
                  <a:schemeClr val="tx1"/>
                </a:solidFill>
                <a:effectLst/>
                <a:latin typeface="+mn-lt"/>
                <a:ea typeface="+mn-ea"/>
                <a:cs typeface="+mn-cs"/>
              </a:rPr>
              <a:t>−</a:t>
            </a:r>
            <a:r>
              <a:rPr lang="en-US" altLang="zh-CN" sz="1200" b="0" i="0" kern="1200" baseline="30000" dirty="0" smtClean="0">
                <a:solidFill>
                  <a:schemeClr val="tx1"/>
                </a:solidFill>
                <a:effectLst/>
                <a:latin typeface="+mn-lt"/>
                <a:ea typeface="+mn-ea"/>
                <a:cs typeface="+mn-cs"/>
              </a:rPr>
              <a:t>1</a:t>
            </a:r>
            <a:r>
              <a:rPr lang="en-US" altLang="zh-CN" sz="1200" b="0" i="0" kern="1200" dirty="0" smtClean="0">
                <a:solidFill>
                  <a:schemeClr val="tx1"/>
                </a:solidFill>
                <a:effectLst/>
                <a:latin typeface="+mn-lt"/>
                <a:ea typeface="+mn-ea"/>
                <a:cs typeface="+mn-cs"/>
              </a:rPr>
              <a:t>AP </a:t>
            </a:r>
            <a:r>
              <a:rPr lang="zh-CN" altLang="en-US" sz="1200" b="0" i="0" kern="1200" dirty="0" smtClean="0">
                <a:solidFill>
                  <a:schemeClr val="tx1"/>
                </a:solidFill>
                <a:effectLst/>
                <a:latin typeface="+mn-lt"/>
                <a:ea typeface="+mn-ea"/>
                <a:cs typeface="+mn-cs"/>
              </a:rPr>
              <a:t>是对角矩阵，则</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就被称为</a:t>
            </a:r>
            <a:r>
              <a:rPr lang="zh-CN" altLang="en-US" sz="1200" b="1" i="0" kern="1200" dirty="0" smtClean="0">
                <a:solidFill>
                  <a:schemeClr val="tx1"/>
                </a:solidFill>
                <a:effectLst/>
                <a:latin typeface="+mn-lt"/>
                <a:ea typeface="+mn-ea"/>
                <a:cs typeface="+mn-cs"/>
              </a:rPr>
              <a:t>可对角化矩阵</a:t>
            </a:r>
            <a:r>
              <a:rPr lang="en-US" altLang="zh-CN" sz="1200" b="0" i="0" kern="1200" dirty="0" smtClean="0">
                <a:solidFill>
                  <a:schemeClr val="tx1"/>
                </a:solidFill>
                <a:effectLst/>
                <a:latin typeface="+mn-lt"/>
                <a:ea typeface="+mn-ea"/>
                <a:cs typeface="+mn-cs"/>
              </a:rPr>
              <a:t>)</a:t>
            </a:r>
            <a:r>
              <a:rPr lang="zh-CN" altLang="en-US" dirty="0" smtClean="0"/>
              <a:t>，那么它就可以特征分解为</a:t>
            </a:r>
            <a:r>
              <a:rPr lang="en-US" altLang="zh-CN" dirty="0" smtClean="0"/>
              <a:t>X</a:t>
            </a:r>
            <a:r>
              <a:rPr lang="zh-CN" altLang="en-US" dirty="0" smtClean="0"/>
              <a:t>，</a:t>
            </a:r>
            <a:r>
              <a:rPr lang="en-US" altLang="zh-CN" dirty="0" err="1" smtClean="0"/>
              <a:t>lamda</a:t>
            </a:r>
            <a:r>
              <a:rPr lang="zh-CN" altLang="en-US" dirty="0" smtClean="0"/>
              <a:t>，</a:t>
            </a:r>
            <a:r>
              <a:rPr lang="en-US" altLang="zh-CN" dirty="0" smtClean="0"/>
              <a:t>X</a:t>
            </a:r>
            <a:r>
              <a:rPr lang="zh-CN" altLang="en-US" dirty="0" smtClean="0"/>
              <a:t>转置。</a:t>
            </a:r>
            <a:endParaRPr lang="en-US" altLang="zh-CN" dirty="0" smtClean="0"/>
          </a:p>
          <a:p>
            <a:r>
              <a:rPr lang="zh-CN" altLang="en-US" dirty="0" smtClean="0"/>
              <a:t>在这其中，</a:t>
            </a:r>
            <a:r>
              <a:rPr lang="en-US" altLang="zh-CN" dirty="0" smtClean="0"/>
              <a:t>U</a:t>
            </a:r>
            <a:r>
              <a:rPr lang="zh-CN" altLang="en-US" dirty="0" smtClean="0"/>
              <a:t>，</a:t>
            </a:r>
            <a:r>
              <a:rPr lang="en-US" altLang="zh-CN" dirty="0" smtClean="0"/>
              <a:t>V</a:t>
            </a:r>
            <a:r>
              <a:rPr lang="zh-CN" altLang="en-US" dirty="0" smtClean="0"/>
              <a:t>和</a:t>
            </a:r>
            <a:r>
              <a:rPr lang="en-US" altLang="zh-CN" dirty="0" smtClean="0"/>
              <a:t>X</a:t>
            </a:r>
            <a:r>
              <a:rPr lang="zh-CN" altLang="en-US" dirty="0" smtClean="0"/>
              <a:t>矩阵都是正交矩阵（该矩阵的</a:t>
            </a:r>
            <a:r>
              <a:rPr lang="zh-CN" altLang="en-US" sz="1200" b="0" i="0" kern="1200" dirty="0" smtClean="0">
                <a:solidFill>
                  <a:schemeClr val="tx1"/>
                </a:solidFill>
                <a:effectLst/>
                <a:latin typeface="+mn-lt"/>
                <a:ea typeface="+mn-ea"/>
                <a:cs typeface="+mn-cs"/>
              </a:rPr>
              <a:t>转置等于其逆的矩阵</a:t>
            </a:r>
            <a:r>
              <a:rPr lang="zh-CN" altLang="en-US" dirty="0" smtClean="0"/>
              <a:t>），也就是说他们的转置乘以他们自生会等于单位矩阵</a:t>
            </a:r>
            <a:r>
              <a:rPr lang="en-US" altLang="zh-CN" dirty="0" smtClean="0"/>
              <a:t>I</a:t>
            </a:r>
            <a:r>
              <a:rPr lang="zh-CN" altLang="en-US" dirty="0" smtClean="0"/>
              <a:t>。</a:t>
            </a:r>
            <a:endParaRPr lang="en-US" altLang="zh-CN" dirty="0" smtClean="0"/>
          </a:p>
          <a:p>
            <a:r>
              <a:rPr lang="zh-CN" altLang="en-US" dirty="0" smtClean="0"/>
              <a:t>此外，</a:t>
            </a:r>
            <a:r>
              <a:rPr lang="en-US" altLang="zh-CN" dirty="0" smtClean="0"/>
              <a:t>sigma</a:t>
            </a:r>
            <a:r>
              <a:rPr lang="zh-CN" altLang="en-US" dirty="0" smtClean="0"/>
              <a:t>矩阵和</a:t>
            </a:r>
            <a:r>
              <a:rPr lang="en-US" altLang="zh-CN" dirty="0" err="1" smtClean="0"/>
              <a:t>lamda</a:t>
            </a:r>
            <a:r>
              <a:rPr lang="zh-CN" altLang="en-US" dirty="0" smtClean="0"/>
              <a:t>矩阵都是对角矩阵。</a:t>
            </a:r>
            <a:endParaRPr lang="en-US" altLang="zh-CN" dirty="0" smtClean="0"/>
          </a:p>
          <a:p>
            <a:r>
              <a:rPr lang="zh-CN" altLang="en-US" dirty="0" smtClean="0"/>
              <a:t>基于以上特征，那么</a:t>
            </a:r>
            <a:r>
              <a:rPr lang="en-US" altLang="zh-CN" dirty="0" smtClean="0"/>
              <a:t>A</a:t>
            </a:r>
            <a:r>
              <a:rPr lang="zh-CN" altLang="en-US" dirty="0" smtClean="0"/>
              <a:t>乘以</a:t>
            </a:r>
            <a:r>
              <a:rPr lang="en-US" altLang="zh-CN" dirty="0" smtClean="0"/>
              <a:t>A</a:t>
            </a:r>
            <a:r>
              <a:rPr lang="zh-CN" altLang="en-US" dirty="0" smtClean="0"/>
              <a:t>转置就会等于</a:t>
            </a:r>
            <a:r>
              <a:rPr lang="en-US" altLang="zh-CN" dirty="0" smtClean="0"/>
              <a:t>….</a:t>
            </a:r>
          </a:p>
          <a:p>
            <a:r>
              <a:rPr lang="zh-CN" altLang="en-US" dirty="0" smtClean="0"/>
              <a:t>类似地</a:t>
            </a:r>
            <a:r>
              <a:rPr lang="en-US" altLang="zh-CN" dirty="0" smtClean="0"/>
              <a:t>A</a:t>
            </a:r>
            <a:r>
              <a:rPr lang="zh-CN" altLang="en-US" dirty="0" smtClean="0"/>
              <a:t>转置乘以</a:t>
            </a:r>
            <a:r>
              <a:rPr lang="en-US" altLang="zh-CN" dirty="0" smtClean="0"/>
              <a:t>A</a:t>
            </a:r>
            <a:r>
              <a:rPr lang="zh-CN" altLang="en-US" dirty="0" smtClean="0"/>
              <a:t>会等于。。。</a:t>
            </a:r>
            <a:endParaRPr lang="en-US" altLang="zh-CN" dirty="0" smtClean="0"/>
          </a:p>
          <a:p>
            <a:endParaRPr lang="en-US" altLang="zh-CN" dirty="0" smtClean="0"/>
          </a:p>
          <a:p>
            <a:endParaRPr lang="en-US" altLang="zh-CN" dirty="0" smtClean="0"/>
          </a:p>
          <a:p>
            <a:r>
              <a:rPr lang="zh-CN" altLang="en-US" dirty="0" smtClean="0"/>
              <a:t>现在我们注意到的是，我们得到了</a:t>
            </a:r>
            <a:r>
              <a:rPr lang="en-US" altLang="zh-CN" dirty="0" smtClean="0"/>
              <a:t>V</a:t>
            </a:r>
            <a:r>
              <a:rPr lang="zh-CN" altLang="en-US" dirty="0" smtClean="0"/>
              <a:t>换位乘以</a:t>
            </a:r>
            <a:r>
              <a:rPr lang="en-US" altLang="zh-CN" dirty="0" smtClean="0"/>
              <a:t>V</a:t>
            </a:r>
            <a:r>
              <a:rPr lang="zh-CN" altLang="en-US" dirty="0" smtClean="0"/>
              <a:t>的乘积。鉴于我们的矩阵是正交的，这意味着</a:t>
            </a:r>
            <a:r>
              <a:rPr lang="en-US" altLang="zh-CN" dirty="0" smtClean="0"/>
              <a:t>V</a:t>
            </a:r>
            <a:r>
              <a:rPr lang="zh-CN" altLang="en-US" dirty="0" smtClean="0"/>
              <a:t>一个与自身相乘的矩阵，就可以得到一个单位矩阵。一个单位矩阵只是一个在对角线和所以，这意味着它基本上是一个单位矩阵，对。因此，这意味着我们可以接受。如果您使用每个</a:t>
            </a:r>
            <a:r>
              <a:rPr lang="en-US" altLang="zh-CN" dirty="0" smtClean="0"/>
              <a:t>SVD</a:t>
            </a:r>
            <a:r>
              <a:rPr lang="zh-CN" altLang="en-US" dirty="0" smtClean="0"/>
              <a:t>并查看会发生什么情况，</a:t>
            </a:r>
            <a:r>
              <a:rPr lang="en-US" altLang="zh-CN" dirty="0" smtClean="0"/>
              <a:t>AA</a:t>
            </a:r>
            <a:r>
              <a:rPr lang="zh-CN" altLang="en-US" dirty="0" smtClean="0"/>
              <a:t>的转置和转换就会失败，事实证明它变成了</a:t>
            </a:r>
            <a:r>
              <a:rPr lang="en-US" altLang="zh-CN" dirty="0" smtClean="0"/>
              <a:t>U</a:t>
            </a:r>
            <a:r>
              <a:rPr lang="zh-CN" altLang="en-US" dirty="0" smtClean="0"/>
              <a:t>倍</a:t>
            </a:r>
            <a:r>
              <a:rPr lang="en-US" altLang="zh-CN" dirty="0" smtClean="0"/>
              <a:t>sigma</a:t>
            </a:r>
            <a:r>
              <a:rPr lang="zh-CN" altLang="en-US" dirty="0" smtClean="0"/>
              <a:t>，</a:t>
            </a:r>
            <a:r>
              <a:rPr lang="en-US" altLang="zh-CN" dirty="0" smtClean="0"/>
              <a:t>sigma</a:t>
            </a:r>
            <a:r>
              <a:rPr lang="zh-CN" altLang="en-US" dirty="0" smtClean="0"/>
              <a:t>换位了</a:t>
            </a:r>
            <a:r>
              <a:rPr lang="en-US" altLang="zh-CN" dirty="0" smtClean="0"/>
              <a:t>U</a:t>
            </a:r>
            <a:r>
              <a:rPr lang="zh-CN" altLang="en-US" dirty="0" smtClean="0"/>
              <a:t>换位了，好吗？同样地，如果我问什么是相同的事情或类似的事情发生矩阵</a:t>
            </a:r>
            <a:r>
              <a:rPr lang="en-US" altLang="zh-CN" dirty="0" smtClean="0"/>
              <a:t>A</a:t>
            </a:r>
            <a:r>
              <a:rPr lang="zh-CN" altLang="en-US" dirty="0" smtClean="0"/>
              <a:t>的奇异值分解乘以一个转置。我做到了，我做的和以前一样，现在在这里，我得到这等于</a:t>
            </a:r>
            <a:r>
              <a:rPr lang="en-US" altLang="zh-CN" dirty="0" smtClean="0"/>
              <a:t>V</a:t>
            </a:r>
            <a:r>
              <a:rPr lang="zh-CN" altLang="en-US" dirty="0" smtClean="0"/>
              <a:t>乘以</a:t>
            </a:r>
            <a:r>
              <a:rPr lang="en-US" altLang="zh-CN" dirty="0" smtClean="0"/>
              <a:t>sigma</a:t>
            </a:r>
            <a:r>
              <a:rPr lang="zh-CN" altLang="en-US" dirty="0" smtClean="0"/>
              <a:t>乘以</a:t>
            </a:r>
            <a:r>
              <a:rPr lang="en-US" altLang="zh-CN" dirty="0" smtClean="0"/>
              <a:t>sigma</a:t>
            </a:r>
            <a:r>
              <a:rPr lang="zh-CN" altLang="en-US" dirty="0" smtClean="0"/>
              <a:t>换位乘以</a:t>
            </a:r>
            <a:r>
              <a:rPr lang="en-US" altLang="zh-CN" dirty="0" smtClean="0"/>
              <a:t>V</a:t>
            </a:r>
            <a:r>
              <a:rPr lang="zh-CN" altLang="en-US" dirty="0" smtClean="0"/>
              <a:t>换位。我必须记住的一件事是</a:t>
            </a:r>
            <a:r>
              <a:rPr lang="en-US" altLang="zh-CN" dirty="0" smtClean="0"/>
              <a:t>sigma</a:t>
            </a:r>
            <a:r>
              <a:rPr lang="zh-CN" altLang="en-US" dirty="0" smtClean="0"/>
              <a:t>是对角矩阵。因此，在某种意义上，西格玛乘以西格玛换位对角矩阵在对角线上有值的平方，对吗？那么，我们从中学到什么呢？如下。因此，如果我将</a:t>
            </a:r>
            <a:r>
              <a:rPr lang="en-US" altLang="zh-CN" dirty="0" smtClean="0"/>
              <a:t>A</a:t>
            </a:r>
            <a:r>
              <a:rPr lang="zh-CN" altLang="en-US" dirty="0" smtClean="0"/>
              <a:t>乘以</a:t>
            </a:r>
            <a:r>
              <a:rPr lang="en-US" altLang="zh-CN" dirty="0" smtClean="0"/>
              <a:t>A</a:t>
            </a:r>
            <a:r>
              <a:rPr lang="zh-CN" altLang="en-US" dirty="0" smtClean="0"/>
              <a:t>换位，这就是一个对称矩阵。我对其进行了奇异值分解。我最终得到的是这样的表达，基本上意味着，在这种情况下，</a:t>
            </a:r>
            <a:r>
              <a:rPr lang="en-US" altLang="zh-CN" dirty="0" smtClean="0"/>
              <a:t>u</a:t>
            </a:r>
            <a:r>
              <a:rPr lang="zh-CN" altLang="en-US" dirty="0" smtClean="0"/>
              <a:t>是一组，我可以将</a:t>
            </a:r>
            <a:r>
              <a:rPr lang="en-US" altLang="zh-CN" dirty="0" smtClean="0"/>
              <a:t>u</a:t>
            </a:r>
            <a:r>
              <a:rPr lang="zh-CN" altLang="en-US" dirty="0" smtClean="0"/>
              <a:t>视为一组项向量。对？因此，作为项目分解的一部分。我可以将</a:t>
            </a:r>
            <a:r>
              <a:rPr lang="en-US" altLang="zh-CN" dirty="0" smtClean="0"/>
              <a:t>Sigma</a:t>
            </a:r>
            <a:r>
              <a:rPr lang="zh-CN" altLang="en-US" dirty="0" smtClean="0"/>
              <a:t>乘以</a:t>
            </a:r>
            <a:r>
              <a:rPr lang="en-US" altLang="zh-CN" dirty="0" smtClean="0"/>
              <a:t>Sigma</a:t>
            </a:r>
            <a:r>
              <a:rPr lang="zh-CN" altLang="en-US" dirty="0" smtClean="0"/>
              <a:t>转换为一组项目值。所以，这基本上意味着如果我有一个矩阵，我可以对其进行奇异值分解，并且从它的奇异值分解，我可以做特征值分解。特征值和奇异值之间的关系是平方的奇异值是相应矩阵的特征值。所以，这就是协，这就是特征值和奇异值分解。</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38</a:t>
            </a:fld>
            <a:endParaRPr lang="en-US"/>
          </a:p>
        </p:txBody>
      </p:sp>
    </p:spTree>
    <p:extLst>
      <p:ext uri="{BB962C8B-B14F-4D97-AF65-F5344CB8AC3E}">
        <p14:creationId xmlns:p14="http://schemas.microsoft.com/office/powerpoint/2010/main" val="36149114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zh-CN" altLang="en-US" dirty="0" smtClean="0"/>
              <a:t>类似地，我们将特征分解的结果带进去可以得到</a:t>
            </a:r>
            <a:r>
              <a:rPr lang="en-US" altLang="zh-CN" dirty="0" smtClean="0"/>
              <a:t>A</a:t>
            </a:r>
            <a:r>
              <a:rPr lang="zh-CN" altLang="en-US" dirty="0" smtClean="0"/>
              <a:t>乘以</a:t>
            </a:r>
            <a:r>
              <a:rPr lang="en-US" altLang="zh-CN" dirty="0" smtClean="0"/>
              <a:t>A</a:t>
            </a:r>
            <a:r>
              <a:rPr lang="zh-CN" altLang="en-US" dirty="0" smtClean="0"/>
              <a:t>转置将等于</a:t>
            </a:r>
            <a:r>
              <a:rPr lang="en-US" altLang="zh-CN" dirty="0" smtClean="0"/>
              <a:t>X</a:t>
            </a:r>
            <a:r>
              <a:rPr lang="zh-CN" altLang="en-US" dirty="0" smtClean="0"/>
              <a:t>乘以</a:t>
            </a:r>
            <a:r>
              <a:rPr lang="en-US" altLang="zh-CN" dirty="0" err="1" smtClean="0"/>
              <a:t>lamida</a:t>
            </a:r>
            <a:r>
              <a:rPr lang="zh-CN" altLang="en-US" dirty="0" smtClean="0"/>
              <a:t>平方，乘以</a:t>
            </a:r>
            <a:r>
              <a:rPr lang="en-US" altLang="zh-CN" dirty="0" smtClean="0"/>
              <a:t>X</a:t>
            </a:r>
            <a:r>
              <a:rPr lang="zh-CN" altLang="en-US" dirty="0" smtClean="0"/>
              <a:t>转置。</a:t>
            </a:r>
            <a:endParaRPr lang="en-US" altLang="zh-CN" dirty="0" smtClean="0"/>
          </a:p>
          <a:p>
            <a:r>
              <a:rPr lang="zh-CN" altLang="en-US" dirty="0" smtClean="0"/>
              <a:t>而</a:t>
            </a:r>
            <a:r>
              <a:rPr lang="en-US" altLang="zh-CN" dirty="0" smtClean="0"/>
              <a:t>A</a:t>
            </a:r>
            <a:r>
              <a:rPr lang="zh-CN" altLang="en-US" dirty="0" smtClean="0"/>
              <a:t>转置乘以</a:t>
            </a:r>
            <a:r>
              <a:rPr lang="en-US" altLang="zh-CN" dirty="0" smtClean="0"/>
              <a:t>A</a:t>
            </a:r>
            <a:r>
              <a:rPr lang="zh-CN" altLang="en-US" dirty="0" smtClean="0"/>
              <a:t>将等于</a:t>
            </a:r>
            <a:r>
              <a:rPr lang="en-US" altLang="zh-CN" dirty="0" smtClean="0"/>
              <a:t>x</a:t>
            </a:r>
            <a:r>
              <a:rPr lang="zh-CN" altLang="en-US" dirty="0" smtClean="0"/>
              <a:t>乘以</a:t>
            </a:r>
            <a:r>
              <a:rPr lang="en-US" altLang="zh-CN" dirty="0" err="1" smtClean="0"/>
              <a:t>lamida</a:t>
            </a:r>
            <a:r>
              <a:rPr lang="zh-CN" altLang="en-US" dirty="0" smtClean="0"/>
              <a:t>平方，</a:t>
            </a:r>
            <a:r>
              <a:rPr lang="en-US" altLang="zh-CN" dirty="0" smtClean="0"/>
              <a:t>x</a:t>
            </a:r>
            <a:r>
              <a:rPr lang="zh-CN" altLang="en-US" dirty="0" smtClean="0"/>
              <a:t>转置。</a:t>
            </a:r>
            <a:endParaRPr lang="en-US" altLang="zh-CN" dirty="0" smtClean="0"/>
          </a:p>
          <a:p>
            <a:r>
              <a:rPr lang="zh-CN" altLang="en-US" dirty="0" smtClean="0"/>
              <a:t>这就启发了我们如何通过特征分解来求解</a:t>
            </a:r>
            <a:r>
              <a:rPr lang="en-US" altLang="zh-CN" dirty="0" smtClean="0"/>
              <a:t>SVD</a:t>
            </a:r>
            <a:r>
              <a:rPr lang="zh-CN" altLang="en-US" dirty="0" smtClean="0"/>
              <a:t>分解。</a:t>
            </a:r>
            <a:endParaRPr lang="en-US" altLang="zh-CN" dirty="0" smtClean="0"/>
          </a:p>
          <a:p>
            <a:r>
              <a:rPr lang="zh-CN" altLang="en-US" dirty="0" smtClean="0"/>
              <a:t>因为</a:t>
            </a:r>
            <a:r>
              <a:rPr lang="en-US" altLang="zh-CN" dirty="0" smtClean="0"/>
              <a:t>A</a:t>
            </a:r>
            <a:r>
              <a:rPr lang="zh-CN" altLang="en-US" dirty="0" smtClean="0"/>
              <a:t>乘以</a:t>
            </a:r>
            <a:r>
              <a:rPr lang="en-US" altLang="zh-CN" dirty="0" smtClean="0"/>
              <a:t>A</a:t>
            </a:r>
            <a:r>
              <a:rPr lang="zh-CN" altLang="en-US" dirty="0" smtClean="0"/>
              <a:t>转置一定是一个方阵，还是一个可对角化矩阵，那么一定可以做特征分解。所以</a:t>
            </a:r>
            <a:r>
              <a:rPr lang="en-US" altLang="zh-CN" dirty="0" smtClean="0"/>
              <a:t>SVD</a:t>
            </a:r>
            <a:r>
              <a:rPr lang="zh-CN" altLang="en-US" dirty="0" smtClean="0"/>
              <a:t>分解中的</a:t>
            </a:r>
            <a:r>
              <a:rPr lang="en-US" altLang="zh-CN" dirty="0" smtClean="0"/>
              <a:t>sigma</a:t>
            </a:r>
            <a:r>
              <a:rPr lang="zh-CN" altLang="en-US" dirty="0" smtClean="0"/>
              <a:t>中的奇异值就是对应的</a:t>
            </a:r>
            <a:r>
              <a:rPr lang="en-US" altLang="zh-CN" dirty="0" err="1" smtClean="0"/>
              <a:t>lamida</a:t>
            </a:r>
            <a:r>
              <a:rPr lang="zh-CN" altLang="en-US" dirty="0" smtClean="0"/>
              <a:t>矩阵中的那些特征值的绝对值。所以奇异值和非空的特征值是紧密相关的。</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39</a:t>
            </a:fld>
            <a:endParaRPr lang="en-US"/>
          </a:p>
        </p:txBody>
      </p:sp>
    </p:spTree>
    <p:extLst>
      <p:ext uri="{BB962C8B-B14F-4D97-AF65-F5344CB8AC3E}">
        <p14:creationId xmlns:p14="http://schemas.microsoft.com/office/powerpoint/2010/main" val="36149114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zh-CN" altLang="en-US" dirty="0" smtClean="0"/>
              <a:t>基于刚才说的这个性质，那么</a:t>
            </a:r>
            <a:r>
              <a:rPr lang="en-US" altLang="zh-CN" dirty="0" smtClean="0"/>
              <a:t>A</a:t>
            </a:r>
            <a:r>
              <a:rPr lang="zh-CN" altLang="en-US" dirty="0" smtClean="0"/>
              <a:t>转置乘以</a:t>
            </a:r>
            <a:r>
              <a:rPr lang="en-US" altLang="zh-CN" dirty="0" smtClean="0"/>
              <a:t>A</a:t>
            </a:r>
            <a:r>
              <a:rPr lang="zh-CN" altLang="en-US" dirty="0" smtClean="0"/>
              <a:t>的</a:t>
            </a:r>
            <a:r>
              <a:rPr lang="en-US" altLang="zh-CN" dirty="0" smtClean="0"/>
              <a:t>k</a:t>
            </a:r>
            <a:r>
              <a:rPr lang="zh-CN" altLang="en-US" dirty="0" smtClean="0"/>
              <a:t>次方将等于</a:t>
            </a:r>
            <a:r>
              <a:rPr lang="en-US" altLang="zh-CN" dirty="0" smtClean="0"/>
              <a:t>V</a:t>
            </a:r>
            <a:r>
              <a:rPr lang="zh-CN" altLang="en-US" dirty="0" smtClean="0"/>
              <a:t>乘以</a:t>
            </a:r>
            <a:r>
              <a:rPr lang="en-US" altLang="zh-CN" dirty="0" smtClean="0"/>
              <a:t>sigma</a:t>
            </a:r>
            <a:r>
              <a:rPr lang="zh-CN" altLang="en-US" dirty="0" smtClean="0"/>
              <a:t>的</a:t>
            </a:r>
            <a:r>
              <a:rPr lang="en-US" altLang="zh-CN" dirty="0" smtClean="0"/>
              <a:t>2k</a:t>
            </a:r>
            <a:r>
              <a:rPr lang="zh-CN" altLang="en-US" dirty="0" smtClean="0"/>
              <a:t>次方，再乘以</a:t>
            </a:r>
            <a:r>
              <a:rPr lang="en-US" altLang="zh-CN" dirty="0" smtClean="0"/>
              <a:t>V</a:t>
            </a:r>
            <a:r>
              <a:rPr lang="zh-CN" altLang="en-US" dirty="0" smtClean="0"/>
              <a:t>转置。例如</a:t>
            </a:r>
            <a:r>
              <a:rPr lang="en-US" altLang="zh-CN" dirty="0" smtClean="0"/>
              <a:t>2</a:t>
            </a:r>
            <a:r>
              <a:rPr lang="zh-CN" altLang="en-US" dirty="0" smtClean="0"/>
              <a:t>次方下就会等于。。。。</a:t>
            </a:r>
            <a:endParaRPr lang="en-US" altLang="zh-CN" dirty="0" smtClean="0"/>
          </a:p>
          <a:p>
            <a:r>
              <a:rPr lang="zh-CN" altLang="en-US" dirty="0" smtClean="0"/>
              <a:t>另外，基于上面的这个</a:t>
            </a:r>
            <a:r>
              <a:rPr lang="en-US" altLang="zh-CN" dirty="0" smtClean="0"/>
              <a:t>A</a:t>
            </a:r>
            <a:r>
              <a:rPr lang="zh-CN" altLang="en-US" dirty="0" smtClean="0"/>
              <a:t>转置乘以</a:t>
            </a:r>
            <a:r>
              <a:rPr lang="en-US" altLang="zh-CN" dirty="0" smtClean="0"/>
              <a:t>A</a:t>
            </a:r>
            <a:r>
              <a:rPr lang="zh-CN" altLang="en-US" dirty="0" smtClean="0"/>
              <a:t>的性质，</a:t>
            </a:r>
            <a:r>
              <a:rPr lang="en-US" altLang="zh-CN" dirty="0" smtClean="0"/>
              <a:t>A</a:t>
            </a:r>
            <a:r>
              <a:rPr lang="zh-CN" altLang="en-US" dirty="0" smtClean="0"/>
              <a:t>转置乘以</a:t>
            </a:r>
            <a:r>
              <a:rPr lang="en-US" altLang="zh-CN" dirty="0" smtClean="0"/>
              <a:t>A</a:t>
            </a:r>
            <a:r>
              <a:rPr lang="zh-CN" altLang="en-US" dirty="0" smtClean="0"/>
              <a:t>乘以</a:t>
            </a:r>
            <a:r>
              <a:rPr lang="en-US" altLang="zh-CN" dirty="0" smtClean="0"/>
              <a:t>V</a:t>
            </a:r>
            <a:r>
              <a:rPr lang="zh-CN" altLang="en-US" dirty="0" smtClean="0"/>
              <a:t>将等于。。。。</a:t>
            </a:r>
            <a:endParaRPr lang="en-US" altLang="zh-CN" dirty="0" smtClean="0"/>
          </a:p>
          <a:p>
            <a:r>
              <a:rPr lang="zh-CN" altLang="en-US" dirty="0" smtClean="0"/>
              <a:t>因为</a:t>
            </a:r>
            <a:r>
              <a:rPr lang="en-US" altLang="zh-CN" dirty="0" smtClean="0"/>
              <a:t>V</a:t>
            </a:r>
            <a:r>
              <a:rPr lang="zh-CN" altLang="en-US" dirty="0" smtClean="0"/>
              <a:t>是一个正交矩阵，所以一定会存在</a:t>
            </a:r>
            <a:r>
              <a:rPr lang="en-US" altLang="zh-CN" dirty="0" smtClean="0"/>
              <a:t>V</a:t>
            </a:r>
            <a:r>
              <a:rPr lang="zh-CN" altLang="en-US" dirty="0" smtClean="0"/>
              <a:t>转置乘以</a:t>
            </a:r>
            <a:r>
              <a:rPr lang="en-US" altLang="zh-CN" dirty="0" smtClean="0"/>
              <a:t>V</a:t>
            </a:r>
            <a:r>
              <a:rPr lang="zh-CN" altLang="en-US" dirty="0" smtClean="0"/>
              <a:t>等于一个单位矩阵。所以就会出现这个等式。。。</a:t>
            </a:r>
            <a:endParaRPr lang="en-US" altLang="zh-CN" dirty="0" smtClean="0"/>
          </a:p>
          <a:p>
            <a:r>
              <a:rPr lang="zh-CN" altLang="en-US" dirty="0" smtClean="0"/>
              <a:t>在这个等式中，</a:t>
            </a:r>
            <a:r>
              <a:rPr lang="en-US" altLang="zh-CN" dirty="0" smtClean="0"/>
              <a:t>sigma</a:t>
            </a:r>
            <a:r>
              <a:rPr lang="zh-CN" altLang="en-US" dirty="0" smtClean="0"/>
              <a:t>是一个对角矩阵，那么</a:t>
            </a:r>
            <a:r>
              <a:rPr lang="en-US" altLang="zh-CN" dirty="0" smtClean="0"/>
              <a:t>sigma2</a:t>
            </a:r>
            <a:r>
              <a:rPr lang="zh-CN" altLang="en-US" dirty="0" smtClean="0"/>
              <a:t>次方也会是一个对角矩阵，并且这个主对角线上对应位置的元素值会等于</a:t>
            </a:r>
            <a:r>
              <a:rPr lang="en-US" altLang="zh-CN" dirty="0" smtClean="0"/>
              <a:t>sigma</a:t>
            </a:r>
            <a:r>
              <a:rPr lang="zh-CN" altLang="en-US" dirty="0" smtClean="0"/>
              <a:t>矩阵中对应位置的平方。</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40</a:t>
            </a:fld>
            <a:endParaRPr lang="en-US"/>
          </a:p>
        </p:txBody>
      </p:sp>
    </p:spTree>
    <p:extLst>
      <p:ext uri="{BB962C8B-B14F-4D97-AF65-F5344CB8AC3E}">
        <p14:creationId xmlns:p14="http://schemas.microsoft.com/office/powerpoint/2010/main" val="31109719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zh-CN" altLang="en-US" dirty="0" smtClean="0"/>
              <a:t>刚才我们已经获得了这个等式。在这个等式中</a:t>
            </a:r>
            <a:r>
              <a:rPr lang="en-US" altLang="zh-CN" dirty="0" smtClean="0"/>
              <a:t>V</a:t>
            </a:r>
            <a:r>
              <a:rPr lang="zh-CN" altLang="en-US" dirty="0" smtClean="0"/>
              <a:t>其实就是</a:t>
            </a:r>
            <a:r>
              <a:rPr lang="en-US" altLang="zh-CN" dirty="0" smtClean="0"/>
              <a:t>A</a:t>
            </a:r>
            <a:r>
              <a:rPr lang="zh-CN" altLang="en-US" dirty="0" smtClean="0"/>
              <a:t>转置乘以</a:t>
            </a:r>
            <a:r>
              <a:rPr lang="en-US" altLang="zh-CN" dirty="0" smtClean="0"/>
              <a:t>A</a:t>
            </a:r>
            <a:r>
              <a:rPr lang="zh-CN" altLang="en-US" dirty="0" smtClean="0"/>
              <a:t>这个矩阵的特征向量矩阵，而</a:t>
            </a:r>
            <a:r>
              <a:rPr lang="en-US" altLang="zh-CN" dirty="0" smtClean="0"/>
              <a:t>sigma2</a:t>
            </a:r>
            <a:r>
              <a:rPr lang="zh-CN" altLang="en-US" dirty="0" smtClean="0"/>
              <a:t>次方这个对角矩阵就是对应的特征值。</a:t>
            </a:r>
            <a:endParaRPr lang="en-US" altLang="zh-CN" dirty="0" smtClean="0"/>
          </a:p>
          <a:p>
            <a:endParaRPr lang="en-US" dirty="0" smtClean="0"/>
          </a:p>
          <a:p>
            <a:r>
              <a:rPr lang="zh-CN" altLang="en-US" dirty="0" smtClean="0"/>
              <a:t>有了这些性质，那我们具体改如何计算这个</a:t>
            </a:r>
            <a:r>
              <a:rPr lang="en-US" altLang="zh-CN" dirty="0" smtClean="0"/>
              <a:t>SVD</a:t>
            </a:r>
            <a:r>
              <a:rPr lang="zh-CN" altLang="en-US" dirty="0" smtClean="0"/>
              <a:t>分解呢？</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41</a:t>
            </a:fld>
            <a:endParaRPr lang="en-US"/>
          </a:p>
        </p:txBody>
      </p:sp>
    </p:spTree>
    <p:extLst>
      <p:ext uri="{BB962C8B-B14F-4D97-AF65-F5344CB8AC3E}">
        <p14:creationId xmlns:p14="http://schemas.microsoft.com/office/powerpoint/2010/main" val="990256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zh-CN" altLang="en-US" dirty="0" smtClean="0"/>
              <a:t>所以我们如果想要将矩阵</a:t>
            </a:r>
            <a:r>
              <a:rPr lang="en-US" altLang="zh-CN" dirty="0" smtClean="0"/>
              <a:t>A</a:t>
            </a:r>
            <a:r>
              <a:rPr lang="zh-CN" altLang="en-US" dirty="0" smtClean="0"/>
              <a:t>分解为</a:t>
            </a:r>
            <a:r>
              <a:rPr lang="en-US" altLang="zh-CN" dirty="0" smtClean="0"/>
              <a:t>U</a:t>
            </a:r>
            <a:r>
              <a:rPr lang="zh-CN" altLang="en-US" dirty="0" smtClean="0"/>
              <a:t>乘以</a:t>
            </a:r>
            <a:r>
              <a:rPr lang="en-US" altLang="zh-CN" dirty="0" smtClean="0"/>
              <a:t>sigma</a:t>
            </a:r>
            <a:r>
              <a:rPr lang="zh-CN" altLang="en-US" dirty="0" smtClean="0"/>
              <a:t>，乘以</a:t>
            </a:r>
            <a:r>
              <a:rPr lang="en-US" altLang="zh-CN" dirty="0" smtClean="0"/>
              <a:t>V</a:t>
            </a:r>
            <a:r>
              <a:rPr lang="zh-CN" altLang="en-US" dirty="0" smtClean="0"/>
              <a:t>转置。</a:t>
            </a:r>
            <a:endParaRPr lang="en-US" altLang="zh-CN" dirty="0" smtClean="0"/>
          </a:p>
          <a:p>
            <a:r>
              <a:rPr lang="zh-CN" altLang="en-US" dirty="0" smtClean="0"/>
              <a:t>那么第一步，我们需要计算</a:t>
            </a:r>
            <a:r>
              <a:rPr lang="en-US" altLang="zh-CN" dirty="0" smtClean="0"/>
              <a:t>A</a:t>
            </a:r>
            <a:r>
              <a:rPr lang="zh-CN" altLang="en-US" dirty="0" smtClean="0"/>
              <a:t>转置乘以</a:t>
            </a:r>
            <a:r>
              <a:rPr lang="en-US" altLang="zh-CN" dirty="0" smtClean="0"/>
              <a:t>A</a:t>
            </a:r>
            <a:r>
              <a:rPr lang="zh-CN" altLang="en-US" dirty="0" smtClean="0"/>
              <a:t>这个矩阵的特征对，计算完以后我们就能获得</a:t>
            </a:r>
            <a:r>
              <a:rPr lang="en-US" altLang="zh-CN" dirty="0" smtClean="0"/>
              <a:t>V</a:t>
            </a:r>
            <a:r>
              <a:rPr lang="zh-CN" altLang="en-US" dirty="0" smtClean="0"/>
              <a:t>和</a:t>
            </a:r>
            <a:r>
              <a:rPr lang="en-US" altLang="zh-CN" dirty="0" smtClean="0"/>
              <a:t>sigma</a:t>
            </a:r>
            <a:r>
              <a:rPr lang="zh-CN" altLang="en-US" dirty="0" smtClean="0"/>
              <a:t>矩阵的内容。（具体如何计算特征对，我们课堂上不在讲解，线性代数有相关知识）。</a:t>
            </a:r>
            <a:endParaRPr lang="en-US" altLang="zh-CN" dirty="0" smtClean="0"/>
          </a:p>
          <a:p>
            <a:r>
              <a:rPr lang="zh-CN" altLang="en-US" dirty="0" smtClean="0"/>
              <a:t>第二步，然后类似地我们计算</a:t>
            </a:r>
            <a:r>
              <a:rPr lang="en-US" altLang="zh-CN" dirty="0" smtClean="0"/>
              <a:t>A</a:t>
            </a:r>
            <a:r>
              <a:rPr lang="zh-CN" altLang="en-US" dirty="0" smtClean="0"/>
              <a:t>乘以</a:t>
            </a:r>
            <a:r>
              <a:rPr lang="en-US" altLang="zh-CN" dirty="0" smtClean="0"/>
              <a:t>A</a:t>
            </a:r>
            <a:r>
              <a:rPr lang="zh-CN" altLang="en-US" dirty="0" smtClean="0"/>
              <a:t>转置的特征对，我们就能计算出</a:t>
            </a:r>
            <a:r>
              <a:rPr lang="en-US" altLang="zh-CN" dirty="0" smtClean="0"/>
              <a:t>U</a:t>
            </a:r>
            <a:r>
              <a:rPr lang="zh-CN" altLang="en-US" dirty="0" smtClean="0"/>
              <a:t>矩阵的内容。</a:t>
            </a:r>
            <a:endParaRPr lang="en-US" altLang="zh-CN" dirty="0" smtClean="0"/>
          </a:p>
          <a:p>
            <a:r>
              <a:rPr lang="zh-CN" altLang="en-US" dirty="0" smtClean="0"/>
              <a:t>这是因为类似的</a:t>
            </a:r>
            <a:r>
              <a:rPr lang="en-US" altLang="zh-CN" dirty="0" smtClean="0"/>
              <a:t>A</a:t>
            </a:r>
            <a:r>
              <a:rPr lang="zh-CN" altLang="en-US" dirty="0" smtClean="0"/>
              <a:t>乘以</a:t>
            </a:r>
            <a:r>
              <a:rPr lang="en-US" altLang="zh-CN" dirty="0" smtClean="0"/>
              <a:t>A</a:t>
            </a:r>
            <a:r>
              <a:rPr lang="zh-CN" altLang="en-US" dirty="0" smtClean="0"/>
              <a:t>转置会等于。。。这是前面已经提到的性质。</a:t>
            </a:r>
            <a:endParaRPr lang="en-US" altLang="zh-CN" dirty="0" smtClean="0"/>
          </a:p>
          <a:p>
            <a:r>
              <a:rPr lang="zh-CN" altLang="en-US" dirty="0" smtClean="0"/>
              <a:t>在此基础上我们乘以</a:t>
            </a:r>
            <a:r>
              <a:rPr lang="en-US" altLang="zh-CN" dirty="0" smtClean="0"/>
              <a:t>U</a:t>
            </a:r>
            <a:r>
              <a:rPr lang="zh-CN" altLang="en-US" dirty="0" smtClean="0"/>
              <a:t>会得到。。。而这儿</a:t>
            </a:r>
            <a:r>
              <a:rPr lang="en-US" altLang="zh-CN" dirty="0" smtClean="0"/>
              <a:t>U</a:t>
            </a:r>
            <a:r>
              <a:rPr lang="zh-CN" altLang="en-US" dirty="0" smtClean="0"/>
              <a:t>转置乘以</a:t>
            </a:r>
            <a:r>
              <a:rPr lang="en-US" altLang="zh-CN" dirty="0" smtClean="0"/>
              <a:t>U</a:t>
            </a:r>
            <a:r>
              <a:rPr lang="zh-CN" altLang="en-US" dirty="0" smtClean="0"/>
              <a:t>也会等于单位矩阵。所以</a:t>
            </a:r>
            <a:r>
              <a:rPr lang="en-US" altLang="zh-CN" dirty="0" smtClean="0"/>
              <a:t>A</a:t>
            </a:r>
            <a:r>
              <a:rPr lang="zh-CN" altLang="en-US" dirty="0" smtClean="0"/>
              <a:t>乘以</a:t>
            </a:r>
            <a:r>
              <a:rPr lang="en-US" altLang="zh-CN" dirty="0" smtClean="0"/>
              <a:t>A</a:t>
            </a:r>
            <a:r>
              <a:rPr lang="zh-CN" altLang="en-US" dirty="0" smtClean="0"/>
              <a:t>转置乘以</a:t>
            </a:r>
            <a:r>
              <a:rPr lang="en-US" altLang="zh-CN" dirty="0" smtClean="0"/>
              <a:t>U</a:t>
            </a:r>
            <a:r>
              <a:rPr lang="zh-CN" altLang="en-US" dirty="0" smtClean="0"/>
              <a:t>就直接简化为</a:t>
            </a:r>
            <a:r>
              <a:rPr lang="en-US" altLang="zh-CN" dirty="0" smtClean="0"/>
              <a:t>u</a:t>
            </a:r>
            <a:r>
              <a:rPr lang="zh-CN" altLang="en-US" dirty="0" smtClean="0"/>
              <a:t>乘以</a:t>
            </a:r>
            <a:r>
              <a:rPr lang="en-US" altLang="zh-CN" dirty="0" smtClean="0"/>
              <a:t>sigma2</a:t>
            </a:r>
            <a:r>
              <a:rPr lang="zh-CN" altLang="en-US" dirty="0" smtClean="0"/>
              <a:t>次方。</a:t>
            </a:r>
            <a:endParaRPr lang="en-US" altLang="zh-CN" dirty="0" smtClean="0"/>
          </a:p>
          <a:p>
            <a:r>
              <a:rPr lang="zh-CN" altLang="en-US" dirty="0" smtClean="0"/>
              <a:t>所以</a:t>
            </a:r>
            <a:r>
              <a:rPr lang="en-US" altLang="zh-CN" dirty="0" smtClean="0"/>
              <a:t>U</a:t>
            </a:r>
            <a:r>
              <a:rPr lang="zh-CN" altLang="en-US" dirty="0" smtClean="0"/>
              <a:t>就是</a:t>
            </a:r>
            <a:r>
              <a:rPr lang="en-US" altLang="zh-CN" dirty="0" smtClean="0"/>
              <a:t>A</a:t>
            </a:r>
            <a:r>
              <a:rPr lang="zh-CN" altLang="en-US" dirty="0" smtClean="0"/>
              <a:t>乘以</a:t>
            </a:r>
            <a:r>
              <a:rPr lang="en-US" altLang="zh-CN" dirty="0" smtClean="0"/>
              <a:t>A</a:t>
            </a:r>
            <a:r>
              <a:rPr lang="zh-CN" altLang="en-US" dirty="0" smtClean="0"/>
              <a:t>转置的特征向量矩阵。</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42</a:t>
            </a:fld>
            <a:endParaRPr lang="en-US"/>
          </a:p>
        </p:txBody>
      </p:sp>
    </p:spTree>
    <p:extLst>
      <p:ext uri="{BB962C8B-B14F-4D97-AF65-F5344CB8AC3E}">
        <p14:creationId xmlns:p14="http://schemas.microsoft.com/office/powerpoint/2010/main" val="39582842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zh-CN" altLang="en-US" dirty="0" smtClean="0"/>
              <a:t>那具体应该如何做特征分解呢？</a:t>
            </a:r>
            <a:endParaRPr lang="en-US" altLang="zh-CN" dirty="0" smtClean="0"/>
          </a:p>
          <a:p>
            <a:r>
              <a:rPr lang="zh-CN" altLang="en-US" dirty="0" smtClean="0"/>
              <a:t>根据之前所述</a:t>
            </a:r>
            <a:r>
              <a:rPr lang="en-US" altLang="zh-CN" dirty="0" smtClean="0"/>
              <a:t>me=</a:t>
            </a:r>
            <a:r>
              <a:rPr lang="en-US" altLang="zh-CN" dirty="0" err="1" smtClean="0"/>
              <a:t>lamida</a:t>
            </a:r>
            <a:r>
              <a:rPr lang="en-US" altLang="zh-CN" dirty="0" smtClean="0"/>
              <a:t> e</a:t>
            </a:r>
            <a:r>
              <a:rPr lang="zh-CN" altLang="en-US" dirty="0" smtClean="0"/>
              <a:t>，所以改写为。。。。</a:t>
            </a:r>
            <a:endParaRPr lang="en-US" altLang="zh-CN" dirty="0" smtClean="0"/>
          </a:p>
          <a:p>
            <a:endParaRPr lang="en-US" altLang="zh-CN" dirty="0" smtClean="0"/>
          </a:p>
        </p:txBody>
      </p:sp>
      <p:sp>
        <p:nvSpPr>
          <p:cNvPr id="4" name="Slide Number Placeholder 3"/>
          <p:cNvSpPr>
            <a:spLocks noGrp="1"/>
          </p:cNvSpPr>
          <p:nvPr>
            <p:ph type="sldNum" sz="quarter" idx="10"/>
          </p:nvPr>
        </p:nvSpPr>
        <p:spPr/>
        <p:txBody>
          <a:bodyPr/>
          <a:lstStyle/>
          <a:p>
            <a:fld id="{EE707532-839C-41A2-9E71-D5288AEAE66A}" type="slidenum">
              <a:rPr lang="en-US" smtClean="0"/>
              <a:pPr/>
              <a:t>43</a:t>
            </a:fld>
            <a:endParaRPr lang="en-US"/>
          </a:p>
        </p:txBody>
      </p:sp>
    </p:spTree>
    <p:extLst>
      <p:ext uri="{BB962C8B-B14F-4D97-AF65-F5344CB8AC3E}">
        <p14:creationId xmlns:p14="http://schemas.microsoft.com/office/powerpoint/2010/main" val="36856720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zh-CN" altLang="en-US" dirty="0" smtClean="0"/>
              <a:t>所以我们如果想要将矩阵</a:t>
            </a:r>
            <a:r>
              <a:rPr lang="en-US" altLang="zh-CN" dirty="0" smtClean="0"/>
              <a:t>A</a:t>
            </a:r>
            <a:r>
              <a:rPr lang="zh-CN" altLang="en-US" dirty="0" smtClean="0"/>
              <a:t>分解为</a:t>
            </a:r>
            <a:r>
              <a:rPr lang="en-US" altLang="zh-CN" dirty="0" smtClean="0"/>
              <a:t>U</a:t>
            </a:r>
            <a:r>
              <a:rPr lang="zh-CN" altLang="en-US" dirty="0" smtClean="0"/>
              <a:t>乘以</a:t>
            </a:r>
            <a:r>
              <a:rPr lang="en-US" altLang="zh-CN" dirty="0" smtClean="0"/>
              <a:t>sigma</a:t>
            </a:r>
            <a:r>
              <a:rPr lang="zh-CN" altLang="en-US" dirty="0" smtClean="0"/>
              <a:t>，乘以</a:t>
            </a:r>
            <a:r>
              <a:rPr lang="en-US" altLang="zh-CN" dirty="0" smtClean="0"/>
              <a:t>V</a:t>
            </a:r>
            <a:r>
              <a:rPr lang="zh-CN" altLang="en-US" dirty="0" smtClean="0"/>
              <a:t>转置。</a:t>
            </a:r>
            <a:endParaRPr lang="en-US" altLang="zh-CN" dirty="0" smtClean="0"/>
          </a:p>
          <a:p>
            <a:r>
              <a:rPr lang="zh-CN" altLang="en-US" dirty="0" smtClean="0"/>
              <a:t>那么第一步，我们需要计算</a:t>
            </a:r>
            <a:r>
              <a:rPr lang="en-US" altLang="zh-CN" dirty="0" smtClean="0"/>
              <a:t>A</a:t>
            </a:r>
            <a:r>
              <a:rPr lang="zh-CN" altLang="en-US" dirty="0" smtClean="0"/>
              <a:t>转置乘以</a:t>
            </a:r>
            <a:r>
              <a:rPr lang="en-US" altLang="zh-CN" dirty="0" smtClean="0"/>
              <a:t>A</a:t>
            </a:r>
            <a:r>
              <a:rPr lang="zh-CN" altLang="en-US" dirty="0" smtClean="0"/>
              <a:t>这个矩阵的特征对，计算完以后我们就能获得</a:t>
            </a:r>
            <a:r>
              <a:rPr lang="en-US" altLang="zh-CN" dirty="0" smtClean="0"/>
              <a:t>V</a:t>
            </a:r>
            <a:r>
              <a:rPr lang="zh-CN" altLang="en-US" dirty="0" smtClean="0"/>
              <a:t>和</a:t>
            </a:r>
            <a:r>
              <a:rPr lang="en-US" altLang="zh-CN" dirty="0" smtClean="0"/>
              <a:t>sigma</a:t>
            </a:r>
            <a:r>
              <a:rPr lang="zh-CN" altLang="en-US" dirty="0" smtClean="0"/>
              <a:t>矩阵的内容。（具体如何计算特征对，我们课堂上不在讲解，线性代数有相关知识）。</a:t>
            </a:r>
            <a:endParaRPr lang="en-US" altLang="zh-CN" dirty="0" smtClean="0"/>
          </a:p>
          <a:p>
            <a:r>
              <a:rPr lang="zh-CN" altLang="en-US" dirty="0" smtClean="0"/>
              <a:t>第二步，然后类似地我们计算</a:t>
            </a:r>
            <a:r>
              <a:rPr lang="en-US" altLang="zh-CN" dirty="0" smtClean="0"/>
              <a:t>A</a:t>
            </a:r>
            <a:r>
              <a:rPr lang="zh-CN" altLang="en-US" dirty="0" smtClean="0"/>
              <a:t>乘以</a:t>
            </a:r>
            <a:r>
              <a:rPr lang="en-US" altLang="zh-CN" dirty="0" smtClean="0"/>
              <a:t>A</a:t>
            </a:r>
            <a:r>
              <a:rPr lang="zh-CN" altLang="en-US" dirty="0" smtClean="0"/>
              <a:t>转置的特征对，我们就能计算出</a:t>
            </a:r>
            <a:r>
              <a:rPr lang="en-US" altLang="zh-CN" dirty="0" smtClean="0"/>
              <a:t>U</a:t>
            </a:r>
            <a:r>
              <a:rPr lang="zh-CN" altLang="en-US" dirty="0" smtClean="0"/>
              <a:t>矩阵的内容。</a:t>
            </a:r>
            <a:endParaRPr lang="en-US" altLang="zh-CN" dirty="0" smtClean="0"/>
          </a:p>
          <a:p>
            <a:r>
              <a:rPr lang="zh-CN" altLang="en-US" dirty="0" smtClean="0"/>
              <a:t>这是因为类似的</a:t>
            </a:r>
            <a:r>
              <a:rPr lang="en-US" altLang="zh-CN" dirty="0" smtClean="0"/>
              <a:t>A</a:t>
            </a:r>
            <a:r>
              <a:rPr lang="zh-CN" altLang="en-US" dirty="0" smtClean="0"/>
              <a:t>乘以</a:t>
            </a:r>
            <a:r>
              <a:rPr lang="en-US" altLang="zh-CN" dirty="0" smtClean="0"/>
              <a:t>A</a:t>
            </a:r>
            <a:r>
              <a:rPr lang="zh-CN" altLang="en-US" dirty="0" smtClean="0"/>
              <a:t>转置会等于。。。这是前面已经提到的性质。</a:t>
            </a:r>
            <a:endParaRPr lang="en-US" altLang="zh-CN" dirty="0" smtClean="0"/>
          </a:p>
          <a:p>
            <a:r>
              <a:rPr lang="zh-CN" altLang="en-US" dirty="0" smtClean="0"/>
              <a:t>在此基础上我们乘以</a:t>
            </a:r>
            <a:r>
              <a:rPr lang="en-US" altLang="zh-CN" dirty="0" smtClean="0"/>
              <a:t>U</a:t>
            </a:r>
            <a:r>
              <a:rPr lang="zh-CN" altLang="en-US" dirty="0" smtClean="0"/>
              <a:t>会得到。。。而这儿</a:t>
            </a:r>
            <a:r>
              <a:rPr lang="en-US" altLang="zh-CN" dirty="0" smtClean="0"/>
              <a:t>U</a:t>
            </a:r>
            <a:r>
              <a:rPr lang="zh-CN" altLang="en-US" dirty="0" smtClean="0"/>
              <a:t>转置乘以</a:t>
            </a:r>
            <a:r>
              <a:rPr lang="en-US" altLang="zh-CN" dirty="0" smtClean="0"/>
              <a:t>U</a:t>
            </a:r>
            <a:r>
              <a:rPr lang="zh-CN" altLang="en-US" dirty="0" smtClean="0"/>
              <a:t>也会等于单位矩阵。所以</a:t>
            </a:r>
            <a:r>
              <a:rPr lang="en-US" altLang="zh-CN" dirty="0" smtClean="0"/>
              <a:t>A</a:t>
            </a:r>
            <a:r>
              <a:rPr lang="zh-CN" altLang="en-US" dirty="0" smtClean="0"/>
              <a:t>乘以</a:t>
            </a:r>
            <a:r>
              <a:rPr lang="en-US" altLang="zh-CN" dirty="0" smtClean="0"/>
              <a:t>A</a:t>
            </a:r>
            <a:r>
              <a:rPr lang="zh-CN" altLang="en-US" dirty="0" smtClean="0"/>
              <a:t>转置乘以</a:t>
            </a:r>
            <a:r>
              <a:rPr lang="en-US" altLang="zh-CN" dirty="0" smtClean="0"/>
              <a:t>U</a:t>
            </a:r>
            <a:r>
              <a:rPr lang="zh-CN" altLang="en-US" dirty="0" smtClean="0"/>
              <a:t>就直接简化为</a:t>
            </a:r>
            <a:r>
              <a:rPr lang="en-US" altLang="zh-CN" dirty="0" smtClean="0"/>
              <a:t>u</a:t>
            </a:r>
            <a:r>
              <a:rPr lang="zh-CN" altLang="en-US" dirty="0" smtClean="0"/>
              <a:t>乘以</a:t>
            </a:r>
            <a:r>
              <a:rPr lang="en-US" altLang="zh-CN" dirty="0" smtClean="0"/>
              <a:t>sigma2</a:t>
            </a:r>
            <a:r>
              <a:rPr lang="zh-CN" altLang="en-US" dirty="0" smtClean="0"/>
              <a:t>次方。</a:t>
            </a:r>
            <a:endParaRPr lang="en-US" altLang="zh-CN" dirty="0" smtClean="0"/>
          </a:p>
          <a:p>
            <a:r>
              <a:rPr lang="zh-CN" altLang="en-US" dirty="0" smtClean="0"/>
              <a:t>所以</a:t>
            </a:r>
            <a:r>
              <a:rPr lang="en-US" altLang="zh-CN" dirty="0" smtClean="0"/>
              <a:t>U</a:t>
            </a:r>
            <a:r>
              <a:rPr lang="zh-CN" altLang="en-US" dirty="0" smtClean="0"/>
              <a:t>就是</a:t>
            </a:r>
            <a:r>
              <a:rPr lang="en-US" altLang="zh-CN" dirty="0" smtClean="0"/>
              <a:t>A</a:t>
            </a:r>
            <a:r>
              <a:rPr lang="zh-CN" altLang="en-US" dirty="0" smtClean="0"/>
              <a:t>乘以</a:t>
            </a:r>
            <a:r>
              <a:rPr lang="en-US" altLang="zh-CN" dirty="0" smtClean="0"/>
              <a:t>A</a:t>
            </a:r>
            <a:r>
              <a:rPr lang="zh-CN" altLang="en-US" dirty="0" smtClean="0"/>
              <a:t>转置的特征向量矩阵。</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44</a:t>
            </a:fld>
            <a:endParaRPr lang="en-US"/>
          </a:p>
        </p:txBody>
      </p:sp>
    </p:spTree>
    <p:extLst>
      <p:ext uri="{BB962C8B-B14F-4D97-AF65-F5344CB8AC3E}">
        <p14:creationId xmlns:p14="http://schemas.microsoft.com/office/powerpoint/2010/main" val="24059865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45</a:t>
            </a:fld>
            <a:endParaRPr lang="en-US"/>
          </a:p>
        </p:txBody>
      </p:sp>
    </p:spTree>
    <p:extLst>
      <p:ext uri="{BB962C8B-B14F-4D97-AF65-F5344CB8AC3E}">
        <p14:creationId xmlns:p14="http://schemas.microsoft.com/office/powerpoint/2010/main" val="15394818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46</a:t>
            </a:fld>
            <a:endParaRPr lang="en-US"/>
          </a:p>
        </p:txBody>
      </p:sp>
    </p:spTree>
    <p:extLst>
      <p:ext uri="{BB962C8B-B14F-4D97-AF65-F5344CB8AC3E}">
        <p14:creationId xmlns:p14="http://schemas.microsoft.com/office/powerpoint/2010/main" val="2008848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48</a:t>
            </a:fld>
            <a:endParaRPr lang="en-US"/>
          </a:p>
        </p:txBody>
      </p:sp>
    </p:spTree>
    <p:extLst>
      <p:ext uri="{BB962C8B-B14F-4D97-AF65-F5344CB8AC3E}">
        <p14:creationId xmlns:p14="http://schemas.microsoft.com/office/powerpoint/2010/main" val="2810126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矩阵的秩。分为行秩和列秩，其实他们的结果都是同一个。</a:t>
            </a:r>
            <a:endParaRPr lang="en-US" altLang="zh-CN" sz="1200" b="0" i="0" kern="1200" dirty="0" smtClean="0">
              <a:solidFill>
                <a:schemeClr val="tx1"/>
              </a:solidFill>
              <a:effectLst/>
              <a:latin typeface="+mn-lt"/>
              <a:ea typeface="+mn-ea"/>
              <a:cs typeface="+mn-cs"/>
            </a:endParaRPr>
          </a:p>
          <a:p>
            <a:r>
              <a:rPr lang="zh-CN" altLang="en-US" dirty="0" smtClean="0"/>
              <a:t>矩阵</a:t>
            </a:r>
            <a:r>
              <a:rPr lang="en-US" altLang="zh-CN" dirty="0" smtClean="0"/>
              <a:t>A</a:t>
            </a:r>
            <a:r>
              <a:rPr lang="zh-CN" altLang="en-US" dirty="0" smtClean="0"/>
              <a:t>的</a:t>
            </a:r>
            <a:r>
              <a:rPr lang="zh-CN" altLang="en-US" sz="1200" b="0" i="0" kern="1200" dirty="0" smtClean="0">
                <a:solidFill>
                  <a:schemeClr val="tx1"/>
                </a:solidFill>
                <a:effectLst/>
                <a:latin typeface="+mn-lt"/>
                <a:ea typeface="+mn-ea"/>
                <a:cs typeface="+mn-cs"/>
              </a:rPr>
              <a:t>列</a:t>
            </a:r>
            <a:r>
              <a:rPr lang="zh-CN" altLang="en-US" dirty="0" smtClean="0"/>
              <a:t>秩就是</a:t>
            </a:r>
            <a:r>
              <a:rPr lang="en-US" altLang="zh-CN" dirty="0" smtClean="0"/>
              <a:t>A</a:t>
            </a:r>
            <a:r>
              <a:rPr lang="zh-CN" altLang="en-US" dirty="0" smtClean="0"/>
              <a:t>的线性独立列。</a:t>
            </a:r>
            <a:r>
              <a:rPr lang="zh-CN" altLang="en-US" sz="1200" b="0" i="0" kern="1200" dirty="0" smtClean="0">
                <a:solidFill>
                  <a:schemeClr val="tx1"/>
                </a:solidFill>
                <a:effectLst/>
                <a:latin typeface="+mn-lt"/>
                <a:ea typeface="+mn-ea"/>
                <a:cs typeface="+mn-cs"/>
              </a:rPr>
              <a:t>一个矩阵</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的列秩是</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的线性独立的纵列的极大数目。类似地，行秩是</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的线性无关的横行的极大数目。</a:t>
            </a:r>
            <a:endParaRPr lang="en-US" altLang="zh-CN" dirty="0" smtClean="0"/>
          </a:p>
          <a:p>
            <a:r>
              <a:rPr lang="zh-CN" altLang="en-US" dirty="0" smtClean="0"/>
              <a:t>我举一个例子。因此，这里有一个例子。您可以看到矩阵</a:t>
            </a:r>
            <a:r>
              <a:rPr lang="en-US" altLang="zh-CN" dirty="0" smtClean="0"/>
              <a:t>A</a:t>
            </a:r>
            <a:r>
              <a:rPr lang="zh-CN" altLang="en-US" dirty="0" smtClean="0"/>
              <a:t>具有三行三列。例如，我们注意到的是，我可以所以，第三行该矩阵的可以表示为第一行和第二行的线性组合。因此，在这种情况下，我们的矩阵实际上是二维的。即使我有一个我也有三个维度的数据。我有三列，这个矩阵实际上是二维的。那么我们如何考虑以下呢？我基本上可以认为确实有两个基向量或我空间中我的两个坐标矢量第一个对应于第一行第二个对应于第二行，然后我可以做什么现在我可以将每个数据点表示为这两个向量的线性组合。例如第一行可以简单地表示为一和零的向量。这意味着我只接受第一个，第一个向量，我取第二个向量的零。例如，矩阵的第二行说，我的两个基本向量中的第二个。例如最后一行是第一行和第二行的总和那么为什么这种直觉很有趣。</a:t>
            </a:r>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4</a:t>
            </a:fld>
            <a:endParaRPr lang="en-US"/>
          </a:p>
        </p:txBody>
      </p:sp>
    </p:spTree>
    <p:extLst>
      <p:ext uri="{BB962C8B-B14F-4D97-AF65-F5344CB8AC3E}">
        <p14:creationId xmlns:p14="http://schemas.microsoft.com/office/powerpoint/2010/main" val="41994285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49</a:t>
            </a:fld>
            <a:endParaRPr lang="en-US"/>
          </a:p>
        </p:txBody>
      </p:sp>
    </p:spTree>
    <p:extLst>
      <p:ext uri="{BB962C8B-B14F-4D97-AF65-F5344CB8AC3E}">
        <p14:creationId xmlns:p14="http://schemas.microsoft.com/office/powerpoint/2010/main" val="37204597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50</a:t>
            </a:fld>
            <a:endParaRPr lang="en-US"/>
          </a:p>
        </p:txBody>
      </p:sp>
    </p:spTree>
    <p:extLst>
      <p:ext uri="{BB962C8B-B14F-4D97-AF65-F5344CB8AC3E}">
        <p14:creationId xmlns:p14="http://schemas.microsoft.com/office/powerpoint/2010/main" val="464630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51</a:t>
            </a:fld>
            <a:endParaRPr lang="en-US"/>
          </a:p>
        </p:txBody>
      </p:sp>
    </p:spTree>
    <p:extLst>
      <p:ext uri="{BB962C8B-B14F-4D97-AF65-F5344CB8AC3E}">
        <p14:creationId xmlns:p14="http://schemas.microsoft.com/office/powerpoint/2010/main" val="26144863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如果我们已经做好了</a:t>
            </a:r>
            <a:r>
              <a:rPr lang="en-US" altLang="zh-CN" dirty="0" smtClean="0"/>
              <a:t>SVD</a:t>
            </a:r>
            <a:r>
              <a:rPr lang="zh-CN" altLang="en-US" dirty="0" smtClean="0"/>
              <a:t>分解，例如如图中下方所示。</a:t>
            </a:r>
            <a:endParaRPr lang="en-US" altLang="zh-CN" dirty="0" smtClean="0"/>
          </a:p>
          <a:p>
            <a:r>
              <a:rPr lang="zh-CN" altLang="en-US" dirty="0" smtClean="0"/>
              <a:t>让我们考虑以下问题。我们想确定所有喜欢</a:t>
            </a:r>
            <a:r>
              <a:rPr lang="en-US" altLang="zh-CN" dirty="0" smtClean="0"/>
              <a:t>Matrix</a:t>
            </a:r>
            <a:r>
              <a:rPr lang="zh-CN" altLang="en-US" dirty="0" smtClean="0"/>
              <a:t>电影的用户是哪些？</a:t>
            </a:r>
            <a:endParaRPr lang="en-US" altLang="zh-CN" dirty="0" smtClean="0"/>
          </a:p>
          <a:p>
            <a:r>
              <a:rPr lang="zh-CN" altLang="en-US" dirty="0" smtClean="0"/>
              <a:t>从某种意义上说，我们想从这个问题中找到哪些人</a:t>
            </a:r>
            <a:r>
              <a:rPr lang="zh-CN" altLang="en-US" dirty="0" smtClean="0"/>
              <a:t>喜欢科幻电影</a:t>
            </a:r>
            <a:r>
              <a:rPr lang="zh-CN" altLang="en-US" dirty="0" smtClean="0"/>
              <a:t>。也许我们想找到一个甚至还没有看过电影</a:t>
            </a:r>
            <a:r>
              <a:rPr lang="en-US" altLang="zh-CN" dirty="0" smtClean="0"/>
              <a:t>《</a:t>
            </a:r>
            <a:r>
              <a:rPr lang="zh-CN" altLang="en-US" dirty="0" smtClean="0"/>
              <a:t>黑客帝国</a:t>
            </a:r>
            <a:r>
              <a:rPr lang="en-US" altLang="zh-CN" dirty="0" smtClean="0"/>
              <a:t>》</a:t>
            </a:r>
            <a:r>
              <a:rPr lang="zh-CN" altLang="en-US" dirty="0" smtClean="0"/>
              <a:t>的人，鉴于他喜欢其他</a:t>
            </a:r>
            <a:r>
              <a:rPr lang="zh-CN" altLang="en-US" dirty="0" smtClean="0"/>
              <a:t>这些科幻电影</a:t>
            </a:r>
            <a:r>
              <a:rPr lang="zh-CN" altLang="en-US" dirty="0" smtClean="0"/>
              <a:t>。</a:t>
            </a:r>
            <a:endParaRPr lang="en-US" altLang="zh-CN" dirty="0" smtClean="0"/>
          </a:p>
          <a:p>
            <a:r>
              <a:rPr lang="zh-CN" altLang="en-US" dirty="0" smtClean="0"/>
              <a:t>问题是我们如何使用</a:t>
            </a:r>
            <a:r>
              <a:rPr lang="en-US" altLang="zh-CN" dirty="0" smtClean="0"/>
              <a:t>SVD</a:t>
            </a:r>
            <a:r>
              <a:rPr lang="zh-CN" altLang="en-US" dirty="0" smtClean="0"/>
              <a:t>分解后的矩阵做到这一点？</a:t>
            </a:r>
            <a:endParaRPr lang="en-US" altLang="zh-CN" dirty="0" smtClean="0"/>
          </a:p>
          <a:p>
            <a:r>
              <a:rPr lang="zh-CN" altLang="en-US" dirty="0" smtClean="0"/>
              <a:t>这个问题的答案是我们要将查询点映射到概念空间。那具体如何做呢？</a:t>
            </a:r>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52</a:t>
            </a:fld>
            <a:endParaRPr lang="en-US"/>
          </a:p>
        </p:txBody>
      </p:sp>
    </p:spTree>
    <p:extLst>
      <p:ext uri="{BB962C8B-B14F-4D97-AF65-F5344CB8AC3E}">
        <p14:creationId xmlns:p14="http://schemas.microsoft.com/office/powerpoint/2010/main" val="37774625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假设有一个用户</a:t>
            </a:r>
            <a:r>
              <a:rPr lang="en-US" altLang="zh-CN" dirty="0" smtClean="0"/>
              <a:t>q</a:t>
            </a:r>
            <a:r>
              <a:rPr lang="zh-CN" altLang="en-US" dirty="0" smtClean="0"/>
              <a:t>，他看过黑客帝国电影，并且给这电影打分</a:t>
            </a:r>
            <a:r>
              <a:rPr lang="en-US" altLang="zh-CN" dirty="0" smtClean="0"/>
              <a:t>5</a:t>
            </a:r>
            <a:r>
              <a:rPr lang="zh-CN" altLang="en-US" dirty="0" smtClean="0"/>
              <a:t>，那么我们就可以</a:t>
            </a:r>
            <a:r>
              <a:rPr lang="en-US" altLang="zh-CN" dirty="0" smtClean="0"/>
              <a:t>Q</a:t>
            </a:r>
            <a:r>
              <a:rPr lang="zh-CN" altLang="en-US" dirty="0" smtClean="0"/>
              <a:t>表示为向量</a:t>
            </a:r>
            <a:r>
              <a:rPr lang="en-US" altLang="zh-CN" dirty="0" smtClean="0"/>
              <a:t>[5,0,0,0,0].</a:t>
            </a:r>
            <a:r>
              <a:rPr lang="zh-CN" altLang="en-US" dirty="0" smtClean="0"/>
              <a:t>就好像他是原始矩阵中的一行。</a:t>
            </a:r>
          </a:p>
          <a:p>
            <a:r>
              <a:rPr lang="zh-CN" altLang="en-US" dirty="0" smtClean="0"/>
              <a:t>在之前说的基于用户到用户的协同过滤方法中，我们会将这个用户</a:t>
            </a:r>
            <a:r>
              <a:rPr lang="en-US" altLang="zh-CN" dirty="0" smtClean="0"/>
              <a:t>q</a:t>
            </a:r>
            <a:r>
              <a:rPr lang="zh-CN" altLang="en-US" dirty="0" smtClean="0"/>
              <a:t>和原来矩阵中的其他用户进行比较，查找相似性。</a:t>
            </a:r>
            <a:endParaRPr lang="en-US" altLang="zh-CN" dirty="0" smtClean="0"/>
          </a:p>
          <a:p>
            <a:r>
              <a:rPr lang="zh-CN" altLang="en-US" dirty="0" smtClean="0"/>
              <a:t>但在这儿我们的做法不一样，我们希望将其映射到概念空间中，比如这儿的</a:t>
            </a:r>
            <a:r>
              <a:rPr lang="en-US" altLang="zh-CN" dirty="0" smtClean="0"/>
              <a:t>V1</a:t>
            </a:r>
            <a:r>
              <a:rPr lang="zh-CN" altLang="en-US" dirty="0" smtClean="0"/>
              <a:t>和</a:t>
            </a:r>
            <a:r>
              <a:rPr lang="en-US" altLang="zh-CN" dirty="0" smtClean="0"/>
              <a:t>V2</a:t>
            </a:r>
            <a:r>
              <a:rPr lang="zh-CN" altLang="en-US" dirty="0" smtClean="0"/>
              <a:t>，也就是科幻还是爱情这两个概念空间上。</a:t>
            </a:r>
            <a:endParaRPr lang="en-US" altLang="zh-CN" dirty="0" smtClean="0"/>
          </a:p>
        </p:txBody>
      </p:sp>
      <p:sp>
        <p:nvSpPr>
          <p:cNvPr id="4" name="灯片编号占位符 3"/>
          <p:cNvSpPr>
            <a:spLocks noGrp="1"/>
          </p:cNvSpPr>
          <p:nvPr>
            <p:ph type="sldNum" sz="quarter" idx="10"/>
          </p:nvPr>
        </p:nvSpPr>
        <p:spPr/>
        <p:txBody>
          <a:bodyPr/>
          <a:lstStyle/>
          <a:p>
            <a:fld id="{EE707532-839C-41A2-9E71-D5288AEAE66A}" type="slidenum">
              <a:rPr lang="en-US" smtClean="0"/>
              <a:pPr/>
              <a:t>53</a:t>
            </a:fld>
            <a:endParaRPr lang="en-US"/>
          </a:p>
        </p:txBody>
      </p:sp>
    </p:spTree>
    <p:extLst>
      <p:ext uri="{BB962C8B-B14F-4D97-AF65-F5344CB8AC3E}">
        <p14:creationId xmlns:p14="http://schemas.microsoft.com/office/powerpoint/2010/main" val="37237696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如何能做到这样的映射呢？</a:t>
            </a:r>
            <a:endParaRPr lang="en-US" altLang="zh-CN" dirty="0" smtClean="0"/>
          </a:p>
          <a:p>
            <a:r>
              <a:rPr lang="zh-CN" altLang="en-US" dirty="0" smtClean="0"/>
              <a:t>我们的做法是将该向量乘以对应的概念向量，比如</a:t>
            </a:r>
            <a:r>
              <a:rPr lang="en-US" altLang="zh-CN" dirty="0" smtClean="0"/>
              <a:t>v1.q</a:t>
            </a:r>
            <a:r>
              <a:rPr lang="zh-CN" altLang="en-US" dirty="0" smtClean="0"/>
              <a:t>乘以</a:t>
            </a:r>
            <a:r>
              <a:rPr lang="en-US" altLang="zh-CN" dirty="0" smtClean="0"/>
              <a:t>v1</a:t>
            </a:r>
            <a:r>
              <a:rPr lang="zh-CN" altLang="en-US" dirty="0" smtClean="0"/>
              <a:t>就是获得</a:t>
            </a:r>
            <a:r>
              <a:rPr lang="en-US" altLang="zh-CN" dirty="0" smtClean="0"/>
              <a:t>q</a:t>
            </a:r>
            <a:r>
              <a:rPr lang="zh-CN" altLang="en-US" dirty="0" smtClean="0"/>
              <a:t>在</a:t>
            </a:r>
            <a:r>
              <a:rPr lang="en-US" altLang="zh-CN" dirty="0" smtClean="0"/>
              <a:t>V1</a:t>
            </a:r>
            <a:r>
              <a:rPr lang="zh-CN" altLang="en-US" dirty="0" smtClean="0"/>
              <a:t>这个坐标轴上的映射后的长度（数据点的投影）。类似的还可以</a:t>
            </a:r>
            <a:r>
              <a:rPr lang="en-US" altLang="zh-CN" dirty="0" smtClean="0"/>
              <a:t>q</a:t>
            </a:r>
            <a:r>
              <a:rPr lang="zh-CN" altLang="en-US" dirty="0" smtClean="0"/>
              <a:t>乘以</a:t>
            </a:r>
            <a:r>
              <a:rPr lang="en-US" altLang="zh-CN" dirty="0" smtClean="0"/>
              <a:t>v2</a:t>
            </a:r>
            <a:r>
              <a:rPr lang="zh-CN" altLang="en-US" dirty="0" smtClean="0"/>
              <a:t>，获得</a:t>
            </a:r>
            <a:r>
              <a:rPr lang="en-US" altLang="zh-CN" dirty="0" smtClean="0"/>
              <a:t>q</a:t>
            </a:r>
            <a:r>
              <a:rPr lang="zh-CN" altLang="en-US" dirty="0" smtClean="0"/>
              <a:t>在</a:t>
            </a:r>
            <a:r>
              <a:rPr lang="en-US" altLang="zh-CN" dirty="0" smtClean="0"/>
              <a:t>v2</a:t>
            </a:r>
            <a:r>
              <a:rPr lang="zh-CN" altLang="en-US" dirty="0" smtClean="0"/>
              <a:t>坐标轴上的映射后的长度。</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54</a:t>
            </a:fld>
            <a:endParaRPr lang="en-US"/>
          </a:p>
        </p:txBody>
      </p:sp>
    </p:spTree>
    <p:extLst>
      <p:ext uri="{BB962C8B-B14F-4D97-AF65-F5344CB8AC3E}">
        <p14:creationId xmlns:p14="http://schemas.microsoft.com/office/powerpoint/2010/main" val="1342980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概括来说，就是我们将用户</a:t>
            </a:r>
            <a:r>
              <a:rPr lang="en-US" altLang="zh-CN" dirty="0" smtClean="0"/>
              <a:t>q</a:t>
            </a:r>
            <a:r>
              <a:rPr lang="zh-CN" altLang="en-US" dirty="0" smtClean="0"/>
              <a:t>的向量乘以</a:t>
            </a:r>
            <a:r>
              <a:rPr lang="en-US" altLang="zh-CN" dirty="0" smtClean="0"/>
              <a:t>SVD</a:t>
            </a:r>
            <a:r>
              <a:rPr lang="zh-CN" altLang="en-US" dirty="0" smtClean="0"/>
              <a:t>分解中的</a:t>
            </a:r>
            <a:r>
              <a:rPr lang="en-US" altLang="zh-CN" dirty="0" smtClean="0"/>
              <a:t>V</a:t>
            </a:r>
            <a:r>
              <a:rPr lang="zh-CN" altLang="en-US" dirty="0" smtClean="0"/>
              <a:t>矩阵，就能获得概念空间下该用户在不同概念的喜爱程度。</a:t>
            </a:r>
            <a:endParaRPr lang="en-US" altLang="zh-CN" dirty="0" smtClean="0"/>
          </a:p>
          <a:p>
            <a:r>
              <a:rPr lang="zh-CN" altLang="en-US" dirty="0" smtClean="0"/>
              <a:t>比如这儿这个例子</a:t>
            </a:r>
            <a:r>
              <a:rPr lang="en-US" altLang="zh-CN" dirty="0" smtClean="0"/>
              <a:t>q</a:t>
            </a:r>
            <a:r>
              <a:rPr lang="zh-CN" altLang="en-US" dirty="0" smtClean="0"/>
              <a:t>乘以</a:t>
            </a:r>
            <a:r>
              <a:rPr lang="en-US" altLang="zh-CN" dirty="0" smtClean="0"/>
              <a:t>v</a:t>
            </a:r>
            <a:r>
              <a:rPr lang="zh-CN" altLang="en-US" dirty="0" smtClean="0"/>
              <a:t>以后获得结果</a:t>
            </a:r>
            <a:r>
              <a:rPr lang="en-US" altLang="zh-CN" dirty="0" smtClean="0"/>
              <a:t>2.8</a:t>
            </a:r>
            <a:r>
              <a:rPr lang="zh-CN" altLang="en-US" dirty="0" smtClean="0"/>
              <a:t>和</a:t>
            </a:r>
            <a:r>
              <a:rPr lang="en-US" altLang="zh-CN" dirty="0" smtClean="0"/>
              <a:t>0.6</a:t>
            </a:r>
            <a:r>
              <a:rPr lang="zh-CN" altLang="en-US" dirty="0" smtClean="0"/>
              <a:t>这两个值。也就是说该用户</a:t>
            </a:r>
            <a:r>
              <a:rPr lang="en-US" altLang="zh-CN" dirty="0" smtClean="0"/>
              <a:t>q</a:t>
            </a:r>
            <a:r>
              <a:rPr lang="zh-CN" altLang="en-US" dirty="0" smtClean="0"/>
              <a:t>对科幻类型的电影很感兴趣，对爱情片不大感兴趣。</a:t>
            </a:r>
            <a:endParaRPr lang="en-US" altLang="zh-CN" dirty="0" smtClean="0"/>
          </a:p>
          <a:p>
            <a:r>
              <a:rPr lang="zh-CN" altLang="en-US" dirty="0" smtClean="0"/>
              <a:t>补充：</a:t>
            </a:r>
            <a:endParaRPr lang="en-US" altLang="zh-CN" dirty="0" smtClean="0"/>
          </a:p>
          <a:p>
            <a:r>
              <a:rPr lang="zh-CN" altLang="en-US" dirty="0" smtClean="0"/>
              <a:t>那该用户对电影外星人和宁静号评分会是怎么样呢？一种有用的做法就是该这个结果乘以</a:t>
            </a:r>
            <a:r>
              <a:rPr lang="en-US" altLang="zh-CN" dirty="0" smtClean="0"/>
              <a:t>V</a:t>
            </a:r>
            <a:r>
              <a:rPr lang="zh-CN" altLang="en-US" dirty="0" smtClean="0"/>
              <a:t>的转置，就能够将其映射回原始的电影空间，比如结果为</a:t>
            </a:r>
            <a:r>
              <a:rPr lang="en-US" altLang="zh-CN" dirty="0" smtClean="0"/>
              <a:t>[1.35,1.35,1.35,0,0]</a:t>
            </a:r>
            <a:r>
              <a:rPr lang="zh-CN" altLang="en-US" dirty="0" smtClean="0"/>
              <a:t>，那么就意味着他对前三个电影的评分高，对后面两个可能不大喜欢。</a:t>
            </a:r>
            <a:endParaRPr lang="en-US" altLang="zh-CN" dirty="0" smtClean="0"/>
          </a:p>
        </p:txBody>
      </p:sp>
      <p:sp>
        <p:nvSpPr>
          <p:cNvPr id="4" name="灯片编号占位符 3"/>
          <p:cNvSpPr>
            <a:spLocks noGrp="1"/>
          </p:cNvSpPr>
          <p:nvPr>
            <p:ph type="sldNum" sz="quarter" idx="10"/>
          </p:nvPr>
        </p:nvSpPr>
        <p:spPr/>
        <p:txBody>
          <a:bodyPr/>
          <a:lstStyle/>
          <a:p>
            <a:fld id="{EE707532-839C-41A2-9E71-D5288AEAE66A}" type="slidenum">
              <a:rPr lang="en-US" smtClean="0"/>
              <a:pPr/>
              <a:t>55</a:t>
            </a:fld>
            <a:endParaRPr lang="en-US"/>
          </a:p>
        </p:txBody>
      </p:sp>
    </p:spTree>
    <p:extLst>
      <p:ext uri="{BB962C8B-B14F-4D97-AF65-F5344CB8AC3E}">
        <p14:creationId xmlns:p14="http://schemas.microsoft.com/office/powerpoint/2010/main" val="31220593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此外，我们还可以在概念空间下处理的另外一类查询就是找和某个用户相似的其他用户。</a:t>
            </a:r>
            <a:endParaRPr lang="en-US" altLang="zh-CN" dirty="0" smtClean="0"/>
          </a:p>
          <a:p>
            <a:r>
              <a:rPr lang="zh-CN" altLang="en-US" dirty="0" smtClean="0"/>
              <a:t>比如用户</a:t>
            </a:r>
            <a:r>
              <a:rPr lang="en-US" altLang="zh-CN" dirty="0" smtClean="0"/>
              <a:t>d</a:t>
            </a:r>
            <a:r>
              <a:rPr lang="zh-CN" altLang="en-US" dirty="0" smtClean="0"/>
              <a:t>已经为第二个和第三个电影打分了，类似之前的例子，我们将其映射到概念空间下获得结果</a:t>
            </a:r>
            <a:r>
              <a:rPr lang="en-US" altLang="zh-CN" dirty="0" smtClean="0"/>
              <a:t>5.2</a:t>
            </a:r>
            <a:r>
              <a:rPr lang="zh-CN" altLang="en-US" dirty="0" smtClean="0"/>
              <a:t>和</a:t>
            </a:r>
            <a:r>
              <a:rPr lang="en-US" altLang="zh-CN" dirty="0" smtClean="0"/>
              <a:t>0.4</a:t>
            </a:r>
            <a:r>
              <a:rPr lang="zh-CN" altLang="en-US" dirty="0" smtClean="0"/>
              <a:t>，那么这个用户</a:t>
            </a:r>
            <a:r>
              <a:rPr lang="en-US" altLang="zh-CN" dirty="0" smtClean="0"/>
              <a:t>d</a:t>
            </a:r>
            <a:r>
              <a:rPr lang="zh-CN" altLang="en-US" dirty="0" smtClean="0"/>
              <a:t>也是更喜欢科幻电影，不大喜欢爱情片。</a:t>
            </a:r>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56</a:t>
            </a:fld>
            <a:endParaRPr lang="en-US"/>
          </a:p>
        </p:txBody>
      </p:sp>
    </p:spTree>
    <p:extLst>
      <p:ext uri="{BB962C8B-B14F-4D97-AF65-F5344CB8AC3E}">
        <p14:creationId xmlns:p14="http://schemas.microsoft.com/office/powerpoint/2010/main" val="35346593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Arial" pitchFamily="34" charset="0"/>
                <a:cs typeface="Arial" pitchFamily="34" charset="0"/>
              </a:rPr>
              <a:t>将刚才的两个结果放在一起。我们可以发现一个有趣的现象。</a:t>
            </a:r>
            <a:endParaRPr lang="en-US" altLang="zh-CN" sz="1200" dirty="0" smtClean="0">
              <a:solidFill>
                <a:schemeClr val="bg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Arial" pitchFamily="34" charset="0"/>
                <a:cs typeface="Arial" pitchFamily="34" charset="0"/>
              </a:rPr>
              <a:t>虽然说两个用户的打分没有任何相似的地方，比如</a:t>
            </a:r>
            <a:r>
              <a:rPr lang="en-US" altLang="zh-CN" sz="1200" dirty="0" smtClean="0">
                <a:solidFill>
                  <a:schemeClr val="bg1"/>
                </a:solidFill>
                <a:latin typeface="Arial" pitchFamily="34" charset="0"/>
                <a:cs typeface="Arial" pitchFamily="34" charset="0"/>
              </a:rPr>
              <a:t>d</a:t>
            </a:r>
            <a:r>
              <a:rPr lang="zh-CN" altLang="en-US" sz="1200" dirty="0" smtClean="0">
                <a:solidFill>
                  <a:schemeClr val="bg1"/>
                </a:solidFill>
                <a:latin typeface="Arial" pitchFamily="34" charset="0"/>
                <a:cs typeface="Arial" pitchFamily="34" charset="0"/>
              </a:rPr>
              <a:t>对黑客帝国打分为</a:t>
            </a:r>
            <a:r>
              <a:rPr lang="en-US" altLang="zh-CN" sz="1200" dirty="0" smtClean="0">
                <a:solidFill>
                  <a:schemeClr val="bg1"/>
                </a:solidFill>
                <a:latin typeface="Arial" pitchFamily="34" charset="0"/>
                <a:cs typeface="Arial" pitchFamily="34" charset="0"/>
              </a:rPr>
              <a:t>0</a:t>
            </a:r>
            <a:r>
              <a:rPr lang="zh-CN" altLang="en-US" sz="1200" dirty="0" smtClean="0">
                <a:solidFill>
                  <a:schemeClr val="bg1"/>
                </a:solidFill>
                <a:latin typeface="Arial" pitchFamily="34" charset="0"/>
                <a:cs typeface="Arial" pitchFamily="34" charset="0"/>
              </a:rPr>
              <a:t>，</a:t>
            </a:r>
            <a:r>
              <a:rPr lang="en-US" altLang="zh-CN" sz="1200" dirty="0" smtClean="0">
                <a:solidFill>
                  <a:schemeClr val="bg1"/>
                </a:solidFill>
                <a:latin typeface="Arial" pitchFamily="34" charset="0"/>
                <a:cs typeface="Arial" pitchFamily="34" charset="0"/>
              </a:rPr>
              <a:t>q</a:t>
            </a:r>
            <a:r>
              <a:rPr lang="zh-CN" altLang="en-US" sz="1200" dirty="0" smtClean="0">
                <a:solidFill>
                  <a:schemeClr val="bg1"/>
                </a:solidFill>
                <a:latin typeface="Arial" pitchFamily="34" charset="0"/>
                <a:cs typeface="Arial" pitchFamily="34" charset="0"/>
              </a:rPr>
              <a:t>为它打分</a:t>
            </a:r>
            <a:r>
              <a:rPr lang="en-US" altLang="zh-CN" sz="1200" dirty="0" smtClean="0">
                <a:solidFill>
                  <a:schemeClr val="bg1"/>
                </a:solidFill>
                <a:latin typeface="Arial" pitchFamily="34" charset="0"/>
                <a:cs typeface="Arial" pitchFamily="34" charset="0"/>
              </a:rPr>
              <a:t>5</a:t>
            </a:r>
            <a:r>
              <a:rPr lang="zh-CN" altLang="en-US" sz="1200" dirty="0" smtClean="0">
                <a:solidFill>
                  <a:schemeClr val="bg1"/>
                </a:solidFill>
                <a:latin typeface="Arial" pitchFamily="34" charset="0"/>
                <a:cs typeface="Arial" pitchFamily="34" charset="0"/>
              </a:rPr>
              <a:t>。如果直接用</a:t>
            </a:r>
            <a:r>
              <a:rPr lang="en-US" altLang="zh-CN" sz="1200" dirty="0" err="1" smtClean="0">
                <a:solidFill>
                  <a:schemeClr val="bg1"/>
                </a:solidFill>
                <a:latin typeface="Arial" pitchFamily="34" charset="0"/>
                <a:cs typeface="Arial" pitchFamily="34" charset="0"/>
              </a:rPr>
              <a:t>cosin</a:t>
            </a:r>
            <a:r>
              <a:rPr lang="zh-CN" altLang="en-US" sz="1200" dirty="0" smtClean="0">
                <a:solidFill>
                  <a:schemeClr val="bg1"/>
                </a:solidFill>
                <a:latin typeface="Arial" pitchFamily="34" charset="0"/>
                <a:cs typeface="Arial" pitchFamily="34" charset="0"/>
              </a:rPr>
              <a:t>相似性，或者皮尔森相似性，会觉得两个不相似。</a:t>
            </a:r>
            <a:endParaRPr lang="en-US" altLang="zh-CN" sz="1200" dirty="0" smtClean="0">
              <a:solidFill>
                <a:schemeClr val="bg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Arial" pitchFamily="34" charset="0"/>
                <a:cs typeface="Arial" pitchFamily="34" charset="0"/>
              </a:rPr>
              <a:t>但是我们通过将其映射到概念空间下以后，再来用</a:t>
            </a:r>
            <a:r>
              <a:rPr lang="en-US" altLang="zh-CN" sz="1200" dirty="0" err="1" smtClean="0">
                <a:solidFill>
                  <a:schemeClr val="bg1"/>
                </a:solidFill>
                <a:latin typeface="Arial" pitchFamily="34" charset="0"/>
                <a:cs typeface="Arial" pitchFamily="34" charset="0"/>
              </a:rPr>
              <a:t>cosin</a:t>
            </a:r>
            <a:r>
              <a:rPr lang="zh-CN" altLang="en-US" sz="1200" dirty="0" smtClean="0">
                <a:solidFill>
                  <a:schemeClr val="bg1"/>
                </a:solidFill>
                <a:latin typeface="Arial" pitchFamily="34" charset="0"/>
                <a:cs typeface="Arial" pitchFamily="34" charset="0"/>
              </a:rPr>
              <a:t>相似性计算就会发现他们其实是有很大相似的。</a:t>
            </a:r>
            <a:endParaRPr lang="en-US" altLang="zh-CN" sz="1200" dirty="0" smtClean="0">
              <a:solidFill>
                <a:schemeClr val="bg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Arial" pitchFamily="34" charset="0"/>
                <a:cs typeface="Arial" pitchFamily="34" charset="0"/>
              </a:rPr>
              <a:t>因此，从某种意义上说，即使</a:t>
            </a:r>
            <a:r>
              <a:rPr lang="en-US" altLang="zh-CN" sz="1200" dirty="0" smtClean="0">
                <a:solidFill>
                  <a:schemeClr val="bg1"/>
                </a:solidFill>
                <a:latin typeface="Arial" pitchFamily="34" charset="0"/>
                <a:cs typeface="Arial" pitchFamily="34" charset="0"/>
              </a:rPr>
              <a:t>q</a:t>
            </a:r>
            <a:r>
              <a:rPr lang="zh-CN" altLang="en-US" sz="1200" dirty="0" smtClean="0">
                <a:solidFill>
                  <a:schemeClr val="bg1"/>
                </a:solidFill>
                <a:latin typeface="Arial" pitchFamily="34" charset="0"/>
                <a:cs typeface="Arial" pitchFamily="34" charset="0"/>
              </a:rPr>
              <a:t>和</a:t>
            </a:r>
            <a:r>
              <a:rPr lang="en-US" altLang="zh-CN" sz="1200" dirty="0" smtClean="0">
                <a:solidFill>
                  <a:schemeClr val="bg1"/>
                </a:solidFill>
                <a:latin typeface="Arial" pitchFamily="34" charset="0"/>
                <a:cs typeface="Arial" pitchFamily="34" charset="0"/>
              </a:rPr>
              <a:t>d</a:t>
            </a:r>
            <a:r>
              <a:rPr lang="zh-CN" altLang="en-US" sz="1200" dirty="0" smtClean="0">
                <a:solidFill>
                  <a:schemeClr val="bg1"/>
                </a:solidFill>
                <a:latin typeface="Arial" pitchFamily="34" charset="0"/>
                <a:cs typeface="Arial" pitchFamily="34" charset="0"/>
              </a:rPr>
              <a:t>的评级共有零，我们仍然能够识别它们相似，因为</a:t>
            </a:r>
            <a:r>
              <a:rPr lang="en-US" altLang="zh-CN" sz="1200" dirty="0" smtClean="0">
                <a:solidFill>
                  <a:schemeClr val="bg1"/>
                </a:solidFill>
                <a:latin typeface="Arial" pitchFamily="34" charset="0"/>
                <a:cs typeface="Arial" pitchFamily="34" charset="0"/>
              </a:rPr>
              <a:t>SVD</a:t>
            </a:r>
            <a:r>
              <a:rPr lang="zh-CN" altLang="en-US" sz="1200" dirty="0" smtClean="0">
                <a:solidFill>
                  <a:schemeClr val="bg1"/>
                </a:solidFill>
                <a:latin typeface="Arial" pitchFamily="34" charset="0"/>
                <a:cs typeface="Arial" pitchFamily="34" charset="0"/>
              </a:rPr>
              <a:t>能够识别出有些喜欢</a:t>
            </a:r>
            <a:r>
              <a:rPr lang="en-US" altLang="zh-CN" sz="1200" dirty="0" smtClean="0">
                <a:solidFill>
                  <a:schemeClr val="bg1"/>
                </a:solidFill>
                <a:latin typeface="Arial" pitchFamily="34" charset="0"/>
                <a:cs typeface="Arial" pitchFamily="34" charset="0"/>
              </a:rPr>
              <a:t>Alien</a:t>
            </a:r>
            <a:r>
              <a:rPr lang="zh-CN" altLang="en-US" sz="1200" dirty="0" smtClean="0">
                <a:solidFill>
                  <a:schemeClr val="bg1"/>
                </a:solidFill>
                <a:latin typeface="Arial" pitchFamily="34" charset="0"/>
                <a:cs typeface="Arial" pitchFamily="34" charset="0"/>
              </a:rPr>
              <a:t>和</a:t>
            </a:r>
            <a:r>
              <a:rPr lang="en-US" altLang="zh-CN" sz="1200" dirty="0" smtClean="0">
                <a:solidFill>
                  <a:schemeClr val="bg1"/>
                </a:solidFill>
                <a:latin typeface="Arial" pitchFamily="34" charset="0"/>
                <a:cs typeface="Arial" pitchFamily="34" charset="0"/>
              </a:rPr>
              <a:t>Serenity</a:t>
            </a:r>
            <a:r>
              <a:rPr lang="zh-CN" altLang="en-US" sz="1200" dirty="0" smtClean="0">
                <a:solidFill>
                  <a:schemeClr val="bg1"/>
                </a:solidFill>
                <a:latin typeface="Arial" pitchFamily="34" charset="0"/>
                <a:cs typeface="Arial" pitchFamily="34" charset="0"/>
              </a:rPr>
              <a:t>的人也喜欢</a:t>
            </a:r>
            <a:r>
              <a:rPr lang="en-US" altLang="zh-CN" sz="1200" dirty="0" smtClean="0">
                <a:solidFill>
                  <a:schemeClr val="bg1"/>
                </a:solidFill>
                <a:latin typeface="Arial" pitchFamily="34" charset="0"/>
                <a:cs typeface="Arial" pitchFamily="34" charset="0"/>
              </a:rPr>
              <a:t>Matrix</a:t>
            </a:r>
            <a:r>
              <a:rPr lang="zh-CN" altLang="en-US" sz="1200" dirty="0" smtClean="0">
                <a:solidFill>
                  <a:schemeClr val="bg1"/>
                </a:solidFill>
                <a:latin typeface="Arial" pitchFamily="34" charset="0"/>
                <a:cs typeface="Arial" pitchFamily="34" charset="0"/>
              </a:rPr>
              <a:t>电影。所以</a:t>
            </a:r>
            <a:r>
              <a:rPr lang="en-US" altLang="zh-CN" sz="1200" dirty="0" smtClean="0">
                <a:solidFill>
                  <a:schemeClr val="bg1"/>
                </a:solidFill>
                <a:latin typeface="Arial" pitchFamily="34" charset="0"/>
                <a:cs typeface="Arial" pitchFamily="34" charset="0"/>
              </a:rPr>
              <a:t>SVD</a:t>
            </a:r>
            <a:r>
              <a:rPr lang="zh-CN" altLang="en-US" sz="1200" dirty="0" smtClean="0">
                <a:solidFill>
                  <a:schemeClr val="bg1"/>
                </a:solidFill>
                <a:latin typeface="Arial" pitchFamily="34" charset="0"/>
                <a:cs typeface="Arial" pitchFamily="34" charset="0"/>
              </a:rPr>
              <a:t>分解揭露了电影之间的关联关系，更好的计算了用户之间的相似性。</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57</a:t>
            </a:fld>
            <a:endParaRPr lang="en-US"/>
          </a:p>
        </p:txBody>
      </p:sp>
    </p:spTree>
    <p:extLst>
      <p:ext uri="{BB962C8B-B14F-4D97-AF65-F5344CB8AC3E}">
        <p14:creationId xmlns:p14="http://schemas.microsoft.com/office/powerpoint/2010/main" val="24526734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因此，为了结束谈论奇异值分解，这里是这是一种概述。因此，奇异值分解的优点在于根据</a:t>
            </a:r>
            <a:r>
              <a:rPr lang="en-US" altLang="zh-CN" dirty="0" err="1" smtClean="0"/>
              <a:t>Frobenius</a:t>
            </a:r>
            <a:r>
              <a:rPr lang="zh-CN" altLang="en-US" dirty="0" smtClean="0"/>
              <a:t>范数，我们获得最优的低秩逼近权。因此，这意味着如果我允许自己获取数据并用少量尺寸表示它</a:t>
            </a:r>
            <a:r>
              <a:rPr lang="en-US" altLang="zh-CN" dirty="0" smtClean="0"/>
              <a:t>SVD</a:t>
            </a:r>
            <a:r>
              <a:rPr lang="zh-CN" altLang="en-US" dirty="0" smtClean="0"/>
              <a:t>将能够确定最佳尺寸。基本上可以为我们提供最佳的数据预测进入某个小尺寸的空间，如果我们从这个小空间维空间回到原来的高维空间，总和重建误差的平方，误差，将尽可能小。所以，那太好了。</a:t>
            </a:r>
            <a:r>
              <a:rPr lang="en-US" altLang="zh-CN" dirty="0" smtClean="0"/>
              <a:t>SVD</a:t>
            </a:r>
            <a:r>
              <a:rPr lang="zh-CN" altLang="en-US" dirty="0" smtClean="0"/>
              <a:t>存在的问题有两点。第一个是解释问题。这意味着奇异向量指定了一些输入列或行的线性组合。这意味着许多次奇异向量很难解释。当我说在电影的情况下，奇异矢量很难解释为用户矩阵，我能够解释第一个奇异矢量对应于第二部是科幻电影，第二部是罗马电影。很多时候，这很难做到，第二大缺点有效分解的奇异点就是所谓的稀疏性。这意味着输入矩阵</a:t>
            </a:r>
            <a:r>
              <a:rPr lang="en-US" altLang="zh-CN" dirty="0" smtClean="0"/>
              <a:t>A</a:t>
            </a:r>
            <a:r>
              <a:rPr lang="zh-CN" altLang="en-US" dirty="0" smtClean="0"/>
              <a:t>通常非常稀疏，这意味着，它充满了零，并且只有几个非零元素。但是当你，当我们做奇异的价值时，组成。矩阵</a:t>
            </a:r>
            <a:r>
              <a:rPr lang="en-US" altLang="zh-CN" dirty="0" smtClean="0"/>
              <a:t>U</a:t>
            </a:r>
            <a:r>
              <a:rPr lang="zh-CN" altLang="en-US" dirty="0" smtClean="0"/>
              <a:t>和</a:t>
            </a:r>
            <a:r>
              <a:rPr lang="en-US" altLang="zh-CN" dirty="0" smtClean="0"/>
              <a:t>V</a:t>
            </a:r>
            <a:r>
              <a:rPr lang="zh-CN" altLang="en-US" dirty="0" smtClean="0"/>
              <a:t>转置，它们将很密集。我的意思是全部，基本上，该矩阵中的所有值都不为零。因此，即使</a:t>
            </a:r>
            <a:r>
              <a:rPr lang="en-US" altLang="zh-CN" dirty="0" smtClean="0"/>
              <a:t>U</a:t>
            </a:r>
            <a:r>
              <a:rPr lang="zh-CN" altLang="en-US" dirty="0" smtClean="0"/>
              <a:t>和</a:t>
            </a:r>
            <a:r>
              <a:rPr lang="en-US" altLang="zh-CN" dirty="0" smtClean="0"/>
              <a:t>V</a:t>
            </a:r>
            <a:r>
              <a:rPr lang="zh-CN" altLang="en-US" dirty="0" smtClean="0"/>
              <a:t>的数量很少，很多次列或行的数量，从某种意义上说，就行列或行，行大小，就数据大小而言，它们比矩阵要小得多，可能更大，因为</a:t>
            </a:r>
            <a:r>
              <a:rPr lang="en-US" altLang="zh-CN" dirty="0" smtClean="0"/>
              <a:t>a</a:t>
            </a:r>
            <a:r>
              <a:rPr lang="zh-CN" altLang="en-US" dirty="0" smtClean="0"/>
              <a:t>的非零元素很少。或值，然后矩阵</a:t>
            </a:r>
            <a:r>
              <a:rPr lang="en-US" altLang="zh-CN" dirty="0" smtClean="0"/>
              <a:t>u</a:t>
            </a:r>
            <a:r>
              <a:rPr lang="zh-CN" altLang="en-US" dirty="0" smtClean="0"/>
              <a:t>和</a:t>
            </a:r>
            <a:r>
              <a:rPr lang="en-US" altLang="zh-CN" dirty="0" smtClean="0"/>
              <a:t>v</a:t>
            </a:r>
            <a:r>
              <a:rPr lang="zh-CN" altLang="en-US" dirty="0" smtClean="0"/>
              <a:t>具有大量非零元素接下来我们要做的就是看一下更容易实现的方法计算更快，然后进行奇异值分解。并且</a:t>
            </a:r>
            <a:r>
              <a:rPr lang="en-US" altLang="zh-CN" dirty="0" smtClean="0"/>
              <a:t>main</a:t>
            </a:r>
            <a:r>
              <a:rPr lang="zh-CN" altLang="en-US" dirty="0" smtClean="0"/>
              <a:t>维护行和行的稀疏性</a:t>
            </a:r>
            <a:r>
              <a:rPr lang="en-US" altLang="zh-CN" dirty="0" smtClean="0"/>
              <a:t>U</a:t>
            </a:r>
            <a:r>
              <a:rPr lang="zh-CN" altLang="en-US" dirty="0" smtClean="0"/>
              <a:t>和</a:t>
            </a:r>
            <a:r>
              <a:rPr lang="en-US" altLang="zh-CN" dirty="0" smtClean="0"/>
              <a:t>V</a:t>
            </a:r>
            <a:r>
              <a:rPr lang="zh-CN" altLang="en-US" dirty="0" smtClean="0"/>
              <a:t>列，这是我们接下来要看的内容。</a:t>
            </a:r>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58</a:t>
            </a:fld>
            <a:endParaRPr lang="en-US"/>
          </a:p>
        </p:txBody>
      </p:sp>
    </p:spTree>
    <p:extLst>
      <p:ext uri="{BB962C8B-B14F-4D97-AF65-F5344CB8AC3E}">
        <p14:creationId xmlns:p14="http://schemas.microsoft.com/office/powerpoint/2010/main" val="3414397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种直觉很重要，因为我可以想到现在数据是高维空间中的某些点。我可以想到将数据表示为矩阵，正如我之前提到的，每个数据点是此矩阵中的一行，而每一列是一个单独的维度。我现在可以做的是，我可以认为这是在进行降维，对吗？因此，例如，如果给定矩阵，在顶部，我基本上可以改写这些点的坐标。而不是只使用两个坐标，而不是使用三个坐标，对吗？因此，如果我使用原始坐标空间，则基本上将轴对齐。描述我空间坐标的向量。因此，这是</a:t>
            </a:r>
            <a:r>
              <a:rPr lang="en-US" altLang="zh-CN" dirty="0" smtClean="0"/>
              <a:t>x</a:t>
            </a:r>
            <a:r>
              <a:rPr lang="zh-CN" altLang="en-US" dirty="0" smtClean="0"/>
              <a:t>，</a:t>
            </a:r>
            <a:r>
              <a:rPr lang="en-US" altLang="zh-CN" dirty="0" smtClean="0"/>
              <a:t>y</a:t>
            </a:r>
            <a:r>
              <a:rPr lang="zh-CN" altLang="en-US" dirty="0" smtClean="0"/>
              <a:t>和</a:t>
            </a:r>
            <a:r>
              <a:rPr lang="en-US" altLang="zh-CN" dirty="0" smtClean="0"/>
              <a:t>z</a:t>
            </a:r>
            <a:r>
              <a:rPr lang="zh-CN" altLang="en-US" dirty="0" smtClean="0"/>
              <a:t>坐标。然后在这个坐标系中，每个数据点仅对应于矩阵的行。但是，我还可以做的是发明新的坐标系。想象一下我发明了第二个向量，其中我只有两个，两个向量。因此，基本上，我想代表每个数据点。有两个坐标，每一个都意味着什么，这意味着我想将每个数据点表示为两个向量的线性组合。正如我之前在新的坐标空间中提到的可以仅使用两个值来表示每个点的坐标，对吗？而且我仍然可以重建</a:t>
            </a:r>
            <a:r>
              <a:rPr lang="en-US" altLang="zh-CN" dirty="0" smtClean="0"/>
              <a:t>or</a:t>
            </a:r>
            <a:r>
              <a:rPr lang="zh-CN" altLang="en-US" dirty="0" smtClean="0"/>
              <a:t>原始坐标值。因此，从某种意义上讲，这意味着我们减小维数或在某种程度上，我们压缩了日期，现在我需要更少的数字，描述每个点正确位置的坐标数，以及这就是降维的作用。</a:t>
            </a:r>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5</a:t>
            </a:fld>
            <a:endParaRPr lang="en-US"/>
          </a:p>
        </p:txBody>
      </p:sp>
    </p:spTree>
    <p:extLst>
      <p:ext uri="{BB962C8B-B14F-4D97-AF65-F5344CB8AC3E}">
        <p14:creationId xmlns:p14="http://schemas.microsoft.com/office/powerpoint/2010/main" val="17755081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到目前为止，我们讨论了</a:t>
            </a:r>
            <a:r>
              <a:rPr lang="en-US" altLang="zh-CN" dirty="0" smtClean="0"/>
              <a:t>SVD</a:t>
            </a:r>
            <a:r>
              <a:rPr lang="zh-CN" altLang="en-US" dirty="0" smtClean="0"/>
              <a:t>，也就是奇异值分解。</a:t>
            </a:r>
            <a:endParaRPr lang="en-US" altLang="zh-CN" dirty="0" smtClean="0"/>
          </a:p>
          <a:p>
            <a:r>
              <a:rPr lang="zh-CN" altLang="en-US" dirty="0" smtClean="0"/>
              <a:t>它通过分解来实现降维，但是我们也看到那里有两个缺点。第一个缺点是计算开销，它需要大量时间（立方时间来）才能计算出来。第二个问题是，我们得到的结果是这些密集的向量会占用很多空间，而且很难解释。</a:t>
            </a:r>
            <a:endParaRPr lang="en-US" altLang="zh-CN" dirty="0" smtClean="0"/>
          </a:p>
          <a:p>
            <a:r>
              <a:rPr lang="en-US" altLang="zh-CN" dirty="0" smtClean="0"/>
              <a:t>CUR</a:t>
            </a:r>
            <a:r>
              <a:rPr lang="zh-CN" altLang="en-US" dirty="0" smtClean="0"/>
              <a:t>分解是另一种类型降维技术。接下来我们将讨论它。它试图减轻</a:t>
            </a:r>
            <a:r>
              <a:rPr lang="en-US" altLang="zh-CN" dirty="0" smtClean="0"/>
              <a:t>SVD</a:t>
            </a:r>
            <a:r>
              <a:rPr lang="zh-CN" altLang="en-US" dirty="0" smtClean="0"/>
              <a:t>中的一些缺点。</a:t>
            </a:r>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59</a:t>
            </a:fld>
            <a:endParaRPr lang="en-US"/>
          </a:p>
        </p:txBody>
      </p:sp>
    </p:spTree>
    <p:extLst>
      <p:ext uri="{BB962C8B-B14F-4D97-AF65-F5344CB8AC3E}">
        <p14:creationId xmlns:p14="http://schemas.microsoft.com/office/powerpoint/2010/main" val="41299435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现在我们将矩阵</a:t>
            </a:r>
            <a:r>
              <a:rPr lang="en-US" altLang="zh-CN" dirty="0" smtClean="0"/>
              <a:t>A</a:t>
            </a:r>
            <a:r>
              <a:rPr lang="zh-CN" altLang="en-US" dirty="0" smtClean="0"/>
              <a:t>分解为三个矩阵相乘，非常类似奇异值分解。现在这三个矩阵分别称为</a:t>
            </a:r>
            <a:r>
              <a:rPr lang="en-US" altLang="zh-CN" dirty="0" smtClean="0"/>
              <a:t>C</a:t>
            </a:r>
            <a:r>
              <a:rPr lang="zh-CN" altLang="en-US" dirty="0" smtClean="0"/>
              <a:t>，</a:t>
            </a:r>
            <a:r>
              <a:rPr lang="en-US" altLang="zh-CN" dirty="0" smtClean="0"/>
              <a:t>U</a:t>
            </a:r>
            <a:r>
              <a:rPr lang="zh-CN" altLang="en-US" dirty="0" smtClean="0"/>
              <a:t>和</a:t>
            </a:r>
            <a:r>
              <a:rPr lang="en-US" altLang="zh-CN" dirty="0" smtClean="0"/>
              <a:t>R</a:t>
            </a:r>
            <a:r>
              <a:rPr lang="zh-CN" altLang="en-US" dirty="0" smtClean="0"/>
              <a:t>。我们的目标是希望原始数据与重建的数据之间的差异尽可能小。</a:t>
            </a:r>
            <a:endParaRPr lang="en-US" altLang="zh-CN" dirty="0" smtClean="0"/>
          </a:p>
          <a:p>
            <a:r>
              <a:rPr lang="zh-CN" altLang="en-US" dirty="0" smtClean="0"/>
              <a:t>当我们进行</a:t>
            </a:r>
            <a:r>
              <a:rPr lang="en-US" altLang="zh-CN" dirty="0" smtClean="0"/>
              <a:t>CUR</a:t>
            </a:r>
            <a:r>
              <a:rPr lang="zh-CN" altLang="en-US" dirty="0" smtClean="0"/>
              <a:t>分解时，对矩阵</a:t>
            </a:r>
            <a:r>
              <a:rPr lang="en-US" altLang="zh-CN" dirty="0" smtClean="0"/>
              <a:t>C</a:t>
            </a:r>
            <a:r>
              <a:rPr lang="zh-CN" altLang="en-US" dirty="0" smtClean="0"/>
              <a:t>和</a:t>
            </a:r>
            <a:r>
              <a:rPr lang="en-US" altLang="zh-CN" dirty="0" smtClean="0"/>
              <a:t>R</a:t>
            </a:r>
            <a:r>
              <a:rPr lang="zh-CN" altLang="en-US" dirty="0" smtClean="0"/>
              <a:t>的结构施加一些约束。</a:t>
            </a:r>
            <a:endParaRPr lang="en-US" altLang="zh-CN" dirty="0" smtClean="0"/>
          </a:p>
          <a:p>
            <a:r>
              <a:rPr lang="zh-CN" altLang="en-US" dirty="0" smtClean="0"/>
              <a:t>如何约束呢？首先看矩阵</a:t>
            </a:r>
            <a:r>
              <a:rPr lang="en-US" altLang="zh-CN" dirty="0" smtClean="0"/>
              <a:t>C</a:t>
            </a:r>
            <a:r>
              <a:rPr lang="zh-CN" altLang="en-US" dirty="0" smtClean="0"/>
              <a:t>的约束。对矩阵</a:t>
            </a:r>
            <a:r>
              <a:rPr lang="en-US" altLang="zh-CN" dirty="0" smtClean="0"/>
              <a:t>C</a:t>
            </a:r>
            <a:r>
              <a:rPr lang="zh-CN" altLang="en-US" dirty="0" smtClean="0"/>
              <a:t>的约束是它必须包含来自矩阵</a:t>
            </a:r>
            <a:r>
              <a:rPr lang="en-US" altLang="zh-CN" dirty="0" smtClean="0"/>
              <a:t>A</a:t>
            </a:r>
            <a:r>
              <a:rPr lang="zh-CN" altLang="en-US" dirty="0" smtClean="0"/>
              <a:t>的一些列，这些列可能会有重复，但一定都是矩阵</a:t>
            </a:r>
            <a:r>
              <a:rPr lang="en-US" altLang="zh-CN" dirty="0" smtClean="0"/>
              <a:t>A</a:t>
            </a:r>
            <a:r>
              <a:rPr lang="zh-CN" altLang="en-US" dirty="0" smtClean="0"/>
              <a:t>中的列。那具体选</a:t>
            </a:r>
            <a:r>
              <a:rPr lang="en-US" altLang="zh-CN" dirty="0" smtClean="0"/>
              <a:t>A</a:t>
            </a:r>
            <a:r>
              <a:rPr lang="zh-CN" altLang="en-US" dirty="0" smtClean="0"/>
              <a:t>中的哪些列呢？就需要更详细的考虑算法了。</a:t>
            </a:r>
            <a:endParaRPr lang="en-US" altLang="zh-CN" dirty="0" smtClean="0"/>
          </a:p>
          <a:p>
            <a:r>
              <a:rPr lang="zh-CN" altLang="en-US" dirty="0" smtClean="0"/>
              <a:t>那这儿</a:t>
            </a:r>
            <a:r>
              <a:rPr lang="en-US" altLang="zh-CN" dirty="0" smtClean="0"/>
              <a:t>C</a:t>
            </a:r>
            <a:r>
              <a:rPr lang="zh-CN" altLang="en-US" dirty="0" smtClean="0"/>
              <a:t>中列数是根据选定一个分解中想要使用的目标概念数目</a:t>
            </a:r>
            <a:r>
              <a:rPr lang="en-US" altLang="zh-CN" dirty="0" smtClean="0"/>
              <a:t>r</a:t>
            </a:r>
            <a:r>
              <a:rPr lang="zh-CN" altLang="en-US" dirty="0" smtClean="0"/>
              <a:t>来确定。</a:t>
            </a:r>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60</a:t>
            </a:fld>
            <a:endParaRPr lang="en-US"/>
          </a:p>
        </p:txBody>
      </p:sp>
    </p:spTree>
    <p:extLst>
      <p:ext uri="{BB962C8B-B14F-4D97-AF65-F5344CB8AC3E}">
        <p14:creationId xmlns:p14="http://schemas.microsoft.com/office/powerpoint/2010/main" val="27125606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类似地，我们将采用矩阵</a:t>
            </a:r>
            <a:r>
              <a:rPr lang="en-US" altLang="zh-CN" dirty="0" smtClean="0"/>
              <a:t>R</a:t>
            </a:r>
            <a:r>
              <a:rPr lang="zh-CN" altLang="en-US" dirty="0" smtClean="0"/>
              <a:t>并进行相同的操作，但现在是针对行。也就是说</a:t>
            </a:r>
            <a:r>
              <a:rPr lang="en-US" altLang="zh-CN" dirty="0" smtClean="0"/>
              <a:t>R</a:t>
            </a:r>
            <a:r>
              <a:rPr lang="zh-CN" altLang="en-US" dirty="0" smtClean="0"/>
              <a:t>是从</a:t>
            </a:r>
            <a:r>
              <a:rPr lang="en-US" altLang="zh-CN" dirty="0" smtClean="0"/>
              <a:t>A</a:t>
            </a:r>
            <a:r>
              <a:rPr lang="zh-CN" altLang="en-US" dirty="0" smtClean="0"/>
              <a:t>中选出的一些行组成的。</a:t>
            </a:r>
            <a:endParaRPr lang="en-US" altLang="zh-CN" dirty="0" smtClean="0"/>
          </a:p>
          <a:p>
            <a:r>
              <a:rPr lang="zh-CN" altLang="en-US" dirty="0" smtClean="0"/>
              <a:t>因此这就是为什么</a:t>
            </a:r>
            <a:r>
              <a:rPr lang="en-US" altLang="zh-CN" dirty="0" smtClean="0"/>
              <a:t>CUR</a:t>
            </a:r>
            <a:r>
              <a:rPr lang="zh-CN" altLang="en-US" dirty="0" smtClean="0"/>
              <a:t>分解，为什么叫做</a:t>
            </a:r>
            <a:r>
              <a:rPr lang="en-US" altLang="zh-CN" dirty="0" smtClean="0"/>
              <a:t>C</a:t>
            </a:r>
            <a:r>
              <a:rPr lang="zh-CN" altLang="en-US" dirty="0" smtClean="0"/>
              <a:t>和</a:t>
            </a:r>
            <a:r>
              <a:rPr lang="en-US" altLang="zh-CN" dirty="0" smtClean="0"/>
              <a:t>R</a:t>
            </a:r>
            <a:r>
              <a:rPr lang="zh-CN" altLang="en-US" dirty="0" smtClean="0"/>
              <a:t>的原因。</a:t>
            </a:r>
            <a:endParaRPr lang="en-US" altLang="zh-CN" dirty="0" smtClean="0"/>
          </a:p>
          <a:p>
            <a:r>
              <a:rPr lang="zh-CN" altLang="en-US" dirty="0" smtClean="0"/>
              <a:t>如果已经选定好了对应的</a:t>
            </a:r>
            <a:r>
              <a:rPr lang="en-US" altLang="zh-CN" dirty="0" smtClean="0"/>
              <a:t>C</a:t>
            </a:r>
            <a:r>
              <a:rPr lang="zh-CN" altLang="en-US" dirty="0" smtClean="0"/>
              <a:t>和</a:t>
            </a:r>
            <a:r>
              <a:rPr lang="en-US" altLang="zh-CN" dirty="0" smtClean="0"/>
              <a:t>R</a:t>
            </a:r>
            <a:r>
              <a:rPr lang="zh-CN" altLang="en-US" dirty="0" smtClean="0"/>
              <a:t>的话，那么中间的</a:t>
            </a:r>
            <a:r>
              <a:rPr lang="en-US" altLang="zh-CN" dirty="0" smtClean="0"/>
              <a:t>U</a:t>
            </a:r>
            <a:r>
              <a:rPr lang="zh-CN" altLang="en-US" dirty="0" smtClean="0"/>
              <a:t>可以通过</a:t>
            </a:r>
            <a:r>
              <a:rPr lang="en-US" altLang="zh-CN" dirty="0" smtClean="0"/>
              <a:t>C</a:t>
            </a:r>
            <a:r>
              <a:rPr lang="zh-CN" altLang="en-US" dirty="0" smtClean="0"/>
              <a:t>和</a:t>
            </a:r>
            <a:r>
              <a:rPr lang="en-US" altLang="zh-CN" dirty="0" smtClean="0"/>
              <a:t>R</a:t>
            </a:r>
            <a:r>
              <a:rPr lang="zh-CN" altLang="en-US" dirty="0" smtClean="0"/>
              <a:t>来构建。</a:t>
            </a:r>
            <a:r>
              <a:rPr lang="en-US" altLang="zh-CN" dirty="0" smtClean="0"/>
              <a:t>U</a:t>
            </a:r>
            <a:r>
              <a:rPr lang="zh-CN" altLang="en-US" dirty="0" smtClean="0"/>
              <a:t>是</a:t>
            </a:r>
            <a:r>
              <a:rPr lang="en-US" altLang="zh-CN" dirty="0" smtClean="0"/>
              <a:t>C</a:t>
            </a:r>
            <a:r>
              <a:rPr lang="zh-CN" altLang="en-US" dirty="0" smtClean="0"/>
              <a:t>和</a:t>
            </a:r>
            <a:r>
              <a:rPr lang="en-US" altLang="zh-CN" dirty="0" smtClean="0"/>
              <a:t>R</a:t>
            </a:r>
            <a:r>
              <a:rPr lang="zh-CN" altLang="en-US" dirty="0" smtClean="0"/>
              <a:t>的交集矩阵计算</a:t>
            </a:r>
            <a:r>
              <a:rPr lang="en-US" altLang="zh-CN" dirty="0" smtClean="0"/>
              <a:t>SVD</a:t>
            </a:r>
            <a:r>
              <a:rPr lang="zh-CN" altLang="en-US" dirty="0" smtClean="0"/>
              <a:t>分解后伪逆矩阵的相关转换。后面会再来详细讲</a:t>
            </a:r>
            <a:r>
              <a:rPr lang="en-US" altLang="zh-CN" dirty="0" smtClean="0"/>
              <a:t>U</a:t>
            </a:r>
            <a:r>
              <a:rPr lang="zh-CN" altLang="en-US" dirty="0" smtClean="0"/>
              <a:t>的计算方法。</a:t>
            </a:r>
            <a:endParaRPr lang="en-US" altLang="zh-CN" dirty="0" smtClean="0"/>
          </a:p>
        </p:txBody>
      </p:sp>
      <p:sp>
        <p:nvSpPr>
          <p:cNvPr id="4" name="灯片编号占位符 3"/>
          <p:cNvSpPr>
            <a:spLocks noGrp="1"/>
          </p:cNvSpPr>
          <p:nvPr>
            <p:ph type="sldNum" sz="quarter" idx="10"/>
          </p:nvPr>
        </p:nvSpPr>
        <p:spPr/>
        <p:txBody>
          <a:bodyPr/>
          <a:lstStyle/>
          <a:p>
            <a:fld id="{EE707532-839C-41A2-9E71-D5288AEAE66A}" type="slidenum">
              <a:rPr lang="en-US" smtClean="0"/>
              <a:pPr/>
              <a:t>61</a:t>
            </a:fld>
            <a:endParaRPr lang="en-US"/>
          </a:p>
        </p:txBody>
      </p:sp>
    </p:spTree>
    <p:extLst>
      <p:ext uri="{BB962C8B-B14F-4D97-AF65-F5344CB8AC3E}">
        <p14:creationId xmlns:p14="http://schemas.microsoft.com/office/powerpoint/2010/main" val="5132640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normAutofit/>
          </a:bodyPr>
          <a:lstStyle/>
          <a:p>
            <a:r>
              <a:rPr lang="en-US" altLang="zh-CN" dirty="0" smtClean="0"/>
              <a:t>CUR</a:t>
            </a:r>
            <a:r>
              <a:rPr lang="zh-CN" altLang="en-US" dirty="0" smtClean="0"/>
              <a:t>能够很好的近似与</a:t>
            </a:r>
            <a:r>
              <a:rPr lang="en-US" altLang="zh-CN" dirty="0" smtClean="0"/>
              <a:t>SVD</a:t>
            </a:r>
            <a:r>
              <a:rPr lang="zh-CN" altLang="en-US" dirty="0" smtClean="0"/>
              <a:t>。</a:t>
            </a:r>
            <a:endParaRPr lang="en-US" dirty="0" smtClean="0"/>
          </a:p>
          <a:p>
            <a:r>
              <a:rPr lang="zh-CN" altLang="en-US" dirty="0" smtClean="0"/>
              <a:t>首先让我们假设</a:t>
            </a:r>
            <a:r>
              <a:rPr lang="en-US" altLang="zh-CN" dirty="0" err="1" smtClean="0"/>
              <a:t>Ak</a:t>
            </a:r>
            <a:r>
              <a:rPr lang="zh-CN" altLang="en-US" dirty="0" smtClean="0"/>
              <a:t>是原始矩阵</a:t>
            </a:r>
            <a:r>
              <a:rPr lang="en-US" altLang="zh-CN" dirty="0" smtClean="0"/>
              <a:t>A</a:t>
            </a:r>
            <a:r>
              <a:rPr lang="zh-CN" altLang="en-US" dirty="0" smtClean="0"/>
              <a:t>的最佳</a:t>
            </a:r>
            <a:r>
              <a:rPr lang="en-US" altLang="zh-CN" dirty="0" smtClean="0"/>
              <a:t>k</a:t>
            </a:r>
            <a:r>
              <a:rPr lang="zh-CN" altLang="en-US" sz="1200" b="0" i="0" kern="1200" dirty="0" smtClean="0">
                <a:solidFill>
                  <a:schemeClr val="tx1"/>
                </a:solidFill>
                <a:effectLst/>
                <a:latin typeface="+mn-lt"/>
                <a:ea typeface="+mn-ea"/>
                <a:cs typeface="+mn-cs"/>
              </a:rPr>
              <a:t>秩</a:t>
            </a:r>
            <a:r>
              <a:rPr lang="zh-CN" altLang="en-US" dirty="0" smtClean="0"/>
              <a:t>近似值。我们已经知道如何计算</a:t>
            </a:r>
            <a:r>
              <a:rPr lang="en-US" altLang="zh-CN" dirty="0" err="1" smtClean="0"/>
              <a:t>Ak</a:t>
            </a:r>
            <a:r>
              <a:rPr lang="zh-CN" altLang="en-US" dirty="0" smtClean="0"/>
              <a:t>。我们使用</a:t>
            </a:r>
            <a:r>
              <a:rPr lang="en-US" altLang="zh-CN" dirty="0" smtClean="0"/>
              <a:t>SVD</a:t>
            </a:r>
            <a:r>
              <a:rPr lang="zh-CN" altLang="en-US" dirty="0" smtClean="0"/>
              <a:t>进行计算，将矩阵</a:t>
            </a:r>
            <a:r>
              <a:rPr lang="en-US" altLang="zh-CN" dirty="0" smtClean="0"/>
              <a:t>A</a:t>
            </a:r>
            <a:r>
              <a:rPr lang="zh-CN" altLang="en-US" dirty="0" smtClean="0"/>
              <a:t>进行奇异值分解，取前</a:t>
            </a:r>
            <a:r>
              <a:rPr lang="en-US" altLang="zh-CN" dirty="0" smtClean="0"/>
              <a:t>k</a:t>
            </a:r>
            <a:r>
              <a:rPr lang="zh-CN" altLang="en-US" dirty="0" smtClean="0"/>
              <a:t>个最大的奇异值，将其余的设置为零，然后将这三个矩阵相乘得到</a:t>
            </a:r>
            <a:r>
              <a:rPr lang="en-US" altLang="zh-CN" dirty="0" err="1" smtClean="0"/>
              <a:t>Ak</a:t>
            </a:r>
            <a:r>
              <a:rPr lang="zh-CN" altLang="en-US" dirty="0" smtClean="0"/>
              <a:t>。</a:t>
            </a:r>
            <a:endParaRPr lang="en-US" altLang="zh-CN" dirty="0" smtClean="0"/>
          </a:p>
          <a:p>
            <a:r>
              <a:rPr lang="zh-CN" altLang="en-US" dirty="0" smtClean="0"/>
              <a:t>根据</a:t>
            </a:r>
            <a:r>
              <a:rPr lang="en-US" altLang="zh-CN" dirty="0" err="1" smtClean="0">
                <a:solidFill>
                  <a:schemeClr val="bg1">
                    <a:lumMod val="50000"/>
                  </a:schemeClr>
                </a:solidFill>
              </a:rPr>
              <a:t>Drineas</a:t>
            </a:r>
            <a:r>
              <a:rPr lang="zh-CN" altLang="en-US" dirty="0" smtClean="0">
                <a:solidFill>
                  <a:schemeClr val="bg1">
                    <a:lumMod val="50000"/>
                  </a:schemeClr>
                </a:solidFill>
              </a:rPr>
              <a:t>定理，</a:t>
            </a:r>
            <a:r>
              <a:rPr lang="en-US" altLang="zh-CN" dirty="0" smtClean="0">
                <a:solidFill>
                  <a:schemeClr val="bg1">
                    <a:lumMod val="50000"/>
                  </a:schemeClr>
                </a:solidFill>
              </a:rPr>
              <a:t>CUR</a:t>
            </a:r>
            <a:r>
              <a:rPr lang="zh-CN" altLang="en-US" dirty="0" smtClean="0">
                <a:solidFill>
                  <a:schemeClr val="bg1">
                    <a:lumMod val="50000"/>
                  </a:schemeClr>
                </a:solidFill>
              </a:rPr>
              <a:t>能够在</a:t>
            </a:r>
            <a:r>
              <a:rPr lang="en-US" altLang="zh-CN" dirty="0" err="1" smtClean="0">
                <a:solidFill>
                  <a:schemeClr val="bg1">
                    <a:lumMod val="50000"/>
                  </a:schemeClr>
                </a:solidFill>
              </a:rPr>
              <a:t>mn</a:t>
            </a:r>
            <a:r>
              <a:rPr lang="zh-CN" altLang="en-US" dirty="0" smtClean="0">
                <a:solidFill>
                  <a:schemeClr val="bg1">
                    <a:lumMod val="50000"/>
                  </a:schemeClr>
                </a:solidFill>
              </a:rPr>
              <a:t>的时间内达到</a:t>
            </a:r>
            <a:r>
              <a:rPr lang="en-US" altLang="zh-CN" dirty="0" smtClean="0">
                <a:solidFill>
                  <a:schemeClr val="bg1">
                    <a:lumMod val="50000"/>
                  </a:schemeClr>
                </a:solidFill>
              </a:rPr>
              <a:t>A</a:t>
            </a:r>
            <a:r>
              <a:rPr lang="zh-CN" altLang="en-US" dirty="0" smtClean="0">
                <a:solidFill>
                  <a:schemeClr val="bg1">
                    <a:lumMod val="50000"/>
                  </a:schemeClr>
                </a:solidFill>
              </a:rPr>
              <a:t>减去</a:t>
            </a:r>
            <a:r>
              <a:rPr lang="en-US" altLang="zh-CN" dirty="0" smtClean="0">
                <a:solidFill>
                  <a:schemeClr val="bg1">
                    <a:lumMod val="50000"/>
                  </a:schemeClr>
                </a:solidFill>
              </a:rPr>
              <a:t>CUR</a:t>
            </a:r>
            <a:r>
              <a:rPr lang="zh-CN" altLang="en-US" dirty="0" smtClean="0">
                <a:solidFill>
                  <a:schemeClr val="bg1">
                    <a:lumMod val="50000"/>
                  </a:schemeClr>
                </a:solidFill>
              </a:rPr>
              <a:t>的差异能够小于</a:t>
            </a:r>
            <a:r>
              <a:rPr lang="en-US" altLang="zh-CN" dirty="0" smtClean="0">
                <a:solidFill>
                  <a:schemeClr val="bg1">
                    <a:lumMod val="50000"/>
                  </a:schemeClr>
                </a:solidFill>
              </a:rPr>
              <a:t>A</a:t>
            </a:r>
            <a:r>
              <a:rPr lang="zh-CN" altLang="en-US" dirty="0" smtClean="0">
                <a:solidFill>
                  <a:schemeClr val="bg1">
                    <a:lumMod val="50000"/>
                  </a:schemeClr>
                </a:solidFill>
              </a:rPr>
              <a:t>减去</a:t>
            </a:r>
            <a:r>
              <a:rPr lang="en-US" altLang="zh-CN" dirty="0" err="1" smtClean="0">
                <a:solidFill>
                  <a:schemeClr val="bg1">
                    <a:lumMod val="50000"/>
                  </a:schemeClr>
                </a:solidFill>
              </a:rPr>
              <a:t>Ak</a:t>
            </a:r>
            <a:r>
              <a:rPr lang="zh-CN" altLang="en-US" dirty="0" smtClean="0">
                <a:solidFill>
                  <a:schemeClr val="bg1">
                    <a:lumMod val="50000"/>
                  </a:schemeClr>
                </a:solidFill>
              </a:rPr>
              <a:t>的差异再加上</a:t>
            </a:r>
            <a:r>
              <a:rPr lang="en-US" altLang="zh-CN" dirty="0" smtClean="0">
                <a:solidFill>
                  <a:schemeClr val="bg1">
                    <a:lumMod val="50000"/>
                  </a:schemeClr>
                </a:solidFill>
              </a:rPr>
              <a:t>A</a:t>
            </a:r>
            <a:r>
              <a:rPr lang="zh-CN" altLang="en-US" dirty="0" smtClean="0">
                <a:solidFill>
                  <a:schemeClr val="bg1">
                    <a:lumMod val="50000"/>
                  </a:schemeClr>
                </a:solidFill>
              </a:rPr>
              <a:t>的</a:t>
            </a:r>
            <a:r>
              <a:rPr lang="en-US" altLang="zh-CN" dirty="0" smtClean="0">
                <a:solidFill>
                  <a:schemeClr val="bg1">
                    <a:lumMod val="50000"/>
                  </a:schemeClr>
                </a:solidFill>
              </a:rPr>
              <a:t>f</a:t>
            </a:r>
            <a:r>
              <a:rPr lang="zh-CN" altLang="en-US" dirty="0" smtClean="0">
                <a:solidFill>
                  <a:schemeClr val="bg1">
                    <a:lumMod val="50000"/>
                  </a:schemeClr>
                </a:solidFill>
              </a:rPr>
              <a:t>范式的</a:t>
            </a:r>
            <a:r>
              <a:rPr lang="en-US" altLang="zh-CN" dirty="0" smtClean="0"/>
              <a:t>epsilon</a:t>
            </a:r>
            <a:r>
              <a:rPr lang="zh-CN" altLang="en-US" dirty="0" smtClean="0"/>
              <a:t>倍，这儿</a:t>
            </a:r>
            <a:r>
              <a:rPr lang="en-US" altLang="zh-CN" dirty="0" smtClean="0"/>
              <a:t>epsilon</a:t>
            </a:r>
            <a:r>
              <a:rPr lang="zh-CN" altLang="en-US" dirty="0" smtClean="0"/>
              <a:t>非常小。也就是说</a:t>
            </a:r>
            <a:r>
              <a:rPr lang="en-US" altLang="zh-CN" dirty="0" smtClean="0"/>
              <a:t>CUR</a:t>
            </a:r>
            <a:r>
              <a:rPr lang="zh-CN" altLang="en-US" dirty="0" smtClean="0"/>
              <a:t>能够很好的近似</a:t>
            </a:r>
            <a:r>
              <a:rPr lang="en-US" altLang="zh-CN" dirty="0" smtClean="0"/>
              <a:t>A</a:t>
            </a:r>
            <a:r>
              <a:rPr lang="zh-CN" altLang="en-US" dirty="0" smtClean="0"/>
              <a:t>，只要选择这么多行和列的情况下。</a:t>
            </a:r>
            <a:endParaRPr lang="en-US" altLang="zh-CN" dirty="0" smtClean="0"/>
          </a:p>
          <a:p>
            <a:r>
              <a:rPr lang="zh-CN" altLang="en-US" dirty="0" smtClean="0"/>
              <a:t>这儿重要的是要概率保证选择了那么多行和列。但</a:t>
            </a:r>
            <a:r>
              <a:rPr lang="en-US" altLang="zh-CN" dirty="0" smtClean="0"/>
              <a:t>CUR</a:t>
            </a:r>
            <a:r>
              <a:rPr lang="zh-CN" altLang="en-US" dirty="0" smtClean="0"/>
              <a:t>分解的计算时间要短得多。</a:t>
            </a:r>
            <a:r>
              <a:rPr lang="en-US" altLang="zh-CN" dirty="0" smtClean="0"/>
              <a:t>m</a:t>
            </a:r>
            <a:r>
              <a:rPr lang="zh-CN" altLang="en-US" dirty="0" smtClean="0"/>
              <a:t>乘以</a:t>
            </a:r>
            <a:r>
              <a:rPr lang="en-US" altLang="zh-CN" dirty="0" smtClean="0"/>
              <a:t>n</a:t>
            </a:r>
            <a:r>
              <a:rPr lang="zh-CN" altLang="en-US" dirty="0" smtClean="0"/>
              <a:t>的量级，基本上是我们数据大小的量级。这远小于</a:t>
            </a:r>
            <a:r>
              <a:rPr lang="en-US" altLang="zh-CN" dirty="0" smtClean="0"/>
              <a:t>SVD</a:t>
            </a:r>
            <a:r>
              <a:rPr lang="zh-CN" altLang="en-US" dirty="0" smtClean="0"/>
              <a:t>（</a:t>
            </a:r>
            <a:r>
              <a:rPr lang="en-US" altLang="zh-CN" dirty="0" smtClean="0"/>
              <a:t>m</a:t>
            </a:r>
            <a:r>
              <a:rPr lang="zh-CN" altLang="en-US" dirty="0" smtClean="0"/>
              <a:t>乘以</a:t>
            </a:r>
            <a:r>
              <a:rPr lang="en-US" altLang="zh-CN" dirty="0" smtClean="0"/>
              <a:t>n</a:t>
            </a:r>
            <a:r>
              <a:rPr lang="zh-CN" altLang="en-US" dirty="0" smtClean="0"/>
              <a:t>的立方）。</a:t>
            </a:r>
            <a:endParaRPr lang="en-US" altLang="zh-CN" dirty="0" smtClean="0"/>
          </a:p>
          <a:p>
            <a:r>
              <a:rPr lang="zh-CN" altLang="en-US" dirty="0" smtClean="0"/>
              <a:t>在</a:t>
            </a:r>
            <a:r>
              <a:rPr lang="zh-CN" altLang="en-US" dirty="0" smtClean="0"/>
              <a:t>实际操作</a:t>
            </a:r>
            <a:r>
              <a:rPr lang="zh-CN" altLang="en-US" dirty="0" smtClean="0"/>
              <a:t>中，基本上选择</a:t>
            </a:r>
            <a:r>
              <a:rPr lang="en-US" altLang="zh-CN" dirty="0" smtClean="0"/>
              <a:t>4k</a:t>
            </a:r>
            <a:r>
              <a:rPr lang="zh-CN" altLang="en-US" dirty="0" smtClean="0"/>
              <a:t>行和列就能保证</a:t>
            </a:r>
            <a:r>
              <a:rPr lang="zh-CN" altLang="en-US" dirty="0" smtClean="0"/>
              <a:t>。</a:t>
            </a:r>
            <a:endParaRPr lang="en-US" altLang="zh-CN" dirty="0" smtClean="0"/>
          </a:p>
          <a:p>
            <a:endParaRPr lang="en-US" dirty="0" smtClean="0"/>
          </a:p>
          <a:p>
            <a:endParaRPr lang="en-US" dirty="0" smtClean="0"/>
          </a:p>
          <a:p>
            <a:pPr marL="171450" indent="-171450">
              <a:buFont typeface="Symbol" panose="05050102010706020507" pitchFamily="18" charset="2"/>
              <a:buChar char="e"/>
            </a:pPr>
            <a:r>
              <a:rPr lang="en-US" altLang="zh-CN" dirty="0" smtClean="0"/>
              <a:t>Epsilon</a:t>
            </a:r>
          </a:p>
          <a:p>
            <a:pPr marL="0" indent="0">
              <a:buFont typeface="Symbol" panose="05050102010706020507" pitchFamily="18" charset="2"/>
              <a:buNone/>
            </a:pPr>
            <a:r>
              <a:rPr lang="en-US" altLang="zh-CN" b="1" dirty="0" smtClean="0">
                <a:sym typeface="Symbol" pitchFamily="18" charset="2"/>
              </a:rPr>
              <a:t> delta</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62</a:t>
            </a:fld>
            <a:endParaRPr lang="en-US"/>
          </a:p>
        </p:txBody>
      </p:sp>
    </p:spTree>
    <p:extLst>
      <p:ext uri="{BB962C8B-B14F-4D97-AF65-F5344CB8AC3E}">
        <p14:creationId xmlns:p14="http://schemas.microsoft.com/office/powerpoint/2010/main" val="34083270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那具体如何选择行和列呢？</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这儿我们来讲一下选择列的算法。当然选择行的方法也是类似的操作就行。选择列是随机的，但我们必须有所偏向才能让更重要的列有更大的机会选择出来。</a:t>
            </a:r>
            <a:endParaRPr lang="en-US" altLang="zh-CN" dirty="0" smtClean="0"/>
          </a:p>
          <a:p>
            <a:r>
              <a:rPr lang="zh-CN" altLang="en-US" dirty="0" smtClean="0"/>
              <a:t>给定矩阵</a:t>
            </a:r>
            <a:r>
              <a:rPr lang="en-US" altLang="zh-CN" dirty="0" smtClean="0"/>
              <a:t>A</a:t>
            </a:r>
            <a:r>
              <a:rPr lang="zh-CN" altLang="en-US" dirty="0" smtClean="0"/>
              <a:t>。每个具有</a:t>
            </a:r>
            <a:r>
              <a:rPr lang="en-US" altLang="zh-CN" dirty="0" smtClean="0"/>
              <a:t>m</a:t>
            </a:r>
            <a:r>
              <a:rPr lang="zh-CN" altLang="en-US" dirty="0" smtClean="0"/>
              <a:t>行和</a:t>
            </a:r>
            <a:r>
              <a:rPr lang="en-US" altLang="zh-CN" dirty="0" smtClean="0"/>
              <a:t>m</a:t>
            </a:r>
            <a:r>
              <a:rPr lang="zh-CN" altLang="en-US" dirty="0" smtClean="0"/>
              <a:t>列，我们想从数据中选择</a:t>
            </a:r>
            <a:r>
              <a:rPr lang="en-US" altLang="zh-CN" dirty="0" smtClean="0"/>
              <a:t>C</a:t>
            </a:r>
            <a:r>
              <a:rPr lang="zh-CN" altLang="en-US" dirty="0" smtClean="0"/>
              <a:t>列。</a:t>
            </a:r>
            <a:endParaRPr lang="en-US" altLang="zh-CN" dirty="0" smtClean="0"/>
          </a:p>
          <a:p>
            <a:r>
              <a:rPr lang="zh-CN" altLang="en-US" dirty="0" smtClean="0"/>
              <a:t>首先，我们每一列的概率分布情况，也就是计算对应列中所有元素的平方和，再除以整个矩阵中所有元素的平方和。</a:t>
            </a:r>
            <a:endParaRPr lang="en-US" altLang="zh-CN" dirty="0" smtClean="0"/>
          </a:p>
          <a:p>
            <a:r>
              <a:rPr lang="zh-CN" altLang="en-US" dirty="0" smtClean="0"/>
              <a:t>根据概率分布实际上</a:t>
            </a:r>
            <a:r>
              <a:rPr lang="en-US" altLang="zh-CN" dirty="0" smtClean="0"/>
              <a:t>A</a:t>
            </a:r>
            <a:r>
              <a:rPr lang="zh-CN" altLang="en-US" dirty="0" smtClean="0"/>
              <a:t>矩阵中</a:t>
            </a:r>
            <a:r>
              <a:rPr lang="en-US" altLang="zh-CN" dirty="0" smtClean="0"/>
              <a:t>j</a:t>
            </a:r>
            <a:r>
              <a:rPr lang="zh-CN" altLang="en-US" dirty="0" smtClean="0"/>
              <a:t>列被选中的概率为</a:t>
            </a:r>
            <a:r>
              <a:rPr lang="en-US" altLang="zh-CN" dirty="0" smtClean="0"/>
              <a:t>p</a:t>
            </a:r>
            <a:r>
              <a:rPr lang="zh-CN" altLang="en-US" dirty="0" smtClean="0"/>
              <a:t>（</a:t>
            </a:r>
            <a:r>
              <a:rPr lang="en-US" altLang="zh-CN" dirty="0" smtClean="0"/>
              <a:t>x</a:t>
            </a:r>
            <a:r>
              <a:rPr lang="zh-CN" altLang="en-US" dirty="0" smtClean="0"/>
              <a:t>），不是均匀的。并且矩阵中每列的选择是相互独立的，所以就可能某些列被多次选出来。</a:t>
            </a:r>
            <a:endParaRPr lang="en-US" altLang="zh-CN" dirty="0" smtClean="0"/>
          </a:p>
          <a:p>
            <a:r>
              <a:rPr lang="zh-CN" altLang="en-US" dirty="0" smtClean="0"/>
              <a:t>然后，我们再循环</a:t>
            </a:r>
            <a:r>
              <a:rPr lang="en-US" altLang="zh-CN" dirty="0" smtClean="0"/>
              <a:t>c</a:t>
            </a:r>
            <a:r>
              <a:rPr lang="zh-CN" altLang="en-US" dirty="0" smtClean="0"/>
              <a:t>次来选择</a:t>
            </a:r>
            <a:r>
              <a:rPr lang="en-US" altLang="zh-CN" dirty="0" smtClean="0"/>
              <a:t>c</a:t>
            </a:r>
            <a:r>
              <a:rPr lang="zh-CN" altLang="en-US" dirty="0" smtClean="0"/>
              <a:t>列。比如选第</a:t>
            </a:r>
            <a:r>
              <a:rPr lang="en-US" altLang="zh-CN" dirty="0" err="1" smtClean="0"/>
              <a:t>i</a:t>
            </a:r>
            <a:r>
              <a:rPr lang="zh-CN" altLang="en-US" dirty="0" smtClean="0"/>
              <a:t>列时，根据概率选择了原来矩阵</a:t>
            </a:r>
            <a:r>
              <a:rPr lang="en-US" altLang="zh-CN" dirty="0" smtClean="0"/>
              <a:t>A</a:t>
            </a:r>
            <a:r>
              <a:rPr lang="zh-CN" altLang="en-US" dirty="0" smtClean="0"/>
              <a:t>中的第</a:t>
            </a:r>
            <a:r>
              <a:rPr lang="en-US" altLang="zh-CN" dirty="0" smtClean="0"/>
              <a:t>j</a:t>
            </a:r>
            <a:r>
              <a:rPr lang="zh-CN" altLang="en-US" dirty="0" smtClean="0"/>
              <a:t>列，那么需要对该列都除以它可能被选上的次数的期望值的平方根，也就是对该列实际上做了缩放处理。</a:t>
            </a:r>
            <a:endParaRPr lang="en-US" altLang="zh-CN" dirty="0" smtClean="0"/>
          </a:p>
          <a:p>
            <a:r>
              <a:rPr lang="zh-CN" altLang="en-US" dirty="0" smtClean="0"/>
              <a:t>类似地就可以选择行的算法。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63</a:t>
            </a:fld>
            <a:endParaRPr lang="en-US"/>
          </a:p>
        </p:txBody>
      </p:sp>
    </p:spTree>
    <p:extLst>
      <p:ext uri="{BB962C8B-B14F-4D97-AF65-F5344CB8AC3E}">
        <p14:creationId xmlns:p14="http://schemas.microsoft.com/office/powerpoint/2010/main" val="10753567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现在我们已经看到</a:t>
            </a:r>
            <a:r>
              <a:rPr lang="en-US" altLang="zh-CN" dirty="0" smtClean="0"/>
              <a:t>C</a:t>
            </a:r>
            <a:r>
              <a:rPr lang="zh-CN" altLang="en-US" dirty="0" smtClean="0"/>
              <a:t>和</a:t>
            </a:r>
            <a:r>
              <a:rPr lang="en-US" altLang="zh-CN" dirty="0" smtClean="0"/>
              <a:t>R</a:t>
            </a:r>
            <a:r>
              <a:rPr lang="zh-CN" altLang="en-US" dirty="0" smtClean="0"/>
              <a:t>的创建。那具体如何计算矩阵</a:t>
            </a:r>
            <a:r>
              <a:rPr lang="en-US" altLang="zh-CN" dirty="0" smtClean="0"/>
              <a:t>U</a:t>
            </a:r>
            <a:r>
              <a:rPr lang="zh-CN" altLang="en-US" dirty="0" smtClean="0"/>
              <a:t>？</a:t>
            </a:r>
            <a:endParaRPr lang="en-US" altLang="zh-CN" dirty="0" smtClean="0"/>
          </a:p>
          <a:p>
            <a:r>
              <a:rPr lang="zh-CN" altLang="en-US" dirty="0" smtClean="0"/>
              <a:t>为了计算</a:t>
            </a:r>
            <a:r>
              <a:rPr lang="en-US" altLang="zh-CN" dirty="0" smtClean="0"/>
              <a:t>U</a:t>
            </a:r>
            <a:r>
              <a:rPr lang="zh-CN" altLang="en-US" dirty="0" smtClean="0"/>
              <a:t>，我们先找一个类似大小的矩阵</a:t>
            </a:r>
            <a:r>
              <a:rPr lang="en-US" altLang="zh-CN" dirty="0" smtClean="0"/>
              <a:t>W</a:t>
            </a:r>
            <a:r>
              <a:rPr lang="zh-CN" altLang="en-US" dirty="0" smtClean="0"/>
              <a:t>，</a:t>
            </a:r>
            <a:r>
              <a:rPr lang="en-US" altLang="zh-CN" dirty="0" smtClean="0"/>
              <a:t>W</a:t>
            </a:r>
            <a:r>
              <a:rPr lang="zh-CN" altLang="en-US" dirty="0" smtClean="0"/>
              <a:t>是通过找</a:t>
            </a:r>
            <a:r>
              <a:rPr lang="en-US" altLang="zh-CN" dirty="0" smtClean="0"/>
              <a:t>C</a:t>
            </a:r>
            <a:r>
              <a:rPr lang="zh-CN" altLang="en-US" dirty="0" smtClean="0"/>
              <a:t>和</a:t>
            </a:r>
            <a:r>
              <a:rPr lang="en-US" altLang="zh-CN" dirty="0" smtClean="0"/>
              <a:t>R</a:t>
            </a:r>
            <a:r>
              <a:rPr lang="zh-CN" altLang="en-US" dirty="0" smtClean="0"/>
              <a:t>的交集矩阵，也就是找</a:t>
            </a:r>
            <a:r>
              <a:rPr lang="en-US" altLang="zh-CN" dirty="0" smtClean="0"/>
              <a:t>C</a:t>
            </a:r>
            <a:r>
              <a:rPr lang="zh-CN" altLang="en-US" dirty="0" smtClean="0"/>
              <a:t>和</a:t>
            </a:r>
            <a:r>
              <a:rPr lang="en-US" altLang="zh-CN" dirty="0" smtClean="0"/>
              <a:t>R</a:t>
            </a:r>
            <a:r>
              <a:rPr lang="zh-CN" altLang="en-US" dirty="0" smtClean="0"/>
              <a:t>在原来矩阵</a:t>
            </a:r>
            <a:r>
              <a:rPr lang="en-US" altLang="zh-CN" dirty="0" smtClean="0"/>
              <a:t>A</a:t>
            </a:r>
            <a:r>
              <a:rPr lang="zh-CN" altLang="en-US" dirty="0" smtClean="0"/>
              <a:t>上共同部分的元素组成的矩阵。</a:t>
            </a:r>
            <a:endParaRPr lang="en-US" altLang="zh-CN" dirty="0" smtClean="0"/>
          </a:p>
          <a:p>
            <a:r>
              <a:rPr lang="zh-CN" altLang="en-US" dirty="0" smtClean="0"/>
              <a:t>然后对</a:t>
            </a:r>
            <a:r>
              <a:rPr lang="en-US" altLang="zh-CN" dirty="0" smtClean="0"/>
              <a:t>W</a:t>
            </a:r>
            <a:r>
              <a:rPr lang="zh-CN" altLang="en-US" dirty="0" smtClean="0"/>
              <a:t>进行</a:t>
            </a:r>
            <a:r>
              <a:rPr lang="en-US" altLang="zh-CN" dirty="0" smtClean="0"/>
              <a:t>SVD</a:t>
            </a:r>
            <a:r>
              <a:rPr lang="zh-CN" altLang="en-US" dirty="0" smtClean="0"/>
              <a:t>分解，因为</a:t>
            </a:r>
            <a:r>
              <a:rPr lang="en-US" altLang="zh-CN" dirty="0" smtClean="0"/>
              <a:t>W</a:t>
            </a:r>
            <a:r>
              <a:rPr lang="zh-CN" altLang="en-US" dirty="0" smtClean="0"/>
              <a:t>很小，</a:t>
            </a:r>
            <a:r>
              <a:rPr lang="en-US" altLang="zh-CN" dirty="0" smtClean="0"/>
              <a:t>SVD</a:t>
            </a:r>
            <a:r>
              <a:rPr lang="zh-CN" altLang="en-US" dirty="0" smtClean="0"/>
              <a:t>分解也就相对容易。</a:t>
            </a:r>
            <a:endParaRPr lang="en-US" altLang="zh-CN" dirty="0" smtClean="0"/>
          </a:p>
          <a:p>
            <a:r>
              <a:rPr lang="zh-CN" altLang="en-US" dirty="0" smtClean="0"/>
              <a:t>然后将中间的</a:t>
            </a:r>
            <a:r>
              <a:rPr lang="en-US" altLang="zh-CN" dirty="0" smtClean="0"/>
              <a:t>Z</a:t>
            </a:r>
            <a:r>
              <a:rPr lang="zh-CN" altLang="en-US" dirty="0" smtClean="0"/>
              <a:t>矩阵求它的伪逆矩阵，也就是它的奇异值非</a:t>
            </a:r>
            <a:r>
              <a:rPr lang="en-US" altLang="zh-CN" dirty="0" smtClean="0"/>
              <a:t>0</a:t>
            </a:r>
            <a:r>
              <a:rPr lang="zh-CN" altLang="en-US" dirty="0" smtClean="0"/>
              <a:t>的话，变为该值分之一。</a:t>
            </a:r>
            <a:endParaRPr lang="en-US" altLang="zh-CN" dirty="0" smtClean="0"/>
          </a:p>
          <a:p>
            <a:r>
              <a:rPr lang="zh-CN" altLang="en-US" dirty="0" smtClean="0"/>
              <a:t>最后就可以通过求</a:t>
            </a:r>
            <a:r>
              <a:rPr lang="en-US" altLang="zh-CN" dirty="0" err="1" smtClean="0"/>
              <a:t>yz+x</a:t>
            </a:r>
            <a:r>
              <a:rPr lang="zh-CN" altLang="en-US" dirty="0" smtClean="0"/>
              <a:t>转置来获得</a:t>
            </a:r>
            <a:r>
              <a:rPr lang="en-US" altLang="zh-CN" dirty="0" smtClean="0"/>
              <a:t>U</a:t>
            </a:r>
            <a:r>
              <a:rPr lang="zh-CN" altLang="en-US" dirty="0" smtClean="0"/>
              <a:t>矩阵。</a:t>
            </a:r>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64</a:t>
            </a:fld>
            <a:endParaRPr lang="en-US"/>
          </a:p>
        </p:txBody>
      </p:sp>
    </p:spTree>
    <p:extLst>
      <p:ext uri="{BB962C8B-B14F-4D97-AF65-F5344CB8AC3E}">
        <p14:creationId xmlns:p14="http://schemas.microsoft.com/office/powerpoint/2010/main" val="17434466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008000"/>
                </a:solidFill>
              </a:rPr>
              <a:t>所以现在我们有了完整的</a:t>
            </a:r>
            <a:r>
              <a:rPr lang="en-US" altLang="zh-CN" dirty="0" smtClean="0">
                <a:solidFill>
                  <a:srgbClr val="008000"/>
                </a:solidFill>
              </a:rPr>
              <a:t>CUR</a:t>
            </a:r>
            <a:r>
              <a:rPr lang="zh-CN" altLang="en-US" dirty="0" smtClean="0">
                <a:solidFill>
                  <a:srgbClr val="008000"/>
                </a:solidFill>
              </a:rPr>
              <a:t>分解。</a:t>
            </a:r>
            <a:endParaRPr lang="en-US" altLang="zh-CN" dirty="0" smtClean="0">
              <a:solidFill>
                <a:srgbClr val="008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008000"/>
                </a:solidFill>
              </a:rPr>
              <a:t>事实证明，</a:t>
            </a:r>
            <a:r>
              <a:rPr lang="en-US" altLang="zh-CN" dirty="0" smtClean="0">
                <a:solidFill>
                  <a:srgbClr val="008000"/>
                </a:solidFill>
              </a:rPr>
              <a:t>CUR</a:t>
            </a:r>
            <a:r>
              <a:rPr lang="zh-CN" altLang="en-US" dirty="0" smtClean="0">
                <a:solidFill>
                  <a:srgbClr val="008000"/>
                </a:solidFill>
              </a:rPr>
              <a:t>的重建误差会小于</a:t>
            </a:r>
            <a:r>
              <a:rPr lang="en-US" altLang="zh-CN" dirty="0" smtClean="0">
                <a:solidFill>
                  <a:srgbClr val="008000"/>
                </a:solidFill>
              </a:rPr>
              <a:t>SVD</a:t>
            </a:r>
            <a:r>
              <a:rPr lang="zh-CN" altLang="en-US" dirty="0" smtClean="0">
                <a:solidFill>
                  <a:srgbClr val="008000"/>
                </a:solidFill>
              </a:rPr>
              <a:t>。这是以前的定理，现在我简化了它。意味着</a:t>
            </a:r>
            <a:r>
              <a:rPr lang="en-US" altLang="zh-CN" dirty="0" smtClean="0">
                <a:solidFill>
                  <a:srgbClr val="008000"/>
                </a:solidFill>
              </a:rPr>
              <a:t>SVD</a:t>
            </a:r>
            <a:r>
              <a:rPr lang="zh-CN" altLang="en-US" dirty="0" smtClean="0">
                <a:solidFill>
                  <a:srgbClr val="008000"/>
                </a:solidFill>
              </a:rPr>
              <a:t>选择</a:t>
            </a:r>
            <a:r>
              <a:rPr lang="en-US" altLang="zh-CN" dirty="0" smtClean="0">
                <a:solidFill>
                  <a:srgbClr val="008000"/>
                </a:solidFill>
              </a:rPr>
              <a:t>k</a:t>
            </a:r>
            <a:r>
              <a:rPr lang="zh-CN" altLang="en-US" dirty="0" smtClean="0">
                <a:solidFill>
                  <a:srgbClr val="008000"/>
                </a:solidFill>
              </a:rPr>
              <a:t>个奇异矢量。</a:t>
            </a:r>
            <a:r>
              <a:rPr lang="en-US" altLang="zh-CN" dirty="0" smtClean="0">
                <a:solidFill>
                  <a:srgbClr val="008000"/>
                </a:solidFill>
              </a:rPr>
              <a:t>CUR</a:t>
            </a:r>
            <a:r>
              <a:rPr lang="zh-CN" altLang="en-US" dirty="0" smtClean="0">
                <a:solidFill>
                  <a:srgbClr val="008000"/>
                </a:solidFill>
              </a:rPr>
              <a:t>会选择</a:t>
            </a:r>
            <a:r>
              <a:rPr lang="en-US" altLang="zh-CN" dirty="0" smtClean="0">
                <a:solidFill>
                  <a:srgbClr val="008000"/>
                </a:solidFill>
              </a:rPr>
              <a:t>k</a:t>
            </a:r>
            <a:r>
              <a:rPr lang="zh-CN" altLang="en-US" dirty="0" smtClean="0">
                <a:solidFill>
                  <a:srgbClr val="008000"/>
                </a:solidFill>
              </a:rPr>
              <a:t>个</a:t>
            </a:r>
            <a:r>
              <a:rPr lang="en-US" altLang="zh-CN" dirty="0" smtClean="0">
                <a:solidFill>
                  <a:srgbClr val="008000"/>
                </a:solidFill>
              </a:rPr>
              <a:t>log k</a:t>
            </a:r>
            <a:r>
              <a:rPr lang="zh-CN" altLang="en-US" dirty="0" smtClean="0">
                <a:solidFill>
                  <a:srgbClr val="008000"/>
                </a:solidFill>
              </a:rPr>
              <a:t>，所以仅比</a:t>
            </a:r>
            <a:r>
              <a:rPr lang="en-US" altLang="zh-CN" dirty="0" smtClean="0">
                <a:solidFill>
                  <a:srgbClr val="008000"/>
                </a:solidFill>
              </a:rPr>
              <a:t>k</a:t>
            </a:r>
            <a:r>
              <a:rPr lang="zh-CN" altLang="en-US" dirty="0" smtClean="0">
                <a:solidFill>
                  <a:srgbClr val="008000"/>
                </a:solidFill>
              </a:rPr>
              <a:t>多一点。接近最佳状态。</a:t>
            </a:r>
            <a:endParaRPr lang="en-US" dirty="0" smtClean="0">
              <a:solidFill>
                <a:srgbClr val="008000"/>
              </a:solidFill>
            </a:endParaRPr>
          </a:p>
        </p:txBody>
      </p:sp>
      <p:sp>
        <p:nvSpPr>
          <p:cNvPr id="4" name="Slide Number Placeholder 3"/>
          <p:cNvSpPr>
            <a:spLocks noGrp="1"/>
          </p:cNvSpPr>
          <p:nvPr>
            <p:ph type="sldNum" sz="quarter" idx="10"/>
          </p:nvPr>
        </p:nvSpPr>
        <p:spPr/>
        <p:txBody>
          <a:bodyPr/>
          <a:lstStyle/>
          <a:p>
            <a:fld id="{EE707532-839C-41A2-9E71-D5288AEAE66A}" type="slidenum">
              <a:rPr lang="en-US" smtClean="0"/>
              <a:pPr/>
              <a:t>65</a:t>
            </a:fld>
            <a:endParaRPr lang="en-US"/>
          </a:p>
        </p:txBody>
      </p:sp>
    </p:spTree>
    <p:extLst>
      <p:ext uri="{BB962C8B-B14F-4D97-AF65-F5344CB8AC3E}">
        <p14:creationId xmlns:p14="http://schemas.microsoft.com/office/powerpoint/2010/main" val="34083270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优缺点介绍。</a:t>
            </a:r>
            <a:endParaRPr lang="en-US" altLang="zh-CN" dirty="0" smtClean="0"/>
          </a:p>
          <a:p>
            <a:r>
              <a:rPr lang="en-US" altLang="zh-CN" dirty="0" smtClean="0"/>
              <a:t>CUR</a:t>
            </a:r>
            <a:r>
              <a:rPr lang="zh-CN" altLang="en-US" dirty="0" smtClean="0"/>
              <a:t>方法很容易解释，</a:t>
            </a:r>
            <a:r>
              <a:rPr lang="en-US" altLang="zh-CN" dirty="0" smtClean="0"/>
              <a:t>C</a:t>
            </a:r>
            <a:r>
              <a:rPr lang="zh-CN" altLang="en-US" dirty="0" smtClean="0"/>
              <a:t>和</a:t>
            </a:r>
            <a:r>
              <a:rPr lang="en-US" altLang="zh-CN" dirty="0" smtClean="0"/>
              <a:t>R</a:t>
            </a:r>
            <a:r>
              <a:rPr lang="zh-CN" altLang="en-US" dirty="0" smtClean="0"/>
              <a:t>只是实际的数据点。</a:t>
            </a:r>
            <a:endParaRPr lang="en-US" altLang="zh-CN" dirty="0" smtClean="0"/>
          </a:p>
          <a:p>
            <a:r>
              <a:rPr lang="zh-CN" altLang="en-US" dirty="0" smtClean="0"/>
              <a:t>同样，</a:t>
            </a:r>
            <a:r>
              <a:rPr lang="en-US" altLang="zh-CN" dirty="0" smtClean="0"/>
              <a:t>C</a:t>
            </a:r>
            <a:r>
              <a:rPr lang="zh-CN" altLang="en-US" dirty="0" smtClean="0"/>
              <a:t>中的列，</a:t>
            </a:r>
            <a:r>
              <a:rPr lang="en-US" altLang="zh-CN" dirty="0" smtClean="0"/>
              <a:t>R</a:t>
            </a:r>
            <a:r>
              <a:rPr lang="zh-CN" altLang="en-US" dirty="0" smtClean="0"/>
              <a:t>中的行，是实际数据点。因此如果原始数据稀疏，则这些向量也将稀疏。</a:t>
            </a:r>
            <a:endParaRPr lang="en-US" altLang="zh-CN" dirty="0" smtClean="0"/>
          </a:p>
          <a:p>
            <a:r>
              <a:rPr lang="zh-CN" altLang="en-US" dirty="0" smtClean="0"/>
              <a:t>缺点是我们有重复的行和列，从某种意义上说，更大概率分布的行或者列可能多次采样。当然这个缺点是很容易解决。</a:t>
            </a:r>
            <a:endParaRPr lang="en-US" altLang="zh-CN" dirty="0" smtClean="0"/>
          </a:p>
        </p:txBody>
      </p:sp>
      <p:sp>
        <p:nvSpPr>
          <p:cNvPr id="4" name="灯片编号占位符 3"/>
          <p:cNvSpPr>
            <a:spLocks noGrp="1"/>
          </p:cNvSpPr>
          <p:nvPr>
            <p:ph type="sldNum" sz="quarter" idx="10"/>
          </p:nvPr>
        </p:nvSpPr>
        <p:spPr/>
        <p:txBody>
          <a:bodyPr/>
          <a:lstStyle/>
          <a:p>
            <a:fld id="{EE707532-839C-41A2-9E71-D5288AEAE66A}" type="slidenum">
              <a:rPr lang="en-US" smtClean="0"/>
              <a:pPr/>
              <a:t>66</a:t>
            </a:fld>
            <a:endParaRPr lang="en-US"/>
          </a:p>
        </p:txBody>
      </p:sp>
    </p:spTree>
    <p:extLst>
      <p:ext uri="{BB962C8B-B14F-4D97-AF65-F5344CB8AC3E}">
        <p14:creationId xmlns:p14="http://schemas.microsoft.com/office/powerpoint/2010/main" val="38130739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如何消除重复项？</a:t>
            </a:r>
            <a:endParaRPr lang="en-US" altLang="zh-CN" dirty="0" smtClean="0"/>
          </a:p>
          <a:p>
            <a:r>
              <a:rPr lang="zh-CN" altLang="en-US" dirty="0" smtClean="0"/>
              <a:t>让我们把它们扔掉。当然只是直接丢掉的话，那么这个</a:t>
            </a:r>
            <a:r>
              <a:rPr lang="en-US" altLang="zh-CN" dirty="0" smtClean="0"/>
              <a:t>CUR</a:t>
            </a:r>
            <a:r>
              <a:rPr lang="zh-CN" altLang="en-US" dirty="0" smtClean="0"/>
              <a:t>分解获得的矩阵大小都会变小，所以中间的</a:t>
            </a:r>
            <a:r>
              <a:rPr lang="en-US" altLang="zh-CN" dirty="0" smtClean="0"/>
              <a:t>U</a:t>
            </a:r>
            <a:r>
              <a:rPr lang="zh-CN" altLang="en-US" dirty="0" smtClean="0"/>
              <a:t>矩阵也会变小了。并且丢掉重复的话，还可能导致行数和列数不一样，所以对应的</a:t>
            </a:r>
            <a:r>
              <a:rPr lang="en-US" altLang="zh-CN" dirty="0" smtClean="0"/>
              <a:t>W</a:t>
            </a:r>
            <a:r>
              <a:rPr lang="zh-CN" altLang="en-US" dirty="0" smtClean="0"/>
              <a:t>矩阵也就不是方阵了。</a:t>
            </a:r>
            <a:endParaRPr lang="en-US" altLang="zh-CN" dirty="0" smtClean="0"/>
          </a:p>
          <a:p>
            <a:r>
              <a:rPr lang="zh-CN" altLang="en-US" dirty="0" smtClean="0"/>
              <a:t>在此基础上，我们需要将那一行或列乘以重复数的平方根。</a:t>
            </a:r>
            <a:endParaRPr lang="en-US" altLang="zh-CN" dirty="0" smtClean="0"/>
          </a:p>
          <a:p>
            <a:r>
              <a:rPr lang="zh-CN" altLang="en-US" dirty="0" smtClean="0"/>
              <a:t>然后其他步骤就和</a:t>
            </a:r>
            <a:r>
              <a:rPr lang="en-US" altLang="zh-CN" dirty="0" smtClean="0"/>
              <a:t>CUR</a:t>
            </a:r>
            <a:r>
              <a:rPr lang="zh-CN" altLang="en-US" dirty="0" smtClean="0"/>
              <a:t>一样没有区别了，所以一切仍然有效。</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67</a:t>
            </a:fld>
            <a:endParaRPr lang="en-US"/>
          </a:p>
        </p:txBody>
      </p:sp>
    </p:spTree>
    <p:extLst>
      <p:ext uri="{BB962C8B-B14F-4D97-AF65-F5344CB8AC3E}">
        <p14:creationId xmlns:p14="http://schemas.microsoft.com/office/powerpoint/2010/main" val="33880441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svd</a:t>
            </a:r>
            <a:r>
              <a:rPr lang="zh-CN" altLang="en-US" dirty="0" smtClean="0"/>
              <a:t>互相比较。因此，在两种情况下，我们都假定矩阵</a:t>
            </a:r>
            <a:r>
              <a:rPr lang="en-US" altLang="zh-CN" dirty="0" smtClean="0"/>
              <a:t>a</a:t>
            </a:r>
            <a:r>
              <a:rPr lang="zh-CN" altLang="en-US" dirty="0" smtClean="0"/>
              <a:t>是我们给定的输入数据矩阵。很大让我们将其视为稀疏的，以便其中包含许多非零值。然后，我们考虑</a:t>
            </a:r>
            <a:r>
              <a:rPr lang="en-US" altLang="zh-CN" dirty="0" smtClean="0"/>
              <a:t>SVD</a:t>
            </a:r>
            <a:r>
              <a:rPr lang="zh-CN" altLang="en-US" dirty="0" smtClean="0"/>
              <a:t>的方式是拥有矩阵</a:t>
            </a:r>
            <a:r>
              <a:rPr lang="en-US" altLang="zh-CN" dirty="0" smtClean="0"/>
              <a:t>U</a:t>
            </a:r>
            <a:r>
              <a:rPr lang="zh-CN" altLang="en-US" dirty="0" smtClean="0"/>
              <a:t>和</a:t>
            </a:r>
            <a:r>
              <a:rPr lang="en-US" altLang="zh-CN" dirty="0" smtClean="0"/>
              <a:t>V</a:t>
            </a:r>
            <a:r>
              <a:rPr lang="zh-CN" altLang="en-US" dirty="0" smtClean="0"/>
              <a:t>。它们很大但是很密集。矩阵</a:t>
            </a:r>
            <a:r>
              <a:rPr lang="en-US" altLang="zh-CN" dirty="0" smtClean="0"/>
              <a:t>sigma</a:t>
            </a:r>
            <a:r>
              <a:rPr lang="zh-CN" altLang="en-US" dirty="0" smtClean="0"/>
              <a:t>稀疏且很小。好的，什么是</a:t>
            </a:r>
            <a:r>
              <a:rPr lang="en-US" altLang="zh-CN" dirty="0" smtClean="0"/>
              <a:t>CUR</a:t>
            </a:r>
            <a:r>
              <a:rPr lang="zh-CN" altLang="en-US" dirty="0" smtClean="0"/>
              <a:t>？</a:t>
            </a:r>
            <a:r>
              <a:rPr lang="en-US" altLang="zh-CN" dirty="0" smtClean="0"/>
              <a:t>CUR</a:t>
            </a:r>
            <a:r>
              <a:rPr lang="zh-CN" altLang="en-US" dirty="0" smtClean="0"/>
              <a:t>也具有巨大但稀疏的</a:t>
            </a:r>
            <a:r>
              <a:rPr lang="en-US" altLang="zh-CN" dirty="0" smtClean="0"/>
              <a:t>A</a:t>
            </a:r>
            <a:r>
              <a:rPr lang="zh-CN" altLang="en-US" dirty="0" smtClean="0"/>
              <a:t>。但是，现在重要的是</a:t>
            </a:r>
            <a:r>
              <a:rPr lang="en-US" altLang="zh-CN" dirty="0" smtClean="0"/>
              <a:t>C</a:t>
            </a:r>
            <a:r>
              <a:rPr lang="zh-CN" altLang="en-US" dirty="0" smtClean="0"/>
              <a:t>和</a:t>
            </a:r>
            <a:r>
              <a:rPr lang="en-US" altLang="zh-CN" dirty="0" smtClean="0"/>
              <a:t>R</a:t>
            </a:r>
            <a:r>
              <a:rPr lang="zh-CN" altLang="en-US" dirty="0" smtClean="0"/>
              <a:t>都很大但很稀疏。因此，在</a:t>
            </a:r>
            <a:r>
              <a:rPr lang="en-US" altLang="zh-CN" dirty="0" smtClean="0"/>
              <a:t>s</a:t>
            </a:r>
            <a:r>
              <a:rPr lang="zh-CN" altLang="en-US" dirty="0" smtClean="0"/>
              <a:t>中，与</a:t>
            </a:r>
            <a:r>
              <a:rPr lang="en-US" altLang="zh-CN" dirty="0" smtClean="0"/>
              <a:t>σ</a:t>
            </a:r>
            <a:r>
              <a:rPr lang="zh-CN" altLang="en-US" dirty="0" smtClean="0"/>
              <a:t>的关系是稀疏但很小。在</a:t>
            </a:r>
            <a:r>
              <a:rPr lang="en-US" altLang="zh-CN" dirty="0" smtClean="0"/>
              <a:t>SURC</a:t>
            </a:r>
            <a:r>
              <a:rPr lang="zh-CN" altLang="en-US" dirty="0" smtClean="0"/>
              <a:t>中，我们对应的矩阵</a:t>
            </a:r>
            <a:r>
              <a:rPr lang="en-US" altLang="zh-CN" dirty="0" smtClean="0"/>
              <a:t>u</a:t>
            </a:r>
            <a:r>
              <a:rPr lang="zh-CN" altLang="en-US" dirty="0" smtClean="0"/>
              <a:t>是密集的。但是它仍然很小，所以没关系。但是最大的不同是您和，抱歉。</a:t>
            </a:r>
            <a:r>
              <a:rPr lang="en-US" altLang="zh-CN" dirty="0" smtClean="0"/>
              <a:t>C</a:t>
            </a:r>
            <a:r>
              <a:rPr lang="zh-CN" altLang="en-US" dirty="0" smtClean="0"/>
              <a:t>和</a:t>
            </a:r>
            <a:r>
              <a:rPr lang="en-US" altLang="zh-CN" dirty="0" smtClean="0"/>
              <a:t>r</a:t>
            </a:r>
            <a:r>
              <a:rPr lang="zh-CN" altLang="en-US" dirty="0" smtClean="0"/>
              <a:t>稀疏，而在</a:t>
            </a:r>
            <a:r>
              <a:rPr lang="en-US" altLang="zh-CN" dirty="0" smtClean="0"/>
              <a:t>SVD</a:t>
            </a:r>
            <a:r>
              <a:rPr lang="zh-CN" altLang="en-US" dirty="0" smtClean="0"/>
              <a:t>中，它们很稠密。</a:t>
            </a:r>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68</a:t>
            </a:fld>
            <a:endParaRPr lang="en-US"/>
          </a:p>
        </p:txBody>
      </p:sp>
    </p:spTree>
    <p:extLst>
      <p:ext uri="{BB962C8B-B14F-4D97-AF65-F5344CB8AC3E}">
        <p14:creationId xmlns:p14="http://schemas.microsoft.com/office/powerpoint/2010/main" val="3754418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实际上我们可以想到的降维方法是在某些高维空间中嵌入的一组数据点，在这种情况下，我有二维空间，但显然数据是高维的，但仅花费一个小尺寸的部分，在这种情况下，我有一些要点。就是说，我在二维空间中被赋予了我，但实际上这些点只是落在一条线上，我想发现这些点嵌入在一个很小的子空间中，我现在想介绍一下或将每个点的尺寸压缩到这个小坐标子空间。例如，在这种特殊情况下，重要的是。我现在可以想到代表每个点的坐标，使用一种二维。我可以沿着红线代表那个位置。我可以用告诉我有多远的坐标来代表它从红线开始是给定的数据点。现在有趣的是，我可以说不是代表，而是仍然使用两个坐标。我只能代表一个坐标。所以意思是，我会忘记一点到红线的距离，而我会只关心红线上可以投影该点的位置。这样，我就可以用一个点表示每个点，一个数字，基本上是它沿红线的位置，我会产生一些错误。是的，所以我们将要做的是在某种意义上尝试使用尽可能小地表示我们的数据。因此，尽可能少的列，同时也包括尽可能少的错误可能吧，我们将要玩的游戏是在拥有较小数据之间表示法，同时还尝试尽可能减少错误。</a:t>
            </a:r>
          </a:p>
          <a:p>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6</a:t>
            </a:fld>
            <a:endParaRPr lang="en-US"/>
          </a:p>
        </p:txBody>
      </p:sp>
    </p:spTree>
    <p:extLst>
      <p:ext uri="{BB962C8B-B14F-4D97-AF65-F5344CB8AC3E}">
        <p14:creationId xmlns:p14="http://schemas.microsoft.com/office/powerpoint/2010/main" val="38435322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一个简单的实验。</a:t>
            </a:r>
            <a:endParaRPr lang="en-US" altLang="zh-CN" dirty="0" smtClean="0"/>
          </a:p>
          <a:p>
            <a:r>
              <a:rPr lang="en-US" altLang="zh-CN" dirty="0" smtClean="0"/>
              <a:t>DBLP</a:t>
            </a:r>
            <a:r>
              <a:rPr lang="zh-CN" altLang="en-US" dirty="0" smtClean="0"/>
              <a:t>数据集。对于每位作者来说，他们都会发表一系列论文。创建这个作者到会议矩阵，它是一个巨大的稀疏矩阵，每行是不同的用户，列是不同的会议，这意味着大多数作者不会在大多数会议上发布，可能会在其中某些会议上发表五到十篇发表，其余的会议他们将永远不会发表在其上。</a:t>
            </a:r>
            <a:endParaRPr lang="en-US" altLang="zh-CN" dirty="0" smtClean="0"/>
          </a:p>
          <a:p>
            <a:endParaRPr lang="en-US" altLang="zh-CN" dirty="0" smtClean="0"/>
          </a:p>
          <a:p>
            <a:r>
              <a:rPr lang="zh-CN" altLang="en-US" dirty="0" smtClean="0"/>
              <a:t>我们现在想做的是减小数据的维数。</a:t>
            </a:r>
            <a:endParaRPr lang="en-US" altLang="zh-CN" dirty="0" smtClean="0"/>
          </a:p>
          <a:p>
            <a:r>
              <a:rPr lang="zh-CN" altLang="en-US" dirty="0" smtClean="0"/>
              <a:t>那么我们想要考虑降维所需的时间是多少？重建错误是多少？所需的存储空间是多少？</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69</a:t>
            </a:fld>
            <a:endParaRPr lang="en-US"/>
          </a:p>
        </p:txBody>
      </p:sp>
    </p:spTree>
    <p:extLst>
      <p:ext uri="{BB962C8B-B14F-4D97-AF65-F5344CB8AC3E}">
        <p14:creationId xmlns:p14="http://schemas.microsoft.com/office/powerpoint/2010/main" val="17907428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normAutofit/>
          </a:bodyPr>
          <a:lstStyle/>
          <a:p>
            <a:r>
              <a:rPr lang="zh-CN" altLang="en-US" dirty="0" smtClean="0"/>
              <a:t>让我们看一下实验结果。</a:t>
            </a:r>
            <a:endParaRPr lang="en-US" altLang="zh-CN" dirty="0" smtClean="0"/>
          </a:p>
          <a:p>
            <a:r>
              <a:rPr lang="zh-CN" altLang="en-US" dirty="0" smtClean="0"/>
              <a:t>这儿有三个方面。第一个是准确性，表示</a:t>
            </a:r>
            <a:r>
              <a:rPr lang="en-US" altLang="zh-CN" dirty="0" smtClean="0"/>
              <a:t>1</a:t>
            </a:r>
            <a:r>
              <a:rPr lang="zh-CN" altLang="en-US" dirty="0" smtClean="0"/>
              <a:t>减去相对误差的平方和。所以就是该值越接近</a:t>
            </a:r>
            <a:r>
              <a:rPr lang="en-US" altLang="zh-CN" dirty="0" smtClean="0"/>
              <a:t>1</a:t>
            </a:r>
            <a:r>
              <a:rPr lang="zh-CN" altLang="en-US" dirty="0" smtClean="0"/>
              <a:t>，那么越准确。</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第二个是存储空间。达到相同的精度，</a:t>
            </a:r>
            <a:r>
              <a:rPr lang="en-US" altLang="zh-CN" dirty="0" smtClean="0"/>
              <a:t>SVD</a:t>
            </a:r>
            <a:r>
              <a:rPr lang="zh-CN" altLang="en-US" dirty="0" smtClean="0"/>
              <a:t>所需的存储空间更多，也就是说</a:t>
            </a:r>
            <a:r>
              <a:rPr lang="en-US" altLang="zh-CN" dirty="0" smtClean="0"/>
              <a:t>CUR</a:t>
            </a:r>
            <a:r>
              <a:rPr lang="zh-CN" altLang="en-US" dirty="0" smtClean="0"/>
              <a:t>需要更少的存储空间。</a:t>
            </a:r>
            <a:endParaRPr lang="en-US" altLang="zh-CN" dirty="0" smtClean="0"/>
          </a:p>
          <a:p>
            <a:r>
              <a:rPr lang="zh-CN" altLang="en-US" dirty="0" smtClean="0"/>
              <a:t>第三个方面是计算时间，达到给定精度所需的计算时间。可以看到为了达到同一个固定准确度，</a:t>
            </a:r>
            <a:r>
              <a:rPr lang="en-US" altLang="zh-CN" dirty="0" smtClean="0"/>
              <a:t>CUR</a:t>
            </a:r>
            <a:r>
              <a:rPr lang="zh-CN" altLang="en-US" dirty="0" smtClean="0"/>
              <a:t>所需要花的时间远低于</a:t>
            </a:r>
            <a:r>
              <a:rPr lang="en-US" altLang="zh-CN" dirty="0" smtClean="0"/>
              <a:t>SVD</a:t>
            </a:r>
            <a:r>
              <a:rPr lang="zh-CN" altLang="en-US" dirty="0" smtClean="0"/>
              <a:t>。也就是说</a:t>
            </a:r>
            <a:r>
              <a:rPr lang="en-US" altLang="zh-CN" dirty="0" smtClean="0"/>
              <a:t>CUR</a:t>
            </a:r>
            <a:r>
              <a:rPr lang="zh-CN" altLang="en-US" dirty="0" smtClean="0"/>
              <a:t>比</a:t>
            </a:r>
            <a:r>
              <a:rPr lang="en-US" altLang="zh-CN" dirty="0" smtClean="0"/>
              <a:t>SVD</a:t>
            </a:r>
            <a:r>
              <a:rPr lang="zh-CN" altLang="en-US" dirty="0" smtClean="0"/>
              <a:t>快得多。</a:t>
            </a:r>
            <a:endParaRPr lang="en-US" altLang="zh-CN" dirty="0" smtClean="0"/>
          </a:p>
        </p:txBody>
      </p:sp>
      <p:sp>
        <p:nvSpPr>
          <p:cNvPr id="4" name="Slide Number Placeholder 3"/>
          <p:cNvSpPr>
            <a:spLocks noGrp="1"/>
          </p:cNvSpPr>
          <p:nvPr>
            <p:ph type="sldNum" sz="quarter" idx="10"/>
          </p:nvPr>
        </p:nvSpPr>
        <p:spPr/>
        <p:txBody>
          <a:bodyPr/>
          <a:lstStyle/>
          <a:p>
            <a:fld id="{6B81F57D-0EF3-4713-8906-EEC17DB47EC3}" type="slidenum">
              <a:rPr lang="en-US" smtClean="0"/>
              <a:pPr/>
              <a:t>70</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这是一些扩展阅读。</a:t>
            </a:r>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71</a:t>
            </a:fld>
            <a:endParaRPr lang="en-US"/>
          </a:p>
        </p:txBody>
      </p:sp>
    </p:spTree>
    <p:extLst>
      <p:ext uri="{BB962C8B-B14F-4D97-AF65-F5344CB8AC3E}">
        <p14:creationId xmlns:p14="http://schemas.microsoft.com/office/powerpoint/2010/main" val="3721377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为什么要降维？</a:t>
            </a:r>
            <a:endParaRPr lang="en-US" altLang="zh-CN" dirty="0" smtClean="0"/>
          </a:p>
          <a:p>
            <a:r>
              <a:rPr lang="en-US" altLang="zh-CN" dirty="0" smtClean="0"/>
              <a:t>1</a:t>
            </a:r>
            <a:r>
              <a:rPr lang="zh-CN" altLang="en-US" dirty="0" smtClean="0"/>
              <a:t>、第一件事是我想发现数据中隐藏的关联。有时我真的想发现数据沿</a:t>
            </a:r>
            <a:r>
              <a:rPr lang="en-US" altLang="zh-CN" dirty="0" smtClean="0"/>
              <a:t>d</a:t>
            </a:r>
            <a:r>
              <a:rPr lang="zh-CN" altLang="en-US" dirty="0" smtClean="0"/>
              <a:t>的潜在维度。因此，如果我把我的数据作为我的观点，这将特别有用。我认为它们是文档。是的，所以我可以提取每个文档，将其表示为一个很长的矢量，其中此向量只有零值，而其中一个零则意味着给定单词。您知道，第</a:t>
            </a:r>
            <a:r>
              <a:rPr lang="en-US" altLang="zh-CN" dirty="0" smtClean="0"/>
              <a:t>K</a:t>
            </a:r>
            <a:r>
              <a:rPr lang="zh-CN" altLang="en-US" dirty="0" smtClean="0"/>
              <a:t>个词没有出现在文档中，并且一种表示单词出现，出现在文档中。例如，我的目标是确定沿什么方向。这些文件散布在其中，所有可能的单词都属于这种空间，我们会发现在这里，文档基本上沿着不同的轴对齐对应于诸如体育，政治，技术等主题。</a:t>
            </a:r>
            <a:endParaRPr lang="en-US" altLang="zh-CN" dirty="0" smtClean="0"/>
          </a:p>
          <a:p>
            <a:r>
              <a:rPr lang="en-US" altLang="zh-CN" dirty="0" smtClean="0"/>
              <a:t>2</a:t>
            </a:r>
            <a:r>
              <a:rPr lang="zh-CN" altLang="en-US" dirty="0" smtClean="0"/>
              <a:t>、我们想做的另一件事是有用的，例如，很多时候可以采用大数据集并将其表示为小得多的数据集。从某种意义上说，基本上我们我们之所以能够删除或摆脱嘈杂的功能，或者是因为嘈杂的列。在那里，我们的数据并不过分。因此，我们可以删除部分数据，同时仍保留更多数据，大多数，大多数，大部分。所以从某种意义上讲，这是去除噪声的想法。删除噪声和冗余特征或噪声和冗余列的数据。</a:t>
            </a:r>
            <a:endParaRPr lang="en-US" altLang="zh-CN" dirty="0" smtClean="0"/>
          </a:p>
          <a:p>
            <a:r>
              <a:rPr lang="en-US" altLang="zh-CN" dirty="0" smtClean="0"/>
              <a:t>3</a:t>
            </a:r>
            <a:r>
              <a:rPr lang="zh-CN" altLang="en-US" dirty="0" smtClean="0"/>
              <a:t>、我们想要能够解释或可视化数据。这意味着我们可以拥有非常高的维度数据，我们可以减小它的尺寸，也许只是减小到二维或三个尺寸。绘制二维或三维非常容易，对吗？我们可以将其绘制在屏幕上。所以，这是另一种情况。</a:t>
            </a:r>
            <a:endParaRPr lang="en-US" altLang="zh-CN" dirty="0" smtClean="0"/>
          </a:p>
          <a:p>
            <a:r>
              <a:rPr lang="en-US" altLang="zh-CN" dirty="0" smtClean="0"/>
              <a:t>4</a:t>
            </a:r>
            <a:r>
              <a:rPr lang="zh-CN" altLang="en-US" dirty="0" smtClean="0"/>
              <a:t>、一个重要的应用是，希望降低数据的维数，以便缩小数据的种类，这意味着事后存储，处理和分析数据更容易。</a:t>
            </a:r>
            <a:endParaRPr lang="en-US" altLang="zh-CN" dirty="0" smtClean="0"/>
          </a:p>
          <a:p>
            <a:r>
              <a:rPr lang="zh-CN" altLang="en-US" dirty="0" smtClean="0"/>
              <a:t>因此，我们希望降维。</a:t>
            </a:r>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7</a:t>
            </a:fld>
            <a:endParaRPr lang="en-US"/>
          </a:p>
        </p:txBody>
      </p:sp>
    </p:spTree>
    <p:extLst>
      <p:ext uri="{BB962C8B-B14F-4D97-AF65-F5344CB8AC3E}">
        <p14:creationId xmlns:p14="http://schemas.microsoft.com/office/powerpoint/2010/main" val="2242322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lang="en-US" altLang="zh-CN" dirty="0" smtClean="0"/>
              <a:t>A=U</a:t>
            </a:r>
            <a:r>
              <a:rPr lang="zh-CN" altLang="en-US" dirty="0" smtClean="0"/>
              <a:t>乘以</a:t>
            </a:r>
            <a:r>
              <a:rPr lang="en-US" altLang="zh-CN" dirty="0" smtClean="0"/>
              <a:t>sigma</a:t>
            </a:r>
            <a:r>
              <a:rPr lang="zh-CN" altLang="en-US" dirty="0" smtClean="0"/>
              <a:t>，乘以</a:t>
            </a:r>
            <a:r>
              <a:rPr lang="en-US" altLang="zh-CN" dirty="0" smtClean="0"/>
              <a:t>V</a:t>
            </a:r>
            <a:r>
              <a:rPr lang="zh-CN" altLang="en-US" dirty="0" smtClean="0"/>
              <a:t>。</a:t>
            </a:r>
            <a:endParaRPr lang="en-US" altLang="zh-CN" dirty="0" smtClean="0"/>
          </a:p>
          <a:p>
            <a:r>
              <a:rPr lang="zh-CN" altLang="en-US" dirty="0" smtClean="0"/>
              <a:t>因此，鉴于这些是应用程序，让我现在告诉您我们将讨论的第一个数据降维技术。这就是所谓的</a:t>
            </a:r>
            <a:r>
              <a:rPr lang="en-US" altLang="zh-CN" dirty="0" smtClean="0"/>
              <a:t>SVD</a:t>
            </a:r>
            <a:r>
              <a:rPr lang="zh-CN" altLang="en-US" dirty="0" smtClean="0"/>
              <a:t>或奇异值分解。</a:t>
            </a:r>
            <a:endParaRPr lang="en-US" altLang="zh-CN" dirty="0" smtClean="0"/>
          </a:p>
          <a:p>
            <a:r>
              <a:rPr lang="zh-CN" altLang="en-US" dirty="0" smtClean="0"/>
              <a:t>输入是一个矩阵</a:t>
            </a:r>
            <a:r>
              <a:rPr lang="en-US" altLang="zh-CN" dirty="0" smtClean="0"/>
              <a:t>A,</a:t>
            </a:r>
            <a:r>
              <a:rPr lang="zh-CN" altLang="en-US" dirty="0" smtClean="0"/>
              <a:t>称为输入数据矩阵。它的大小为</a:t>
            </a:r>
            <a:r>
              <a:rPr lang="en-US" altLang="zh-CN" dirty="0" err="1" smtClean="0"/>
              <a:t>m×n</a:t>
            </a:r>
            <a:r>
              <a:rPr lang="zh-CN" altLang="en-US" dirty="0" smtClean="0"/>
              <a:t>，这意味着它具有</a:t>
            </a:r>
            <a:r>
              <a:rPr lang="en-US" altLang="zh-CN" dirty="0" smtClean="0"/>
              <a:t>m</a:t>
            </a:r>
            <a:r>
              <a:rPr lang="zh-CN" altLang="en-US" dirty="0" smtClean="0"/>
              <a:t>行和</a:t>
            </a:r>
            <a:r>
              <a:rPr lang="en-US" altLang="zh-CN" dirty="0" smtClean="0"/>
              <a:t>n</a:t>
            </a:r>
            <a:r>
              <a:rPr lang="zh-CN" altLang="en-US" dirty="0" smtClean="0"/>
              <a:t>列。例如，如果我将此矩阵</a:t>
            </a:r>
            <a:r>
              <a:rPr lang="en-US" altLang="zh-CN" dirty="0" smtClean="0"/>
              <a:t>A</a:t>
            </a:r>
            <a:r>
              <a:rPr lang="zh-CN" altLang="en-US" dirty="0" smtClean="0"/>
              <a:t>视为文档矩阵，则可以想到每一行，代表一个文档，每一列代表一个不同的词。所以现在每个文档都表示为零的长向量如果为零，则表示该单词未出现在文档中；一种方法是，给定的单词出现在文档中。例如，我也可以认为此数据矩阵是一组正如我们稍后将讨论电影和用户一样。因此，我可以将每一行都视为不同的用户，我可以将每一列都视为一部不同的电影。我可以得到一赠一的价值，列对，如果给定的用户观看了给定的电影。所以，这是我的职责。数据矩阵，我想做的是，我想做以下事情，我想取这个矩阵，我想将其表示为三个矩阵的乘积。我将它们称为</a:t>
            </a:r>
            <a:r>
              <a:rPr lang="en-US" altLang="zh-CN" dirty="0" smtClean="0"/>
              <a:t>U</a:t>
            </a:r>
            <a:r>
              <a:rPr lang="zh-CN" altLang="en-US" dirty="0" smtClean="0"/>
              <a:t>，</a:t>
            </a:r>
            <a:r>
              <a:rPr lang="en-US" altLang="zh-CN" dirty="0" smtClean="0"/>
              <a:t>sigma</a:t>
            </a:r>
            <a:r>
              <a:rPr lang="zh-CN" altLang="en-US" dirty="0" smtClean="0"/>
              <a:t>和</a:t>
            </a:r>
            <a:r>
              <a:rPr lang="en-US" altLang="zh-CN" dirty="0" smtClean="0"/>
              <a:t>V</a:t>
            </a:r>
            <a:r>
              <a:rPr lang="zh-CN" altLang="en-US" dirty="0" smtClean="0"/>
              <a:t>。好的？和这称为奇异值分解。所以我把我的区域矩阵我用三个不同矩阵的乘积表示。这三个不同的矩阵对此有一些约束。所以，让我向您解释。首先，我们说矩阵</a:t>
            </a:r>
            <a:r>
              <a:rPr lang="en-US" altLang="zh-CN" dirty="0" smtClean="0"/>
              <a:t>A</a:t>
            </a:r>
            <a:r>
              <a:rPr lang="zh-CN" altLang="en-US" dirty="0" smtClean="0"/>
              <a:t>是</a:t>
            </a:r>
            <a:r>
              <a:rPr lang="en-US" altLang="zh-CN" dirty="0" smtClean="0"/>
              <a:t>U Sigma V</a:t>
            </a:r>
            <a:r>
              <a:rPr lang="zh-CN" altLang="en-US" dirty="0" smtClean="0"/>
              <a:t>的乘积，其中</a:t>
            </a:r>
            <a:r>
              <a:rPr lang="en-US" altLang="zh-CN" dirty="0" smtClean="0"/>
              <a:t>U</a:t>
            </a:r>
            <a:r>
              <a:rPr lang="zh-CN" altLang="en-US" dirty="0" smtClean="0"/>
              <a:t>列矩阵</a:t>
            </a:r>
            <a:r>
              <a:rPr lang="en-US" altLang="zh-CN" dirty="0" smtClean="0"/>
              <a:t>U</a:t>
            </a:r>
            <a:r>
              <a:rPr lang="zh-CN" altLang="en-US" dirty="0" smtClean="0"/>
              <a:t>的大小是</a:t>
            </a:r>
            <a:r>
              <a:rPr lang="en-US" altLang="zh-CN" dirty="0" smtClean="0"/>
              <a:t>r</a:t>
            </a:r>
            <a:r>
              <a:rPr lang="zh-CN" altLang="en-US" dirty="0" smtClean="0"/>
              <a:t>的</a:t>
            </a:r>
            <a:r>
              <a:rPr lang="en-US" altLang="zh-CN" dirty="0" smtClean="0"/>
              <a:t>m</a:t>
            </a:r>
            <a:r>
              <a:rPr lang="zh-CN" altLang="en-US" dirty="0" smtClean="0"/>
              <a:t>乘以</a:t>
            </a:r>
            <a:r>
              <a:rPr lang="en-US" altLang="zh-CN" dirty="0" smtClean="0"/>
              <a:t>m</a:t>
            </a:r>
            <a:r>
              <a:rPr lang="zh-CN" altLang="en-US" dirty="0" smtClean="0"/>
              <a:t>，因此它有</a:t>
            </a:r>
            <a:r>
              <a:rPr lang="en-US" altLang="zh-CN" dirty="0" smtClean="0"/>
              <a:t>m</a:t>
            </a:r>
            <a:r>
              <a:rPr lang="zh-CN" altLang="en-US" dirty="0" smtClean="0"/>
              <a:t>行和</a:t>
            </a:r>
            <a:r>
              <a:rPr lang="en-US" altLang="zh-CN" dirty="0" smtClean="0"/>
              <a:t>r</a:t>
            </a:r>
            <a:r>
              <a:rPr lang="zh-CN" altLang="en-US" dirty="0" smtClean="0"/>
              <a:t>列。我们称这个矩阵存储左奇异矢量，它的大小是</a:t>
            </a:r>
            <a:r>
              <a:rPr lang="en-US" altLang="zh-CN" dirty="0" smtClean="0"/>
              <a:t>m</a:t>
            </a:r>
            <a:r>
              <a:rPr lang="zh-CN" altLang="en-US" dirty="0" smtClean="0"/>
              <a:t>乘以</a:t>
            </a:r>
            <a:r>
              <a:rPr lang="en-US" altLang="zh-CN" dirty="0" smtClean="0"/>
              <a:t>r</a:t>
            </a:r>
            <a:r>
              <a:rPr lang="zh-CN" altLang="en-US" dirty="0" smtClean="0"/>
              <a:t>对，我们可以将此</a:t>
            </a:r>
            <a:r>
              <a:rPr lang="en-US" altLang="zh-CN" dirty="0" smtClean="0"/>
              <a:t>r</a:t>
            </a:r>
            <a:r>
              <a:rPr lang="zh-CN" altLang="en-US" dirty="0" smtClean="0"/>
              <a:t>视为概念或我将在稍后给出示例，但目前重要的是</a:t>
            </a:r>
            <a:r>
              <a:rPr lang="en-US" altLang="zh-CN" dirty="0" smtClean="0"/>
              <a:t>r</a:t>
            </a:r>
            <a:r>
              <a:rPr lang="zh-CN" altLang="en-US" dirty="0" smtClean="0"/>
              <a:t>我们可以将</a:t>
            </a:r>
            <a:r>
              <a:rPr lang="en-US" altLang="zh-CN" dirty="0" smtClean="0"/>
              <a:t>r</a:t>
            </a:r>
            <a:r>
              <a:rPr lang="zh-CN" altLang="en-US" dirty="0" smtClean="0"/>
              <a:t>视为一个非常小的数字。好的？然后，我有了左奇异向量的矩阵。然后我有一个特殊的矩阵。我称它为西格玛。这是奇异值的</a:t>
            </a:r>
            <a:r>
              <a:rPr lang="en-US" altLang="zh-CN" dirty="0" err="1" smtClean="0"/>
              <a:t>vec</a:t>
            </a:r>
            <a:r>
              <a:rPr lang="zh-CN" altLang="en-US" dirty="0" smtClean="0"/>
              <a:t>矩阵。这是一个对角矩阵，基本上是</a:t>
            </a:r>
            <a:r>
              <a:rPr lang="en-US" altLang="zh-CN" dirty="0" smtClean="0"/>
              <a:t>ha</a:t>
            </a:r>
            <a:r>
              <a:rPr lang="zh-CN" altLang="en-US" dirty="0" smtClean="0"/>
              <a:t>，大小为</a:t>
            </a:r>
            <a:r>
              <a:rPr lang="en-US" altLang="zh-CN" dirty="0" smtClean="0"/>
              <a:t>r</a:t>
            </a:r>
            <a:r>
              <a:rPr lang="zh-CN" altLang="en-US" dirty="0" smtClean="0"/>
              <a:t>乘以</a:t>
            </a:r>
            <a:r>
              <a:rPr lang="en-US" altLang="zh-CN" dirty="0" smtClean="0"/>
              <a:t>r</a:t>
            </a:r>
            <a:r>
              <a:rPr lang="zh-CN" altLang="en-US" dirty="0" smtClean="0"/>
              <a:t>。基本上，除对角线外，其他所有地方都有零。好吧，基本上，这个矩阵充满了仅对角线上的零为非零元素。这些非零元素，我称为奇异值。我们还将假设这些奇异值按以下顺序排序降序。因此，最大的奇异值排在第一位然后是第二大，依此类推。然后，我们拥有的最后一个矩阵是矩阵</a:t>
            </a:r>
            <a:r>
              <a:rPr lang="en-US" altLang="zh-CN" dirty="0" smtClean="0"/>
              <a:t>V</a:t>
            </a:r>
            <a:r>
              <a:rPr lang="zh-CN" altLang="en-US" dirty="0" smtClean="0"/>
              <a:t>和这就是我们将要调用的矩阵，它存储了正确的奇异矢量。因此，此矩阵的大小将是</a:t>
            </a:r>
            <a:r>
              <a:rPr lang="en-US" altLang="zh-CN" dirty="0" smtClean="0"/>
              <a:t>r</a:t>
            </a:r>
            <a:r>
              <a:rPr lang="zh-CN" altLang="en-US" dirty="0" smtClean="0"/>
              <a:t>的</a:t>
            </a:r>
            <a:r>
              <a:rPr lang="en-US" altLang="zh-CN" dirty="0" smtClean="0"/>
              <a:t>n</a:t>
            </a:r>
            <a:r>
              <a:rPr lang="zh-CN" altLang="en-US" dirty="0" smtClean="0"/>
              <a:t>倍，其中</a:t>
            </a:r>
            <a:r>
              <a:rPr lang="en-US" altLang="zh-CN" dirty="0" smtClean="0"/>
              <a:t>n</a:t>
            </a:r>
            <a:r>
              <a:rPr lang="zh-CN" altLang="en-US" dirty="0" smtClean="0"/>
              <a:t>是我们的列数我们可以想到的是，原始矩阵</a:t>
            </a:r>
            <a:r>
              <a:rPr lang="en-US" altLang="zh-CN" dirty="0" smtClean="0"/>
              <a:t>A</a:t>
            </a:r>
            <a:r>
              <a:rPr lang="zh-CN" altLang="en-US" dirty="0" smtClean="0"/>
              <a:t>和</a:t>
            </a:r>
            <a:r>
              <a:rPr lang="en-US" altLang="zh-CN" dirty="0" smtClean="0"/>
              <a:t>r</a:t>
            </a:r>
            <a:r>
              <a:rPr lang="zh-CN" altLang="en-US" dirty="0" smtClean="0"/>
              <a:t>在这种情况下又是一个小数，</a:t>
            </a:r>
            <a:r>
              <a:rPr lang="en-US" altLang="zh-CN" dirty="0" smtClean="0"/>
              <a:t>r</a:t>
            </a:r>
            <a:r>
              <a:rPr lang="zh-CN" altLang="en-US" dirty="0" smtClean="0"/>
              <a:t>基本上是矩阵</a:t>
            </a:r>
            <a:r>
              <a:rPr lang="en-US" altLang="zh-CN" dirty="0" smtClean="0"/>
              <a:t>A</a:t>
            </a:r>
            <a:r>
              <a:rPr lang="zh-CN" altLang="en-US" dirty="0" smtClean="0"/>
              <a:t>的秩。所以，到目前为止，我们有一种方法，或者至少在概念上我们有一种方法将我们的矩阵</a:t>
            </a:r>
            <a:r>
              <a:rPr lang="en-US" altLang="zh-CN" dirty="0" smtClean="0"/>
              <a:t>A</a:t>
            </a:r>
            <a:r>
              <a:rPr lang="zh-CN" altLang="en-US" dirty="0" smtClean="0"/>
              <a:t>表示为三个不同矩阵的乘积矩阵</a:t>
            </a:r>
            <a:r>
              <a:rPr lang="en-US" altLang="zh-CN" dirty="0" smtClean="0"/>
              <a:t>sigma</a:t>
            </a:r>
            <a:r>
              <a:rPr lang="zh-CN" altLang="en-US" dirty="0" smtClean="0"/>
              <a:t>具有这种特殊结构，即</a:t>
            </a:r>
            <a:r>
              <a:rPr lang="en-US" altLang="zh-CN" dirty="0" err="1" smtClean="0"/>
              <a:t>dia</a:t>
            </a:r>
            <a:r>
              <a:rPr lang="zh-CN" altLang="en-US" dirty="0" smtClean="0"/>
              <a:t>，对角矩阵。那么，这个对角矩阵是什么意思？正如我所说的，对角线和其他所有东西都充满零。</a:t>
            </a:r>
            <a:endParaRPr lang="zh-CN" altLang="en-US" dirty="0"/>
          </a:p>
        </p:txBody>
      </p:sp>
      <p:sp>
        <p:nvSpPr>
          <p:cNvPr id="4" name="灯片编号占位符 3"/>
          <p:cNvSpPr>
            <a:spLocks noGrp="1"/>
          </p:cNvSpPr>
          <p:nvPr>
            <p:ph type="sldNum" sz="quarter" idx="10"/>
          </p:nvPr>
        </p:nvSpPr>
        <p:spPr/>
        <p:txBody>
          <a:bodyPr/>
          <a:lstStyle/>
          <a:p>
            <a:fld id="{EE707532-839C-41A2-9E71-D5288AEAE66A}" type="slidenum">
              <a:rPr lang="en-US" smtClean="0"/>
              <a:pPr/>
              <a:t>8</a:t>
            </a:fld>
            <a:endParaRPr lang="en-US"/>
          </a:p>
        </p:txBody>
      </p:sp>
    </p:spTree>
    <p:extLst>
      <p:ext uri="{BB962C8B-B14F-4D97-AF65-F5344CB8AC3E}">
        <p14:creationId xmlns:p14="http://schemas.microsoft.com/office/powerpoint/2010/main" val="3876110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Faloutsos</a:t>
            </a:r>
          </a:p>
        </p:txBody>
      </p:sp>
      <p:sp>
        <p:nvSpPr>
          <p:cNvPr id="7" name="Rectangle 7"/>
          <p:cNvSpPr>
            <a:spLocks noGrp="1" noChangeArrowheads="1"/>
          </p:cNvSpPr>
          <p:nvPr>
            <p:ph type="sldNum" sz="quarter" idx="5"/>
          </p:nvPr>
        </p:nvSpPr>
        <p:spPr>
          <a:ln/>
        </p:spPr>
        <p:txBody>
          <a:bodyPr/>
          <a:lstStyle/>
          <a:p>
            <a:fld id="{98D1660F-E8BB-4AFA-AF58-39DB8CCF09FC}" type="slidenum">
              <a:rPr lang="en-US"/>
              <a:pPr/>
              <a:t>9</a:t>
            </a:fld>
            <a:endParaRPr lang="en-US"/>
          </a:p>
        </p:txBody>
      </p:sp>
      <p:sp>
        <p:nvSpPr>
          <p:cNvPr id="152578" name="Rectangle 2"/>
          <p:cNvSpPr>
            <a:spLocks noGrp="1" noRot="1" noChangeAspect="1" noChangeArrowheads="1" noTextEdit="1"/>
          </p:cNvSpPr>
          <p:nvPr>
            <p:ph type="sldImg"/>
          </p:nvPr>
        </p:nvSpPr>
        <p:spPr>
          <a:xfrm>
            <a:off x="138113" y="768350"/>
            <a:ext cx="6823075" cy="3838575"/>
          </a:xfrm>
          <a:ln/>
        </p:spPr>
      </p:sp>
      <p:sp>
        <p:nvSpPr>
          <p:cNvPr id="152579" name="Rectangle 3"/>
          <p:cNvSpPr>
            <a:spLocks noGrp="1" noChangeArrowheads="1"/>
          </p:cNvSpPr>
          <p:nvPr>
            <p:ph type="body" idx="1"/>
          </p:nvPr>
        </p:nvSpPr>
        <p:spPr/>
        <p:txBody>
          <a:bodyPr/>
          <a:lstStyle/>
          <a:p>
            <a:r>
              <a:rPr lang="zh-CN" altLang="en-US" dirty="0" smtClean="0"/>
              <a:t>矩阵</a:t>
            </a:r>
            <a:r>
              <a:rPr lang="en-US" altLang="zh-CN" dirty="0" smtClean="0"/>
              <a:t>A</a:t>
            </a:r>
            <a:r>
              <a:rPr lang="zh-CN" altLang="en-US" dirty="0" smtClean="0"/>
              <a:t>可以表示为三个矩阵的乘积。但是现在让我们以图形的方式来看它。</a:t>
            </a:r>
            <a:endParaRPr lang="en-US" altLang="zh-CN" dirty="0" smtClean="0"/>
          </a:p>
          <a:p>
            <a:r>
              <a:rPr lang="zh-CN" altLang="en-US" dirty="0" smtClean="0"/>
              <a:t>输入矩阵</a:t>
            </a:r>
            <a:r>
              <a:rPr lang="en-US" altLang="zh-CN" dirty="0" smtClean="0"/>
              <a:t>A</a:t>
            </a:r>
            <a:r>
              <a:rPr lang="zh-CN" altLang="en-US" dirty="0" smtClean="0"/>
              <a:t>，它具有</a:t>
            </a:r>
            <a:r>
              <a:rPr lang="en-US" altLang="zh-CN" dirty="0" smtClean="0"/>
              <a:t>m</a:t>
            </a:r>
            <a:r>
              <a:rPr lang="zh-CN" altLang="en-US" dirty="0" smtClean="0"/>
              <a:t>行和</a:t>
            </a:r>
            <a:r>
              <a:rPr lang="en-US" altLang="zh-CN" dirty="0" smtClean="0"/>
              <a:t>n</a:t>
            </a:r>
            <a:r>
              <a:rPr lang="zh-CN" altLang="en-US" dirty="0" smtClean="0"/>
              <a:t>列。我想用三个矩阵的乘积来表示这个矩阵</a:t>
            </a:r>
            <a:r>
              <a:rPr lang="en-US" altLang="zh-CN" dirty="0" smtClean="0"/>
              <a:t>U sigma</a:t>
            </a:r>
            <a:r>
              <a:rPr lang="zh-CN" altLang="en-US" dirty="0" smtClean="0"/>
              <a:t>和</a:t>
            </a:r>
            <a:r>
              <a:rPr lang="en-US" altLang="zh-CN" dirty="0" smtClean="0"/>
              <a:t>V</a:t>
            </a:r>
            <a:r>
              <a:rPr lang="zh-CN" altLang="en-US" dirty="0" smtClean="0"/>
              <a:t>转置。</a:t>
            </a:r>
            <a:endParaRPr lang="en-US" altLang="zh-CN" dirty="0" smtClean="0"/>
          </a:p>
          <a:p>
            <a:r>
              <a:rPr lang="zh-CN" altLang="en-US" dirty="0" smtClean="0"/>
              <a:t>矩阵</a:t>
            </a:r>
            <a:r>
              <a:rPr lang="en-US" altLang="zh-CN" dirty="0" smtClean="0"/>
              <a:t>U</a:t>
            </a:r>
            <a:r>
              <a:rPr lang="zh-CN" altLang="en-US" dirty="0" smtClean="0"/>
              <a:t>非常薄。因此，很少的列。但是</a:t>
            </a:r>
            <a:r>
              <a:rPr lang="en-US" altLang="zh-CN" dirty="0" smtClean="0"/>
              <a:t>m</a:t>
            </a:r>
            <a:r>
              <a:rPr lang="zh-CN" altLang="en-US" dirty="0" smtClean="0"/>
              <a:t>行矩阵。所以那又长又薄。</a:t>
            </a:r>
            <a:endParaRPr lang="en-US" altLang="zh-CN" dirty="0" smtClean="0"/>
          </a:p>
          <a:p>
            <a:r>
              <a:rPr lang="zh-CN" altLang="en-US" dirty="0" smtClean="0"/>
              <a:t>然后，我有这个特殊的矩阵</a:t>
            </a:r>
            <a:r>
              <a:rPr lang="en-US" altLang="zh-CN" dirty="0" smtClean="0"/>
              <a:t>sigma</a:t>
            </a:r>
            <a:r>
              <a:rPr lang="zh-CN" altLang="en-US" dirty="0" smtClean="0"/>
              <a:t>，这是一个对角矩阵，也就是对角线上有数据，其余位置上都为零。</a:t>
            </a:r>
            <a:endParaRPr lang="en-US" altLang="zh-CN" dirty="0" smtClean="0"/>
          </a:p>
          <a:p>
            <a:r>
              <a:rPr lang="zh-CN" altLang="en-US" dirty="0" smtClean="0"/>
              <a:t>然后，我有另一个矩阵</a:t>
            </a:r>
            <a:r>
              <a:rPr lang="en-US" altLang="zh-CN" dirty="0" smtClean="0"/>
              <a:t>V</a:t>
            </a:r>
            <a:r>
              <a:rPr lang="zh-CN" altLang="en-US" dirty="0" smtClean="0"/>
              <a:t>转置。所有它有很少的</a:t>
            </a:r>
            <a:r>
              <a:rPr lang="en-US" altLang="zh-CN" dirty="0" smtClean="0"/>
              <a:t>r</a:t>
            </a:r>
            <a:r>
              <a:rPr lang="zh-CN" altLang="en-US" dirty="0" smtClean="0"/>
              <a:t>行，但有</a:t>
            </a:r>
            <a:r>
              <a:rPr lang="en-US" altLang="zh-CN" dirty="0" smtClean="0"/>
              <a:t>n</a:t>
            </a:r>
            <a:r>
              <a:rPr lang="zh-CN" altLang="en-US" dirty="0" smtClean="0"/>
              <a:t>列。</a:t>
            </a:r>
            <a:endParaRPr lang="en-US" altLang="zh-CN" dirty="0" smtClean="0"/>
          </a:p>
          <a:p>
            <a:endParaRPr lang="en-US" altLang="zh-CN" dirty="0" smtClean="0"/>
          </a:p>
          <a:p>
            <a:r>
              <a:rPr lang="zh-CN" altLang="en-US" dirty="0" smtClean="0"/>
              <a:t>因此，矩阵</a:t>
            </a:r>
            <a:r>
              <a:rPr lang="en-US" altLang="zh-CN" dirty="0" smtClean="0"/>
              <a:t>A</a:t>
            </a:r>
            <a:r>
              <a:rPr lang="zh-CN" altLang="en-US" dirty="0" smtClean="0"/>
              <a:t>是不同矩阵的总和。但现在我将其表示为不同向量的乘积。棕色左奇异矢量将其乘以棕色奇异值，然后乘以右边的棕色奇异矢量。</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然后我将绿色左奇异矢量将其乘以绿色奇异值，然后乘以右边的绿色奇异矢量。两者结果相加也就求得</a:t>
            </a:r>
            <a:r>
              <a:rPr lang="en-US" altLang="zh-CN" dirty="0" smtClean="0"/>
              <a:t>A</a:t>
            </a:r>
            <a:r>
              <a:rPr lang="zh-CN" altLang="en-US" dirty="0" smtClean="0"/>
              <a:t>矩阵对应位置的数据。</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D8EEC75-EC3B-4C3E-AFEA-4B835B1B125E}" type="datetime1">
              <a:rPr lang="en-US" altLang="zh-CN" smtClean="0"/>
              <a:t>12/17/2021</a:t>
            </a:fld>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98755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11520F84-C53F-4C43-A5AD-41199B5130D3}" type="datetime1">
              <a:rPr lang="en-US" altLang="zh-CN" smtClean="0"/>
              <a:t>12/17/2021</a:t>
            </a:fld>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cxnSp>
        <p:nvCxnSpPr>
          <p:cNvPr id="7" name="直接连接符 6"/>
          <p:cNvCxnSpPr/>
          <p:nvPr userDrawn="1"/>
        </p:nvCxnSpPr>
        <p:spPr>
          <a:xfrm>
            <a:off x="0" y="6581209"/>
            <a:ext cx="12192000" cy="0"/>
          </a:xfrm>
          <a:prstGeom prst="line">
            <a:avLst/>
          </a:prstGeom>
          <a:ln w="28575">
            <a:solidFill>
              <a:srgbClr val="FFC800"/>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7" name="Rectangle 6"/>
          <p:cNvSpPr/>
          <p:nvPr/>
        </p:nvSpPr>
        <p:spPr bwMode="ltGray">
          <a:xfrm>
            <a:off x="1" y="2"/>
            <a:ext cx="12191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Placeholder 1"/>
          <p:cNvSpPr>
            <a:spLocks noGrp="1"/>
          </p:cNvSpPr>
          <p:nvPr>
            <p:ph type="title"/>
          </p:nvPr>
        </p:nvSpPr>
        <p:spPr>
          <a:xfrm>
            <a:off x="609600" y="152400"/>
            <a:ext cx="109728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609600" y="1295400"/>
            <a:ext cx="10972800" cy="5257801"/>
          </a:xfrm>
          <a:prstGeom prst="rect">
            <a:avLst/>
          </a:prstGeom>
        </p:spPr>
        <p:txBody>
          <a:bodyPr vert="horz" lIns="54864" tIns="91440" rtlCol="0">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609600" y="6583680"/>
            <a:ext cx="2844800" cy="274320"/>
          </a:xfrm>
          <a:prstGeom prst="rect">
            <a:avLst/>
          </a:prstGeom>
        </p:spPr>
        <p:txBody>
          <a:bodyPr vert="horz" lIns="109728" rIns="45720" bIns="0" rtlCol="0" anchor="b"/>
          <a:lstStyle>
            <a:lvl1pPr algn="l" eaLnBrk="1" latinLnBrk="0" hangingPunct="1">
              <a:defRPr kumimoji="0" sz="1800">
                <a:solidFill>
                  <a:schemeClr val="tx1">
                    <a:tint val="95000"/>
                  </a:schemeClr>
                </a:solidFill>
                <a:latin typeface="Calibri" pitchFamily="34" charset="0"/>
                <a:cs typeface="Calibri" pitchFamily="34" charset="0"/>
              </a:defRPr>
            </a:lvl1pPr>
            <a:extLst/>
          </a:lstStyle>
          <a:p>
            <a:fld id="{D6E52077-A262-45FF-988B-3C526E8F8E14}" type="datetime1">
              <a:rPr lang="en-US" altLang="zh-CN" smtClean="0"/>
              <a:t>12/17/2021</a:t>
            </a:fld>
            <a:endParaRPr lang="en-US"/>
          </a:p>
        </p:txBody>
      </p:sp>
      <p:sp>
        <p:nvSpPr>
          <p:cNvPr id="6" name="Slide Number Placeholder 5"/>
          <p:cNvSpPr>
            <a:spLocks noGrp="1"/>
          </p:cNvSpPr>
          <p:nvPr>
            <p:ph type="sldNum" sz="quarter" idx="4"/>
          </p:nvPr>
        </p:nvSpPr>
        <p:spPr>
          <a:xfrm>
            <a:off x="5486400" y="6581209"/>
            <a:ext cx="978485" cy="274320"/>
          </a:xfrm>
          <a:prstGeom prst="rect">
            <a:avLst/>
          </a:prstGeom>
        </p:spPr>
        <p:txBody>
          <a:bodyPr vert="horz" bIns="0" rtlCol="0" anchor="b"/>
          <a:lstStyle>
            <a:lvl1pPr algn="r" eaLnBrk="1" latinLnBrk="0" hangingPunct="1">
              <a:defRPr kumimoji="0" sz="18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
        <p:nvSpPr>
          <p:cNvPr id="8" name="矩形 7"/>
          <p:cNvSpPr/>
          <p:nvPr userDrawn="1"/>
        </p:nvSpPr>
        <p:spPr>
          <a:xfrm>
            <a:off x="7498297" y="6548259"/>
            <a:ext cx="4108817"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0" lang="zh-CN" altLang="en-US" sz="1800" kern="1200" dirty="0" smtClean="0">
                <a:solidFill>
                  <a:schemeClr val="tx1">
                    <a:tint val="95000"/>
                  </a:schemeClr>
                </a:solidFill>
                <a:latin typeface="Calibri" pitchFamily="34" charset="0"/>
                <a:ea typeface="+mn-ea"/>
                <a:cs typeface="Calibri" pitchFamily="34" charset="0"/>
              </a:rPr>
              <a:t>华中科技大学人机物系统与安全实验室</a:t>
            </a:r>
            <a:endParaRPr kumimoji="0" lang="zh-CN" altLang="en-US" sz="1800" kern="1200" dirty="0">
              <a:solidFill>
                <a:schemeClr val="tx1">
                  <a:tint val="95000"/>
                </a:schemeClr>
              </a:solidFill>
              <a:latin typeface="Calibri" pitchFamily="34" charset="0"/>
              <a:ea typeface="+mn-ea"/>
              <a:cs typeface="Calibri" pitchFamily="34" charset="0"/>
            </a:endParaRPr>
          </a:p>
        </p:txBody>
      </p:sp>
      <p:cxnSp>
        <p:nvCxnSpPr>
          <p:cNvPr id="9" name="直接连接符 8"/>
          <p:cNvCxnSpPr/>
          <p:nvPr userDrawn="1"/>
        </p:nvCxnSpPr>
        <p:spPr>
          <a:xfrm>
            <a:off x="0" y="6581209"/>
            <a:ext cx="12192000" cy="0"/>
          </a:xfrm>
          <a:prstGeom prst="line">
            <a:avLst/>
          </a:prstGeom>
          <a:ln w="28575">
            <a:solidFill>
              <a:srgbClr val="FFC800"/>
            </a:solidFill>
          </a:ln>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Lst>
  <p:hf hdr="0" ftr="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5.emf"/><Relationship Id="rId4" Type="http://schemas.openxmlformats.org/officeDocument/2006/relationships/oleObject" Target="../embeddings/oleObject1.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6.emf"/><Relationship Id="rId4" Type="http://schemas.openxmlformats.org/officeDocument/2006/relationships/oleObject" Target="../embeddings/oleObject2.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7.png"/><Relationship Id="rId5" Type="http://schemas.openxmlformats.org/officeDocument/2006/relationships/image" Target="../media/image26.emf"/><Relationship Id="rId4" Type="http://schemas.openxmlformats.org/officeDocument/2006/relationships/oleObject" Target="../embeddings/oleObject3.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8.emf"/><Relationship Id="rId4" Type="http://schemas.openxmlformats.org/officeDocument/2006/relationships/oleObject" Target="../embeddings/oleObject4.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30.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29.emf"/><Relationship Id="rId4" Type="http://schemas.openxmlformats.org/officeDocument/2006/relationships/oleObject" Target="../embeddings/oleObject5.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1.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1.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36.w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447800"/>
            <a:ext cx="11353800" cy="3581400"/>
          </a:xfrm>
        </p:spPr>
        <p:txBody>
          <a:bodyPr anchor="b">
            <a:normAutofit/>
          </a:bodyPr>
          <a:lstStyle/>
          <a:p>
            <a:r>
              <a:rPr lang="en-US" sz="5400" dirty="0"/>
              <a:t>Dimensionality </a:t>
            </a:r>
            <a:r>
              <a:rPr lang="en-US" sz="5400" dirty="0" smtClean="0"/>
              <a:t>Reduction: </a:t>
            </a:r>
            <a:br>
              <a:rPr lang="en-US" sz="5400" dirty="0" smtClean="0"/>
            </a:br>
            <a:r>
              <a:rPr lang="en-US" sz="5400" dirty="0" smtClean="0"/>
              <a:t>SVD </a:t>
            </a:r>
            <a:r>
              <a:rPr lang="en-US" sz="5400" dirty="0"/>
              <a:t>&amp; CUR</a:t>
            </a:r>
          </a:p>
        </p:txBody>
      </p:sp>
      <p:sp>
        <p:nvSpPr>
          <p:cNvPr id="6" name="副标题 2"/>
          <p:cNvSpPr txBox="1">
            <a:spLocks/>
          </p:cNvSpPr>
          <p:nvPr/>
        </p:nvSpPr>
        <p:spPr>
          <a:xfrm>
            <a:off x="914400" y="5201072"/>
            <a:ext cx="11277600" cy="971128"/>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zh-CN" altLang="en-US" dirty="0" smtClean="0">
                <a:latin typeface="微软雅黑" panose="020B0503020204020204" pitchFamily="34" charset="-122"/>
                <a:ea typeface="微软雅黑" panose="020B0503020204020204" pitchFamily="34" charset="-122"/>
              </a:rPr>
              <a:t>崔金华</a:t>
            </a: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914400" y="5858470"/>
            <a:ext cx="11277600" cy="9233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ts val="0"/>
              </a:spcBef>
              <a:buNone/>
            </a:pPr>
            <a:r>
              <a:rPr lang="zh-CN" altLang="en-US" dirty="0">
                <a:latin typeface="微软雅黑 Light" panose="020B0502040204020203" pitchFamily="34" charset="-122"/>
                <a:ea typeface="微软雅黑 Light" panose="020B0502040204020203" pitchFamily="34" charset="-122"/>
              </a:rPr>
              <a:t>邮箱</a:t>
            </a:r>
            <a:r>
              <a:rPr lang="zh-Hans" altLang="en-US" dirty="0">
                <a:latin typeface="微软雅黑 Light" panose="020B0502040204020203" pitchFamily="34" charset="-122"/>
                <a:ea typeface="微软雅黑 Light" panose="020B0502040204020203" pitchFamily="34" charset="-122"/>
              </a:rPr>
              <a:t>：</a:t>
            </a:r>
            <a:r>
              <a:rPr lang="en-US" altLang="zh-CN" u="sng" dirty="0">
                <a:latin typeface="微软雅黑 Light" panose="020B0502040204020203" pitchFamily="34" charset="-122"/>
                <a:ea typeface="微软雅黑 Light" panose="020B0502040204020203" pitchFamily="34" charset="-122"/>
              </a:rPr>
              <a:t>jhcui</a:t>
            </a:r>
            <a:r>
              <a:rPr lang="en-US" altLang="zh-Hans" u="sng" dirty="0">
                <a:latin typeface="微软雅黑 Light" panose="020B0502040204020203" pitchFamily="34" charset="-122"/>
                <a:ea typeface="微软雅黑 Light" panose="020B0502040204020203" pitchFamily="34" charset="-122"/>
              </a:rPr>
              <a:t>@hust.edu.cn</a:t>
            </a:r>
            <a:endParaRPr lang="en-US" altLang="zh-CN" u="sng" dirty="0">
              <a:latin typeface="微软雅黑 Light" panose="020B0502040204020203" pitchFamily="34" charset="-122"/>
              <a:ea typeface="微软雅黑 Light" panose="020B0502040204020203" pitchFamily="34" charset="-122"/>
            </a:endParaRPr>
          </a:p>
          <a:p>
            <a:pPr>
              <a:lnSpc>
                <a:spcPct val="100000"/>
              </a:lnSpc>
              <a:spcBef>
                <a:spcPts val="0"/>
              </a:spcBef>
              <a:buNone/>
            </a:pPr>
            <a:r>
              <a:rPr lang="zh-CN" altLang="en-US" dirty="0">
                <a:latin typeface="微软雅黑 Light" panose="020B0502040204020203" pitchFamily="34" charset="-122"/>
                <a:ea typeface="微软雅黑 Light" panose="020B0502040204020203" pitchFamily="34" charset="-122"/>
              </a:rPr>
              <a:t>主页</a:t>
            </a:r>
            <a:r>
              <a:rPr lang="en-US" altLang="zh-CN" dirty="0">
                <a:latin typeface="微软雅黑 Light" panose="020B0502040204020203" pitchFamily="34" charset="-122"/>
                <a:ea typeface="微软雅黑 Light" panose="020B0502040204020203" pitchFamily="34" charset="-122"/>
              </a:rPr>
              <a:t>: </a:t>
            </a:r>
            <a:r>
              <a:rPr lang="en-US" altLang="zh-CN" u="sng" dirty="0">
                <a:latin typeface="微软雅黑 Light" panose="020B0502040204020203" pitchFamily="34" charset="-122"/>
                <a:ea typeface="微软雅黑 Light" panose="020B0502040204020203" pitchFamily="34" charset="-122"/>
              </a:rPr>
              <a:t>https://csjhcui.github.io/</a:t>
            </a:r>
            <a:endParaRPr lang="en-US" altLang="zh-Hans" u="sng" dirty="0">
              <a:latin typeface="微软雅黑 Light" panose="020B0502040204020203" pitchFamily="34" charset="-122"/>
              <a:ea typeface="微软雅黑 Light" panose="020B0502040204020203" pitchFamily="34" charset="-122"/>
            </a:endParaRPr>
          </a:p>
          <a:p>
            <a:pPr>
              <a:lnSpc>
                <a:spcPct val="100000"/>
              </a:lnSpc>
              <a:spcBef>
                <a:spcPts val="0"/>
              </a:spcBef>
              <a:buNone/>
            </a:pPr>
            <a:r>
              <a:rPr lang="zh-CN" altLang="en-US" dirty="0">
                <a:latin typeface="微软雅黑 Light" panose="020B0502040204020203" pitchFamily="34" charset="-122"/>
                <a:ea typeface="微软雅黑 Light" panose="020B0502040204020203" pitchFamily="34" charset="-122"/>
              </a:rPr>
              <a:t>办公地址</a:t>
            </a:r>
            <a:r>
              <a:rPr lang="en-US" altLang="zh-Hans" dirty="0">
                <a:latin typeface="微软雅黑 Light" panose="020B0502040204020203" pitchFamily="34" charset="-122"/>
                <a:ea typeface="微软雅黑 Light" panose="020B0502040204020203" pitchFamily="34" charset="-122"/>
              </a:rPr>
              <a:t>:</a:t>
            </a:r>
            <a:r>
              <a:rPr lang="zh-Hans" altLang="en-US"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东湖广场柏景阁</a:t>
            </a:r>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单元</a:t>
            </a:r>
            <a:r>
              <a:rPr lang="en-US" altLang="zh-CN" dirty="0">
                <a:latin typeface="微软雅黑 Light" panose="020B0502040204020203" pitchFamily="34" charset="-122"/>
                <a:ea typeface="微软雅黑 Light" panose="020B0502040204020203" pitchFamily="34" charset="-122"/>
              </a:rPr>
              <a:t>1568</a:t>
            </a:r>
            <a:r>
              <a:rPr lang="zh-Hans" altLang="en-US" dirty="0">
                <a:latin typeface="微软雅黑 Light" panose="020B0502040204020203" pitchFamily="34" charset="-122"/>
                <a:ea typeface="微软雅黑 Light" panose="020B0502040204020203" pitchFamily="34" charset="-122"/>
              </a:rPr>
              <a:t> 室</a:t>
            </a:r>
            <a:endParaRPr lang="en-US" altLang="zh-Hans" dirty="0">
              <a:latin typeface="微软雅黑 Light" panose="020B0502040204020203" pitchFamily="34" charset="-122"/>
              <a:ea typeface="微软雅黑 Light" panose="020B0502040204020203" pitchFamily="34" charset="-122"/>
            </a:endParaRPr>
          </a:p>
        </p:txBody>
      </p:sp>
      <p:pic>
        <p:nvPicPr>
          <p:cNvPr id="9" name="Picture 7"/>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9919010" y="5159451"/>
            <a:ext cx="2272990" cy="1698549"/>
          </a:xfrm>
          <a:prstGeom prst="rect">
            <a:avLst/>
          </a:prstGeom>
        </p:spPr>
      </p:pic>
      <p:sp>
        <p:nvSpPr>
          <p:cNvPr id="10" name="副标题 11"/>
          <p:cNvSpPr>
            <a:spLocks noGrp="1"/>
          </p:cNvSpPr>
          <p:nvPr>
            <p:ph type="subTitle" idx="1"/>
          </p:nvPr>
        </p:nvSpPr>
        <p:spPr>
          <a:xfrm>
            <a:off x="914400" y="1828800"/>
            <a:ext cx="11277600" cy="1499616"/>
          </a:xfrm>
        </p:spPr>
        <p:txBody>
          <a:bodyPr>
            <a:normAutofit/>
          </a:bodyPr>
          <a:lstStyle/>
          <a:p>
            <a:r>
              <a:rPr lang="en-US" altLang="zh-CN" sz="5400" b="1" dirty="0">
                <a:solidFill>
                  <a:schemeClr val="accent1">
                    <a:satMod val="150000"/>
                  </a:schemeClr>
                </a:solidFill>
                <a:latin typeface="+mj-lt"/>
                <a:ea typeface="+mj-ea"/>
                <a:cs typeface="+mj-cs"/>
              </a:rPr>
              <a:t>Chapter </a:t>
            </a:r>
            <a:r>
              <a:rPr lang="en-US" altLang="zh-CN" sz="5400" b="1" dirty="0" smtClean="0">
                <a:solidFill>
                  <a:schemeClr val="accent1">
                    <a:satMod val="150000"/>
                  </a:schemeClr>
                </a:solidFill>
                <a:latin typeface="+mj-lt"/>
                <a:ea typeface="+mj-ea"/>
                <a:cs typeface="+mj-cs"/>
              </a:rPr>
              <a:t>6:</a:t>
            </a:r>
            <a:endParaRPr lang="zh-CN" altLang="en-US" sz="5400" b="1" dirty="0">
              <a:solidFill>
                <a:schemeClr val="accent1">
                  <a:satMod val="150000"/>
                </a:schemeClr>
              </a:solidFill>
              <a:latin typeface="+mj-lt"/>
              <a:ea typeface="+mj-ea"/>
              <a:cs typeface="+mj-cs"/>
            </a:endParaRPr>
          </a:p>
        </p:txBody>
      </p:sp>
    </p:spTree>
    <p:extLst>
      <p:ext uri="{BB962C8B-B14F-4D97-AF65-F5344CB8AC3E}">
        <p14:creationId xmlns:p14="http://schemas.microsoft.com/office/powerpoint/2010/main" val="195878185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noChangeArrowheads="1"/>
          </p:cNvSpPr>
          <p:nvPr>
            <p:ph type="title"/>
          </p:nvPr>
        </p:nvSpPr>
        <p:spPr/>
        <p:txBody>
          <a:bodyPr/>
          <a:lstStyle/>
          <a:p>
            <a:r>
              <a:rPr lang="en-US" dirty="0" smtClean="0"/>
              <a:t>SVD</a:t>
            </a:r>
            <a:endParaRPr lang="en-US" dirty="0"/>
          </a:p>
        </p:txBody>
      </p:sp>
      <p:sp>
        <p:nvSpPr>
          <p:cNvPr id="146436" name="Rectangle 4"/>
          <p:cNvSpPr>
            <a:spLocks noGrp="1" noChangeArrowheads="1"/>
          </p:cNvSpPr>
          <p:nvPr>
            <p:ph idx="1"/>
          </p:nvPr>
        </p:nvSpPr>
        <p:spPr/>
        <p:txBody>
          <a:bodyPr>
            <a:normAutofit/>
          </a:bodyPr>
          <a:lstStyle/>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smtClean="0"/>
          </a:p>
          <a:p>
            <a:pPr>
              <a:lnSpc>
                <a:spcPct val="90000"/>
              </a:lnSpc>
            </a:pPr>
            <a:endParaRPr lang="en-US" dirty="0"/>
          </a:p>
          <a:p>
            <a:pPr>
              <a:lnSpc>
                <a:spcPct val="90000"/>
              </a:lnSpc>
            </a:pPr>
            <a:endParaRPr lang="en-US" dirty="0"/>
          </a:p>
          <a:p>
            <a:pPr lvl="1">
              <a:lnSpc>
                <a:spcPct val="90000"/>
              </a:lnSpc>
            </a:pPr>
            <a:endParaRPr lang="en-US" dirty="0"/>
          </a:p>
          <a:p>
            <a:pPr lvl="1">
              <a:lnSpc>
                <a:spcPct val="90000"/>
              </a:lnSpc>
            </a:pPr>
            <a:endParaRPr lang="en-US" dirty="0"/>
          </a:p>
        </p:txBody>
      </p:sp>
      <p:sp>
        <p:nvSpPr>
          <p:cNvPr id="23" name="Slide Number Placeholder 5"/>
          <p:cNvSpPr>
            <a:spLocks noGrp="1"/>
          </p:cNvSpPr>
          <p:nvPr>
            <p:ph type="sldNum" sz="quarter" idx="12"/>
          </p:nvPr>
        </p:nvSpPr>
        <p:spPr/>
        <p:txBody>
          <a:bodyPr/>
          <a:lstStyle/>
          <a:p>
            <a:fld id="{CF275999-92DF-4821-995D-90B0EE284B4E}" type="slidenum">
              <a:rPr lang="en-US"/>
              <a:pPr/>
              <a:t>10</a:t>
            </a:fld>
            <a:endParaRPr lang="en-US"/>
          </a:p>
        </p:txBody>
      </p:sp>
      <p:sp>
        <p:nvSpPr>
          <p:cNvPr id="146437" name="AutoShape 5"/>
          <p:cNvSpPr>
            <a:spLocks noChangeArrowheads="1"/>
          </p:cNvSpPr>
          <p:nvPr/>
        </p:nvSpPr>
        <p:spPr bwMode="auto">
          <a:xfrm rot="16200000">
            <a:off x="3019425" y="3424238"/>
            <a:ext cx="1828800" cy="1143000"/>
          </a:xfrm>
          <a:prstGeom prst="flowChartProcess">
            <a:avLst/>
          </a:prstGeom>
          <a:solidFill>
            <a:srgbClr val="CCECFF"/>
          </a:solidFill>
          <a:ln w="9525">
            <a:solidFill>
              <a:schemeClr val="tx1"/>
            </a:solidFill>
            <a:miter lim="800000"/>
            <a:headEnd/>
            <a:tailEnd/>
          </a:ln>
          <a:effectLst/>
        </p:spPr>
        <p:txBody>
          <a:bodyPr vert="eaVert" wrap="none" anchor="ctr"/>
          <a:lstStyle/>
          <a:p>
            <a:pPr algn="ctr"/>
            <a:r>
              <a:rPr lang="en-US" sz="2400" b="1" dirty="0">
                <a:latin typeface="Sylfaen" pitchFamily="18" charset="0"/>
              </a:rPr>
              <a:t>A</a:t>
            </a:r>
            <a:endParaRPr lang="en-US" sz="2400" b="1" baseline="30000" dirty="0">
              <a:latin typeface="Sylfaen" pitchFamily="18" charset="0"/>
            </a:endParaRPr>
          </a:p>
        </p:txBody>
      </p:sp>
      <p:sp>
        <p:nvSpPr>
          <p:cNvPr id="146438" name="AutoShape 6"/>
          <p:cNvSpPr>
            <a:spLocks/>
          </p:cNvSpPr>
          <p:nvPr/>
        </p:nvSpPr>
        <p:spPr bwMode="auto">
          <a:xfrm>
            <a:off x="3162300" y="3081338"/>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46439" name="Text Box 7"/>
          <p:cNvSpPr txBox="1">
            <a:spLocks noChangeArrowheads="1"/>
          </p:cNvSpPr>
          <p:nvPr/>
        </p:nvSpPr>
        <p:spPr bwMode="auto">
          <a:xfrm>
            <a:off x="2905126" y="3767139"/>
            <a:ext cx="392113" cy="396875"/>
          </a:xfrm>
          <a:prstGeom prst="rect">
            <a:avLst/>
          </a:prstGeom>
          <a:noFill/>
          <a:ln w="9525">
            <a:noFill/>
            <a:miter lim="800000"/>
            <a:headEnd/>
            <a:tailEnd/>
          </a:ln>
          <a:effectLst/>
        </p:spPr>
        <p:txBody>
          <a:bodyPr wrap="none">
            <a:spAutoFit/>
          </a:bodyPr>
          <a:lstStyle/>
          <a:p>
            <a:pPr algn="l"/>
            <a:r>
              <a:rPr lang="en-US" sz="2000">
                <a:latin typeface="Sylfaen" pitchFamily="18" charset="0"/>
              </a:rPr>
              <a:t>m</a:t>
            </a:r>
          </a:p>
        </p:txBody>
      </p:sp>
      <p:sp>
        <p:nvSpPr>
          <p:cNvPr id="146440" name="Text Box 8"/>
          <p:cNvSpPr txBox="1">
            <a:spLocks noChangeArrowheads="1"/>
          </p:cNvSpPr>
          <p:nvPr/>
        </p:nvSpPr>
        <p:spPr bwMode="auto">
          <a:xfrm>
            <a:off x="3771901" y="2405064"/>
            <a:ext cx="328613" cy="396875"/>
          </a:xfrm>
          <a:prstGeom prst="rect">
            <a:avLst/>
          </a:prstGeom>
          <a:noFill/>
          <a:ln w="9525">
            <a:noFill/>
            <a:miter lim="800000"/>
            <a:headEnd/>
            <a:tailEnd/>
          </a:ln>
          <a:effectLst/>
        </p:spPr>
        <p:txBody>
          <a:bodyPr wrap="none">
            <a:spAutoFit/>
          </a:bodyPr>
          <a:lstStyle/>
          <a:p>
            <a:pPr algn="l"/>
            <a:r>
              <a:rPr lang="en-US" sz="2000">
                <a:latin typeface="Sylfaen" pitchFamily="18" charset="0"/>
              </a:rPr>
              <a:t>n</a:t>
            </a:r>
          </a:p>
        </p:txBody>
      </p:sp>
      <p:sp>
        <p:nvSpPr>
          <p:cNvPr id="146441" name="AutoShape 9"/>
          <p:cNvSpPr>
            <a:spLocks/>
          </p:cNvSpPr>
          <p:nvPr/>
        </p:nvSpPr>
        <p:spPr bwMode="auto">
          <a:xfrm rot="5400000">
            <a:off x="3771900" y="2328863"/>
            <a:ext cx="304800" cy="1066800"/>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sp>
        <p:nvSpPr>
          <p:cNvPr id="146450" name="AutoShape 18"/>
          <p:cNvSpPr>
            <a:spLocks noChangeArrowheads="1"/>
          </p:cNvSpPr>
          <p:nvPr/>
        </p:nvSpPr>
        <p:spPr bwMode="auto">
          <a:xfrm rot="16200000">
            <a:off x="4729957" y="3913982"/>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lang="en-US" sz="2400" b="1" baseline="30000">
              <a:latin typeface="Sylfaen" pitchFamily="18" charset="0"/>
            </a:endParaRPr>
          </a:p>
        </p:txBody>
      </p:sp>
      <p:sp>
        <p:nvSpPr>
          <p:cNvPr id="146451" name="AutoShape 19"/>
          <p:cNvSpPr>
            <a:spLocks noChangeArrowheads="1"/>
          </p:cNvSpPr>
          <p:nvPr/>
        </p:nvSpPr>
        <p:spPr bwMode="auto">
          <a:xfrm rot="16200000">
            <a:off x="5784851" y="3092451"/>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lang="en-US" sz="2400" b="1">
              <a:latin typeface="Symbol" pitchFamily="18" charset="2"/>
              <a:sym typeface="Symbol" pitchFamily="18" charset="2"/>
            </a:endParaRPr>
          </a:p>
        </p:txBody>
      </p:sp>
      <p:sp>
        <p:nvSpPr>
          <p:cNvPr id="146453" name="Rectangle 21"/>
          <p:cNvSpPr>
            <a:spLocks noChangeArrowheads="1"/>
          </p:cNvSpPr>
          <p:nvPr/>
        </p:nvSpPr>
        <p:spPr bwMode="auto">
          <a:xfrm>
            <a:off x="4470400" y="3436939"/>
            <a:ext cx="977900" cy="1006475"/>
          </a:xfrm>
          <a:prstGeom prst="rect">
            <a:avLst/>
          </a:prstGeom>
          <a:noFill/>
          <a:ln w="9525" algn="ctr">
            <a:noFill/>
            <a:miter lim="800000"/>
            <a:headEnd/>
            <a:tailEnd/>
          </a:ln>
          <a:effectLst/>
        </p:spPr>
        <p:txBody>
          <a:bodyPr>
            <a:spAutoFit/>
          </a:bodyPr>
          <a:lstStyle/>
          <a:p>
            <a:r>
              <a:rPr lang="en-US" sz="6000">
                <a:latin typeface="Symbol" pitchFamily="18" charset="2"/>
                <a:sym typeface="Symbol" pitchFamily="18" charset="2"/>
              </a:rPr>
              <a:t></a:t>
            </a:r>
            <a:r>
              <a:rPr lang="en-US" sz="4400">
                <a:latin typeface="Symbol" pitchFamily="18" charset="2"/>
              </a:rPr>
              <a:t> </a:t>
            </a:r>
          </a:p>
        </p:txBody>
      </p:sp>
      <p:sp>
        <p:nvSpPr>
          <p:cNvPr id="146454" name="Rectangle 22"/>
          <p:cNvSpPr>
            <a:spLocks noChangeArrowheads="1"/>
          </p:cNvSpPr>
          <p:nvPr/>
        </p:nvSpPr>
        <p:spPr bwMode="auto">
          <a:xfrm>
            <a:off x="7753350" y="3121026"/>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46455" name="Rectangle 23"/>
          <p:cNvSpPr>
            <a:spLocks noChangeArrowheads="1"/>
          </p:cNvSpPr>
          <p:nvPr/>
        </p:nvSpPr>
        <p:spPr bwMode="auto">
          <a:xfrm>
            <a:off x="8001000" y="3121026"/>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46456" name="AutoShape 24"/>
          <p:cNvSpPr>
            <a:spLocks noChangeArrowheads="1"/>
          </p:cNvSpPr>
          <p:nvPr/>
        </p:nvSpPr>
        <p:spPr bwMode="auto">
          <a:xfrm>
            <a:off x="6096000" y="3098801"/>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lang="en-US" sz="2400" b="1" baseline="30000">
              <a:latin typeface="Sylfaen" pitchFamily="18" charset="0"/>
            </a:endParaRPr>
          </a:p>
        </p:txBody>
      </p:sp>
      <p:sp>
        <p:nvSpPr>
          <p:cNvPr id="146457" name="Rectangle 25"/>
          <p:cNvSpPr>
            <a:spLocks noChangeArrowheads="1"/>
          </p:cNvSpPr>
          <p:nvPr/>
        </p:nvSpPr>
        <p:spPr bwMode="auto">
          <a:xfrm>
            <a:off x="8305800" y="3121026"/>
            <a:ext cx="1150938"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46458" name="Text Box 26"/>
          <p:cNvSpPr txBox="1">
            <a:spLocks noChangeArrowheads="1"/>
          </p:cNvSpPr>
          <p:nvPr/>
        </p:nvSpPr>
        <p:spPr bwMode="auto">
          <a:xfrm>
            <a:off x="7319964" y="3635375"/>
            <a:ext cx="452437" cy="762000"/>
          </a:xfrm>
          <a:prstGeom prst="rect">
            <a:avLst/>
          </a:prstGeom>
          <a:noFill/>
          <a:ln w="9525" algn="ctr">
            <a:noFill/>
            <a:miter lim="800000"/>
            <a:headEnd/>
            <a:tailEnd/>
          </a:ln>
          <a:effectLst/>
        </p:spPr>
        <p:txBody>
          <a:bodyPr wrap="none">
            <a:spAutoFit/>
          </a:bodyPr>
          <a:lstStyle/>
          <a:p>
            <a:r>
              <a:rPr lang="en-US" sz="4400">
                <a:latin typeface="Comic Sans MS" pitchFamily="66" charset="0"/>
              </a:rPr>
              <a:t>+</a:t>
            </a:r>
          </a:p>
        </p:txBody>
      </p:sp>
      <p:sp>
        <p:nvSpPr>
          <p:cNvPr id="146459" name="Text Box 27"/>
          <p:cNvSpPr txBox="1">
            <a:spLocks noChangeArrowheads="1"/>
          </p:cNvSpPr>
          <p:nvPr/>
        </p:nvSpPr>
        <p:spPr bwMode="auto">
          <a:xfrm>
            <a:off x="5357814" y="2555875"/>
            <a:ext cx="782587" cy="369332"/>
          </a:xfrm>
          <a:prstGeom prst="rect">
            <a:avLst/>
          </a:prstGeom>
          <a:noFill/>
          <a:ln w="9525" algn="ctr">
            <a:noFill/>
            <a:miter lim="800000"/>
            <a:headEnd/>
            <a:tailEnd/>
          </a:ln>
          <a:effectLst/>
        </p:spPr>
        <p:txBody>
          <a:bodyPr wrap="none">
            <a:spAutoFit/>
          </a:bodyPr>
          <a:lstStyle/>
          <a:p>
            <a:r>
              <a:rPr lang="en-US" dirty="0">
                <a:sym typeface="Symbol" pitchFamily="18" charset="2"/>
              </a:rPr>
              <a:t></a:t>
            </a:r>
            <a:r>
              <a:rPr lang="en-US" baseline="-25000" dirty="0">
                <a:sym typeface="Symbol" pitchFamily="18" charset="2"/>
              </a:rPr>
              <a:t>1</a:t>
            </a:r>
            <a:r>
              <a:rPr lang="en-US" b="1" dirty="0"/>
              <a:t>u</a:t>
            </a:r>
            <a:r>
              <a:rPr lang="en-US" b="1" baseline="-25000" dirty="0"/>
              <a:t>1</a:t>
            </a:r>
            <a:r>
              <a:rPr lang="en-US" b="1" dirty="0"/>
              <a:t>v</a:t>
            </a:r>
            <a:r>
              <a:rPr lang="en-US" b="1" baseline="-25000" dirty="0"/>
              <a:t>1</a:t>
            </a:r>
          </a:p>
        </p:txBody>
      </p:sp>
      <p:sp>
        <p:nvSpPr>
          <p:cNvPr id="146460" name="Text Box 28"/>
          <p:cNvSpPr txBox="1">
            <a:spLocks noChangeArrowheads="1"/>
          </p:cNvSpPr>
          <p:nvPr/>
        </p:nvSpPr>
        <p:spPr bwMode="auto">
          <a:xfrm>
            <a:off x="7740651" y="2603500"/>
            <a:ext cx="795411" cy="369332"/>
          </a:xfrm>
          <a:prstGeom prst="rect">
            <a:avLst/>
          </a:prstGeom>
          <a:noFill/>
          <a:ln w="9525" algn="ctr">
            <a:noFill/>
            <a:miter lim="800000"/>
            <a:headEnd/>
            <a:tailEnd/>
          </a:ln>
          <a:effectLst/>
        </p:spPr>
        <p:txBody>
          <a:bodyPr wrap="none">
            <a:spAutoFit/>
          </a:bodyPr>
          <a:lstStyle/>
          <a:p>
            <a:r>
              <a:rPr lang="en-US" dirty="0">
                <a:sym typeface="Symbol" pitchFamily="18" charset="2"/>
              </a:rPr>
              <a:t></a:t>
            </a:r>
            <a:r>
              <a:rPr lang="en-US" baseline="-25000" dirty="0">
                <a:sym typeface="Symbol" pitchFamily="18" charset="2"/>
              </a:rPr>
              <a:t>2</a:t>
            </a:r>
            <a:r>
              <a:rPr lang="en-US" b="1" dirty="0"/>
              <a:t>u</a:t>
            </a:r>
            <a:r>
              <a:rPr lang="en-US" b="1" baseline="-25000" dirty="0"/>
              <a:t>2</a:t>
            </a:r>
            <a:r>
              <a:rPr lang="en-US" b="1" dirty="0"/>
              <a:t>v</a:t>
            </a:r>
            <a:r>
              <a:rPr lang="en-US" b="1" baseline="-25000" dirty="0"/>
              <a:t>2</a:t>
            </a:r>
            <a:endParaRPr lang="en-US" baseline="-25000" dirty="0"/>
          </a:p>
        </p:txBody>
      </p:sp>
      <p:pic>
        <p:nvPicPr>
          <p:cNvPr id="146462" name="Picture 30" descr="TP_tmp"/>
          <p:cNvPicPr>
            <a:picLocks noChangeAspect="1" noChangeArrowheads="1"/>
          </p:cNvPicPr>
          <p:nvPr>
            <p:custDataLst>
              <p:tags r:id="rId2"/>
            </p:custDataLst>
          </p:nvPr>
        </p:nvPicPr>
        <p:blipFill>
          <a:blip r:embed="rId5" cstate="print">
            <a:clrChange>
              <a:clrFrom>
                <a:srgbClr val="FFFFFF"/>
              </a:clrFrom>
              <a:clrTo>
                <a:srgbClr val="FFFFFF">
                  <a:alpha val="0"/>
                </a:srgbClr>
              </a:clrTo>
            </a:clrChange>
          </a:blip>
          <a:srcRect/>
          <a:stretch>
            <a:fillRect/>
          </a:stretch>
        </p:blipFill>
        <p:spPr bwMode="auto">
          <a:xfrm>
            <a:off x="3200400" y="1520825"/>
            <a:ext cx="6248400" cy="635000"/>
          </a:xfrm>
          <a:prstGeom prst="rect">
            <a:avLst/>
          </a:prstGeom>
          <a:noFill/>
          <a:ln w="28575" algn="ctr">
            <a:noFill/>
            <a:miter lim="800000"/>
            <a:headEnd type="none" w="sm" len="sm"/>
            <a:tailEnd/>
          </a:ln>
          <a:effectLst/>
        </p:spPr>
      </p:pic>
      <p:sp>
        <p:nvSpPr>
          <p:cNvPr id="25" name="TextBox 24"/>
          <p:cNvSpPr txBox="1"/>
          <p:nvPr/>
        </p:nvSpPr>
        <p:spPr>
          <a:xfrm>
            <a:off x="8458201" y="5257801"/>
            <a:ext cx="1944763" cy="1384995"/>
          </a:xfrm>
          <a:prstGeom prst="rect">
            <a:avLst/>
          </a:prstGeom>
          <a:noFill/>
        </p:spPr>
        <p:txBody>
          <a:bodyPr wrap="none" rtlCol="0">
            <a:spAutoFit/>
          </a:bodyPr>
          <a:lstStyle/>
          <a:p>
            <a:r>
              <a:rPr lang="el-GR" sz="2800" b="1" dirty="0">
                <a:solidFill>
                  <a:srgbClr val="008000"/>
                </a:solidFill>
                <a:latin typeface="Times New Roman"/>
                <a:cs typeface="Times New Roman"/>
              </a:rPr>
              <a:t>σ</a:t>
            </a:r>
            <a:r>
              <a:rPr lang="en-US" sz="2800" b="1" baseline="-25000" dirty="0" err="1">
                <a:solidFill>
                  <a:srgbClr val="008000"/>
                </a:solidFill>
                <a:latin typeface="Times New Roman"/>
                <a:cs typeface="Times New Roman"/>
              </a:rPr>
              <a:t>i</a:t>
            </a:r>
            <a:r>
              <a:rPr lang="en-US" sz="2800" b="1" baseline="-25000" dirty="0">
                <a:solidFill>
                  <a:srgbClr val="008000"/>
                </a:solidFill>
                <a:latin typeface="Times New Roman"/>
                <a:cs typeface="Times New Roman"/>
              </a:rPr>
              <a:t>  </a:t>
            </a:r>
            <a:r>
              <a:rPr lang="en-US" sz="2800" b="1" dirty="0">
                <a:solidFill>
                  <a:srgbClr val="008000"/>
                </a:solidFill>
                <a:latin typeface="Times New Roman"/>
                <a:cs typeface="Times New Roman"/>
              </a:rPr>
              <a:t>… scalar</a:t>
            </a:r>
          </a:p>
          <a:p>
            <a:r>
              <a:rPr lang="en-US" sz="2800" b="1" dirty="0" err="1">
                <a:solidFill>
                  <a:srgbClr val="008000"/>
                </a:solidFill>
                <a:latin typeface="Times New Roman"/>
                <a:cs typeface="Times New Roman"/>
              </a:rPr>
              <a:t>u</a:t>
            </a:r>
            <a:r>
              <a:rPr lang="en-US" sz="2800" b="1" baseline="-25000" dirty="0" err="1">
                <a:solidFill>
                  <a:srgbClr val="008000"/>
                </a:solidFill>
                <a:latin typeface="Times New Roman"/>
                <a:cs typeface="Times New Roman"/>
              </a:rPr>
              <a:t>i</a:t>
            </a:r>
            <a:r>
              <a:rPr lang="en-US" sz="2800" b="1" dirty="0">
                <a:solidFill>
                  <a:srgbClr val="008000"/>
                </a:solidFill>
                <a:latin typeface="Times New Roman"/>
                <a:cs typeface="Times New Roman"/>
              </a:rPr>
              <a:t> … vector</a:t>
            </a:r>
          </a:p>
          <a:p>
            <a:r>
              <a:rPr lang="en-US" sz="2800" b="1" dirty="0">
                <a:solidFill>
                  <a:srgbClr val="008000"/>
                </a:solidFill>
                <a:latin typeface="Times New Roman"/>
                <a:cs typeface="Times New Roman"/>
              </a:rPr>
              <a:t>v</a:t>
            </a:r>
            <a:r>
              <a:rPr lang="en-US" sz="2800" b="1" baseline="-25000" dirty="0">
                <a:solidFill>
                  <a:srgbClr val="008000"/>
                </a:solidFill>
                <a:latin typeface="Times New Roman"/>
                <a:cs typeface="Times New Roman"/>
              </a:rPr>
              <a:t>i</a:t>
            </a:r>
            <a:r>
              <a:rPr lang="en-US" sz="2800" b="1" dirty="0">
                <a:solidFill>
                  <a:srgbClr val="008000"/>
                </a:solidFill>
                <a:latin typeface="Times New Roman"/>
                <a:cs typeface="Times New Roman"/>
              </a:rPr>
              <a:t> … vector</a:t>
            </a:r>
            <a:endParaRPr lang="en-US" sz="2800" b="1" dirty="0">
              <a:solidFill>
                <a:srgbClr val="008000"/>
              </a:solidFill>
            </a:endParaRPr>
          </a:p>
        </p:txBody>
      </p:sp>
      <p:sp>
        <p:nvSpPr>
          <p:cNvPr id="26" name="TextBox 25"/>
          <p:cNvSpPr txBox="1"/>
          <p:nvPr/>
        </p:nvSpPr>
        <p:spPr>
          <a:xfrm>
            <a:off x="9170126" y="1524726"/>
            <a:ext cx="325730" cy="369332"/>
          </a:xfrm>
          <a:prstGeom prst="rect">
            <a:avLst/>
          </a:prstGeom>
          <a:noFill/>
        </p:spPr>
        <p:txBody>
          <a:bodyPr wrap="none" rtlCol="0">
            <a:spAutoFit/>
          </a:bodyPr>
          <a:lstStyle/>
          <a:p>
            <a:r>
              <a:rPr lang="en-US" dirty="0">
                <a:latin typeface="Arial" pitchFamily="34" charset="0"/>
                <a:cs typeface="Arial" pitchFamily="34" charset="0"/>
              </a:rPr>
              <a:t>T</a:t>
            </a:r>
          </a:p>
        </p:txBody>
      </p:sp>
      <p:sp>
        <p:nvSpPr>
          <p:cNvPr id="2" name="日期占位符 1"/>
          <p:cNvSpPr>
            <a:spLocks noGrp="1"/>
          </p:cNvSpPr>
          <p:nvPr>
            <p:ph type="dt" sz="half" idx="10"/>
          </p:nvPr>
        </p:nvSpPr>
        <p:spPr/>
        <p:txBody>
          <a:bodyPr/>
          <a:lstStyle/>
          <a:p>
            <a:fld id="{BFDB2BF1-1265-4B38-8F93-10744F7B8429}" type="datetime1">
              <a:rPr lang="en-US" altLang="zh-CN" smtClean="0"/>
              <a:t>12/17/2021</a:t>
            </a:fld>
            <a:endParaRPr lang="en-US"/>
          </a:p>
        </p:txBody>
      </p:sp>
    </p:spTree>
    <p:custDataLst>
      <p:tags r:id="rId1"/>
    </p:custDataLst>
    <p:extLst>
      <p:ext uri="{BB962C8B-B14F-4D97-AF65-F5344CB8AC3E}">
        <p14:creationId xmlns:p14="http://schemas.microsoft.com/office/powerpoint/2010/main" val="3032948441"/>
      </p:ext>
    </p:extLst>
  </p:cSld>
  <p:clrMapOvr>
    <a:masterClrMapping/>
  </p:clrMapOvr>
  <p:transition advTm="63359"/>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Rectangle 1026"/>
          <p:cNvSpPr>
            <a:spLocks noGrp="1" noChangeArrowheads="1"/>
          </p:cNvSpPr>
          <p:nvPr>
            <p:ph type="title"/>
          </p:nvPr>
        </p:nvSpPr>
        <p:spPr/>
        <p:txBody>
          <a:bodyPr/>
          <a:lstStyle/>
          <a:p>
            <a:r>
              <a:rPr lang="en-US"/>
              <a:t>SVD - Properties</a:t>
            </a:r>
          </a:p>
        </p:txBody>
      </p:sp>
      <p:sp>
        <p:nvSpPr>
          <p:cNvPr id="1376259" name="Rectangle 1027"/>
          <p:cNvSpPr>
            <a:spLocks noGrp="1" noChangeArrowheads="1"/>
          </p:cNvSpPr>
          <p:nvPr>
            <p:ph idx="1"/>
          </p:nvPr>
        </p:nvSpPr>
        <p:spPr/>
        <p:txBody>
          <a:bodyPr>
            <a:normAutofit/>
          </a:bodyPr>
          <a:lstStyle/>
          <a:p>
            <a:pPr algn="just">
              <a:buFontTx/>
              <a:buNone/>
            </a:pPr>
            <a:r>
              <a:rPr lang="en-US" dirty="0" smtClean="0">
                <a:solidFill>
                  <a:srgbClr val="0000FF"/>
                </a:solidFill>
              </a:rPr>
              <a:t>It is </a:t>
            </a:r>
            <a:r>
              <a:rPr lang="en-US" b="1" dirty="0" smtClean="0">
                <a:solidFill>
                  <a:srgbClr val="0000FF"/>
                </a:solidFill>
              </a:rPr>
              <a:t>always</a:t>
            </a:r>
            <a:r>
              <a:rPr lang="en-US" dirty="0" smtClean="0">
                <a:solidFill>
                  <a:srgbClr val="0000FF"/>
                </a:solidFill>
              </a:rPr>
              <a:t> </a:t>
            </a:r>
            <a:r>
              <a:rPr lang="en-US" dirty="0">
                <a:solidFill>
                  <a:srgbClr val="0000FF"/>
                </a:solidFill>
              </a:rPr>
              <a:t>possible to decompose </a:t>
            </a:r>
            <a:r>
              <a:rPr lang="en-US" dirty="0" smtClean="0">
                <a:solidFill>
                  <a:srgbClr val="0000FF"/>
                </a:solidFill>
              </a:rPr>
              <a:t>a real matrix </a:t>
            </a:r>
            <a:r>
              <a:rPr lang="en-US" b="1" i="1" dirty="0">
                <a:solidFill>
                  <a:srgbClr val="0000FF"/>
                </a:solidFill>
              </a:rPr>
              <a:t>A</a:t>
            </a:r>
            <a:r>
              <a:rPr lang="en-US" dirty="0">
                <a:solidFill>
                  <a:srgbClr val="0000FF"/>
                </a:solidFill>
              </a:rPr>
              <a:t> into </a:t>
            </a:r>
            <a:r>
              <a:rPr lang="en-US" b="1" i="1" dirty="0">
                <a:solidFill>
                  <a:srgbClr val="0000FF"/>
                </a:solidFill>
              </a:rPr>
              <a:t>A = U </a:t>
            </a:r>
            <a:r>
              <a:rPr lang="en-US" b="1" dirty="0" smtClean="0">
                <a:solidFill>
                  <a:srgbClr val="0000FF"/>
                </a:solidFill>
                <a:sym typeface="Symbol"/>
              </a:rPr>
              <a:t></a:t>
            </a:r>
            <a:r>
              <a:rPr lang="en-US" b="1" dirty="0" smtClean="0">
                <a:solidFill>
                  <a:srgbClr val="0000FF"/>
                </a:solidFill>
              </a:rPr>
              <a:t> </a:t>
            </a:r>
            <a:r>
              <a:rPr lang="en-US" b="1" i="1" dirty="0">
                <a:solidFill>
                  <a:srgbClr val="0000FF"/>
                </a:solidFill>
              </a:rPr>
              <a:t>V</a:t>
            </a:r>
            <a:r>
              <a:rPr lang="en-US" b="1" baseline="30000" dirty="0">
                <a:solidFill>
                  <a:srgbClr val="0000FF"/>
                </a:solidFill>
              </a:rPr>
              <a:t>T</a:t>
            </a:r>
            <a:r>
              <a:rPr lang="en-US" dirty="0">
                <a:solidFill>
                  <a:srgbClr val="0000FF"/>
                </a:solidFill>
              </a:rPr>
              <a:t> , </a:t>
            </a:r>
            <a:r>
              <a:rPr lang="en-US" dirty="0" smtClean="0">
                <a:solidFill>
                  <a:srgbClr val="0000FF"/>
                </a:solidFill>
              </a:rPr>
              <a:t>where</a:t>
            </a:r>
          </a:p>
          <a:p>
            <a:r>
              <a:rPr lang="en-US" b="1" i="1" dirty="0" smtClean="0"/>
              <a:t>U, </a:t>
            </a:r>
            <a:r>
              <a:rPr lang="en-US" b="1" dirty="0" smtClean="0">
                <a:sym typeface="Symbol"/>
              </a:rPr>
              <a:t></a:t>
            </a:r>
            <a:r>
              <a:rPr lang="en-US" b="1" i="1" dirty="0" smtClean="0"/>
              <a:t>, V</a:t>
            </a:r>
            <a:r>
              <a:rPr lang="en-US" dirty="0" smtClean="0"/>
              <a:t>: </a:t>
            </a:r>
            <a:r>
              <a:rPr lang="en-US" dirty="0" smtClean="0">
                <a:solidFill>
                  <a:srgbClr val="D60093"/>
                </a:solidFill>
              </a:rPr>
              <a:t>unique</a:t>
            </a:r>
          </a:p>
          <a:p>
            <a:r>
              <a:rPr lang="en-US" b="1" i="1" dirty="0" smtClean="0"/>
              <a:t>U</a:t>
            </a:r>
            <a:r>
              <a:rPr lang="en-US" b="1" i="1" dirty="0"/>
              <a:t>, V</a:t>
            </a:r>
            <a:r>
              <a:rPr lang="en-US" dirty="0"/>
              <a:t>: </a:t>
            </a:r>
            <a:r>
              <a:rPr lang="en-US" dirty="0">
                <a:solidFill>
                  <a:srgbClr val="D60093"/>
                </a:solidFill>
              </a:rPr>
              <a:t>column </a:t>
            </a:r>
            <a:r>
              <a:rPr lang="en-US" dirty="0" smtClean="0">
                <a:solidFill>
                  <a:srgbClr val="D60093"/>
                </a:solidFill>
              </a:rPr>
              <a:t>orthonormal</a:t>
            </a:r>
          </a:p>
          <a:p>
            <a:pPr lvl="1"/>
            <a:r>
              <a:rPr lang="en-US" b="1" i="1" dirty="0" smtClean="0"/>
              <a:t>U</a:t>
            </a:r>
            <a:r>
              <a:rPr lang="en-US" b="1" i="1" baseline="30000" dirty="0" smtClean="0"/>
              <a:t>T</a:t>
            </a:r>
            <a:r>
              <a:rPr lang="en-US" b="1" i="1" dirty="0" smtClean="0"/>
              <a:t> U = I</a:t>
            </a:r>
            <a:r>
              <a:rPr lang="en-US" i="1" dirty="0" smtClean="0"/>
              <a:t>; </a:t>
            </a:r>
            <a:r>
              <a:rPr lang="en-US" b="1" i="1" dirty="0" smtClean="0"/>
              <a:t>V</a:t>
            </a:r>
            <a:r>
              <a:rPr lang="en-US" b="1" i="1" baseline="30000" dirty="0" smtClean="0"/>
              <a:t>T</a:t>
            </a:r>
            <a:r>
              <a:rPr lang="en-US" b="1" i="1" dirty="0" smtClean="0"/>
              <a:t> V = I</a:t>
            </a:r>
            <a:r>
              <a:rPr lang="en-US" i="1" dirty="0" smtClean="0"/>
              <a:t>  </a:t>
            </a:r>
            <a:r>
              <a:rPr lang="en-US" dirty="0" smtClean="0"/>
              <a:t>(</a:t>
            </a:r>
            <a:r>
              <a:rPr lang="en-US" b="1" i="1" dirty="0" smtClean="0"/>
              <a:t>I</a:t>
            </a:r>
            <a:r>
              <a:rPr lang="en-US" dirty="0" smtClean="0"/>
              <a:t>: identity matrix)</a:t>
            </a:r>
          </a:p>
          <a:p>
            <a:pPr lvl="1"/>
            <a:r>
              <a:rPr lang="en-US" dirty="0" smtClean="0"/>
              <a:t>(Columns are orthogonal unit vectors)</a:t>
            </a:r>
          </a:p>
          <a:p>
            <a:r>
              <a:rPr lang="en-US" b="1" dirty="0" smtClean="0">
                <a:sym typeface="Symbol"/>
              </a:rPr>
              <a:t></a:t>
            </a:r>
            <a:r>
              <a:rPr lang="en-US" dirty="0" smtClean="0"/>
              <a:t>: </a:t>
            </a:r>
            <a:r>
              <a:rPr lang="en-US" dirty="0" smtClean="0">
                <a:solidFill>
                  <a:srgbClr val="D60093"/>
                </a:solidFill>
              </a:rPr>
              <a:t>diagonal</a:t>
            </a:r>
          </a:p>
          <a:p>
            <a:pPr lvl="1"/>
            <a:r>
              <a:rPr lang="en-US" dirty="0" smtClean="0"/>
              <a:t>Entries (</a:t>
            </a:r>
            <a:r>
              <a:rPr lang="en-US" b="1" dirty="0" smtClean="0">
                <a:solidFill>
                  <a:srgbClr val="008000"/>
                </a:solidFill>
              </a:rPr>
              <a:t>singular values</a:t>
            </a:r>
            <a:r>
              <a:rPr lang="en-US" dirty="0" smtClean="0"/>
              <a:t>) </a:t>
            </a:r>
            <a:r>
              <a:rPr lang="en-US" dirty="0"/>
              <a:t>are </a:t>
            </a:r>
            <a:r>
              <a:rPr lang="en-US" dirty="0">
                <a:solidFill>
                  <a:srgbClr val="008000"/>
                </a:solidFill>
              </a:rPr>
              <a:t>positive</a:t>
            </a:r>
            <a:r>
              <a:rPr lang="en-US" dirty="0"/>
              <a:t>, </a:t>
            </a:r>
            <a:r>
              <a:rPr lang="en-US" dirty="0" smtClean="0"/>
              <a:t>and </a:t>
            </a:r>
            <a:r>
              <a:rPr lang="en-US" dirty="0"/>
              <a:t>sorted in decreasing </a:t>
            </a:r>
            <a:r>
              <a:rPr lang="en-US" dirty="0" smtClean="0"/>
              <a:t>order (</a:t>
            </a:r>
            <a:r>
              <a:rPr lang="el-GR" b="1" dirty="0" smtClean="0">
                <a:latin typeface="Times New Roman"/>
                <a:cs typeface="Times New Roman"/>
              </a:rPr>
              <a:t>σ</a:t>
            </a:r>
            <a:r>
              <a:rPr lang="en-US" b="1" baseline="-25000" dirty="0" smtClean="0"/>
              <a:t>1</a:t>
            </a:r>
            <a:r>
              <a:rPr lang="en-US" b="1" dirty="0" smtClean="0"/>
              <a:t> </a:t>
            </a:r>
            <a:r>
              <a:rPr lang="en-US" b="1" dirty="0" smtClean="0">
                <a:sym typeface="Symbol"/>
              </a:rPr>
              <a:t></a:t>
            </a:r>
            <a:r>
              <a:rPr lang="en-US" b="1" dirty="0" smtClean="0"/>
              <a:t> </a:t>
            </a:r>
            <a:r>
              <a:rPr lang="el-GR" b="1" dirty="0" smtClean="0">
                <a:latin typeface="Times New Roman"/>
                <a:cs typeface="Times New Roman"/>
              </a:rPr>
              <a:t>σ</a:t>
            </a:r>
            <a:r>
              <a:rPr lang="en-US" b="1" baseline="-25000" dirty="0" smtClean="0"/>
              <a:t>2</a:t>
            </a:r>
            <a:r>
              <a:rPr lang="en-US" b="1" dirty="0" smtClean="0"/>
              <a:t> </a:t>
            </a:r>
            <a:r>
              <a:rPr lang="en-US" b="1" dirty="0" smtClean="0">
                <a:sym typeface="Symbol"/>
              </a:rPr>
              <a:t> </a:t>
            </a:r>
            <a:r>
              <a:rPr lang="en-US" b="1" dirty="0" smtClean="0"/>
              <a:t>... </a:t>
            </a:r>
            <a:r>
              <a:rPr lang="en-US" b="1" dirty="0">
                <a:sym typeface="Symbol"/>
              </a:rPr>
              <a:t> </a:t>
            </a:r>
            <a:r>
              <a:rPr lang="en-US" b="1" dirty="0" smtClean="0"/>
              <a:t>0</a:t>
            </a:r>
            <a:r>
              <a:rPr lang="en-US" dirty="0" smtClean="0"/>
              <a:t>)</a:t>
            </a:r>
          </a:p>
          <a:p>
            <a:pPr lvl="1"/>
            <a:endParaRPr lang="en-US" dirty="0"/>
          </a:p>
        </p:txBody>
      </p:sp>
      <p:sp>
        <p:nvSpPr>
          <p:cNvPr id="6" name="Slide Number Placeholder 5"/>
          <p:cNvSpPr>
            <a:spLocks noGrp="1"/>
          </p:cNvSpPr>
          <p:nvPr>
            <p:ph type="sldNum" sz="quarter" idx="12"/>
          </p:nvPr>
        </p:nvSpPr>
        <p:spPr/>
        <p:txBody>
          <a:bodyPr/>
          <a:lstStyle/>
          <a:p>
            <a:fld id="{FCE1C96C-E71B-41BA-8399-68A08BB3010E}" type="slidenum">
              <a:rPr lang="en-US"/>
              <a:pPr/>
              <a:t>11</a:t>
            </a:fld>
            <a:endParaRPr lang="en-US"/>
          </a:p>
        </p:txBody>
      </p:sp>
      <p:sp>
        <p:nvSpPr>
          <p:cNvPr id="2" name="Rectangle 1"/>
          <p:cNvSpPr/>
          <p:nvPr/>
        </p:nvSpPr>
        <p:spPr>
          <a:xfrm>
            <a:off x="2209800" y="6214646"/>
            <a:ext cx="8077200" cy="338554"/>
          </a:xfrm>
          <a:prstGeom prst="rect">
            <a:avLst/>
          </a:prstGeom>
        </p:spPr>
        <p:txBody>
          <a:bodyPr wrap="square">
            <a:spAutoFit/>
          </a:bodyPr>
          <a:lstStyle/>
          <a:p>
            <a:r>
              <a:rPr lang="en-US" sz="1600" dirty="0"/>
              <a:t>Nice proof of uniqueness: http://www.mpi-inf.mpg.de/~bast/ir-seminar-ws04/lecture2.pdf</a:t>
            </a:r>
          </a:p>
        </p:txBody>
      </p:sp>
      <p:sp>
        <p:nvSpPr>
          <p:cNvPr id="3" name="日期占位符 2"/>
          <p:cNvSpPr>
            <a:spLocks noGrp="1"/>
          </p:cNvSpPr>
          <p:nvPr>
            <p:ph type="dt" sz="half" idx="10"/>
          </p:nvPr>
        </p:nvSpPr>
        <p:spPr/>
        <p:txBody>
          <a:bodyPr/>
          <a:lstStyle/>
          <a:p>
            <a:fld id="{83ED6F84-75AF-4244-90F0-70DEDA38C9DF}" type="datetime1">
              <a:rPr lang="en-US" altLang="zh-CN" smtClean="0"/>
              <a:t>12/17/2021</a:t>
            </a:fld>
            <a:endParaRPr lang="en-US"/>
          </a:p>
        </p:txBody>
      </p:sp>
    </p:spTree>
    <p:extLst>
      <p:ext uri="{BB962C8B-B14F-4D97-AF65-F5344CB8AC3E}">
        <p14:creationId xmlns:p14="http://schemas.microsoft.com/office/powerpoint/2010/main" val="369574176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smtClean="0"/>
              <a:t>SVD – Example: Users-to-Movies</a:t>
            </a:r>
            <a:endParaRPr lang="en-US" dirty="0"/>
          </a:p>
        </p:txBody>
      </p:sp>
      <p:sp>
        <p:nvSpPr>
          <p:cNvPr id="1404931" name="Rectangle 3"/>
          <p:cNvSpPr>
            <a:spLocks noGrp="1" noChangeArrowheads="1"/>
          </p:cNvSpPr>
          <p:nvPr>
            <p:ph type="body" idx="1"/>
          </p:nvPr>
        </p:nvSpPr>
        <p:spPr>
          <a:xfrm>
            <a:off x="1981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 </a:t>
            </a:r>
            <a:r>
              <a:rPr lang="en-US" sz="3600" b="1" dirty="0"/>
              <a:t>Users to Movies</a:t>
            </a:r>
          </a:p>
          <a:p>
            <a:endParaRPr lang="en-US" dirty="0">
              <a:solidFill>
                <a:schemeClr val="accent2"/>
              </a:solidFill>
            </a:endParaRPr>
          </a:p>
        </p:txBody>
      </p:sp>
      <p:sp>
        <p:nvSpPr>
          <p:cNvPr id="33" name="Slide Number Placeholder 5"/>
          <p:cNvSpPr>
            <a:spLocks noGrp="1"/>
          </p:cNvSpPr>
          <p:nvPr>
            <p:ph type="sldNum" sz="quarter" idx="12"/>
          </p:nvPr>
        </p:nvSpPr>
        <p:spPr/>
        <p:txBody>
          <a:bodyPr/>
          <a:lstStyle/>
          <a:p>
            <a:fld id="{D073BEF0-3123-4184-98D7-FBB99C137BD3}" type="slidenum">
              <a:rPr lang="en-US" smtClean="0"/>
              <a:pPr/>
              <a:t>12</a:t>
            </a:fld>
            <a:endParaRPr lang="en-US"/>
          </a:p>
        </p:txBody>
      </p:sp>
      <p:sp>
        <p:nvSpPr>
          <p:cNvPr id="1404936" name="Freeform 8"/>
          <p:cNvSpPr>
            <a:spLocks/>
          </p:cNvSpPr>
          <p:nvPr/>
        </p:nvSpPr>
        <p:spPr bwMode="auto">
          <a:xfrm>
            <a:off x="2319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39" name="Freeform 11"/>
          <p:cNvSpPr>
            <a:spLocks/>
          </p:cNvSpPr>
          <p:nvPr/>
        </p:nvSpPr>
        <p:spPr bwMode="auto">
          <a:xfrm flipH="1">
            <a:off x="3980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9" name="Text Box 21"/>
          <p:cNvSpPr txBox="1">
            <a:spLocks noChangeArrowheads="1"/>
          </p:cNvSpPr>
          <p:nvPr/>
        </p:nvSpPr>
        <p:spPr bwMode="auto">
          <a:xfrm>
            <a:off x="4203192" y="3941427"/>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1404950" name="Line 22"/>
          <p:cNvSpPr>
            <a:spLocks noChangeShapeType="1"/>
          </p:cNvSpPr>
          <p:nvPr/>
        </p:nvSpPr>
        <p:spPr bwMode="auto">
          <a:xfrm flipV="1">
            <a:off x="1828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1404951" name="Text Box 23"/>
          <p:cNvSpPr txBox="1">
            <a:spLocks noChangeArrowheads="1"/>
          </p:cNvSpPr>
          <p:nvPr/>
        </p:nvSpPr>
        <p:spPr bwMode="auto">
          <a:xfrm>
            <a:off x="1524000" y="3458157"/>
            <a:ext cx="877163" cy="646331"/>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SciFi</a:t>
            </a:r>
            <a:endParaRPr lang="en-US" dirty="0" smtClean="0">
              <a:solidFill>
                <a:srgbClr val="008000"/>
              </a:solidFill>
            </a:endParaRPr>
          </a:p>
          <a:p>
            <a:r>
              <a:rPr lang="zh-CN" altLang="en-US" dirty="0" smtClean="0">
                <a:solidFill>
                  <a:srgbClr val="008000"/>
                </a:solidFill>
              </a:rPr>
              <a:t>科幻片</a:t>
            </a:r>
            <a:endParaRPr lang="en-US" dirty="0">
              <a:solidFill>
                <a:srgbClr val="008000"/>
              </a:solidFill>
            </a:endParaRPr>
          </a:p>
        </p:txBody>
      </p:sp>
      <p:sp>
        <p:nvSpPr>
          <p:cNvPr id="1404953" name="Text Box 25"/>
          <p:cNvSpPr txBox="1">
            <a:spLocks noChangeArrowheads="1"/>
          </p:cNvSpPr>
          <p:nvPr/>
        </p:nvSpPr>
        <p:spPr bwMode="auto">
          <a:xfrm>
            <a:off x="1447801" y="4859919"/>
            <a:ext cx="968855" cy="646331"/>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Romnce</a:t>
            </a:r>
            <a:endParaRPr lang="en-US" dirty="0" smtClean="0">
              <a:solidFill>
                <a:srgbClr val="008000"/>
              </a:solidFill>
            </a:endParaRPr>
          </a:p>
          <a:p>
            <a:r>
              <a:rPr lang="zh-CN" altLang="en-US" dirty="0" smtClean="0">
                <a:solidFill>
                  <a:srgbClr val="008000"/>
                </a:solidFill>
              </a:rPr>
              <a:t>爱情片</a:t>
            </a:r>
            <a:endParaRPr lang="en-US" dirty="0">
              <a:solidFill>
                <a:srgbClr val="008000"/>
              </a:solidFill>
            </a:endParaRPr>
          </a:p>
        </p:txBody>
      </p:sp>
      <p:sp>
        <p:nvSpPr>
          <p:cNvPr id="1404954" name="Line 26"/>
          <p:cNvSpPr>
            <a:spLocks noChangeShapeType="1"/>
          </p:cNvSpPr>
          <p:nvPr/>
        </p:nvSpPr>
        <p:spPr bwMode="auto">
          <a:xfrm>
            <a:off x="1828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5" name="Line 27"/>
          <p:cNvSpPr>
            <a:spLocks noChangeShapeType="1"/>
          </p:cNvSpPr>
          <p:nvPr/>
        </p:nvSpPr>
        <p:spPr bwMode="auto">
          <a:xfrm flipV="1">
            <a:off x="1828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6" name="Line 28"/>
          <p:cNvSpPr>
            <a:spLocks noChangeShapeType="1"/>
          </p:cNvSpPr>
          <p:nvPr/>
        </p:nvSpPr>
        <p:spPr bwMode="auto">
          <a:xfrm>
            <a:off x="1828800" y="5410200"/>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34" name="TextBox 33"/>
          <p:cNvSpPr txBox="1"/>
          <p:nvPr/>
        </p:nvSpPr>
        <p:spPr>
          <a:xfrm rot="16200000">
            <a:off x="2587987" y="1447287"/>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0" name="Rectangle 29"/>
          <p:cNvSpPr/>
          <p:nvPr/>
        </p:nvSpPr>
        <p:spPr>
          <a:xfrm>
            <a:off x="2282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54" name="Rectangle 2"/>
          <p:cNvSpPr>
            <a:spLocks noChangeArrowheads="1"/>
          </p:cNvSpPr>
          <p:nvPr/>
        </p:nvSpPr>
        <p:spPr bwMode="auto">
          <a:xfrm>
            <a:off x="5702300" y="3454401"/>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55" name="Rectangle 10"/>
          <p:cNvSpPr>
            <a:spLocks noChangeArrowheads="1"/>
          </p:cNvSpPr>
          <p:nvPr/>
        </p:nvSpPr>
        <p:spPr bwMode="auto">
          <a:xfrm>
            <a:off x="5699126" y="3811588"/>
            <a:ext cx="395287" cy="519113"/>
          </a:xfrm>
          <a:prstGeom prst="rect">
            <a:avLst/>
          </a:prstGeom>
          <a:noFill/>
          <a:ln w="9525" algn="ctr">
            <a:noFill/>
            <a:miter lim="800000"/>
            <a:headEnd/>
            <a:tailEnd/>
          </a:ln>
          <a:effectLst/>
        </p:spPr>
        <p:txBody>
          <a:bodyPr wrap="none">
            <a:spAutoFit/>
          </a:bodyPr>
          <a:lstStyle/>
          <a:p>
            <a:r>
              <a:rPr lang="en-US" sz="2800" b="1">
                <a:latin typeface="Sylfaen" pitchFamily="18" charset="0"/>
                <a:sym typeface="Symbol" pitchFamily="18" charset="2"/>
              </a:rPr>
              <a:t></a:t>
            </a:r>
          </a:p>
        </p:txBody>
      </p:sp>
      <p:grpSp>
        <p:nvGrpSpPr>
          <p:cNvPr id="56" name="Group 11"/>
          <p:cNvGrpSpPr>
            <a:grpSpLocks/>
          </p:cNvGrpSpPr>
          <p:nvPr/>
        </p:nvGrpSpPr>
        <p:grpSpPr bwMode="auto">
          <a:xfrm>
            <a:off x="4724400" y="3448050"/>
            <a:ext cx="468312" cy="1752600"/>
            <a:chOff x="1663" y="1551"/>
            <a:chExt cx="295" cy="1104"/>
          </a:xfrm>
        </p:grpSpPr>
        <p:sp>
          <p:nvSpPr>
            <p:cNvPr id="57" name="AutoShape 12"/>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58" name="Text Box 13"/>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lang="en-US" sz="2000">
                  <a:latin typeface="Sylfaen" pitchFamily="18" charset="0"/>
                </a:rPr>
                <a:t>m</a:t>
              </a:r>
            </a:p>
          </p:txBody>
        </p:sp>
      </p:grpSp>
      <p:grpSp>
        <p:nvGrpSpPr>
          <p:cNvPr id="59" name="Group 14"/>
          <p:cNvGrpSpPr>
            <a:grpSpLocks/>
          </p:cNvGrpSpPr>
          <p:nvPr/>
        </p:nvGrpSpPr>
        <p:grpSpPr bwMode="auto">
          <a:xfrm>
            <a:off x="6194425" y="2749550"/>
            <a:ext cx="1066800" cy="660400"/>
            <a:chOff x="2589" y="1111"/>
            <a:chExt cx="672" cy="416"/>
          </a:xfrm>
        </p:grpSpPr>
        <p:sp>
          <p:nvSpPr>
            <p:cNvPr id="60" name="Text Box 15"/>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lang="en-US" sz="2000">
                  <a:latin typeface="Sylfaen" pitchFamily="18" charset="0"/>
                </a:rPr>
                <a:t>n</a:t>
              </a:r>
            </a:p>
          </p:txBody>
        </p:sp>
        <p:sp>
          <p:nvSpPr>
            <p:cNvPr id="61" name="AutoShape 16"/>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62" name="Rectangle 17"/>
          <p:cNvSpPr>
            <a:spLocks noChangeArrowheads="1"/>
          </p:cNvSpPr>
          <p:nvPr/>
        </p:nvSpPr>
        <p:spPr bwMode="auto">
          <a:xfrm>
            <a:off x="5233987" y="5195888"/>
            <a:ext cx="439738" cy="519113"/>
          </a:xfrm>
          <a:prstGeom prst="rect">
            <a:avLst/>
          </a:prstGeom>
          <a:noFill/>
          <a:ln w="9525" algn="ctr">
            <a:noFill/>
            <a:miter lim="800000"/>
            <a:headEnd/>
            <a:tailEnd/>
          </a:ln>
          <a:effectLst/>
        </p:spPr>
        <p:txBody>
          <a:bodyPr wrap="none">
            <a:spAutoFit/>
          </a:bodyPr>
          <a:lstStyle/>
          <a:p>
            <a:r>
              <a:rPr lang="en-US" sz="2800" b="1">
                <a:latin typeface="Sylfaen" pitchFamily="18" charset="0"/>
              </a:rPr>
              <a:t>U</a:t>
            </a:r>
            <a:endParaRPr lang="en-US" sz="2800" b="1" baseline="30000">
              <a:latin typeface="Sylfaen" pitchFamily="18" charset="0"/>
            </a:endParaRPr>
          </a:p>
        </p:txBody>
      </p:sp>
      <p:sp>
        <p:nvSpPr>
          <p:cNvPr id="63" name="AutoShape 18"/>
          <p:cNvSpPr>
            <a:spLocks noChangeArrowheads="1"/>
          </p:cNvSpPr>
          <p:nvPr/>
        </p:nvSpPr>
        <p:spPr bwMode="auto">
          <a:xfrm rot="16200000">
            <a:off x="4436269" y="4280694"/>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lang="en-US" sz="2400" b="1" baseline="30000">
              <a:latin typeface="Sylfaen" pitchFamily="18" charset="0"/>
            </a:endParaRPr>
          </a:p>
        </p:txBody>
      </p:sp>
      <p:sp>
        <p:nvSpPr>
          <p:cNvPr id="64" name="AutoShape 19"/>
          <p:cNvSpPr>
            <a:spLocks noChangeArrowheads="1"/>
          </p:cNvSpPr>
          <p:nvPr/>
        </p:nvSpPr>
        <p:spPr bwMode="auto">
          <a:xfrm rot="16200000">
            <a:off x="5691188" y="3459163"/>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lang="en-US" sz="2400" b="1">
              <a:latin typeface="Symbol" pitchFamily="18" charset="2"/>
              <a:sym typeface="Symbol" pitchFamily="18" charset="2"/>
            </a:endParaRPr>
          </a:p>
        </p:txBody>
      </p:sp>
      <p:sp>
        <p:nvSpPr>
          <p:cNvPr id="65" name="Rectangle 20"/>
          <p:cNvSpPr>
            <a:spLocks noChangeArrowheads="1"/>
          </p:cNvSpPr>
          <p:nvPr/>
        </p:nvSpPr>
        <p:spPr bwMode="auto">
          <a:xfrm>
            <a:off x="6464300" y="3773488"/>
            <a:ext cx="584200" cy="519113"/>
          </a:xfrm>
          <a:prstGeom prst="rect">
            <a:avLst/>
          </a:prstGeom>
          <a:noFill/>
          <a:ln w="9525" algn="ctr">
            <a:noFill/>
            <a:miter lim="800000"/>
            <a:headEnd/>
            <a:tailEnd/>
          </a:ln>
          <a:effectLst/>
        </p:spPr>
        <p:txBody>
          <a:bodyPr wrap="none">
            <a:spAutoFit/>
          </a:bodyPr>
          <a:lstStyle/>
          <a:p>
            <a:r>
              <a:rPr lang="en-US" sz="2800" b="1">
                <a:latin typeface="Sylfaen" pitchFamily="18" charset="0"/>
              </a:rPr>
              <a:t>V</a:t>
            </a:r>
            <a:r>
              <a:rPr lang="en-US" sz="2800" b="1" baseline="30000">
                <a:latin typeface="Sylfaen" pitchFamily="18" charset="0"/>
              </a:rPr>
              <a:t>T</a:t>
            </a:r>
          </a:p>
        </p:txBody>
      </p:sp>
      <p:sp>
        <p:nvSpPr>
          <p:cNvPr id="66" name="Rectangle 22"/>
          <p:cNvSpPr>
            <a:spLocks noChangeArrowheads="1"/>
          </p:cNvSpPr>
          <p:nvPr/>
        </p:nvSpPr>
        <p:spPr bwMode="auto">
          <a:xfrm>
            <a:off x="5427662" y="3444876"/>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67" name="Rectangle 23"/>
          <p:cNvSpPr>
            <a:spLocks noChangeArrowheads="1"/>
          </p:cNvSpPr>
          <p:nvPr/>
        </p:nvSpPr>
        <p:spPr bwMode="auto">
          <a:xfrm>
            <a:off x="5867400" y="3624263"/>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68" name="AutoShape 24"/>
          <p:cNvSpPr>
            <a:spLocks noChangeArrowheads="1"/>
          </p:cNvSpPr>
          <p:nvPr/>
        </p:nvSpPr>
        <p:spPr bwMode="auto">
          <a:xfrm>
            <a:off x="6151562" y="3465513"/>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lang="en-US" sz="2400" b="1" baseline="30000">
              <a:latin typeface="Sylfaen" pitchFamily="18" charset="0"/>
            </a:endParaRPr>
          </a:p>
        </p:txBody>
      </p:sp>
      <p:sp>
        <p:nvSpPr>
          <p:cNvPr id="69" name="Rectangle 25"/>
          <p:cNvSpPr>
            <a:spLocks noChangeArrowheads="1"/>
          </p:cNvSpPr>
          <p:nvPr/>
        </p:nvSpPr>
        <p:spPr bwMode="auto">
          <a:xfrm>
            <a:off x="6149976" y="3633788"/>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70" name="Text Box 31"/>
          <p:cNvSpPr txBox="1">
            <a:spLocks noChangeArrowheads="1"/>
          </p:cNvSpPr>
          <p:nvPr/>
        </p:nvSpPr>
        <p:spPr bwMode="auto">
          <a:xfrm>
            <a:off x="6905773" y="5401270"/>
            <a:ext cx="2536272" cy="923330"/>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“Concepts” </a:t>
            </a:r>
            <a:br>
              <a:rPr lang="en-US" b="1" dirty="0">
                <a:solidFill>
                  <a:srgbClr val="0000FF"/>
                </a:solidFill>
              </a:rPr>
            </a:br>
            <a:r>
              <a:rPr lang="en-US" b="1" dirty="0">
                <a:solidFill>
                  <a:srgbClr val="0000FF"/>
                </a:solidFill>
              </a:rPr>
              <a:t>AKA Latent dimensions</a:t>
            </a:r>
            <a:br>
              <a:rPr lang="en-US" b="1" dirty="0">
                <a:solidFill>
                  <a:srgbClr val="0000FF"/>
                </a:solidFill>
              </a:rPr>
            </a:br>
            <a:r>
              <a:rPr lang="en-US" b="1" dirty="0">
                <a:solidFill>
                  <a:srgbClr val="0000FF"/>
                </a:solidFill>
              </a:rPr>
              <a:t>AKA Latent factors</a:t>
            </a:r>
          </a:p>
        </p:txBody>
      </p:sp>
      <p:sp>
        <p:nvSpPr>
          <p:cNvPr id="71" name="Line 33"/>
          <p:cNvSpPr>
            <a:spLocks noChangeShapeType="1"/>
          </p:cNvSpPr>
          <p:nvPr/>
        </p:nvSpPr>
        <p:spPr bwMode="auto">
          <a:xfrm flipH="1" flipV="1">
            <a:off x="5673725" y="4648200"/>
            <a:ext cx="1262276" cy="88346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72" name="Line 33"/>
          <p:cNvSpPr>
            <a:spLocks noChangeShapeType="1"/>
          </p:cNvSpPr>
          <p:nvPr/>
        </p:nvSpPr>
        <p:spPr bwMode="auto">
          <a:xfrm flipH="1" flipV="1">
            <a:off x="7162800" y="3811586"/>
            <a:ext cx="228600" cy="1589684"/>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pic>
        <p:nvPicPr>
          <p:cNvPr id="73" name="Picture 2"/>
          <p:cNvPicPr>
            <a:picLocks noChangeAspect="1" noChangeArrowheads="1"/>
          </p:cNvPicPr>
          <p:nvPr/>
        </p:nvPicPr>
        <p:blipFill rotWithShape="1">
          <a:blip r:embed="rId3" cstate="print"/>
          <a:srcRect l="36826"/>
          <a:stretch/>
        </p:blipFill>
        <p:spPr bwMode="auto">
          <a:xfrm>
            <a:off x="7772401" y="3201651"/>
            <a:ext cx="2796275" cy="1960712"/>
          </a:xfrm>
          <a:prstGeom prst="rect">
            <a:avLst/>
          </a:prstGeom>
          <a:noFill/>
          <a:ln w="9525">
            <a:noFill/>
            <a:miter lim="800000"/>
            <a:headEnd/>
            <a:tailEnd/>
          </a:ln>
        </p:spPr>
      </p:pic>
      <p:sp>
        <p:nvSpPr>
          <p:cNvPr id="74" name="Line 33"/>
          <p:cNvSpPr>
            <a:spLocks noChangeShapeType="1"/>
          </p:cNvSpPr>
          <p:nvPr/>
        </p:nvSpPr>
        <p:spPr bwMode="auto">
          <a:xfrm flipV="1">
            <a:off x="7772400" y="4199628"/>
            <a:ext cx="381000" cy="1201642"/>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75" name="Line 33"/>
          <p:cNvSpPr>
            <a:spLocks noChangeShapeType="1"/>
          </p:cNvSpPr>
          <p:nvPr/>
        </p:nvSpPr>
        <p:spPr bwMode="auto">
          <a:xfrm flipV="1">
            <a:off x="8610600" y="4868020"/>
            <a:ext cx="559936" cy="587423"/>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2" name="日期占位符 1"/>
          <p:cNvSpPr>
            <a:spLocks noGrp="1"/>
          </p:cNvSpPr>
          <p:nvPr>
            <p:ph type="dt" sz="half" idx="10"/>
          </p:nvPr>
        </p:nvSpPr>
        <p:spPr/>
        <p:txBody>
          <a:bodyPr/>
          <a:lstStyle/>
          <a:p>
            <a:fld id="{66F8A2B7-CB7E-48EE-9229-C422F3B729AF}" type="datetime1">
              <a:rPr lang="en-US" altLang="zh-CN" smtClean="0"/>
              <a:t>12/17/2021</a:t>
            </a:fld>
            <a:endParaRPr lang="en-US"/>
          </a:p>
        </p:txBody>
      </p:sp>
    </p:spTree>
    <p:extLst>
      <p:ext uri="{BB962C8B-B14F-4D97-AF65-F5344CB8AC3E}">
        <p14:creationId xmlns:p14="http://schemas.microsoft.com/office/powerpoint/2010/main" val="1285084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animBg="1"/>
      <p:bldP spid="72" grpId="0" animBg="1"/>
      <p:bldP spid="74" grpId="0" animBg="1"/>
      <p:bldP spid="7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smtClean="0"/>
              <a:t>SVD – Example: Users-to-Movies</a:t>
            </a:r>
            <a:endParaRPr lang="en-US" dirty="0"/>
          </a:p>
        </p:txBody>
      </p:sp>
      <p:sp>
        <p:nvSpPr>
          <p:cNvPr id="1404931" name="Rectangle 3"/>
          <p:cNvSpPr>
            <a:spLocks noGrp="1" noChangeArrowheads="1"/>
          </p:cNvSpPr>
          <p:nvPr>
            <p:ph type="body" idx="1"/>
          </p:nvPr>
        </p:nvSpPr>
        <p:spPr>
          <a:xfrm>
            <a:off x="1981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 </a:t>
            </a:r>
            <a:r>
              <a:rPr lang="en-US" sz="3600" b="1" dirty="0"/>
              <a:t>Users to Movies</a:t>
            </a:r>
            <a:endParaRPr lang="en-US" sz="3600" b="1" dirty="0">
              <a:solidFill>
                <a:srgbClr val="FF0066"/>
              </a:solidFill>
            </a:endParaRPr>
          </a:p>
          <a:p>
            <a:endParaRPr lang="en-US" dirty="0">
              <a:solidFill>
                <a:schemeClr val="accent2"/>
              </a:solidFill>
            </a:endParaRPr>
          </a:p>
        </p:txBody>
      </p:sp>
      <p:sp>
        <p:nvSpPr>
          <p:cNvPr id="33" name="Slide Number Placeholder 5"/>
          <p:cNvSpPr>
            <a:spLocks noGrp="1"/>
          </p:cNvSpPr>
          <p:nvPr>
            <p:ph type="sldNum" sz="quarter" idx="12"/>
          </p:nvPr>
        </p:nvSpPr>
        <p:spPr/>
        <p:txBody>
          <a:bodyPr/>
          <a:lstStyle/>
          <a:p>
            <a:fld id="{D073BEF0-3123-4184-98D7-FBB99C137BD3}" type="slidenum">
              <a:rPr lang="en-US" smtClean="0"/>
              <a:pPr/>
              <a:t>13</a:t>
            </a:fld>
            <a:endParaRPr lang="en-US" dirty="0"/>
          </a:p>
        </p:txBody>
      </p:sp>
      <p:grpSp>
        <p:nvGrpSpPr>
          <p:cNvPr id="3" name="Group 2"/>
          <p:cNvGrpSpPr/>
          <p:nvPr/>
        </p:nvGrpSpPr>
        <p:grpSpPr>
          <a:xfrm>
            <a:off x="1447800" y="1828801"/>
            <a:ext cx="9220200" cy="4800599"/>
            <a:chOff x="-76200" y="1828801"/>
            <a:chExt cx="9220200" cy="4800599"/>
          </a:xfrm>
        </p:grpSpPr>
        <p:sp>
          <p:nvSpPr>
            <p:cNvPr id="1404936"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3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14049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140495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140495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1404958"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59"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60"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1404963"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1404964" name="Freeform 36"/>
            <p:cNvSpPr>
              <a:spLocks/>
            </p:cNvSpPr>
            <p:nvPr/>
          </p:nvSpPr>
          <p:spPr bwMode="auto">
            <a:xfrm>
              <a:off x="5330672" y="5562600"/>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65" name="Freeform 37"/>
            <p:cNvSpPr>
              <a:spLocks/>
            </p:cNvSpPr>
            <p:nvPr/>
          </p:nvSpPr>
          <p:spPr bwMode="auto">
            <a:xfrm flipH="1">
              <a:off x="8915400" y="5486400"/>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4" name="TextBox 33"/>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0" name="Rectangle 29"/>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2" name="Group 1"/>
            <p:cNvGrpSpPr/>
            <p:nvPr/>
          </p:nvGrpSpPr>
          <p:grpSpPr>
            <a:xfrm>
              <a:off x="2895600" y="3018528"/>
              <a:ext cx="2514600" cy="2677656"/>
              <a:chOff x="2971800" y="3018528"/>
              <a:chExt cx="2514600" cy="2677656"/>
            </a:xfrm>
          </p:grpSpPr>
          <p:sp>
            <p:nvSpPr>
              <p:cNvPr id="1404947"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8"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5" name="Rectangle 3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36" name="Rectangle 35"/>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37" name="Rectangle 36"/>
            <p:cNvSpPr/>
            <p:nvPr/>
          </p:nvSpPr>
          <p:spPr>
            <a:xfrm>
              <a:off x="5334000" y="5429071"/>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4" name="日期占位符 3"/>
          <p:cNvSpPr>
            <a:spLocks noGrp="1"/>
          </p:cNvSpPr>
          <p:nvPr>
            <p:ph type="dt" sz="half" idx="10"/>
          </p:nvPr>
        </p:nvSpPr>
        <p:spPr/>
        <p:txBody>
          <a:bodyPr/>
          <a:lstStyle/>
          <a:p>
            <a:fld id="{A7F60575-E562-4036-89B6-B68126284AC1}" type="datetime1">
              <a:rPr lang="en-US" altLang="zh-CN" smtClean="0"/>
              <a:t>12/17/2021</a:t>
            </a:fld>
            <a:endParaRPr lang="en-US"/>
          </a:p>
        </p:txBody>
      </p:sp>
    </p:spTree>
    <p:extLst>
      <p:ext uri="{BB962C8B-B14F-4D97-AF65-F5344CB8AC3E}">
        <p14:creationId xmlns:p14="http://schemas.microsoft.com/office/powerpoint/2010/main" val="161508284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smtClean="0"/>
              <a:t>SVD – Example: Users-to-Movies</a:t>
            </a:r>
            <a:endParaRPr lang="en-US" dirty="0"/>
          </a:p>
        </p:txBody>
      </p:sp>
      <p:sp>
        <p:nvSpPr>
          <p:cNvPr id="1404931" name="Rectangle 3"/>
          <p:cNvSpPr>
            <a:spLocks noGrp="1" noChangeArrowheads="1"/>
          </p:cNvSpPr>
          <p:nvPr>
            <p:ph type="body" idx="1"/>
          </p:nvPr>
        </p:nvSpPr>
        <p:spPr>
          <a:xfrm>
            <a:off x="1981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 </a:t>
            </a:r>
            <a:r>
              <a:rPr lang="en-US" sz="3600" b="1" dirty="0"/>
              <a:t>Users to Movies</a:t>
            </a:r>
          </a:p>
        </p:txBody>
      </p:sp>
      <p:sp>
        <p:nvSpPr>
          <p:cNvPr id="33" name="Slide Number Placeholder 5"/>
          <p:cNvSpPr>
            <a:spLocks noGrp="1"/>
          </p:cNvSpPr>
          <p:nvPr>
            <p:ph type="sldNum" sz="quarter" idx="12"/>
          </p:nvPr>
        </p:nvSpPr>
        <p:spPr/>
        <p:txBody>
          <a:bodyPr/>
          <a:lstStyle/>
          <a:p>
            <a:fld id="{D073BEF0-3123-4184-98D7-FBB99C137BD3}" type="slidenum">
              <a:rPr lang="en-US" smtClean="0"/>
              <a:pPr/>
              <a:t>14</a:t>
            </a:fld>
            <a:endParaRPr lang="en-US"/>
          </a:p>
        </p:txBody>
      </p:sp>
      <p:sp>
        <p:nvSpPr>
          <p:cNvPr id="38" name="Text Box 31"/>
          <p:cNvSpPr txBox="1">
            <a:spLocks noChangeArrowheads="1"/>
          </p:cNvSpPr>
          <p:nvPr/>
        </p:nvSpPr>
        <p:spPr bwMode="auto">
          <a:xfrm>
            <a:off x="4339441" y="2057400"/>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39" name="Text Box 32"/>
          <p:cNvSpPr txBox="1">
            <a:spLocks noChangeArrowheads="1"/>
          </p:cNvSpPr>
          <p:nvPr/>
        </p:nvSpPr>
        <p:spPr bwMode="auto">
          <a:xfrm>
            <a:off x="5939642" y="2362200"/>
            <a:ext cx="1985159"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Romance-concept</a:t>
            </a:r>
          </a:p>
        </p:txBody>
      </p:sp>
      <p:sp>
        <p:nvSpPr>
          <p:cNvPr id="40" name="Line 33"/>
          <p:cNvSpPr>
            <a:spLocks noChangeShapeType="1"/>
          </p:cNvSpPr>
          <p:nvPr/>
        </p:nvSpPr>
        <p:spPr bwMode="auto">
          <a:xfrm>
            <a:off x="5029200" y="2363510"/>
            <a:ext cx="0" cy="6858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1" name="Line 34"/>
          <p:cNvSpPr>
            <a:spLocks noChangeShapeType="1"/>
          </p:cNvSpPr>
          <p:nvPr/>
        </p:nvSpPr>
        <p:spPr bwMode="auto">
          <a:xfrm flipH="1">
            <a:off x="5791200" y="2668310"/>
            <a:ext cx="533400" cy="3810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grpSp>
        <p:nvGrpSpPr>
          <p:cNvPr id="42" name="Group 41"/>
          <p:cNvGrpSpPr/>
          <p:nvPr/>
        </p:nvGrpSpPr>
        <p:grpSpPr>
          <a:xfrm>
            <a:off x="1447800" y="1828801"/>
            <a:ext cx="9220200" cy="4934128"/>
            <a:chOff x="-76200" y="1828801"/>
            <a:chExt cx="9220200" cy="4934128"/>
          </a:xfrm>
        </p:grpSpPr>
        <p:sp>
          <p:nvSpPr>
            <p:cNvPr id="43"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6"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47"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48"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49"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0"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1"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2"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5"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TextBox 57"/>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59" name="Rectangle 58"/>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895600" y="3018528"/>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2" name="日期占位符 1"/>
          <p:cNvSpPr>
            <a:spLocks noGrp="1"/>
          </p:cNvSpPr>
          <p:nvPr>
            <p:ph type="dt" sz="half" idx="10"/>
          </p:nvPr>
        </p:nvSpPr>
        <p:spPr/>
        <p:txBody>
          <a:bodyPr/>
          <a:lstStyle/>
          <a:p>
            <a:fld id="{C87BCD69-57D4-4210-B8A0-607668841E03}" type="datetime1">
              <a:rPr lang="en-US" altLang="zh-CN" smtClean="0"/>
              <a:t>12/17/2021</a:t>
            </a:fld>
            <a:endParaRPr lang="en-US"/>
          </a:p>
        </p:txBody>
      </p:sp>
    </p:spTree>
    <p:extLst>
      <p:ext uri="{BB962C8B-B14F-4D97-AF65-F5344CB8AC3E}">
        <p14:creationId xmlns:p14="http://schemas.microsoft.com/office/powerpoint/2010/main" val="402329949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smtClean="0"/>
              <a:t>SVD – Example: Users-to-Movies</a:t>
            </a:r>
            <a:endParaRPr lang="en-US" dirty="0"/>
          </a:p>
        </p:txBody>
      </p:sp>
      <p:sp>
        <p:nvSpPr>
          <p:cNvPr id="1404931" name="Rectangle 3"/>
          <p:cNvSpPr>
            <a:spLocks noGrp="1" noChangeArrowheads="1"/>
          </p:cNvSpPr>
          <p:nvPr>
            <p:ph type="body" idx="1"/>
          </p:nvPr>
        </p:nvSpPr>
        <p:spPr>
          <a:xfrm>
            <a:off x="1981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a:t>
            </a:r>
          </a:p>
          <a:p>
            <a:endParaRPr lang="en-US" dirty="0">
              <a:solidFill>
                <a:schemeClr val="accent2"/>
              </a:solidFill>
            </a:endParaRPr>
          </a:p>
        </p:txBody>
      </p:sp>
      <p:sp>
        <p:nvSpPr>
          <p:cNvPr id="33" name="Slide Number Placeholder 5"/>
          <p:cNvSpPr>
            <a:spLocks noGrp="1"/>
          </p:cNvSpPr>
          <p:nvPr>
            <p:ph type="sldNum" sz="quarter" idx="12"/>
          </p:nvPr>
        </p:nvSpPr>
        <p:spPr/>
        <p:txBody>
          <a:bodyPr/>
          <a:lstStyle/>
          <a:p>
            <a:fld id="{D073BEF0-3123-4184-98D7-FBB99C137BD3}" type="slidenum">
              <a:rPr lang="en-US" smtClean="0"/>
              <a:pPr/>
              <a:t>15</a:t>
            </a:fld>
            <a:endParaRPr lang="en-US"/>
          </a:p>
        </p:txBody>
      </p:sp>
      <p:sp>
        <p:nvSpPr>
          <p:cNvPr id="39" name="Text Box 32"/>
          <p:cNvSpPr txBox="1">
            <a:spLocks noChangeArrowheads="1"/>
          </p:cNvSpPr>
          <p:nvPr/>
        </p:nvSpPr>
        <p:spPr bwMode="auto">
          <a:xfrm>
            <a:off x="5939642" y="2362200"/>
            <a:ext cx="1985159"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Romance-concept</a:t>
            </a:r>
          </a:p>
        </p:txBody>
      </p:sp>
      <p:sp>
        <p:nvSpPr>
          <p:cNvPr id="41" name="Line 34"/>
          <p:cNvSpPr>
            <a:spLocks noChangeShapeType="1"/>
          </p:cNvSpPr>
          <p:nvPr/>
        </p:nvSpPr>
        <p:spPr bwMode="auto">
          <a:xfrm flipH="1">
            <a:off x="5791200" y="2668310"/>
            <a:ext cx="533400" cy="3810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2" name="Text Box 36"/>
          <p:cNvSpPr txBox="1">
            <a:spLocks noChangeArrowheads="1"/>
          </p:cNvSpPr>
          <p:nvPr/>
        </p:nvSpPr>
        <p:spPr bwMode="auto">
          <a:xfrm>
            <a:off x="7010400" y="1295401"/>
            <a:ext cx="3666388" cy="954107"/>
          </a:xfrm>
          <a:prstGeom prst="rect">
            <a:avLst/>
          </a:prstGeom>
          <a:noFill/>
          <a:ln w="15875">
            <a:noFill/>
            <a:miter lim="800000"/>
            <a:headEnd type="none" w="sm" len="sm"/>
            <a:tailEnd/>
          </a:ln>
          <a:effectLst/>
        </p:spPr>
        <p:txBody>
          <a:bodyPr wrap="none" anchor="ctr">
            <a:spAutoFit/>
          </a:bodyPr>
          <a:lstStyle/>
          <a:p>
            <a:pPr algn="l"/>
            <a:r>
              <a:rPr lang="en-US" sz="2800" b="1" i="1" dirty="0">
                <a:solidFill>
                  <a:srgbClr val="008000"/>
                </a:solidFill>
              </a:rPr>
              <a:t>U</a:t>
            </a:r>
            <a:r>
              <a:rPr lang="en-US" sz="2800" b="1" dirty="0">
                <a:solidFill>
                  <a:srgbClr val="008000"/>
                </a:solidFill>
              </a:rPr>
              <a:t> is “user-to-concept” </a:t>
            </a:r>
          </a:p>
          <a:p>
            <a:pPr algn="l"/>
            <a:r>
              <a:rPr lang="en-US" sz="2800" b="1" dirty="0">
                <a:solidFill>
                  <a:srgbClr val="008000"/>
                </a:solidFill>
              </a:rPr>
              <a:t>similarity matrix</a:t>
            </a:r>
          </a:p>
        </p:txBody>
      </p:sp>
      <p:sp>
        <p:nvSpPr>
          <p:cNvPr id="3" name="Oval 2"/>
          <p:cNvSpPr/>
          <p:nvPr/>
        </p:nvSpPr>
        <p:spPr>
          <a:xfrm>
            <a:off x="4553712" y="3018528"/>
            <a:ext cx="762000" cy="486672"/>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3" name="Text Box 31"/>
          <p:cNvSpPr txBox="1">
            <a:spLocks noChangeArrowheads="1"/>
          </p:cNvSpPr>
          <p:nvPr/>
        </p:nvSpPr>
        <p:spPr bwMode="auto">
          <a:xfrm>
            <a:off x="4339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4" name="Line 33"/>
          <p:cNvSpPr>
            <a:spLocks noChangeShapeType="1"/>
          </p:cNvSpPr>
          <p:nvPr/>
        </p:nvSpPr>
        <p:spPr bwMode="auto">
          <a:xfrm>
            <a:off x="5029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grpSp>
        <p:nvGrpSpPr>
          <p:cNvPr id="69" name="Group 68"/>
          <p:cNvGrpSpPr/>
          <p:nvPr/>
        </p:nvGrpSpPr>
        <p:grpSpPr>
          <a:xfrm>
            <a:off x="1447800" y="1828801"/>
            <a:ext cx="9220200" cy="4934128"/>
            <a:chOff x="-76200" y="1828801"/>
            <a:chExt cx="9220200" cy="4934128"/>
          </a:xfrm>
        </p:grpSpPr>
        <p:sp>
          <p:nvSpPr>
            <p:cNvPr id="70"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1"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2"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73"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74"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75"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76"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77"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78"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79"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0"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1"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82"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83"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4"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5" name="TextBox 84"/>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86" name="Rectangle 85"/>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87" name="Group 86"/>
            <p:cNvGrpSpPr/>
            <p:nvPr/>
          </p:nvGrpSpPr>
          <p:grpSpPr>
            <a:xfrm>
              <a:off x="2895600" y="3018528"/>
              <a:ext cx="2514600" cy="2677656"/>
              <a:chOff x="2971800" y="3018528"/>
              <a:chExt cx="2514600" cy="2677656"/>
            </a:xfrm>
          </p:grpSpPr>
          <p:sp>
            <p:nvSpPr>
              <p:cNvPr id="9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9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92" name="Rectangle 9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88" name="Rectangle 87"/>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89" name="Rectangle 8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2" name="日期占位符 1"/>
          <p:cNvSpPr>
            <a:spLocks noGrp="1"/>
          </p:cNvSpPr>
          <p:nvPr>
            <p:ph type="dt" sz="half" idx="10"/>
          </p:nvPr>
        </p:nvSpPr>
        <p:spPr/>
        <p:txBody>
          <a:bodyPr/>
          <a:lstStyle/>
          <a:p>
            <a:fld id="{C0C41C2A-6323-4B3F-819D-D1FA6290408A}" type="datetime1">
              <a:rPr lang="en-US" altLang="zh-CN" smtClean="0"/>
              <a:t>12/17/2021</a:t>
            </a:fld>
            <a:endParaRPr lang="en-US"/>
          </a:p>
        </p:txBody>
      </p:sp>
    </p:spTree>
    <p:extLst>
      <p:ext uri="{BB962C8B-B14F-4D97-AF65-F5344CB8AC3E}">
        <p14:creationId xmlns:p14="http://schemas.microsoft.com/office/powerpoint/2010/main" val="267818843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smtClean="0"/>
              <a:t>SVD – Example: Users-to-Movies</a:t>
            </a:r>
            <a:endParaRPr lang="en-US" dirty="0"/>
          </a:p>
        </p:txBody>
      </p:sp>
      <p:sp>
        <p:nvSpPr>
          <p:cNvPr id="1404931" name="Rectangle 3"/>
          <p:cNvSpPr>
            <a:spLocks noGrp="1" noChangeArrowheads="1"/>
          </p:cNvSpPr>
          <p:nvPr>
            <p:ph type="body" idx="1"/>
          </p:nvPr>
        </p:nvSpPr>
        <p:spPr>
          <a:xfrm>
            <a:off x="1981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a:t>
            </a:r>
          </a:p>
          <a:p>
            <a:endParaRPr lang="en-US" dirty="0">
              <a:solidFill>
                <a:schemeClr val="accent2"/>
              </a:solidFill>
            </a:endParaRPr>
          </a:p>
        </p:txBody>
      </p:sp>
      <p:sp>
        <p:nvSpPr>
          <p:cNvPr id="33" name="Slide Number Placeholder 5"/>
          <p:cNvSpPr>
            <a:spLocks noGrp="1"/>
          </p:cNvSpPr>
          <p:nvPr>
            <p:ph type="sldNum" sz="quarter" idx="12"/>
          </p:nvPr>
        </p:nvSpPr>
        <p:spPr/>
        <p:txBody>
          <a:bodyPr/>
          <a:lstStyle/>
          <a:p>
            <a:fld id="{D073BEF0-3123-4184-98D7-FBB99C137BD3}" type="slidenum">
              <a:rPr lang="en-US" smtClean="0"/>
              <a:pPr/>
              <a:t>16</a:t>
            </a:fld>
            <a:endParaRPr lang="en-US"/>
          </a:p>
        </p:txBody>
      </p:sp>
      <p:sp>
        <p:nvSpPr>
          <p:cNvPr id="1404951" name="Text Box 23"/>
          <p:cNvSpPr txBox="1">
            <a:spLocks noChangeArrowheads="1"/>
          </p:cNvSpPr>
          <p:nvPr/>
        </p:nvSpPr>
        <p:spPr bwMode="auto">
          <a:xfrm>
            <a:off x="1524000" y="3596656"/>
            <a:ext cx="635110" cy="369332"/>
          </a:xfrm>
          <a:prstGeom prst="rect">
            <a:avLst/>
          </a:prstGeom>
          <a:noFill/>
          <a:ln w="15875">
            <a:noFill/>
            <a:miter lim="800000"/>
            <a:headEnd type="none" w="sm" len="sm"/>
            <a:tailEnd/>
          </a:ln>
          <a:effectLst/>
        </p:spPr>
        <p:txBody>
          <a:bodyPr wrap="none" anchor="ctr">
            <a:spAutoFit/>
          </a:bodyPr>
          <a:lstStyle/>
          <a:p>
            <a:r>
              <a:rPr lang="en-US" dirty="0" err="1"/>
              <a:t>SciFi</a:t>
            </a:r>
            <a:endParaRPr lang="en-US" dirty="0"/>
          </a:p>
        </p:txBody>
      </p:sp>
      <p:sp>
        <p:nvSpPr>
          <p:cNvPr id="1404953" name="Text Box 25"/>
          <p:cNvSpPr txBox="1">
            <a:spLocks noChangeArrowheads="1"/>
          </p:cNvSpPr>
          <p:nvPr/>
        </p:nvSpPr>
        <p:spPr bwMode="auto">
          <a:xfrm>
            <a:off x="1447801" y="4998418"/>
            <a:ext cx="968855" cy="369332"/>
          </a:xfrm>
          <a:prstGeom prst="rect">
            <a:avLst/>
          </a:prstGeom>
          <a:noFill/>
          <a:ln w="15875">
            <a:noFill/>
            <a:miter lim="800000"/>
            <a:headEnd type="none" w="sm" len="sm"/>
            <a:tailEnd/>
          </a:ln>
          <a:effectLst/>
        </p:spPr>
        <p:txBody>
          <a:bodyPr wrap="none" anchor="ctr">
            <a:spAutoFit/>
          </a:bodyPr>
          <a:lstStyle/>
          <a:p>
            <a:r>
              <a:rPr lang="en-US" dirty="0" err="1"/>
              <a:t>Romnce</a:t>
            </a:r>
            <a:endParaRPr lang="en-US" dirty="0"/>
          </a:p>
        </p:txBody>
      </p:sp>
      <p:sp>
        <p:nvSpPr>
          <p:cNvPr id="38" name="Text Box 31"/>
          <p:cNvSpPr txBox="1">
            <a:spLocks noChangeArrowheads="1"/>
          </p:cNvSpPr>
          <p:nvPr/>
        </p:nvSpPr>
        <p:spPr bwMode="auto">
          <a:xfrm>
            <a:off x="4339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0" name="Line 33"/>
          <p:cNvSpPr>
            <a:spLocks noChangeShapeType="1"/>
          </p:cNvSpPr>
          <p:nvPr/>
        </p:nvSpPr>
        <p:spPr bwMode="auto">
          <a:xfrm>
            <a:off x="5029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3" name="Text Box 35"/>
          <p:cNvSpPr txBox="1">
            <a:spLocks noChangeArrowheads="1"/>
          </p:cNvSpPr>
          <p:nvPr/>
        </p:nvSpPr>
        <p:spPr bwMode="auto">
          <a:xfrm>
            <a:off x="7151027" y="2731532"/>
            <a:ext cx="3271217"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“strength” of the </a:t>
            </a:r>
            <a:r>
              <a:rPr lang="en-US" b="1" dirty="0" err="1">
                <a:solidFill>
                  <a:srgbClr val="0000FF"/>
                </a:solidFill>
              </a:rPr>
              <a:t>SciFi</a:t>
            </a:r>
            <a:r>
              <a:rPr lang="en-US" b="1" dirty="0">
                <a:solidFill>
                  <a:srgbClr val="0000FF"/>
                </a:solidFill>
              </a:rPr>
              <a:t>-concept</a:t>
            </a:r>
          </a:p>
        </p:txBody>
      </p:sp>
      <p:sp>
        <p:nvSpPr>
          <p:cNvPr id="44" name="Oval 37"/>
          <p:cNvSpPr>
            <a:spLocks noChangeArrowheads="1"/>
          </p:cNvSpPr>
          <p:nvPr/>
        </p:nvSpPr>
        <p:spPr bwMode="auto">
          <a:xfrm>
            <a:off x="7652290" y="3608832"/>
            <a:ext cx="729710" cy="533400"/>
          </a:xfrm>
          <a:prstGeom prst="ellipse">
            <a:avLst/>
          </a:prstGeom>
          <a:noFill/>
          <a:ln w="38100">
            <a:solidFill>
              <a:srgbClr val="0000FF"/>
            </a:solidFill>
            <a:round/>
            <a:headEnd type="none" w="sm" len="sm"/>
            <a:tailEnd/>
          </a:ln>
          <a:effectLst/>
        </p:spPr>
        <p:txBody>
          <a:bodyPr wrap="none" anchor="ctr"/>
          <a:lstStyle/>
          <a:p>
            <a:endParaRPr lang="en-US">
              <a:solidFill>
                <a:schemeClr val="accent3"/>
              </a:solidFill>
            </a:endParaRPr>
          </a:p>
        </p:txBody>
      </p:sp>
      <p:sp>
        <p:nvSpPr>
          <p:cNvPr id="45" name="Line 36"/>
          <p:cNvSpPr>
            <a:spLocks noChangeShapeType="1"/>
          </p:cNvSpPr>
          <p:nvPr/>
        </p:nvSpPr>
        <p:spPr bwMode="auto">
          <a:xfrm flipH="1">
            <a:off x="8109490" y="3097097"/>
            <a:ext cx="272510" cy="484303"/>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pSp>
        <p:nvGrpSpPr>
          <p:cNvPr id="46" name="Group 45"/>
          <p:cNvGrpSpPr/>
          <p:nvPr/>
        </p:nvGrpSpPr>
        <p:grpSpPr>
          <a:xfrm>
            <a:off x="1447800" y="1828801"/>
            <a:ext cx="9220200" cy="4934128"/>
            <a:chOff x="-76200" y="1828801"/>
            <a:chExt cx="9220200" cy="4934128"/>
          </a:xfrm>
        </p:grpSpPr>
        <p:sp>
          <p:nvSpPr>
            <p:cNvPr id="47"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52"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53"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4"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5"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6"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9"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0"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2" name="TextBox 61"/>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63" name="Rectangle 62"/>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4" name="Group 63"/>
            <p:cNvGrpSpPr/>
            <p:nvPr/>
          </p:nvGrpSpPr>
          <p:grpSpPr>
            <a:xfrm>
              <a:off x="2895600" y="3018528"/>
              <a:ext cx="2514600" cy="2677656"/>
              <a:chOff x="2971800" y="3018528"/>
              <a:chExt cx="2514600" cy="2677656"/>
            </a:xfrm>
          </p:grpSpPr>
          <p:sp>
            <p:nvSpPr>
              <p:cNvPr id="67"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8"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Rectangle 68"/>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5" name="Rectangle 64"/>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6" name="Rectangle 65"/>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2" name="日期占位符 1"/>
          <p:cNvSpPr>
            <a:spLocks noGrp="1"/>
          </p:cNvSpPr>
          <p:nvPr>
            <p:ph type="dt" sz="half" idx="10"/>
          </p:nvPr>
        </p:nvSpPr>
        <p:spPr/>
        <p:txBody>
          <a:bodyPr/>
          <a:lstStyle/>
          <a:p>
            <a:fld id="{4E5E7152-3EDD-472F-865F-E09B90F3B119}" type="datetime1">
              <a:rPr lang="en-US" altLang="zh-CN" smtClean="0"/>
              <a:t>12/17/2021</a:t>
            </a:fld>
            <a:endParaRPr lang="en-US"/>
          </a:p>
        </p:txBody>
      </p:sp>
    </p:spTree>
    <p:extLst>
      <p:ext uri="{BB962C8B-B14F-4D97-AF65-F5344CB8AC3E}">
        <p14:creationId xmlns:p14="http://schemas.microsoft.com/office/powerpoint/2010/main" val="31647985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smtClean="0"/>
              <a:t>SVD – Example: Users-to-Movies</a:t>
            </a:r>
            <a:endParaRPr lang="en-US" dirty="0"/>
          </a:p>
        </p:txBody>
      </p:sp>
      <p:sp>
        <p:nvSpPr>
          <p:cNvPr id="1404931" name="Rectangle 3"/>
          <p:cNvSpPr>
            <a:spLocks noGrp="1" noChangeArrowheads="1"/>
          </p:cNvSpPr>
          <p:nvPr>
            <p:ph type="body" idx="1"/>
          </p:nvPr>
        </p:nvSpPr>
        <p:spPr>
          <a:xfrm>
            <a:off x="1981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a:t>
            </a:r>
          </a:p>
          <a:p>
            <a:endParaRPr lang="en-US" dirty="0">
              <a:solidFill>
                <a:schemeClr val="accent2"/>
              </a:solidFill>
            </a:endParaRPr>
          </a:p>
        </p:txBody>
      </p:sp>
      <p:sp>
        <p:nvSpPr>
          <p:cNvPr id="33" name="Slide Number Placeholder 5"/>
          <p:cNvSpPr>
            <a:spLocks noGrp="1"/>
          </p:cNvSpPr>
          <p:nvPr>
            <p:ph type="sldNum" sz="quarter" idx="12"/>
          </p:nvPr>
        </p:nvSpPr>
        <p:spPr/>
        <p:txBody>
          <a:bodyPr/>
          <a:lstStyle/>
          <a:p>
            <a:fld id="{D073BEF0-3123-4184-98D7-FBB99C137BD3}" type="slidenum">
              <a:rPr lang="en-US" smtClean="0"/>
              <a:pPr/>
              <a:t>17</a:t>
            </a:fld>
            <a:endParaRPr lang="en-US"/>
          </a:p>
        </p:txBody>
      </p:sp>
      <p:sp>
        <p:nvSpPr>
          <p:cNvPr id="38" name="Text Box 31"/>
          <p:cNvSpPr txBox="1">
            <a:spLocks noChangeArrowheads="1"/>
          </p:cNvSpPr>
          <p:nvPr/>
        </p:nvSpPr>
        <p:spPr bwMode="auto">
          <a:xfrm>
            <a:off x="4339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0" name="Line 33"/>
          <p:cNvSpPr>
            <a:spLocks noChangeShapeType="1"/>
          </p:cNvSpPr>
          <p:nvPr/>
        </p:nvSpPr>
        <p:spPr bwMode="auto">
          <a:xfrm>
            <a:off x="5029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39" name="Text Box 31"/>
          <p:cNvSpPr txBox="1">
            <a:spLocks noChangeArrowheads="1"/>
          </p:cNvSpPr>
          <p:nvPr/>
        </p:nvSpPr>
        <p:spPr bwMode="auto">
          <a:xfrm>
            <a:off x="6799634" y="1865294"/>
            <a:ext cx="3868367" cy="954107"/>
          </a:xfrm>
          <a:prstGeom prst="rect">
            <a:avLst/>
          </a:prstGeom>
          <a:noFill/>
          <a:ln w="15875">
            <a:noFill/>
            <a:miter lim="800000"/>
            <a:headEnd type="none" w="sm" len="sm"/>
            <a:tailEnd/>
          </a:ln>
          <a:effectLst/>
        </p:spPr>
        <p:txBody>
          <a:bodyPr wrap="none" anchor="ctr">
            <a:spAutoFit/>
          </a:bodyPr>
          <a:lstStyle/>
          <a:p>
            <a:pPr algn="l"/>
            <a:r>
              <a:rPr lang="en-US" sz="2800" b="1" i="1" dirty="0">
                <a:solidFill>
                  <a:srgbClr val="0000FF"/>
                </a:solidFill>
              </a:rPr>
              <a:t>V</a:t>
            </a:r>
            <a:r>
              <a:rPr lang="en-US" sz="2800" b="1" dirty="0">
                <a:solidFill>
                  <a:srgbClr val="0000FF"/>
                </a:solidFill>
              </a:rPr>
              <a:t> is “movie-to-concept”</a:t>
            </a:r>
          </a:p>
          <a:p>
            <a:pPr algn="l"/>
            <a:r>
              <a:rPr lang="en-US" sz="2800" b="1" dirty="0">
                <a:solidFill>
                  <a:srgbClr val="0000FF"/>
                </a:solidFill>
              </a:rPr>
              <a:t>similarity matrix</a:t>
            </a:r>
          </a:p>
        </p:txBody>
      </p:sp>
      <p:sp>
        <p:nvSpPr>
          <p:cNvPr id="41" name="Text Box 34"/>
          <p:cNvSpPr txBox="1">
            <a:spLocks noChangeArrowheads="1"/>
          </p:cNvSpPr>
          <p:nvPr/>
        </p:nvSpPr>
        <p:spPr bwMode="auto">
          <a:xfrm>
            <a:off x="4496213" y="6024586"/>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2" name="Freeform 35"/>
          <p:cNvSpPr>
            <a:spLocks/>
          </p:cNvSpPr>
          <p:nvPr/>
        </p:nvSpPr>
        <p:spPr bwMode="auto">
          <a:xfrm flipV="1">
            <a:off x="5257800" y="5813076"/>
            <a:ext cx="1524000" cy="211510"/>
          </a:xfrm>
          <a:custGeom>
            <a:avLst/>
            <a:gdLst/>
            <a:ahLst/>
            <a:cxnLst>
              <a:cxn ang="0">
                <a:pos x="0" y="0"/>
              </a:cxn>
              <a:cxn ang="0">
                <a:pos x="0" y="1056"/>
              </a:cxn>
              <a:cxn ang="0">
                <a:pos x="240" y="1056"/>
              </a:cxn>
            </a:cxnLst>
            <a:rect l="0" t="0" r="r" b="b"/>
            <a:pathLst>
              <a:path w="240" h="1056">
                <a:moveTo>
                  <a:pt x="0" y="0"/>
                </a:moveTo>
                <a:lnTo>
                  <a:pt x="0" y="1056"/>
                </a:lnTo>
                <a:lnTo>
                  <a:pt x="240" y="1056"/>
                </a:lnTo>
              </a:path>
            </a:pathLst>
          </a:custGeom>
          <a:noFill/>
          <a:ln w="28575" cap="flat" cmpd="sng">
            <a:solidFill>
              <a:srgbClr val="0000FF"/>
            </a:solidFill>
            <a:prstDash val="solid"/>
            <a:round/>
            <a:headEnd type="none" w="sm" len="sm"/>
            <a:tailEnd type="arrow" w="med" len="med"/>
          </a:ln>
          <a:effectLst/>
        </p:spPr>
        <p:txBody>
          <a:bodyPr wrap="none" anchor="ctr"/>
          <a:lstStyle/>
          <a:p>
            <a:endParaRPr lang="en-US"/>
          </a:p>
        </p:txBody>
      </p:sp>
      <p:sp>
        <p:nvSpPr>
          <p:cNvPr id="46" name="Line 36"/>
          <p:cNvSpPr>
            <a:spLocks noChangeShapeType="1"/>
          </p:cNvSpPr>
          <p:nvPr/>
        </p:nvSpPr>
        <p:spPr bwMode="auto">
          <a:xfrm>
            <a:off x="2514600" y="3351490"/>
            <a:ext cx="4572000" cy="2284262"/>
          </a:xfrm>
          <a:prstGeom prst="line">
            <a:avLst/>
          </a:prstGeom>
          <a:noFill/>
          <a:ln w="28575">
            <a:solidFill>
              <a:srgbClr val="0000FF"/>
            </a:solidFill>
            <a:round/>
            <a:headEnd type="none" w="sm" len="sm"/>
            <a:tailEnd type="triangle" w="med" len="med"/>
          </a:ln>
          <a:effectLst/>
        </p:spPr>
        <p:txBody>
          <a:bodyPr wrap="none" anchor="ctr"/>
          <a:lstStyle/>
          <a:p>
            <a:endParaRPr lang="en-US"/>
          </a:p>
        </p:txBody>
      </p:sp>
      <p:sp>
        <p:nvSpPr>
          <p:cNvPr id="47" name="Line 37"/>
          <p:cNvSpPr>
            <a:spLocks noChangeShapeType="1"/>
          </p:cNvSpPr>
          <p:nvPr/>
        </p:nvSpPr>
        <p:spPr bwMode="auto">
          <a:xfrm>
            <a:off x="2971800" y="3351490"/>
            <a:ext cx="4876800" cy="2284262"/>
          </a:xfrm>
          <a:prstGeom prst="line">
            <a:avLst/>
          </a:prstGeom>
          <a:noFill/>
          <a:ln w="28575">
            <a:solidFill>
              <a:srgbClr val="0000FF"/>
            </a:solidFill>
            <a:round/>
            <a:headEnd type="none" w="sm" len="sm"/>
            <a:tailEnd type="triangle" w="med" len="med"/>
          </a:ln>
          <a:effectLst/>
        </p:spPr>
        <p:txBody>
          <a:bodyPr wrap="none" anchor="ctr"/>
          <a:lstStyle/>
          <a:p>
            <a:endParaRPr lang="en-US"/>
          </a:p>
        </p:txBody>
      </p:sp>
      <p:sp>
        <p:nvSpPr>
          <p:cNvPr id="48" name="Oval 37"/>
          <p:cNvSpPr>
            <a:spLocks noChangeArrowheads="1"/>
          </p:cNvSpPr>
          <p:nvPr/>
        </p:nvSpPr>
        <p:spPr bwMode="auto">
          <a:xfrm>
            <a:off x="6877336" y="5502132"/>
            <a:ext cx="729710" cy="533400"/>
          </a:xfrm>
          <a:prstGeom prst="ellipse">
            <a:avLst/>
          </a:prstGeom>
          <a:noFill/>
          <a:ln w="38100">
            <a:solidFill>
              <a:srgbClr val="0000FF"/>
            </a:solidFill>
            <a:round/>
            <a:headEnd type="none" w="sm" len="sm"/>
            <a:tailEnd/>
          </a:ln>
          <a:effectLst/>
        </p:spPr>
        <p:txBody>
          <a:bodyPr wrap="none" anchor="ctr"/>
          <a:lstStyle/>
          <a:p>
            <a:endParaRPr lang="en-US">
              <a:solidFill>
                <a:schemeClr val="accent3"/>
              </a:solidFill>
            </a:endParaRPr>
          </a:p>
        </p:txBody>
      </p:sp>
      <p:grpSp>
        <p:nvGrpSpPr>
          <p:cNvPr id="49" name="Group 48"/>
          <p:cNvGrpSpPr/>
          <p:nvPr/>
        </p:nvGrpSpPr>
        <p:grpSpPr>
          <a:xfrm>
            <a:off x="1447800" y="1828801"/>
            <a:ext cx="9220200" cy="4934128"/>
            <a:chOff x="-76200" y="1828801"/>
            <a:chExt cx="9220200" cy="4934128"/>
          </a:xfrm>
        </p:grpSpPr>
        <p:sp>
          <p:nvSpPr>
            <p:cNvPr id="50"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3"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54"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55"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56"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7"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8"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9"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0"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2"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3"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TextBox 64"/>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66" name="Rectangle 65"/>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7" name="Group 66"/>
            <p:cNvGrpSpPr/>
            <p:nvPr/>
          </p:nvGrpSpPr>
          <p:grpSpPr>
            <a:xfrm>
              <a:off x="2895600" y="3018528"/>
              <a:ext cx="2514600" cy="2677656"/>
              <a:chOff x="2971800" y="3018528"/>
              <a:chExt cx="2514600" cy="2677656"/>
            </a:xfrm>
          </p:grpSpPr>
          <p:sp>
            <p:nvSpPr>
              <p:cNvPr id="7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2" name="Rectangle 7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8" name="Rectangle 67"/>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9" name="Rectangle 6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2" name="日期占位符 1"/>
          <p:cNvSpPr>
            <a:spLocks noGrp="1"/>
          </p:cNvSpPr>
          <p:nvPr>
            <p:ph type="dt" sz="half" idx="10"/>
          </p:nvPr>
        </p:nvSpPr>
        <p:spPr/>
        <p:txBody>
          <a:bodyPr/>
          <a:lstStyle/>
          <a:p>
            <a:fld id="{523D4014-0B54-4E9C-9052-5D7D0E6DFD2C}" type="datetime1">
              <a:rPr lang="en-US" altLang="zh-CN" smtClean="0"/>
              <a:t>12/17/2021</a:t>
            </a:fld>
            <a:endParaRPr lang="en-US"/>
          </a:p>
        </p:txBody>
      </p:sp>
    </p:spTree>
    <p:extLst>
      <p:ext uri="{BB962C8B-B14F-4D97-AF65-F5344CB8AC3E}">
        <p14:creationId xmlns:p14="http://schemas.microsoft.com/office/powerpoint/2010/main" val="102917908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1DA76BA-728A-4B72-824D-A8F7CD9C9268}" type="slidenum">
              <a:rPr lang="en-US"/>
              <a:pPr/>
              <a:t>18</a:t>
            </a:fld>
            <a:endParaRPr lang="en-US"/>
          </a:p>
        </p:txBody>
      </p:sp>
      <p:sp>
        <p:nvSpPr>
          <p:cNvPr id="1377282" name="Rectangle 1026"/>
          <p:cNvSpPr>
            <a:spLocks noGrp="1" noChangeArrowheads="1"/>
          </p:cNvSpPr>
          <p:nvPr>
            <p:ph type="title"/>
          </p:nvPr>
        </p:nvSpPr>
        <p:spPr/>
        <p:txBody>
          <a:bodyPr/>
          <a:lstStyle/>
          <a:p>
            <a:r>
              <a:rPr lang="en-US"/>
              <a:t>SVD - Interpretation #1</a:t>
            </a:r>
          </a:p>
        </p:txBody>
      </p:sp>
      <p:sp>
        <p:nvSpPr>
          <p:cNvPr id="1377283" name="Rectangle 1027"/>
          <p:cNvSpPr>
            <a:spLocks noGrp="1" noChangeArrowheads="1"/>
          </p:cNvSpPr>
          <p:nvPr>
            <p:ph type="body" idx="1"/>
          </p:nvPr>
        </p:nvSpPr>
        <p:spPr>
          <a:xfrm>
            <a:off x="609600" y="1752600"/>
            <a:ext cx="9372600" cy="4114800"/>
          </a:xfrm>
        </p:spPr>
        <p:txBody>
          <a:bodyPr/>
          <a:lstStyle/>
          <a:p>
            <a:pPr>
              <a:lnSpc>
                <a:spcPct val="90000"/>
              </a:lnSpc>
              <a:buFontTx/>
              <a:buNone/>
            </a:pPr>
            <a:r>
              <a:rPr lang="en-US" sz="3600" dirty="0"/>
              <a:t>‘</a:t>
            </a:r>
            <a:r>
              <a:rPr lang="en-US" sz="3600" b="1" dirty="0">
                <a:solidFill>
                  <a:srgbClr val="D60093"/>
                </a:solidFill>
              </a:rPr>
              <a:t>movies</a:t>
            </a:r>
            <a:r>
              <a:rPr lang="en-US" sz="3600" dirty="0"/>
              <a:t>’, ‘</a:t>
            </a:r>
            <a:r>
              <a:rPr lang="en-US" sz="3600" b="1" dirty="0">
                <a:solidFill>
                  <a:srgbClr val="D60093"/>
                </a:solidFill>
              </a:rPr>
              <a:t>users</a:t>
            </a:r>
            <a:r>
              <a:rPr lang="en-US" sz="3600" dirty="0"/>
              <a:t>’ and ‘</a:t>
            </a:r>
            <a:r>
              <a:rPr lang="en-US" sz="3600" b="1" dirty="0">
                <a:solidFill>
                  <a:srgbClr val="D60093"/>
                </a:solidFill>
              </a:rPr>
              <a:t>concepts</a:t>
            </a:r>
            <a:r>
              <a:rPr lang="en-US" sz="3600" dirty="0"/>
              <a:t>’:</a:t>
            </a:r>
          </a:p>
          <a:p>
            <a:pPr>
              <a:lnSpc>
                <a:spcPct val="90000"/>
              </a:lnSpc>
            </a:pPr>
            <a:r>
              <a:rPr lang="en-US" b="1" i="1" dirty="0"/>
              <a:t>U</a:t>
            </a:r>
            <a:r>
              <a:rPr lang="en-US" dirty="0"/>
              <a:t>: </a:t>
            </a:r>
            <a:r>
              <a:rPr lang="en-US" dirty="0" smtClean="0"/>
              <a:t>user-to-concept </a:t>
            </a:r>
            <a:r>
              <a:rPr lang="en-US" dirty="0"/>
              <a:t>similarity matrix</a:t>
            </a:r>
          </a:p>
          <a:p>
            <a:pPr lvl="6">
              <a:lnSpc>
                <a:spcPct val="90000"/>
              </a:lnSpc>
            </a:pPr>
            <a:endParaRPr lang="en-US" b="1" i="1" dirty="0" smtClean="0"/>
          </a:p>
          <a:p>
            <a:pPr>
              <a:lnSpc>
                <a:spcPct val="90000"/>
              </a:lnSpc>
            </a:pPr>
            <a:r>
              <a:rPr lang="en-US" b="1" i="1" dirty="0" smtClean="0"/>
              <a:t>V</a:t>
            </a:r>
            <a:r>
              <a:rPr lang="en-US" dirty="0"/>
              <a:t>: </a:t>
            </a:r>
            <a:r>
              <a:rPr lang="en-US" dirty="0" smtClean="0"/>
              <a:t>movie-to-concept similarity </a:t>
            </a:r>
            <a:r>
              <a:rPr lang="en-US" dirty="0"/>
              <a:t>matrix</a:t>
            </a:r>
          </a:p>
          <a:p>
            <a:pPr lvl="5">
              <a:lnSpc>
                <a:spcPct val="90000"/>
              </a:lnSpc>
            </a:pPr>
            <a:endParaRPr lang="en-US" dirty="0" smtClean="0"/>
          </a:p>
          <a:p>
            <a:pPr>
              <a:lnSpc>
                <a:spcPct val="90000"/>
              </a:lnSpc>
            </a:pPr>
            <a:r>
              <a:rPr lang="en-US" b="1" dirty="0" smtClean="0">
                <a:latin typeface="Symbol" pitchFamily="18" charset="2"/>
                <a:sym typeface="Symbol"/>
              </a:rPr>
              <a:t></a:t>
            </a:r>
            <a:r>
              <a:rPr lang="en-US" dirty="0" smtClean="0"/>
              <a:t>: </a:t>
            </a:r>
            <a:r>
              <a:rPr lang="en-US" dirty="0"/>
              <a:t>its diagonal elements: </a:t>
            </a:r>
            <a:r>
              <a:rPr lang="en-US" dirty="0" smtClean="0"/>
              <a:t/>
            </a:r>
            <a:br>
              <a:rPr lang="en-US" dirty="0" smtClean="0"/>
            </a:br>
            <a:r>
              <a:rPr lang="en-US" dirty="0" smtClean="0"/>
              <a:t>	‘</a:t>
            </a:r>
            <a:r>
              <a:rPr lang="en-US" dirty="0"/>
              <a:t>strength’ of each concept</a:t>
            </a:r>
          </a:p>
          <a:p>
            <a:pPr>
              <a:lnSpc>
                <a:spcPct val="90000"/>
              </a:lnSpc>
            </a:pPr>
            <a:endParaRPr lang="en-US" dirty="0"/>
          </a:p>
        </p:txBody>
      </p:sp>
      <p:sp>
        <p:nvSpPr>
          <p:cNvPr id="2" name="日期占位符 1"/>
          <p:cNvSpPr>
            <a:spLocks noGrp="1"/>
          </p:cNvSpPr>
          <p:nvPr>
            <p:ph type="dt" sz="half" idx="10"/>
          </p:nvPr>
        </p:nvSpPr>
        <p:spPr/>
        <p:txBody>
          <a:bodyPr/>
          <a:lstStyle/>
          <a:p>
            <a:fld id="{B3ACCF3F-E09E-49F7-A12E-0F8906B1384B}" type="datetime1">
              <a:rPr lang="en-US" altLang="zh-CN" smtClean="0"/>
              <a:t>12/17/2021</a:t>
            </a:fld>
            <a:endParaRPr lang="en-US"/>
          </a:p>
        </p:txBody>
      </p:sp>
    </p:spTree>
    <p:extLst>
      <p:ext uri="{BB962C8B-B14F-4D97-AF65-F5344CB8AC3E}">
        <p14:creationId xmlns:p14="http://schemas.microsoft.com/office/powerpoint/2010/main" val="376053902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Dimensionality Reduction with SVD</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8157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987552"/>
          </a:xfrm>
        </p:spPr>
        <p:txBody>
          <a:bodyPr/>
          <a:lstStyle/>
          <a:p>
            <a:r>
              <a:rPr lang="en-US" dirty="0" smtClean="0"/>
              <a:t>Dimensionality Reduction</a:t>
            </a:r>
            <a:endParaRPr lang="en-US" dirty="0"/>
          </a:p>
        </p:txBody>
      </p:sp>
      <p:sp>
        <p:nvSpPr>
          <p:cNvPr id="3" name="Content Placeholder 2"/>
          <p:cNvSpPr>
            <a:spLocks noGrp="1"/>
          </p:cNvSpPr>
          <p:nvPr>
            <p:ph idx="1"/>
          </p:nvPr>
        </p:nvSpPr>
        <p:spPr>
          <a:xfrm>
            <a:off x="609600" y="4419600"/>
            <a:ext cx="11201400" cy="2286000"/>
          </a:xfrm>
        </p:spPr>
        <p:txBody>
          <a:bodyPr>
            <a:normAutofit/>
          </a:bodyPr>
          <a:lstStyle/>
          <a:p>
            <a:r>
              <a:rPr lang="en-US" b="1" dirty="0" smtClean="0">
                <a:solidFill>
                  <a:srgbClr val="0000FF"/>
                </a:solidFill>
              </a:rPr>
              <a:t>Assumption:</a:t>
            </a:r>
            <a:r>
              <a:rPr lang="en-US" dirty="0" smtClean="0"/>
              <a:t> Data lies on or near a low </a:t>
            </a:r>
            <a:r>
              <a:rPr lang="en-US" i="1" dirty="0" smtClean="0"/>
              <a:t>d</a:t>
            </a:r>
            <a:r>
              <a:rPr lang="en-US" dirty="0" smtClean="0"/>
              <a:t>-dimensional subspace</a:t>
            </a:r>
          </a:p>
          <a:p>
            <a:r>
              <a:rPr lang="en-US" b="1" dirty="0" smtClean="0">
                <a:solidFill>
                  <a:srgbClr val="FF0066"/>
                </a:solidFill>
              </a:rPr>
              <a:t>Axes of this subspace are effective representation of the data</a:t>
            </a:r>
            <a:endParaRPr lang="en-US" b="1" dirty="0">
              <a:solidFill>
                <a:srgbClr val="FF0066"/>
              </a:solidFill>
            </a:endParaRPr>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pic>
        <p:nvPicPr>
          <p:cNvPr id="66562" name="Picture 2"/>
          <p:cNvPicPr>
            <a:picLocks noChangeAspect="1" noChangeArrowheads="1"/>
          </p:cNvPicPr>
          <p:nvPr/>
        </p:nvPicPr>
        <p:blipFill>
          <a:blip r:embed="rId3" cstate="print"/>
          <a:srcRect/>
          <a:stretch>
            <a:fillRect/>
          </a:stretch>
        </p:blipFill>
        <p:spPr bwMode="auto">
          <a:xfrm>
            <a:off x="2362200" y="1198188"/>
            <a:ext cx="7272338" cy="3221412"/>
          </a:xfrm>
          <a:prstGeom prst="rect">
            <a:avLst/>
          </a:prstGeom>
          <a:noFill/>
          <a:ln w="9525">
            <a:noFill/>
            <a:miter lim="800000"/>
            <a:headEnd/>
            <a:tailEnd/>
          </a:ln>
        </p:spPr>
      </p:pic>
      <p:sp>
        <p:nvSpPr>
          <p:cNvPr id="4" name="日期占位符 3"/>
          <p:cNvSpPr>
            <a:spLocks noGrp="1"/>
          </p:cNvSpPr>
          <p:nvPr>
            <p:ph type="dt" sz="half" idx="10"/>
          </p:nvPr>
        </p:nvSpPr>
        <p:spPr/>
        <p:txBody>
          <a:bodyPr/>
          <a:lstStyle/>
          <a:p>
            <a:fld id="{86F59115-3A95-4041-83E2-BBA3DCD31710}" type="datetime1">
              <a:rPr lang="en-US" altLang="zh-CN" smtClean="0"/>
              <a:t>12/17/2021</a:t>
            </a:fld>
            <a:endParaRPr lang="en-US"/>
          </a:p>
        </p:txBody>
      </p:sp>
    </p:spTree>
    <p:extLst>
      <p:ext uri="{BB962C8B-B14F-4D97-AF65-F5344CB8AC3E}">
        <p14:creationId xmlns:p14="http://schemas.microsoft.com/office/powerpoint/2010/main" val="7077785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Grp="1" noChangeArrowheads="1"/>
          </p:cNvSpPr>
          <p:nvPr>
            <p:ph type="title"/>
          </p:nvPr>
        </p:nvSpPr>
        <p:spPr>
          <a:xfrm>
            <a:off x="609600" y="76200"/>
            <a:ext cx="9906000" cy="987552"/>
          </a:xfrm>
        </p:spPr>
        <p:txBody>
          <a:bodyPr/>
          <a:lstStyle/>
          <a:p>
            <a:r>
              <a:rPr lang="en-US" dirty="0"/>
              <a:t>SVD – Dimensionality Reduction</a:t>
            </a:r>
          </a:p>
        </p:txBody>
      </p:sp>
      <p:sp>
        <p:nvSpPr>
          <p:cNvPr id="14" name="Slide Number Placeholder 4"/>
          <p:cNvSpPr>
            <a:spLocks noGrp="1"/>
          </p:cNvSpPr>
          <p:nvPr>
            <p:ph type="sldNum" sz="quarter" idx="12"/>
          </p:nvPr>
        </p:nvSpPr>
        <p:spPr/>
        <p:txBody>
          <a:bodyPr/>
          <a:lstStyle/>
          <a:p>
            <a:fld id="{B688D959-DF3F-42BB-B129-B95AC761CD3A}" type="slidenum">
              <a:rPr lang="en-US" smtClean="0"/>
              <a:pPr/>
              <a:t>20</a:t>
            </a:fld>
            <a:endParaRPr lang="en-US"/>
          </a:p>
        </p:txBody>
      </p:sp>
      <p:grpSp>
        <p:nvGrpSpPr>
          <p:cNvPr id="2" name="Group 4"/>
          <p:cNvGrpSpPr>
            <a:grpSpLocks/>
          </p:cNvGrpSpPr>
          <p:nvPr/>
        </p:nvGrpSpPr>
        <p:grpSpPr bwMode="auto">
          <a:xfrm>
            <a:off x="3836432" y="1202871"/>
            <a:ext cx="3983038" cy="3695700"/>
            <a:chOff x="1104" y="1248"/>
            <a:chExt cx="2509" cy="2328"/>
          </a:xfrm>
        </p:grpSpPr>
        <p:pic>
          <p:nvPicPr>
            <p:cNvPr id="1400837" name="Picture 5" descr="img54"/>
            <p:cNvPicPr>
              <a:picLocks noChangeAspect="1" noChangeArrowheads="1"/>
            </p:cNvPicPr>
            <p:nvPr/>
          </p:nvPicPr>
          <p:blipFill rotWithShape="1">
            <a:blip r:embed="rId2" cstate="print"/>
            <a:srcRect r="23748"/>
            <a:stretch/>
          </p:blipFill>
          <p:spPr bwMode="auto">
            <a:xfrm>
              <a:off x="1104" y="1248"/>
              <a:ext cx="2509" cy="2328"/>
            </a:xfrm>
            <a:prstGeom prst="rect">
              <a:avLst/>
            </a:prstGeom>
            <a:noFill/>
          </p:spPr>
        </p:pic>
        <p:sp>
          <p:nvSpPr>
            <p:cNvPr id="1400838" name="Line 6"/>
            <p:cNvSpPr>
              <a:spLocks noChangeShapeType="1"/>
            </p:cNvSpPr>
            <p:nvPr/>
          </p:nvSpPr>
          <p:spPr bwMode="auto">
            <a:xfrm flipV="1">
              <a:off x="1296" y="2877"/>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1400839" name="Line 7"/>
          <p:cNvSpPr>
            <a:spLocks noChangeShapeType="1"/>
          </p:cNvSpPr>
          <p:nvPr/>
        </p:nvSpPr>
        <p:spPr bwMode="auto">
          <a:xfrm>
            <a:off x="5843032" y="2082800"/>
            <a:ext cx="381000" cy="381000"/>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1400840" name="Oval 8"/>
          <p:cNvSpPr>
            <a:spLocks noChangeArrowheads="1"/>
          </p:cNvSpPr>
          <p:nvPr/>
        </p:nvSpPr>
        <p:spPr bwMode="auto">
          <a:xfrm>
            <a:off x="6147832" y="2387600"/>
            <a:ext cx="152400" cy="152400"/>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1400843" name="Text Box 11"/>
          <p:cNvSpPr txBox="1">
            <a:spLocks noChangeArrowheads="1"/>
          </p:cNvSpPr>
          <p:nvPr/>
        </p:nvSpPr>
        <p:spPr bwMode="auto">
          <a:xfrm>
            <a:off x="4065032" y="3869871"/>
            <a:ext cx="397866" cy="369332"/>
          </a:xfrm>
          <a:prstGeom prst="rect">
            <a:avLst/>
          </a:prstGeom>
          <a:noFill/>
          <a:ln w="15875">
            <a:noFill/>
            <a:miter lim="800000"/>
            <a:headEnd type="none" w="sm" len="sm"/>
            <a:tailEnd/>
          </a:ln>
          <a:effectLst/>
        </p:spPr>
        <p:txBody>
          <a:bodyPr wrap="none" anchor="ctr">
            <a:spAutoFit/>
          </a:bodyPr>
          <a:lstStyle/>
          <a:p>
            <a:r>
              <a:rPr lang="en-US" b="1" dirty="0">
                <a:latin typeface="Arial" pitchFamily="34" charset="0"/>
                <a:cs typeface="Arial" pitchFamily="34" charset="0"/>
              </a:rPr>
              <a:t>v</a:t>
            </a:r>
            <a:r>
              <a:rPr lang="en-US" b="1" baseline="-25000" dirty="0">
                <a:latin typeface="Arial" pitchFamily="34" charset="0"/>
                <a:cs typeface="Arial" pitchFamily="34" charset="0"/>
              </a:rPr>
              <a:t>1</a:t>
            </a:r>
          </a:p>
        </p:txBody>
      </p:sp>
      <p:sp>
        <p:nvSpPr>
          <p:cNvPr id="1400844" name="Text Box 12"/>
          <p:cNvSpPr txBox="1">
            <a:spLocks noChangeArrowheads="1"/>
          </p:cNvSpPr>
          <p:nvPr/>
        </p:nvSpPr>
        <p:spPr bwMode="auto">
          <a:xfrm>
            <a:off x="6981270" y="2209801"/>
            <a:ext cx="1828800" cy="646331"/>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b="1" dirty="0">
                <a:latin typeface="Arial" pitchFamily="34" charset="0"/>
                <a:cs typeface="Arial" pitchFamily="34" charset="0"/>
              </a:rPr>
              <a:t>first right </a:t>
            </a:r>
            <a:br>
              <a:rPr lang="en-US" b="1" dirty="0">
                <a:latin typeface="Arial" pitchFamily="34" charset="0"/>
                <a:cs typeface="Arial" pitchFamily="34" charset="0"/>
              </a:rPr>
            </a:br>
            <a:r>
              <a:rPr lang="en-US" b="1" dirty="0">
                <a:latin typeface="Arial" pitchFamily="34" charset="0"/>
                <a:cs typeface="Arial" pitchFamily="34" charset="0"/>
              </a:rPr>
              <a:t>singular vector</a:t>
            </a:r>
          </a:p>
        </p:txBody>
      </p:sp>
      <p:sp>
        <p:nvSpPr>
          <p:cNvPr id="15" name="TextBox 14"/>
          <p:cNvSpPr txBox="1"/>
          <p:nvPr/>
        </p:nvSpPr>
        <p:spPr>
          <a:xfrm>
            <a:off x="5267904" y="4583668"/>
            <a:ext cx="2226128" cy="369332"/>
          </a:xfrm>
          <a:prstGeom prst="rect">
            <a:avLst/>
          </a:prstGeom>
          <a:solidFill>
            <a:schemeClr val="bg1"/>
          </a:solidFill>
        </p:spPr>
        <p:txBody>
          <a:bodyPr wrap="square" rtlCol="0">
            <a:spAutoFit/>
          </a:bodyPr>
          <a:lstStyle/>
          <a:p>
            <a:r>
              <a:rPr lang="en-US" b="1" dirty="0">
                <a:solidFill>
                  <a:srgbClr val="008000"/>
                </a:solidFill>
                <a:latin typeface="Arial" pitchFamily="34" charset="0"/>
                <a:cs typeface="Arial" pitchFamily="34" charset="0"/>
              </a:rPr>
              <a:t>Movie 1 rating</a:t>
            </a:r>
          </a:p>
        </p:txBody>
      </p:sp>
      <p:sp>
        <p:nvSpPr>
          <p:cNvPr id="16" name="TextBox 15"/>
          <p:cNvSpPr txBox="1"/>
          <p:nvPr/>
        </p:nvSpPr>
        <p:spPr>
          <a:xfrm rot="16200000">
            <a:off x="2881601" y="2055069"/>
            <a:ext cx="2073730" cy="369332"/>
          </a:xfrm>
          <a:prstGeom prst="rect">
            <a:avLst/>
          </a:prstGeom>
          <a:solidFill>
            <a:schemeClr val="bg1"/>
          </a:solidFill>
        </p:spPr>
        <p:txBody>
          <a:bodyPr wrap="square" rtlCol="0">
            <a:spAutoFit/>
          </a:bodyPr>
          <a:lstStyle/>
          <a:p>
            <a:r>
              <a:rPr lang="en-US" b="1" dirty="0">
                <a:solidFill>
                  <a:srgbClr val="008000"/>
                </a:solidFill>
                <a:latin typeface="Arial" pitchFamily="34" charset="0"/>
                <a:cs typeface="Arial" pitchFamily="34" charset="0"/>
              </a:rPr>
              <a:t>Movie 2 rating</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609600" y="4876800"/>
                <a:ext cx="11201400" cy="1752600"/>
              </a:xfrm>
            </p:spPr>
            <p:txBody>
              <a:bodyPr>
                <a:noAutofit/>
              </a:bodyPr>
              <a:lstStyle/>
              <a:p>
                <a:r>
                  <a:rPr lang="en-US" sz="2800" dirty="0"/>
                  <a:t>Instead of using two coordinates </a:t>
                </a:r>
                <a14:m>
                  <m:oMath xmlns:m="http://schemas.openxmlformats.org/officeDocument/2006/math">
                    <m:r>
                      <a:rPr lang="en-US" sz="2800" b="1" i="1" dirty="0">
                        <a:latin typeface="Cambria Math"/>
                      </a:rPr>
                      <m:t>(</m:t>
                    </m:r>
                    <m:r>
                      <a:rPr lang="en-US" sz="2800" b="1" i="1" dirty="0" err="1">
                        <a:latin typeface="Cambria Math"/>
                      </a:rPr>
                      <m:t>𝒙</m:t>
                    </m:r>
                    <m:r>
                      <a:rPr lang="en-US" sz="2800" b="1" i="1" dirty="0" err="1">
                        <a:latin typeface="Cambria Math"/>
                      </a:rPr>
                      <m:t>,</m:t>
                    </m:r>
                    <m:r>
                      <a:rPr lang="en-US" sz="2800" b="1" i="1" dirty="0" err="1">
                        <a:latin typeface="Cambria Math"/>
                      </a:rPr>
                      <m:t>𝒚</m:t>
                    </m:r>
                    <m:r>
                      <a:rPr lang="en-US" sz="2800" b="1" i="1" dirty="0">
                        <a:latin typeface="Cambria Math"/>
                      </a:rPr>
                      <m:t>)</m:t>
                    </m:r>
                  </m:oMath>
                </a14:m>
                <a:r>
                  <a:rPr lang="en-US" sz="2800" dirty="0"/>
                  <a:t> to describe point locations, let’s use only one coordinate </a:t>
                </a:r>
                <a14:m>
                  <m:oMath xmlns:m="http://schemas.openxmlformats.org/officeDocument/2006/math">
                    <m:d>
                      <m:dPr>
                        <m:ctrlPr>
                          <a:rPr lang="en-US" sz="2800" b="1" i="1" dirty="0">
                            <a:latin typeface="Cambria Math" panose="02040503050406030204" pitchFamily="18" charset="0"/>
                          </a:rPr>
                        </m:ctrlPr>
                      </m:dPr>
                      <m:e>
                        <m:r>
                          <a:rPr lang="en-US" sz="2800" b="1" i="1" dirty="0">
                            <a:latin typeface="Cambria Math"/>
                          </a:rPr>
                          <m:t>𝒛</m:t>
                        </m:r>
                      </m:e>
                    </m:d>
                  </m:oMath>
                </a14:m>
                <a:endParaRPr lang="en-US" sz="2800" b="1" dirty="0"/>
              </a:p>
              <a:p>
                <a:r>
                  <a:rPr lang="en-US" sz="2800" dirty="0"/>
                  <a:t>Point’s position is its location along vector </a:t>
                </a:r>
                <a14:m>
                  <m:oMath xmlns:m="http://schemas.openxmlformats.org/officeDocument/2006/math">
                    <m:sSub>
                      <m:sSubPr>
                        <m:ctrlPr>
                          <a:rPr lang="en-US" sz="2800" b="1" i="1" dirty="0">
                            <a:latin typeface="Cambria Math" panose="02040503050406030204" pitchFamily="18" charset="0"/>
                          </a:rPr>
                        </m:ctrlPr>
                      </m:sSubPr>
                      <m:e>
                        <m:r>
                          <a:rPr lang="en-US" sz="2800" b="1" i="1" dirty="0">
                            <a:latin typeface="Cambria Math"/>
                          </a:rPr>
                          <m:t>𝒗</m:t>
                        </m:r>
                      </m:e>
                      <m:sub>
                        <m:r>
                          <a:rPr lang="en-US" sz="2800" b="1" i="1" dirty="0">
                            <a:latin typeface="Cambria Math"/>
                          </a:rPr>
                          <m:t>𝟏</m:t>
                        </m:r>
                      </m:sub>
                    </m:sSub>
                  </m:oMath>
                </a14:m>
                <a:endParaRPr lang="en-US" sz="2800" b="1" dirty="0"/>
              </a:p>
              <a:p>
                <a:r>
                  <a:rPr lang="en-US" sz="2800" b="1" dirty="0"/>
                  <a:t>How to choose </a:t>
                </a:r>
                <a14:m>
                  <m:oMath xmlns:m="http://schemas.openxmlformats.org/officeDocument/2006/math">
                    <m:sSub>
                      <m:sSubPr>
                        <m:ctrlPr>
                          <a:rPr lang="en-US" sz="2800" b="1" i="1" dirty="0">
                            <a:latin typeface="Cambria Math" panose="02040503050406030204" pitchFamily="18" charset="0"/>
                          </a:rPr>
                        </m:ctrlPr>
                      </m:sSubPr>
                      <m:e>
                        <m:r>
                          <a:rPr lang="en-US" sz="2800" b="1" i="1" dirty="0">
                            <a:latin typeface="Cambria Math"/>
                          </a:rPr>
                          <m:t>𝒗</m:t>
                        </m:r>
                      </m:e>
                      <m:sub>
                        <m:r>
                          <a:rPr lang="en-US" sz="2800" b="1" i="1" dirty="0">
                            <a:latin typeface="Cambria Math"/>
                          </a:rPr>
                          <m:t>𝟏</m:t>
                        </m:r>
                      </m:sub>
                    </m:sSub>
                  </m:oMath>
                </a14:m>
                <a:r>
                  <a:rPr lang="en-US" sz="2800" b="1" dirty="0"/>
                  <a:t>? </a:t>
                </a:r>
                <a:r>
                  <a:rPr lang="en-US" sz="2800" b="1" dirty="0">
                    <a:solidFill>
                      <a:srgbClr val="FF0066"/>
                    </a:solidFill>
                  </a:rPr>
                  <a:t>Minimize reconstruction error</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609600" y="4876800"/>
                <a:ext cx="11201400" cy="1752600"/>
              </a:xfrm>
              <a:blipFill>
                <a:blip r:embed="rId3"/>
                <a:stretch>
                  <a:fillRect t="-694" b="-14931"/>
                </a:stretch>
              </a:blipFill>
            </p:spPr>
            <p:txBody>
              <a:bodyPr/>
              <a:lstStyle/>
              <a:p>
                <a:r>
                  <a:rPr lang="zh-CN" altLang="en-US">
                    <a:noFill/>
                  </a:rPr>
                  <a:t> </a:t>
                </a:r>
              </a:p>
            </p:txBody>
          </p:sp>
        </mc:Fallback>
      </mc:AlternateContent>
      <p:sp>
        <p:nvSpPr>
          <p:cNvPr id="3" name="日期占位符 2"/>
          <p:cNvSpPr>
            <a:spLocks noGrp="1"/>
          </p:cNvSpPr>
          <p:nvPr>
            <p:ph type="dt" sz="half" idx="10"/>
          </p:nvPr>
        </p:nvSpPr>
        <p:spPr/>
        <p:txBody>
          <a:bodyPr/>
          <a:lstStyle/>
          <a:p>
            <a:fld id="{D696864A-2C26-4964-BB19-CDAE39551D5B}" type="datetime1">
              <a:rPr lang="en-US" altLang="zh-CN" smtClean="0"/>
              <a:t>12/17/2021</a:t>
            </a:fld>
            <a:endParaRPr lang="en-US"/>
          </a:p>
        </p:txBody>
      </p:sp>
    </p:spTree>
    <p:extLst>
      <p:ext uri="{BB962C8B-B14F-4D97-AF65-F5344CB8AC3E}">
        <p14:creationId xmlns:p14="http://schemas.microsoft.com/office/powerpoint/2010/main" val="3297094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Grp="1" noChangeArrowheads="1"/>
          </p:cNvSpPr>
          <p:nvPr>
            <p:ph type="title"/>
          </p:nvPr>
        </p:nvSpPr>
        <p:spPr/>
        <p:txBody>
          <a:bodyPr/>
          <a:lstStyle/>
          <a:p>
            <a:r>
              <a:rPr lang="en-US" dirty="0"/>
              <a:t>SVD – Dimensionality Reduction</a:t>
            </a:r>
          </a:p>
        </p:txBody>
      </p:sp>
      <mc:AlternateContent xmlns:mc="http://schemas.openxmlformats.org/markup-compatibility/2006" xmlns:a14="http://schemas.microsoft.com/office/drawing/2010/main">
        <mc:Choice Requires="a14">
          <p:sp>
            <p:nvSpPr>
              <p:cNvPr id="1400841" name="Rectangle 9"/>
              <p:cNvSpPr>
                <a:spLocks noGrp="1" noChangeArrowheads="1"/>
              </p:cNvSpPr>
              <p:nvPr>
                <p:ph idx="1"/>
              </p:nvPr>
            </p:nvSpPr>
            <p:spPr>
              <a:xfrm>
                <a:off x="609600" y="1295401"/>
                <a:ext cx="8494738" cy="5257801"/>
              </a:xfrm>
            </p:spPr>
            <p:txBody>
              <a:bodyPr>
                <a:normAutofit/>
              </a:bodyPr>
              <a:lstStyle/>
              <a:p>
                <a:r>
                  <a:rPr lang="en-US" b="1" dirty="0" smtClean="0">
                    <a:solidFill>
                      <a:srgbClr val="D60093"/>
                    </a:solidFill>
                  </a:rPr>
                  <a:t>Goal: </a:t>
                </a:r>
                <a:r>
                  <a:rPr lang="en-US" b="1" dirty="0"/>
                  <a:t>Minimize the sum</a:t>
                </a:r>
                <a:br>
                  <a:rPr lang="en-US" b="1" dirty="0"/>
                </a:br>
                <a:r>
                  <a:rPr lang="en-US" b="1" dirty="0"/>
                  <a:t>of </a:t>
                </a:r>
                <a:r>
                  <a:rPr lang="en-US" b="1" dirty="0" smtClean="0"/>
                  <a:t>reconstruction errors</a:t>
                </a:r>
                <a:r>
                  <a:rPr lang="en-US" b="1" dirty="0"/>
                  <a:t>: </a:t>
                </a:r>
              </a:p>
              <a:p>
                <a:pPr marL="118872" indent="0">
                  <a:buNone/>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a:rPr lang="en-US" b="0" i="1">
                              <a:latin typeface="Cambria Math"/>
                            </a:rPr>
                            <m:t>𝑖</m:t>
                          </m:r>
                          <m:r>
                            <a:rPr lang="en-US" b="0" i="1">
                              <a:latin typeface="Cambria Math"/>
                            </a:rPr>
                            <m:t>=1</m:t>
                          </m:r>
                        </m:sub>
                        <m:sup>
                          <m:r>
                            <a:rPr lang="en-US" b="0" i="1">
                              <a:latin typeface="Cambria Math"/>
                            </a:rPr>
                            <m:t>𝑁</m:t>
                          </m:r>
                        </m:sup>
                        <m:e>
                          <m:nary>
                            <m:naryPr>
                              <m:chr m:val="∑"/>
                              <m:ctrlPr>
                                <a:rPr lang="en-US" i="1">
                                  <a:latin typeface="Cambria Math" panose="02040503050406030204" pitchFamily="18" charset="0"/>
                                </a:rPr>
                              </m:ctrlPr>
                            </m:naryPr>
                            <m:sub>
                              <m:r>
                                <a:rPr lang="en-US" b="0" i="1">
                                  <a:latin typeface="Cambria Math"/>
                                </a:rPr>
                                <m:t>𝑗</m:t>
                              </m:r>
                              <m:r>
                                <a:rPr lang="en-US" b="0" i="1">
                                  <a:latin typeface="Cambria Math"/>
                                </a:rPr>
                                <m:t>=1</m:t>
                              </m:r>
                            </m:sub>
                            <m:sup>
                              <m:r>
                                <a:rPr lang="en-US" b="0" i="1">
                                  <a:latin typeface="Cambria Math"/>
                                </a:rPr>
                                <m:t>𝐷</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a:latin typeface="Cambria Math"/>
                                            </a:rPr>
                                            <m:t>𝑥</m:t>
                                          </m:r>
                                        </m:e>
                                        <m:sub>
                                          <m:r>
                                            <a:rPr lang="en-US" b="0" i="1">
                                              <a:latin typeface="Cambria Math"/>
                                            </a:rPr>
                                            <m:t>𝑖𝑗</m:t>
                                          </m:r>
                                        </m:sub>
                                      </m:sSub>
                                      <m:r>
                                        <a:rPr lang="en-US" b="0" i="1">
                                          <a:latin typeface="Cambria Math"/>
                                        </a:rPr>
                                        <m:t>−</m:t>
                                      </m:r>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𝑖𝑗</m:t>
                                          </m:r>
                                        </m:sub>
                                      </m:sSub>
                                    </m:e>
                                  </m:d>
                                </m:e>
                                <m:sup>
                                  <m:r>
                                    <a:rPr lang="en-US" b="0" i="1">
                                      <a:latin typeface="Cambria Math"/>
                                    </a:rPr>
                                    <m:t>2</m:t>
                                  </m:r>
                                </m:sup>
                              </m:sSup>
                            </m:e>
                          </m:nary>
                        </m:e>
                      </m:nary>
                    </m:oMath>
                  </m:oMathPara>
                </a14:m>
                <a:endParaRPr lang="en-US" dirty="0"/>
              </a:p>
              <a:p>
                <a:pPr lvl="2"/>
                <a:r>
                  <a:rPr lang="en-US" dirty="0" smtClean="0"/>
                  <a:t>where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a:rPr>
                          <m:t>𝒙</m:t>
                        </m:r>
                      </m:e>
                      <m:sub>
                        <m:r>
                          <a:rPr lang="en-US" b="1" i="1" dirty="0" smtClean="0">
                            <a:latin typeface="Cambria Math"/>
                          </a:rPr>
                          <m:t>𝒊𝒋</m:t>
                        </m:r>
                      </m:sub>
                    </m:sSub>
                  </m:oMath>
                </a14:m>
                <a:r>
                  <a:rPr lang="en-US" dirty="0" smtClean="0"/>
                  <a:t> are the “old” and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a:rPr>
                          <m:t>𝒛</m:t>
                        </m:r>
                      </m:e>
                      <m:sub>
                        <m:r>
                          <a:rPr lang="en-US" b="1" i="1" dirty="0" smtClean="0">
                            <a:latin typeface="Cambria Math"/>
                          </a:rPr>
                          <m:t>𝒊𝒋</m:t>
                        </m:r>
                      </m:sub>
                    </m:sSub>
                  </m:oMath>
                </a14:m>
                <a:r>
                  <a:rPr lang="en-US" dirty="0" smtClean="0"/>
                  <a:t> are the </a:t>
                </a:r>
                <a:br>
                  <a:rPr lang="en-US" dirty="0" smtClean="0"/>
                </a:br>
                <a:r>
                  <a:rPr lang="en-US" dirty="0" smtClean="0"/>
                  <a:t>“new” coordinates</a:t>
                </a:r>
                <a:endParaRPr lang="en-US" dirty="0"/>
              </a:p>
              <a:p>
                <a:r>
                  <a:rPr lang="en-US" b="1" dirty="0" smtClean="0">
                    <a:solidFill>
                      <a:srgbClr val="D60093"/>
                    </a:solidFill>
                  </a:rPr>
                  <a:t>SVD gives ‘best’ axis to project on:</a:t>
                </a:r>
              </a:p>
              <a:p>
                <a:pPr lvl="1"/>
                <a:r>
                  <a:rPr lang="en-US" dirty="0" smtClean="0"/>
                  <a:t>‘</a:t>
                </a:r>
                <a:r>
                  <a:rPr lang="en-US" b="1" dirty="0" smtClean="0"/>
                  <a:t>best</a:t>
                </a:r>
                <a:r>
                  <a:rPr lang="en-US" dirty="0" smtClean="0"/>
                  <a:t>’ = minimizing the reconstruction errors</a:t>
                </a:r>
              </a:p>
              <a:p>
                <a:r>
                  <a:rPr lang="en-US" b="1" dirty="0" smtClean="0"/>
                  <a:t>In other words, </a:t>
                </a:r>
                <a:r>
                  <a:rPr lang="en-US" b="1" dirty="0" smtClean="0">
                    <a:solidFill>
                      <a:srgbClr val="0000FF"/>
                    </a:solidFill>
                  </a:rPr>
                  <a:t>minimum reconstruction error</a:t>
                </a:r>
                <a:endParaRPr lang="en-US" sz="3600" b="1" dirty="0">
                  <a:solidFill>
                    <a:srgbClr val="0000FF"/>
                  </a:solidFill>
                </a:endParaRPr>
              </a:p>
            </p:txBody>
          </p:sp>
        </mc:Choice>
        <mc:Fallback xmlns="">
          <p:sp>
            <p:nvSpPr>
              <p:cNvPr id="1400841" name="Rectangle 9"/>
              <p:cNvSpPr>
                <a:spLocks noGrp="1" noRot="1" noChangeAspect="1" noMove="1" noResize="1" noEditPoints="1" noAdjustHandles="1" noChangeArrowheads="1" noChangeShapeType="1" noTextEdit="1"/>
              </p:cNvSpPr>
              <p:nvPr>
                <p:ph idx="1"/>
              </p:nvPr>
            </p:nvSpPr>
            <p:spPr>
              <a:xfrm>
                <a:off x="609600" y="1295401"/>
                <a:ext cx="8494738" cy="5257801"/>
              </a:xfrm>
              <a:blipFill>
                <a:blip r:embed="rId3"/>
                <a:stretch>
                  <a:fillRect t="-696" r="-503"/>
                </a:stretch>
              </a:blipFill>
            </p:spPr>
            <p:txBody>
              <a:bodyPr/>
              <a:lstStyle/>
              <a:p>
                <a:r>
                  <a:rPr lang="zh-CN" altLang="en-US">
                    <a:noFill/>
                  </a:rPr>
                  <a:t> </a:t>
                </a:r>
              </a:p>
            </p:txBody>
          </p:sp>
        </mc:Fallback>
      </mc:AlternateContent>
      <p:sp>
        <p:nvSpPr>
          <p:cNvPr id="14" name="Slide Number Placeholder 4"/>
          <p:cNvSpPr>
            <a:spLocks noGrp="1"/>
          </p:cNvSpPr>
          <p:nvPr>
            <p:ph type="sldNum" sz="quarter" idx="12"/>
          </p:nvPr>
        </p:nvSpPr>
        <p:spPr/>
        <p:txBody>
          <a:bodyPr/>
          <a:lstStyle/>
          <a:p>
            <a:fld id="{B688D959-DF3F-42BB-B129-B95AC761CD3A}" type="slidenum">
              <a:rPr lang="en-US" smtClean="0"/>
              <a:pPr/>
              <a:t>21</a:t>
            </a:fld>
            <a:endParaRPr lang="en-US"/>
          </a:p>
        </p:txBody>
      </p:sp>
      <p:grpSp>
        <p:nvGrpSpPr>
          <p:cNvPr id="23" name="Group 4"/>
          <p:cNvGrpSpPr>
            <a:grpSpLocks/>
          </p:cNvGrpSpPr>
          <p:nvPr/>
        </p:nvGrpSpPr>
        <p:grpSpPr bwMode="auto">
          <a:xfrm>
            <a:off x="7594613" y="1142999"/>
            <a:ext cx="3548063" cy="2586038"/>
            <a:chOff x="1104" y="1248"/>
            <a:chExt cx="3291" cy="2328"/>
          </a:xfrm>
        </p:grpSpPr>
        <p:pic>
          <p:nvPicPr>
            <p:cNvPr id="24" name="Picture 5" descr="img54"/>
            <p:cNvPicPr>
              <a:picLocks noChangeAspect="1" noChangeArrowheads="1"/>
            </p:cNvPicPr>
            <p:nvPr/>
          </p:nvPicPr>
          <p:blipFill>
            <a:blip r:embed="rId4" cstate="print"/>
            <a:srcRect/>
            <a:stretch>
              <a:fillRect/>
            </a:stretch>
          </p:blipFill>
          <p:spPr bwMode="auto">
            <a:xfrm>
              <a:off x="1104" y="1248"/>
              <a:ext cx="3291" cy="2328"/>
            </a:xfrm>
            <a:prstGeom prst="rect">
              <a:avLst/>
            </a:prstGeom>
            <a:noFill/>
          </p:spPr>
        </p:pic>
        <p:sp>
          <p:nvSpPr>
            <p:cNvPr id="25"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6" name="Line 7"/>
          <p:cNvSpPr>
            <a:spLocks noChangeShapeType="1"/>
          </p:cNvSpPr>
          <p:nvPr/>
        </p:nvSpPr>
        <p:spPr bwMode="auto">
          <a:xfrm>
            <a:off x="8974966" y="1768928"/>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27" name="Oval 8"/>
          <p:cNvSpPr>
            <a:spLocks noChangeArrowheads="1"/>
          </p:cNvSpPr>
          <p:nvPr/>
        </p:nvSpPr>
        <p:spPr bwMode="auto">
          <a:xfrm>
            <a:off x="9175613"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28" name="Text Box 11"/>
          <p:cNvSpPr txBox="1">
            <a:spLocks noChangeArrowheads="1"/>
          </p:cNvSpPr>
          <p:nvPr/>
        </p:nvSpPr>
        <p:spPr bwMode="auto">
          <a:xfrm>
            <a:off x="7714419" y="2872251"/>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29" name="Text Box 12"/>
          <p:cNvSpPr txBox="1">
            <a:spLocks noChangeArrowheads="1"/>
          </p:cNvSpPr>
          <p:nvPr/>
        </p:nvSpPr>
        <p:spPr bwMode="auto">
          <a:xfrm>
            <a:off x="9618675" y="1921329"/>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0" name="TextBox 29"/>
          <p:cNvSpPr txBox="1"/>
          <p:nvPr/>
        </p:nvSpPr>
        <p:spPr>
          <a:xfrm>
            <a:off x="8547112" y="3505199"/>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1" name="TextBox 30"/>
          <p:cNvSpPr txBox="1"/>
          <p:nvPr/>
        </p:nvSpPr>
        <p:spPr>
          <a:xfrm rot="16200000">
            <a:off x="6810328" y="1770708"/>
            <a:ext cx="15939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sp>
        <p:nvSpPr>
          <p:cNvPr id="2" name="日期占位符 1"/>
          <p:cNvSpPr>
            <a:spLocks noGrp="1"/>
          </p:cNvSpPr>
          <p:nvPr>
            <p:ph type="dt" sz="half" idx="10"/>
          </p:nvPr>
        </p:nvSpPr>
        <p:spPr/>
        <p:txBody>
          <a:bodyPr/>
          <a:lstStyle/>
          <a:p>
            <a:fld id="{A57823E7-CB0D-40E0-978E-A67E791A9AB1}" type="datetime1">
              <a:rPr lang="en-US" altLang="zh-CN" smtClean="0"/>
              <a:t>12/17/2021</a:t>
            </a:fld>
            <a:endParaRPr lang="en-US"/>
          </a:p>
        </p:txBody>
      </p:sp>
    </p:spTree>
    <p:extLst>
      <p:ext uri="{BB962C8B-B14F-4D97-AF65-F5344CB8AC3E}">
        <p14:creationId xmlns:p14="http://schemas.microsoft.com/office/powerpoint/2010/main" val="347349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084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0084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008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609600" y="1295401"/>
            <a:ext cx="9601200" cy="2838270"/>
          </a:xfrm>
        </p:spPr>
        <p:txBody>
          <a:bodyPr/>
          <a:lstStyle/>
          <a:p>
            <a:pPr>
              <a:lnSpc>
                <a:spcPct val="90000"/>
              </a:lnSpc>
            </a:pPr>
            <a:r>
              <a:rPr lang="en-US" sz="3600" b="1" dirty="0">
                <a:solidFill>
                  <a:srgbClr val="0000FF"/>
                </a:solidFill>
              </a:rPr>
              <a:t>A = U </a:t>
            </a:r>
            <a:r>
              <a:rPr lang="en-US" sz="3600" b="1" dirty="0">
                <a:solidFill>
                  <a:srgbClr val="0000FF"/>
                </a:solidFill>
                <a:latin typeface="Symbol" pitchFamily="18" charset="2"/>
                <a:sym typeface="Symbol"/>
              </a:rPr>
              <a:t></a:t>
            </a:r>
            <a:r>
              <a:rPr lang="en-US" sz="3600" b="1" dirty="0">
                <a:solidFill>
                  <a:srgbClr val="0000FF"/>
                </a:solidFill>
              </a:rPr>
              <a:t> V</a:t>
            </a:r>
            <a:r>
              <a:rPr lang="en-US" sz="3600" b="1" baseline="30000" dirty="0">
                <a:solidFill>
                  <a:srgbClr val="0000FF"/>
                </a:solidFill>
              </a:rPr>
              <a:t>T </a:t>
            </a:r>
            <a:r>
              <a:rPr lang="en-US" sz="3600" b="1" dirty="0">
                <a:solidFill>
                  <a:srgbClr val="0000FF"/>
                </a:solidFill>
              </a:rPr>
              <a:t>- example:</a:t>
            </a:r>
          </a:p>
          <a:p>
            <a:pPr lvl="1"/>
            <a:r>
              <a:rPr lang="en-US" b="1" dirty="0" smtClean="0"/>
              <a:t>V</a:t>
            </a:r>
            <a:r>
              <a:rPr lang="en-US" dirty="0"/>
              <a:t>:</a:t>
            </a:r>
            <a:r>
              <a:rPr lang="en-US" dirty="0" smtClean="0"/>
              <a:t> “movie-to-concept” matrix</a:t>
            </a:r>
          </a:p>
          <a:p>
            <a:pPr lvl="1"/>
            <a:r>
              <a:rPr lang="en-US" b="1" dirty="0" smtClean="0"/>
              <a:t>U</a:t>
            </a:r>
            <a:r>
              <a:rPr lang="en-US" dirty="0" smtClean="0"/>
              <a:t>: “user-to-concept</a:t>
            </a:r>
            <a:r>
              <a:rPr lang="en-US" dirty="0"/>
              <a:t>” </a:t>
            </a:r>
            <a:r>
              <a:rPr lang="en-US" dirty="0" smtClean="0"/>
              <a:t>matrix</a:t>
            </a:r>
            <a:endParaRPr lang="en-US" dirty="0"/>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4" name="Slide Number Placeholder 5"/>
          <p:cNvSpPr>
            <a:spLocks noGrp="1"/>
          </p:cNvSpPr>
          <p:nvPr>
            <p:ph type="sldNum" sz="quarter" idx="12"/>
          </p:nvPr>
        </p:nvSpPr>
        <p:spPr/>
        <p:txBody>
          <a:bodyPr/>
          <a:lstStyle/>
          <a:p>
            <a:fld id="{C10D871C-DAD0-4A05-938C-1D2D7308A692}" type="slidenum">
              <a:rPr lang="en-US"/>
              <a:pPr/>
              <a:t>22</a:t>
            </a:fld>
            <a:endParaRPr lang="en-US"/>
          </a:p>
        </p:txBody>
      </p:sp>
      <p:grpSp>
        <p:nvGrpSpPr>
          <p:cNvPr id="26" name="Group 4"/>
          <p:cNvGrpSpPr>
            <a:grpSpLocks/>
          </p:cNvGrpSpPr>
          <p:nvPr/>
        </p:nvGrpSpPr>
        <p:grpSpPr bwMode="auto">
          <a:xfrm>
            <a:off x="7577138" y="1143000"/>
            <a:ext cx="3548063" cy="2586038"/>
            <a:chOff x="1104" y="1248"/>
            <a:chExt cx="3291" cy="2328"/>
          </a:xfrm>
        </p:grpSpPr>
        <p:pic>
          <p:nvPicPr>
            <p:cNvPr id="27" name="Picture 5" descr="img54"/>
            <p:cNvPicPr>
              <a:picLocks noChangeAspect="1" noChangeArrowheads="1"/>
            </p:cNvPicPr>
            <p:nvPr/>
          </p:nvPicPr>
          <p:blipFill>
            <a:blip r:embed="rId3"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8957491"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9158138" y="1982211"/>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7696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9601200" y="1921330"/>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3" name="TextBox 32"/>
          <p:cNvSpPr txBox="1"/>
          <p:nvPr/>
        </p:nvSpPr>
        <p:spPr>
          <a:xfrm>
            <a:off x="8529637" y="3505200"/>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4" name="TextBox 33"/>
          <p:cNvSpPr txBox="1"/>
          <p:nvPr/>
        </p:nvSpPr>
        <p:spPr>
          <a:xfrm rot="16200000">
            <a:off x="6564253" y="1999308"/>
            <a:ext cx="20511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grpSp>
        <p:nvGrpSpPr>
          <p:cNvPr id="3" name="Group 2"/>
          <p:cNvGrpSpPr/>
          <p:nvPr/>
        </p:nvGrpSpPr>
        <p:grpSpPr>
          <a:xfrm>
            <a:off x="1752600" y="3494545"/>
            <a:ext cx="8915400" cy="3268385"/>
            <a:chOff x="228600" y="3494544"/>
            <a:chExt cx="8915400" cy="3268385"/>
          </a:xfrm>
        </p:grpSpPr>
        <p:sp>
          <p:nvSpPr>
            <p:cNvPr id="3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7"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Rectangle 4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0" name="Group 49"/>
            <p:cNvGrpSpPr/>
            <p:nvPr/>
          </p:nvGrpSpPr>
          <p:grpSpPr>
            <a:xfrm>
              <a:off x="2365528" y="3494544"/>
              <a:ext cx="2514600" cy="2677656"/>
              <a:chOff x="2971800" y="3018528"/>
              <a:chExt cx="2514600" cy="2677656"/>
            </a:xfrm>
          </p:grpSpPr>
          <p:sp>
            <p:nvSpPr>
              <p:cNvPr id="51"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Rectangle 52"/>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4" name="Rectangle 53"/>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55" name="Rectangle 54"/>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4" name="Rectangle 3"/>
          <p:cNvSpPr/>
          <p:nvPr/>
        </p:nvSpPr>
        <p:spPr>
          <a:xfrm>
            <a:off x="6854672" y="5638801"/>
            <a:ext cx="3737128" cy="370927"/>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5" name="Straight Arrow Connector 4"/>
          <p:cNvCxnSpPr>
            <a:stCxn id="4" idx="0"/>
          </p:cNvCxnSpPr>
          <p:nvPr/>
        </p:nvCxnSpPr>
        <p:spPr>
          <a:xfrm flipH="1" flipV="1">
            <a:off x="7925882" y="3352800"/>
            <a:ext cx="797354" cy="2286000"/>
          </a:xfrm>
          <a:prstGeom prst="straightConnector1">
            <a:avLst/>
          </a:prstGeom>
          <a:ln w="28575">
            <a:solidFill>
              <a:srgbClr val="0000FF"/>
            </a:solidFill>
            <a:tailEnd type="arrow"/>
          </a:ln>
        </p:spPr>
        <p:style>
          <a:lnRef idx="1">
            <a:schemeClr val="dk1"/>
          </a:lnRef>
          <a:fillRef idx="0">
            <a:schemeClr val="dk1"/>
          </a:fillRef>
          <a:effectRef idx="0">
            <a:schemeClr val="dk1"/>
          </a:effectRef>
          <a:fontRef idx="minor">
            <a:schemeClr val="tx1"/>
          </a:fontRef>
        </p:style>
      </p:cxnSp>
      <p:sp>
        <p:nvSpPr>
          <p:cNvPr id="2" name="日期占位符 1"/>
          <p:cNvSpPr>
            <a:spLocks noGrp="1"/>
          </p:cNvSpPr>
          <p:nvPr>
            <p:ph type="dt" sz="half" idx="10"/>
          </p:nvPr>
        </p:nvSpPr>
        <p:spPr/>
        <p:txBody>
          <a:bodyPr/>
          <a:lstStyle/>
          <a:p>
            <a:fld id="{D8E77B24-1205-4780-A821-92660683F4FB}" type="datetime1">
              <a:rPr lang="en-US" altLang="zh-CN" smtClean="0"/>
              <a:t>12/17/2021</a:t>
            </a:fld>
            <a:endParaRPr lang="en-US"/>
          </a:p>
        </p:txBody>
      </p:sp>
    </p:spTree>
    <p:extLst>
      <p:ext uri="{BB962C8B-B14F-4D97-AF65-F5344CB8AC3E}">
        <p14:creationId xmlns:p14="http://schemas.microsoft.com/office/powerpoint/2010/main" val="41925183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609600" y="1295401"/>
            <a:ext cx="9601200" cy="2838270"/>
          </a:xfrm>
        </p:spPr>
        <p:txBody>
          <a:bodyPr/>
          <a:lstStyle/>
          <a:p>
            <a:pPr>
              <a:lnSpc>
                <a:spcPct val="90000"/>
              </a:lnSpc>
            </a:pPr>
            <a:r>
              <a:rPr lang="en-US" sz="3600" b="1" dirty="0">
                <a:solidFill>
                  <a:srgbClr val="0000FF"/>
                </a:solidFill>
              </a:rPr>
              <a:t>A = U </a:t>
            </a:r>
            <a:r>
              <a:rPr lang="en-US" sz="3600" b="1" dirty="0">
                <a:solidFill>
                  <a:srgbClr val="0000FF"/>
                </a:solidFill>
                <a:latin typeface="Symbol" pitchFamily="18" charset="2"/>
                <a:sym typeface="Symbol"/>
              </a:rPr>
              <a:t></a:t>
            </a:r>
            <a:r>
              <a:rPr lang="en-US" sz="3600" b="1" dirty="0">
                <a:solidFill>
                  <a:srgbClr val="0000FF"/>
                </a:solidFill>
              </a:rPr>
              <a:t> V</a:t>
            </a:r>
            <a:r>
              <a:rPr lang="en-US" sz="3600" b="1" baseline="30000" dirty="0">
                <a:solidFill>
                  <a:srgbClr val="0000FF"/>
                </a:solidFill>
              </a:rPr>
              <a:t>T </a:t>
            </a:r>
            <a:r>
              <a:rPr lang="en-US" sz="3600" b="1" dirty="0">
                <a:solidFill>
                  <a:srgbClr val="0000FF"/>
                </a:solidFill>
              </a:rPr>
              <a:t>- example:</a:t>
            </a: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4" name="Slide Number Placeholder 5"/>
          <p:cNvSpPr>
            <a:spLocks noGrp="1"/>
          </p:cNvSpPr>
          <p:nvPr>
            <p:ph type="sldNum" sz="quarter" idx="12"/>
          </p:nvPr>
        </p:nvSpPr>
        <p:spPr/>
        <p:txBody>
          <a:bodyPr/>
          <a:lstStyle/>
          <a:p>
            <a:fld id="{C10D871C-DAD0-4A05-938C-1D2D7308A692}" type="slidenum">
              <a:rPr lang="en-US"/>
              <a:pPr/>
              <a:t>23</a:t>
            </a:fld>
            <a:endParaRPr lang="en-US"/>
          </a:p>
        </p:txBody>
      </p:sp>
      <p:grpSp>
        <p:nvGrpSpPr>
          <p:cNvPr id="26" name="Group 4"/>
          <p:cNvGrpSpPr>
            <a:grpSpLocks/>
          </p:cNvGrpSpPr>
          <p:nvPr/>
        </p:nvGrpSpPr>
        <p:grpSpPr bwMode="auto">
          <a:xfrm>
            <a:off x="7577138" y="1143000"/>
            <a:ext cx="3548063" cy="2586038"/>
            <a:chOff x="1104" y="1248"/>
            <a:chExt cx="3291" cy="2328"/>
          </a:xfrm>
        </p:grpSpPr>
        <p:pic>
          <p:nvPicPr>
            <p:cNvPr id="27" name="Picture 5" descr="img54"/>
            <p:cNvPicPr>
              <a:picLocks noChangeAspect="1" noChangeArrowheads="1"/>
            </p:cNvPicPr>
            <p:nvPr/>
          </p:nvPicPr>
          <p:blipFill>
            <a:blip r:embed="rId3"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8957491"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9158138" y="1982211"/>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7696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9601200" y="1921330"/>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3" name="TextBox 32"/>
          <p:cNvSpPr txBox="1"/>
          <p:nvPr/>
        </p:nvSpPr>
        <p:spPr>
          <a:xfrm>
            <a:off x="8529637" y="3505200"/>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4" name="TextBox 33"/>
          <p:cNvSpPr txBox="1"/>
          <p:nvPr/>
        </p:nvSpPr>
        <p:spPr>
          <a:xfrm rot="16200000">
            <a:off x="6564253" y="1999308"/>
            <a:ext cx="20511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sp>
        <p:nvSpPr>
          <p:cNvPr id="38" name="Oval 21"/>
          <p:cNvSpPr>
            <a:spLocks noChangeArrowheads="1"/>
          </p:cNvSpPr>
          <p:nvPr/>
        </p:nvSpPr>
        <p:spPr bwMode="auto">
          <a:xfrm>
            <a:off x="6972730" y="4114800"/>
            <a:ext cx="762000" cy="533400"/>
          </a:xfrm>
          <a:prstGeom prst="ellipse">
            <a:avLst/>
          </a:prstGeom>
          <a:noFill/>
          <a:ln w="38100">
            <a:solidFill>
              <a:srgbClr val="008000"/>
            </a:solidFill>
            <a:round/>
            <a:headEnd type="none" w="sm" len="sm"/>
            <a:tailEnd/>
          </a:ln>
          <a:effectLst/>
        </p:spPr>
        <p:txBody>
          <a:bodyPr wrap="none" anchor="ctr"/>
          <a:lstStyle/>
          <a:p>
            <a:endParaRPr lang="en-US"/>
          </a:p>
        </p:txBody>
      </p:sp>
      <p:sp>
        <p:nvSpPr>
          <p:cNvPr id="39" name="Text Box 22"/>
          <p:cNvSpPr txBox="1">
            <a:spLocks noChangeArrowheads="1"/>
          </p:cNvSpPr>
          <p:nvPr/>
        </p:nvSpPr>
        <p:spPr bwMode="auto">
          <a:xfrm>
            <a:off x="4926955" y="2436020"/>
            <a:ext cx="2287807" cy="646331"/>
          </a:xfrm>
          <a:prstGeom prst="rect">
            <a:avLst/>
          </a:prstGeom>
          <a:noFill/>
          <a:ln w="15875">
            <a:noFill/>
            <a:miter lim="800000"/>
            <a:headEnd type="none" w="sm" len="sm"/>
            <a:tailEnd/>
          </a:ln>
          <a:effectLst/>
        </p:spPr>
        <p:txBody>
          <a:bodyPr wrap="none" anchor="ctr">
            <a:spAutoFit/>
          </a:bodyPr>
          <a:lstStyle/>
          <a:p>
            <a:pPr algn="ctr"/>
            <a:r>
              <a:rPr lang="en-US" b="1" dirty="0">
                <a:solidFill>
                  <a:srgbClr val="008000"/>
                </a:solidFill>
                <a:latin typeface="Arial" pitchFamily="34" charset="0"/>
                <a:cs typeface="Arial" pitchFamily="34" charset="0"/>
              </a:rPr>
              <a:t>variance (‘spread’) </a:t>
            </a:r>
            <a:br>
              <a:rPr lang="en-US" b="1" dirty="0">
                <a:solidFill>
                  <a:srgbClr val="008000"/>
                </a:solidFill>
                <a:latin typeface="Arial" pitchFamily="34" charset="0"/>
                <a:cs typeface="Arial" pitchFamily="34" charset="0"/>
              </a:rPr>
            </a:br>
            <a:r>
              <a:rPr lang="en-US" b="1" dirty="0">
                <a:solidFill>
                  <a:srgbClr val="008000"/>
                </a:solidFill>
                <a:latin typeface="Arial" pitchFamily="34" charset="0"/>
                <a:cs typeface="Arial" pitchFamily="34" charset="0"/>
              </a:rPr>
              <a:t>on the v</a:t>
            </a:r>
            <a:r>
              <a:rPr lang="en-US" b="1" baseline="-25000" dirty="0">
                <a:solidFill>
                  <a:srgbClr val="008000"/>
                </a:solidFill>
                <a:latin typeface="Arial" pitchFamily="34" charset="0"/>
                <a:cs typeface="Arial" pitchFamily="34" charset="0"/>
              </a:rPr>
              <a:t>1</a:t>
            </a:r>
            <a:r>
              <a:rPr lang="en-US" b="1" dirty="0">
                <a:solidFill>
                  <a:srgbClr val="008000"/>
                </a:solidFill>
                <a:latin typeface="Arial" pitchFamily="34" charset="0"/>
                <a:cs typeface="Arial" pitchFamily="34" charset="0"/>
              </a:rPr>
              <a:t> axis</a:t>
            </a:r>
          </a:p>
        </p:txBody>
      </p:sp>
      <p:sp>
        <p:nvSpPr>
          <p:cNvPr id="40" name="Line 23"/>
          <p:cNvSpPr>
            <a:spLocks noChangeShapeType="1"/>
          </p:cNvSpPr>
          <p:nvPr/>
        </p:nvSpPr>
        <p:spPr bwMode="auto">
          <a:xfrm>
            <a:off x="6553201" y="3082351"/>
            <a:ext cx="648165" cy="943465"/>
          </a:xfrm>
          <a:prstGeom prst="line">
            <a:avLst/>
          </a:prstGeom>
          <a:noFill/>
          <a:ln w="28575">
            <a:solidFill>
              <a:srgbClr val="008000"/>
            </a:solidFill>
            <a:round/>
            <a:headEnd type="none" w="sm" len="sm"/>
            <a:tailEnd type="triangle" w="med" len="med"/>
          </a:ln>
          <a:effectLst/>
        </p:spPr>
        <p:txBody>
          <a:bodyPr wrap="none" anchor="ctr"/>
          <a:lstStyle/>
          <a:p>
            <a:endParaRPr lang="en-US"/>
          </a:p>
        </p:txBody>
      </p:sp>
      <p:grpSp>
        <p:nvGrpSpPr>
          <p:cNvPr id="41" name="Group 40"/>
          <p:cNvGrpSpPr/>
          <p:nvPr/>
        </p:nvGrpSpPr>
        <p:grpSpPr>
          <a:xfrm>
            <a:off x="1752600" y="3494545"/>
            <a:ext cx="8915400" cy="3268385"/>
            <a:chOff x="228600" y="3494544"/>
            <a:chExt cx="8915400" cy="3268385"/>
          </a:xfrm>
        </p:grpSpPr>
        <p:sp>
          <p:nvSpPr>
            <p:cNvPr id="42"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8"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0"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1"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2"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3"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Rectangle 6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5" name="Group 64"/>
            <p:cNvGrpSpPr/>
            <p:nvPr/>
          </p:nvGrpSpPr>
          <p:grpSpPr>
            <a:xfrm>
              <a:off x="2365528" y="3494544"/>
              <a:ext cx="2514600" cy="2677656"/>
              <a:chOff x="2971800" y="3018528"/>
              <a:chExt cx="2514600" cy="2677656"/>
            </a:xfrm>
          </p:grpSpPr>
          <p:sp>
            <p:nvSpPr>
              <p:cNvPr id="6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0" name="Rectangle 69"/>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6" name="Rectangle 65"/>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7" name="Rectangle 66"/>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2" name="日期占位符 1"/>
          <p:cNvSpPr>
            <a:spLocks noGrp="1"/>
          </p:cNvSpPr>
          <p:nvPr>
            <p:ph type="dt" sz="half" idx="10"/>
          </p:nvPr>
        </p:nvSpPr>
        <p:spPr/>
        <p:txBody>
          <a:bodyPr/>
          <a:lstStyle/>
          <a:p>
            <a:fld id="{84B80B17-05C3-4880-BC7E-6CBBF4415FAB}" type="datetime1">
              <a:rPr lang="en-US" altLang="zh-CN" smtClean="0"/>
              <a:t>12/17/2021</a:t>
            </a:fld>
            <a:endParaRPr lang="en-US"/>
          </a:p>
        </p:txBody>
      </p:sp>
    </p:spTree>
    <p:extLst>
      <p:ext uri="{BB962C8B-B14F-4D97-AF65-F5344CB8AC3E}">
        <p14:creationId xmlns:p14="http://schemas.microsoft.com/office/powerpoint/2010/main" val="286671271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609600" y="1295401"/>
            <a:ext cx="9601200" cy="2838270"/>
          </a:xfrm>
        </p:spPr>
        <p:txBody>
          <a:bodyPr/>
          <a:lstStyle/>
          <a:p>
            <a:pPr marL="118872" indent="0">
              <a:lnSpc>
                <a:spcPct val="90000"/>
              </a:lnSpc>
              <a:buNone/>
            </a:pPr>
            <a:r>
              <a:rPr lang="en-US" sz="3600" b="1" dirty="0">
                <a:solidFill>
                  <a:srgbClr val="0000FF"/>
                </a:solidFill>
              </a:rPr>
              <a:t>A = U </a:t>
            </a:r>
            <a:r>
              <a:rPr lang="en-US" sz="3600" b="1" dirty="0">
                <a:solidFill>
                  <a:srgbClr val="0000FF"/>
                </a:solidFill>
                <a:latin typeface="Symbol" pitchFamily="18" charset="2"/>
                <a:sym typeface="Symbol"/>
              </a:rPr>
              <a:t></a:t>
            </a:r>
            <a:r>
              <a:rPr lang="en-US" sz="3600" b="1" dirty="0">
                <a:solidFill>
                  <a:srgbClr val="0000FF"/>
                </a:solidFill>
              </a:rPr>
              <a:t> V</a:t>
            </a:r>
            <a:r>
              <a:rPr lang="en-US" sz="3600" b="1" baseline="30000" dirty="0">
                <a:solidFill>
                  <a:srgbClr val="0000FF"/>
                </a:solidFill>
              </a:rPr>
              <a:t>T </a:t>
            </a:r>
            <a:r>
              <a:rPr lang="en-US" sz="3600" b="1" dirty="0">
                <a:solidFill>
                  <a:srgbClr val="0000FF"/>
                </a:solidFill>
              </a:rPr>
              <a:t>- example:</a:t>
            </a:r>
          </a:p>
          <a:p>
            <a:pPr>
              <a:lnSpc>
                <a:spcPct val="90000"/>
              </a:lnSpc>
            </a:pPr>
            <a:r>
              <a:rPr lang="en-US" b="1" dirty="0">
                <a:solidFill>
                  <a:srgbClr val="FF0066"/>
                </a:solidFill>
              </a:rPr>
              <a:t>U </a:t>
            </a:r>
            <a:r>
              <a:rPr lang="en-US" b="1" dirty="0">
                <a:solidFill>
                  <a:srgbClr val="FF0066"/>
                </a:solidFill>
                <a:latin typeface="Symbol" pitchFamily="18" charset="2"/>
                <a:sym typeface="Symbol"/>
              </a:rPr>
              <a:t></a:t>
            </a:r>
            <a:r>
              <a:rPr lang="en-US" dirty="0">
                <a:solidFill>
                  <a:srgbClr val="FF0066"/>
                </a:solidFill>
                <a:latin typeface="Symbol" pitchFamily="18" charset="2"/>
                <a:sym typeface="Symbol"/>
              </a:rPr>
              <a:t>:</a:t>
            </a:r>
            <a:r>
              <a:rPr lang="en-US" dirty="0">
                <a:solidFill>
                  <a:srgbClr val="FF0066"/>
                </a:solidFill>
              </a:rPr>
              <a:t>  </a:t>
            </a:r>
            <a:r>
              <a:rPr lang="en-US" dirty="0"/>
              <a:t>Gives the coordinates </a:t>
            </a:r>
            <a:r>
              <a:rPr lang="en-US" dirty="0" smtClean="0"/>
              <a:t/>
            </a:r>
            <a:br>
              <a:rPr lang="en-US" dirty="0" smtClean="0"/>
            </a:br>
            <a:r>
              <a:rPr lang="en-US" dirty="0" smtClean="0"/>
              <a:t>of </a:t>
            </a:r>
            <a:r>
              <a:rPr lang="en-US" dirty="0"/>
              <a:t>the </a:t>
            </a:r>
            <a:r>
              <a:rPr lang="en-US" dirty="0" smtClean="0"/>
              <a:t>points </a:t>
            </a:r>
            <a:r>
              <a:rPr lang="en-US" dirty="0"/>
              <a:t>in the </a:t>
            </a:r>
            <a:r>
              <a:rPr lang="en-US" dirty="0" smtClean="0"/>
              <a:t/>
            </a:r>
            <a:br>
              <a:rPr lang="en-US" dirty="0" smtClean="0"/>
            </a:br>
            <a:r>
              <a:rPr lang="en-US" dirty="0" smtClean="0"/>
              <a:t>projection </a:t>
            </a:r>
            <a:r>
              <a:rPr lang="en-US" dirty="0"/>
              <a:t>axis</a:t>
            </a:r>
          </a:p>
          <a:p>
            <a:pPr lvl="1">
              <a:lnSpc>
                <a:spcPct val="90000"/>
              </a:lnSpc>
            </a:pPr>
            <a:endParaRPr lang="en-US" b="1" dirty="0" smtClean="0">
              <a:solidFill>
                <a:srgbClr val="0000FF"/>
              </a:solidFill>
            </a:endParaRP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4" name="Slide Number Placeholder 5"/>
          <p:cNvSpPr>
            <a:spLocks noGrp="1"/>
          </p:cNvSpPr>
          <p:nvPr>
            <p:ph type="sldNum" sz="quarter" idx="12"/>
          </p:nvPr>
        </p:nvSpPr>
        <p:spPr/>
        <p:txBody>
          <a:bodyPr/>
          <a:lstStyle/>
          <a:p>
            <a:fld id="{C10D871C-DAD0-4A05-938C-1D2D7308A692}" type="slidenum">
              <a:rPr lang="en-US"/>
              <a:pPr/>
              <a:t>24</a:t>
            </a:fld>
            <a:endParaRPr lang="en-US"/>
          </a:p>
        </p:txBody>
      </p:sp>
      <p:grpSp>
        <p:nvGrpSpPr>
          <p:cNvPr id="26" name="Group 4"/>
          <p:cNvGrpSpPr>
            <a:grpSpLocks/>
          </p:cNvGrpSpPr>
          <p:nvPr/>
        </p:nvGrpSpPr>
        <p:grpSpPr bwMode="auto">
          <a:xfrm>
            <a:off x="7577138" y="1143000"/>
            <a:ext cx="3548063" cy="2586038"/>
            <a:chOff x="1104" y="1248"/>
            <a:chExt cx="3291" cy="2328"/>
          </a:xfrm>
        </p:grpSpPr>
        <p:pic>
          <p:nvPicPr>
            <p:cNvPr id="27" name="Picture 5" descr="img54"/>
            <p:cNvPicPr>
              <a:picLocks noChangeAspect="1" noChangeArrowheads="1"/>
            </p:cNvPicPr>
            <p:nvPr/>
          </p:nvPicPr>
          <p:blipFill>
            <a:blip r:embed="rId3"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8957491"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9158138" y="1982211"/>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7696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9601200" y="1921330"/>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3" name="TextBox 32"/>
          <p:cNvSpPr txBox="1"/>
          <p:nvPr/>
        </p:nvSpPr>
        <p:spPr>
          <a:xfrm>
            <a:off x="8529637" y="3505200"/>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4" name="TextBox 33"/>
          <p:cNvSpPr txBox="1"/>
          <p:nvPr/>
        </p:nvSpPr>
        <p:spPr>
          <a:xfrm rot="16200000">
            <a:off x="6564253" y="1999308"/>
            <a:ext cx="20511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grpSp>
        <p:nvGrpSpPr>
          <p:cNvPr id="3" name="Group 2"/>
          <p:cNvGrpSpPr/>
          <p:nvPr/>
        </p:nvGrpSpPr>
        <p:grpSpPr>
          <a:xfrm>
            <a:off x="1752600" y="3494544"/>
            <a:ext cx="8763000" cy="3297912"/>
            <a:chOff x="228600" y="3494544"/>
            <a:chExt cx="8763000" cy="3297912"/>
          </a:xfrm>
        </p:grpSpPr>
        <p:sp>
          <p:nvSpPr>
            <p:cNvPr id="3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7" name="Freeform 36"/>
            <p:cNvSpPr>
              <a:spLocks/>
            </p:cNvSpPr>
            <p:nvPr/>
          </p:nvSpPr>
          <p:spPr bwMode="auto">
            <a:xfrm>
              <a:off x="6019800" y="4160823"/>
              <a:ext cx="135047" cy="253656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solidFill>
                  <a:srgbClr val="008000"/>
                </a:solidFill>
              </a:endParaRPr>
            </a:p>
          </p:txBody>
        </p:sp>
        <p:sp>
          <p:nvSpPr>
            <p:cNvPr id="48" name="Freeform 37"/>
            <p:cNvSpPr>
              <a:spLocks/>
            </p:cNvSpPr>
            <p:nvPr/>
          </p:nvSpPr>
          <p:spPr bwMode="auto">
            <a:xfrm flipH="1">
              <a:off x="8382000" y="4160823"/>
              <a:ext cx="152400" cy="253656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Rectangle 4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55" name="Rectangle 54"/>
            <p:cNvSpPr/>
            <p:nvPr/>
          </p:nvSpPr>
          <p:spPr>
            <a:xfrm>
              <a:off x="6019800" y="4114800"/>
              <a:ext cx="2971800" cy="2677656"/>
            </a:xfrm>
            <a:prstGeom prst="rect">
              <a:avLst/>
            </a:prstGeom>
          </p:spPr>
          <p:txBody>
            <a:bodyPr wrap="square">
              <a:spAutoFit/>
            </a:bodyPr>
            <a:lstStyle/>
            <a:p>
              <a:r>
                <a:rPr lang="en-US" sz="2400" dirty="0">
                  <a:latin typeface="Times New Roman" pitchFamily="18" charset="0"/>
                  <a:cs typeface="Times New Roman" pitchFamily="18" charset="0"/>
                </a:rPr>
                <a:t>1.61    0.19   -0.01</a:t>
              </a:r>
            </a:p>
            <a:p>
              <a:r>
                <a:rPr lang="en-US" sz="2400" dirty="0">
                  <a:latin typeface="Times New Roman" pitchFamily="18" charset="0"/>
                  <a:cs typeface="Times New Roman" pitchFamily="18" charset="0"/>
                </a:rPr>
                <a:t>5.08    0.66   -0.03</a:t>
              </a:r>
            </a:p>
            <a:p>
              <a:r>
                <a:rPr lang="en-US" sz="2400" dirty="0">
                  <a:latin typeface="Times New Roman" pitchFamily="18" charset="0"/>
                  <a:cs typeface="Times New Roman" pitchFamily="18" charset="0"/>
                </a:rPr>
                <a:t>6.82    0.85   -0.05</a:t>
              </a:r>
            </a:p>
            <a:p>
              <a:r>
                <a:rPr lang="en-US" sz="2400" dirty="0">
                  <a:latin typeface="Times New Roman" pitchFamily="18" charset="0"/>
                  <a:cs typeface="Times New Roman" pitchFamily="18" charset="0"/>
                </a:rPr>
                <a:t>8.43    1.04   -0.06</a:t>
              </a:r>
            </a:p>
            <a:p>
              <a:r>
                <a:rPr lang="en-US" sz="2400" dirty="0">
                  <a:latin typeface="Times New Roman" pitchFamily="18" charset="0"/>
                  <a:cs typeface="Times New Roman" pitchFamily="18" charset="0"/>
                </a:rPr>
                <a:t>1.86   -5.60    0.84</a:t>
              </a:r>
            </a:p>
            <a:p>
              <a:r>
                <a:rPr lang="en-US" sz="2400" dirty="0">
                  <a:latin typeface="Times New Roman" pitchFamily="18" charset="0"/>
                  <a:cs typeface="Times New Roman" pitchFamily="18" charset="0"/>
                </a:rPr>
                <a:t>0.86   -6.93   -0.87</a:t>
              </a:r>
            </a:p>
            <a:p>
              <a:r>
                <a:rPr lang="en-US" sz="2400" dirty="0">
                  <a:latin typeface="Times New Roman" pitchFamily="18" charset="0"/>
                  <a:cs typeface="Times New Roman" pitchFamily="18" charset="0"/>
                </a:rPr>
                <a:t>0.86   -2.75    0.41</a:t>
              </a:r>
            </a:p>
          </p:txBody>
        </p:sp>
      </p:grpSp>
      <p:sp>
        <p:nvSpPr>
          <p:cNvPr id="2" name="TextBox 1"/>
          <p:cNvSpPr txBox="1"/>
          <p:nvPr/>
        </p:nvSpPr>
        <p:spPr>
          <a:xfrm>
            <a:off x="4420184" y="3524072"/>
            <a:ext cx="3000376" cy="1200329"/>
          </a:xfrm>
          <a:prstGeom prst="rect">
            <a:avLst/>
          </a:prstGeom>
          <a:noFill/>
        </p:spPr>
        <p:txBody>
          <a:bodyPr wrap="square" rtlCol="0">
            <a:spAutoFit/>
          </a:bodyPr>
          <a:lstStyle/>
          <a:p>
            <a:r>
              <a:rPr lang="en-US" sz="2400" b="1" dirty="0">
                <a:solidFill>
                  <a:srgbClr val="008000"/>
                </a:solidFill>
                <a:latin typeface="Arial" pitchFamily="34" charset="0"/>
                <a:cs typeface="Arial" pitchFamily="34" charset="0"/>
              </a:rPr>
              <a:t>Projection of users on the “Sci-Fi” axis </a:t>
            </a:r>
            <a:r>
              <a:rPr lang="en-US" sz="2400" b="1" dirty="0">
                <a:latin typeface="Symbol" pitchFamily="18" charset="2"/>
                <a:sym typeface="Symbol"/>
              </a:rPr>
              <a:t>(</a:t>
            </a:r>
            <a:r>
              <a:rPr lang="en-US" sz="2400" b="1" dirty="0"/>
              <a:t>U </a:t>
            </a:r>
            <a:r>
              <a:rPr lang="en-US" sz="2400" b="1" dirty="0">
                <a:latin typeface="Symbol" pitchFamily="18" charset="2"/>
                <a:sym typeface="Symbol"/>
              </a:rPr>
              <a:t>)</a:t>
            </a:r>
            <a:r>
              <a:rPr lang="en-US" sz="2400" b="1" baseline="30000" dirty="0">
                <a:latin typeface="Symbol" pitchFamily="18" charset="2"/>
                <a:sym typeface="Symbol"/>
              </a:rPr>
              <a:t> T</a:t>
            </a:r>
            <a:r>
              <a:rPr lang="en-US" sz="2400" b="1" dirty="0">
                <a:solidFill>
                  <a:srgbClr val="008000"/>
                </a:solidFill>
                <a:latin typeface="Arial" pitchFamily="34" charset="0"/>
                <a:cs typeface="Arial" pitchFamily="34" charset="0"/>
                <a:sym typeface="Wingdings" pitchFamily="2" charset="2"/>
              </a:rPr>
              <a:t>:</a:t>
            </a:r>
            <a:endParaRPr lang="en-US" sz="2400" b="1" dirty="0">
              <a:solidFill>
                <a:srgbClr val="008000"/>
              </a:solidFill>
              <a:latin typeface="Arial" pitchFamily="34" charset="0"/>
              <a:cs typeface="Arial" pitchFamily="34" charset="0"/>
            </a:endParaRPr>
          </a:p>
        </p:txBody>
      </p:sp>
      <p:sp>
        <p:nvSpPr>
          <p:cNvPr id="4" name="Rectangle 3"/>
          <p:cNvSpPr/>
          <p:nvPr/>
        </p:nvSpPr>
        <p:spPr>
          <a:xfrm>
            <a:off x="7620000" y="4160823"/>
            <a:ext cx="636488" cy="2536562"/>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6" name="Straight Arrow Connector 5"/>
          <p:cNvCxnSpPr/>
          <p:nvPr/>
        </p:nvCxnSpPr>
        <p:spPr>
          <a:xfrm>
            <a:off x="6553200" y="4419600"/>
            <a:ext cx="1036636" cy="5334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
        <p:nvSpPr>
          <p:cNvPr id="5" name="日期占位符 4"/>
          <p:cNvSpPr>
            <a:spLocks noGrp="1"/>
          </p:cNvSpPr>
          <p:nvPr>
            <p:ph type="dt" sz="half" idx="10"/>
          </p:nvPr>
        </p:nvSpPr>
        <p:spPr/>
        <p:txBody>
          <a:bodyPr/>
          <a:lstStyle/>
          <a:p>
            <a:fld id="{8BA49A71-4308-40DA-94C6-F2917E6E7C1E}" type="datetime1">
              <a:rPr lang="en-US" altLang="zh-CN" smtClean="0"/>
              <a:t>12/17/2021</a:t>
            </a:fld>
            <a:endParaRPr lang="en-US"/>
          </a:p>
        </p:txBody>
      </p:sp>
    </p:spTree>
    <p:extLst>
      <p:ext uri="{BB962C8B-B14F-4D97-AF65-F5344CB8AC3E}">
        <p14:creationId xmlns:p14="http://schemas.microsoft.com/office/powerpoint/2010/main" val="11960164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a:t>
            </a:r>
            <a:r>
              <a:rPr lang="en-US" b="1" dirty="0" smtClean="0"/>
              <a:t>How </a:t>
            </a:r>
            <a:r>
              <a:rPr lang="en-US" b="1" dirty="0"/>
              <a:t>exactly is dim. reduction done?</a:t>
            </a:r>
          </a:p>
          <a:p>
            <a:pPr>
              <a:lnSpc>
                <a:spcPct val="90000"/>
              </a:lnSpc>
            </a:pPr>
            <a:endParaRPr lang="en-US" dirty="0"/>
          </a:p>
        </p:txBody>
      </p:sp>
      <p:sp>
        <p:nvSpPr>
          <p:cNvPr id="22" name="Slide Number Placeholder 5"/>
          <p:cNvSpPr>
            <a:spLocks noGrp="1"/>
          </p:cNvSpPr>
          <p:nvPr>
            <p:ph type="sldNum" sz="quarter" idx="12"/>
          </p:nvPr>
        </p:nvSpPr>
        <p:spPr/>
        <p:txBody>
          <a:bodyPr/>
          <a:lstStyle/>
          <a:p>
            <a:fld id="{288EFEB7-45B7-4865-8B6A-776BB49F2829}" type="slidenum">
              <a:rPr lang="en-US"/>
              <a:pPr/>
              <a:t>25</a:t>
            </a:fld>
            <a:endParaRPr lang="en-US"/>
          </a:p>
        </p:txBody>
      </p:sp>
      <p:grpSp>
        <p:nvGrpSpPr>
          <p:cNvPr id="41" name="Group 40"/>
          <p:cNvGrpSpPr/>
          <p:nvPr/>
        </p:nvGrpSpPr>
        <p:grpSpPr>
          <a:xfrm>
            <a:off x="1752600" y="3494545"/>
            <a:ext cx="8915400" cy="3268385"/>
            <a:chOff x="228600" y="3494544"/>
            <a:chExt cx="8915400" cy="3268385"/>
          </a:xfrm>
        </p:grpSpPr>
        <p:sp>
          <p:nvSpPr>
            <p:cNvPr id="42"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3"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5"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6"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7"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8"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9"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0"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Rectangle 50"/>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2" name="Group 51"/>
            <p:cNvGrpSpPr/>
            <p:nvPr/>
          </p:nvGrpSpPr>
          <p:grpSpPr>
            <a:xfrm>
              <a:off x="2365528" y="3494544"/>
              <a:ext cx="2514600" cy="2677656"/>
              <a:chOff x="2971800" y="3018528"/>
              <a:chExt cx="2514600" cy="2677656"/>
            </a:xfrm>
          </p:grpSpPr>
          <p:sp>
            <p:nvSpPr>
              <p:cNvPr id="55"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Rectangle 56"/>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3" name="Rectangle 52"/>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54" name="Rectangle 53"/>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2" name="日期占位符 1"/>
          <p:cNvSpPr>
            <a:spLocks noGrp="1"/>
          </p:cNvSpPr>
          <p:nvPr>
            <p:ph type="dt" sz="half" idx="10"/>
          </p:nvPr>
        </p:nvSpPr>
        <p:spPr/>
        <p:txBody>
          <a:bodyPr/>
          <a:lstStyle/>
          <a:p>
            <a:fld id="{04A1B8CF-9949-408A-BF42-56D7ED087C85}" type="datetime1">
              <a:rPr lang="en-US" altLang="zh-CN" smtClean="0"/>
              <a:t>12/17/2021</a:t>
            </a:fld>
            <a:endParaRPr lang="en-US"/>
          </a:p>
        </p:txBody>
      </p:sp>
    </p:spTree>
    <p:extLst>
      <p:ext uri="{BB962C8B-B14F-4D97-AF65-F5344CB8AC3E}">
        <p14:creationId xmlns:p14="http://schemas.microsoft.com/office/powerpoint/2010/main" val="148601159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a:t>
            </a:r>
            <a:r>
              <a:rPr lang="en-US" b="1" dirty="0" smtClean="0"/>
              <a:t>How </a:t>
            </a:r>
            <a:r>
              <a:rPr lang="en-US" b="1" dirty="0"/>
              <a:t>exactly is dim. reduction done?</a:t>
            </a:r>
          </a:p>
          <a:p>
            <a:pPr>
              <a:lnSpc>
                <a:spcPct val="90000"/>
              </a:lnSpc>
            </a:pPr>
            <a:r>
              <a:rPr lang="en-US" b="1" dirty="0">
                <a:solidFill>
                  <a:srgbClr val="008000"/>
                </a:solidFill>
              </a:rPr>
              <a:t>A: Set </a:t>
            </a:r>
            <a:r>
              <a:rPr lang="en-US" b="1" dirty="0" smtClean="0">
                <a:solidFill>
                  <a:srgbClr val="008000"/>
                </a:solidFill>
              </a:rPr>
              <a:t>smallest </a:t>
            </a:r>
            <a:r>
              <a:rPr lang="en-US" b="1" dirty="0">
                <a:solidFill>
                  <a:srgbClr val="008000"/>
                </a:solidFill>
              </a:rPr>
              <a:t>singular values to zero</a:t>
            </a:r>
          </a:p>
          <a:p>
            <a:pPr marL="118872" indent="0">
              <a:lnSpc>
                <a:spcPct val="90000"/>
              </a:lnSpc>
              <a:buNone/>
            </a:pPr>
            <a:endParaRPr lang="en-US" dirty="0"/>
          </a:p>
        </p:txBody>
      </p:sp>
      <p:sp>
        <p:nvSpPr>
          <p:cNvPr id="22" name="Slide Number Placeholder 5"/>
          <p:cNvSpPr>
            <a:spLocks noGrp="1"/>
          </p:cNvSpPr>
          <p:nvPr>
            <p:ph type="sldNum" sz="quarter" idx="12"/>
          </p:nvPr>
        </p:nvSpPr>
        <p:spPr/>
        <p:txBody>
          <a:bodyPr/>
          <a:lstStyle/>
          <a:p>
            <a:fld id="{288EFEB7-45B7-4865-8B6A-776BB49F2829}" type="slidenum">
              <a:rPr lang="en-US"/>
              <a:pPr/>
              <a:t>26</a:t>
            </a:fld>
            <a:endParaRPr lang="en-US"/>
          </a:p>
        </p:txBody>
      </p:sp>
      <p:grpSp>
        <p:nvGrpSpPr>
          <p:cNvPr id="43" name="Group 42"/>
          <p:cNvGrpSpPr/>
          <p:nvPr/>
        </p:nvGrpSpPr>
        <p:grpSpPr>
          <a:xfrm>
            <a:off x="8153400" y="4876800"/>
            <a:ext cx="342900" cy="424428"/>
            <a:chOff x="6629400" y="4876800"/>
            <a:chExt cx="342900" cy="424428"/>
          </a:xfrm>
        </p:grpSpPr>
        <p:sp>
          <p:nvSpPr>
            <p:cNvPr id="44"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5"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6" name="Group 45"/>
          <p:cNvGrpSpPr/>
          <p:nvPr/>
        </p:nvGrpSpPr>
        <p:grpSpPr>
          <a:xfrm>
            <a:off x="1752600" y="3494545"/>
            <a:ext cx="8915400" cy="3268385"/>
            <a:chOff x="228600" y="3494544"/>
            <a:chExt cx="8915400" cy="3268385"/>
          </a:xfrm>
        </p:grpSpPr>
        <p:sp>
          <p:nvSpPr>
            <p:cNvPr id="47"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0"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3"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4"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Rectangle 55"/>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7" name="Group 56"/>
            <p:cNvGrpSpPr/>
            <p:nvPr/>
          </p:nvGrpSpPr>
          <p:grpSpPr>
            <a:xfrm>
              <a:off x="2365528" y="3494544"/>
              <a:ext cx="2514600" cy="2677656"/>
              <a:chOff x="2971800" y="3018528"/>
              <a:chExt cx="2514600" cy="2677656"/>
            </a:xfrm>
          </p:grpSpPr>
          <p:sp>
            <p:nvSpPr>
              <p:cNvPr id="6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2" name="Rectangle 6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8" name="Rectangle 57"/>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59" name="Rectangle 5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2" name="日期占位符 1"/>
          <p:cNvSpPr>
            <a:spLocks noGrp="1"/>
          </p:cNvSpPr>
          <p:nvPr>
            <p:ph type="dt" sz="half" idx="10"/>
          </p:nvPr>
        </p:nvSpPr>
        <p:spPr/>
        <p:txBody>
          <a:bodyPr/>
          <a:lstStyle/>
          <a:p>
            <a:fld id="{CBCB6F74-D5F9-44D2-9BB6-6CBC68704866}" type="datetime1">
              <a:rPr lang="en-US" altLang="zh-CN" smtClean="0"/>
              <a:t>12/17/2021</a:t>
            </a:fld>
            <a:endParaRPr lang="en-US"/>
          </a:p>
        </p:txBody>
      </p:sp>
    </p:spTree>
    <p:extLst>
      <p:ext uri="{BB962C8B-B14F-4D97-AF65-F5344CB8AC3E}">
        <p14:creationId xmlns:p14="http://schemas.microsoft.com/office/powerpoint/2010/main" val="292427129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a:t>
            </a:r>
            <a:r>
              <a:rPr lang="en-US" b="1" dirty="0" smtClean="0"/>
              <a:t>How </a:t>
            </a:r>
            <a:r>
              <a:rPr lang="en-US" b="1" dirty="0"/>
              <a:t>exactly is dim. reduction done?</a:t>
            </a:r>
          </a:p>
          <a:p>
            <a:pPr>
              <a:lnSpc>
                <a:spcPct val="90000"/>
              </a:lnSpc>
            </a:pPr>
            <a:r>
              <a:rPr lang="en-US" b="1" dirty="0">
                <a:solidFill>
                  <a:srgbClr val="008000"/>
                </a:solidFill>
              </a:rPr>
              <a:t>A: Set </a:t>
            </a:r>
            <a:r>
              <a:rPr lang="en-US" b="1" dirty="0" smtClean="0">
                <a:solidFill>
                  <a:srgbClr val="008000"/>
                </a:solidFill>
              </a:rPr>
              <a:t>smallest </a:t>
            </a:r>
            <a:r>
              <a:rPr lang="en-US" b="1" dirty="0">
                <a:solidFill>
                  <a:srgbClr val="008000"/>
                </a:solidFill>
              </a:rPr>
              <a:t>singular values to zero</a:t>
            </a:r>
          </a:p>
          <a:p>
            <a:pPr marL="118872" indent="0">
              <a:lnSpc>
                <a:spcPct val="90000"/>
              </a:lnSpc>
              <a:buNone/>
            </a:pPr>
            <a:endParaRPr lang="en-US" dirty="0"/>
          </a:p>
        </p:txBody>
      </p:sp>
      <p:sp>
        <p:nvSpPr>
          <p:cNvPr id="22" name="Slide Number Placeholder 5"/>
          <p:cNvSpPr>
            <a:spLocks noGrp="1"/>
          </p:cNvSpPr>
          <p:nvPr>
            <p:ph type="sldNum" sz="quarter" idx="12"/>
          </p:nvPr>
        </p:nvSpPr>
        <p:spPr/>
        <p:txBody>
          <a:bodyPr/>
          <a:lstStyle/>
          <a:p>
            <a:fld id="{288EFEB7-45B7-4865-8B6A-776BB49F2829}" type="slidenum">
              <a:rPr lang="en-US"/>
              <a:pPr/>
              <a:t>27</a:t>
            </a:fld>
            <a:endParaRPr lang="en-US"/>
          </a:p>
        </p:txBody>
      </p:sp>
      <p:grpSp>
        <p:nvGrpSpPr>
          <p:cNvPr id="46" name="Group 45"/>
          <p:cNvGrpSpPr/>
          <p:nvPr/>
        </p:nvGrpSpPr>
        <p:grpSpPr>
          <a:xfrm>
            <a:off x="8153400" y="4876800"/>
            <a:ext cx="342900" cy="424428"/>
            <a:chOff x="6629400" y="4876800"/>
            <a:chExt cx="342900" cy="424428"/>
          </a:xfrm>
        </p:grpSpPr>
        <p:sp>
          <p:nvSpPr>
            <p:cNvPr id="47"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8"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9" name="Group 48"/>
          <p:cNvGrpSpPr/>
          <p:nvPr/>
        </p:nvGrpSpPr>
        <p:grpSpPr>
          <a:xfrm>
            <a:off x="1752600" y="3494545"/>
            <a:ext cx="8915400" cy="3268385"/>
            <a:chOff x="228600" y="3494544"/>
            <a:chExt cx="8915400" cy="3268385"/>
          </a:xfrm>
        </p:grpSpPr>
        <p:sp>
          <p:nvSpPr>
            <p:cNvPr id="50"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Rectangle 5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365528" y="3494544"/>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66" name="Text Box 21"/>
          <p:cNvSpPr txBox="1">
            <a:spLocks noChangeArrowheads="1"/>
          </p:cNvSpPr>
          <p:nvPr/>
        </p:nvSpPr>
        <p:spPr bwMode="auto">
          <a:xfrm>
            <a:off x="3620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
        <p:nvSpPr>
          <p:cNvPr id="2" name="日期占位符 1"/>
          <p:cNvSpPr>
            <a:spLocks noGrp="1"/>
          </p:cNvSpPr>
          <p:nvPr>
            <p:ph type="dt" sz="half" idx="10"/>
          </p:nvPr>
        </p:nvSpPr>
        <p:spPr/>
        <p:txBody>
          <a:bodyPr/>
          <a:lstStyle/>
          <a:p>
            <a:fld id="{0DF5B13F-6C5B-410D-91F2-C36188AA2EA6}" type="datetime1">
              <a:rPr lang="en-US" altLang="zh-CN" smtClean="0"/>
              <a:t>12/17/2021</a:t>
            </a:fld>
            <a:endParaRPr lang="en-US"/>
          </a:p>
        </p:txBody>
      </p:sp>
    </p:spTree>
    <p:extLst>
      <p:ext uri="{BB962C8B-B14F-4D97-AF65-F5344CB8AC3E}">
        <p14:creationId xmlns:p14="http://schemas.microsoft.com/office/powerpoint/2010/main" val="64188636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a:t>
            </a:r>
            <a:r>
              <a:rPr lang="en-US" b="1" dirty="0" smtClean="0"/>
              <a:t>How </a:t>
            </a:r>
            <a:r>
              <a:rPr lang="en-US" b="1" dirty="0"/>
              <a:t>exactly is dim. reduction done?</a:t>
            </a:r>
          </a:p>
          <a:p>
            <a:pPr>
              <a:lnSpc>
                <a:spcPct val="90000"/>
              </a:lnSpc>
            </a:pPr>
            <a:r>
              <a:rPr lang="en-US" b="1" dirty="0">
                <a:solidFill>
                  <a:srgbClr val="008000"/>
                </a:solidFill>
              </a:rPr>
              <a:t>A: Set </a:t>
            </a:r>
            <a:r>
              <a:rPr lang="en-US" b="1" dirty="0" smtClean="0">
                <a:solidFill>
                  <a:srgbClr val="008000"/>
                </a:solidFill>
              </a:rPr>
              <a:t>smallest </a:t>
            </a:r>
            <a:r>
              <a:rPr lang="en-US" b="1" dirty="0">
                <a:solidFill>
                  <a:srgbClr val="008000"/>
                </a:solidFill>
              </a:rPr>
              <a:t>singular values to zero</a:t>
            </a:r>
          </a:p>
          <a:p>
            <a:pPr marL="118872" indent="0">
              <a:lnSpc>
                <a:spcPct val="90000"/>
              </a:lnSpc>
              <a:buNone/>
            </a:pPr>
            <a:endParaRPr lang="en-US" dirty="0"/>
          </a:p>
        </p:txBody>
      </p:sp>
      <p:sp>
        <p:nvSpPr>
          <p:cNvPr id="22" name="Slide Number Placeholder 5"/>
          <p:cNvSpPr>
            <a:spLocks noGrp="1"/>
          </p:cNvSpPr>
          <p:nvPr>
            <p:ph type="sldNum" sz="quarter" idx="12"/>
          </p:nvPr>
        </p:nvSpPr>
        <p:spPr/>
        <p:txBody>
          <a:bodyPr/>
          <a:lstStyle/>
          <a:p>
            <a:fld id="{288EFEB7-45B7-4865-8B6A-776BB49F2829}" type="slidenum">
              <a:rPr lang="en-US"/>
              <a:pPr/>
              <a:t>28</a:t>
            </a:fld>
            <a:endParaRPr lang="en-US"/>
          </a:p>
        </p:txBody>
      </p:sp>
      <p:grpSp>
        <p:nvGrpSpPr>
          <p:cNvPr id="41" name="Group 40"/>
          <p:cNvGrpSpPr/>
          <p:nvPr/>
        </p:nvGrpSpPr>
        <p:grpSpPr>
          <a:xfrm>
            <a:off x="8153400" y="4876800"/>
            <a:ext cx="342900" cy="424428"/>
            <a:chOff x="6629400" y="4876800"/>
            <a:chExt cx="342900" cy="424428"/>
          </a:xfrm>
        </p:grpSpPr>
        <p:sp>
          <p:nvSpPr>
            <p:cNvPr id="42"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3"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4" name="Group 43"/>
          <p:cNvGrpSpPr/>
          <p:nvPr/>
        </p:nvGrpSpPr>
        <p:grpSpPr>
          <a:xfrm>
            <a:off x="5715000" y="3606368"/>
            <a:ext cx="460528" cy="2498300"/>
            <a:chOff x="6613700" y="4876800"/>
            <a:chExt cx="533400" cy="424428"/>
          </a:xfrm>
        </p:grpSpPr>
        <p:sp>
          <p:nvSpPr>
            <p:cNvPr id="45" name="Line 19"/>
            <p:cNvSpPr>
              <a:spLocks noChangeShapeType="1"/>
            </p:cNvSpPr>
            <p:nvPr/>
          </p:nvSpPr>
          <p:spPr bwMode="auto">
            <a:xfrm flipV="1">
              <a:off x="6629400" y="4876800"/>
              <a:ext cx="419100" cy="421145"/>
            </a:xfrm>
            <a:prstGeom prst="line">
              <a:avLst/>
            </a:prstGeom>
            <a:noFill/>
            <a:ln w="38100">
              <a:solidFill>
                <a:srgbClr val="FF0000"/>
              </a:solidFill>
              <a:round/>
              <a:headEnd type="none" w="sm" len="sm"/>
              <a:tailEnd/>
            </a:ln>
            <a:effectLst/>
          </p:spPr>
          <p:txBody>
            <a:bodyPr wrap="none" anchor="ctr"/>
            <a:lstStyle/>
            <a:p>
              <a:endParaRPr lang="en-US"/>
            </a:p>
          </p:txBody>
        </p:sp>
        <p:sp>
          <p:nvSpPr>
            <p:cNvPr id="46" name="Line 21"/>
            <p:cNvSpPr>
              <a:spLocks noChangeShapeType="1"/>
            </p:cNvSpPr>
            <p:nvPr/>
          </p:nvSpPr>
          <p:spPr bwMode="auto">
            <a:xfrm>
              <a:off x="6613700" y="4885504"/>
              <a:ext cx="533400" cy="415724"/>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7" name="Group 46"/>
          <p:cNvGrpSpPr/>
          <p:nvPr/>
        </p:nvGrpSpPr>
        <p:grpSpPr>
          <a:xfrm rot="16200000">
            <a:off x="8632894" y="4672157"/>
            <a:ext cx="230265" cy="3687552"/>
            <a:chOff x="6613700" y="4876800"/>
            <a:chExt cx="533400" cy="424428"/>
          </a:xfrm>
        </p:grpSpPr>
        <p:sp>
          <p:nvSpPr>
            <p:cNvPr id="48" name="Line 19"/>
            <p:cNvSpPr>
              <a:spLocks noChangeShapeType="1"/>
            </p:cNvSpPr>
            <p:nvPr/>
          </p:nvSpPr>
          <p:spPr bwMode="auto">
            <a:xfrm flipV="1">
              <a:off x="6629400" y="4876800"/>
              <a:ext cx="419100" cy="421145"/>
            </a:xfrm>
            <a:prstGeom prst="line">
              <a:avLst/>
            </a:prstGeom>
            <a:noFill/>
            <a:ln w="38100">
              <a:solidFill>
                <a:srgbClr val="FF0000"/>
              </a:solidFill>
              <a:round/>
              <a:headEnd type="none" w="sm" len="sm"/>
              <a:tailEnd/>
            </a:ln>
            <a:effectLst/>
          </p:spPr>
          <p:txBody>
            <a:bodyPr wrap="none" anchor="ctr"/>
            <a:lstStyle/>
            <a:p>
              <a:endParaRPr lang="en-US"/>
            </a:p>
          </p:txBody>
        </p:sp>
        <p:sp>
          <p:nvSpPr>
            <p:cNvPr id="49" name="Line 21"/>
            <p:cNvSpPr>
              <a:spLocks noChangeShapeType="1"/>
            </p:cNvSpPr>
            <p:nvPr/>
          </p:nvSpPr>
          <p:spPr bwMode="auto">
            <a:xfrm>
              <a:off x="6613700" y="4885504"/>
              <a:ext cx="533400" cy="415724"/>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50" name="Group 49"/>
          <p:cNvGrpSpPr/>
          <p:nvPr/>
        </p:nvGrpSpPr>
        <p:grpSpPr>
          <a:xfrm>
            <a:off x="1752600" y="3494545"/>
            <a:ext cx="8915400" cy="3268385"/>
            <a:chOff x="228600" y="3494544"/>
            <a:chExt cx="8915400" cy="3268385"/>
          </a:xfrm>
        </p:grpSpPr>
        <p:sp>
          <p:nvSpPr>
            <p:cNvPr id="51"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Rectangle 5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365528" y="3494544"/>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66" name="Text Box 21"/>
          <p:cNvSpPr txBox="1">
            <a:spLocks noChangeArrowheads="1"/>
          </p:cNvSpPr>
          <p:nvPr/>
        </p:nvSpPr>
        <p:spPr bwMode="auto">
          <a:xfrm>
            <a:off x="3620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
        <p:nvSpPr>
          <p:cNvPr id="2" name="日期占位符 1"/>
          <p:cNvSpPr>
            <a:spLocks noGrp="1"/>
          </p:cNvSpPr>
          <p:nvPr>
            <p:ph type="dt" sz="half" idx="10"/>
          </p:nvPr>
        </p:nvSpPr>
        <p:spPr/>
        <p:txBody>
          <a:bodyPr/>
          <a:lstStyle/>
          <a:p>
            <a:fld id="{2ADB5678-E2BA-4881-A412-2859D4FC9D46}" type="datetime1">
              <a:rPr lang="en-US" altLang="zh-CN" smtClean="0"/>
              <a:t>12/17/2021</a:t>
            </a:fld>
            <a:endParaRPr lang="en-US"/>
          </a:p>
        </p:txBody>
      </p:sp>
    </p:spTree>
    <p:extLst>
      <p:ext uri="{BB962C8B-B14F-4D97-AF65-F5344CB8AC3E}">
        <p14:creationId xmlns:p14="http://schemas.microsoft.com/office/powerpoint/2010/main" val="106002045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a:t>
            </a:r>
            <a:r>
              <a:rPr lang="en-US" b="1" dirty="0" smtClean="0"/>
              <a:t>How </a:t>
            </a:r>
            <a:r>
              <a:rPr lang="en-US" b="1" dirty="0"/>
              <a:t>exactly is dim. reduction done?</a:t>
            </a:r>
          </a:p>
          <a:p>
            <a:pPr>
              <a:lnSpc>
                <a:spcPct val="90000"/>
              </a:lnSpc>
            </a:pPr>
            <a:r>
              <a:rPr lang="en-US" b="1" dirty="0">
                <a:solidFill>
                  <a:srgbClr val="008000"/>
                </a:solidFill>
              </a:rPr>
              <a:t>A: Set </a:t>
            </a:r>
            <a:r>
              <a:rPr lang="en-US" b="1" dirty="0" smtClean="0">
                <a:solidFill>
                  <a:srgbClr val="008000"/>
                </a:solidFill>
              </a:rPr>
              <a:t>smallest </a:t>
            </a:r>
            <a:r>
              <a:rPr lang="en-US" b="1" dirty="0">
                <a:solidFill>
                  <a:srgbClr val="008000"/>
                </a:solidFill>
              </a:rPr>
              <a:t>singular values to zero</a:t>
            </a:r>
          </a:p>
          <a:p>
            <a:pPr marL="118872" indent="0">
              <a:lnSpc>
                <a:spcPct val="90000"/>
              </a:lnSpc>
              <a:buNone/>
            </a:pPr>
            <a:endParaRPr lang="en-US" dirty="0"/>
          </a:p>
        </p:txBody>
      </p:sp>
      <p:sp>
        <p:nvSpPr>
          <p:cNvPr id="22" name="Slide Number Placeholder 5"/>
          <p:cNvSpPr>
            <a:spLocks noGrp="1"/>
          </p:cNvSpPr>
          <p:nvPr>
            <p:ph type="sldNum" sz="quarter" idx="12"/>
          </p:nvPr>
        </p:nvSpPr>
        <p:spPr/>
        <p:txBody>
          <a:bodyPr/>
          <a:lstStyle/>
          <a:p>
            <a:fld id="{288EFEB7-45B7-4865-8B6A-776BB49F2829}" type="slidenum">
              <a:rPr lang="en-US"/>
              <a:pPr/>
              <a:t>29</a:t>
            </a:fld>
            <a:endParaRPr lang="en-US"/>
          </a:p>
        </p:txBody>
      </p:sp>
      <p:grpSp>
        <p:nvGrpSpPr>
          <p:cNvPr id="24" name="Group 23"/>
          <p:cNvGrpSpPr/>
          <p:nvPr/>
        </p:nvGrpSpPr>
        <p:grpSpPr>
          <a:xfrm>
            <a:off x="1752600" y="3494545"/>
            <a:ext cx="8915400" cy="3202841"/>
            <a:chOff x="228600" y="3494544"/>
            <a:chExt cx="8915400" cy="3202841"/>
          </a:xfrm>
        </p:grpSpPr>
        <p:sp>
          <p:nvSpPr>
            <p:cNvPr id="2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7"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
          <p:nvSpPr>
            <p:cNvPr id="28"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9"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0"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31"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32"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3"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4" name="Rectangle 3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35" name="Group 34"/>
            <p:cNvGrpSpPr/>
            <p:nvPr/>
          </p:nvGrpSpPr>
          <p:grpSpPr>
            <a:xfrm>
              <a:off x="2496312" y="3494544"/>
              <a:ext cx="2514600" cy="2677656"/>
              <a:chOff x="3102584" y="3018528"/>
              <a:chExt cx="2514600" cy="2677656"/>
            </a:xfrm>
          </p:grpSpPr>
          <p:sp>
            <p:nvSpPr>
              <p:cNvPr id="3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0" name="Rectangle 39"/>
              <p:cNvSpPr/>
              <p:nvPr/>
            </p:nvSpPr>
            <p:spPr>
              <a:xfrm>
                <a:off x="3102584" y="3018528"/>
                <a:ext cx="2514600" cy="2677656"/>
              </a:xfrm>
              <a:prstGeom prst="rect">
                <a:avLst/>
              </a:prstGeom>
            </p:spPr>
            <p:txBody>
              <a:bodyPr wrap="square">
                <a:spAutoFit/>
              </a:bodyPr>
              <a:lstStyle/>
              <a:p>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a:t>
                </a:r>
              </a:p>
              <a:p>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a:t>
                </a:r>
              </a:p>
              <a:p>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a:t>
                </a:r>
              </a:p>
              <a:p>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a:t>
                </a:r>
              </a:p>
              <a:p>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p>
              <a:p>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p>
              <a:p>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p>
            </p:txBody>
          </p:sp>
        </p:grpSp>
        <p:sp>
          <p:nvSpPr>
            <p:cNvPr id="36" name="Rectangle 35"/>
            <p:cNvSpPr/>
            <p:nvPr/>
          </p:nvSpPr>
          <p:spPr>
            <a:xfrm>
              <a:off x="5409618" y="4133671"/>
              <a:ext cx="1984528" cy="830997"/>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  </a:t>
              </a:r>
            </a:p>
          </p:txBody>
        </p:sp>
        <p:sp>
          <p:nvSpPr>
            <p:cNvPr id="37" name="Rectangle 36"/>
            <p:cNvSpPr/>
            <p:nvPr/>
          </p:nvSpPr>
          <p:spPr>
            <a:xfrm>
              <a:off x="5334000" y="5562600"/>
              <a:ext cx="3810000" cy="830997"/>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p:txBody>
        </p:sp>
      </p:grpSp>
      <p:sp>
        <p:nvSpPr>
          <p:cNvPr id="2" name="日期占位符 1"/>
          <p:cNvSpPr>
            <a:spLocks noGrp="1"/>
          </p:cNvSpPr>
          <p:nvPr>
            <p:ph type="dt" sz="half" idx="10"/>
          </p:nvPr>
        </p:nvSpPr>
        <p:spPr/>
        <p:txBody>
          <a:bodyPr/>
          <a:lstStyle/>
          <a:p>
            <a:fld id="{F7A173A8-C290-4436-8AAB-359ECEE8BAA0}" type="datetime1">
              <a:rPr lang="en-US" altLang="zh-CN" smtClean="0"/>
              <a:t>12/17/2021</a:t>
            </a:fld>
            <a:endParaRPr lang="en-US"/>
          </a:p>
        </p:txBody>
      </p:sp>
    </p:spTree>
    <p:extLst>
      <p:ext uri="{BB962C8B-B14F-4D97-AF65-F5344CB8AC3E}">
        <p14:creationId xmlns:p14="http://schemas.microsoft.com/office/powerpoint/2010/main" val="247119254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2" name="Rectangle 2"/>
          <p:cNvSpPr>
            <a:spLocks noGrp="1" noChangeArrowheads="1"/>
          </p:cNvSpPr>
          <p:nvPr>
            <p:ph type="title"/>
          </p:nvPr>
        </p:nvSpPr>
        <p:spPr/>
        <p:txBody>
          <a:bodyPr/>
          <a:lstStyle/>
          <a:p>
            <a:r>
              <a:rPr lang="en-US" dirty="0" smtClean="0"/>
              <a:t>Dimensionality Reduction</a:t>
            </a:r>
            <a:endParaRPr lang="en-US" dirty="0"/>
          </a:p>
        </p:txBody>
      </p:sp>
      <p:sp>
        <p:nvSpPr>
          <p:cNvPr id="1402883" name="Rectangle 3"/>
          <p:cNvSpPr>
            <a:spLocks noGrp="1" noChangeArrowheads="1"/>
          </p:cNvSpPr>
          <p:nvPr>
            <p:ph idx="1"/>
          </p:nvPr>
        </p:nvSpPr>
        <p:spPr/>
        <p:txBody>
          <a:bodyPr>
            <a:normAutofit/>
          </a:bodyPr>
          <a:lstStyle/>
          <a:p>
            <a:r>
              <a:rPr lang="en-US" b="1" dirty="0" smtClean="0">
                <a:solidFill>
                  <a:srgbClr val="D60093"/>
                </a:solidFill>
              </a:rPr>
              <a:t>Compress / reduce dimensionality:</a:t>
            </a:r>
          </a:p>
          <a:p>
            <a:pPr lvl="1"/>
            <a:r>
              <a:rPr lang="en-US" dirty="0" smtClean="0"/>
              <a:t>10</a:t>
            </a:r>
            <a:r>
              <a:rPr lang="en-US" baseline="30000" dirty="0" smtClean="0"/>
              <a:t>6</a:t>
            </a:r>
            <a:r>
              <a:rPr lang="en-US" dirty="0" smtClean="0"/>
              <a:t> </a:t>
            </a:r>
            <a:r>
              <a:rPr lang="en-US" dirty="0"/>
              <a:t>rows; </a:t>
            </a:r>
            <a:r>
              <a:rPr lang="en-US" dirty="0" smtClean="0"/>
              <a:t>10</a:t>
            </a:r>
            <a:r>
              <a:rPr lang="en-US" baseline="30000" dirty="0" smtClean="0"/>
              <a:t>3</a:t>
            </a:r>
            <a:r>
              <a:rPr lang="en-US" dirty="0" smtClean="0"/>
              <a:t> </a:t>
            </a:r>
            <a:r>
              <a:rPr lang="en-US" dirty="0"/>
              <a:t>columns; no </a:t>
            </a:r>
            <a:r>
              <a:rPr lang="en-US" dirty="0" smtClean="0"/>
              <a:t>updates</a:t>
            </a:r>
            <a:endParaRPr lang="en-US" dirty="0"/>
          </a:p>
          <a:p>
            <a:pPr lvl="1"/>
            <a:r>
              <a:rPr lang="en-US" dirty="0"/>
              <a:t>R</a:t>
            </a:r>
            <a:r>
              <a:rPr lang="en-US" dirty="0" smtClean="0"/>
              <a:t>andom </a:t>
            </a:r>
            <a:r>
              <a:rPr lang="en-US" dirty="0"/>
              <a:t>access to any cell(s</a:t>
            </a:r>
            <a:r>
              <a:rPr lang="en-US" dirty="0" smtClean="0"/>
              <a:t>); </a:t>
            </a:r>
            <a:r>
              <a:rPr lang="en-US" b="1" dirty="0"/>
              <a:t>small error: OK</a:t>
            </a:r>
          </a:p>
        </p:txBody>
      </p:sp>
      <p:sp>
        <p:nvSpPr>
          <p:cNvPr id="10" name="Slide Number Placeholder 5"/>
          <p:cNvSpPr>
            <a:spLocks noGrp="1"/>
          </p:cNvSpPr>
          <p:nvPr>
            <p:ph type="sldNum" sz="quarter" idx="12"/>
          </p:nvPr>
        </p:nvSpPr>
        <p:spPr/>
        <p:txBody>
          <a:bodyPr/>
          <a:lstStyle/>
          <a:p>
            <a:fld id="{35217FC2-B8CA-4B62-A7C7-342DAD8411DE}" type="slidenum">
              <a:rPr lang="en-US"/>
              <a:pPr/>
              <a:t>3</a:t>
            </a:fld>
            <a:endParaRPr lang="en-US"/>
          </a:p>
        </p:txBody>
      </p:sp>
      <p:grpSp>
        <p:nvGrpSpPr>
          <p:cNvPr id="2" name="Group 4"/>
          <p:cNvGrpSpPr>
            <a:grpSpLocks/>
          </p:cNvGrpSpPr>
          <p:nvPr/>
        </p:nvGrpSpPr>
        <p:grpSpPr bwMode="auto">
          <a:xfrm>
            <a:off x="2743200" y="3048000"/>
            <a:ext cx="6248400" cy="2381250"/>
            <a:chOff x="576" y="2208"/>
            <a:chExt cx="3936" cy="1500"/>
          </a:xfrm>
        </p:grpSpPr>
        <p:pic>
          <p:nvPicPr>
            <p:cNvPr id="1402885" name="Picture 5" descr="img7"/>
            <p:cNvPicPr>
              <a:picLocks noChangeAspect="1" noChangeArrowheads="1"/>
            </p:cNvPicPr>
            <p:nvPr/>
          </p:nvPicPr>
          <p:blipFill>
            <a:blip r:embed="rId3" cstate="print"/>
            <a:srcRect/>
            <a:stretch>
              <a:fillRect/>
            </a:stretch>
          </p:blipFill>
          <p:spPr bwMode="auto">
            <a:xfrm>
              <a:off x="576" y="2208"/>
              <a:ext cx="3936" cy="1500"/>
            </a:xfrm>
            <a:prstGeom prst="rect">
              <a:avLst/>
            </a:prstGeom>
            <a:noFill/>
          </p:spPr>
        </p:pic>
        <p:sp>
          <p:nvSpPr>
            <p:cNvPr id="1402886" name="Rectangle 6"/>
            <p:cNvSpPr>
              <a:spLocks noChangeArrowheads="1"/>
            </p:cNvSpPr>
            <p:nvPr/>
          </p:nvSpPr>
          <p:spPr bwMode="auto">
            <a:xfrm>
              <a:off x="2880" y="2880"/>
              <a:ext cx="240" cy="144"/>
            </a:xfrm>
            <a:prstGeom prst="rect">
              <a:avLst/>
            </a:prstGeom>
            <a:noFill/>
            <a:ln w="28575">
              <a:solidFill>
                <a:srgbClr val="FF3300"/>
              </a:solidFill>
              <a:miter lim="800000"/>
              <a:headEnd/>
              <a:tailEnd/>
            </a:ln>
            <a:effectLst/>
          </p:spPr>
          <p:txBody>
            <a:bodyPr wrap="none" anchor="ctr"/>
            <a:lstStyle/>
            <a:p>
              <a:endParaRPr lang="en-US"/>
            </a:p>
          </p:txBody>
        </p:sp>
      </p:grpSp>
      <p:sp>
        <p:nvSpPr>
          <p:cNvPr id="1402887" name="Rectangle 7"/>
          <p:cNvSpPr>
            <a:spLocks noChangeArrowheads="1"/>
          </p:cNvSpPr>
          <p:nvPr/>
        </p:nvSpPr>
        <p:spPr bwMode="auto">
          <a:xfrm>
            <a:off x="4267200" y="4648200"/>
            <a:ext cx="4495800" cy="228600"/>
          </a:xfrm>
          <a:prstGeom prst="rect">
            <a:avLst/>
          </a:prstGeom>
          <a:noFill/>
          <a:ln w="12700">
            <a:solidFill>
              <a:srgbClr val="FF3300"/>
            </a:solidFill>
            <a:miter lim="800000"/>
            <a:headEnd/>
            <a:tailEnd/>
          </a:ln>
          <a:effectLst/>
        </p:spPr>
        <p:txBody>
          <a:bodyPr wrap="none" anchor="ctr"/>
          <a:lstStyle/>
          <a:p>
            <a:endParaRPr lang="en-US"/>
          </a:p>
        </p:txBody>
      </p:sp>
      <p:sp>
        <p:nvSpPr>
          <p:cNvPr id="3" name="TextBox 2"/>
          <p:cNvSpPr txBox="1"/>
          <p:nvPr/>
        </p:nvSpPr>
        <p:spPr>
          <a:xfrm>
            <a:off x="2841520" y="5943600"/>
            <a:ext cx="6531081" cy="707886"/>
          </a:xfrm>
          <a:prstGeom prst="rect">
            <a:avLst/>
          </a:prstGeom>
          <a:noFill/>
        </p:spPr>
        <p:txBody>
          <a:bodyPr wrap="square" rtlCol="0">
            <a:spAutoFit/>
          </a:bodyPr>
          <a:lstStyle/>
          <a:p>
            <a:r>
              <a:rPr lang="en-US" sz="2000" dirty="0">
                <a:solidFill>
                  <a:srgbClr val="008000"/>
                </a:solidFill>
                <a:latin typeface="Arial" pitchFamily="34" charset="0"/>
                <a:cs typeface="Arial" pitchFamily="34" charset="0"/>
              </a:rPr>
              <a:t>The above matrix is really “2-dimensional.” All rows can be reconstructed by scaling [1 1 1 0 0] or [0 0 0 1 1]</a:t>
            </a:r>
          </a:p>
        </p:txBody>
      </p:sp>
      <p:sp>
        <p:nvSpPr>
          <p:cNvPr id="4" name="日期占位符 3"/>
          <p:cNvSpPr>
            <a:spLocks noGrp="1"/>
          </p:cNvSpPr>
          <p:nvPr>
            <p:ph type="dt" sz="half" idx="10"/>
          </p:nvPr>
        </p:nvSpPr>
        <p:spPr/>
        <p:txBody>
          <a:bodyPr/>
          <a:lstStyle/>
          <a:p>
            <a:fld id="{454D258C-A064-4DC7-869B-34F5BCB2A1FC}" type="datetime1">
              <a:rPr lang="en-US" altLang="zh-CN" smtClean="0"/>
              <a:t>12/17/2021</a:t>
            </a:fld>
            <a:endParaRPr lang="en-US"/>
          </a:p>
        </p:txBody>
      </p:sp>
    </p:spTree>
    <p:extLst>
      <p:ext uri="{BB962C8B-B14F-4D97-AF65-F5344CB8AC3E}">
        <p14:creationId xmlns:p14="http://schemas.microsoft.com/office/powerpoint/2010/main" val="34674064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a:t>
            </a:r>
            <a:r>
              <a:rPr lang="en-US" b="1" dirty="0" smtClean="0"/>
              <a:t>How </a:t>
            </a:r>
            <a:r>
              <a:rPr lang="en-US" b="1" dirty="0"/>
              <a:t>exactly is dim. reduction done?</a:t>
            </a:r>
          </a:p>
          <a:p>
            <a:pPr>
              <a:lnSpc>
                <a:spcPct val="90000"/>
              </a:lnSpc>
            </a:pPr>
            <a:r>
              <a:rPr lang="en-US" b="1" dirty="0">
                <a:solidFill>
                  <a:srgbClr val="008000"/>
                </a:solidFill>
              </a:rPr>
              <a:t>A: Set </a:t>
            </a:r>
            <a:r>
              <a:rPr lang="en-US" b="1" dirty="0" smtClean="0">
                <a:solidFill>
                  <a:srgbClr val="008000"/>
                </a:solidFill>
              </a:rPr>
              <a:t>smallest </a:t>
            </a:r>
            <a:r>
              <a:rPr lang="en-US" b="1" dirty="0">
                <a:solidFill>
                  <a:srgbClr val="008000"/>
                </a:solidFill>
              </a:rPr>
              <a:t>singular values to zero</a:t>
            </a:r>
          </a:p>
          <a:p>
            <a:pPr marL="118872" indent="0">
              <a:lnSpc>
                <a:spcPct val="90000"/>
              </a:lnSpc>
              <a:buNone/>
            </a:pPr>
            <a:endParaRPr lang="en-US" dirty="0"/>
          </a:p>
        </p:txBody>
      </p:sp>
      <p:sp>
        <p:nvSpPr>
          <p:cNvPr id="22" name="Slide Number Placeholder 5"/>
          <p:cNvSpPr>
            <a:spLocks noGrp="1"/>
          </p:cNvSpPr>
          <p:nvPr>
            <p:ph type="sldNum" sz="quarter" idx="12"/>
          </p:nvPr>
        </p:nvSpPr>
        <p:spPr/>
        <p:txBody>
          <a:bodyPr/>
          <a:lstStyle/>
          <a:p>
            <a:fld id="{288EFEB7-45B7-4865-8B6A-776BB49F2829}" type="slidenum">
              <a:rPr lang="en-US"/>
              <a:pPr/>
              <a:t>30</a:t>
            </a:fld>
            <a:endParaRPr lang="en-US"/>
          </a:p>
        </p:txBody>
      </p:sp>
      <p:grpSp>
        <p:nvGrpSpPr>
          <p:cNvPr id="24" name="Group 23"/>
          <p:cNvGrpSpPr/>
          <p:nvPr/>
        </p:nvGrpSpPr>
        <p:grpSpPr>
          <a:xfrm>
            <a:off x="1752600" y="2819400"/>
            <a:ext cx="7162800" cy="2677656"/>
            <a:chOff x="228600" y="3494544"/>
            <a:chExt cx="7162800" cy="2677656"/>
          </a:xfrm>
        </p:grpSpPr>
        <p:sp>
          <p:nvSpPr>
            <p:cNvPr id="2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7" name="Text Box 21"/>
            <p:cNvSpPr txBox="1">
              <a:spLocks noChangeArrowheads="1"/>
            </p:cNvSpPr>
            <p:nvPr/>
          </p:nvSpPr>
          <p:spPr bwMode="auto">
            <a:xfrm>
              <a:off x="2352606"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
          <p:nvSpPr>
            <p:cNvPr id="34" name="Rectangle 3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35" name="Group 34"/>
            <p:cNvGrpSpPr/>
            <p:nvPr/>
          </p:nvGrpSpPr>
          <p:grpSpPr>
            <a:xfrm>
              <a:off x="3048000" y="3494544"/>
              <a:ext cx="4343400" cy="2677656"/>
              <a:chOff x="3654272" y="3018528"/>
              <a:chExt cx="4343400" cy="2677656"/>
            </a:xfrm>
          </p:grpSpPr>
          <p:sp>
            <p:nvSpPr>
              <p:cNvPr id="38" name="Freeform 19"/>
              <p:cNvSpPr>
                <a:spLocks/>
              </p:cNvSpPr>
              <p:nvPr/>
            </p:nvSpPr>
            <p:spPr bwMode="auto">
              <a:xfrm flipH="1">
                <a:off x="7311872"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Freeform 20"/>
              <p:cNvSpPr>
                <a:spLocks/>
              </p:cNvSpPr>
              <p:nvPr/>
            </p:nvSpPr>
            <p:spPr bwMode="auto">
              <a:xfrm>
                <a:off x="3657600"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0" name="Rectangle 39"/>
              <p:cNvSpPr/>
              <p:nvPr/>
            </p:nvSpPr>
            <p:spPr>
              <a:xfrm>
                <a:off x="3654272" y="3018528"/>
                <a:ext cx="4343400" cy="2677656"/>
              </a:xfrm>
              <a:prstGeom prst="rect">
                <a:avLst/>
              </a:prstGeom>
            </p:spPr>
            <p:txBody>
              <a:bodyPr wrap="square">
                <a:spAutoFit/>
              </a:bodyPr>
              <a:lstStyle/>
              <a:p>
                <a:r>
                  <a:rPr lang="en-US" sz="2400" b="1" dirty="0">
                    <a:latin typeface="Times New Roman" pitchFamily="18" charset="0"/>
                    <a:cs typeface="Times New Roman" pitchFamily="18" charset="0"/>
                  </a:rPr>
                  <a:t> 0.92  0.95   0.92   </a:t>
                </a:r>
                <a:r>
                  <a:rPr lang="en-US" sz="2400" dirty="0">
                    <a:latin typeface="Times New Roman" pitchFamily="18" charset="0"/>
                    <a:cs typeface="Times New Roman" pitchFamily="18" charset="0"/>
                  </a:rPr>
                  <a:t>0.01   0.01</a:t>
                </a:r>
              </a:p>
              <a:p>
                <a:r>
                  <a:rPr lang="en-US" sz="2400" b="1" dirty="0">
                    <a:latin typeface="Times New Roman" pitchFamily="18" charset="0"/>
                    <a:cs typeface="Times New Roman" pitchFamily="18" charset="0"/>
                  </a:rPr>
                  <a:t> 2.91  3.01   2.91</a:t>
                </a:r>
                <a:r>
                  <a:rPr lang="en-US" sz="2400" dirty="0">
                    <a:latin typeface="Times New Roman" pitchFamily="18" charset="0"/>
                    <a:cs typeface="Times New Roman" pitchFamily="18" charset="0"/>
                  </a:rPr>
                  <a:t>  -0.01  -0.01</a:t>
                </a:r>
              </a:p>
              <a:p>
                <a:r>
                  <a:rPr lang="en-US" sz="2400" b="1" dirty="0">
                    <a:latin typeface="Times New Roman" pitchFamily="18" charset="0"/>
                    <a:cs typeface="Times New Roman" pitchFamily="18" charset="0"/>
                  </a:rPr>
                  <a:t> 3.90  4.04   3.90</a:t>
                </a:r>
                <a:r>
                  <a:rPr lang="en-US" sz="2400" dirty="0">
                    <a:latin typeface="Times New Roman" pitchFamily="18" charset="0"/>
                    <a:cs typeface="Times New Roman" pitchFamily="18" charset="0"/>
                  </a:rPr>
                  <a:t>   0.01   0.01</a:t>
                </a:r>
              </a:p>
              <a:p>
                <a:r>
                  <a:rPr lang="en-US" sz="2400" b="1" dirty="0">
                    <a:latin typeface="Times New Roman" pitchFamily="18" charset="0"/>
                    <a:cs typeface="Times New Roman" pitchFamily="18" charset="0"/>
                  </a:rPr>
                  <a:t> 4.82  5.00   4.82</a:t>
                </a:r>
                <a:r>
                  <a:rPr lang="en-US" sz="2400" dirty="0">
                    <a:latin typeface="Times New Roman" pitchFamily="18" charset="0"/>
                    <a:cs typeface="Times New Roman" pitchFamily="18" charset="0"/>
                  </a:rPr>
                  <a:t>   0.03   0.03</a:t>
                </a:r>
              </a:p>
              <a:p>
                <a:r>
                  <a:rPr lang="en-US" sz="2400" dirty="0">
                    <a:latin typeface="Times New Roman" pitchFamily="18" charset="0"/>
                    <a:cs typeface="Times New Roman" pitchFamily="18" charset="0"/>
                  </a:rPr>
                  <a:t> 0.70  </a:t>
                </a:r>
                <a:r>
                  <a:rPr lang="en-US" sz="2400" b="1" dirty="0">
                    <a:latin typeface="Times New Roman" pitchFamily="18" charset="0"/>
                    <a:cs typeface="Times New Roman" pitchFamily="18" charset="0"/>
                  </a:rPr>
                  <a:t>0.53</a:t>
                </a:r>
                <a:r>
                  <a:rPr lang="en-US" sz="2400" dirty="0">
                    <a:latin typeface="Times New Roman" pitchFamily="18" charset="0"/>
                    <a:cs typeface="Times New Roman" pitchFamily="18" charset="0"/>
                  </a:rPr>
                  <a:t>   0.70  </a:t>
                </a:r>
                <a:r>
                  <a:rPr lang="en-US" sz="2400" b="1" dirty="0">
                    <a:latin typeface="Times New Roman" pitchFamily="18" charset="0"/>
                    <a:cs typeface="Times New Roman" pitchFamily="18" charset="0"/>
                  </a:rPr>
                  <a:t> 4.11   4.11</a:t>
                </a:r>
              </a:p>
              <a:p>
                <a:r>
                  <a:rPr lang="en-US" sz="2400" dirty="0">
                    <a:latin typeface="Times New Roman" pitchFamily="18" charset="0"/>
                    <a:cs typeface="Times New Roman" pitchFamily="18" charset="0"/>
                  </a:rPr>
                  <a:t>-0.69  1.34  -0.69 </a:t>
                </a:r>
                <a:r>
                  <a:rPr lang="en-US" sz="2400" b="1" dirty="0">
                    <a:latin typeface="Times New Roman" pitchFamily="18" charset="0"/>
                    <a:cs typeface="Times New Roman" pitchFamily="18" charset="0"/>
                  </a:rPr>
                  <a:t> 4.78   4.78</a:t>
                </a:r>
              </a:p>
              <a:p>
                <a:r>
                  <a:rPr lang="en-US" sz="2400" dirty="0">
                    <a:latin typeface="Times New Roman" pitchFamily="18" charset="0"/>
                    <a:cs typeface="Times New Roman" pitchFamily="18" charset="0"/>
                  </a:rPr>
                  <a:t> 0.32  </a:t>
                </a:r>
                <a:r>
                  <a:rPr lang="en-US" sz="2400" b="1" dirty="0">
                    <a:latin typeface="Times New Roman" pitchFamily="18" charset="0"/>
                    <a:cs typeface="Times New Roman" pitchFamily="18" charset="0"/>
                  </a:rPr>
                  <a:t>0.23</a:t>
                </a:r>
                <a:r>
                  <a:rPr lang="en-US" sz="2400" dirty="0">
                    <a:latin typeface="Times New Roman" pitchFamily="18" charset="0"/>
                    <a:cs typeface="Times New Roman" pitchFamily="18" charset="0"/>
                  </a:rPr>
                  <a:t>   0.32   </a:t>
                </a:r>
                <a:r>
                  <a:rPr lang="en-US" sz="2400" b="1" dirty="0">
                    <a:latin typeface="Times New Roman" pitchFamily="18" charset="0"/>
                    <a:cs typeface="Times New Roman" pitchFamily="18" charset="0"/>
                  </a:rPr>
                  <a:t>2.01   2.01</a:t>
                </a:r>
              </a:p>
            </p:txBody>
          </p:sp>
        </p:grpSp>
      </p:grpSp>
      <p:sp>
        <p:nvSpPr>
          <p:cNvPr id="41" name="TextBox 40"/>
          <p:cNvSpPr txBox="1"/>
          <p:nvPr/>
        </p:nvSpPr>
        <p:spPr>
          <a:xfrm>
            <a:off x="1447800" y="5486400"/>
            <a:ext cx="2664512" cy="954107"/>
          </a:xfrm>
          <a:prstGeom prst="rect">
            <a:avLst/>
          </a:prstGeom>
          <a:noFill/>
        </p:spPr>
        <p:txBody>
          <a:bodyPr wrap="none" rtlCol="0">
            <a:spAutoFit/>
          </a:bodyPr>
          <a:lstStyle/>
          <a:p>
            <a:r>
              <a:rPr lang="en-US" sz="2400" b="1" dirty="0" err="1">
                <a:solidFill>
                  <a:srgbClr val="008000"/>
                </a:solidFill>
              </a:rPr>
              <a:t>Frobenius</a:t>
            </a:r>
            <a:r>
              <a:rPr lang="en-US" sz="2400" b="1" dirty="0">
                <a:solidFill>
                  <a:srgbClr val="008000"/>
                </a:solidFill>
              </a:rPr>
              <a:t> norm:</a:t>
            </a:r>
          </a:p>
          <a:p>
            <a:r>
              <a:rPr lang="en-US" sz="3200" dirty="0" err="1">
                <a:solidFill>
                  <a:srgbClr val="008000"/>
                </a:solidFill>
                <a:latin typeface="Times New Roman"/>
                <a:cs typeface="Times New Roman"/>
              </a:rPr>
              <a:t>ǁ</a:t>
            </a:r>
            <a:r>
              <a:rPr lang="en-US" sz="3200" dirty="0" err="1">
                <a:solidFill>
                  <a:srgbClr val="008000"/>
                </a:solidFill>
                <a:latin typeface="Times New Roman" pitchFamily="18" charset="0"/>
                <a:cs typeface="Times New Roman" pitchFamily="18" charset="0"/>
              </a:rPr>
              <a:t>M</a:t>
            </a:r>
            <a:r>
              <a:rPr lang="en-US" sz="3200" dirty="0" err="1">
                <a:solidFill>
                  <a:srgbClr val="008000"/>
                </a:solidFill>
                <a:latin typeface="Times New Roman"/>
                <a:cs typeface="Times New Roman"/>
              </a:rPr>
              <a:t>ǁ</a:t>
            </a:r>
            <a:r>
              <a:rPr lang="en-US" sz="3200" baseline="-25000" dirty="0" err="1">
                <a:solidFill>
                  <a:srgbClr val="008000"/>
                </a:solidFill>
                <a:latin typeface="Times New Roman"/>
                <a:cs typeface="Times New Roman"/>
              </a:rPr>
              <a:t>F</a:t>
            </a:r>
            <a:r>
              <a:rPr lang="en-US" sz="3200" baseline="-25000" dirty="0">
                <a:solidFill>
                  <a:srgbClr val="008000"/>
                </a:solidFill>
                <a:latin typeface="Times New Roman"/>
                <a:cs typeface="Times New Roman"/>
              </a:rPr>
              <a:t> </a:t>
            </a:r>
            <a:r>
              <a:rPr lang="en-US" sz="3200" dirty="0">
                <a:solidFill>
                  <a:srgbClr val="008000"/>
                </a:solidFill>
              </a:rPr>
              <a:t>= </a:t>
            </a:r>
            <a:r>
              <a:rPr lang="en-US" sz="3200" dirty="0">
                <a:solidFill>
                  <a:srgbClr val="008000"/>
                </a:solidFill>
                <a:sym typeface="Symbol"/>
              </a:rPr>
              <a:t></a:t>
            </a:r>
            <a:r>
              <a:rPr lang="el-GR" sz="3200" dirty="0">
                <a:solidFill>
                  <a:srgbClr val="008000"/>
                </a:solidFill>
                <a:latin typeface="Times New Roman"/>
                <a:cs typeface="Times New Roman"/>
              </a:rPr>
              <a:t>Σ</a:t>
            </a:r>
            <a:r>
              <a:rPr lang="en-US" sz="3200" baseline="-25000" dirty="0" err="1">
                <a:solidFill>
                  <a:srgbClr val="008000"/>
                </a:solidFill>
                <a:latin typeface="Times New Roman"/>
                <a:cs typeface="Times New Roman"/>
              </a:rPr>
              <a:t>ij</a:t>
            </a:r>
            <a:r>
              <a:rPr lang="en-US" sz="3200" dirty="0">
                <a:solidFill>
                  <a:srgbClr val="008000"/>
                </a:solidFill>
                <a:latin typeface="Times New Roman"/>
                <a:cs typeface="Times New Roman"/>
              </a:rPr>
              <a:t> M</a:t>
            </a:r>
            <a:r>
              <a:rPr lang="en-US" sz="3200" baseline="-25000" dirty="0">
                <a:solidFill>
                  <a:srgbClr val="008000"/>
                </a:solidFill>
                <a:latin typeface="Times New Roman"/>
                <a:cs typeface="Times New Roman"/>
              </a:rPr>
              <a:t>ij</a:t>
            </a:r>
            <a:r>
              <a:rPr lang="en-US" sz="3200" baseline="30000" dirty="0">
                <a:solidFill>
                  <a:srgbClr val="008000"/>
                </a:solidFill>
                <a:latin typeface="Times New Roman"/>
                <a:cs typeface="Times New Roman"/>
              </a:rPr>
              <a:t>2</a:t>
            </a:r>
            <a:endParaRPr lang="en-US" sz="3200" baseline="30000" dirty="0">
              <a:solidFill>
                <a:srgbClr val="008000"/>
              </a:solidFill>
            </a:endParaRPr>
          </a:p>
        </p:txBody>
      </p:sp>
      <p:sp>
        <p:nvSpPr>
          <p:cNvPr id="42" name="Rectangle 41"/>
          <p:cNvSpPr/>
          <p:nvPr/>
        </p:nvSpPr>
        <p:spPr>
          <a:xfrm>
            <a:off x="6469189" y="5675293"/>
            <a:ext cx="3395481" cy="954107"/>
          </a:xfrm>
          <a:prstGeom prst="rect">
            <a:avLst/>
          </a:prstGeom>
        </p:spPr>
        <p:txBody>
          <a:bodyPr wrap="none">
            <a:spAutoFit/>
          </a:bodyPr>
          <a:lstStyle/>
          <a:p>
            <a:r>
              <a:rPr lang="en-US" sz="2800" dirty="0" err="1">
                <a:solidFill>
                  <a:srgbClr val="008000"/>
                </a:solidFill>
                <a:latin typeface="Times New Roman"/>
                <a:cs typeface="Times New Roman"/>
              </a:rPr>
              <a:t>ǁ</a:t>
            </a:r>
            <a:r>
              <a:rPr lang="en-US" sz="2800" dirty="0" err="1">
                <a:solidFill>
                  <a:srgbClr val="008000"/>
                </a:solidFill>
                <a:latin typeface="Times New Roman" pitchFamily="18" charset="0"/>
                <a:cs typeface="Times New Roman" pitchFamily="18" charset="0"/>
              </a:rPr>
              <a:t>A-B</a:t>
            </a:r>
            <a:r>
              <a:rPr lang="en-US" sz="2800" dirty="0" err="1">
                <a:solidFill>
                  <a:srgbClr val="008000"/>
                </a:solidFill>
                <a:latin typeface="Times New Roman"/>
                <a:cs typeface="Times New Roman"/>
              </a:rPr>
              <a:t>ǁ</a:t>
            </a:r>
            <a:r>
              <a:rPr lang="en-US" sz="2800" baseline="-25000" dirty="0" err="1">
                <a:solidFill>
                  <a:srgbClr val="008000"/>
                </a:solidFill>
                <a:latin typeface="Times New Roman"/>
                <a:cs typeface="Times New Roman"/>
              </a:rPr>
              <a:t>F</a:t>
            </a:r>
            <a:r>
              <a:rPr lang="en-US" sz="2800" baseline="-25000" dirty="0">
                <a:solidFill>
                  <a:srgbClr val="008000"/>
                </a:solidFill>
                <a:latin typeface="Times New Roman"/>
                <a:cs typeface="Times New Roman"/>
              </a:rPr>
              <a:t> </a:t>
            </a:r>
            <a:r>
              <a:rPr lang="en-US" sz="2800" dirty="0">
                <a:solidFill>
                  <a:srgbClr val="008000"/>
                </a:solidFill>
              </a:rPr>
              <a:t>= </a:t>
            </a:r>
            <a:r>
              <a:rPr lang="en-US" sz="2800" dirty="0">
                <a:solidFill>
                  <a:srgbClr val="008000"/>
                </a:solidFill>
                <a:sym typeface="Symbol"/>
              </a:rPr>
              <a:t> </a:t>
            </a:r>
            <a:r>
              <a:rPr lang="el-GR" sz="2800" dirty="0">
                <a:solidFill>
                  <a:srgbClr val="008000"/>
                </a:solidFill>
                <a:latin typeface="Times New Roman"/>
                <a:cs typeface="Times New Roman"/>
              </a:rPr>
              <a:t>Σ</a:t>
            </a:r>
            <a:r>
              <a:rPr lang="en-US" sz="2800" baseline="-25000" dirty="0" err="1">
                <a:solidFill>
                  <a:srgbClr val="008000"/>
                </a:solidFill>
                <a:latin typeface="Times New Roman"/>
                <a:cs typeface="Times New Roman"/>
              </a:rPr>
              <a:t>ij</a:t>
            </a:r>
            <a:r>
              <a:rPr lang="en-US" sz="2800" dirty="0">
                <a:solidFill>
                  <a:srgbClr val="008000"/>
                </a:solidFill>
                <a:latin typeface="Times New Roman"/>
                <a:cs typeface="Times New Roman"/>
              </a:rPr>
              <a:t> (</a:t>
            </a:r>
            <a:r>
              <a:rPr lang="en-US" sz="2800" dirty="0" err="1">
                <a:solidFill>
                  <a:srgbClr val="008000"/>
                </a:solidFill>
                <a:latin typeface="Times New Roman"/>
                <a:cs typeface="Times New Roman"/>
              </a:rPr>
              <a:t>A</a:t>
            </a:r>
            <a:r>
              <a:rPr lang="en-US" sz="2800" baseline="-25000" dirty="0" err="1">
                <a:solidFill>
                  <a:srgbClr val="008000"/>
                </a:solidFill>
                <a:latin typeface="Times New Roman"/>
                <a:cs typeface="Times New Roman"/>
              </a:rPr>
              <a:t>ij</a:t>
            </a:r>
            <a:r>
              <a:rPr lang="en-US" sz="2800" dirty="0" err="1">
                <a:solidFill>
                  <a:srgbClr val="008000"/>
                </a:solidFill>
                <a:latin typeface="Times New Roman"/>
                <a:cs typeface="Times New Roman"/>
              </a:rPr>
              <a:t>-B</a:t>
            </a:r>
            <a:r>
              <a:rPr lang="en-US" sz="2800" baseline="-25000" dirty="0" err="1">
                <a:solidFill>
                  <a:srgbClr val="008000"/>
                </a:solidFill>
                <a:latin typeface="Times New Roman"/>
                <a:cs typeface="Times New Roman"/>
              </a:rPr>
              <a:t>ij</a:t>
            </a:r>
            <a:r>
              <a:rPr lang="en-US" sz="2800" dirty="0">
                <a:solidFill>
                  <a:srgbClr val="008000"/>
                </a:solidFill>
                <a:latin typeface="Times New Roman"/>
                <a:cs typeface="Times New Roman"/>
              </a:rPr>
              <a:t>)</a:t>
            </a:r>
            <a:r>
              <a:rPr lang="en-US" sz="2800" baseline="30000" dirty="0">
                <a:solidFill>
                  <a:srgbClr val="008000"/>
                </a:solidFill>
                <a:latin typeface="Times New Roman"/>
                <a:cs typeface="Times New Roman"/>
              </a:rPr>
              <a:t>2</a:t>
            </a:r>
          </a:p>
          <a:p>
            <a:r>
              <a:rPr lang="en-US" sz="2800" baseline="30000" dirty="0">
                <a:solidFill>
                  <a:srgbClr val="008000"/>
                </a:solidFill>
                <a:latin typeface="Calibri" pitchFamily="34" charset="0"/>
                <a:cs typeface="Calibri" pitchFamily="34" charset="0"/>
              </a:rPr>
              <a:t>is “small”</a:t>
            </a:r>
            <a:endParaRPr lang="en-US" dirty="0">
              <a:solidFill>
                <a:srgbClr val="008000"/>
              </a:solidFill>
              <a:latin typeface="Calibri" pitchFamily="34" charset="0"/>
              <a:cs typeface="Calibri" pitchFamily="34" charset="0"/>
            </a:endParaRPr>
          </a:p>
        </p:txBody>
      </p:sp>
      <p:cxnSp>
        <p:nvCxnSpPr>
          <p:cNvPr id="3" name="Straight Connector 2"/>
          <p:cNvCxnSpPr/>
          <p:nvPr/>
        </p:nvCxnSpPr>
        <p:spPr>
          <a:xfrm>
            <a:off x="2865269" y="5916167"/>
            <a:ext cx="1010692"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8006710" y="5736252"/>
            <a:ext cx="1739079"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sp>
        <p:nvSpPr>
          <p:cNvPr id="2" name="日期占位符 1"/>
          <p:cNvSpPr>
            <a:spLocks noGrp="1"/>
          </p:cNvSpPr>
          <p:nvPr>
            <p:ph type="dt" sz="half" idx="10"/>
          </p:nvPr>
        </p:nvSpPr>
        <p:spPr/>
        <p:txBody>
          <a:bodyPr/>
          <a:lstStyle/>
          <a:p>
            <a:fld id="{03FE0283-0E00-4880-860D-E8CA49F93C70}" type="datetime1">
              <a:rPr lang="en-US" altLang="zh-CN" smtClean="0"/>
              <a:t>12/17/2021</a:t>
            </a:fld>
            <a:endParaRPr lang="en-US"/>
          </a:p>
        </p:txBody>
      </p:sp>
    </p:spTree>
    <p:extLst>
      <p:ext uri="{BB962C8B-B14F-4D97-AF65-F5344CB8AC3E}">
        <p14:creationId xmlns:p14="http://schemas.microsoft.com/office/powerpoint/2010/main" val="407008661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6553200" y="5529262"/>
            <a:ext cx="2895600" cy="4572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Rectangle 27"/>
          <p:cNvSpPr/>
          <p:nvPr/>
        </p:nvSpPr>
        <p:spPr>
          <a:xfrm>
            <a:off x="4724400" y="4178998"/>
            <a:ext cx="381000" cy="1807464"/>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Rectangle 23"/>
          <p:cNvSpPr/>
          <p:nvPr/>
        </p:nvSpPr>
        <p:spPr>
          <a:xfrm>
            <a:off x="5562600" y="4562475"/>
            <a:ext cx="381000" cy="3429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Rectangle 2"/>
          <p:cNvSpPr/>
          <p:nvPr/>
        </p:nvSpPr>
        <p:spPr>
          <a:xfrm>
            <a:off x="5943600" y="4219575"/>
            <a:ext cx="381000" cy="6858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a:t>SVD – Best Low Rank Approx.</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31</a:t>
            </a:fld>
            <a:endParaRPr lang="en-US"/>
          </a:p>
        </p:txBody>
      </p:sp>
      <p:sp>
        <p:nvSpPr>
          <p:cNvPr id="8" name="Rectangle 7"/>
          <p:cNvSpPr/>
          <p:nvPr/>
        </p:nvSpPr>
        <p:spPr>
          <a:xfrm>
            <a:off x="1905000" y="1600200"/>
            <a:ext cx="1524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A</a:t>
            </a:r>
          </a:p>
        </p:txBody>
      </p:sp>
      <p:sp>
        <p:nvSpPr>
          <p:cNvPr id="9" name="Rectangle 8"/>
          <p:cNvSpPr/>
          <p:nvPr/>
        </p:nvSpPr>
        <p:spPr>
          <a:xfrm>
            <a:off x="4343400" y="1538287"/>
            <a:ext cx="762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U</a:t>
            </a:r>
          </a:p>
        </p:txBody>
      </p:sp>
      <p:sp>
        <p:nvSpPr>
          <p:cNvPr id="10" name="Rectangle 9"/>
          <p:cNvSpPr/>
          <p:nvPr/>
        </p:nvSpPr>
        <p:spPr>
          <a:xfrm>
            <a:off x="5562600" y="1600200"/>
            <a:ext cx="762000" cy="685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1600" dirty="0"/>
              <a:t>Sigma</a:t>
            </a:r>
          </a:p>
        </p:txBody>
      </p:sp>
      <p:sp>
        <p:nvSpPr>
          <p:cNvPr id="11" name="Rectangle 10"/>
          <p:cNvSpPr/>
          <p:nvPr/>
        </p:nvSpPr>
        <p:spPr>
          <a:xfrm>
            <a:off x="6553200" y="2452687"/>
            <a:ext cx="2895600" cy="9144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dirty="0"/>
              <a:t>V</a:t>
            </a:r>
            <a:r>
              <a:rPr lang="en-US" sz="3200" baseline="30000" dirty="0"/>
              <a:t>T</a:t>
            </a:r>
          </a:p>
        </p:txBody>
      </p:sp>
      <p:sp>
        <p:nvSpPr>
          <p:cNvPr id="12" name="TextBox 11"/>
          <p:cNvSpPr txBox="1"/>
          <p:nvPr/>
        </p:nvSpPr>
        <p:spPr>
          <a:xfrm>
            <a:off x="3643082" y="2514600"/>
            <a:ext cx="319318" cy="369332"/>
          </a:xfrm>
          <a:prstGeom prst="rect">
            <a:avLst/>
          </a:prstGeom>
          <a:noFill/>
        </p:spPr>
        <p:txBody>
          <a:bodyPr wrap="none" rtlCol="0">
            <a:spAutoFit/>
          </a:bodyPr>
          <a:lstStyle/>
          <a:p>
            <a:r>
              <a:rPr lang="en-US" dirty="0">
                <a:latin typeface="Arial" pitchFamily="34" charset="0"/>
                <a:cs typeface="Arial" pitchFamily="34" charset="0"/>
              </a:rPr>
              <a:t>=</a:t>
            </a:r>
          </a:p>
        </p:txBody>
      </p:sp>
      <p:sp>
        <p:nvSpPr>
          <p:cNvPr id="13" name="Rectangle 12"/>
          <p:cNvSpPr/>
          <p:nvPr/>
        </p:nvSpPr>
        <p:spPr>
          <a:xfrm>
            <a:off x="1828800" y="4114800"/>
            <a:ext cx="1524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B</a:t>
            </a:r>
          </a:p>
        </p:txBody>
      </p:sp>
      <p:sp>
        <p:nvSpPr>
          <p:cNvPr id="14" name="Rectangle 13"/>
          <p:cNvSpPr/>
          <p:nvPr/>
        </p:nvSpPr>
        <p:spPr>
          <a:xfrm>
            <a:off x="4343400" y="4157662"/>
            <a:ext cx="762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U</a:t>
            </a:r>
          </a:p>
        </p:txBody>
      </p:sp>
      <p:sp>
        <p:nvSpPr>
          <p:cNvPr id="15" name="Rectangle 14"/>
          <p:cNvSpPr/>
          <p:nvPr/>
        </p:nvSpPr>
        <p:spPr>
          <a:xfrm>
            <a:off x="5562600" y="4219575"/>
            <a:ext cx="762000" cy="685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1600" dirty="0"/>
              <a:t>Sigma</a:t>
            </a:r>
          </a:p>
        </p:txBody>
      </p:sp>
      <p:sp>
        <p:nvSpPr>
          <p:cNvPr id="16" name="Rectangle 15"/>
          <p:cNvSpPr/>
          <p:nvPr/>
        </p:nvSpPr>
        <p:spPr>
          <a:xfrm>
            <a:off x="6553200" y="5072062"/>
            <a:ext cx="2895600" cy="9144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dirty="0"/>
              <a:t>V</a:t>
            </a:r>
            <a:r>
              <a:rPr lang="en-US" sz="3200" baseline="30000" dirty="0"/>
              <a:t>T</a:t>
            </a:r>
          </a:p>
        </p:txBody>
      </p:sp>
      <p:cxnSp>
        <p:nvCxnSpPr>
          <p:cNvPr id="18" name="Straight Connector 17"/>
          <p:cNvCxnSpPr>
            <a:stCxn id="14" idx="0"/>
            <a:endCxn id="14" idx="2"/>
          </p:cNvCxnSpPr>
          <p:nvPr/>
        </p:nvCxnSpPr>
        <p:spPr>
          <a:xfrm>
            <a:off x="4724400" y="4157662"/>
            <a:ext cx="0" cy="182880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p:cNvCxnSpPr>
            <a:stCxn id="16" idx="3"/>
            <a:endCxn id="16" idx="1"/>
          </p:cNvCxnSpPr>
          <p:nvPr/>
        </p:nvCxnSpPr>
        <p:spPr>
          <a:xfrm flipH="1">
            <a:off x="6553200" y="5529262"/>
            <a:ext cx="28956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p:cNvCxnSpPr>
            <a:stCxn id="15" idx="0"/>
          </p:cNvCxnSpPr>
          <p:nvPr/>
        </p:nvCxnSpPr>
        <p:spPr>
          <a:xfrm>
            <a:off x="5943600" y="4219575"/>
            <a:ext cx="0" cy="342900"/>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Straight Connector 24"/>
          <p:cNvCxnSpPr>
            <a:stCxn id="15" idx="1"/>
          </p:cNvCxnSpPr>
          <p:nvPr/>
        </p:nvCxnSpPr>
        <p:spPr>
          <a:xfrm>
            <a:off x="5562600" y="4562475"/>
            <a:ext cx="381000" cy="0"/>
          </a:xfrm>
          <a:prstGeom prst="line">
            <a:avLst/>
          </a:prstGeom>
          <a:ln w="28575"/>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3635823" y="4905375"/>
            <a:ext cx="319318" cy="369332"/>
          </a:xfrm>
          <a:prstGeom prst="rect">
            <a:avLst/>
          </a:prstGeom>
          <a:noFill/>
        </p:spPr>
        <p:txBody>
          <a:bodyPr wrap="none" rtlCol="0">
            <a:spAutoFit/>
          </a:bodyPr>
          <a:lstStyle/>
          <a:p>
            <a:r>
              <a:rPr lang="en-US" dirty="0">
                <a:latin typeface="Arial" pitchFamily="34" charset="0"/>
                <a:cs typeface="Arial" pitchFamily="34" charset="0"/>
              </a:rPr>
              <a:t>=</a:t>
            </a:r>
          </a:p>
        </p:txBody>
      </p:sp>
      <p:sp>
        <p:nvSpPr>
          <p:cNvPr id="27" name="TextBox 26"/>
          <p:cNvSpPr txBox="1"/>
          <p:nvPr/>
        </p:nvSpPr>
        <p:spPr>
          <a:xfrm>
            <a:off x="1828800" y="3505200"/>
            <a:ext cx="5143844" cy="523220"/>
          </a:xfrm>
          <a:prstGeom prst="rect">
            <a:avLst/>
          </a:prstGeom>
          <a:noFill/>
        </p:spPr>
        <p:txBody>
          <a:bodyPr wrap="none" rtlCol="0">
            <a:spAutoFit/>
          </a:bodyPr>
          <a:lstStyle/>
          <a:p>
            <a:r>
              <a:rPr lang="en-US" sz="2800" b="1" dirty="0">
                <a:solidFill>
                  <a:srgbClr val="0000FF"/>
                </a:solidFill>
                <a:latin typeface="Arial" pitchFamily="34" charset="0"/>
                <a:cs typeface="Arial" pitchFamily="34" charset="0"/>
              </a:rPr>
              <a:t>B is best approximation of  A</a:t>
            </a:r>
          </a:p>
        </p:txBody>
      </p:sp>
      <p:sp>
        <p:nvSpPr>
          <p:cNvPr id="4" name="日期占位符 3"/>
          <p:cNvSpPr>
            <a:spLocks noGrp="1"/>
          </p:cNvSpPr>
          <p:nvPr>
            <p:ph type="dt" sz="half" idx="10"/>
          </p:nvPr>
        </p:nvSpPr>
        <p:spPr/>
        <p:txBody>
          <a:bodyPr/>
          <a:lstStyle/>
          <a:p>
            <a:fld id="{329F92D1-0FB7-4212-8416-5C8AC26A1DEA}" type="datetime1">
              <a:rPr lang="en-US" altLang="zh-CN" smtClean="0"/>
              <a:t>12/17/2021</a:t>
            </a:fld>
            <a:endParaRPr lang="en-US"/>
          </a:p>
        </p:txBody>
      </p:sp>
    </p:spTree>
    <p:extLst>
      <p:ext uri="{BB962C8B-B14F-4D97-AF65-F5344CB8AC3E}">
        <p14:creationId xmlns:p14="http://schemas.microsoft.com/office/powerpoint/2010/main" val="25026944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SVD – Best Low Rank Approx.</a:t>
            </a:r>
            <a:endParaRPr lang="en-US" dirty="0"/>
          </a:p>
        </p:txBody>
      </p:sp>
      <p:sp>
        <p:nvSpPr>
          <p:cNvPr id="9" name="Rectangle 3"/>
          <p:cNvSpPr txBox="1">
            <a:spLocks noGrp="1" noChangeArrowheads="1"/>
          </p:cNvSpPr>
          <p:nvPr>
            <p:ph idx="1"/>
          </p:nvPr>
        </p:nvSpPr>
        <p:spPr>
          <a:xfrm>
            <a:off x="609600" y="1295401"/>
            <a:ext cx="11049000" cy="3429000"/>
          </a:xfrm>
          <a:prstGeom prst="rect">
            <a:avLst/>
          </a:prstGeom>
        </p:spPr>
        <p:txBody>
          <a:bodyPr vert="horz" lIns="54864" tIns="91440" rtlCol="0">
            <a:normAutofit/>
          </a:bodyPr>
          <a:lstStyle/>
          <a:p>
            <a:pPr>
              <a:lnSpc>
                <a:spcPct val="90000"/>
              </a:lnSpc>
            </a:pPr>
            <a:r>
              <a:rPr lang="en-US" b="1" u="sng" dirty="0" smtClean="0">
                <a:solidFill>
                  <a:srgbClr val="FF0066"/>
                </a:solidFill>
              </a:rPr>
              <a:t>Theorem:</a:t>
            </a:r>
          </a:p>
          <a:p>
            <a:pPr algn="just">
              <a:lnSpc>
                <a:spcPct val="90000"/>
              </a:lnSpc>
            </a:pPr>
            <a:r>
              <a:rPr lang="en-US" dirty="0" smtClean="0"/>
              <a:t>Let</a:t>
            </a:r>
            <a:r>
              <a:rPr lang="en-US" dirty="0" smtClean="0">
                <a:solidFill>
                  <a:schemeClr val="accent2"/>
                </a:solidFill>
              </a:rPr>
              <a:t> </a:t>
            </a:r>
            <a:r>
              <a:rPr lang="en-US" b="1" dirty="0" smtClean="0">
                <a:solidFill>
                  <a:srgbClr val="FF0066"/>
                </a:solidFill>
              </a:rPr>
              <a:t>A</a:t>
            </a:r>
            <a:r>
              <a:rPr lang="en-US" dirty="0" smtClean="0">
                <a:solidFill>
                  <a:srgbClr val="FF0066"/>
                </a:solidFill>
              </a:rPr>
              <a:t> = </a:t>
            </a:r>
            <a:r>
              <a:rPr lang="en-US" b="1" dirty="0" smtClean="0">
                <a:solidFill>
                  <a:srgbClr val="FF0066"/>
                </a:solidFill>
              </a:rPr>
              <a:t>U </a:t>
            </a:r>
            <a:r>
              <a:rPr lang="en-US" b="1" dirty="0" smtClean="0">
                <a:solidFill>
                  <a:srgbClr val="FF0066"/>
                </a:solidFill>
                <a:sym typeface="Symbol"/>
              </a:rPr>
              <a:t></a:t>
            </a:r>
            <a:r>
              <a:rPr lang="en-US" b="1" dirty="0" smtClean="0">
                <a:solidFill>
                  <a:srgbClr val="FF0066"/>
                </a:solidFill>
              </a:rPr>
              <a:t> V</a:t>
            </a:r>
            <a:r>
              <a:rPr lang="en-US" baseline="30000" dirty="0" smtClean="0">
                <a:solidFill>
                  <a:srgbClr val="FF0066"/>
                </a:solidFill>
              </a:rPr>
              <a:t>T</a:t>
            </a:r>
            <a:r>
              <a:rPr lang="en-US" dirty="0" smtClean="0"/>
              <a:t> </a:t>
            </a:r>
            <a:r>
              <a:rPr lang="en-US" dirty="0"/>
              <a:t>and</a:t>
            </a:r>
            <a:r>
              <a:rPr lang="en-US" dirty="0" smtClean="0">
                <a:solidFill>
                  <a:srgbClr val="0000FF"/>
                </a:solidFill>
              </a:rPr>
              <a:t> </a:t>
            </a:r>
            <a:r>
              <a:rPr lang="en-US" b="1" dirty="0" smtClean="0">
                <a:solidFill>
                  <a:srgbClr val="FF0066"/>
                </a:solidFill>
              </a:rPr>
              <a:t>B</a:t>
            </a:r>
            <a:r>
              <a:rPr lang="en-US" dirty="0" smtClean="0">
                <a:solidFill>
                  <a:srgbClr val="FF0066"/>
                </a:solidFill>
              </a:rPr>
              <a:t> = </a:t>
            </a:r>
            <a:r>
              <a:rPr lang="en-US" b="1" dirty="0" smtClean="0">
                <a:solidFill>
                  <a:srgbClr val="FF0066"/>
                </a:solidFill>
              </a:rPr>
              <a:t>U </a:t>
            </a:r>
            <a:r>
              <a:rPr lang="en-US" b="1" dirty="0" smtClean="0">
                <a:solidFill>
                  <a:srgbClr val="FF0066"/>
                </a:solidFill>
                <a:sym typeface="Symbol"/>
              </a:rPr>
              <a:t>S</a:t>
            </a:r>
            <a:r>
              <a:rPr lang="en-US" b="1" dirty="0" smtClean="0">
                <a:solidFill>
                  <a:srgbClr val="FF0066"/>
                </a:solidFill>
              </a:rPr>
              <a:t> V</a:t>
            </a:r>
            <a:r>
              <a:rPr lang="en-US" baseline="30000" dirty="0" smtClean="0">
                <a:solidFill>
                  <a:srgbClr val="FF0066"/>
                </a:solidFill>
              </a:rPr>
              <a:t>T</a:t>
            </a:r>
            <a:r>
              <a:rPr lang="en-US" dirty="0" smtClean="0">
                <a:solidFill>
                  <a:srgbClr val="FF0066"/>
                </a:solidFill>
              </a:rPr>
              <a:t> </a:t>
            </a:r>
            <a:r>
              <a:rPr lang="en-US" dirty="0" smtClean="0"/>
              <a:t>where </a:t>
            </a:r>
            <a:r>
              <a:rPr lang="en-US" b="1" dirty="0" smtClean="0">
                <a:solidFill>
                  <a:srgbClr val="FF0066"/>
                </a:solidFill>
              </a:rPr>
              <a:t>S</a:t>
            </a:r>
            <a:r>
              <a:rPr lang="en-US" dirty="0" smtClean="0">
                <a:solidFill>
                  <a:srgbClr val="FF0066"/>
                </a:solidFill>
              </a:rPr>
              <a:t> </a:t>
            </a:r>
            <a:r>
              <a:rPr lang="en-US" dirty="0">
                <a:solidFill>
                  <a:srgbClr val="FF0066"/>
                </a:solidFill>
              </a:rPr>
              <a:t>=</a:t>
            </a:r>
            <a:r>
              <a:rPr lang="en-US" dirty="0">
                <a:solidFill>
                  <a:srgbClr val="FF0066"/>
                </a:solidFill>
                <a:sym typeface="Symbol"/>
              </a:rPr>
              <a:t> </a:t>
            </a:r>
            <a:r>
              <a:rPr lang="en-US" b="1" dirty="0">
                <a:solidFill>
                  <a:srgbClr val="FF0066"/>
                </a:solidFill>
                <a:sym typeface="Symbol"/>
              </a:rPr>
              <a:t>diagonal </a:t>
            </a:r>
            <a:r>
              <a:rPr lang="en-US" b="1" i="1" dirty="0" err="1" smtClean="0">
                <a:solidFill>
                  <a:srgbClr val="FF0066"/>
                </a:solidFill>
                <a:latin typeface="Times New Roman" pitchFamily="18" charset="0"/>
                <a:cs typeface="Times New Roman" pitchFamily="18" charset="0"/>
                <a:sym typeface="Symbol"/>
              </a:rPr>
              <a:t>r</a:t>
            </a:r>
            <a:r>
              <a:rPr lang="en-US" sz="2000" b="1" dirty="0" err="1">
                <a:solidFill>
                  <a:srgbClr val="FF0066"/>
                </a:solidFill>
                <a:sym typeface="Symbol"/>
              </a:rPr>
              <a:t>x</a:t>
            </a:r>
            <a:r>
              <a:rPr lang="en-US" b="1" i="1" dirty="0" err="1" smtClean="0">
                <a:solidFill>
                  <a:srgbClr val="FF0066"/>
                </a:solidFill>
                <a:latin typeface="Times New Roman" pitchFamily="18" charset="0"/>
                <a:cs typeface="Times New Roman" pitchFamily="18" charset="0"/>
                <a:sym typeface="Symbol"/>
              </a:rPr>
              <a:t>r</a:t>
            </a:r>
            <a:r>
              <a:rPr lang="en-US" b="1" dirty="0" smtClean="0">
                <a:solidFill>
                  <a:srgbClr val="FF0066"/>
                </a:solidFill>
                <a:sym typeface="Symbol"/>
              </a:rPr>
              <a:t> </a:t>
            </a:r>
            <a:r>
              <a:rPr lang="en-US" b="1" dirty="0">
                <a:solidFill>
                  <a:srgbClr val="FF0066"/>
                </a:solidFill>
                <a:sym typeface="Symbol"/>
              </a:rPr>
              <a:t>matrix</a:t>
            </a:r>
            <a:r>
              <a:rPr lang="en-US" dirty="0">
                <a:sym typeface="Symbol"/>
              </a:rPr>
              <a:t> </a:t>
            </a:r>
            <a:r>
              <a:rPr lang="en-US" dirty="0" smtClean="0">
                <a:sym typeface="Symbol"/>
              </a:rPr>
              <a:t>with </a:t>
            </a:r>
            <a:r>
              <a:rPr lang="en-US" b="1" i="1" dirty="0" err="1">
                <a:sym typeface="Symbol"/>
              </a:rPr>
              <a:t>s</a:t>
            </a:r>
            <a:r>
              <a:rPr lang="en-US" b="1" i="1" baseline="-25000" dirty="0" err="1">
                <a:sym typeface="Symbol"/>
              </a:rPr>
              <a:t>i</a:t>
            </a:r>
            <a:r>
              <a:rPr lang="en-US" b="1" i="1" dirty="0">
                <a:sym typeface="Symbol"/>
              </a:rPr>
              <a:t>=</a:t>
            </a:r>
            <a:r>
              <a:rPr lang="el-GR" b="1" i="1" dirty="0">
                <a:latin typeface="Times New Roman"/>
                <a:cs typeface="Times New Roman"/>
              </a:rPr>
              <a:t>σ</a:t>
            </a:r>
            <a:r>
              <a:rPr lang="en-US" b="1" i="1" baseline="-25000" dirty="0" err="1"/>
              <a:t>i</a:t>
            </a:r>
            <a:r>
              <a:rPr lang="en-US" dirty="0"/>
              <a:t> (</a:t>
            </a:r>
            <a:r>
              <a:rPr lang="en-US" i="1" dirty="0" err="1"/>
              <a:t>i</a:t>
            </a:r>
            <a:r>
              <a:rPr lang="en-US" i="1" dirty="0"/>
              <a:t>=1…</a:t>
            </a:r>
            <a:r>
              <a:rPr lang="en-US" b="1" i="1" dirty="0">
                <a:solidFill>
                  <a:srgbClr val="0000FF"/>
                </a:solidFill>
              </a:rPr>
              <a:t>k</a:t>
            </a:r>
            <a:r>
              <a:rPr lang="en-US" dirty="0"/>
              <a:t>) else </a:t>
            </a:r>
            <a:r>
              <a:rPr lang="en-US" b="1" i="1" dirty="0" err="1" smtClean="0">
                <a:sym typeface="Symbol"/>
              </a:rPr>
              <a:t>s</a:t>
            </a:r>
            <a:r>
              <a:rPr lang="en-US" b="1" i="1" baseline="-25000" dirty="0" err="1" smtClean="0">
                <a:sym typeface="Symbol"/>
              </a:rPr>
              <a:t>i</a:t>
            </a:r>
            <a:r>
              <a:rPr lang="en-US" b="1" dirty="0" smtClean="0">
                <a:sym typeface="Symbol"/>
              </a:rPr>
              <a:t>=</a:t>
            </a:r>
            <a:r>
              <a:rPr lang="en-US" b="1" dirty="0" smtClean="0"/>
              <a:t>0 </a:t>
            </a:r>
            <a:r>
              <a:rPr lang="en-US" dirty="0" smtClean="0"/>
              <a:t>then </a:t>
            </a:r>
            <a:r>
              <a:rPr lang="en-US" b="1" dirty="0" smtClean="0">
                <a:solidFill>
                  <a:srgbClr val="0000FF"/>
                </a:solidFill>
              </a:rPr>
              <a:t>B</a:t>
            </a:r>
            <a:r>
              <a:rPr lang="en-US" dirty="0" smtClean="0"/>
              <a:t> </a:t>
            </a:r>
            <a:r>
              <a:rPr lang="en-US" dirty="0"/>
              <a:t>is a</a:t>
            </a:r>
            <a:r>
              <a:rPr lang="en-US" dirty="0" smtClean="0">
                <a:solidFill>
                  <a:srgbClr val="0000FF"/>
                </a:solidFill>
              </a:rPr>
              <a:t> </a:t>
            </a:r>
            <a:r>
              <a:rPr lang="en-US" b="1" dirty="0" smtClean="0">
                <a:solidFill>
                  <a:srgbClr val="0000FF"/>
                </a:solidFill>
              </a:rPr>
              <a:t>best</a:t>
            </a:r>
            <a:r>
              <a:rPr lang="en-US" dirty="0" smtClean="0">
                <a:solidFill>
                  <a:srgbClr val="0000FF"/>
                </a:solidFill>
              </a:rPr>
              <a:t> rank(</a:t>
            </a:r>
            <a:r>
              <a:rPr lang="en-US" b="1" dirty="0" smtClean="0">
                <a:solidFill>
                  <a:srgbClr val="0000FF"/>
                </a:solidFill>
              </a:rPr>
              <a:t>B</a:t>
            </a:r>
            <a:r>
              <a:rPr lang="en-US" dirty="0" smtClean="0">
                <a:solidFill>
                  <a:srgbClr val="0000FF"/>
                </a:solidFill>
              </a:rPr>
              <a:t>)=</a:t>
            </a:r>
            <a:r>
              <a:rPr lang="en-US" b="1" i="1" dirty="0" smtClean="0">
                <a:solidFill>
                  <a:srgbClr val="0000FF"/>
                </a:solidFill>
              </a:rPr>
              <a:t>k</a:t>
            </a:r>
            <a:r>
              <a:rPr lang="en-US" dirty="0" smtClean="0">
                <a:solidFill>
                  <a:srgbClr val="0000FF"/>
                </a:solidFill>
              </a:rPr>
              <a:t> approx. to </a:t>
            </a:r>
            <a:r>
              <a:rPr lang="en-US" b="1" i="1" dirty="0" smtClean="0">
                <a:solidFill>
                  <a:srgbClr val="0000FF"/>
                </a:solidFill>
              </a:rPr>
              <a:t>A</a:t>
            </a:r>
            <a:endParaRPr lang="en-US" dirty="0" smtClean="0"/>
          </a:p>
          <a:p>
            <a:pPr lvl="8">
              <a:lnSpc>
                <a:spcPct val="90000"/>
              </a:lnSpc>
            </a:pPr>
            <a:endParaRPr lang="en-US" b="1" dirty="0" smtClean="0"/>
          </a:p>
          <a:p>
            <a:pPr marL="118872" indent="0">
              <a:lnSpc>
                <a:spcPct val="90000"/>
              </a:lnSpc>
              <a:buNone/>
            </a:pPr>
            <a:r>
              <a:rPr lang="en-US" dirty="0" smtClean="0">
                <a:solidFill>
                  <a:srgbClr val="008000"/>
                </a:solidFill>
              </a:rPr>
              <a:t>What do we mean by “best”:</a:t>
            </a:r>
          </a:p>
          <a:p>
            <a:pPr lvl="1">
              <a:lnSpc>
                <a:spcPct val="90000"/>
              </a:lnSpc>
            </a:pPr>
            <a:r>
              <a:rPr lang="en-US" b="1" i="1" dirty="0" smtClean="0">
                <a:latin typeface="Times New Roman" pitchFamily="18" charset="0"/>
                <a:cs typeface="Times New Roman" pitchFamily="18" charset="0"/>
              </a:rPr>
              <a:t>B</a:t>
            </a:r>
            <a:r>
              <a:rPr lang="en-US" b="1" dirty="0" smtClean="0">
                <a:latin typeface="Times New Roman" pitchFamily="18" charset="0"/>
                <a:cs typeface="Times New Roman" pitchFamily="18" charset="0"/>
              </a:rPr>
              <a:t> </a:t>
            </a:r>
            <a:r>
              <a:rPr lang="en-US" b="1" dirty="0" smtClean="0"/>
              <a:t>is a solution to </a:t>
            </a:r>
            <a:r>
              <a:rPr lang="en-US" b="1" dirty="0" err="1" smtClean="0">
                <a:latin typeface="Times New Roman" pitchFamily="18" charset="0"/>
                <a:cs typeface="Times New Roman" pitchFamily="18" charset="0"/>
              </a:rPr>
              <a:t>min</a:t>
            </a:r>
            <a:r>
              <a:rPr lang="en-US" b="1" i="1" baseline="-25000" dirty="0" err="1" smtClean="0">
                <a:latin typeface="Times New Roman" pitchFamily="18" charset="0"/>
                <a:cs typeface="Times New Roman" pitchFamily="18" charset="0"/>
              </a:rPr>
              <a:t>B</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ǁ</a:t>
            </a:r>
            <a:r>
              <a:rPr lang="en-US" b="1" i="1" dirty="0" err="1" smtClean="0">
                <a:latin typeface="Times New Roman" pitchFamily="18" charset="0"/>
                <a:cs typeface="Times New Roman" pitchFamily="18" charset="0"/>
              </a:rPr>
              <a:t>A-B</a:t>
            </a:r>
            <a:r>
              <a:rPr lang="en-US" b="1" dirty="0" err="1" smtClean="0">
                <a:latin typeface="Times New Roman" pitchFamily="18" charset="0"/>
                <a:cs typeface="Times New Roman" pitchFamily="18" charset="0"/>
              </a:rPr>
              <a:t>ǁ</a:t>
            </a:r>
            <a:r>
              <a:rPr lang="en-US" b="1" baseline="-25000" dirty="0" err="1" smtClean="0">
                <a:latin typeface="Times New Roman" pitchFamily="18" charset="0"/>
                <a:cs typeface="Times New Roman" pitchFamily="18" charset="0"/>
              </a:rPr>
              <a:t>F</a:t>
            </a:r>
            <a:r>
              <a:rPr lang="en-US" b="1" dirty="0" smtClean="0">
                <a:latin typeface="Times New Roman" pitchFamily="18" charset="0"/>
                <a:cs typeface="Times New Roman" pitchFamily="18" charset="0"/>
              </a:rPr>
              <a:t>  </a:t>
            </a:r>
            <a:r>
              <a:rPr lang="en-US" b="1" dirty="0" smtClean="0"/>
              <a:t>where </a:t>
            </a:r>
            <a:r>
              <a:rPr lang="en-US" b="1" dirty="0" smtClean="0">
                <a:latin typeface="Times New Roman" pitchFamily="18" charset="0"/>
                <a:cs typeface="Times New Roman" pitchFamily="18" charset="0"/>
              </a:rPr>
              <a:t>rank(</a:t>
            </a:r>
            <a:r>
              <a:rPr lang="en-US" b="1" i="1" dirty="0" smtClean="0">
                <a:latin typeface="Times New Roman" pitchFamily="18" charset="0"/>
                <a:cs typeface="Times New Roman" pitchFamily="18" charset="0"/>
              </a:rPr>
              <a:t>B</a:t>
            </a:r>
            <a:r>
              <a:rPr lang="en-US" b="1" dirty="0" smtClean="0">
                <a:latin typeface="Times New Roman" pitchFamily="18" charset="0"/>
                <a:cs typeface="Times New Roman" pitchFamily="18" charset="0"/>
              </a:rPr>
              <a:t>)=</a:t>
            </a:r>
            <a:r>
              <a:rPr lang="en-US" b="1" i="1" dirty="0" smtClean="0">
                <a:latin typeface="Times New Roman" pitchFamily="18" charset="0"/>
                <a:cs typeface="Times New Roman" pitchFamily="18" charset="0"/>
              </a:rPr>
              <a:t>k</a:t>
            </a:r>
            <a:endParaRPr lang="en-US" b="1" i="1" baseline="30000" dirty="0">
              <a:latin typeface="Times New Roman" pitchFamily="18" charset="0"/>
              <a:cs typeface="Times New Roman" pitchFamily="18" charset="0"/>
            </a:endParaRPr>
          </a:p>
          <a:p>
            <a:pPr lvl="8">
              <a:lnSpc>
                <a:spcPct val="90000"/>
              </a:lnSpc>
            </a:pPr>
            <a:endParaRPr lang="en-US" b="1" dirty="0" smtClean="0">
              <a:solidFill>
                <a:schemeClr val="accent3"/>
              </a:solidFill>
            </a:endParaRPr>
          </a:p>
          <a:p>
            <a:pPr lvl="8">
              <a:lnSpc>
                <a:spcPct val="90000"/>
              </a:lnSpc>
            </a:pPr>
            <a:endParaRPr lang="en-US" b="1" dirty="0">
              <a:solidFill>
                <a:schemeClr val="accent3"/>
              </a:solidFill>
            </a:endParaRPr>
          </a:p>
          <a:p>
            <a:pPr lvl="8">
              <a:lnSpc>
                <a:spcPct val="90000"/>
              </a:lnSpc>
            </a:pPr>
            <a:endParaRPr lang="en-US" b="1" dirty="0" smtClean="0">
              <a:solidFill>
                <a:schemeClr val="accent3"/>
              </a:solidFill>
            </a:endParaRPr>
          </a:p>
          <a:p>
            <a:pPr>
              <a:lnSpc>
                <a:spcPct val="90000"/>
              </a:lnSpc>
            </a:pPr>
            <a:endParaRPr lang="en-US" b="1" dirty="0">
              <a:solidFill>
                <a:schemeClr val="accent3"/>
              </a:solidFill>
            </a:endParaRPr>
          </a:p>
          <a:p>
            <a:pPr marL="457200" lvl="1" indent="0">
              <a:lnSpc>
                <a:spcPct val="90000"/>
              </a:lnSpc>
              <a:buNone/>
            </a:pPr>
            <a:endParaRPr lang="en-US" b="1" i="1" dirty="0"/>
          </a:p>
        </p:txBody>
      </p:sp>
      <p:pic>
        <p:nvPicPr>
          <p:cNvPr id="27655" name="Picture 7" descr="http://www.cs.carleton.edu/cs_comps/0607/recommend/recommender/images/svd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1" y="4464992"/>
            <a:ext cx="6685407" cy="117380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3477768" y="4431718"/>
            <a:ext cx="304800" cy="1524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Rectangle 20"/>
              <p:cNvSpPr/>
              <p:nvPr/>
            </p:nvSpPr>
            <p:spPr>
              <a:xfrm>
                <a:off x="7239000" y="4474136"/>
                <a:ext cx="304800" cy="1524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2000">
                          <a:latin typeface="Cambria Math"/>
                        </a:rPr>
                        <m:t>Σ</m:t>
                      </m:r>
                    </m:oMath>
                  </m:oMathPara>
                </a14:m>
                <a:endParaRPr lang="en-US" sz="2000" dirty="0"/>
              </a:p>
            </p:txBody>
          </p:sp>
        </mc:Choice>
        <mc:Fallback xmlns="">
          <p:sp>
            <p:nvSpPr>
              <p:cNvPr id="21" name="Rectangle 20"/>
              <p:cNvSpPr>
                <a:spLocks noRot="1" noChangeAspect="1" noMove="1" noResize="1" noEditPoints="1" noAdjustHandles="1" noChangeArrowheads="1" noChangeShapeType="1" noTextEdit="1"/>
              </p:cNvSpPr>
              <p:nvPr/>
            </p:nvSpPr>
            <p:spPr>
              <a:xfrm>
                <a:off x="7239000" y="4474136"/>
                <a:ext cx="304800" cy="152400"/>
              </a:xfrm>
              <a:prstGeom prst="rect">
                <a:avLst/>
              </a:prstGeom>
              <a:blipFill>
                <a:blip r:embed="rId4"/>
                <a:stretch>
                  <a:fillRect l="-12000" t="-36000" b="-64000"/>
                </a:stretch>
              </a:blipFill>
              <a:ln w="3810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858000" y="4653968"/>
                <a:ext cx="304800" cy="228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𝜎</m:t>
                          </m:r>
                        </m:e>
                        <m:sub>
                          <m:r>
                            <a:rPr lang="en-US" i="1">
                              <a:latin typeface="Cambria Math"/>
                            </a:rPr>
                            <m:t>11</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6858000" y="4653968"/>
                <a:ext cx="304800" cy="228600"/>
              </a:xfrm>
              <a:prstGeom prst="rect">
                <a:avLst/>
              </a:prstGeom>
              <a:blipFill>
                <a:blip r:embed="rId5"/>
                <a:stretch>
                  <a:fillRect l="-30000" r="-10000" b="-28947"/>
                </a:stretch>
              </a:blipFill>
              <a:ln w="3810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512050" y="5263568"/>
                <a:ext cx="304800" cy="228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𝜎</m:t>
                          </m:r>
                        </m:e>
                        <m:sub>
                          <m:r>
                            <a:rPr lang="en-US" i="1">
                              <a:latin typeface="Cambria Math"/>
                            </a:rPr>
                            <m:t>𝑟𝑟</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7512050" y="5263568"/>
                <a:ext cx="304800" cy="228600"/>
              </a:xfrm>
              <a:prstGeom prst="rect">
                <a:avLst/>
              </a:prstGeom>
              <a:blipFill>
                <a:blip r:embed="rId6"/>
                <a:stretch>
                  <a:fillRect l="-28000" r="-6000" b="-23684"/>
                </a:stretch>
              </a:blipFill>
              <a:ln w="38100">
                <a:noFill/>
              </a:ln>
            </p:spPr>
            <p:txBody>
              <a:bodyPr/>
              <a:lstStyle/>
              <a:p>
                <a:r>
                  <a:rPr lang="zh-CN" altLang="en-US">
                    <a:noFill/>
                  </a:rPr>
                  <a:t> </a:t>
                </a:r>
              </a:p>
            </p:txBody>
          </p:sp>
        </mc:Fallback>
      </mc:AlternateContent>
      <p:cxnSp>
        <p:nvCxnSpPr>
          <p:cNvPr id="16" name="Straight Connector 15"/>
          <p:cNvCxnSpPr/>
          <p:nvPr/>
        </p:nvCxnSpPr>
        <p:spPr>
          <a:xfrm>
            <a:off x="7378700" y="5140796"/>
            <a:ext cx="381000" cy="364072"/>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162103" y="4664546"/>
            <a:ext cx="0" cy="77470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8451850" y="5322832"/>
            <a:ext cx="838200" cy="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Rectangle 16"/>
              <p:cNvSpPr/>
              <p:nvPr/>
            </p:nvSpPr>
            <p:spPr>
              <a:xfrm>
                <a:off x="7010401" y="5929667"/>
                <a:ext cx="3245247"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e>
                        <m:sub>
                          <m:r>
                            <a:rPr lang="en-US" i="1">
                              <a:latin typeface="Cambria Math"/>
                            </a:rPr>
                            <m:t>𝐹</m:t>
                          </m:r>
                        </m:sub>
                      </m:sSub>
                      <m:r>
                        <a:rPr lang="en-US" i="1">
                          <a:latin typeface="Cambria Math"/>
                        </a:rPr>
                        <m:t>=</m:t>
                      </m:r>
                      <m:rad>
                        <m:radPr>
                          <m:degHide m:val="on"/>
                          <m:ctrlPr>
                            <a:rPr lang="en-US" i="1">
                              <a:latin typeface="Cambria Math" panose="02040503050406030204" pitchFamily="18" charset="0"/>
                            </a:rPr>
                          </m:ctrlPr>
                        </m:radPr>
                        <m:deg/>
                        <m:e>
                          <m:nary>
                            <m:naryPr>
                              <m:chr m:val="∑"/>
                              <m:supHide m:val="on"/>
                              <m:ctrlPr>
                                <a:rPr lang="en-US" i="1">
                                  <a:latin typeface="Cambria Math" panose="02040503050406030204" pitchFamily="18" charset="0"/>
                                </a:rPr>
                              </m:ctrlPr>
                            </m:naryPr>
                            <m:sub>
                              <m:r>
                                <a:rPr lang="en-US" i="1">
                                  <a:latin typeface="Cambria Math"/>
                                </a:rPr>
                                <m:t>𝑖𝑗</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𝐴</m:t>
                                          </m:r>
                                        </m:e>
                                        <m:sub>
                                          <m:r>
                                            <a:rPr lang="en-US" i="1">
                                              <a:latin typeface="Cambria Math"/>
                                            </a:rPr>
                                            <m:t>𝑖𝑗</m:t>
                                          </m:r>
                                        </m:sub>
                                      </m:sSub>
                                      <m:r>
                                        <a:rPr lang="en-US" i="1">
                                          <a:latin typeface="Cambria Math"/>
                                        </a:rPr>
                                        <m:t>−</m:t>
                                      </m:r>
                                      <m:sSub>
                                        <m:sSubPr>
                                          <m:ctrlPr>
                                            <a:rPr lang="en-US" i="1">
                                              <a:latin typeface="Cambria Math" panose="02040503050406030204" pitchFamily="18" charset="0"/>
                                            </a:rPr>
                                          </m:ctrlPr>
                                        </m:sSubPr>
                                        <m:e>
                                          <m:r>
                                            <a:rPr lang="en-US" i="1">
                                              <a:latin typeface="Cambria Math"/>
                                            </a:rPr>
                                            <m:t>𝐵</m:t>
                                          </m:r>
                                        </m:e>
                                        <m:sub>
                                          <m:r>
                                            <a:rPr lang="en-US" i="1">
                                              <a:latin typeface="Cambria Math"/>
                                            </a:rPr>
                                            <m:t>𝑖𝑗</m:t>
                                          </m:r>
                                        </m:sub>
                                      </m:sSub>
                                    </m:e>
                                  </m:d>
                                </m:e>
                                <m:sup>
                                  <m:r>
                                    <a:rPr lang="en-US" i="1">
                                      <a:latin typeface="Cambria Math"/>
                                    </a:rPr>
                                    <m:t>2</m:t>
                                  </m:r>
                                </m:sup>
                              </m:sSup>
                            </m:e>
                          </m:nary>
                        </m:e>
                      </m:rad>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7010401" y="5929667"/>
                <a:ext cx="3245247" cy="910699"/>
              </a:xfrm>
              <a:prstGeom prst="rect">
                <a:avLst/>
              </a:prstGeom>
              <a:blipFill>
                <a:blip r:embed="rId7"/>
                <a:stretch>
                  <a:fillRect/>
                </a:stretch>
              </a:blipFill>
            </p:spPr>
            <p:txBody>
              <a:bodyPr/>
              <a:lstStyle/>
              <a:p>
                <a:r>
                  <a:rPr lang="zh-CN" altLang="en-US">
                    <a:noFill/>
                  </a:rPr>
                  <a:t> </a:t>
                </a:r>
              </a:p>
            </p:txBody>
          </p:sp>
        </mc:Fallback>
      </mc:AlternateContent>
      <p:sp>
        <p:nvSpPr>
          <p:cNvPr id="5" name="Slide Number Placeholder 4"/>
          <p:cNvSpPr>
            <a:spLocks noGrp="1"/>
          </p:cNvSpPr>
          <p:nvPr>
            <p:ph type="sldNum" sz="quarter" idx="12"/>
          </p:nvPr>
        </p:nvSpPr>
        <p:spPr/>
        <p:txBody>
          <a:bodyPr/>
          <a:lstStyle/>
          <a:p>
            <a:fld id="{19B12225-5612-419B-A8D5-4B8EEE4C217E}" type="slidenum">
              <a:rPr lang="en-US" smtClean="0"/>
              <a:pPr/>
              <a:t>32</a:t>
            </a:fld>
            <a:endParaRPr lang="en-US"/>
          </a:p>
        </p:txBody>
      </p:sp>
      <p:sp>
        <p:nvSpPr>
          <p:cNvPr id="3" name="日期占位符 2"/>
          <p:cNvSpPr>
            <a:spLocks noGrp="1"/>
          </p:cNvSpPr>
          <p:nvPr>
            <p:ph type="dt" sz="half" idx="10"/>
          </p:nvPr>
        </p:nvSpPr>
        <p:spPr/>
        <p:txBody>
          <a:bodyPr/>
          <a:lstStyle/>
          <a:p>
            <a:fld id="{2694C929-3CFB-45A1-ABD8-7ECEF5DCE686}" type="datetime1">
              <a:rPr lang="en-US" altLang="zh-CN" smtClean="0"/>
              <a:t>12/17/2021</a:t>
            </a:fld>
            <a:endParaRPr lang="en-US"/>
          </a:p>
        </p:txBody>
      </p:sp>
    </p:spTree>
    <p:extLst>
      <p:ext uri="{BB962C8B-B14F-4D97-AF65-F5344CB8AC3E}">
        <p14:creationId xmlns:p14="http://schemas.microsoft.com/office/powerpoint/2010/main" val="52915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5"/>
          <p:cNvSpPr>
            <a:spLocks noGrp="1"/>
          </p:cNvSpPr>
          <p:nvPr>
            <p:ph type="sldNum" sz="quarter" idx="12"/>
          </p:nvPr>
        </p:nvSpPr>
        <p:spPr/>
        <p:txBody>
          <a:bodyPr/>
          <a:lstStyle/>
          <a:p>
            <a:fld id="{DCCB4F96-4838-45FE-8D5E-BF71C9380907}" type="slidenum">
              <a:rPr lang="en-US"/>
              <a:pPr/>
              <a:t>33</a:t>
            </a:fld>
            <a:endParaRPr lang="en-US"/>
          </a:p>
        </p:txBody>
      </p:sp>
      <p:sp>
        <p:nvSpPr>
          <p:cNvPr id="1430530" name="Rectangle 2"/>
          <p:cNvSpPr>
            <a:spLocks noGrp="1" noChangeArrowheads="1"/>
          </p:cNvSpPr>
          <p:nvPr>
            <p:ph type="title"/>
          </p:nvPr>
        </p:nvSpPr>
        <p:spPr/>
        <p:txBody>
          <a:bodyPr/>
          <a:lstStyle/>
          <a:p>
            <a:r>
              <a:rPr lang="en-US" dirty="0"/>
              <a:t>SVD - Interpretation </a:t>
            </a:r>
            <a:r>
              <a:rPr lang="en-US" dirty="0" smtClean="0"/>
              <a:t>#2</a:t>
            </a:r>
            <a:endParaRPr lang="en-US" dirty="0"/>
          </a:p>
        </p:txBody>
      </p:sp>
      <p:sp>
        <p:nvSpPr>
          <p:cNvPr id="1430531" name="Rectangle 3"/>
          <p:cNvSpPr>
            <a:spLocks noGrp="1" noChangeArrowheads="1"/>
          </p:cNvSpPr>
          <p:nvPr>
            <p:ph type="body" idx="1"/>
          </p:nvPr>
        </p:nvSpPr>
        <p:spPr>
          <a:xfrm>
            <a:off x="609600" y="1380220"/>
            <a:ext cx="10744200" cy="4639580"/>
          </a:xfrm>
        </p:spPr>
        <p:txBody>
          <a:bodyPr/>
          <a:lstStyle/>
          <a:p>
            <a:pPr>
              <a:lnSpc>
                <a:spcPct val="90000"/>
              </a:lnSpc>
            </a:pPr>
            <a:r>
              <a:rPr lang="en-US" b="1" dirty="0">
                <a:solidFill>
                  <a:srgbClr val="D60093"/>
                </a:solidFill>
              </a:rPr>
              <a:t>Equivalent</a:t>
            </a:r>
            <a:r>
              <a:rPr lang="en-US" b="1" dirty="0" smtClean="0">
                <a:solidFill>
                  <a:srgbClr val="D60093"/>
                </a:solidFill>
              </a:rPr>
              <a:t>: </a:t>
            </a:r>
            <a:r>
              <a:rPr lang="en-US" b="1" dirty="0" smtClean="0"/>
              <a:t>‘</a:t>
            </a:r>
            <a:r>
              <a:rPr lang="en-US" b="1" dirty="0"/>
              <a:t>spectral decomposition’ </a:t>
            </a:r>
            <a:r>
              <a:rPr lang="en-US" b="1" dirty="0" smtClean="0"/>
              <a:t>(</a:t>
            </a:r>
            <a:r>
              <a:rPr lang="zh-CN" altLang="en-US" b="1" dirty="0" smtClean="0"/>
              <a:t>谱分解</a:t>
            </a:r>
            <a:r>
              <a:rPr lang="en-US" altLang="zh-CN" b="1" dirty="0" smtClean="0"/>
              <a:t>, </a:t>
            </a:r>
            <a:r>
              <a:rPr lang="zh-CN" altLang="en-US" b="1" dirty="0" smtClean="0"/>
              <a:t>又称特征分解</a:t>
            </a:r>
            <a:r>
              <a:rPr lang="en-US" b="1" dirty="0" smtClean="0"/>
              <a:t>) of </a:t>
            </a:r>
            <a:r>
              <a:rPr lang="en-US" b="1" dirty="0"/>
              <a:t>the </a:t>
            </a:r>
            <a:r>
              <a:rPr lang="en-US" b="1" dirty="0" smtClean="0"/>
              <a:t>matrix</a:t>
            </a:r>
            <a:endParaRPr lang="en-US" b="1" dirty="0"/>
          </a:p>
        </p:txBody>
      </p:sp>
      <p:sp>
        <p:nvSpPr>
          <p:cNvPr id="1430533" name="Freeform 5"/>
          <p:cNvSpPr>
            <a:spLocks/>
          </p:cNvSpPr>
          <p:nvPr/>
        </p:nvSpPr>
        <p:spPr bwMode="auto">
          <a:xfrm>
            <a:off x="2362200" y="3352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4" name="Freeform 6"/>
          <p:cNvSpPr>
            <a:spLocks/>
          </p:cNvSpPr>
          <p:nvPr/>
        </p:nvSpPr>
        <p:spPr bwMode="auto">
          <a:xfrm flipH="1">
            <a:off x="4114800" y="3352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6" name="Freeform 8"/>
          <p:cNvSpPr>
            <a:spLocks/>
          </p:cNvSpPr>
          <p:nvPr/>
        </p:nvSpPr>
        <p:spPr bwMode="auto">
          <a:xfrm flipH="1">
            <a:off x="6096000" y="3352800"/>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7" name="Freeform 9"/>
          <p:cNvSpPr>
            <a:spLocks/>
          </p:cNvSpPr>
          <p:nvPr/>
        </p:nvSpPr>
        <p:spPr bwMode="auto">
          <a:xfrm>
            <a:off x="4800600" y="3352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8" name="Text Box 10"/>
          <p:cNvSpPr txBox="1">
            <a:spLocks noChangeArrowheads="1"/>
          </p:cNvSpPr>
          <p:nvPr/>
        </p:nvSpPr>
        <p:spPr bwMode="auto">
          <a:xfrm>
            <a:off x="4419600" y="4342090"/>
            <a:ext cx="303288" cy="369332"/>
          </a:xfrm>
          <a:prstGeom prst="rect">
            <a:avLst/>
          </a:prstGeom>
          <a:noFill/>
          <a:ln w="15875">
            <a:noFill/>
            <a:miter lim="800000"/>
            <a:headEnd type="none" w="sm" len="sm"/>
            <a:tailEnd/>
          </a:ln>
          <a:effectLst/>
        </p:spPr>
        <p:txBody>
          <a:bodyPr wrap="none" anchor="ctr">
            <a:spAutoFit/>
          </a:bodyPr>
          <a:lstStyle/>
          <a:p>
            <a:r>
              <a:rPr lang="en-US"/>
              <a:t>=</a:t>
            </a:r>
          </a:p>
        </p:txBody>
      </p:sp>
      <p:sp>
        <p:nvSpPr>
          <p:cNvPr id="1430540" name="Freeform 12"/>
          <p:cNvSpPr>
            <a:spLocks/>
          </p:cNvSpPr>
          <p:nvPr/>
        </p:nvSpPr>
        <p:spPr bwMode="auto">
          <a:xfrm>
            <a:off x="6705600" y="4038600"/>
            <a:ext cx="228600" cy="9906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1" name="Freeform 13"/>
          <p:cNvSpPr>
            <a:spLocks/>
          </p:cNvSpPr>
          <p:nvPr/>
        </p:nvSpPr>
        <p:spPr bwMode="auto">
          <a:xfrm flipH="1">
            <a:off x="7924800" y="4038600"/>
            <a:ext cx="228600" cy="9906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2" name="Text Box 14"/>
          <p:cNvSpPr txBox="1">
            <a:spLocks noChangeArrowheads="1"/>
          </p:cNvSpPr>
          <p:nvPr/>
        </p:nvSpPr>
        <p:spPr bwMode="auto">
          <a:xfrm>
            <a:off x="6324600" y="4265890"/>
            <a:ext cx="290464" cy="369332"/>
          </a:xfrm>
          <a:prstGeom prst="rect">
            <a:avLst/>
          </a:prstGeom>
          <a:noFill/>
          <a:ln w="15875">
            <a:noFill/>
            <a:miter lim="800000"/>
            <a:headEnd type="none" w="sm" len="sm"/>
            <a:tailEnd/>
          </a:ln>
          <a:effectLst/>
        </p:spPr>
        <p:txBody>
          <a:bodyPr wrap="none" anchor="ctr">
            <a:spAutoFit/>
          </a:bodyPr>
          <a:lstStyle/>
          <a:p>
            <a:r>
              <a:rPr lang="en-US"/>
              <a:t>x</a:t>
            </a:r>
          </a:p>
        </p:txBody>
      </p:sp>
      <p:sp>
        <p:nvSpPr>
          <p:cNvPr id="1430544" name="Text Box 16"/>
          <p:cNvSpPr txBox="1">
            <a:spLocks noChangeArrowheads="1"/>
          </p:cNvSpPr>
          <p:nvPr/>
        </p:nvSpPr>
        <p:spPr bwMode="auto">
          <a:xfrm>
            <a:off x="8382000" y="4265890"/>
            <a:ext cx="290464" cy="369332"/>
          </a:xfrm>
          <a:prstGeom prst="rect">
            <a:avLst/>
          </a:prstGeom>
          <a:noFill/>
          <a:ln w="15875">
            <a:noFill/>
            <a:miter lim="800000"/>
            <a:headEnd type="none" w="sm" len="sm"/>
            <a:tailEnd/>
          </a:ln>
          <a:effectLst/>
        </p:spPr>
        <p:txBody>
          <a:bodyPr wrap="none" anchor="ctr">
            <a:spAutoFit/>
          </a:bodyPr>
          <a:lstStyle/>
          <a:p>
            <a:r>
              <a:rPr lang="en-US"/>
              <a:t>x</a:t>
            </a:r>
          </a:p>
        </p:txBody>
      </p:sp>
      <p:sp>
        <p:nvSpPr>
          <p:cNvPr id="1430545" name="Freeform 17"/>
          <p:cNvSpPr>
            <a:spLocks/>
          </p:cNvSpPr>
          <p:nvPr/>
        </p:nvSpPr>
        <p:spPr bwMode="auto">
          <a:xfrm>
            <a:off x="7086600" y="5334000"/>
            <a:ext cx="152400" cy="7620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6" name="Freeform 18"/>
          <p:cNvSpPr>
            <a:spLocks/>
          </p:cNvSpPr>
          <p:nvPr/>
        </p:nvSpPr>
        <p:spPr bwMode="auto">
          <a:xfrm flipH="1">
            <a:off x="10058400" y="5410200"/>
            <a:ext cx="152400" cy="7620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7" name="Text Box 19"/>
          <p:cNvSpPr txBox="1">
            <a:spLocks noChangeArrowheads="1"/>
          </p:cNvSpPr>
          <p:nvPr/>
        </p:nvSpPr>
        <p:spPr bwMode="auto">
          <a:xfrm>
            <a:off x="4905375" y="4418290"/>
            <a:ext cx="373820" cy="369332"/>
          </a:xfrm>
          <a:prstGeom prst="rect">
            <a:avLst/>
          </a:prstGeom>
          <a:noFill/>
          <a:ln w="15875">
            <a:noFill/>
            <a:miter lim="800000"/>
            <a:headEnd type="none" w="sm" len="sm"/>
            <a:tailEnd/>
          </a:ln>
          <a:effectLst/>
        </p:spPr>
        <p:txBody>
          <a:bodyPr wrap="none" anchor="ctr">
            <a:spAutoFit/>
          </a:bodyPr>
          <a:lstStyle/>
          <a:p>
            <a:r>
              <a:rPr lang="en-US"/>
              <a:t>u</a:t>
            </a:r>
            <a:r>
              <a:rPr lang="en-US" baseline="-25000"/>
              <a:t>1</a:t>
            </a:r>
            <a:endParaRPr lang="en-US"/>
          </a:p>
        </p:txBody>
      </p:sp>
      <p:sp>
        <p:nvSpPr>
          <p:cNvPr id="1430548" name="Text Box 20"/>
          <p:cNvSpPr txBox="1">
            <a:spLocks noChangeArrowheads="1"/>
          </p:cNvSpPr>
          <p:nvPr/>
        </p:nvSpPr>
        <p:spPr bwMode="auto">
          <a:xfrm>
            <a:off x="5591175" y="4418290"/>
            <a:ext cx="383438" cy="369332"/>
          </a:xfrm>
          <a:prstGeom prst="rect">
            <a:avLst/>
          </a:prstGeom>
          <a:noFill/>
          <a:ln w="15875">
            <a:noFill/>
            <a:miter lim="800000"/>
            <a:headEnd type="none" w="sm" len="sm"/>
            <a:tailEnd/>
          </a:ln>
          <a:effectLst/>
        </p:spPr>
        <p:txBody>
          <a:bodyPr wrap="none" anchor="ctr">
            <a:spAutoFit/>
          </a:bodyPr>
          <a:lstStyle/>
          <a:p>
            <a:r>
              <a:rPr lang="en-US"/>
              <a:t>u</a:t>
            </a:r>
            <a:r>
              <a:rPr lang="en-US" baseline="-25000"/>
              <a:t>2</a:t>
            </a:r>
            <a:endParaRPr lang="en-US"/>
          </a:p>
        </p:txBody>
      </p:sp>
      <p:sp>
        <p:nvSpPr>
          <p:cNvPr id="1430549" name="Line 21"/>
          <p:cNvSpPr>
            <a:spLocks noChangeShapeType="1"/>
          </p:cNvSpPr>
          <p:nvPr/>
        </p:nvSpPr>
        <p:spPr bwMode="auto">
          <a:xfrm flipV="1">
            <a:off x="5105400" y="3429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0" name="Line 22"/>
          <p:cNvSpPr>
            <a:spLocks noChangeShapeType="1"/>
          </p:cNvSpPr>
          <p:nvPr/>
        </p:nvSpPr>
        <p:spPr bwMode="auto">
          <a:xfrm>
            <a:off x="5105400" y="4953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1" name="Line 23"/>
          <p:cNvSpPr>
            <a:spLocks noChangeShapeType="1"/>
          </p:cNvSpPr>
          <p:nvPr/>
        </p:nvSpPr>
        <p:spPr bwMode="auto">
          <a:xfrm>
            <a:off x="5791200" y="4953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2" name="Line 24"/>
          <p:cNvSpPr>
            <a:spLocks noChangeShapeType="1"/>
          </p:cNvSpPr>
          <p:nvPr/>
        </p:nvSpPr>
        <p:spPr bwMode="auto">
          <a:xfrm flipV="1">
            <a:off x="5715000" y="3429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3" name="Text Box 25"/>
          <p:cNvSpPr txBox="1">
            <a:spLocks noChangeArrowheads="1"/>
          </p:cNvSpPr>
          <p:nvPr/>
        </p:nvSpPr>
        <p:spPr bwMode="auto">
          <a:xfrm>
            <a:off x="6858000" y="4113490"/>
            <a:ext cx="609600" cy="369332"/>
          </a:xfrm>
          <a:prstGeom prst="rect">
            <a:avLst/>
          </a:prstGeom>
          <a:noFill/>
          <a:ln w="15875">
            <a:noFill/>
            <a:miter lim="800000"/>
            <a:headEnd type="none" w="sm" len="sm"/>
            <a:tailEnd/>
          </a:ln>
          <a:effectLst/>
        </p:spPr>
        <p:txBody>
          <a:bodyPr anchor="ctr">
            <a:spAutoFit/>
          </a:bodyPr>
          <a:lstStyle/>
          <a:p>
            <a:r>
              <a:rPr lang="el-GR" dirty="0">
                <a:latin typeface="Times New Roman"/>
                <a:cs typeface="Times New Roman"/>
              </a:rPr>
              <a:t>σ</a:t>
            </a:r>
            <a:r>
              <a:rPr lang="en-US" baseline="-25000" dirty="0"/>
              <a:t>1</a:t>
            </a:r>
            <a:endParaRPr lang="en-US" dirty="0"/>
          </a:p>
        </p:txBody>
      </p:sp>
      <p:sp>
        <p:nvSpPr>
          <p:cNvPr id="1430554" name="Text Box 26"/>
          <p:cNvSpPr txBox="1">
            <a:spLocks noChangeArrowheads="1"/>
          </p:cNvSpPr>
          <p:nvPr/>
        </p:nvSpPr>
        <p:spPr bwMode="auto">
          <a:xfrm>
            <a:off x="7391400" y="4570690"/>
            <a:ext cx="609600" cy="369332"/>
          </a:xfrm>
          <a:prstGeom prst="rect">
            <a:avLst/>
          </a:prstGeom>
          <a:noFill/>
          <a:ln w="15875">
            <a:noFill/>
            <a:miter lim="800000"/>
            <a:headEnd type="none" w="sm" len="sm"/>
            <a:tailEnd/>
          </a:ln>
          <a:effectLst/>
        </p:spPr>
        <p:txBody>
          <a:bodyPr anchor="ctr">
            <a:spAutoFit/>
          </a:bodyPr>
          <a:lstStyle/>
          <a:p>
            <a:r>
              <a:rPr lang="el-GR" dirty="0">
                <a:latin typeface="Times New Roman"/>
                <a:cs typeface="Times New Roman"/>
              </a:rPr>
              <a:t>σ</a:t>
            </a:r>
            <a:r>
              <a:rPr lang="en-US" baseline="-25000" dirty="0"/>
              <a:t>2</a:t>
            </a:r>
            <a:endParaRPr lang="en-US" dirty="0"/>
          </a:p>
        </p:txBody>
      </p:sp>
      <p:grpSp>
        <p:nvGrpSpPr>
          <p:cNvPr id="2" name="Group 30"/>
          <p:cNvGrpSpPr>
            <a:grpSpLocks/>
          </p:cNvGrpSpPr>
          <p:nvPr/>
        </p:nvGrpSpPr>
        <p:grpSpPr bwMode="auto">
          <a:xfrm>
            <a:off x="7620000" y="4114800"/>
            <a:ext cx="381000" cy="304800"/>
            <a:chOff x="3840" y="2592"/>
            <a:chExt cx="240" cy="192"/>
          </a:xfrm>
        </p:grpSpPr>
        <p:sp>
          <p:nvSpPr>
            <p:cNvPr id="1430555" name="Oval 27"/>
            <p:cNvSpPr>
              <a:spLocks noChangeArrowheads="1"/>
            </p:cNvSpPr>
            <p:nvPr/>
          </p:nvSpPr>
          <p:spPr bwMode="auto">
            <a:xfrm>
              <a:off x="3840" y="2592"/>
              <a:ext cx="192" cy="192"/>
            </a:xfrm>
            <a:prstGeom prst="ellipse">
              <a:avLst/>
            </a:prstGeom>
            <a:noFill/>
            <a:ln w="15875">
              <a:solidFill>
                <a:schemeClr val="tx1"/>
              </a:solidFill>
              <a:round/>
              <a:headEnd type="none" w="sm" len="sm"/>
              <a:tailEnd/>
            </a:ln>
            <a:effectLst/>
          </p:spPr>
          <p:txBody>
            <a:bodyPr wrap="none" anchor="ctr"/>
            <a:lstStyle/>
            <a:p>
              <a:endParaRPr lang="en-US"/>
            </a:p>
          </p:txBody>
        </p:sp>
        <p:sp>
          <p:nvSpPr>
            <p:cNvPr id="1430556" name="Line 28"/>
            <p:cNvSpPr>
              <a:spLocks noChangeShapeType="1"/>
            </p:cNvSpPr>
            <p:nvPr/>
          </p:nvSpPr>
          <p:spPr bwMode="auto">
            <a:xfrm flipH="1">
              <a:off x="3840" y="2592"/>
              <a:ext cx="240" cy="192"/>
            </a:xfrm>
            <a:prstGeom prst="line">
              <a:avLst/>
            </a:prstGeom>
            <a:noFill/>
            <a:ln w="15875">
              <a:solidFill>
                <a:schemeClr val="tx1"/>
              </a:solidFill>
              <a:round/>
              <a:headEnd type="none" w="sm" len="sm"/>
              <a:tailEnd/>
            </a:ln>
            <a:effectLst/>
          </p:spPr>
          <p:txBody>
            <a:bodyPr wrap="none" anchor="ctr"/>
            <a:lstStyle/>
            <a:p>
              <a:endParaRPr lang="en-US"/>
            </a:p>
          </p:txBody>
        </p:sp>
      </p:grpSp>
      <p:grpSp>
        <p:nvGrpSpPr>
          <p:cNvPr id="3" name="Group 31"/>
          <p:cNvGrpSpPr>
            <a:grpSpLocks/>
          </p:cNvGrpSpPr>
          <p:nvPr/>
        </p:nvGrpSpPr>
        <p:grpSpPr bwMode="auto">
          <a:xfrm>
            <a:off x="6934200" y="4648200"/>
            <a:ext cx="381000" cy="304800"/>
            <a:chOff x="3840" y="2592"/>
            <a:chExt cx="240" cy="192"/>
          </a:xfrm>
        </p:grpSpPr>
        <p:sp>
          <p:nvSpPr>
            <p:cNvPr id="1430560" name="Oval 32"/>
            <p:cNvSpPr>
              <a:spLocks noChangeArrowheads="1"/>
            </p:cNvSpPr>
            <p:nvPr/>
          </p:nvSpPr>
          <p:spPr bwMode="auto">
            <a:xfrm>
              <a:off x="3840" y="2592"/>
              <a:ext cx="192" cy="192"/>
            </a:xfrm>
            <a:prstGeom prst="ellipse">
              <a:avLst/>
            </a:prstGeom>
            <a:noFill/>
            <a:ln w="15875">
              <a:solidFill>
                <a:schemeClr val="tx1"/>
              </a:solidFill>
              <a:round/>
              <a:headEnd type="none" w="sm" len="sm"/>
              <a:tailEnd/>
            </a:ln>
            <a:effectLst/>
          </p:spPr>
          <p:txBody>
            <a:bodyPr wrap="none" anchor="ctr"/>
            <a:lstStyle/>
            <a:p>
              <a:endParaRPr lang="en-US"/>
            </a:p>
          </p:txBody>
        </p:sp>
        <p:sp>
          <p:nvSpPr>
            <p:cNvPr id="1430561" name="Line 33"/>
            <p:cNvSpPr>
              <a:spLocks noChangeShapeType="1"/>
            </p:cNvSpPr>
            <p:nvPr/>
          </p:nvSpPr>
          <p:spPr bwMode="auto">
            <a:xfrm flipH="1">
              <a:off x="3840" y="2592"/>
              <a:ext cx="240" cy="192"/>
            </a:xfrm>
            <a:prstGeom prst="line">
              <a:avLst/>
            </a:prstGeom>
            <a:noFill/>
            <a:ln w="15875">
              <a:solidFill>
                <a:schemeClr val="tx1"/>
              </a:solidFill>
              <a:round/>
              <a:headEnd type="none" w="sm" len="sm"/>
              <a:tailEnd/>
            </a:ln>
            <a:effectLst/>
          </p:spPr>
          <p:txBody>
            <a:bodyPr wrap="none" anchor="ctr"/>
            <a:lstStyle/>
            <a:p>
              <a:endParaRPr lang="en-US"/>
            </a:p>
          </p:txBody>
        </p:sp>
      </p:grpSp>
      <p:sp>
        <p:nvSpPr>
          <p:cNvPr id="1430562" name="Text Box 34"/>
          <p:cNvSpPr txBox="1">
            <a:spLocks noChangeArrowheads="1"/>
          </p:cNvSpPr>
          <p:nvPr/>
        </p:nvSpPr>
        <p:spPr bwMode="auto">
          <a:xfrm>
            <a:off x="8153400" y="5256490"/>
            <a:ext cx="360996" cy="369332"/>
          </a:xfrm>
          <a:prstGeom prst="rect">
            <a:avLst/>
          </a:prstGeom>
          <a:noFill/>
          <a:ln w="15875">
            <a:noFill/>
            <a:miter lim="800000"/>
            <a:headEnd type="none" w="sm" len="sm"/>
            <a:tailEnd/>
          </a:ln>
          <a:effectLst/>
        </p:spPr>
        <p:txBody>
          <a:bodyPr wrap="none" anchor="ctr">
            <a:spAutoFit/>
          </a:bodyPr>
          <a:lstStyle/>
          <a:p>
            <a:r>
              <a:rPr lang="en-US"/>
              <a:t>v</a:t>
            </a:r>
            <a:r>
              <a:rPr lang="en-US" baseline="-25000"/>
              <a:t>1</a:t>
            </a:r>
            <a:endParaRPr lang="en-US"/>
          </a:p>
        </p:txBody>
      </p:sp>
      <p:sp>
        <p:nvSpPr>
          <p:cNvPr id="1430564" name="Text Box 36"/>
          <p:cNvSpPr txBox="1">
            <a:spLocks noChangeArrowheads="1"/>
          </p:cNvSpPr>
          <p:nvPr/>
        </p:nvSpPr>
        <p:spPr bwMode="auto">
          <a:xfrm>
            <a:off x="8153400" y="5789890"/>
            <a:ext cx="370614" cy="369332"/>
          </a:xfrm>
          <a:prstGeom prst="rect">
            <a:avLst/>
          </a:prstGeom>
          <a:noFill/>
          <a:ln w="15875">
            <a:noFill/>
            <a:miter lim="800000"/>
            <a:headEnd type="none" w="sm" len="sm"/>
            <a:tailEnd/>
          </a:ln>
          <a:effectLst/>
        </p:spPr>
        <p:txBody>
          <a:bodyPr wrap="none" anchor="ctr">
            <a:spAutoFit/>
          </a:bodyPr>
          <a:lstStyle/>
          <a:p>
            <a:r>
              <a:rPr lang="en-US"/>
              <a:t>v</a:t>
            </a:r>
            <a:r>
              <a:rPr lang="en-US" baseline="-25000"/>
              <a:t>2</a:t>
            </a:r>
            <a:endParaRPr lang="en-US"/>
          </a:p>
        </p:txBody>
      </p:sp>
      <p:sp>
        <p:nvSpPr>
          <p:cNvPr id="1430565" name="Line 37"/>
          <p:cNvSpPr>
            <a:spLocks noChangeShapeType="1"/>
          </p:cNvSpPr>
          <p:nvPr/>
        </p:nvSpPr>
        <p:spPr bwMode="auto">
          <a:xfrm>
            <a:off x="7239000" y="5486400"/>
            <a:ext cx="914400" cy="0"/>
          </a:xfrm>
          <a:prstGeom prst="line">
            <a:avLst/>
          </a:prstGeom>
          <a:noFill/>
          <a:ln w="15875">
            <a:solidFill>
              <a:schemeClr val="tx1"/>
            </a:solidFill>
            <a:round/>
            <a:headEnd type="none" w="sm" len="sm"/>
            <a:tailEnd/>
          </a:ln>
          <a:effectLst/>
        </p:spPr>
        <p:txBody>
          <a:bodyPr wrap="none" anchor="ctr"/>
          <a:lstStyle/>
          <a:p>
            <a:endParaRPr lang="en-US"/>
          </a:p>
        </p:txBody>
      </p:sp>
      <p:sp>
        <p:nvSpPr>
          <p:cNvPr id="1430566" name="Line 38"/>
          <p:cNvSpPr>
            <a:spLocks noChangeShapeType="1"/>
          </p:cNvSpPr>
          <p:nvPr/>
        </p:nvSpPr>
        <p:spPr bwMode="auto">
          <a:xfrm>
            <a:off x="8686800" y="5486400"/>
            <a:ext cx="1295400" cy="0"/>
          </a:xfrm>
          <a:prstGeom prst="line">
            <a:avLst/>
          </a:prstGeom>
          <a:noFill/>
          <a:ln w="15875">
            <a:solidFill>
              <a:schemeClr val="tx1"/>
            </a:solidFill>
            <a:round/>
            <a:headEnd type="none" w="sm" len="sm"/>
            <a:tailEnd/>
          </a:ln>
          <a:effectLst/>
        </p:spPr>
        <p:txBody>
          <a:bodyPr wrap="none" anchor="ctr"/>
          <a:lstStyle/>
          <a:p>
            <a:endParaRPr lang="en-US"/>
          </a:p>
        </p:txBody>
      </p:sp>
      <p:sp>
        <p:nvSpPr>
          <p:cNvPr id="1430567" name="Line 39"/>
          <p:cNvSpPr>
            <a:spLocks noChangeShapeType="1"/>
          </p:cNvSpPr>
          <p:nvPr/>
        </p:nvSpPr>
        <p:spPr bwMode="auto">
          <a:xfrm>
            <a:off x="7239000" y="5943600"/>
            <a:ext cx="838200" cy="0"/>
          </a:xfrm>
          <a:prstGeom prst="line">
            <a:avLst/>
          </a:prstGeom>
          <a:noFill/>
          <a:ln w="15875">
            <a:solidFill>
              <a:schemeClr val="tx1"/>
            </a:solidFill>
            <a:round/>
            <a:headEnd type="none" w="sm" len="sm"/>
            <a:tailEnd/>
          </a:ln>
          <a:effectLst/>
        </p:spPr>
        <p:txBody>
          <a:bodyPr wrap="none" anchor="ctr"/>
          <a:lstStyle/>
          <a:p>
            <a:endParaRPr lang="en-US"/>
          </a:p>
        </p:txBody>
      </p:sp>
      <p:sp>
        <p:nvSpPr>
          <p:cNvPr id="1430568" name="Line 40"/>
          <p:cNvSpPr>
            <a:spLocks noChangeShapeType="1"/>
          </p:cNvSpPr>
          <p:nvPr/>
        </p:nvSpPr>
        <p:spPr bwMode="auto">
          <a:xfrm>
            <a:off x="8686800" y="5943600"/>
            <a:ext cx="1295400" cy="0"/>
          </a:xfrm>
          <a:prstGeom prst="line">
            <a:avLst/>
          </a:prstGeom>
          <a:noFill/>
          <a:ln w="15875">
            <a:solidFill>
              <a:schemeClr val="tx1"/>
            </a:solidFill>
            <a:round/>
            <a:headEnd type="none" w="sm" len="sm"/>
            <a:tailEnd/>
          </a:ln>
          <a:effectLst/>
        </p:spPr>
        <p:txBody>
          <a:bodyPr wrap="none" anchor="ctr"/>
          <a:lstStyle/>
          <a:p>
            <a:endParaRPr lang="en-US"/>
          </a:p>
        </p:txBody>
      </p:sp>
      <p:sp>
        <p:nvSpPr>
          <p:cNvPr id="39" name="Rectangle 38"/>
          <p:cNvSpPr/>
          <p:nvPr/>
        </p:nvSpPr>
        <p:spPr>
          <a:xfrm>
            <a:off x="2435072" y="33421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4" name="日期占位符 3"/>
          <p:cNvSpPr>
            <a:spLocks noGrp="1"/>
          </p:cNvSpPr>
          <p:nvPr>
            <p:ph type="dt" sz="half" idx="10"/>
          </p:nvPr>
        </p:nvSpPr>
        <p:spPr/>
        <p:txBody>
          <a:bodyPr/>
          <a:lstStyle/>
          <a:p>
            <a:fld id="{386E7ED5-D057-483F-A222-98EF8BAF53F5}" type="datetime1">
              <a:rPr lang="en-US" altLang="zh-CN" smtClean="0"/>
              <a:t>12/17/2021</a:t>
            </a:fld>
            <a:endParaRPr lang="en-US"/>
          </a:p>
        </p:txBody>
      </p:sp>
    </p:spTree>
    <p:extLst>
      <p:ext uri="{BB962C8B-B14F-4D97-AF65-F5344CB8AC3E}">
        <p14:creationId xmlns:p14="http://schemas.microsoft.com/office/powerpoint/2010/main" val="65711325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578" name="Rectangle 2"/>
          <p:cNvSpPr>
            <a:spLocks noGrp="1" noChangeArrowheads="1"/>
          </p:cNvSpPr>
          <p:nvPr>
            <p:ph type="title"/>
          </p:nvPr>
        </p:nvSpPr>
        <p:spPr/>
        <p:txBody>
          <a:bodyPr/>
          <a:lstStyle/>
          <a:p>
            <a:r>
              <a:rPr lang="en-US" dirty="0"/>
              <a:t>SVD - Interpretation </a:t>
            </a:r>
            <a:r>
              <a:rPr lang="en-US" dirty="0" smtClean="0"/>
              <a:t>#2</a:t>
            </a:r>
            <a:endParaRPr lang="en-US" dirty="0"/>
          </a:p>
        </p:txBody>
      </p:sp>
      <p:sp>
        <p:nvSpPr>
          <p:cNvPr id="33" name="Slide Number Placeholder 5"/>
          <p:cNvSpPr>
            <a:spLocks noGrp="1"/>
          </p:cNvSpPr>
          <p:nvPr>
            <p:ph type="sldNum" sz="quarter" idx="12"/>
          </p:nvPr>
        </p:nvSpPr>
        <p:spPr/>
        <p:txBody>
          <a:bodyPr/>
          <a:lstStyle/>
          <a:p>
            <a:fld id="{337C8EA9-B1DD-4990-80EA-169813804030}" type="slidenum">
              <a:rPr lang="en-US"/>
              <a:pPr/>
              <a:t>34</a:t>
            </a:fld>
            <a:endParaRPr lang="en-US"/>
          </a:p>
        </p:txBody>
      </p:sp>
      <p:sp>
        <p:nvSpPr>
          <p:cNvPr id="1432581" name="Freeform 5"/>
          <p:cNvSpPr>
            <a:spLocks/>
          </p:cNvSpPr>
          <p:nvPr/>
        </p:nvSpPr>
        <p:spPr bwMode="auto">
          <a:xfrm>
            <a:off x="2362200" y="2590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2582" name="Freeform 6"/>
          <p:cNvSpPr>
            <a:spLocks/>
          </p:cNvSpPr>
          <p:nvPr/>
        </p:nvSpPr>
        <p:spPr bwMode="auto">
          <a:xfrm flipH="1">
            <a:off x="4114800" y="2590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2583" name="Text Box 7"/>
          <p:cNvSpPr txBox="1">
            <a:spLocks noChangeArrowheads="1"/>
          </p:cNvSpPr>
          <p:nvPr/>
        </p:nvSpPr>
        <p:spPr bwMode="auto">
          <a:xfrm>
            <a:off x="4419600" y="2971801"/>
            <a:ext cx="401072" cy="584775"/>
          </a:xfrm>
          <a:prstGeom prst="rect">
            <a:avLst/>
          </a:prstGeom>
          <a:noFill/>
          <a:ln w="15875">
            <a:noFill/>
            <a:miter lim="800000"/>
            <a:headEnd type="none" w="sm" len="sm"/>
            <a:tailEnd/>
          </a:ln>
          <a:effectLst/>
        </p:spPr>
        <p:txBody>
          <a:bodyPr wrap="none" anchor="ctr">
            <a:spAutoFit/>
          </a:bodyPr>
          <a:lstStyle/>
          <a:p>
            <a:r>
              <a:rPr lang="en-US" sz="3200" b="1" dirty="0"/>
              <a:t>=</a:t>
            </a:r>
          </a:p>
        </p:txBody>
      </p:sp>
      <p:grpSp>
        <p:nvGrpSpPr>
          <p:cNvPr id="2" name="Group 8"/>
          <p:cNvGrpSpPr>
            <a:grpSpLocks/>
          </p:cNvGrpSpPr>
          <p:nvPr/>
        </p:nvGrpSpPr>
        <p:grpSpPr bwMode="auto">
          <a:xfrm>
            <a:off x="5029201" y="3033206"/>
            <a:ext cx="1776413" cy="461963"/>
            <a:chOff x="2208" y="2706"/>
            <a:chExt cx="1119" cy="291"/>
          </a:xfrm>
        </p:grpSpPr>
        <p:sp>
          <p:nvSpPr>
            <p:cNvPr id="1432585" name="Text Box 9"/>
            <p:cNvSpPr txBox="1">
              <a:spLocks noChangeArrowheads="1"/>
            </p:cNvSpPr>
            <p:nvPr/>
          </p:nvSpPr>
          <p:spPr bwMode="auto">
            <a:xfrm>
              <a:off x="2640" y="2706"/>
              <a:ext cx="286"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1</a:t>
              </a:r>
              <a:endParaRPr lang="en-US" sz="2400" b="1"/>
            </a:p>
          </p:txBody>
        </p:sp>
        <p:sp>
          <p:nvSpPr>
            <p:cNvPr id="1432586" name="Text Box 10"/>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1</a:t>
              </a:r>
              <a:endParaRPr lang="en-US" sz="2400" b="1" dirty="0"/>
            </a:p>
          </p:txBody>
        </p:sp>
        <p:sp>
          <p:nvSpPr>
            <p:cNvPr id="1432587" name="Text Box 11"/>
            <p:cNvSpPr txBox="1">
              <a:spLocks noChangeArrowheads="1"/>
            </p:cNvSpPr>
            <p:nvPr/>
          </p:nvSpPr>
          <p:spPr bwMode="auto">
            <a:xfrm>
              <a:off x="2978" y="2706"/>
              <a:ext cx="349"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1</a:t>
              </a:r>
              <a:endParaRPr lang="en-US" sz="2400" b="1"/>
            </a:p>
          </p:txBody>
        </p:sp>
      </p:grpSp>
      <p:grpSp>
        <p:nvGrpSpPr>
          <p:cNvPr id="3" name="Group 12"/>
          <p:cNvGrpSpPr>
            <a:grpSpLocks/>
          </p:cNvGrpSpPr>
          <p:nvPr/>
        </p:nvGrpSpPr>
        <p:grpSpPr bwMode="auto">
          <a:xfrm>
            <a:off x="7391402" y="3033206"/>
            <a:ext cx="1778001" cy="461963"/>
            <a:chOff x="2208" y="2706"/>
            <a:chExt cx="1120" cy="291"/>
          </a:xfrm>
        </p:grpSpPr>
        <p:sp>
          <p:nvSpPr>
            <p:cNvPr id="1432589" name="Text Box 13"/>
            <p:cNvSpPr txBox="1">
              <a:spLocks noChangeArrowheads="1"/>
            </p:cNvSpPr>
            <p:nvPr/>
          </p:nvSpPr>
          <p:spPr bwMode="auto">
            <a:xfrm>
              <a:off x="2640" y="2706"/>
              <a:ext cx="287"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2</a:t>
              </a:r>
              <a:endParaRPr lang="en-US" sz="2400" b="1"/>
            </a:p>
          </p:txBody>
        </p:sp>
        <p:sp>
          <p:nvSpPr>
            <p:cNvPr id="1432590" name="Text Box 14"/>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2</a:t>
              </a:r>
              <a:endParaRPr lang="en-US" sz="2400" b="1" dirty="0"/>
            </a:p>
          </p:txBody>
        </p:sp>
        <p:sp>
          <p:nvSpPr>
            <p:cNvPr id="1432591" name="Text Box 15"/>
            <p:cNvSpPr txBox="1">
              <a:spLocks noChangeArrowheads="1"/>
            </p:cNvSpPr>
            <p:nvPr/>
          </p:nvSpPr>
          <p:spPr bwMode="auto">
            <a:xfrm>
              <a:off x="2978" y="2706"/>
              <a:ext cx="350"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2</a:t>
              </a:r>
              <a:endParaRPr lang="en-US" sz="2400" b="1"/>
            </a:p>
          </p:txBody>
        </p:sp>
      </p:grpSp>
      <p:sp>
        <p:nvSpPr>
          <p:cNvPr id="1432592" name="Text Box 16"/>
          <p:cNvSpPr txBox="1">
            <a:spLocks noChangeArrowheads="1"/>
          </p:cNvSpPr>
          <p:nvPr/>
        </p:nvSpPr>
        <p:spPr bwMode="auto">
          <a:xfrm>
            <a:off x="6858000" y="3033355"/>
            <a:ext cx="346570"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2593" name="Text Box 17"/>
          <p:cNvSpPr txBox="1">
            <a:spLocks noChangeArrowheads="1"/>
          </p:cNvSpPr>
          <p:nvPr/>
        </p:nvSpPr>
        <p:spPr bwMode="auto">
          <a:xfrm>
            <a:off x="9163050" y="3109555"/>
            <a:ext cx="615874"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2594" name="Text Box 18"/>
          <p:cNvSpPr txBox="1">
            <a:spLocks noChangeArrowheads="1"/>
          </p:cNvSpPr>
          <p:nvPr/>
        </p:nvSpPr>
        <p:spPr bwMode="auto">
          <a:xfrm>
            <a:off x="1905000" y="3854728"/>
            <a:ext cx="312906" cy="369332"/>
          </a:xfrm>
          <a:prstGeom prst="rect">
            <a:avLst/>
          </a:prstGeom>
          <a:noFill/>
          <a:ln w="15875">
            <a:noFill/>
            <a:miter lim="800000"/>
            <a:headEnd type="none" w="sm" len="sm"/>
            <a:tailEnd/>
          </a:ln>
          <a:effectLst/>
        </p:spPr>
        <p:txBody>
          <a:bodyPr wrap="none" anchor="ctr">
            <a:spAutoFit/>
          </a:bodyPr>
          <a:lstStyle/>
          <a:p>
            <a:r>
              <a:rPr lang="en-US" b="1">
                <a:solidFill>
                  <a:srgbClr val="0000FF"/>
                </a:solidFill>
              </a:rPr>
              <a:t>n</a:t>
            </a:r>
          </a:p>
        </p:txBody>
      </p:sp>
      <p:sp>
        <p:nvSpPr>
          <p:cNvPr id="1432595" name="Text Box 19"/>
          <p:cNvSpPr txBox="1">
            <a:spLocks noChangeArrowheads="1"/>
          </p:cNvSpPr>
          <p:nvPr/>
        </p:nvSpPr>
        <p:spPr bwMode="auto">
          <a:xfrm>
            <a:off x="2970213" y="2178328"/>
            <a:ext cx="381836" cy="369332"/>
          </a:xfrm>
          <a:prstGeom prst="rect">
            <a:avLst/>
          </a:prstGeom>
          <a:noFill/>
          <a:ln w="15875">
            <a:noFill/>
            <a:miter lim="800000"/>
            <a:headEnd type="none" w="sm" len="sm"/>
            <a:tailEnd/>
          </a:ln>
          <a:effectLst/>
        </p:spPr>
        <p:txBody>
          <a:bodyPr wrap="none" anchor="ctr">
            <a:spAutoFit/>
          </a:bodyPr>
          <a:lstStyle/>
          <a:p>
            <a:r>
              <a:rPr lang="en-US" b="1">
                <a:solidFill>
                  <a:srgbClr val="0000FF"/>
                </a:solidFill>
              </a:rPr>
              <a:t>m</a:t>
            </a:r>
          </a:p>
        </p:txBody>
      </p:sp>
      <p:sp>
        <p:nvSpPr>
          <p:cNvPr id="1432596" name="Line 20"/>
          <p:cNvSpPr>
            <a:spLocks noChangeShapeType="1"/>
          </p:cNvSpPr>
          <p:nvPr/>
        </p:nvSpPr>
        <p:spPr bwMode="auto">
          <a:xfrm>
            <a:off x="3581400" y="2362200"/>
            <a:ext cx="685800" cy="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597" name="Line 21"/>
          <p:cNvSpPr>
            <a:spLocks noChangeShapeType="1"/>
          </p:cNvSpPr>
          <p:nvPr/>
        </p:nvSpPr>
        <p:spPr bwMode="auto">
          <a:xfrm flipH="1">
            <a:off x="2438400" y="2362200"/>
            <a:ext cx="457200" cy="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598" name="Line 22"/>
          <p:cNvSpPr>
            <a:spLocks noChangeShapeType="1"/>
          </p:cNvSpPr>
          <p:nvPr/>
        </p:nvSpPr>
        <p:spPr bwMode="auto">
          <a:xfrm flipV="1">
            <a:off x="2009775" y="2590800"/>
            <a:ext cx="0" cy="114300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599" name="Line 23"/>
          <p:cNvSpPr>
            <a:spLocks noChangeShapeType="1"/>
          </p:cNvSpPr>
          <p:nvPr/>
        </p:nvSpPr>
        <p:spPr bwMode="auto">
          <a:xfrm>
            <a:off x="2009775" y="4343400"/>
            <a:ext cx="0" cy="91440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600" name="Text Box 24"/>
          <p:cNvSpPr txBox="1">
            <a:spLocks noChangeArrowheads="1"/>
          </p:cNvSpPr>
          <p:nvPr/>
        </p:nvSpPr>
        <p:spPr bwMode="auto">
          <a:xfrm>
            <a:off x="5105401" y="3591580"/>
            <a:ext cx="1006475" cy="523220"/>
          </a:xfrm>
          <a:prstGeom prst="rect">
            <a:avLst/>
          </a:prstGeom>
          <a:noFill/>
          <a:ln w="15875">
            <a:noFill/>
            <a:miter lim="800000"/>
            <a:headEnd type="none" w="sm" len="sm"/>
            <a:tailEnd/>
          </a:ln>
          <a:effectLst/>
        </p:spPr>
        <p:txBody>
          <a:bodyPr wrap="square" anchor="ctr">
            <a:spAutoFit/>
          </a:bodyPr>
          <a:lstStyle/>
          <a:p>
            <a:r>
              <a:rPr lang="en-US" sz="2800" b="1" dirty="0">
                <a:solidFill>
                  <a:srgbClr val="0000FF"/>
                </a:solidFill>
              </a:rPr>
              <a:t>n x 1</a:t>
            </a:r>
            <a:endParaRPr lang="en-US" sz="2000" b="1" dirty="0">
              <a:solidFill>
                <a:srgbClr val="0000FF"/>
              </a:solidFill>
            </a:endParaRPr>
          </a:p>
        </p:txBody>
      </p:sp>
      <p:sp>
        <p:nvSpPr>
          <p:cNvPr id="1432601" name="Line 25"/>
          <p:cNvSpPr>
            <a:spLocks noChangeShapeType="1"/>
          </p:cNvSpPr>
          <p:nvPr/>
        </p:nvSpPr>
        <p:spPr bwMode="auto">
          <a:xfrm flipV="1">
            <a:off x="5638800" y="3371343"/>
            <a:ext cx="228600" cy="304800"/>
          </a:xfrm>
          <a:prstGeom prst="line">
            <a:avLst/>
          </a:prstGeom>
          <a:noFill/>
          <a:ln w="15875">
            <a:solidFill>
              <a:srgbClr val="0000FF"/>
            </a:solidFill>
            <a:round/>
            <a:headEnd type="none" w="sm" len="sm"/>
            <a:tailEnd type="triangle" w="med" len="med"/>
          </a:ln>
          <a:effectLst/>
        </p:spPr>
        <p:txBody>
          <a:bodyPr wrap="none" anchor="ctr"/>
          <a:lstStyle/>
          <a:p>
            <a:endParaRPr lang="en-US" b="1"/>
          </a:p>
        </p:txBody>
      </p:sp>
      <p:sp>
        <p:nvSpPr>
          <p:cNvPr id="1432602" name="Text Box 26"/>
          <p:cNvSpPr txBox="1">
            <a:spLocks noChangeArrowheads="1"/>
          </p:cNvSpPr>
          <p:nvPr/>
        </p:nvSpPr>
        <p:spPr bwMode="auto">
          <a:xfrm>
            <a:off x="6283326" y="3499878"/>
            <a:ext cx="1003801" cy="523220"/>
          </a:xfrm>
          <a:prstGeom prst="rect">
            <a:avLst/>
          </a:prstGeom>
          <a:noFill/>
          <a:ln w="15875">
            <a:noFill/>
            <a:miter lim="800000"/>
            <a:headEnd type="none" w="sm" len="sm"/>
            <a:tailEnd/>
          </a:ln>
          <a:effectLst/>
        </p:spPr>
        <p:txBody>
          <a:bodyPr wrap="none" anchor="ctr">
            <a:spAutoFit/>
          </a:bodyPr>
          <a:lstStyle/>
          <a:p>
            <a:r>
              <a:rPr lang="en-US" sz="2800" b="1" dirty="0">
                <a:solidFill>
                  <a:srgbClr val="0000FF"/>
                </a:solidFill>
              </a:rPr>
              <a:t>1 x m</a:t>
            </a:r>
            <a:endParaRPr lang="en-US" sz="2000" b="1" dirty="0">
              <a:solidFill>
                <a:srgbClr val="0000FF"/>
              </a:solidFill>
            </a:endParaRPr>
          </a:p>
        </p:txBody>
      </p:sp>
      <p:sp>
        <p:nvSpPr>
          <p:cNvPr id="1432603" name="Line 27"/>
          <p:cNvSpPr>
            <a:spLocks noChangeShapeType="1"/>
          </p:cNvSpPr>
          <p:nvPr/>
        </p:nvSpPr>
        <p:spPr bwMode="auto">
          <a:xfrm flipH="1" flipV="1">
            <a:off x="6400800" y="3447543"/>
            <a:ext cx="152400" cy="228600"/>
          </a:xfrm>
          <a:prstGeom prst="line">
            <a:avLst/>
          </a:prstGeom>
          <a:noFill/>
          <a:ln w="15875">
            <a:solidFill>
              <a:srgbClr val="0000FF"/>
            </a:solidFill>
            <a:round/>
            <a:headEnd type="none" w="sm" len="sm"/>
            <a:tailEnd type="triangle" w="med" len="med"/>
          </a:ln>
          <a:effectLst/>
        </p:spPr>
        <p:txBody>
          <a:bodyPr wrap="none" anchor="ctr"/>
          <a:lstStyle/>
          <a:p>
            <a:endParaRPr lang="en-US" b="1"/>
          </a:p>
        </p:txBody>
      </p:sp>
      <p:sp>
        <p:nvSpPr>
          <p:cNvPr id="1432604" name="Text Box 28"/>
          <p:cNvSpPr txBox="1">
            <a:spLocks noChangeArrowheads="1"/>
          </p:cNvSpPr>
          <p:nvPr/>
        </p:nvSpPr>
        <p:spPr bwMode="auto">
          <a:xfrm>
            <a:off x="6880226" y="2602468"/>
            <a:ext cx="981359"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k  terms</a:t>
            </a:r>
          </a:p>
        </p:txBody>
      </p:sp>
      <p:sp>
        <p:nvSpPr>
          <p:cNvPr id="1432605" name="Line 29"/>
          <p:cNvSpPr>
            <a:spLocks noChangeShapeType="1"/>
          </p:cNvSpPr>
          <p:nvPr/>
        </p:nvSpPr>
        <p:spPr bwMode="auto">
          <a:xfrm flipH="1">
            <a:off x="5105400" y="2819400"/>
            <a:ext cx="1447800" cy="0"/>
          </a:xfrm>
          <a:prstGeom prst="line">
            <a:avLst/>
          </a:prstGeom>
          <a:noFill/>
          <a:ln w="15875">
            <a:solidFill>
              <a:schemeClr val="tx1"/>
            </a:solidFill>
            <a:round/>
            <a:headEnd type="none" w="sm" len="sm"/>
            <a:tailEnd type="triangle" w="med" len="med"/>
          </a:ln>
          <a:effectLst/>
        </p:spPr>
        <p:txBody>
          <a:bodyPr wrap="none" anchor="ctr"/>
          <a:lstStyle/>
          <a:p>
            <a:endParaRPr lang="en-US" b="1"/>
          </a:p>
        </p:txBody>
      </p:sp>
      <p:sp>
        <p:nvSpPr>
          <p:cNvPr id="1432606" name="Line 30"/>
          <p:cNvSpPr>
            <a:spLocks noChangeShapeType="1"/>
          </p:cNvSpPr>
          <p:nvPr/>
        </p:nvSpPr>
        <p:spPr bwMode="auto">
          <a:xfrm>
            <a:off x="8153400" y="2819400"/>
            <a:ext cx="1752600" cy="0"/>
          </a:xfrm>
          <a:prstGeom prst="line">
            <a:avLst/>
          </a:prstGeom>
          <a:noFill/>
          <a:ln w="15875">
            <a:solidFill>
              <a:schemeClr val="tx1"/>
            </a:solidFill>
            <a:round/>
            <a:headEnd type="none" w="sm" len="sm"/>
            <a:tailEnd type="triangle" w="med" len="med"/>
          </a:ln>
          <a:effectLst/>
        </p:spPr>
        <p:txBody>
          <a:bodyPr wrap="none" anchor="ctr"/>
          <a:lstStyle/>
          <a:p>
            <a:endParaRPr lang="en-US" b="1"/>
          </a:p>
        </p:txBody>
      </p:sp>
      <p:sp>
        <p:nvSpPr>
          <p:cNvPr id="34" name="Text Box 32"/>
          <p:cNvSpPr txBox="1">
            <a:spLocks noChangeArrowheads="1"/>
          </p:cNvSpPr>
          <p:nvPr/>
        </p:nvSpPr>
        <p:spPr bwMode="auto">
          <a:xfrm>
            <a:off x="4724401" y="4004103"/>
            <a:ext cx="3778599" cy="461665"/>
          </a:xfrm>
          <a:prstGeom prst="rect">
            <a:avLst/>
          </a:prstGeom>
          <a:noFill/>
          <a:ln w="15875">
            <a:noFill/>
            <a:miter lim="800000"/>
            <a:headEnd type="none" w="sm" len="sm"/>
            <a:tailEnd/>
          </a:ln>
          <a:effectLst/>
        </p:spPr>
        <p:txBody>
          <a:bodyPr wrap="none" anchor="ctr">
            <a:spAutoFit/>
          </a:bodyPr>
          <a:lstStyle/>
          <a:p>
            <a:r>
              <a:rPr lang="en-US" sz="2400" b="1" dirty="0">
                <a:solidFill>
                  <a:srgbClr val="0000FF"/>
                </a:solidFill>
              </a:rPr>
              <a:t>Assume: </a:t>
            </a:r>
            <a:r>
              <a:rPr lang="el-GR" sz="2400" b="1" dirty="0">
                <a:solidFill>
                  <a:srgbClr val="0000FF"/>
                </a:solidFill>
                <a:latin typeface="Times New Roman"/>
                <a:cs typeface="Times New Roman"/>
              </a:rPr>
              <a:t>σ</a:t>
            </a:r>
            <a:r>
              <a:rPr lang="en-US" sz="2400" b="1" baseline="-25000" dirty="0">
                <a:solidFill>
                  <a:srgbClr val="0000FF"/>
                </a:solidFill>
              </a:rPr>
              <a:t>1</a:t>
            </a:r>
            <a:r>
              <a:rPr lang="en-US" sz="2400" b="1" dirty="0">
                <a:solidFill>
                  <a:srgbClr val="0000FF"/>
                </a:solidFill>
              </a:rPr>
              <a:t> </a:t>
            </a:r>
            <a:r>
              <a:rPr lang="en-US" sz="2400" b="1" dirty="0">
                <a:solidFill>
                  <a:srgbClr val="0000FF"/>
                </a:solidFill>
                <a:sym typeface="Symbol"/>
              </a:rPr>
              <a:t></a:t>
            </a:r>
            <a:r>
              <a:rPr lang="en-US" sz="2400" b="1" dirty="0">
                <a:solidFill>
                  <a:srgbClr val="0000FF"/>
                </a:solidFill>
              </a:rPr>
              <a:t> </a:t>
            </a:r>
            <a:r>
              <a:rPr lang="el-GR" sz="2400" b="1" dirty="0">
                <a:solidFill>
                  <a:srgbClr val="0000FF"/>
                </a:solidFill>
                <a:latin typeface="Times New Roman"/>
                <a:cs typeface="Times New Roman"/>
              </a:rPr>
              <a:t>σ</a:t>
            </a:r>
            <a:r>
              <a:rPr lang="en-US" sz="2400" b="1" baseline="-25000" dirty="0">
                <a:solidFill>
                  <a:srgbClr val="0000FF"/>
                </a:solidFill>
              </a:rPr>
              <a:t>2</a:t>
            </a:r>
            <a:r>
              <a:rPr lang="en-US" sz="2400" b="1" dirty="0">
                <a:solidFill>
                  <a:srgbClr val="0000FF"/>
                </a:solidFill>
              </a:rPr>
              <a:t> </a:t>
            </a:r>
            <a:r>
              <a:rPr lang="en-US" sz="2400" b="1" dirty="0">
                <a:solidFill>
                  <a:srgbClr val="0000FF"/>
                </a:solidFill>
                <a:sym typeface="Symbol"/>
              </a:rPr>
              <a:t></a:t>
            </a:r>
            <a:r>
              <a:rPr lang="en-US" sz="2400" b="1" dirty="0">
                <a:solidFill>
                  <a:srgbClr val="0000FF"/>
                </a:solidFill>
              </a:rPr>
              <a:t> </a:t>
            </a:r>
            <a:r>
              <a:rPr lang="el-GR" sz="2400" b="1" dirty="0">
                <a:solidFill>
                  <a:srgbClr val="0000FF"/>
                </a:solidFill>
                <a:latin typeface="Times New Roman"/>
                <a:cs typeface="Times New Roman"/>
              </a:rPr>
              <a:t>σ</a:t>
            </a:r>
            <a:r>
              <a:rPr lang="en-US" sz="2400" b="1" baseline="-25000" dirty="0">
                <a:solidFill>
                  <a:srgbClr val="0000FF"/>
                </a:solidFill>
              </a:rPr>
              <a:t>3 </a:t>
            </a:r>
            <a:r>
              <a:rPr lang="en-US" sz="2400" b="1" dirty="0">
                <a:solidFill>
                  <a:srgbClr val="0000FF"/>
                </a:solidFill>
                <a:sym typeface="Symbol"/>
              </a:rPr>
              <a:t> </a:t>
            </a:r>
            <a:r>
              <a:rPr lang="en-US" sz="2400" b="1" dirty="0">
                <a:solidFill>
                  <a:srgbClr val="0000FF"/>
                </a:solidFill>
              </a:rPr>
              <a:t>... </a:t>
            </a:r>
            <a:r>
              <a:rPr lang="en-US" sz="2400" b="1" dirty="0">
                <a:solidFill>
                  <a:srgbClr val="0000FF"/>
                </a:solidFill>
                <a:sym typeface="Symbol"/>
              </a:rPr>
              <a:t> </a:t>
            </a:r>
            <a:r>
              <a:rPr lang="en-US" sz="2400" b="1" dirty="0">
                <a:solidFill>
                  <a:srgbClr val="0000FF"/>
                </a:solidFill>
                <a:latin typeface="Times New Roman" pitchFamily="18" charset="0"/>
                <a:cs typeface="Times New Roman" pitchFamily="18" charset="0"/>
              </a:rPr>
              <a:t>0</a:t>
            </a:r>
          </a:p>
        </p:txBody>
      </p:sp>
      <p:sp>
        <p:nvSpPr>
          <p:cNvPr id="4" name="TextBox 3"/>
          <p:cNvSpPr txBox="1"/>
          <p:nvPr/>
        </p:nvSpPr>
        <p:spPr>
          <a:xfrm>
            <a:off x="4495800" y="5200471"/>
            <a:ext cx="7239000" cy="1200329"/>
          </a:xfrm>
          <a:prstGeom prst="rect">
            <a:avLst/>
          </a:prstGeom>
          <a:noFill/>
        </p:spPr>
        <p:txBody>
          <a:bodyPr wrap="square" rtlCol="0">
            <a:spAutoFit/>
          </a:bodyPr>
          <a:lstStyle/>
          <a:p>
            <a:r>
              <a:rPr lang="en-US" sz="2400" b="1" dirty="0">
                <a:solidFill>
                  <a:srgbClr val="008000"/>
                </a:solidFill>
                <a:latin typeface="Arial" pitchFamily="34" charset="0"/>
                <a:cs typeface="Arial" pitchFamily="34" charset="0"/>
              </a:rPr>
              <a:t>Why is setting small </a:t>
            </a:r>
            <a:r>
              <a:rPr lang="el-GR" sz="2400" b="1" dirty="0">
                <a:solidFill>
                  <a:srgbClr val="008000"/>
                </a:solidFill>
                <a:latin typeface="Times New Roman"/>
                <a:cs typeface="Times New Roman"/>
              </a:rPr>
              <a:t>σ</a:t>
            </a:r>
            <a:r>
              <a:rPr lang="en-US" sz="2400" b="1" baseline="-25000" dirty="0">
                <a:solidFill>
                  <a:srgbClr val="008000"/>
                </a:solidFill>
                <a:latin typeface="Times New Roman"/>
                <a:cs typeface="Times New Roman"/>
              </a:rPr>
              <a:t>i</a:t>
            </a:r>
            <a:r>
              <a:rPr lang="el-GR" sz="2400" b="1" dirty="0">
                <a:solidFill>
                  <a:srgbClr val="008000"/>
                </a:solidFill>
                <a:latin typeface="Times New Roman"/>
                <a:cs typeface="Times New Roman"/>
              </a:rPr>
              <a:t> </a:t>
            </a:r>
            <a:r>
              <a:rPr lang="en-US" sz="2400" b="1" dirty="0">
                <a:solidFill>
                  <a:srgbClr val="008000"/>
                </a:solidFill>
                <a:latin typeface="Arial" pitchFamily="34" charset="0"/>
                <a:cs typeface="Arial" pitchFamily="34" charset="0"/>
              </a:rPr>
              <a:t>to 0 the right thing to do?</a:t>
            </a:r>
          </a:p>
          <a:p>
            <a:r>
              <a:rPr lang="en-US" sz="2400" dirty="0">
                <a:solidFill>
                  <a:srgbClr val="008000"/>
                </a:solidFill>
                <a:latin typeface="Arial" pitchFamily="34" charset="0"/>
                <a:cs typeface="Arial" pitchFamily="34" charset="0"/>
              </a:rPr>
              <a:t>Vectors </a:t>
            </a:r>
            <a:r>
              <a:rPr lang="en-US" sz="2400" b="1" dirty="0" err="1">
                <a:solidFill>
                  <a:srgbClr val="008000"/>
                </a:solidFill>
                <a:latin typeface="Arial" pitchFamily="34" charset="0"/>
                <a:cs typeface="Arial" pitchFamily="34" charset="0"/>
              </a:rPr>
              <a:t>u</a:t>
            </a:r>
            <a:r>
              <a:rPr lang="en-US" sz="2400" b="1" baseline="-25000" dirty="0" err="1">
                <a:solidFill>
                  <a:srgbClr val="008000"/>
                </a:solidFill>
                <a:latin typeface="Arial" pitchFamily="34" charset="0"/>
                <a:cs typeface="Arial" pitchFamily="34" charset="0"/>
              </a:rPr>
              <a:t>i</a:t>
            </a:r>
            <a:r>
              <a:rPr lang="en-US" sz="2400" dirty="0">
                <a:solidFill>
                  <a:srgbClr val="008000"/>
                </a:solidFill>
                <a:latin typeface="Arial" pitchFamily="34" charset="0"/>
                <a:cs typeface="Arial" pitchFamily="34" charset="0"/>
              </a:rPr>
              <a:t> and </a:t>
            </a:r>
            <a:r>
              <a:rPr lang="en-US" sz="2400" b="1" dirty="0">
                <a:solidFill>
                  <a:srgbClr val="008000"/>
                </a:solidFill>
                <a:latin typeface="Arial" pitchFamily="34" charset="0"/>
                <a:cs typeface="Arial" pitchFamily="34" charset="0"/>
              </a:rPr>
              <a:t>v</a:t>
            </a:r>
            <a:r>
              <a:rPr lang="en-US" sz="2400" b="1" baseline="-25000" dirty="0">
                <a:solidFill>
                  <a:srgbClr val="008000"/>
                </a:solidFill>
                <a:latin typeface="Arial" pitchFamily="34" charset="0"/>
                <a:cs typeface="Arial" pitchFamily="34" charset="0"/>
              </a:rPr>
              <a:t>i</a:t>
            </a:r>
            <a:r>
              <a:rPr lang="en-US" sz="2400" dirty="0">
                <a:solidFill>
                  <a:srgbClr val="008000"/>
                </a:solidFill>
                <a:latin typeface="Arial" pitchFamily="34" charset="0"/>
                <a:cs typeface="Arial" pitchFamily="34" charset="0"/>
              </a:rPr>
              <a:t> are unit length, so </a:t>
            </a:r>
            <a:r>
              <a:rPr lang="el-GR" sz="2400" b="1" dirty="0">
                <a:solidFill>
                  <a:srgbClr val="008000"/>
                </a:solidFill>
                <a:latin typeface="Times New Roman"/>
                <a:cs typeface="Times New Roman"/>
              </a:rPr>
              <a:t>σ</a:t>
            </a:r>
            <a:r>
              <a:rPr lang="en-US" sz="2400" b="1" baseline="-25000" dirty="0" err="1">
                <a:solidFill>
                  <a:srgbClr val="008000"/>
                </a:solidFill>
                <a:latin typeface="Times New Roman"/>
                <a:cs typeface="Times New Roman"/>
              </a:rPr>
              <a:t>i</a:t>
            </a:r>
            <a:r>
              <a:rPr lang="en-US" sz="2400" dirty="0">
                <a:solidFill>
                  <a:srgbClr val="008000"/>
                </a:solidFill>
                <a:latin typeface="Times New Roman"/>
                <a:cs typeface="Times New Roman"/>
              </a:rPr>
              <a:t> </a:t>
            </a:r>
            <a:r>
              <a:rPr lang="en-US" sz="2400" dirty="0">
                <a:solidFill>
                  <a:srgbClr val="008000"/>
                </a:solidFill>
                <a:latin typeface="Arial" pitchFamily="34" charset="0"/>
                <a:cs typeface="Arial" pitchFamily="34" charset="0"/>
              </a:rPr>
              <a:t>scales them.</a:t>
            </a:r>
          </a:p>
          <a:p>
            <a:r>
              <a:rPr lang="en-US" sz="2400" dirty="0">
                <a:solidFill>
                  <a:srgbClr val="008000"/>
                </a:solidFill>
                <a:latin typeface="Arial" pitchFamily="34" charset="0"/>
                <a:cs typeface="Arial" pitchFamily="34" charset="0"/>
              </a:rPr>
              <a:t>So, zeroing small </a:t>
            </a:r>
            <a:r>
              <a:rPr lang="el-GR" sz="2400" b="1" dirty="0">
                <a:solidFill>
                  <a:srgbClr val="008000"/>
                </a:solidFill>
                <a:latin typeface="Times New Roman"/>
                <a:cs typeface="Times New Roman"/>
              </a:rPr>
              <a:t>σ</a:t>
            </a:r>
            <a:r>
              <a:rPr lang="en-US" sz="2400" b="1" baseline="-25000" dirty="0" err="1">
                <a:solidFill>
                  <a:srgbClr val="008000"/>
                </a:solidFill>
                <a:latin typeface="Times New Roman"/>
                <a:cs typeface="Times New Roman"/>
              </a:rPr>
              <a:t>i</a:t>
            </a:r>
            <a:r>
              <a:rPr lang="en-US" sz="2400" dirty="0">
                <a:solidFill>
                  <a:srgbClr val="008000"/>
                </a:solidFill>
                <a:latin typeface="Arial" pitchFamily="34" charset="0"/>
                <a:cs typeface="Arial" pitchFamily="34" charset="0"/>
              </a:rPr>
              <a:t> introduces less error.</a:t>
            </a:r>
          </a:p>
        </p:txBody>
      </p:sp>
      <p:sp>
        <p:nvSpPr>
          <p:cNvPr id="36" name="Rectangle 35"/>
          <p:cNvSpPr/>
          <p:nvPr/>
        </p:nvSpPr>
        <p:spPr>
          <a:xfrm>
            <a:off x="2435072" y="2514600"/>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5" name="日期占位符 4"/>
          <p:cNvSpPr>
            <a:spLocks noGrp="1"/>
          </p:cNvSpPr>
          <p:nvPr>
            <p:ph type="dt" sz="half" idx="10"/>
          </p:nvPr>
        </p:nvSpPr>
        <p:spPr/>
        <p:txBody>
          <a:bodyPr/>
          <a:lstStyle/>
          <a:p>
            <a:fld id="{C18E6F53-1287-4DBE-ADE1-E5BAA4E8F10C}" type="datetime1">
              <a:rPr lang="en-US" altLang="zh-CN" smtClean="0"/>
              <a:t>12/17/2021</a:t>
            </a:fld>
            <a:endParaRPr lang="en-US"/>
          </a:p>
        </p:txBody>
      </p:sp>
      <p:sp>
        <p:nvSpPr>
          <p:cNvPr id="35" name="Rectangle 3"/>
          <p:cNvSpPr txBox="1">
            <a:spLocks noChangeArrowheads="1"/>
          </p:cNvSpPr>
          <p:nvPr/>
        </p:nvSpPr>
        <p:spPr>
          <a:xfrm>
            <a:off x="609600" y="1380220"/>
            <a:ext cx="10668000" cy="463958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lnSpc>
                <a:spcPct val="90000"/>
              </a:lnSpc>
            </a:pPr>
            <a:r>
              <a:rPr lang="en-US" b="1" dirty="0" smtClean="0">
                <a:solidFill>
                  <a:srgbClr val="D60093"/>
                </a:solidFill>
              </a:rPr>
              <a:t>Equivalent: </a:t>
            </a:r>
            <a:r>
              <a:rPr lang="en-US" b="1" dirty="0" smtClean="0"/>
              <a:t>‘spectral decomposition’ (</a:t>
            </a:r>
            <a:r>
              <a:rPr lang="zh-CN" altLang="en-US" b="1" dirty="0" smtClean="0"/>
              <a:t>谱分解</a:t>
            </a:r>
            <a:r>
              <a:rPr lang="en-US" altLang="zh-CN" b="1" dirty="0" smtClean="0"/>
              <a:t>, </a:t>
            </a:r>
            <a:r>
              <a:rPr lang="zh-CN" altLang="en-US" b="1" dirty="0" smtClean="0"/>
              <a:t>又称特征分解</a:t>
            </a:r>
            <a:r>
              <a:rPr lang="en-US" b="1" dirty="0" smtClean="0"/>
              <a:t>) of the matrix</a:t>
            </a:r>
            <a:endParaRPr lang="en-US" b="1" dirty="0"/>
          </a:p>
        </p:txBody>
      </p:sp>
    </p:spTree>
    <p:extLst>
      <p:ext uri="{BB962C8B-B14F-4D97-AF65-F5344CB8AC3E}">
        <p14:creationId xmlns:p14="http://schemas.microsoft.com/office/powerpoint/2010/main" val="429161735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p:txBody>
          <a:bodyPr/>
          <a:lstStyle/>
          <a:p>
            <a:fld id="{11EB886F-D80E-4764-96D5-0A53D373A7A0}" type="slidenum">
              <a:rPr lang="en-US"/>
              <a:pPr/>
              <a:t>35</a:t>
            </a:fld>
            <a:endParaRPr lang="en-US"/>
          </a:p>
        </p:txBody>
      </p:sp>
      <p:sp>
        <p:nvSpPr>
          <p:cNvPr id="1434626" name="Rectangle 2"/>
          <p:cNvSpPr>
            <a:spLocks noGrp="1" noChangeArrowheads="1"/>
          </p:cNvSpPr>
          <p:nvPr>
            <p:ph type="title"/>
          </p:nvPr>
        </p:nvSpPr>
        <p:spPr/>
        <p:txBody>
          <a:bodyPr/>
          <a:lstStyle/>
          <a:p>
            <a:r>
              <a:rPr lang="en-US"/>
              <a:t>SVD - Interpretation #2</a:t>
            </a:r>
          </a:p>
        </p:txBody>
      </p:sp>
      <mc:AlternateContent xmlns:mc="http://schemas.openxmlformats.org/markup-compatibility/2006" xmlns:a14="http://schemas.microsoft.com/office/drawing/2010/main">
        <mc:Choice Requires="a14">
          <p:sp>
            <p:nvSpPr>
              <p:cNvPr id="1434627" name="Rectangle 3"/>
              <p:cNvSpPr>
                <a:spLocks noGrp="1" noChangeArrowheads="1"/>
              </p:cNvSpPr>
              <p:nvPr>
                <p:ph type="body" idx="1"/>
              </p:nvPr>
            </p:nvSpPr>
            <p:spPr>
              <a:xfrm>
                <a:off x="609600" y="1295400"/>
                <a:ext cx="10972800" cy="1785660"/>
              </a:xfrm>
            </p:spPr>
            <p:txBody>
              <a:bodyPr>
                <a:normAutofit/>
              </a:bodyPr>
              <a:lstStyle/>
              <a:p>
                <a:pPr>
                  <a:lnSpc>
                    <a:spcPct val="90000"/>
                  </a:lnSpc>
                  <a:buFontTx/>
                  <a:buNone/>
                </a:pPr>
                <a:r>
                  <a:rPr lang="en-US" b="1" dirty="0" smtClean="0">
                    <a:solidFill>
                      <a:srgbClr val="D60093"/>
                    </a:solidFill>
                  </a:rPr>
                  <a:t>Q: How many </a:t>
                </a:r>
                <a:r>
                  <a:rPr lang="el-GR" b="1" dirty="0" smtClean="0">
                    <a:solidFill>
                      <a:srgbClr val="D60093"/>
                    </a:solidFill>
                    <a:latin typeface="Times New Roman"/>
                    <a:cs typeface="Times New Roman"/>
                  </a:rPr>
                  <a:t>σ</a:t>
                </a:r>
                <a:r>
                  <a:rPr lang="en-US" sz="2000" b="1" dirty="0">
                    <a:solidFill>
                      <a:srgbClr val="D60093"/>
                    </a:solidFill>
                    <a:latin typeface="Times New Roman"/>
                    <a:cs typeface="Times New Roman"/>
                  </a:rPr>
                  <a:t>s</a:t>
                </a:r>
                <a:r>
                  <a:rPr lang="en-US" b="1" dirty="0" smtClean="0">
                    <a:solidFill>
                      <a:srgbClr val="D60093"/>
                    </a:solidFill>
                    <a:latin typeface="Times New Roman"/>
                    <a:cs typeface="Times New Roman"/>
                  </a:rPr>
                  <a:t> </a:t>
                </a:r>
                <a:r>
                  <a:rPr lang="en-US" b="1" dirty="0" smtClean="0">
                    <a:solidFill>
                      <a:srgbClr val="D60093"/>
                    </a:solidFill>
                  </a:rPr>
                  <a:t>to keep?</a:t>
                </a:r>
              </a:p>
              <a:p>
                <a:pPr>
                  <a:lnSpc>
                    <a:spcPct val="90000"/>
                  </a:lnSpc>
                  <a:buFontTx/>
                  <a:buNone/>
                </a:pPr>
                <a:r>
                  <a:rPr lang="en-US" b="1" dirty="0" smtClean="0">
                    <a:solidFill>
                      <a:schemeClr val="accent3"/>
                    </a:solidFill>
                  </a:rPr>
                  <a:t>A:</a:t>
                </a:r>
                <a:r>
                  <a:rPr lang="en-US" dirty="0" smtClean="0"/>
                  <a:t> Rule-of-a thumb: </a:t>
                </a:r>
                <a:r>
                  <a:rPr lang="en-US" b="1" dirty="0" smtClean="0">
                    <a:solidFill>
                      <a:srgbClr val="0000FF"/>
                    </a:solidFill>
                  </a:rPr>
                  <a:t>keep </a:t>
                </a:r>
                <a:r>
                  <a:rPr lang="en-US" b="1" dirty="0">
                    <a:solidFill>
                      <a:srgbClr val="0000FF"/>
                    </a:solidFill>
                  </a:rPr>
                  <a:t>80-90% of ‘energy’</a:t>
                </a:r>
                <a:r>
                  <a:rPr lang="en-US" dirty="0">
                    <a:solidFill>
                      <a:srgbClr val="0000FF"/>
                    </a:solidFill>
                  </a:rPr>
                  <a:t> </a:t>
                </a:r>
                <a14:m>
                  <m:oMath xmlns:m="http://schemas.openxmlformats.org/officeDocument/2006/math">
                    <m:r>
                      <a:rPr lang="en-US" b="0" i="0" dirty="0" smtClean="0">
                        <a:latin typeface="Cambria Math"/>
                      </a:rPr>
                      <m:t>=</m:t>
                    </m:r>
                    <m:nary>
                      <m:naryPr>
                        <m:chr m:val="∑"/>
                        <m:supHide m:val="on"/>
                        <m:ctrlPr>
                          <a:rPr lang="en-US" b="1" i="1" dirty="0" smtClean="0">
                            <a:latin typeface="Cambria Math" panose="02040503050406030204" pitchFamily="18" charset="0"/>
                          </a:rPr>
                        </m:ctrlPr>
                      </m:naryPr>
                      <m:sub>
                        <m:r>
                          <a:rPr lang="en-US" b="1" i="1" dirty="0" smtClean="0">
                            <a:latin typeface="Cambria Math"/>
                          </a:rPr>
                          <m:t>𝒊</m:t>
                        </m:r>
                      </m:sub>
                      <m:sup/>
                      <m:e>
                        <m:sSubSup>
                          <m:sSubSupPr>
                            <m:ctrlPr>
                              <a:rPr lang="en-US" b="1" i="1" dirty="0" smtClean="0">
                                <a:latin typeface="Cambria Math" panose="02040503050406030204" pitchFamily="18" charset="0"/>
                              </a:rPr>
                            </m:ctrlPr>
                          </m:sSubSupPr>
                          <m:e>
                            <m:r>
                              <a:rPr lang="en-US" b="1" i="1" dirty="0" smtClean="0">
                                <a:latin typeface="Cambria Math"/>
                              </a:rPr>
                              <m:t>𝝈</m:t>
                            </m:r>
                          </m:e>
                          <m:sub>
                            <m:r>
                              <a:rPr lang="en-US" b="1" i="1" dirty="0" smtClean="0">
                                <a:latin typeface="Cambria Math"/>
                              </a:rPr>
                              <m:t>𝒊</m:t>
                            </m:r>
                          </m:sub>
                          <m:sup>
                            <m:r>
                              <a:rPr lang="en-US" b="1" i="1" dirty="0" smtClean="0">
                                <a:latin typeface="Cambria Math"/>
                              </a:rPr>
                              <m:t>𝟐</m:t>
                            </m:r>
                          </m:sup>
                        </m:sSubSup>
                      </m:e>
                    </m:nary>
                  </m:oMath>
                </a14:m>
                <a:endParaRPr lang="en-US" dirty="0"/>
              </a:p>
            </p:txBody>
          </p:sp>
        </mc:Choice>
        <mc:Fallback xmlns="">
          <p:sp>
            <p:nvSpPr>
              <p:cNvPr id="1434627" name="Rectangle 3"/>
              <p:cNvSpPr>
                <a:spLocks noGrp="1" noRot="1" noChangeAspect="1" noMove="1" noResize="1" noEditPoints="1" noAdjustHandles="1" noChangeArrowheads="1" noChangeShapeType="1" noTextEdit="1"/>
              </p:cNvSpPr>
              <p:nvPr>
                <p:ph type="body" idx="1"/>
              </p:nvPr>
            </p:nvSpPr>
            <p:spPr>
              <a:xfrm>
                <a:off x="609600" y="1295400"/>
                <a:ext cx="10972800" cy="1785660"/>
              </a:xfrm>
              <a:blipFill>
                <a:blip r:embed="rId3"/>
                <a:stretch>
                  <a:fillRect l="-667" t="-5479"/>
                </a:stretch>
              </a:blipFill>
            </p:spPr>
            <p:txBody>
              <a:bodyPr/>
              <a:lstStyle/>
              <a:p>
                <a:r>
                  <a:rPr lang="zh-CN" altLang="en-US">
                    <a:noFill/>
                  </a:rPr>
                  <a:t> </a:t>
                </a:r>
              </a:p>
            </p:txBody>
          </p:sp>
        </mc:Fallback>
      </mc:AlternateContent>
      <p:sp>
        <p:nvSpPr>
          <p:cNvPr id="1434629" name="Freeform 5"/>
          <p:cNvSpPr>
            <a:spLocks/>
          </p:cNvSpPr>
          <p:nvPr/>
        </p:nvSpPr>
        <p:spPr bwMode="auto">
          <a:xfrm>
            <a:off x="2530475" y="35814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4630" name="Freeform 6"/>
          <p:cNvSpPr>
            <a:spLocks/>
          </p:cNvSpPr>
          <p:nvPr/>
        </p:nvSpPr>
        <p:spPr bwMode="auto">
          <a:xfrm flipH="1">
            <a:off x="4283075" y="35814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4631" name="Text Box 7"/>
          <p:cNvSpPr txBox="1">
            <a:spLocks noChangeArrowheads="1"/>
          </p:cNvSpPr>
          <p:nvPr/>
        </p:nvSpPr>
        <p:spPr bwMode="auto">
          <a:xfrm>
            <a:off x="4587875" y="4570690"/>
            <a:ext cx="306494" cy="369332"/>
          </a:xfrm>
          <a:prstGeom prst="rect">
            <a:avLst/>
          </a:prstGeom>
          <a:noFill/>
          <a:ln w="15875">
            <a:noFill/>
            <a:miter lim="800000"/>
            <a:headEnd type="none" w="sm" len="sm"/>
            <a:tailEnd/>
          </a:ln>
          <a:effectLst/>
        </p:spPr>
        <p:txBody>
          <a:bodyPr wrap="none" anchor="ctr">
            <a:spAutoFit/>
          </a:bodyPr>
          <a:lstStyle/>
          <a:p>
            <a:r>
              <a:rPr lang="en-US" b="1"/>
              <a:t>=</a:t>
            </a:r>
          </a:p>
        </p:txBody>
      </p:sp>
      <p:grpSp>
        <p:nvGrpSpPr>
          <p:cNvPr id="2" name="Group 8"/>
          <p:cNvGrpSpPr>
            <a:grpSpLocks/>
          </p:cNvGrpSpPr>
          <p:nvPr/>
        </p:nvGrpSpPr>
        <p:grpSpPr bwMode="auto">
          <a:xfrm>
            <a:off x="5197476" y="4524376"/>
            <a:ext cx="1776413" cy="461963"/>
            <a:chOff x="2208" y="2706"/>
            <a:chExt cx="1119" cy="291"/>
          </a:xfrm>
        </p:grpSpPr>
        <p:sp>
          <p:nvSpPr>
            <p:cNvPr id="1434633" name="Text Box 9"/>
            <p:cNvSpPr txBox="1">
              <a:spLocks noChangeArrowheads="1"/>
            </p:cNvSpPr>
            <p:nvPr/>
          </p:nvSpPr>
          <p:spPr bwMode="auto">
            <a:xfrm>
              <a:off x="2640" y="2706"/>
              <a:ext cx="286"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1</a:t>
              </a:r>
              <a:endParaRPr lang="en-US" sz="2400" b="1"/>
            </a:p>
          </p:txBody>
        </p:sp>
        <p:sp>
          <p:nvSpPr>
            <p:cNvPr id="1434634" name="Text Box 10"/>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1</a:t>
              </a:r>
              <a:endParaRPr lang="en-US" sz="2400" b="1" dirty="0"/>
            </a:p>
          </p:txBody>
        </p:sp>
        <p:sp>
          <p:nvSpPr>
            <p:cNvPr id="1434635" name="Text Box 11"/>
            <p:cNvSpPr txBox="1">
              <a:spLocks noChangeArrowheads="1"/>
            </p:cNvSpPr>
            <p:nvPr/>
          </p:nvSpPr>
          <p:spPr bwMode="auto">
            <a:xfrm>
              <a:off x="2978" y="2706"/>
              <a:ext cx="349"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1</a:t>
              </a:r>
              <a:endParaRPr lang="en-US" sz="2400" b="1"/>
            </a:p>
          </p:txBody>
        </p:sp>
      </p:grpSp>
      <p:grpSp>
        <p:nvGrpSpPr>
          <p:cNvPr id="3" name="Group 12"/>
          <p:cNvGrpSpPr>
            <a:grpSpLocks/>
          </p:cNvGrpSpPr>
          <p:nvPr/>
        </p:nvGrpSpPr>
        <p:grpSpPr bwMode="auto">
          <a:xfrm>
            <a:off x="7559677" y="4524376"/>
            <a:ext cx="1778001" cy="461963"/>
            <a:chOff x="2208" y="2706"/>
            <a:chExt cx="1120" cy="291"/>
          </a:xfrm>
        </p:grpSpPr>
        <p:sp>
          <p:nvSpPr>
            <p:cNvPr id="1434637" name="Text Box 13"/>
            <p:cNvSpPr txBox="1">
              <a:spLocks noChangeArrowheads="1"/>
            </p:cNvSpPr>
            <p:nvPr/>
          </p:nvSpPr>
          <p:spPr bwMode="auto">
            <a:xfrm>
              <a:off x="2640" y="2706"/>
              <a:ext cx="287"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2</a:t>
              </a:r>
              <a:endParaRPr lang="en-US" sz="2400" b="1"/>
            </a:p>
          </p:txBody>
        </p:sp>
        <p:sp>
          <p:nvSpPr>
            <p:cNvPr id="1434638" name="Text Box 14"/>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2</a:t>
              </a:r>
              <a:endParaRPr lang="en-US" sz="2400" b="1" dirty="0"/>
            </a:p>
          </p:txBody>
        </p:sp>
        <p:sp>
          <p:nvSpPr>
            <p:cNvPr id="1434639" name="Text Box 15"/>
            <p:cNvSpPr txBox="1">
              <a:spLocks noChangeArrowheads="1"/>
            </p:cNvSpPr>
            <p:nvPr/>
          </p:nvSpPr>
          <p:spPr bwMode="auto">
            <a:xfrm>
              <a:off x="2978" y="2706"/>
              <a:ext cx="350"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2</a:t>
              </a:r>
              <a:endParaRPr lang="en-US" sz="2400" b="1"/>
            </a:p>
          </p:txBody>
        </p:sp>
      </p:grpSp>
      <p:sp>
        <p:nvSpPr>
          <p:cNvPr id="1434640" name="Text Box 16"/>
          <p:cNvSpPr txBox="1">
            <a:spLocks noChangeArrowheads="1"/>
          </p:cNvSpPr>
          <p:nvPr/>
        </p:nvSpPr>
        <p:spPr bwMode="auto">
          <a:xfrm>
            <a:off x="7026275" y="4524525"/>
            <a:ext cx="346570"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4641" name="Text Box 17"/>
          <p:cNvSpPr txBox="1">
            <a:spLocks noChangeArrowheads="1"/>
          </p:cNvSpPr>
          <p:nvPr/>
        </p:nvSpPr>
        <p:spPr bwMode="auto">
          <a:xfrm>
            <a:off x="9331325" y="4600725"/>
            <a:ext cx="615874"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4642" name="Text Box 18"/>
          <p:cNvSpPr txBox="1">
            <a:spLocks noChangeArrowheads="1"/>
          </p:cNvSpPr>
          <p:nvPr/>
        </p:nvSpPr>
        <p:spPr bwMode="auto">
          <a:xfrm>
            <a:off x="1816100" y="4845328"/>
            <a:ext cx="312906" cy="369332"/>
          </a:xfrm>
          <a:prstGeom prst="rect">
            <a:avLst/>
          </a:prstGeom>
          <a:noFill/>
          <a:ln w="15875">
            <a:noFill/>
            <a:miter lim="800000"/>
            <a:headEnd type="none" w="sm" len="sm"/>
            <a:tailEnd/>
          </a:ln>
          <a:effectLst/>
        </p:spPr>
        <p:txBody>
          <a:bodyPr wrap="none" anchor="ctr">
            <a:spAutoFit/>
          </a:bodyPr>
          <a:lstStyle/>
          <a:p>
            <a:r>
              <a:rPr lang="en-US" b="1">
                <a:solidFill>
                  <a:srgbClr val="0000FF"/>
                </a:solidFill>
              </a:rPr>
              <a:t>n</a:t>
            </a:r>
          </a:p>
        </p:txBody>
      </p:sp>
      <p:sp>
        <p:nvSpPr>
          <p:cNvPr id="1434643" name="Text Box 19"/>
          <p:cNvSpPr txBox="1">
            <a:spLocks noChangeArrowheads="1"/>
          </p:cNvSpPr>
          <p:nvPr/>
        </p:nvSpPr>
        <p:spPr bwMode="auto">
          <a:xfrm>
            <a:off x="3138488" y="3168928"/>
            <a:ext cx="381836"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m</a:t>
            </a:r>
          </a:p>
        </p:txBody>
      </p:sp>
      <p:sp>
        <p:nvSpPr>
          <p:cNvPr id="1434644" name="Line 20"/>
          <p:cNvSpPr>
            <a:spLocks noChangeShapeType="1"/>
          </p:cNvSpPr>
          <p:nvPr/>
        </p:nvSpPr>
        <p:spPr bwMode="auto">
          <a:xfrm>
            <a:off x="3749675" y="3352800"/>
            <a:ext cx="685800" cy="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1434645" name="Line 21"/>
          <p:cNvSpPr>
            <a:spLocks noChangeShapeType="1"/>
          </p:cNvSpPr>
          <p:nvPr/>
        </p:nvSpPr>
        <p:spPr bwMode="auto">
          <a:xfrm flipH="1">
            <a:off x="2606675" y="3352800"/>
            <a:ext cx="457200" cy="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1434646" name="Line 22"/>
          <p:cNvSpPr>
            <a:spLocks noChangeShapeType="1"/>
          </p:cNvSpPr>
          <p:nvPr/>
        </p:nvSpPr>
        <p:spPr bwMode="auto">
          <a:xfrm flipV="1">
            <a:off x="1920875" y="3581400"/>
            <a:ext cx="0" cy="114300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1434647" name="Line 23"/>
          <p:cNvSpPr>
            <a:spLocks noChangeShapeType="1"/>
          </p:cNvSpPr>
          <p:nvPr/>
        </p:nvSpPr>
        <p:spPr bwMode="auto">
          <a:xfrm>
            <a:off x="1920875" y="5334000"/>
            <a:ext cx="0" cy="91440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28" name="Text Box 32"/>
          <p:cNvSpPr txBox="1">
            <a:spLocks noChangeArrowheads="1"/>
          </p:cNvSpPr>
          <p:nvPr/>
        </p:nvSpPr>
        <p:spPr bwMode="auto">
          <a:xfrm>
            <a:off x="5311776" y="5515125"/>
            <a:ext cx="3328155" cy="461665"/>
          </a:xfrm>
          <a:prstGeom prst="rect">
            <a:avLst/>
          </a:prstGeom>
          <a:noFill/>
          <a:ln w="15875">
            <a:noFill/>
            <a:miter lim="800000"/>
            <a:headEnd type="none" w="sm" len="sm"/>
            <a:tailEnd/>
          </a:ln>
          <a:effectLst/>
        </p:spPr>
        <p:txBody>
          <a:bodyPr wrap="none" anchor="ctr">
            <a:spAutoFit/>
          </a:bodyPr>
          <a:lstStyle/>
          <a:p>
            <a:r>
              <a:rPr lang="en-US" sz="2400" b="1" dirty="0">
                <a:solidFill>
                  <a:srgbClr val="008000"/>
                </a:solidFill>
              </a:rPr>
              <a:t>Assume: </a:t>
            </a:r>
            <a:r>
              <a:rPr lang="el-GR" sz="2400" b="1" dirty="0">
                <a:solidFill>
                  <a:srgbClr val="008000"/>
                </a:solidFill>
                <a:latin typeface="Times New Roman"/>
                <a:cs typeface="Times New Roman"/>
              </a:rPr>
              <a:t>σ</a:t>
            </a:r>
            <a:r>
              <a:rPr lang="en-US" sz="2400" b="1" baseline="-25000" dirty="0">
                <a:solidFill>
                  <a:srgbClr val="008000"/>
                </a:solidFill>
              </a:rPr>
              <a:t>1</a:t>
            </a:r>
            <a:r>
              <a:rPr lang="en-US" sz="2400" b="1" dirty="0">
                <a:solidFill>
                  <a:srgbClr val="008000"/>
                </a:solidFill>
              </a:rPr>
              <a:t> </a:t>
            </a:r>
            <a:r>
              <a:rPr lang="en-US" sz="2400" b="1" dirty="0">
                <a:solidFill>
                  <a:srgbClr val="008000"/>
                </a:solidFill>
                <a:sym typeface="Symbol"/>
              </a:rPr>
              <a:t></a:t>
            </a:r>
            <a:r>
              <a:rPr lang="en-US" sz="2400" b="1" dirty="0">
                <a:solidFill>
                  <a:srgbClr val="008000"/>
                </a:solidFill>
              </a:rPr>
              <a:t> </a:t>
            </a:r>
            <a:r>
              <a:rPr lang="el-GR" sz="2400" b="1" dirty="0">
                <a:solidFill>
                  <a:srgbClr val="008000"/>
                </a:solidFill>
                <a:latin typeface="Times New Roman"/>
                <a:cs typeface="Times New Roman"/>
              </a:rPr>
              <a:t>σ</a:t>
            </a:r>
            <a:r>
              <a:rPr lang="en-US" sz="2400" b="1" baseline="-25000" dirty="0">
                <a:solidFill>
                  <a:srgbClr val="008000"/>
                </a:solidFill>
              </a:rPr>
              <a:t>2</a:t>
            </a:r>
            <a:r>
              <a:rPr lang="en-US" sz="2400" b="1" dirty="0">
                <a:solidFill>
                  <a:srgbClr val="008000"/>
                </a:solidFill>
              </a:rPr>
              <a:t> </a:t>
            </a:r>
            <a:r>
              <a:rPr lang="en-US" sz="2400" b="1" dirty="0">
                <a:solidFill>
                  <a:srgbClr val="008000"/>
                </a:solidFill>
                <a:sym typeface="Symbol"/>
              </a:rPr>
              <a:t></a:t>
            </a:r>
            <a:r>
              <a:rPr lang="en-US" sz="2400" b="1" dirty="0">
                <a:solidFill>
                  <a:srgbClr val="008000"/>
                </a:solidFill>
              </a:rPr>
              <a:t> </a:t>
            </a:r>
            <a:r>
              <a:rPr lang="el-GR" sz="2400" b="1" dirty="0">
                <a:solidFill>
                  <a:srgbClr val="008000"/>
                </a:solidFill>
                <a:latin typeface="Times New Roman"/>
                <a:cs typeface="Times New Roman"/>
              </a:rPr>
              <a:t>σ</a:t>
            </a:r>
            <a:r>
              <a:rPr lang="en-US" sz="2400" b="1" baseline="-25000" dirty="0">
                <a:solidFill>
                  <a:srgbClr val="008000"/>
                </a:solidFill>
              </a:rPr>
              <a:t>3 </a:t>
            </a:r>
            <a:r>
              <a:rPr lang="en-US" sz="2400" b="1" dirty="0">
                <a:solidFill>
                  <a:srgbClr val="008000"/>
                </a:solidFill>
                <a:sym typeface="Symbol"/>
              </a:rPr>
              <a:t> </a:t>
            </a:r>
            <a:r>
              <a:rPr lang="en-US" sz="2400" b="1" dirty="0">
                <a:solidFill>
                  <a:srgbClr val="008000"/>
                </a:solidFill>
              </a:rPr>
              <a:t>...</a:t>
            </a:r>
          </a:p>
        </p:txBody>
      </p:sp>
      <p:sp>
        <p:nvSpPr>
          <p:cNvPr id="29" name="Rectangle 28"/>
          <p:cNvSpPr/>
          <p:nvPr/>
        </p:nvSpPr>
        <p:spPr>
          <a:xfrm>
            <a:off x="2511272" y="35707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4" name="日期占位符 3"/>
          <p:cNvSpPr>
            <a:spLocks noGrp="1"/>
          </p:cNvSpPr>
          <p:nvPr>
            <p:ph type="dt" sz="half" idx="10"/>
          </p:nvPr>
        </p:nvSpPr>
        <p:spPr/>
        <p:txBody>
          <a:bodyPr/>
          <a:lstStyle/>
          <a:p>
            <a:fld id="{E3D3C4B8-829A-4D9D-954A-84B4F05D9721}" type="datetime1">
              <a:rPr lang="en-US" altLang="zh-CN" smtClean="0"/>
              <a:t>12/17/2021</a:t>
            </a:fld>
            <a:endParaRPr lang="en-US"/>
          </a:p>
        </p:txBody>
      </p:sp>
    </p:spTree>
    <p:extLst>
      <p:ext uri="{BB962C8B-B14F-4D97-AF65-F5344CB8AC3E}">
        <p14:creationId xmlns:p14="http://schemas.microsoft.com/office/powerpoint/2010/main" val="263499368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p:txBody>
          <a:bodyPr/>
          <a:lstStyle/>
          <a:p>
            <a:r>
              <a:rPr lang="en-US"/>
              <a:t>SVD - Complexity</a:t>
            </a:r>
          </a:p>
        </p:txBody>
      </p:sp>
      <p:sp>
        <p:nvSpPr>
          <p:cNvPr id="1380355" name="Rectangle 3"/>
          <p:cNvSpPr>
            <a:spLocks noGrp="1" noChangeArrowheads="1"/>
          </p:cNvSpPr>
          <p:nvPr>
            <p:ph idx="1"/>
          </p:nvPr>
        </p:nvSpPr>
        <p:spPr/>
        <p:txBody>
          <a:bodyPr>
            <a:normAutofit/>
          </a:bodyPr>
          <a:lstStyle/>
          <a:p>
            <a:pPr>
              <a:lnSpc>
                <a:spcPct val="90000"/>
              </a:lnSpc>
            </a:pPr>
            <a:r>
              <a:rPr lang="en-US" b="1" dirty="0" smtClean="0">
                <a:solidFill>
                  <a:schemeClr val="accent3"/>
                </a:solidFill>
              </a:rPr>
              <a:t>To compute SVD:</a:t>
            </a:r>
          </a:p>
          <a:p>
            <a:pPr lvl="1">
              <a:lnSpc>
                <a:spcPct val="90000"/>
              </a:lnSpc>
            </a:pPr>
            <a:r>
              <a:rPr lang="en-US" b="1" dirty="0" smtClean="0"/>
              <a:t>O(nm</a:t>
            </a:r>
            <a:r>
              <a:rPr lang="en-US" b="1" baseline="30000" dirty="0" smtClean="0"/>
              <a:t>2</a:t>
            </a:r>
            <a:r>
              <a:rPr lang="en-US" b="1" dirty="0" smtClean="0"/>
              <a:t>)</a:t>
            </a:r>
            <a:r>
              <a:rPr lang="en-US" dirty="0" smtClean="0"/>
              <a:t> </a:t>
            </a:r>
            <a:r>
              <a:rPr lang="en-US" dirty="0"/>
              <a:t>or </a:t>
            </a:r>
            <a:r>
              <a:rPr lang="en-US" b="1" dirty="0" smtClean="0"/>
              <a:t>O(n</a:t>
            </a:r>
            <a:r>
              <a:rPr lang="en-US" b="1" baseline="30000" dirty="0" smtClean="0"/>
              <a:t>2</a:t>
            </a:r>
            <a:r>
              <a:rPr lang="en-US" b="1" dirty="0" smtClean="0"/>
              <a:t>m</a:t>
            </a:r>
            <a:r>
              <a:rPr lang="en-US" b="1" dirty="0"/>
              <a:t>)</a:t>
            </a:r>
            <a:r>
              <a:rPr lang="en-US" dirty="0"/>
              <a:t> (whichever is less</a:t>
            </a:r>
            <a:r>
              <a:rPr lang="en-US" dirty="0" smtClean="0"/>
              <a:t>)</a:t>
            </a:r>
          </a:p>
          <a:p>
            <a:pPr>
              <a:lnSpc>
                <a:spcPct val="90000"/>
              </a:lnSpc>
            </a:pPr>
            <a:r>
              <a:rPr lang="en-US" b="1" dirty="0" smtClean="0">
                <a:solidFill>
                  <a:schemeClr val="accent3"/>
                </a:solidFill>
              </a:rPr>
              <a:t>But:</a:t>
            </a:r>
          </a:p>
          <a:p>
            <a:pPr lvl="1">
              <a:lnSpc>
                <a:spcPct val="90000"/>
              </a:lnSpc>
            </a:pPr>
            <a:r>
              <a:rPr lang="en-US" dirty="0" smtClean="0"/>
              <a:t>Less </a:t>
            </a:r>
            <a:r>
              <a:rPr lang="en-US" dirty="0"/>
              <a:t>work, if we just want singular </a:t>
            </a:r>
            <a:r>
              <a:rPr lang="en-US" dirty="0" smtClean="0"/>
              <a:t>values</a:t>
            </a:r>
          </a:p>
          <a:p>
            <a:pPr lvl="1">
              <a:lnSpc>
                <a:spcPct val="90000"/>
              </a:lnSpc>
            </a:pPr>
            <a:r>
              <a:rPr lang="en-US" dirty="0" smtClean="0"/>
              <a:t>or </a:t>
            </a:r>
            <a:r>
              <a:rPr lang="en-US" dirty="0"/>
              <a:t>if we want first </a:t>
            </a:r>
            <a:r>
              <a:rPr lang="en-US" i="1" dirty="0"/>
              <a:t>k</a:t>
            </a:r>
            <a:r>
              <a:rPr lang="en-US" dirty="0"/>
              <a:t> singular </a:t>
            </a:r>
            <a:r>
              <a:rPr lang="en-US" dirty="0" smtClean="0"/>
              <a:t>vectors</a:t>
            </a:r>
          </a:p>
          <a:p>
            <a:pPr lvl="1">
              <a:lnSpc>
                <a:spcPct val="90000"/>
              </a:lnSpc>
            </a:pPr>
            <a:r>
              <a:rPr lang="en-US" dirty="0" smtClean="0"/>
              <a:t>or </a:t>
            </a:r>
            <a:r>
              <a:rPr lang="en-US" dirty="0"/>
              <a:t>if the matrix is </a:t>
            </a:r>
            <a:r>
              <a:rPr lang="en-US" dirty="0" smtClean="0"/>
              <a:t>sparse</a:t>
            </a:r>
          </a:p>
          <a:p>
            <a:pPr lvl="8">
              <a:lnSpc>
                <a:spcPct val="90000"/>
              </a:lnSpc>
            </a:pPr>
            <a:endParaRPr lang="en-US" dirty="0" smtClean="0"/>
          </a:p>
          <a:p>
            <a:pPr>
              <a:lnSpc>
                <a:spcPct val="90000"/>
              </a:lnSpc>
            </a:pPr>
            <a:r>
              <a:rPr lang="en-US" b="1" dirty="0" smtClean="0">
                <a:solidFill>
                  <a:schemeClr val="accent2"/>
                </a:solidFill>
              </a:rPr>
              <a:t>Implemented in </a:t>
            </a:r>
            <a:r>
              <a:rPr lang="en-US" dirty="0" smtClean="0"/>
              <a:t>linear </a:t>
            </a:r>
            <a:r>
              <a:rPr lang="en-US" dirty="0"/>
              <a:t>algebra </a:t>
            </a:r>
            <a:r>
              <a:rPr lang="en-US" dirty="0" smtClean="0"/>
              <a:t>packages like</a:t>
            </a:r>
          </a:p>
          <a:p>
            <a:pPr lvl="1">
              <a:lnSpc>
                <a:spcPct val="90000"/>
              </a:lnSpc>
            </a:pPr>
            <a:r>
              <a:rPr lang="en-US" dirty="0" smtClean="0"/>
              <a:t>LINPACK</a:t>
            </a:r>
            <a:r>
              <a:rPr lang="en-US" dirty="0"/>
              <a:t>, </a:t>
            </a:r>
            <a:r>
              <a:rPr lang="en-US" dirty="0" err="1" smtClean="0"/>
              <a:t>Matlab</a:t>
            </a:r>
            <a:r>
              <a:rPr lang="en-US" dirty="0"/>
              <a:t>, </a:t>
            </a:r>
            <a:r>
              <a:rPr lang="en-US" dirty="0" err="1" smtClean="0"/>
              <a:t>SPlus</a:t>
            </a:r>
            <a:r>
              <a:rPr lang="en-US" dirty="0"/>
              <a:t>, </a:t>
            </a:r>
            <a:r>
              <a:rPr lang="en-US" dirty="0" err="1" smtClean="0"/>
              <a:t>Mathematica</a:t>
            </a:r>
            <a:r>
              <a:rPr lang="en-US" dirty="0" smtClean="0"/>
              <a:t> ...</a:t>
            </a:r>
            <a:endParaRPr lang="en-US" dirty="0"/>
          </a:p>
        </p:txBody>
      </p:sp>
      <p:sp>
        <p:nvSpPr>
          <p:cNvPr id="6" name="Slide Number Placeholder 5"/>
          <p:cNvSpPr>
            <a:spLocks noGrp="1"/>
          </p:cNvSpPr>
          <p:nvPr>
            <p:ph type="sldNum" sz="quarter" idx="12"/>
          </p:nvPr>
        </p:nvSpPr>
        <p:spPr/>
        <p:txBody>
          <a:bodyPr/>
          <a:lstStyle/>
          <a:p>
            <a:fld id="{D8B1BF01-E894-45CF-9BD9-03DE398C1E7A}" type="slidenum">
              <a:rPr lang="en-US"/>
              <a:pPr/>
              <a:t>36</a:t>
            </a:fld>
            <a:endParaRPr lang="en-US"/>
          </a:p>
        </p:txBody>
      </p:sp>
      <p:sp>
        <p:nvSpPr>
          <p:cNvPr id="2" name="日期占位符 1"/>
          <p:cNvSpPr>
            <a:spLocks noGrp="1"/>
          </p:cNvSpPr>
          <p:nvPr>
            <p:ph type="dt" sz="half" idx="10"/>
          </p:nvPr>
        </p:nvSpPr>
        <p:spPr/>
        <p:txBody>
          <a:bodyPr/>
          <a:lstStyle/>
          <a:p>
            <a:fld id="{AEDCC4DF-6F42-489A-90A5-D104C3D063B7}" type="datetime1">
              <a:rPr lang="en-US" altLang="zh-CN" smtClean="0"/>
              <a:t>12/17/2021</a:t>
            </a:fld>
            <a:endParaRPr lang="en-US"/>
          </a:p>
        </p:txBody>
      </p:sp>
    </p:spTree>
    <p:extLst>
      <p:ext uri="{BB962C8B-B14F-4D97-AF65-F5344CB8AC3E}">
        <p14:creationId xmlns:p14="http://schemas.microsoft.com/office/powerpoint/2010/main" val="319471711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0" name="Rectangle 2"/>
          <p:cNvSpPr>
            <a:spLocks noGrp="1" noChangeArrowheads="1"/>
          </p:cNvSpPr>
          <p:nvPr>
            <p:ph type="title"/>
          </p:nvPr>
        </p:nvSpPr>
        <p:spPr/>
        <p:txBody>
          <a:bodyPr/>
          <a:lstStyle/>
          <a:p>
            <a:r>
              <a:rPr lang="en-US" dirty="0"/>
              <a:t>SVD - </a:t>
            </a:r>
            <a:r>
              <a:rPr lang="en-US" dirty="0" smtClean="0"/>
              <a:t>Conclusions </a:t>
            </a:r>
            <a:r>
              <a:rPr lang="en-US" dirty="0"/>
              <a:t>so far</a:t>
            </a:r>
          </a:p>
        </p:txBody>
      </p:sp>
      <p:sp>
        <p:nvSpPr>
          <p:cNvPr id="1445891" name="Rectangle 3"/>
          <p:cNvSpPr>
            <a:spLocks noGrp="1" noChangeArrowheads="1"/>
          </p:cNvSpPr>
          <p:nvPr>
            <p:ph idx="1"/>
          </p:nvPr>
        </p:nvSpPr>
        <p:spPr/>
        <p:txBody>
          <a:bodyPr>
            <a:normAutofit/>
          </a:bodyPr>
          <a:lstStyle/>
          <a:p>
            <a:pPr>
              <a:lnSpc>
                <a:spcPct val="90000"/>
              </a:lnSpc>
            </a:pPr>
            <a:r>
              <a:rPr lang="en-US" b="1" dirty="0">
                <a:solidFill>
                  <a:schemeClr val="accent3"/>
                </a:solidFill>
              </a:rPr>
              <a:t>SVD:</a:t>
            </a:r>
            <a:r>
              <a:rPr lang="en-US" dirty="0"/>
              <a:t> </a:t>
            </a:r>
            <a:r>
              <a:rPr lang="en-US" b="1" dirty="0"/>
              <a:t>A= U </a:t>
            </a:r>
            <a:r>
              <a:rPr lang="en-US" b="1" dirty="0" smtClean="0">
                <a:latin typeface="Symbol" pitchFamily="18" charset="2"/>
                <a:sym typeface="Symbol"/>
              </a:rPr>
              <a:t></a:t>
            </a:r>
            <a:r>
              <a:rPr lang="en-US" b="1" dirty="0" smtClean="0"/>
              <a:t> V</a:t>
            </a:r>
            <a:r>
              <a:rPr lang="en-US" baseline="30000" dirty="0" smtClean="0"/>
              <a:t>T</a:t>
            </a:r>
            <a:r>
              <a:rPr lang="en-US" dirty="0" smtClean="0"/>
              <a:t>: </a:t>
            </a:r>
            <a:r>
              <a:rPr lang="en-US" b="1" dirty="0" smtClean="0">
                <a:solidFill>
                  <a:srgbClr val="0000FF"/>
                </a:solidFill>
              </a:rPr>
              <a:t>unique</a:t>
            </a:r>
            <a:endParaRPr lang="en-US" b="1" dirty="0">
              <a:solidFill>
                <a:srgbClr val="0000FF"/>
              </a:solidFill>
            </a:endParaRPr>
          </a:p>
          <a:p>
            <a:pPr lvl="1">
              <a:lnSpc>
                <a:spcPct val="90000"/>
              </a:lnSpc>
            </a:pPr>
            <a:r>
              <a:rPr lang="en-US" b="1" dirty="0" smtClean="0"/>
              <a:t>U</a:t>
            </a:r>
            <a:r>
              <a:rPr lang="en-US" dirty="0"/>
              <a:t>: </a:t>
            </a:r>
            <a:r>
              <a:rPr lang="en-US" dirty="0" smtClean="0"/>
              <a:t>user-to-concept </a:t>
            </a:r>
            <a:r>
              <a:rPr lang="en-US" dirty="0"/>
              <a:t>similarities</a:t>
            </a:r>
          </a:p>
          <a:p>
            <a:pPr lvl="1">
              <a:lnSpc>
                <a:spcPct val="90000"/>
              </a:lnSpc>
            </a:pPr>
            <a:r>
              <a:rPr lang="en-US" b="1" dirty="0" smtClean="0"/>
              <a:t>V</a:t>
            </a:r>
            <a:r>
              <a:rPr lang="en-US" dirty="0"/>
              <a:t>: </a:t>
            </a:r>
            <a:r>
              <a:rPr lang="en-US" dirty="0" smtClean="0"/>
              <a:t>movie-to-concept </a:t>
            </a:r>
            <a:r>
              <a:rPr lang="en-US" dirty="0"/>
              <a:t>similarities</a:t>
            </a:r>
          </a:p>
          <a:p>
            <a:pPr lvl="1">
              <a:lnSpc>
                <a:spcPct val="90000"/>
              </a:lnSpc>
            </a:pPr>
            <a:r>
              <a:rPr lang="en-US" b="1" dirty="0" smtClean="0">
                <a:latin typeface="Symbol" pitchFamily="18" charset="2"/>
                <a:sym typeface="Symbol"/>
              </a:rPr>
              <a:t> </a:t>
            </a:r>
            <a:r>
              <a:rPr lang="en-US" dirty="0" smtClean="0"/>
              <a:t>: </a:t>
            </a:r>
            <a:r>
              <a:rPr lang="en-US" dirty="0"/>
              <a:t>strength of each concept</a:t>
            </a:r>
          </a:p>
          <a:p>
            <a:pPr lvl="8">
              <a:lnSpc>
                <a:spcPct val="90000"/>
              </a:lnSpc>
            </a:pPr>
            <a:endParaRPr lang="en-US" dirty="0" smtClean="0"/>
          </a:p>
          <a:p>
            <a:pPr>
              <a:lnSpc>
                <a:spcPct val="90000"/>
              </a:lnSpc>
            </a:pPr>
            <a:r>
              <a:rPr lang="en-US" b="1" dirty="0" smtClean="0">
                <a:solidFill>
                  <a:schemeClr val="accent4"/>
                </a:solidFill>
              </a:rPr>
              <a:t>Dimensionality </a:t>
            </a:r>
            <a:r>
              <a:rPr lang="en-US" b="1" dirty="0">
                <a:solidFill>
                  <a:schemeClr val="accent4"/>
                </a:solidFill>
              </a:rPr>
              <a:t>reduction: </a:t>
            </a:r>
            <a:endParaRPr lang="en-US" b="1" dirty="0" smtClean="0">
              <a:solidFill>
                <a:schemeClr val="accent4"/>
              </a:solidFill>
            </a:endParaRPr>
          </a:p>
          <a:p>
            <a:pPr lvl="1">
              <a:lnSpc>
                <a:spcPct val="90000"/>
              </a:lnSpc>
            </a:pPr>
            <a:r>
              <a:rPr lang="en-US" dirty="0" smtClean="0"/>
              <a:t>keep </a:t>
            </a:r>
            <a:r>
              <a:rPr lang="en-US" dirty="0"/>
              <a:t>the </a:t>
            </a:r>
            <a:r>
              <a:rPr lang="en-US" dirty="0" smtClean="0"/>
              <a:t>few largest </a:t>
            </a:r>
            <a:r>
              <a:rPr lang="en-US" dirty="0"/>
              <a:t>singular </a:t>
            </a:r>
            <a:r>
              <a:rPr lang="en-US" dirty="0" smtClean="0"/>
              <a:t>values (80-90</a:t>
            </a:r>
            <a:r>
              <a:rPr lang="en-US" dirty="0"/>
              <a:t>% of ‘energy’)</a:t>
            </a:r>
          </a:p>
          <a:p>
            <a:pPr lvl="1">
              <a:lnSpc>
                <a:spcPct val="90000"/>
              </a:lnSpc>
            </a:pPr>
            <a:r>
              <a:rPr lang="en-US" dirty="0"/>
              <a:t>SVD: picks up linear correlations</a:t>
            </a:r>
          </a:p>
          <a:p>
            <a:pPr lvl="8">
              <a:lnSpc>
                <a:spcPct val="90000"/>
              </a:lnSpc>
              <a:buNone/>
            </a:pPr>
            <a:endParaRPr lang="en-US" dirty="0" smtClean="0"/>
          </a:p>
        </p:txBody>
      </p:sp>
      <p:sp>
        <p:nvSpPr>
          <p:cNvPr id="6" name="Slide Number Placeholder 5"/>
          <p:cNvSpPr>
            <a:spLocks noGrp="1"/>
          </p:cNvSpPr>
          <p:nvPr>
            <p:ph type="sldNum" sz="quarter" idx="12"/>
          </p:nvPr>
        </p:nvSpPr>
        <p:spPr/>
        <p:txBody>
          <a:bodyPr/>
          <a:lstStyle/>
          <a:p>
            <a:fld id="{0E1896CA-9847-47E0-8922-F42289D54C99}" type="slidenum">
              <a:rPr lang="en-US"/>
              <a:pPr/>
              <a:t>37</a:t>
            </a:fld>
            <a:endParaRPr lang="en-US"/>
          </a:p>
        </p:txBody>
      </p:sp>
      <p:sp>
        <p:nvSpPr>
          <p:cNvPr id="2" name="日期占位符 1"/>
          <p:cNvSpPr>
            <a:spLocks noGrp="1"/>
          </p:cNvSpPr>
          <p:nvPr>
            <p:ph type="dt" sz="half" idx="10"/>
          </p:nvPr>
        </p:nvSpPr>
        <p:spPr/>
        <p:txBody>
          <a:bodyPr/>
          <a:lstStyle/>
          <a:p>
            <a:fld id="{8666EFD7-0CB5-4C0D-9A82-5D96957FAB91}" type="datetime1">
              <a:rPr lang="en-US" altLang="zh-CN" smtClean="0"/>
              <a:t>12/17/2021</a:t>
            </a:fld>
            <a:endParaRPr lang="en-US"/>
          </a:p>
        </p:txBody>
      </p:sp>
    </p:spTree>
    <p:extLst>
      <p:ext uri="{BB962C8B-B14F-4D97-AF65-F5344CB8AC3E}">
        <p14:creationId xmlns:p14="http://schemas.microsoft.com/office/powerpoint/2010/main" val="193723363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058400" cy="987552"/>
          </a:xfrm>
        </p:spPr>
        <p:txBody>
          <a:bodyPr>
            <a:normAutofit/>
          </a:bodyPr>
          <a:lstStyle/>
          <a:p>
            <a:r>
              <a:rPr lang="en-US" dirty="0" smtClean="0"/>
              <a:t>Relation to Eigen-decomposition</a:t>
            </a:r>
            <a:endParaRPr lang="en-US" dirty="0"/>
          </a:p>
        </p:txBody>
      </p:sp>
      <p:sp>
        <p:nvSpPr>
          <p:cNvPr id="3" name="Content Placeholder 2"/>
          <p:cNvSpPr>
            <a:spLocks noGrp="1"/>
          </p:cNvSpPr>
          <p:nvPr>
            <p:ph idx="1"/>
          </p:nvPr>
        </p:nvSpPr>
        <p:spPr>
          <a:xfrm>
            <a:off x="609600" y="1431472"/>
            <a:ext cx="9982200" cy="4816928"/>
          </a:xfrm>
        </p:spPr>
        <p:txBody>
          <a:bodyPr>
            <a:normAutofit lnSpcReduction="10000"/>
          </a:bodyPr>
          <a:lstStyle/>
          <a:p>
            <a:r>
              <a:rPr lang="en-US" b="1" dirty="0" smtClean="0">
                <a:solidFill>
                  <a:schemeClr val="accent2"/>
                </a:solidFill>
              </a:rPr>
              <a:t>SVD gives us:</a:t>
            </a:r>
          </a:p>
          <a:p>
            <a:pPr lvl="1"/>
            <a:r>
              <a:rPr lang="en-US" b="1" i="1" dirty="0" smtClean="0">
                <a:latin typeface="Times New Roman" pitchFamily="18" charset="0"/>
                <a:cs typeface="Times New Roman" pitchFamily="18" charset="0"/>
              </a:rPr>
              <a:t>A </a:t>
            </a:r>
            <a:r>
              <a:rPr lang="en-US" i="1"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rPr>
              <a:t>U</a:t>
            </a:r>
            <a:r>
              <a:rPr lang="en-US" i="1"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sym typeface="Symbol"/>
              </a:rPr>
              <a:t></a:t>
            </a:r>
            <a:r>
              <a:rPr lang="en-US" i="1"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rPr>
              <a:t>V</a:t>
            </a:r>
            <a:r>
              <a:rPr lang="en-US" b="1" i="1" baseline="30000" dirty="0" smtClean="0">
                <a:latin typeface="Times New Roman" pitchFamily="18" charset="0"/>
                <a:cs typeface="Times New Roman" pitchFamily="18" charset="0"/>
              </a:rPr>
              <a:t>T</a:t>
            </a:r>
          </a:p>
          <a:p>
            <a:r>
              <a:rPr lang="en-US" b="1" dirty="0" smtClean="0">
                <a:solidFill>
                  <a:schemeClr val="accent4"/>
                </a:solidFill>
              </a:rPr>
              <a:t>Eigen-decomposition</a:t>
            </a:r>
            <a:r>
              <a:rPr lang="en-US" altLang="zh-CN" b="1" dirty="0">
                <a:solidFill>
                  <a:schemeClr val="accent4"/>
                </a:solidFill>
              </a:rPr>
              <a:t>(</a:t>
            </a:r>
            <a:r>
              <a:rPr lang="zh-CN" altLang="en-US" b="1" dirty="0">
                <a:solidFill>
                  <a:schemeClr val="accent4"/>
                </a:solidFill>
              </a:rPr>
              <a:t>特征分解</a:t>
            </a:r>
            <a:r>
              <a:rPr lang="en-US" altLang="zh-CN" b="1" dirty="0" smtClean="0">
                <a:solidFill>
                  <a:schemeClr val="accent4"/>
                </a:solidFill>
              </a:rPr>
              <a:t>):</a:t>
            </a:r>
            <a:endParaRPr lang="en-US" b="1" dirty="0" smtClean="0">
              <a:solidFill>
                <a:schemeClr val="accent4"/>
              </a:solidFill>
            </a:endParaRPr>
          </a:p>
          <a:p>
            <a:pPr lvl="1"/>
            <a:r>
              <a:rPr lang="en-US" b="1" i="1" dirty="0" smtClean="0">
                <a:latin typeface="Times New Roman" pitchFamily="18" charset="0"/>
                <a:cs typeface="Times New Roman" pitchFamily="18" charset="0"/>
              </a:rPr>
              <a:t>A </a:t>
            </a:r>
            <a:r>
              <a:rPr lang="en-US" i="1" dirty="0" smtClean="0">
                <a:latin typeface="Times New Roman" pitchFamily="18" charset="0"/>
                <a:cs typeface="Times New Roman" pitchFamily="18" charset="0"/>
              </a:rPr>
              <a:t>=</a:t>
            </a:r>
            <a:r>
              <a:rPr lang="en-US" b="1" i="1" dirty="0" smtClean="0">
                <a:latin typeface="Times New Roman" pitchFamily="18" charset="0"/>
                <a:cs typeface="Times New Roman" pitchFamily="18" charset="0"/>
              </a:rPr>
              <a:t> X </a:t>
            </a:r>
            <a:r>
              <a:rPr lang="en-US" b="1" dirty="0">
                <a:latin typeface="Symbol" pitchFamily="18" charset="2"/>
              </a:rPr>
              <a:t>L</a:t>
            </a:r>
            <a:r>
              <a:rPr lang="en-US" b="1" i="1" dirty="0" smtClean="0">
                <a:latin typeface="Times New Roman" pitchFamily="18" charset="0"/>
                <a:cs typeface="Times New Roman" pitchFamily="18" charset="0"/>
              </a:rPr>
              <a:t> X</a:t>
            </a:r>
            <a:r>
              <a:rPr lang="en-US" b="1" i="1" baseline="30000" dirty="0" smtClean="0">
                <a:latin typeface="Times New Roman" pitchFamily="18" charset="0"/>
                <a:cs typeface="Times New Roman" pitchFamily="18" charset="0"/>
              </a:rPr>
              <a:t>T</a:t>
            </a:r>
          </a:p>
          <a:p>
            <a:pPr lvl="2"/>
            <a:r>
              <a:rPr lang="en-US" dirty="0" smtClean="0"/>
              <a:t>A is symmetric</a:t>
            </a:r>
          </a:p>
          <a:p>
            <a:pPr lvl="2"/>
            <a:r>
              <a:rPr lang="en-US" dirty="0" smtClean="0"/>
              <a:t>U, V, X are </a:t>
            </a:r>
            <a:r>
              <a:rPr lang="en-US" dirty="0" err="1" smtClean="0"/>
              <a:t>orthonormal</a:t>
            </a:r>
            <a:r>
              <a:rPr lang="en-US" dirty="0" smtClean="0"/>
              <a:t> (</a:t>
            </a:r>
            <a:r>
              <a:rPr lang="en-US" b="1" dirty="0" smtClean="0"/>
              <a:t>U</a:t>
            </a:r>
            <a:r>
              <a:rPr lang="en-US" baseline="30000" dirty="0" smtClean="0"/>
              <a:t>T</a:t>
            </a:r>
            <a:r>
              <a:rPr lang="en-US" b="1" dirty="0" smtClean="0"/>
              <a:t>U</a:t>
            </a:r>
            <a:r>
              <a:rPr lang="en-US" dirty="0" smtClean="0"/>
              <a:t>=</a:t>
            </a:r>
            <a:r>
              <a:rPr lang="en-US" b="1" dirty="0" smtClean="0"/>
              <a:t>I</a:t>
            </a:r>
            <a:r>
              <a:rPr lang="en-US" dirty="0" smtClean="0"/>
              <a:t>),</a:t>
            </a:r>
          </a:p>
          <a:p>
            <a:pPr lvl="2"/>
            <a:r>
              <a:rPr lang="en-US" b="1" dirty="0" smtClean="0">
                <a:latin typeface="Symbol" pitchFamily="18" charset="2"/>
              </a:rPr>
              <a:t>L, </a:t>
            </a:r>
            <a:r>
              <a:rPr lang="en-US" b="1" dirty="0" smtClean="0">
                <a:latin typeface="Symbol" pitchFamily="18" charset="2"/>
                <a:sym typeface="Symbol"/>
              </a:rPr>
              <a:t></a:t>
            </a:r>
            <a:r>
              <a:rPr lang="en-US" b="1" dirty="0" smtClean="0">
                <a:latin typeface="Symbol" pitchFamily="18" charset="2"/>
              </a:rPr>
              <a:t> </a:t>
            </a:r>
            <a:r>
              <a:rPr lang="en-US" dirty="0" smtClean="0"/>
              <a:t>are diagonal</a:t>
            </a:r>
          </a:p>
          <a:p>
            <a:r>
              <a:rPr lang="en-US" b="1" dirty="0" smtClean="0">
                <a:solidFill>
                  <a:schemeClr val="accent3"/>
                </a:solidFill>
              </a:rPr>
              <a:t>Now let’s calculate:</a:t>
            </a:r>
          </a:p>
          <a:p>
            <a:pPr lvl="1"/>
            <a:r>
              <a:rPr lang="en-US" b="1" dirty="0" smtClean="0">
                <a:latin typeface="Arial" pitchFamily="34" charset="0"/>
                <a:cs typeface="Arial" pitchFamily="34" charset="0"/>
              </a:rPr>
              <a:t>AA</a:t>
            </a:r>
            <a:r>
              <a:rPr lang="en-US" baseline="30000" dirty="0" smtClean="0">
                <a:latin typeface="Arial" pitchFamily="34" charset="0"/>
                <a:cs typeface="Arial" pitchFamily="34" charset="0"/>
              </a:rPr>
              <a:t>T</a:t>
            </a:r>
            <a:r>
              <a:rPr lang="en-US" dirty="0" smtClean="0">
                <a:latin typeface="Arial" pitchFamily="34" charset="0"/>
                <a:cs typeface="Arial" pitchFamily="34" charset="0"/>
              </a:rPr>
              <a:t>=</a:t>
            </a:r>
            <a:r>
              <a:rPr lang="en-US" b="1" dirty="0" smtClean="0">
                <a:latin typeface="Arial" pitchFamily="34" charset="0"/>
                <a:cs typeface="Arial" pitchFamily="34" charset="0"/>
              </a:rPr>
              <a:t> U</a:t>
            </a:r>
            <a:r>
              <a:rPr lang="en-US" b="1" dirty="0" smtClean="0">
                <a:latin typeface="Arial" pitchFamily="34" charset="0"/>
                <a:cs typeface="Arial" pitchFamily="34" charset="0"/>
                <a:sym typeface="Symbol"/>
              </a:rPr>
              <a:t></a:t>
            </a:r>
            <a:r>
              <a:rPr lang="en-US" b="1" dirty="0" smtClean="0">
                <a:latin typeface="Arial" pitchFamily="34" charset="0"/>
                <a:cs typeface="Arial" pitchFamily="34" charset="0"/>
              </a:rPr>
              <a:t> V</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(U</a:t>
            </a:r>
            <a:r>
              <a:rPr lang="en-US" b="1" dirty="0" smtClean="0">
                <a:latin typeface="Arial" pitchFamily="34" charset="0"/>
                <a:cs typeface="Arial" pitchFamily="34" charset="0"/>
                <a:sym typeface="Symbol"/>
              </a:rPr>
              <a:t></a:t>
            </a:r>
            <a:r>
              <a:rPr lang="en-US" b="1" dirty="0" smtClean="0">
                <a:latin typeface="Arial" pitchFamily="34" charset="0"/>
                <a:cs typeface="Arial" pitchFamily="34" charset="0"/>
              </a:rPr>
              <a:t> V</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a:t>
            </a:r>
            <a:r>
              <a:rPr lang="en-US" baseline="30000" dirty="0" smtClean="0">
                <a:latin typeface="Arial" pitchFamily="34" charset="0"/>
                <a:cs typeface="Arial" pitchFamily="34" charset="0"/>
              </a:rPr>
              <a:t>T </a:t>
            </a:r>
            <a:r>
              <a:rPr lang="en-US" dirty="0" smtClean="0">
                <a:latin typeface="Arial" pitchFamily="34" charset="0"/>
                <a:cs typeface="Arial" pitchFamily="34" charset="0"/>
              </a:rPr>
              <a:t>=</a:t>
            </a:r>
            <a:r>
              <a:rPr lang="en-US" b="1" dirty="0" smtClean="0">
                <a:latin typeface="Arial" pitchFamily="34" charset="0"/>
                <a:cs typeface="Arial" pitchFamily="34" charset="0"/>
              </a:rPr>
              <a:t> U</a:t>
            </a:r>
            <a:r>
              <a:rPr lang="en-US" b="1" dirty="0" smtClean="0">
                <a:latin typeface="Arial" pitchFamily="34" charset="0"/>
                <a:cs typeface="Arial" pitchFamily="34" charset="0"/>
                <a:sym typeface="Symbol"/>
              </a:rPr>
              <a:t></a:t>
            </a:r>
            <a:r>
              <a:rPr lang="en-US" b="1" dirty="0" smtClean="0">
                <a:latin typeface="Arial" pitchFamily="34" charset="0"/>
                <a:cs typeface="Arial" pitchFamily="34" charset="0"/>
              </a:rPr>
              <a:t> V</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(V</a:t>
            </a:r>
            <a:r>
              <a:rPr lang="en-US" b="1" dirty="0" smtClean="0">
                <a:latin typeface="Arial" pitchFamily="34" charset="0"/>
                <a:cs typeface="Arial" pitchFamily="34" charset="0"/>
                <a:sym typeface="Symbol"/>
              </a:rPr>
              <a:t></a:t>
            </a:r>
            <a:r>
              <a:rPr lang="en-US" baseline="30000" dirty="0" smtClean="0">
                <a:latin typeface="Arial" pitchFamily="34" charset="0"/>
                <a:cs typeface="Arial" pitchFamily="34" charset="0"/>
                <a:sym typeface="Symbol"/>
              </a:rPr>
              <a:t>T</a:t>
            </a:r>
            <a:r>
              <a:rPr lang="en-US" b="1" dirty="0" smtClean="0">
                <a:latin typeface="Arial" pitchFamily="34" charset="0"/>
                <a:cs typeface="Arial" pitchFamily="34" charset="0"/>
              </a:rPr>
              <a:t>U</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 = U</a:t>
            </a:r>
            <a:r>
              <a:rPr lang="en-US" b="1" dirty="0" smtClean="0">
                <a:latin typeface="Arial" pitchFamily="34" charset="0"/>
                <a:cs typeface="Arial" pitchFamily="34" charset="0"/>
                <a:sym typeface="Symbol"/>
              </a:rPr>
              <a:t></a:t>
            </a:r>
            <a:r>
              <a:rPr lang="en-US" baseline="30000" dirty="0" smtClean="0">
                <a:latin typeface="Arial" pitchFamily="34" charset="0"/>
                <a:cs typeface="Arial" pitchFamily="34" charset="0"/>
                <a:sym typeface="Symbol"/>
              </a:rPr>
              <a:t>T</a:t>
            </a:r>
            <a:r>
              <a:rPr lang="en-US" b="1" dirty="0" smtClean="0">
                <a:latin typeface="Arial" pitchFamily="34" charset="0"/>
                <a:cs typeface="Arial" pitchFamily="34" charset="0"/>
              </a:rPr>
              <a:t> U</a:t>
            </a:r>
            <a:r>
              <a:rPr lang="en-US" baseline="30000" dirty="0" smtClean="0">
                <a:latin typeface="Arial" pitchFamily="34" charset="0"/>
                <a:cs typeface="Arial" pitchFamily="34" charset="0"/>
              </a:rPr>
              <a:t>T</a:t>
            </a:r>
          </a:p>
          <a:p>
            <a:pPr lvl="1"/>
            <a:r>
              <a:rPr lang="en-US" b="1" dirty="0" smtClean="0">
                <a:latin typeface="Arial" pitchFamily="34" charset="0"/>
                <a:cs typeface="Arial" pitchFamily="34" charset="0"/>
              </a:rPr>
              <a:t>A</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A </a:t>
            </a:r>
            <a:r>
              <a:rPr lang="en-US" dirty="0" smtClean="0">
                <a:latin typeface="Arial" pitchFamily="34" charset="0"/>
                <a:cs typeface="Arial" pitchFamily="34" charset="0"/>
              </a:rPr>
              <a:t>= </a:t>
            </a:r>
            <a:r>
              <a:rPr lang="en-US" b="1" dirty="0" smtClean="0">
                <a:latin typeface="Arial" pitchFamily="34" charset="0"/>
                <a:cs typeface="Arial" pitchFamily="34" charset="0"/>
              </a:rPr>
              <a:t>V </a:t>
            </a:r>
            <a:r>
              <a:rPr lang="en-US" b="1" dirty="0" smtClean="0">
                <a:latin typeface="Arial" pitchFamily="34" charset="0"/>
                <a:cs typeface="Arial" pitchFamily="34" charset="0"/>
                <a:sym typeface="Symbol"/>
              </a:rPr>
              <a:t></a:t>
            </a:r>
            <a:r>
              <a:rPr lang="en-US" baseline="30000" dirty="0" smtClean="0">
                <a:latin typeface="Arial" pitchFamily="34" charset="0"/>
                <a:cs typeface="Arial" pitchFamily="34" charset="0"/>
                <a:sym typeface="Symbol"/>
              </a:rPr>
              <a:t>T</a:t>
            </a:r>
            <a:r>
              <a:rPr lang="en-US" b="1" dirty="0" smtClean="0">
                <a:latin typeface="Arial" pitchFamily="34" charset="0"/>
                <a:cs typeface="Arial" pitchFamily="34" charset="0"/>
              </a:rPr>
              <a:t> U</a:t>
            </a:r>
            <a:r>
              <a:rPr lang="en-US" baseline="30000" dirty="0" smtClean="0">
                <a:latin typeface="Arial" pitchFamily="34" charset="0"/>
                <a:cs typeface="Arial" pitchFamily="34" charset="0"/>
              </a:rPr>
              <a:t>T</a:t>
            </a:r>
            <a:r>
              <a:rPr lang="en-US" b="1" baseline="30000" dirty="0" smtClean="0">
                <a:latin typeface="Arial" pitchFamily="34" charset="0"/>
                <a:cs typeface="Arial" pitchFamily="34" charset="0"/>
              </a:rPr>
              <a:t> </a:t>
            </a:r>
            <a:r>
              <a:rPr lang="en-US" b="1" dirty="0" smtClean="0">
                <a:latin typeface="Arial" pitchFamily="34" charset="0"/>
                <a:cs typeface="Arial" pitchFamily="34" charset="0"/>
              </a:rPr>
              <a:t>(U</a:t>
            </a:r>
            <a:r>
              <a:rPr lang="en-US" b="1" dirty="0" smtClean="0">
                <a:latin typeface="Arial" pitchFamily="34" charset="0"/>
                <a:cs typeface="Arial" pitchFamily="34" charset="0"/>
                <a:sym typeface="Symbol"/>
              </a:rPr>
              <a:t></a:t>
            </a:r>
            <a:r>
              <a:rPr lang="en-US" b="1" dirty="0" smtClean="0">
                <a:latin typeface="Arial" pitchFamily="34" charset="0"/>
                <a:cs typeface="Arial" pitchFamily="34" charset="0"/>
              </a:rPr>
              <a:t> V</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 </a:t>
            </a:r>
            <a:r>
              <a:rPr lang="en-US" dirty="0" smtClean="0">
                <a:latin typeface="Arial" pitchFamily="34" charset="0"/>
                <a:cs typeface="Arial" pitchFamily="34" charset="0"/>
              </a:rPr>
              <a:t>=</a:t>
            </a:r>
            <a:r>
              <a:rPr lang="en-US" b="1" dirty="0" smtClean="0">
                <a:latin typeface="Arial" pitchFamily="34" charset="0"/>
                <a:cs typeface="Arial" pitchFamily="34" charset="0"/>
              </a:rPr>
              <a:t> V </a:t>
            </a:r>
            <a:r>
              <a:rPr lang="en-US" b="1" dirty="0" smtClean="0">
                <a:latin typeface="Arial" pitchFamily="34" charset="0"/>
                <a:cs typeface="Arial" pitchFamily="34" charset="0"/>
                <a:sym typeface="Symbol"/>
              </a:rPr>
              <a:t></a:t>
            </a:r>
            <a:r>
              <a:rPr lang="en-US" baseline="30000" dirty="0" smtClean="0">
                <a:latin typeface="Arial" pitchFamily="34" charset="0"/>
                <a:cs typeface="Arial" pitchFamily="34" charset="0"/>
                <a:sym typeface="Symbol"/>
              </a:rPr>
              <a:t>T</a:t>
            </a:r>
            <a:r>
              <a:rPr lang="en-US" b="1" baseline="30000" dirty="0" smtClean="0">
                <a:latin typeface="Arial" pitchFamily="34" charset="0"/>
                <a:cs typeface="Arial" pitchFamily="34" charset="0"/>
                <a:sym typeface="Symbol"/>
              </a:rPr>
              <a:t> </a:t>
            </a:r>
            <a:r>
              <a:rPr lang="en-US" b="1" dirty="0" smtClean="0">
                <a:latin typeface="Arial" pitchFamily="34" charset="0"/>
                <a:cs typeface="Arial" pitchFamily="34" charset="0"/>
              </a:rPr>
              <a:t>V</a:t>
            </a:r>
            <a:r>
              <a:rPr lang="en-US" baseline="30000" dirty="0" smtClean="0">
                <a:latin typeface="Arial" pitchFamily="34" charset="0"/>
                <a:cs typeface="Arial" pitchFamily="34" charset="0"/>
              </a:rPr>
              <a:t>T</a:t>
            </a:r>
            <a:r>
              <a:rPr lang="en-US" b="1" baseline="30000" dirty="0" smtClean="0">
                <a:latin typeface="Arial" pitchFamily="34" charset="0"/>
                <a:cs typeface="Arial" pitchFamily="34" charset="0"/>
              </a:rPr>
              <a:t> </a:t>
            </a:r>
            <a:endParaRPr lang="en-US" b="1"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19B12225-5612-419B-A8D5-4B8EEE4C217E}" type="slidenum">
              <a:rPr lang="en-US" smtClean="0"/>
              <a:pPr/>
              <a:t>38</a:t>
            </a:fld>
            <a:endParaRPr lang="en-US"/>
          </a:p>
        </p:txBody>
      </p:sp>
      <p:sp>
        <p:nvSpPr>
          <p:cNvPr id="7" name="Rectangle 6"/>
          <p:cNvSpPr/>
          <p:nvPr/>
        </p:nvSpPr>
        <p:spPr>
          <a:xfrm>
            <a:off x="4648200" y="4962165"/>
            <a:ext cx="2667000" cy="472349"/>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Rectangle 20"/>
          <p:cNvSpPr/>
          <p:nvPr/>
        </p:nvSpPr>
        <p:spPr>
          <a:xfrm>
            <a:off x="7293591" y="4962165"/>
            <a:ext cx="2546499" cy="45415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 name="日期占位符 3"/>
          <p:cNvSpPr>
            <a:spLocks noGrp="1"/>
          </p:cNvSpPr>
          <p:nvPr>
            <p:ph type="dt" sz="half" idx="10"/>
          </p:nvPr>
        </p:nvSpPr>
        <p:spPr/>
        <p:txBody>
          <a:bodyPr/>
          <a:lstStyle/>
          <a:p>
            <a:fld id="{ED091F9A-A280-4DBC-A348-E7EAEB8C8ECD}" type="datetime1">
              <a:rPr lang="en-US" altLang="zh-CN" smtClean="0"/>
              <a:t>12/17/2021</a:t>
            </a:fld>
            <a:endParaRPr lang="en-US"/>
          </a:p>
        </p:txBody>
      </p:sp>
      <p:sp>
        <p:nvSpPr>
          <p:cNvPr id="9" name="Rectangle 6"/>
          <p:cNvSpPr/>
          <p:nvPr/>
        </p:nvSpPr>
        <p:spPr>
          <a:xfrm>
            <a:off x="4953000" y="5434514"/>
            <a:ext cx="2362200" cy="45415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9400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058400" cy="987552"/>
          </a:xfrm>
        </p:spPr>
        <p:txBody>
          <a:bodyPr>
            <a:normAutofit/>
          </a:bodyPr>
          <a:lstStyle/>
          <a:p>
            <a:r>
              <a:rPr lang="en-US" dirty="0" smtClean="0"/>
              <a:t>Relation to Eigen-decomposition</a:t>
            </a:r>
            <a:endParaRPr lang="en-US" dirty="0"/>
          </a:p>
        </p:txBody>
      </p:sp>
      <p:sp>
        <p:nvSpPr>
          <p:cNvPr id="3" name="Content Placeholder 2"/>
          <p:cNvSpPr>
            <a:spLocks noGrp="1"/>
          </p:cNvSpPr>
          <p:nvPr>
            <p:ph idx="1"/>
          </p:nvPr>
        </p:nvSpPr>
        <p:spPr>
          <a:xfrm>
            <a:off x="609600" y="1431472"/>
            <a:ext cx="9982200" cy="4816928"/>
          </a:xfrm>
        </p:spPr>
        <p:txBody>
          <a:bodyPr>
            <a:normAutofit lnSpcReduction="10000"/>
          </a:bodyPr>
          <a:lstStyle/>
          <a:p>
            <a:r>
              <a:rPr lang="en-US" b="1" dirty="0" smtClean="0">
                <a:solidFill>
                  <a:schemeClr val="accent2"/>
                </a:solidFill>
              </a:rPr>
              <a:t>SVD gives us:</a:t>
            </a:r>
          </a:p>
          <a:p>
            <a:pPr lvl="1"/>
            <a:r>
              <a:rPr lang="en-US" b="1" i="1" dirty="0" smtClean="0">
                <a:latin typeface="Times New Roman" pitchFamily="18" charset="0"/>
                <a:cs typeface="Times New Roman" pitchFamily="18" charset="0"/>
              </a:rPr>
              <a:t>A </a:t>
            </a:r>
            <a:r>
              <a:rPr lang="en-US" i="1"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rPr>
              <a:t>U</a:t>
            </a:r>
            <a:r>
              <a:rPr lang="en-US" i="1"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sym typeface="Symbol"/>
              </a:rPr>
              <a:t></a:t>
            </a:r>
            <a:r>
              <a:rPr lang="en-US" i="1"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rPr>
              <a:t>V</a:t>
            </a:r>
            <a:r>
              <a:rPr lang="en-US" b="1" i="1" baseline="30000" dirty="0" smtClean="0">
                <a:latin typeface="Times New Roman" pitchFamily="18" charset="0"/>
                <a:cs typeface="Times New Roman" pitchFamily="18" charset="0"/>
              </a:rPr>
              <a:t>T</a:t>
            </a:r>
          </a:p>
          <a:p>
            <a:r>
              <a:rPr lang="en-US" b="1" dirty="0" smtClean="0">
                <a:solidFill>
                  <a:schemeClr val="accent4"/>
                </a:solidFill>
              </a:rPr>
              <a:t>Eigen-decomposition(</a:t>
            </a:r>
            <a:r>
              <a:rPr lang="zh-CN" altLang="en-US" b="1" dirty="0" smtClean="0">
                <a:solidFill>
                  <a:schemeClr val="accent4"/>
                </a:solidFill>
              </a:rPr>
              <a:t>特征分解</a:t>
            </a:r>
            <a:r>
              <a:rPr lang="en-US" b="1" dirty="0" smtClean="0">
                <a:solidFill>
                  <a:schemeClr val="accent4"/>
                </a:solidFill>
              </a:rPr>
              <a:t>):</a:t>
            </a:r>
          </a:p>
          <a:p>
            <a:pPr lvl="1"/>
            <a:r>
              <a:rPr lang="en-US" b="1" i="1" dirty="0" smtClean="0">
                <a:latin typeface="Times New Roman" pitchFamily="18" charset="0"/>
                <a:cs typeface="Times New Roman" pitchFamily="18" charset="0"/>
              </a:rPr>
              <a:t>A </a:t>
            </a:r>
            <a:r>
              <a:rPr lang="en-US" i="1" dirty="0" smtClean="0">
                <a:latin typeface="Times New Roman" pitchFamily="18" charset="0"/>
                <a:cs typeface="Times New Roman" pitchFamily="18" charset="0"/>
              </a:rPr>
              <a:t>=</a:t>
            </a:r>
            <a:r>
              <a:rPr lang="en-US" b="1" i="1" dirty="0" smtClean="0">
                <a:latin typeface="Times New Roman" pitchFamily="18" charset="0"/>
                <a:cs typeface="Times New Roman" pitchFamily="18" charset="0"/>
              </a:rPr>
              <a:t> X </a:t>
            </a:r>
            <a:r>
              <a:rPr lang="en-US" b="1" dirty="0" smtClean="0">
                <a:latin typeface="Symbol" pitchFamily="18" charset="2"/>
              </a:rPr>
              <a:t>L</a:t>
            </a:r>
            <a:r>
              <a:rPr lang="en-US" b="1" i="1" dirty="0" smtClean="0">
                <a:latin typeface="Times New Roman" pitchFamily="18" charset="0"/>
                <a:cs typeface="Times New Roman" pitchFamily="18" charset="0"/>
              </a:rPr>
              <a:t> X</a:t>
            </a:r>
            <a:r>
              <a:rPr lang="en-US" b="1" i="1" baseline="30000" dirty="0" smtClean="0">
                <a:latin typeface="Times New Roman" pitchFamily="18" charset="0"/>
                <a:cs typeface="Times New Roman" pitchFamily="18" charset="0"/>
              </a:rPr>
              <a:t>T</a:t>
            </a:r>
          </a:p>
          <a:p>
            <a:pPr lvl="2"/>
            <a:r>
              <a:rPr lang="en-US" dirty="0" smtClean="0"/>
              <a:t>A is symmetric</a:t>
            </a:r>
          </a:p>
          <a:p>
            <a:pPr lvl="2"/>
            <a:r>
              <a:rPr lang="en-US" dirty="0" smtClean="0"/>
              <a:t>U, V, X are </a:t>
            </a:r>
            <a:r>
              <a:rPr lang="en-US" dirty="0" err="1" smtClean="0"/>
              <a:t>orthonormal</a:t>
            </a:r>
            <a:r>
              <a:rPr lang="en-US" dirty="0" smtClean="0"/>
              <a:t> (</a:t>
            </a:r>
            <a:r>
              <a:rPr lang="en-US" b="1" dirty="0" smtClean="0"/>
              <a:t>U</a:t>
            </a:r>
            <a:r>
              <a:rPr lang="en-US" baseline="30000" dirty="0" smtClean="0"/>
              <a:t>T</a:t>
            </a:r>
            <a:r>
              <a:rPr lang="en-US" b="1" dirty="0" smtClean="0"/>
              <a:t>U</a:t>
            </a:r>
            <a:r>
              <a:rPr lang="en-US" dirty="0" smtClean="0"/>
              <a:t>=</a:t>
            </a:r>
            <a:r>
              <a:rPr lang="en-US" b="1" dirty="0" smtClean="0"/>
              <a:t>I</a:t>
            </a:r>
            <a:r>
              <a:rPr lang="en-US" dirty="0" smtClean="0"/>
              <a:t>),</a:t>
            </a:r>
          </a:p>
          <a:p>
            <a:pPr lvl="2"/>
            <a:r>
              <a:rPr lang="en-US" b="1" dirty="0" smtClean="0">
                <a:latin typeface="Symbol" pitchFamily="18" charset="2"/>
              </a:rPr>
              <a:t>L, </a:t>
            </a:r>
            <a:r>
              <a:rPr lang="en-US" b="1" dirty="0" smtClean="0">
                <a:latin typeface="Symbol" pitchFamily="18" charset="2"/>
                <a:sym typeface="Symbol"/>
              </a:rPr>
              <a:t></a:t>
            </a:r>
            <a:r>
              <a:rPr lang="en-US" b="1" dirty="0" smtClean="0">
                <a:latin typeface="Symbol" pitchFamily="18" charset="2"/>
              </a:rPr>
              <a:t> </a:t>
            </a:r>
            <a:r>
              <a:rPr lang="en-US" dirty="0" smtClean="0"/>
              <a:t>are diagonal</a:t>
            </a:r>
          </a:p>
          <a:p>
            <a:r>
              <a:rPr lang="en-US" b="1" dirty="0">
                <a:solidFill>
                  <a:schemeClr val="accent3"/>
                </a:solidFill>
              </a:rPr>
              <a:t>Now let’s calculate:</a:t>
            </a:r>
          </a:p>
          <a:p>
            <a:pPr lvl="1"/>
            <a:r>
              <a:rPr lang="en-US" b="1" dirty="0" smtClean="0">
                <a:latin typeface="Arial" pitchFamily="34" charset="0"/>
                <a:cs typeface="Arial" pitchFamily="34" charset="0"/>
              </a:rPr>
              <a:t>AA</a:t>
            </a:r>
            <a:r>
              <a:rPr lang="en-US" baseline="30000" dirty="0" smtClean="0">
                <a:latin typeface="Arial" pitchFamily="34" charset="0"/>
                <a:cs typeface="Arial" pitchFamily="34" charset="0"/>
              </a:rPr>
              <a:t>T</a:t>
            </a:r>
            <a:r>
              <a:rPr lang="en-US" dirty="0" smtClean="0">
                <a:latin typeface="Arial" pitchFamily="34" charset="0"/>
                <a:cs typeface="Arial" pitchFamily="34" charset="0"/>
              </a:rPr>
              <a:t>=</a:t>
            </a:r>
            <a:r>
              <a:rPr lang="en-US" b="1" dirty="0" smtClean="0">
                <a:latin typeface="Arial" pitchFamily="34" charset="0"/>
                <a:cs typeface="Arial" pitchFamily="34" charset="0"/>
              </a:rPr>
              <a:t> U</a:t>
            </a:r>
            <a:r>
              <a:rPr lang="en-US" b="1" dirty="0" smtClean="0">
                <a:latin typeface="Arial" pitchFamily="34" charset="0"/>
                <a:cs typeface="Arial" pitchFamily="34" charset="0"/>
                <a:sym typeface="Symbol"/>
              </a:rPr>
              <a:t></a:t>
            </a:r>
            <a:r>
              <a:rPr lang="en-US" b="1" dirty="0" smtClean="0">
                <a:latin typeface="Arial" pitchFamily="34" charset="0"/>
                <a:cs typeface="Arial" pitchFamily="34" charset="0"/>
              </a:rPr>
              <a:t> V</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(U</a:t>
            </a:r>
            <a:r>
              <a:rPr lang="en-US" b="1" dirty="0" smtClean="0">
                <a:latin typeface="Arial" pitchFamily="34" charset="0"/>
                <a:cs typeface="Arial" pitchFamily="34" charset="0"/>
                <a:sym typeface="Symbol"/>
              </a:rPr>
              <a:t></a:t>
            </a:r>
            <a:r>
              <a:rPr lang="en-US" b="1" dirty="0" smtClean="0">
                <a:latin typeface="Arial" pitchFamily="34" charset="0"/>
                <a:cs typeface="Arial" pitchFamily="34" charset="0"/>
              </a:rPr>
              <a:t> V</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a:t>
            </a:r>
            <a:r>
              <a:rPr lang="en-US" baseline="30000" dirty="0" smtClean="0">
                <a:latin typeface="Arial" pitchFamily="34" charset="0"/>
                <a:cs typeface="Arial" pitchFamily="34" charset="0"/>
              </a:rPr>
              <a:t>T </a:t>
            </a:r>
            <a:r>
              <a:rPr lang="en-US" dirty="0" smtClean="0">
                <a:latin typeface="Arial" pitchFamily="34" charset="0"/>
                <a:cs typeface="Arial" pitchFamily="34" charset="0"/>
              </a:rPr>
              <a:t>=</a:t>
            </a:r>
            <a:r>
              <a:rPr lang="en-US" b="1" dirty="0" smtClean="0">
                <a:latin typeface="Arial" pitchFamily="34" charset="0"/>
                <a:cs typeface="Arial" pitchFamily="34" charset="0"/>
              </a:rPr>
              <a:t> U</a:t>
            </a:r>
            <a:r>
              <a:rPr lang="en-US" b="1" dirty="0" smtClean="0">
                <a:latin typeface="Arial" pitchFamily="34" charset="0"/>
                <a:cs typeface="Arial" pitchFamily="34" charset="0"/>
                <a:sym typeface="Symbol"/>
              </a:rPr>
              <a:t></a:t>
            </a:r>
            <a:r>
              <a:rPr lang="en-US" b="1" dirty="0" smtClean="0">
                <a:latin typeface="Arial" pitchFamily="34" charset="0"/>
                <a:cs typeface="Arial" pitchFamily="34" charset="0"/>
              </a:rPr>
              <a:t> V</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(V</a:t>
            </a:r>
            <a:r>
              <a:rPr lang="en-US" b="1" dirty="0" smtClean="0">
                <a:latin typeface="Arial" pitchFamily="34" charset="0"/>
                <a:cs typeface="Arial" pitchFamily="34" charset="0"/>
                <a:sym typeface="Symbol"/>
              </a:rPr>
              <a:t></a:t>
            </a:r>
            <a:r>
              <a:rPr lang="en-US" baseline="30000" dirty="0" smtClean="0">
                <a:latin typeface="Arial" pitchFamily="34" charset="0"/>
                <a:cs typeface="Arial" pitchFamily="34" charset="0"/>
                <a:sym typeface="Symbol"/>
              </a:rPr>
              <a:t>T</a:t>
            </a:r>
            <a:r>
              <a:rPr lang="en-US" b="1" dirty="0" smtClean="0">
                <a:latin typeface="Arial" pitchFamily="34" charset="0"/>
                <a:cs typeface="Arial" pitchFamily="34" charset="0"/>
              </a:rPr>
              <a:t>U</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 = U</a:t>
            </a:r>
            <a:r>
              <a:rPr lang="en-US" b="1" dirty="0" smtClean="0">
                <a:latin typeface="Arial" pitchFamily="34" charset="0"/>
                <a:cs typeface="Arial" pitchFamily="34" charset="0"/>
                <a:sym typeface="Symbol"/>
              </a:rPr>
              <a:t></a:t>
            </a:r>
            <a:r>
              <a:rPr lang="en-US" baseline="30000" dirty="0" smtClean="0">
                <a:latin typeface="Arial" pitchFamily="34" charset="0"/>
                <a:cs typeface="Arial" pitchFamily="34" charset="0"/>
                <a:sym typeface="Symbol"/>
              </a:rPr>
              <a:t>T</a:t>
            </a:r>
            <a:r>
              <a:rPr lang="en-US" b="1" dirty="0" smtClean="0">
                <a:latin typeface="Arial" pitchFamily="34" charset="0"/>
                <a:cs typeface="Arial" pitchFamily="34" charset="0"/>
              </a:rPr>
              <a:t> U</a:t>
            </a:r>
            <a:r>
              <a:rPr lang="en-US" baseline="30000" dirty="0" smtClean="0">
                <a:latin typeface="Arial" pitchFamily="34" charset="0"/>
                <a:cs typeface="Arial" pitchFamily="34" charset="0"/>
              </a:rPr>
              <a:t>T</a:t>
            </a:r>
          </a:p>
          <a:p>
            <a:pPr lvl="1"/>
            <a:r>
              <a:rPr lang="en-US" b="1" dirty="0" smtClean="0">
                <a:latin typeface="Arial" pitchFamily="34" charset="0"/>
                <a:cs typeface="Arial" pitchFamily="34" charset="0"/>
              </a:rPr>
              <a:t>A</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A </a:t>
            </a:r>
            <a:r>
              <a:rPr lang="en-US" dirty="0" smtClean="0">
                <a:latin typeface="Arial" pitchFamily="34" charset="0"/>
                <a:cs typeface="Arial" pitchFamily="34" charset="0"/>
              </a:rPr>
              <a:t>= </a:t>
            </a:r>
            <a:r>
              <a:rPr lang="en-US" b="1" dirty="0" smtClean="0">
                <a:latin typeface="Arial" pitchFamily="34" charset="0"/>
                <a:cs typeface="Arial" pitchFamily="34" charset="0"/>
              </a:rPr>
              <a:t>V </a:t>
            </a:r>
            <a:r>
              <a:rPr lang="en-US" b="1" dirty="0" smtClean="0">
                <a:latin typeface="Arial" pitchFamily="34" charset="0"/>
                <a:cs typeface="Arial" pitchFamily="34" charset="0"/>
                <a:sym typeface="Symbol"/>
              </a:rPr>
              <a:t></a:t>
            </a:r>
            <a:r>
              <a:rPr lang="en-US" baseline="30000" dirty="0" smtClean="0">
                <a:latin typeface="Arial" pitchFamily="34" charset="0"/>
                <a:cs typeface="Arial" pitchFamily="34" charset="0"/>
                <a:sym typeface="Symbol"/>
              </a:rPr>
              <a:t>T</a:t>
            </a:r>
            <a:r>
              <a:rPr lang="en-US" b="1" dirty="0" smtClean="0">
                <a:latin typeface="Arial" pitchFamily="34" charset="0"/>
                <a:cs typeface="Arial" pitchFamily="34" charset="0"/>
              </a:rPr>
              <a:t> U</a:t>
            </a:r>
            <a:r>
              <a:rPr lang="en-US" baseline="30000" dirty="0" smtClean="0">
                <a:latin typeface="Arial" pitchFamily="34" charset="0"/>
                <a:cs typeface="Arial" pitchFamily="34" charset="0"/>
              </a:rPr>
              <a:t>T</a:t>
            </a:r>
            <a:r>
              <a:rPr lang="en-US" b="1" baseline="30000" dirty="0" smtClean="0">
                <a:latin typeface="Arial" pitchFamily="34" charset="0"/>
                <a:cs typeface="Arial" pitchFamily="34" charset="0"/>
              </a:rPr>
              <a:t> </a:t>
            </a:r>
            <a:r>
              <a:rPr lang="en-US" b="1" dirty="0" smtClean="0">
                <a:latin typeface="Arial" pitchFamily="34" charset="0"/>
                <a:cs typeface="Arial" pitchFamily="34" charset="0"/>
              </a:rPr>
              <a:t>(U</a:t>
            </a:r>
            <a:r>
              <a:rPr lang="en-US" b="1" dirty="0" smtClean="0">
                <a:latin typeface="Arial" pitchFamily="34" charset="0"/>
                <a:cs typeface="Arial" pitchFamily="34" charset="0"/>
                <a:sym typeface="Symbol"/>
              </a:rPr>
              <a:t></a:t>
            </a:r>
            <a:r>
              <a:rPr lang="en-US" b="1" dirty="0" smtClean="0">
                <a:latin typeface="Arial" pitchFamily="34" charset="0"/>
                <a:cs typeface="Arial" pitchFamily="34" charset="0"/>
              </a:rPr>
              <a:t> V</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 </a:t>
            </a:r>
            <a:r>
              <a:rPr lang="en-US" dirty="0" smtClean="0">
                <a:latin typeface="Arial" pitchFamily="34" charset="0"/>
                <a:cs typeface="Arial" pitchFamily="34" charset="0"/>
              </a:rPr>
              <a:t>=</a:t>
            </a:r>
            <a:r>
              <a:rPr lang="en-US" b="1" dirty="0" smtClean="0">
                <a:latin typeface="Arial" pitchFamily="34" charset="0"/>
                <a:cs typeface="Arial" pitchFamily="34" charset="0"/>
              </a:rPr>
              <a:t> V </a:t>
            </a:r>
            <a:r>
              <a:rPr lang="en-US" b="1" dirty="0" smtClean="0">
                <a:latin typeface="Arial" pitchFamily="34" charset="0"/>
                <a:cs typeface="Arial" pitchFamily="34" charset="0"/>
                <a:sym typeface="Symbol"/>
              </a:rPr>
              <a:t></a:t>
            </a:r>
            <a:r>
              <a:rPr lang="en-US" baseline="30000" dirty="0" smtClean="0">
                <a:latin typeface="Arial" pitchFamily="34" charset="0"/>
                <a:cs typeface="Arial" pitchFamily="34" charset="0"/>
                <a:sym typeface="Symbol"/>
              </a:rPr>
              <a:t>T</a:t>
            </a:r>
            <a:r>
              <a:rPr lang="en-US" b="1" baseline="30000" dirty="0" smtClean="0">
                <a:latin typeface="Arial" pitchFamily="34" charset="0"/>
                <a:cs typeface="Arial" pitchFamily="34" charset="0"/>
                <a:sym typeface="Symbol"/>
              </a:rPr>
              <a:t> </a:t>
            </a:r>
            <a:r>
              <a:rPr lang="en-US" b="1" dirty="0" smtClean="0">
                <a:latin typeface="Arial" pitchFamily="34" charset="0"/>
                <a:cs typeface="Arial" pitchFamily="34" charset="0"/>
              </a:rPr>
              <a:t>V</a:t>
            </a:r>
            <a:r>
              <a:rPr lang="en-US" baseline="30000" dirty="0" smtClean="0">
                <a:latin typeface="Arial" pitchFamily="34" charset="0"/>
                <a:cs typeface="Arial" pitchFamily="34" charset="0"/>
              </a:rPr>
              <a:t>T</a:t>
            </a:r>
            <a:r>
              <a:rPr lang="en-US" b="1" baseline="30000" dirty="0" smtClean="0">
                <a:latin typeface="Arial" pitchFamily="34" charset="0"/>
                <a:cs typeface="Arial" pitchFamily="34" charset="0"/>
              </a:rPr>
              <a:t> </a:t>
            </a:r>
            <a:endParaRPr lang="en-US" b="1"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19B12225-5612-419B-A8D5-4B8EEE4C217E}" type="slidenum">
              <a:rPr lang="en-US" smtClean="0"/>
              <a:pPr/>
              <a:t>39</a:t>
            </a:fld>
            <a:endParaRPr lang="en-US"/>
          </a:p>
        </p:txBody>
      </p:sp>
      <p:grpSp>
        <p:nvGrpSpPr>
          <p:cNvPr id="14" name="Group 13"/>
          <p:cNvGrpSpPr/>
          <p:nvPr/>
        </p:nvGrpSpPr>
        <p:grpSpPr>
          <a:xfrm>
            <a:off x="5257800" y="5876545"/>
            <a:ext cx="2133600" cy="677303"/>
            <a:chOff x="4751832" y="5851072"/>
            <a:chExt cx="2133600" cy="677303"/>
          </a:xfrm>
        </p:grpSpPr>
        <p:sp>
          <p:nvSpPr>
            <p:cNvPr id="8" name="TextBox 7"/>
            <p:cNvSpPr txBox="1"/>
            <p:nvPr/>
          </p:nvSpPr>
          <p:spPr>
            <a:xfrm>
              <a:off x="4751832" y="5943600"/>
              <a:ext cx="2133600" cy="584775"/>
            </a:xfrm>
            <a:prstGeom prst="rect">
              <a:avLst/>
            </a:prstGeom>
            <a:noFill/>
          </p:spPr>
          <p:txBody>
            <a:bodyPr wrap="square" rtlCol="0">
              <a:spAutoFit/>
            </a:bodyPr>
            <a:lstStyle/>
            <a:p>
              <a:r>
                <a:rPr lang="en-US" sz="3200" b="1" i="1" dirty="0">
                  <a:solidFill>
                    <a:srgbClr val="0000FF"/>
                  </a:solidFill>
                  <a:latin typeface="Times New Roman" pitchFamily="18" charset="0"/>
                  <a:cs typeface="Times New Roman" pitchFamily="18" charset="0"/>
                </a:rPr>
                <a:t>X </a:t>
              </a:r>
              <a:r>
                <a:rPr lang="en-US" sz="3200" b="1" dirty="0">
                  <a:solidFill>
                    <a:srgbClr val="0000FF"/>
                  </a:solidFill>
                  <a:latin typeface="Symbol" pitchFamily="18" charset="2"/>
                </a:rPr>
                <a:t>L</a:t>
              </a:r>
              <a:r>
                <a:rPr lang="en-US" sz="3200" b="1" baseline="30000" dirty="0">
                  <a:solidFill>
                    <a:srgbClr val="0000FF"/>
                  </a:solidFill>
                  <a:latin typeface="Symbol" pitchFamily="18" charset="2"/>
                </a:rPr>
                <a:t>2</a:t>
              </a:r>
              <a:r>
                <a:rPr lang="en-US" sz="3200" b="1" i="1" dirty="0">
                  <a:solidFill>
                    <a:srgbClr val="0000FF"/>
                  </a:solidFill>
                  <a:latin typeface="Times New Roman" pitchFamily="18" charset="0"/>
                  <a:cs typeface="Times New Roman" pitchFamily="18" charset="0"/>
                </a:rPr>
                <a:t>  X</a:t>
              </a:r>
              <a:r>
                <a:rPr lang="en-US" sz="3200" b="1" i="1" baseline="30000" dirty="0">
                  <a:solidFill>
                    <a:srgbClr val="0000FF"/>
                  </a:solidFill>
                  <a:latin typeface="Times New Roman" pitchFamily="18" charset="0"/>
                  <a:cs typeface="Times New Roman" pitchFamily="18" charset="0"/>
                </a:rPr>
                <a:t>T</a:t>
              </a:r>
              <a:endParaRPr lang="en-US" sz="3200" dirty="0">
                <a:solidFill>
                  <a:srgbClr val="0000FF"/>
                </a:solidFill>
              </a:endParaRPr>
            </a:p>
          </p:txBody>
        </p:sp>
        <p:cxnSp>
          <p:nvCxnSpPr>
            <p:cNvPr id="10" name="Straight Arrow Connector 9"/>
            <p:cNvCxnSpPr/>
            <p:nvPr/>
          </p:nvCxnSpPr>
          <p:spPr>
            <a:xfrm rot="5400000" flipH="1" flipV="1">
              <a:off x="4838303" y="5981303"/>
              <a:ext cx="228600"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rot="5400000" flipH="1" flipV="1">
              <a:off x="5246735" y="5981303"/>
              <a:ext cx="228600"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rot="5400000" flipH="1" flipV="1">
              <a:off x="5828903" y="5964975"/>
              <a:ext cx="228600"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16" name="Group 15"/>
          <p:cNvGrpSpPr/>
          <p:nvPr/>
        </p:nvGrpSpPr>
        <p:grpSpPr>
          <a:xfrm>
            <a:off x="7543800" y="4286576"/>
            <a:ext cx="1735399" cy="745672"/>
            <a:chOff x="4800600" y="5943600"/>
            <a:chExt cx="1735399" cy="745672"/>
          </a:xfrm>
        </p:grpSpPr>
        <p:sp>
          <p:nvSpPr>
            <p:cNvPr id="17" name="TextBox 16"/>
            <p:cNvSpPr txBox="1"/>
            <p:nvPr/>
          </p:nvSpPr>
          <p:spPr>
            <a:xfrm>
              <a:off x="4800600" y="5943600"/>
              <a:ext cx="1735399" cy="584775"/>
            </a:xfrm>
            <a:prstGeom prst="rect">
              <a:avLst/>
            </a:prstGeom>
            <a:noFill/>
          </p:spPr>
          <p:txBody>
            <a:bodyPr wrap="square" rtlCol="0">
              <a:spAutoFit/>
            </a:bodyPr>
            <a:lstStyle/>
            <a:p>
              <a:r>
                <a:rPr lang="en-US" sz="3200" b="1" i="1" dirty="0">
                  <a:solidFill>
                    <a:srgbClr val="0000FF"/>
                  </a:solidFill>
                  <a:latin typeface="Times New Roman" pitchFamily="18" charset="0"/>
                  <a:cs typeface="Times New Roman" pitchFamily="18" charset="0"/>
                </a:rPr>
                <a:t>X </a:t>
              </a:r>
              <a:r>
                <a:rPr lang="en-US" sz="3200" b="1" dirty="0">
                  <a:solidFill>
                    <a:srgbClr val="0000FF"/>
                  </a:solidFill>
                  <a:latin typeface="Symbol" pitchFamily="18" charset="2"/>
                </a:rPr>
                <a:t>L</a:t>
              </a:r>
              <a:r>
                <a:rPr lang="en-US" sz="3200" b="1" baseline="30000" dirty="0">
                  <a:solidFill>
                    <a:srgbClr val="0000FF"/>
                  </a:solidFill>
                  <a:latin typeface="Symbol" pitchFamily="18" charset="2"/>
                </a:rPr>
                <a:t>2</a:t>
              </a:r>
              <a:r>
                <a:rPr lang="en-US" sz="3200" b="1" i="1" dirty="0">
                  <a:solidFill>
                    <a:srgbClr val="0000FF"/>
                  </a:solidFill>
                  <a:latin typeface="Times New Roman" pitchFamily="18" charset="0"/>
                  <a:cs typeface="Times New Roman" pitchFamily="18" charset="0"/>
                </a:rPr>
                <a:t>  X</a:t>
              </a:r>
              <a:r>
                <a:rPr lang="en-US" sz="3200" b="1" i="1" baseline="30000" dirty="0">
                  <a:solidFill>
                    <a:srgbClr val="0000FF"/>
                  </a:solidFill>
                  <a:latin typeface="Times New Roman" pitchFamily="18" charset="0"/>
                  <a:cs typeface="Times New Roman" pitchFamily="18" charset="0"/>
                </a:rPr>
                <a:t>T</a:t>
              </a:r>
              <a:endParaRPr lang="en-US" sz="3200" dirty="0">
                <a:solidFill>
                  <a:srgbClr val="0000FF"/>
                </a:solidFill>
              </a:endParaRPr>
            </a:p>
          </p:txBody>
        </p:sp>
        <p:cxnSp>
          <p:nvCxnSpPr>
            <p:cNvPr id="18" name="Straight Arrow Connector 17"/>
            <p:cNvCxnSpPr/>
            <p:nvPr/>
          </p:nvCxnSpPr>
          <p:spPr>
            <a:xfrm>
              <a:off x="4952206" y="6477000"/>
              <a:ext cx="0" cy="2122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5409406" y="6477000"/>
              <a:ext cx="0" cy="2122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5926399" y="6460672"/>
              <a:ext cx="795"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29" name="Right Arrow 28"/>
          <p:cNvSpPr/>
          <p:nvPr/>
        </p:nvSpPr>
        <p:spPr>
          <a:xfrm rot="5400000">
            <a:off x="8171551" y="3495910"/>
            <a:ext cx="979308" cy="406009"/>
          </a:xfrm>
          <a:prstGeom prst="rightArrow">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TextBox 29"/>
          <p:cNvSpPr txBox="1"/>
          <p:nvPr/>
        </p:nvSpPr>
        <p:spPr>
          <a:xfrm>
            <a:off x="7315200" y="2208028"/>
            <a:ext cx="2569934" cy="923330"/>
          </a:xfrm>
          <a:prstGeom prst="rect">
            <a:avLst/>
          </a:prstGeom>
          <a:noFill/>
        </p:spPr>
        <p:txBody>
          <a:bodyPr wrap="none" rtlCol="0">
            <a:spAutoFit/>
          </a:bodyPr>
          <a:lstStyle/>
          <a:p>
            <a:pPr algn="ctr"/>
            <a:r>
              <a:rPr lang="en-US" dirty="0">
                <a:solidFill>
                  <a:srgbClr val="008000"/>
                </a:solidFill>
                <a:latin typeface="Arial" pitchFamily="34" charset="0"/>
                <a:cs typeface="Arial" pitchFamily="34" charset="0"/>
              </a:rPr>
              <a:t>Shows how to compute</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SVD using eigenvalue</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decomposition!</a:t>
            </a:r>
          </a:p>
        </p:txBody>
      </p:sp>
      <p:sp>
        <p:nvSpPr>
          <p:cNvPr id="4" name="日期占位符 3"/>
          <p:cNvSpPr>
            <a:spLocks noGrp="1"/>
          </p:cNvSpPr>
          <p:nvPr>
            <p:ph type="dt" sz="half" idx="10"/>
          </p:nvPr>
        </p:nvSpPr>
        <p:spPr/>
        <p:txBody>
          <a:bodyPr/>
          <a:lstStyle/>
          <a:p>
            <a:fld id="{3C2417A9-907C-482D-9227-D4B7442BDE17}" type="datetime1">
              <a:rPr lang="en-US" altLang="zh-CN" smtClean="0"/>
              <a:t>12/17/2021</a:t>
            </a:fld>
            <a:endParaRPr lang="en-US"/>
          </a:p>
        </p:txBody>
      </p:sp>
    </p:spTree>
    <p:extLst>
      <p:ext uri="{BB962C8B-B14F-4D97-AF65-F5344CB8AC3E}">
        <p14:creationId xmlns:p14="http://schemas.microsoft.com/office/powerpoint/2010/main" val="4206866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 of a Matrix</a:t>
            </a:r>
            <a:endParaRPr lang="en-US" dirty="0"/>
          </a:p>
        </p:txBody>
      </p:sp>
      <p:sp>
        <p:nvSpPr>
          <p:cNvPr id="3" name="Content Placeholder 2"/>
          <p:cNvSpPr>
            <a:spLocks noGrp="1"/>
          </p:cNvSpPr>
          <p:nvPr>
            <p:ph idx="1"/>
          </p:nvPr>
        </p:nvSpPr>
        <p:spPr>
          <a:xfrm>
            <a:off x="609600" y="1295400"/>
            <a:ext cx="10058400" cy="5562600"/>
          </a:xfrm>
        </p:spPr>
        <p:txBody>
          <a:bodyPr>
            <a:normAutofit/>
          </a:bodyPr>
          <a:lstStyle/>
          <a:p>
            <a:r>
              <a:rPr lang="en-US" b="1" dirty="0" smtClean="0">
                <a:solidFill>
                  <a:srgbClr val="0000FF"/>
                </a:solidFill>
              </a:rPr>
              <a:t>Q:</a:t>
            </a:r>
            <a:r>
              <a:rPr lang="en-US" dirty="0" smtClean="0"/>
              <a:t> What is </a:t>
            </a:r>
            <a:r>
              <a:rPr lang="en-US" b="1" dirty="0" smtClean="0">
                <a:solidFill>
                  <a:srgbClr val="FF0000"/>
                </a:solidFill>
              </a:rPr>
              <a:t>rank</a:t>
            </a:r>
            <a:r>
              <a:rPr lang="en-US" dirty="0" smtClean="0">
                <a:solidFill>
                  <a:srgbClr val="FF0000"/>
                </a:solidFill>
              </a:rPr>
              <a:t> </a:t>
            </a:r>
            <a:r>
              <a:rPr lang="en-US" dirty="0" smtClean="0"/>
              <a:t>of a matrix </a:t>
            </a:r>
            <a:r>
              <a:rPr lang="en-US" b="1" dirty="0" smtClean="0"/>
              <a:t>A</a:t>
            </a:r>
            <a:r>
              <a:rPr lang="en-US" dirty="0" smtClean="0"/>
              <a:t>?</a:t>
            </a:r>
          </a:p>
          <a:p>
            <a:r>
              <a:rPr lang="en-US" b="1" dirty="0" smtClean="0">
                <a:solidFill>
                  <a:srgbClr val="0000FF"/>
                </a:solidFill>
              </a:rPr>
              <a:t>A</a:t>
            </a:r>
            <a:r>
              <a:rPr lang="en-US" b="1" dirty="0">
                <a:solidFill>
                  <a:srgbClr val="0000FF"/>
                </a:solidFill>
              </a:rPr>
              <a:t>:</a:t>
            </a:r>
            <a:r>
              <a:rPr lang="en-US" dirty="0"/>
              <a:t> </a:t>
            </a:r>
            <a:r>
              <a:rPr lang="en-US" dirty="0" smtClean="0">
                <a:solidFill>
                  <a:srgbClr val="FF0066"/>
                </a:solidFill>
              </a:rPr>
              <a:t>Number of </a:t>
            </a:r>
            <a:r>
              <a:rPr lang="en-US" b="1" dirty="0" smtClean="0">
                <a:solidFill>
                  <a:srgbClr val="FF0066"/>
                </a:solidFill>
              </a:rPr>
              <a:t>linearly </a:t>
            </a:r>
            <a:r>
              <a:rPr lang="en-US" b="1" dirty="0">
                <a:solidFill>
                  <a:srgbClr val="FF0066"/>
                </a:solidFill>
              </a:rPr>
              <a:t>independent</a:t>
            </a:r>
            <a:r>
              <a:rPr lang="en-US" dirty="0">
                <a:solidFill>
                  <a:srgbClr val="FF0066"/>
                </a:solidFill>
              </a:rPr>
              <a:t> columns of </a:t>
            </a:r>
            <a:r>
              <a:rPr lang="en-US" b="1" dirty="0" smtClean="0">
                <a:solidFill>
                  <a:srgbClr val="FF0066"/>
                </a:solidFill>
              </a:rPr>
              <a:t>A</a:t>
            </a:r>
          </a:p>
          <a:p>
            <a:r>
              <a:rPr lang="en-US" b="1" dirty="0"/>
              <a:t>For example:</a:t>
            </a:r>
          </a:p>
          <a:p>
            <a:pPr lvl="1"/>
            <a:r>
              <a:rPr lang="en-US" dirty="0" smtClean="0"/>
              <a:t>Matrix </a:t>
            </a:r>
            <a:r>
              <a:rPr lang="en-US" b="1" dirty="0" smtClean="0"/>
              <a:t>A =</a:t>
            </a:r>
            <a:r>
              <a:rPr lang="en-US" dirty="0" smtClean="0"/>
              <a:t>                     has rank </a:t>
            </a:r>
            <a:r>
              <a:rPr lang="en-US" b="1" dirty="0" smtClean="0"/>
              <a:t>r=2</a:t>
            </a:r>
          </a:p>
          <a:p>
            <a:pPr lvl="4"/>
            <a:endParaRPr lang="en-US" b="1" dirty="0"/>
          </a:p>
          <a:p>
            <a:pPr lvl="2"/>
            <a:r>
              <a:rPr lang="en-US" b="1" dirty="0" smtClean="0"/>
              <a:t>Why? </a:t>
            </a:r>
            <a:r>
              <a:rPr lang="en-US" sz="2000" dirty="0"/>
              <a:t>The first two rows are linearly independent, so the rank is at least 2, but all three rows are linearly dependent (the first is equal to the sum of the second and third) so the rank must be less than 3.</a:t>
            </a:r>
          </a:p>
          <a:p>
            <a:r>
              <a:rPr lang="en-US" b="1" dirty="0" smtClean="0">
                <a:solidFill>
                  <a:srgbClr val="0000FF"/>
                </a:solidFill>
              </a:rPr>
              <a:t>Why do we care about low rank?</a:t>
            </a:r>
          </a:p>
          <a:p>
            <a:pPr lvl="1"/>
            <a:r>
              <a:rPr lang="en-US" dirty="0" smtClean="0"/>
              <a:t>We can write </a:t>
            </a:r>
            <a:r>
              <a:rPr lang="en-US" b="1" dirty="0" smtClean="0"/>
              <a:t>A</a:t>
            </a:r>
            <a:r>
              <a:rPr lang="en-US" dirty="0" smtClean="0"/>
              <a:t> as two “basis” vectors: [1 2 1] [-2 -3 1]</a:t>
            </a:r>
          </a:p>
          <a:p>
            <a:pPr lvl="1"/>
            <a:r>
              <a:rPr lang="en-US" dirty="0" smtClean="0"/>
              <a:t>And new coordinates of : [1 0] [0 1] [1 1]</a:t>
            </a:r>
            <a:endParaRPr lang="en-US" dirty="0"/>
          </a:p>
        </p:txBody>
      </p:sp>
      <p:pic>
        <p:nvPicPr>
          <p:cNvPr id="37890" name="Picture 2" descr="\begin{bmatrix}1&amp;2&amp;1\\-2&amp;-3&amp;1\\3&amp;5&amp;0\end{bmatri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909316"/>
            <a:ext cx="1340285" cy="9144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19B12225-5612-419B-A8D5-4B8EEE4C217E}" type="slidenum">
              <a:rPr lang="en-US" smtClean="0"/>
              <a:pPr/>
              <a:t>4</a:t>
            </a:fld>
            <a:endParaRPr lang="en-US"/>
          </a:p>
        </p:txBody>
      </p:sp>
      <p:sp>
        <p:nvSpPr>
          <p:cNvPr id="4" name="日期占位符 3"/>
          <p:cNvSpPr>
            <a:spLocks noGrp="1"/>
          </p:cNvSpPr>
          <p:nvPr>
            <p:ph type="dt" sz="half" idx="10"/>
          </p:nvPr>
        </p:nvSpPr>
        <p:spPr/>
        <p:txBody>
          <a:bodyPr/>
          <a:lstStyle/>
          <a:p>
            <a:fld id="{584C8F1B-5F47-4D48-954C-DBE5A92D688B}" type="datetime1">
              <a:rPr lang="en-US" altLang="zh-CN" smtClean="0"/>
              <a:t>12/17/2021</a:t>
            </a:fld>
            <a:endParaRPr lang="en-US"/>
          </a:p>
        </p:txBody>
      </p:sp>
    </p:spTree>
    <p:extLst>
      <p:ext uri="{BB962C8B-B14F-4D97-AF65-F5344CB8AC3E}">
        <p14:creationId xmlns:p14="http://schemas.microsoft.com/office/powerpoint/2010/main" val="282034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058400" cy="987552"/>
          </a:xfrm>
        </p:spPr>
        <p:txBody>
          <a:bodyPr>
            <a:normAutofit/>
          </a:bodyPr>
          <a:lstStyle/>
          <a:p>
            <a:r>
              <a:rPr lang="en-US" altLang="zh-CN" dirty="0"/>
              <a:t>SVD: Properties</a:t>
            </a:r>
            <a:endParaRPr lang="en-US" dirty="0"/>
          </a:p>
        </p:txBody>
      </p:sp>
      <p:sp>
        <p:nvSpPr>
          <p:cNvPr id="3" name="Content Placeholder 2"/>
          <p:cNvSpPr>
            <a:spLocks noGrp="1"/>
          </p:cNvSpPr>
          <p:nvPr>
            <p:ph idx="1"/>
          </p:nvPr>
        </p:nvSpPr>
        <p:spPr>
          <a:xfrm>
            <a:off x="609600" y="1431472"/>
            <a:ext cx="10744200" cy="4816928"/>
          </a:xfrm>
        </p:spPr>
        <p:txBody>
          <a:bodyPr>
            <a:normAutofit fontScale="92500" lnSpcReduction="20000"/>
          </a:bodyPr>
          <a:lstStyle/>
          <a:p>
            <a:pPr algn="just"/>
            <a:r>
              <a:rPr lang="en-US" altLang="zh-CN" sz="3500" b="1" dirty="0"/>
              <a:t>A</a:t>
            </a:r>
            <a:r>
              <a:rPr lang="en-US" altLang="zh-CN" sz="3500" dirty="0"/>
              <a:t> </a:t>
            </a:r>
            <a:r>
              <a:rPr lang="en-US" altLang="zh-CN" sz="3500" b="1" dirty="0"/>
              <a:t>A</a:t>
            </a:r>
            <a:r>
              <a:rPr lang="en-US" altLang="zh-CN" sz="3500" baseline="30000" dirty="0"/>
              <a:t>T</a:t>
            </a:r>
            <a:r>
              <a:rPr lang="en-US" altLang="zh-CN" sz="3500" baseline="-25000" dirty="0"/>
              <a:t> </a:t>
            </a:r>
            <a:r>
              <a:rPr lang="en-US" altLang="zh-CN" sz="3500" dirty="0"/>
              <a:t>= </a:t>
            </a:r>
            <a:r>
              <a:rPr lang="en-US" altLang="zh-CN" sz="3500" b="1" dirty="0"/>
              <a:t>U</a:t>
            </a:r>
            <a:r>
              <a:rPr lang="en-US" altLang="zh-CN" sz="3500" dirty="0"/>
              <a:t> </a:t>
            </a:r>
            <a:r>
              <a:rPr lang="en-US" altLang="zh-CN" sz="3500" b="1" dirty="0">
                <a:latin typeface="Symbol" pitchFamily="18" charset="2"/>
                <a:sym typeface="Symbol"/>
              </a:rPr>
              <a:t></a:t>
            </a:r>
            <a:r>
              <a:rPr lang="en-US" altLang="zh-CN" sz="3500" baseline="30000" dirty="0"/>
              <a:t>2</a:t>
            </a:r>
            <a:r>
              <a:rPr lang="en-US" altLang="zh-CN" sz="3500" dirty="0"/>
              <a:t> </a:t>
            </a:r>
            <a:r>
              <a:rPr lang="en-US" altLang="zh-CN" sz="3500" b="1" dirty="0"/>
              <a:t>U</a:t>
            </a:r>
            <a:r>
              <a:rPr lang="en-US" altLang="zh-CN" sz="3500" baseline="30000" dirty="0"/>
              <a:t>T</a:t>
            </a:r>
          </a:p>
          <a:p>
            <a:pPr algn="just"/>
            <a:r>
              <a:rPr lang="en-US" altLang="zh-CN" sz="3500" b="1" dirty="0"/>
              <a:t>A</a:t>
            </a:r>
            <a:r>
              <a:rPr lang="en-US" altLang="zh-CN" sz="3500" baseline="30000" dirty="0"/>
              <a:t>T</a:t>
            </a:r>
            <a:r>
              <a:rPr lang="en-US" altLang="zh-CN" sz="3500" b="1" dirty="0"/>
              <a:t>A</a:t>
            </a:r>
            <a:r>
              <a:rPr lang="en-US" altLang="zh-CN" sz="3500" dirty="0"/>
              <a:t> = </a:t>
            </a:r>
            <a:r>
              <a:rPr lang="en-US" altLang="zh-CN" sz="3500" b="1" dirty="0"/>
              <a:t>V</a:t>
            </a:r>
            <a:r>
              <a:rPr lang="en-US" altLang="zh-CN" sz="3500" dirty="0"/>
              <a:t> </a:t>
            </a:r>
            <a:r>
              <a:rPr lang="en-US" altLang="zh-CN" sz="3500" b="1" dirty="0">
                <a:latin typeface="Symbol" pitchFamily="18" charset="2"/>
                <a:sym typeface="Symbol"/>
              </a:rPr>
              <a:t></a:t>
            </a:r>
            <a:r>
              <a:rPr lang="en-US" altLang="zh-CN" sz="3500" baseline="30000" dirty="0"/>
              <a:t>2</a:t>
            </a:r>
            <a:r>
              <a:rPr lang="en-US" altLang="zh-CN" sz="3500" dirty="0"/>
              <a:t> </a:t>
            </a:r>
            <a:r>
              <a:rPr lang="en-US" altLang="zh-CN" sz="3500" b="1" dirty="0" smtClean="0"/>
              <a:t>V</a:t>
            </a:r>
            <a:r>
              <a:rPr lang="en-US" altLang="zh-CN" sz="3500" baseline="30000" dirty="0" smtClean="0"/>
              <a:t>T</a:t>
            </a:r>
          </a:p>
          <a:p>
            <a:pPr algn="just"/>
            <a:endParaRPr lang="en-US" altLang="zh-CN" sz="3500" baseline="30000" dirty="0"/>
          </a:p>
          <a:p>
            <a:pPr algn="just"/>
            <a:r>
              <a:rPr lang="en-US" altLang="zh-CN" sz="3500" dirty="0"/>
              <a:t>(</a:t>
            </a:r>
            <a:r>
              <a:rPr lang="en-US" altLang="zh-CN" sz="3500" b="1" dirty="0"/>
              <a:t>A</a:t>
            </a:r>
            <a:r>
              <a:rPr lang="en-US" altLang="zh-CN" sz="3500" baseline="30000" dirty="0"/>
              <a:t>T</a:t>
            </a:r>
            <a:r>
              <a:rPr lang="en-US" altLang="zh-CN" sz="3500" b="1" dirty="0"/>
              <a:t>A</a:t>
            </a:r>
            <a:r>
              <a:rPr lang="en-US" altLang="zh-CN" sz="3500" dirty="0"/>
              <a:t>)</a:t>
            </a:r>
            <a:r>
              <a:rPr lang="en-US" altLang="zh-CN" sz="3500" baseline="-25000" dirty="0"/>
              <a:t> </a:t>
            </a:r>
            <a:r>
              <a:rPr lang="en-US" altLang="zh-CN" sz="3500" baseline="30000" dirty="0"/>
              <a:t>k </a:t>
            </a:r>
            <a:r>
              <a:rPr lang="en-US" altLang="zh-CN" sz="3500" dirty="0"/>
              <a:t>= </a:t>
            </a:r>
            <a:r>
              <a:rPr lang="en-US" altLang="zh-CN" sz="3500" b="1" dirty="0"/>
              <a:t>V</a:t>
            </a:r>
            <a:r>
              <a:rPr lang="en-US" altLang="zh-CN" sz="3500" dirty="0"/>
              <a:t> </a:t>
            </a:r>
            <a:r>
              <a:rPr lang="en-US" altLang="zh-CN" sz="3500" b="1" dirty="0">
                <a:latin typeface="Symbol" pitchFamily="18" charset="2"/>
                <a:sym typeface="Symbol"/>
              </a:rPr>
              <a:t></a:t>
            </a:r>
            <a:r>
              <a:rPr lang="en-US" altLang="zh-CN" sz="3500" baseline="30000" dirty="0"/>
              <a:t>2k</a:t>
            </a:r>
            <a:r>
              <a:rPr lang="en-US" altLang="zh-CN" sz="3500" dirty="0"/>
              <a:t> </a:t>
            </a:r>
            <a:r>
              <a:rPr lang="en-US" altLang="zh-CN" sz="3500" b="1" dirty="0"/>
              <a:t>V</a:t>
            </a:r>
            <a:r>
              <a:rPr lang="en-US" altLang="zh-CN" sz="3500" baseline="30000" dirty="0"/>
              <a:t>T</a:t>
            </a:r>
          </a:p>
          <a:p>
            <a:pPr lvl="1" algn="just"/>
            <a:r>
              <a:rPr lang="en-US" altLang="zh-CN" sz="3000" dirty="0"/>
              <a:t>E.g.: (</a:t>
            </a:r>
            <a:r>
              <a:rPr lang="en-US" altLang="zh-CN" sz="3000" b="1" dirty="0"/>
              <a:t>A</a:t>
            </a:r>
            <a:r>
              <a:rPr lang="en-US" altLang="zh-CN" sz="3000" baseline="30000" dirty="0"/>
              <a:t>T</a:t>
            </a:r>
            <a:r>
              <a:rPr lang="en-US" altLang="zh-CN" sz="3000" b="1" dirty="0"/>
              <a:t>A</a:t>
            </a:r>
            <a:r>
              <a:rPr lang="en-US" altLang="zh-CN" sz="3000" dirty="0"/>
              <a:t>)</a:t>
            </a:r>
            <a:r>
              <a:rPr lang="en-US" altLang="zh-CN" sz="3000" baseline="30000" dirty="0"/>
              <a:t>2 </a:t>
            </a:r>
            <a:r>
              <a:rPr lang="en-US" altLang="zh-CN" sz="3000" dirty="0"/>
              <a:t>= </a:t>
            </a:r>
            <a:r>
              <a:rPr lang="en-US" altLang="zh-CN" sz="3000" b="1" dirty="0"/>
              <a:t>V</a:t>
            </a:r>
            <a:r>
              <a:rPr lang="en-US" altLang="zh-CN" sz="3000" dirty="0"/>
              <a:t> </a:t>
            </a:r>
            <a:r>
              <a:rPr lang="en-US" altLang="zh-CN" sz="3000" b="1" dirty="0">
                <a:latin typeface="Symbol" pitchFamily="18" charset="2"/>
                <a:sym typeface="Symbol"/>
              </a:rPr>
              <a:t></a:t>
            </a:r>
            <a:r>
              <a:rPr lang="en-US" altLang="zh-CN" sz="3000" baseline="30000" dirty="0"/>
              <a:t>2</a:t>
            </a:r>
            <a:r>
              <a:rPr lang="en-US" altLang="zh-CN" sz="3000" dirty="0"/>
              <a:t> </a:t>
            </a:r>
            <a:r>
              <a:rPr lang="en-US" altLang="zh-CN" sz="3000" b="1" dirty="0"/>
              <a:t>V</a:t>
            </a:r>
            <a:r>
              <a:rPr lang="en-US" altLang="zh-CN" sz="3000" baseline="30000" dirty="0"/>
              <a:t>T </a:t>
            </a:r>
            <a:r>
              <a:rPr lang="en-US" altLang="zh-CN" sz="3000" b="1" dirty="0"/>
              <a:t>V</a:t>
            </a:r>
            <a:r>
              <a:rPr lang="en-US" altLang="zh-CN" sz="3000" dirty="0"/>
              <a:t> </a:t>
            </a:r>
            <a:r>
              <a:rPr lang="en-US" altLang="zh-CN" sz="3000" b="1" dirty="0">
                <a:latin typeface="Symbol" pitchFamily="18" charset="2"/>
                <a:sym typeface="Symbol"/>
              </a:rPr>
              <a:t></a:t>
            </a:r>
            <a:r>
              <a:rPr lang="en-US" altLang="zh-CN" sz="3000" baseline="30000" dirty="0"/>
              <a:t>2</a:t>
            </a:r>
            <a:r>
              <a:rPr lang="en-US" altLang="zh-CN" sz="3000" dirty="0"/>
              <a:t> </a:t>
            </a:r>
            <a:r>
              <a:rPr lang="en-US" altLang="zh-CN" sz="3000" b="1" dirty="0"/>
              <a:t>V</a:t>
            </a:r>
            <a:r>
              <a:rPr lang="en-US" altLang="zh-CN" sz="3000" baseline="30000" dirty="0"/>
              <a:t>T </a:t>
            </a:r>
            <a:r>
              <a:rPr lang="en-US" altLang="zh-CN" sz="3000" dirty="0"/>
              <a:t>= </a:t>
            </a:r>
            <a:r>
              <a:rPr lang="en-US" altLang="zh-CN" sz="3000" b="1" dirty="0"/>
              <a:t>V</a:t>
            </a:r>
            <a:r>
              <a:rPr lang="en-US" altLang="zh-CN" sz="3000" dirty="0"/>
              <a:t> </a:t>
            </a:r>
            <a:r>
              <a:rPr lang="en-US" altLang="zh-CN" sz="3000" b="1" dirty="0">
                <a:latin typeface="Symbol" pitchFamily="18" charset="2"/>
                <a:sym typeface="Symbol"/>
              </a:rPr>
              <a:t></a:t>
            </a:r>
            <a:r>
              <a:rPr lang="en-US" altLang="zh-CN" sz="3000" baseline="30000" dirty="0"/>
              <a:t>4</a:t>
            </a:r>
            <a:r>
              <a:rPr lang="en-US" altLang="zh-CN" sz="3000" dirty="0"/>
              <a:t> </a:t>
            </a:r>
            <a:r>
              <a:rPr lang="en-US" altLang="zh-CN" sz="3000" b="1" dirty="0"/>
              <a:t>V</a:t>
            </a:r>
            <a:r>
              <a:rPr lang="en-US" altLang="zh-CN" sz="3000" baseline="30000" dirty="0"/>
              <a:t>T</a:t>
            </a:r>
          </a:p>
          <a:p>
            <a:pPr lvl="8" algn="just"/>
            <a:endParaRPr lang="en-US" altLang="zh-CN" dirty="0"/>
          </a:p>
          <a:p>
            <a:pPr lvl="8" algn="just"/>
            <a:endParaRPr lang="en-US" altLang="zh-CN" dirty="0"/>
          </a:p>
          <a:p>
            <a:pPr algn="just"/>
            <a:r>
              <a:rPr lang="en-US" altLang="zh-CN" sz="3500" b="1" dirty="0"/>
              <a:t>A</a:t>
            </a:r>
            <a:r>
              <a:rPr lang="en-US" altLang="zh-CN" sz="3500" baseline="30000" dirty="0"/>
              <a:t>T</a:t>
            </a:r>
            <a:r>
              <a:rPr lang="en-US" altLang="zh-CN" sz="3500" b="1" dirty="0"/>
              <a:t>AV</a:t>
            </a:r>
            <a:r>
              <a:rPr lang="en-US" altLang="zh-CN" sz="3500" baseline="30000" dirty="0"/>
              <a:t>  </a:t>
            </a:r>
            <a:r>
              <a:rPr lang="en-US" altLang="zh-CN" sz="3500" dirty="0"/>
              <a:t>=	</a:t>
            </a:r>
            <a:r>
              <a:rPr lang="en-US" altLang="zh-CN" sz="3500" b="1" dirty="0"/>
              <a:t> V</a:t>
            </a:r>
            <a:r>
              <a:rPr lang="en-US" altLang="zh-CN" sz="3500" b="1" dirty="0">
                <a:latin typeface="Symbol" pitchFamily="18" charset="2"/>
                <a:sym typeface="Symbol"/>
              </a:rPr>
              <a:t></a:t>
            </a:r>
            <a:r>
              <a:rPr lang="en-US" altLang="zh-CN" sz="3500" baseline="30000" dirty="0"/>
              <a:t>2</a:t>
            </a:r>
            <a:r>
              <a:rPr lang="en-US" altLang="zh-CN" sz="3500" b="1" dirty="0"/>
              <a:t>V</a:t>
            </a:r>
            <a:r>
              <a:rPr lang="en-US" altLang="zh-CN" sz="3500" baseline="30000" dirty="0"/>
              <a:t>T</a:t>
            </a:r>
            <a:r>
              <a:rPr lang="en-US" altLang="zh-CN" sz="3500" b="1" dirty="0"/>
              <a:t>V	        A</a:t>
            </a:r>
            <a:r>
              <a:rPr lang="en-US" altLang="zh-CN" sz="3500" baseline="30000" dirty="0"/>
              <a:t>T</a:t>
            </a:r>
            <a:r>
              <a:rPr lang="en-US" altLang="zh-CN" sz="3500" b="1" dirty="0"/>
              <a:t>AV</a:t>
            </a:r>
            <a:r>
              <a:rPr lang="en-US" altLang="zh-CN" sz="3500" baseline="30000" dirty="0"/>
              <a:t>  </a:t>
            </a:r>
            <a:r>
              <a:rPr lang="en-US" altLang="zh-CN" sz="3500" dirty="0"/>
              <a:t>=</a:t>
            </a:r>
            <a:r>
              <a:rPr lang="en-US" altLang="zh-CN" sz="3500" b="1" dirty="0"/>
              <a:t>V</a:t>
            </a:r>
            <a:r>
              <a:rPr lang="en-US" altLang="zh-CN" sz="3500" b="1" dirty="0">
                <a:latin typeface="Symbol" pitchFamily="18" charset="2"/>
                <a:sym typeface="Symbol"/>
              </a:rPr>
              <a:t></a:t>
            </a:r>
            <a:r>
              <a:rPr lang="en-US" altLang="zh-CN" sz="3500" baseline="30000" dirty="0" smtClean="0"/>
              <a:t>2</a:t>
            </a:r>
          </a:p>
          <a:p>
            <a:pPr lvl="1" algn="just"/>
            <a:r>
              <a:rPr lang="en-US" altLang="zh-CN" sz="3000" dirty="0"/>
              <a:t>As V orthonormal matrix(</a:t>
            </a:r>
            <a:r>
              <a:rPr lang="zh-CN" altLang="en-US" sz="3000" dirty="0"/>
              <a:t>正交矩阵</a:t>
            </a:r>
            <a:r>
              <a:rPr lang="en-US" altLang="zh-CN" sz="3000" dirty="0"/>
              <a:t>),  </a:t>
            </a:r>
            <a:r>
              <a:rPr lang="en-US" altLang="zh-CN" sz="3000" b="1" dirty="0"/>
              <a:t>V</a:t>
            </a:r>
            <a:r>
              <a:rPr lang="en-US" altLang="zh-CN" sz="3000" baseline="30000" dirty="0"/>
              <a:t>T</a:t>
            </a:r>
            <a:r>
              <a:rPr lang="en-US" altLang="zh-CN" sz="3000" b="1" dirty="0"/>
              <a:t>V  </a:t>
            </a:r>
            <a:r>
              <a:rPr lang="en-US" altLang="zh-CN" sz="3000" dirty="0"/>
              <a:t>identity (</a:t>
            </a:r>
            <a:r>
              <a:rPr lang="zh-CN" altLang="en-US" sz="3000" dirty="0"/>
              <a:t>单位矩阵</a:t>
            </a:r>
            <a:r>
              <a:rPr lang="en-US" altLang="zh-CN" sz="3000" dirty="0"/>
              <a:t>)</a:t>
            </a:r>
          </a:p>
          <a:p>
            <a:pPr lvl="1" algn="just"/>
            <a:r>
              <a:rPr lang="en-US" altLang="zh-CN" sz="3000" b="1" dirty="0">
                <a:latin typeface="Symbol" pitchFamily="18" charset="2"/>
                <a:sym typeface="Symbol"/>
              </a:rPr>
              <a:t> </a:t>
            </a:r>
            <a:r>
              <a:rPr lang="en-US" altLang="zh-CN" sz="3000" dirty="0"/>
              <a:t>diagonal matrix(</a:t>
            </a:r>
            <a:r>
              <a:rPr lang="zh-CN" altLang="en-US" sz="3000" dirty="0"/>
              <a:t>对角矩阵</a:t>
            </a:r>
            <a:r>
              <a:rPr lang="en-US" altLang="zh-CN" sz="3000" dirty="0"/>
              <a:t>), </a:t>
            </a:r>
            <a:r>
              <a:rPr lang="en-US" altLang="zh-CN" sz="3000" b="1" dirty="0">
                <a:latin typeface="Symbol" pitchFamily="18" charset="2"/>
                <a:sym typeface="Symbol"/>
              </a:rPr>
              <a:t></a:t>
            </a:r>
            <a:r>
              <a:rPr lang="en-US" altLang="zh-CN" sz="3000" baseline="30000" dirty="0"/>
              <a:t>2</a:t>
            </a:r>
            <a:r>
              <a:rPr lang="en-US" altLang="zh-CN" sz="3000" dirty="0"/>
              <a:t> also diagonal matrix whose entry in the </a:t>
            </a:r>
            <a:r>
              <a:rPr lang="en-US" altLang="zh-CN" sz="3000" dirty="0" err="1"/>
              <a:t>ith</a:t>
            </a:r>
            <a:r>
              <a:rPr lang="en-US" altLang="zh-CN" sz="3000" dirty="0"/>
              <a:t> row and column is the square of the entry in the same position of </a:t>
            </a:r>
            <a:r>
              <a:rPr lang="en-US" altLang="zh-CN" sz="3000" b="1" dirty="0">
                <a:latin typeface="Symbol" pitchFamily="18" charset="2"/>
                <a:sym typeface="Symbol"/>
              </a:rPr>
              <a:t></a:t>
            </a:r>
            <a:r>
              <a:rPr lang="en-US" altLang="zh-CN" sz="3000" b="1" dirty="0" smtClean="0">
                <a:latin typeface="Symbol" pitchFamily="18" charset="2"/>
                <a:sym typeface="Symbol"/>
              </a:rPr>
              <a:t>.</a:t>
            </a:r>
            <a:endParaRPr lang="en-US" altLang="zh-CN" sz="3000" baseline="30000" dirty="0"/>
          </a:p>
          <a:p>
            <a:pPr algn="just"/>
            <a:endParaRPr lang="en-US" altLang="zh-CN" baseline="30000"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40</a:t>
            </a:fld>
            <a:endParaRPr lang="en-US"/>
          </a:p>
        </p:txBody>
      </p:sp>
      <p:sp>
        <p:nvSpPr>
          <p:cNvPr id="4" name="日期占位符 3"/>
          <p:cNvSpPr>
            <a:spLocks noGrp="1"/>
          </p:cNvSpPr>
          <p:nvPr>
            <p:ph type="dt" sz="half" idx="10"/>
          </p:nvPr>
        </p:nvSpPr>
        <p:spPr/>
        <p:txBody>
          <a:bodyPr/>
          <a:lstStyle/>
          <a:p>
            <a:fld id="{3C2417A9-907C-482D-9227-D4B7442BDE17}" type="datetime1">
              <a:rPr lang="en-US" altLang="zh-CN" smtClean="0"/>
              <a:t>12/17/2021</a:t>
            </a:fld>
            <a:endParaRPr lang="en-US"/>
          </a:p>
        </p:txBody>
      </p:sp>
      <p:sp>
        <p:nvSpPr>
          <p:cNvPr id="21" name="右箭头 20"/>
          <p:cNvSpPr/>
          <p:nvPr/>
        </p:nvSpPr>
        <p:spPr>
          <a:xfrm>
            <a:off x="3810000" y="3962400"/>
            <a:ext cx="1066800" cy="228600"/>
          </a:xfrm>
          <a:prstGeom prst="rightArrow">
            <a:avLst/>
          </a:prstGeom>
          <a:solidFill>
            <a:schemeClr val="accent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28413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down)">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wipe(down)">
                                      <p:cBhvr>
                                        <p:cTn id="15" dur="500"/>
                                        <p:tgtEl>
                                          <p:spTgt spid="3">
                                            <p:txEl>
                                              <p:pRg st="7" end="7"/>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wipe(down)">
                                      <p:cBhvr>
                                        <p:cTn id="18" dur="500"/>
                                        <p:tgtEl>
                                          <p:spTgt spid="3">
                                            <p:txEl>
                                              <p:pRg st="8" end="8"/>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wipe(down)">
                                      <p:cBhvr>
                                        <p:cTn id="2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058400" cy="987552"/>
          </a:xfrm>
        </p:spPr>
        <p:txBody>
          <a:bodyPr>
            <a:normAutofit/>
          </a:bodyPr>
          <a:lstStyle/>
          <a:p>
            <a:r>
              <a:rPr lang="en-US" altLang="zh-CN" dirty="0"/>
              <a:t>SVD: </a:t>
            </a:r>
            <a:r>
              <a:rPr lang="en-US" altLang="zh-CN" dirty="0" smtClean="0"/>
              <a:t>Properties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431472"/>
                <a:ext cx="10896600" cy="4816928"/>
              </a:xfrm>
            </p:spPr>
            <p:txBody>
              <a:bodyPr>
                <a:normAutofit lnSpcReduction="10000"/>
              </a:bodyPr>
              <a:lstStyle/>
              <a:p>
                <a:r>
                  <a:rPr lang="en-US" altLang="zh-CN" b="1" dirty="0" smtClean="0"/>
                  <a:t>A</a:t>
                </a:r>
                <a:r>
                  <a:rPr lang="en-US" altLang="zh-CN" baseline="30000" dirty="0"/>
                  <a:t>T</a:t>
                </a:r>
                <a:r>
                  <a:rPr lang="en-US" altLang="zh-CN" b="1" dirty="0"/>
                  <a:t>AV</a:t>
                </a:r>
                <a:r>
                  <a:rPr lang="en-US" altLang="zh-CN" baseline="30000" dirty="0"/>
                  <a:t>  </a:t>
                </a:r>
                <a:r>
                  <a:rPr lang="en-US" altLang="zh-CN" dirty="0"/>
                  <a:t>=	</a:t>
                </a:r>
                <a:r>
                  <a:rPr lang="en-US" altLang="zh-CN" b="1" dirty="0"/>
                  <a:t> V</a:t>
                </a:r>
                <a:r>
                  <a:rPr lang="en-US" altLang="zh-CN" b="1" dirty="0">
                    <a:latin typeface="Symbol" pitchFamily="18" charset="2"/>
                    <a:sym typeface="Symbol"/>
                  </a:rPr>
                  <a:t></a:t>
                </a:r>
                <a:r>
                  <a:rPr lang="en-US" altLang="zh-CN" baseline="30000" dirty="0"/>
                  <a:t>2</a:t>
                </a:r>
                <a:r>
                  <a:rPr lang="en-US" altLang="zh-CN" b="1" dirty="0"/>
                  <a:t>V</a:t>
                </a:r>
                <a:r>
                  <a:rPr lang="en-US" altLang="zh-CN" baseline="30000" dirty="0"/>
                  <a:t>T</a:t>
                </a:r>
                <a:r>
                  <a:rPr lang="en-US" altLang="zh-CN" b="1" dirty="0"/>
                  <a:t>V	        A</a:t>
                </a:r>
                <a:r>
                  <a:rPr lang="en-US" altLang="zh-CN" baseline="30000" dirty="0"/>
                  <a:t>T</a:t>
                </a:r>
                <a:r>
                  <a:rPr lang="en-US" altLang="zh-CN" b="1" dirty="0"/>
                  <a:t>AV</a:t>
                </a:r>
                <a:r>
                  <a:rPr lang="en-US" altLang="zh-CN" baseline="30000" dirty="0"/>
                  <a:t>  </a:t>
                </a:r>
                <a:r>
                  <a:rPr lang="en-US" altLang="zh-CN" dirty="0"/>
                  <a:t>=</a:t>
                </a:r>
                <a:r>
                  <a:rPr lang="en-US" altLang="zh-CN" b="1" dirty="0"/>
                  <a:t>V</a:t>
                </a:r>
                <a:r>
                  <a:rPr lang="en-US" altLang="zh-CN" b="1" dirty="0">
                    <a:latin typeface="Symbol" pitchFamily="18" charset="2"/>
                    <a:sym typeface="Symbol"/>
                  </a:rPr>
                  <a:t></a:t>
                </a:r>
                <a:r>
                  <a:rPr lang="en-US" altLang="zh-CN" baseline="30000" dirty="0"/>
                  <a:t>2</a:t>
                </a:r>
              </a:p>
              <a:p>
                <a:pPr lvl="1" algn="just"/>
                <a:r>
                  <a:rPr lang="en-US" altLang="zh-CN" b="1" dirty="0"/>
                  <a:t>V </a:t>
                </a:r>
                <a:r>
                  <a:rPr lang="en-US" altLang="zh-CN" dirty="0"/>
                  <a:t>is matrix of eigenvectors (</a:t>
                </a:r>
                <a:r>
                  <a:rPr lang="zh-CN" altLang="en-US" dirty="0"/>
                  <a:t>特征向量矩阵</a:t>
                </a:r>
                <a:r>
                  <a:rPr lang="en-US" altLang="zh-CN" dirty="0"/>
                  <a:t>) of  </a:t>
                </a:r>
                <a:r>
                  <a:rPr lang="en-US" altLang="zh-CN" b="1" dirty="0"/>
                  <a:t>A</a:t>
                </a:r>
                <a:r>
                  <a:rPr lang="en-US" altLang="zh-CN" baseline="30000" dirty="0"/>
                  <a:t>T</a:t>
                </a:r>
                <a:r>
                  <a:rPr lang="en-US" altLang="zh-CN" b="1" dirty="0"/>
                  <a:t>A, </a:t>
                </a:r>
                <a:r>
                  <a:rPr lang="en-US" altLang="zh-CN" b="1" dirty="0">
                    <a:latin typeface="Symbol" pitchFamily="18" charset="2"/>
                    <a:sym typeface="Symbol"/>
                  </a:rPr>
                  <a:t></a:t>
                </a:r>
                <a:r>
                  <a:rPr lang="en-US" altLang="zh-CN" baseline="30000" dirty="0"/>
                  <a:t>2 </a:t>
                </a:r>
                <a:r>
                  <a:rPr lang="en-US" altLang="zh-CN" dirty="0" smtClean="0"/>
                  <a:t>diagonal matrix</a:t>
                </a:r>
                <a:r>
                  <a:rPr lang="en-US" altLang="zh-CN" dirty="0"/>
                  <a:t>(</a:t>
                </a:r>
                <a:r>
                  <a:rPr lang="zh-CN" altLang="en-US" dirty="0"/>
                  <a:t>对角矩阵</a:t>
                </a:r>
                <a:r>
                  <a:rPr lang="en-US" altLang="zh-CN" dirty="0" smtClean="0"/>
                  <a:t>) whose entries are the corresponding eigenvalues. </a:t>
                </a:r>
              </a:p>
              <a:p>
                <a:pPr lvl="1" algn="just"/>
                <a:endParaRPr lang="en-US" altLang="zh-CN" baseline="30000" dirty="0"/>
              </a:p>
              <a:p>
                <a:pPr marL="438912" lvl="1" indent="-320040">
                  <a:spcBef>
                    <a:spcPts val="0"/>
                  </a:spcBef>
                  <a:buClr>
                    <a:schemeClr val="accent1"/>
                  </a:buClr>
                  <a:buSzPct val="80000"/>
                  <a:buFont typeface="Wingdings 2"/>
                  <a:buChar char=""/>
                </a:pPr>
                <a:r>
                  <a:rPr lang="en-US" altLang="zh-CN" sz="3200" b="1" i="1" dirty="0">
                    <a:latin typeface="Times New Roman" pitchFamily="18" charset="0"/>
                    <a:cs typeface="Times New Roman" pitchFamily="18" charset="0"/>
                  </a:rPr>
                  <a:t>M</a:t>
                </a:r>
                <a14:m>
                  <m:oMath xmlns:m="http://schemas.openxmlformats.org/officeDocument/2006/math">
                    <m:r>
                      <a:rPr lang="en-US" altLang="zh-CN" sz="3200" b="1" i="1">
                        <a:latin typeface="Cambria Math" panose="02040503050406030204" pitchFamily="18" charset="0"/>
                      </a:rPr>
                      <m:t>𝒆</m:t>
                    </m:r>
                  </m:oMath>
                </a14:m>
                <a:r>
                  <a:rPr lang="en-US" altLang="zh-CN" sz="3200" b="1" dirty="0" smtClean="0"/>
                  <a:t>=</a:t>
                </a:r>
                <a14:m>
                  <m:oMath xmlns:m="http://schemas.openxmlformats.org/officeDocument/2006/math">
                    <m:r>
                      <a:rPr lang="zh-CN" altLang="en-US" sz="3200" b="1" i="1" smtClean="0">
                        <a:latin typeface="Cambria Math" panose="02040503050406030204" pitchFamily="18" charset="0"/>
                      </a:rPr>
                      <m:t>𝝀</m:t>
                    </m:r>
                    <m:r>
                      <a:rPr lang="en-US" altLang="zh-CN" sz="3200" b="1" i="1" smtClean="0">
                        <a:latin typeface="Cambria Math" panose="02040503050406030204" pitchFamily="18" charset="0"/>
                      </a:rPr>
                      <m:t>𝒆</m:t>
                    </m:r>
                  </m:oMath>
                </a14:m>
                <a:r>
                  <a:rPr lang="en-US" altLang="zh-CN" sz="3200" b="1" dirty="0" smtClean="0"/>
                  <a:t>             </a:t>
                </a:r>
                <a:r>
                  <a:rPr lang="en-US" altLang="zh-CN" sz="3200" b="1" i="1" dirty="0" smtClean="0">
                    <a:latin typeface="Times New Roman" pitchFamily="18" charset="0"/>
                    <a:cs typeface="Times New Roman" pitchFamily="18" charset="0"/>
                  </a:rPr>
                  <a:t>M</a:t>
                </a:r>
                <a:r>
                  <a:rPr lang="en-US" altLang="zh-CN" sz="3200" i="1" dirty="0" smtClean="0">
                    <a:latin typeface="Times New Roman" pitchFamily="18" charset="0"/>
                    <a:cs typeface="Times New Roman" pitchFamily="18" charset="0"/>
                  </a:rPr>
                  <a:t>=</a:t>
                </a:r>
                <a:r>
                  <a:rPr lang="en-US" altLang="zh-CN" sz="3200" b="1" i="1" dirty="0" smtClean="0">
                    <a:latin typeface="Times New Roman" pitchFamily="18" charset="0"/>
                    <a:cs typeface="Times New Roman" pitchFamily="18" charset="0"/>
                  </a:rPr>
                  <a:t>X</a:t>
                </a:r>
                <a:r>
                  <a:rPr lang="en-US" altLang="zh-CN" sz="3200" b="1" dirty="0" smtClean="0">
                    <a:latin typeface="Symbol" pitchFamily="18" charset="2"/>
                  </a:rPr>
                  <a:t>L</a:t>
                </a:r>
                <a:r>
                  <a:rPr lang="en-US" altLang="zh-CN" sz="3200" b="1" i="1" dirty="0" smtClean="0">
                    <a:latin typeface="Times New Roman" pitchFamily="18" charset="0"/>
                    <a:cs typeface="Times New Roman" pitchFamily="18" charset="0"/>
                  </a:rPr>
                  <a:t>X</a:t>
                </a:r>
                <a:r>
                  <a:rPr lang="en-US" altLang="zh-CN" sz="3200" b="1" i="1" baseline="30000" dirty="0" smtClean="0">
                    <a:latin typeface="Times New Roman" pitchFamily="18" charset="0"/>
                    <a:cs typeface="Times New Roman" pitchFamily="18" charset="0"/>
                  </a:rPr>
                  <a:t>T</a:t>
                </a:r>
                <a:endParaRPr lang="en-US" altLang="zh-CN" sz="3200" b="1" i="1" baseline="30000" dirty="0">
                  <a:latin typeface="Times New Roman" pitchFamily="18" charset="0"/>
                  <a:cs typeface="Times New Roman" pitchFamily="18" charset="0"/>
                </a:endParaRPr>
              </a:p>
              <a:p>
                <a:pPr lvl="1" algn="just">
                  <a:buClr>
                    <a:srgbClr val="60B5CC"/>
                  </a:buClr>
                </a:pPr>
                <a14:m>
                  <m:oMath xmlns:m="http://schemas.openxmlformats.org/officeDocument/2006/math">
                    <m:r>
                      <a:rPr lang="zh-CN" altLang="en-US" b="1" i="1">
                        <a:latin typeface="Cambria Math" panose="02040503050406030204" pitchFamily="18" charset="0"/>
                      </a:rPr>
                      <m:t>𝝀</m:t>
                    </m:r>
                  </m:oMath>
                </a14:m>
                <a:r>
                  <a:rPr lang="en-US" altLang="zh-CN" dirty="0" smtClean="0">
                    <a:solidFill>
                      <a:prstClr val="black"/>
                    </a:solidFill>
                  </a:rPr>
                  <a:t> </a:t>
                </a:r>
                <a:r>
                  <a:rPr lang="en-US" altLang="zh-CN" dirty="0">
                    <a:solidFill>
                      <a:prstClr val="black"/>
                    </a:solidFill>
                  </a:rPr>
                  <a:t>is matrix of </a:t>
                </a:r>
                <a:r>
                  <a:rPr lang="en-US" altLang="zh-CN" dirty="0" smtClean="0">
                    <a:solidFill>
                      <a:prstClr val="black"/>
                    </a:solidFill>
                  </a:rPr>
                  <a:t>eigenvalue </a:t>
                </a:r>
                <a:r>
                  <a:rPr lang="en-US" altLang="zh-CN" dirty="0">
                    <a:solidFill>
                      <a:prstClr val="black"/>
                    </a:solidFill>
                  </a:rPr>
                  <a:t>(</a:t>
                </a:r>
                <a:r>
                  <a:rPr lang="zh-CN" altLang="en-US" dirty="0" smtClean="0">
                    <a:solidFill>
                      <a:prstClr val="black"/>
                    </a:solidFill>
                  </a:rPr>
                  <a:t>特征值）</a:t>
                </a:r>
                <a:r>
                  <a:rPr lang="en-US" altLang="zh-CN" dirty="0" smtClean="0">
                    <a:solidFill>
                      <a:prstClr val="black"/>
                    </a:solidFill>
                  </a:rPr>
                  <a:t>of  </a:t>
                </a:r>
                <a:r>
                  <a:rPr lang="en-US" altLang="zh-CN" b="1" dirty="0" smtClean="0">
                    <a:solidFill>
                      <a:prstClr val="black"/>
                    </a:solidFill>
                  </a:rPr>
                  <a:t>M,  </a:t>
                </a:r>
                <a14:m>
                  <m:oMath xmlns:m="http://schemas.openxmlformats.org/officeDocument/2006/math">
                    <m:r>
                      <a:rPr lang="en-US" altLang="zh-CN" b="1" i="1">
                        <a:latin typeface="Cambria Math" panose="02040503050406030204" pitchFamily="18" charset="0"/>
                      </a:rPr>
                      <m:t>𝒆</m:t>
                    </m:r>
                    <m:r>
                      <a:rPr lang="en-US" altLang="zh-CN" b="1" i="1">
                        <a:latin typeface="Cambria Math" panose="02040503050406030204" pitchFamily="18" charset="0"/>
                      </a:rPr>
                      <m:t> </m:t>
                    </m:r>
                  </m:oMath>
                </a14:m>
                <a:r>
                  <a:rPr lang="en-US" altLang="zh-CN" dirty="0" smtClean="0">
                    <a:solidFill>
                      <a:prstClr val="black"/>
                    </a:solidFill>
                  </a:rPr>
                  <a:t>is the </a:t>
                </a:r>
                <a:r>
                  <a:rPr lang="en-US" altLang="zh-CN" dirty="0">
                    <a:solidFill>
                      <a:prstClr val="black"/>
                    </a:solidFill>
                  </a:rPr>
                  <a:t>corresponding </a:t>
                </a:r>
                <a:r>
                  <a:rPr lang="en-US" altLang="zh-CN" dirty="0" smtClean="0">
                    <a:solidFill>
                      <a:prstClr val="black"/>
                    </a:solidFill>
                  </a:rPr>
                  <a:t>eigenvector (</a:t>
                </a:r>
                <a:r>
                  <a:rPr lang="zh-CN" altLang="en-US" dirty="0" smtClean="0">
                    <a:solidFill>
                      <a:prstClr val="black"/>
                    </a:solidFill>
                  </a:rPr>
                  <a:t>特征向量</a:t>
                </a:r>
                <a:r>
                  <a:rPr lang="en-US" altLang="zh-CN" dirty="0" smtClean="0">
                    <a:solidFill>
                      <a:prstClr val="black"/>
                    </a:solidFill>
                  </a:rPr>
                  <a:t>)</a:t>
                </a:r>
                <a:r>
                  <a:rPr lang="en-US" altLang="zh-CN" dirty="0"/>
                  <a:t> </a:t>
                </a:r>
                <a:r>
                  <a:rPr lang="en-US" altLang="zh-CN" dirty="0" smtClean="0"/>
                  <a:t> </a:t>
                </a:r>
                <a:endParaRPr lang="en-US" altLang="zh-CN" dirty="0"/>
              </a:p>
              <a:p>
                <a:pPr lvl="1" algn="just">
                  <a:buClr>
                    <a:srgbClr val="60B5CC"/>
                  </a:buClr>
                </a:pPr>
                <a:r>
                  <a:rPr lang="en-US" altLang="zh-CN" b="1" i="1" dirty="0" smtClean="0">
                    <a:latin typeface="Times New Roman" pitchFamily="18" charset="0"/>
                    <a:cs typeface="Times New Roman" pitchFamily="18" charset="0"/>
                  </a:rPr>
                  <a:t>X </a:t>
                </a:r>
                <a:r>
                  <a:rPr lang="en-US" altLang="zh-CN" dirty="0" smtClean="0">
                    <a:latin typeface="Times New Roman" pitchFamily="18" charset="0"/>
                    <a:cs typeface="Times New Roman" pitchFamily="18" charset="0"/>
                  </a:rPr>
                  <a:t>is</a:t>
                </a:r>
                <a:r>
                  <a:rPr lang="en-US" altLang="zh-CN" b="1" i="1" dirty="0" smtClean="0">
                    <a:latin typeface="Times New Roman" pitchFamily="18" charset="0"/>
                    <a:cs typeface="Times New Roman" pitchFamily="18" charset="0"/>
                  </a:rPr>
                  <a:t> </a:t>
                </a:r>
                <a:r>
                  <a:rPr lang="en-US" altLang="zh-CN" dirty="0" smtClean="0">
                    <a:solidFill>
                      <a:prstClr val="black"/>
                    </a:solidFill>
                  </a:rPr>
                  <a:t>eigenvectors of M. </a:t>
                </a:r>
                <a:r>
                  <a:rPr lang="en-US" altLang="zh-CN" b="1" dirty="0" smtClean="0">
                    <a:latin typeface="Symbol" pitchFamily="18" charset="2"/>
                  </a:rPr>
                  <a:t>L </a:t>
                </a:r>
                <a:r>
                  <a:rPr lang="en-US" altLang="zh-CN" dirty="0" smtClean="0">
                    <a:solidFill>
                      <a:prstClr val="black"/>
                    </a:solidFill>
                  </a:rPr>
                  <a:t>entries </a:t>
                </a:r>
                <a:r>
                  <a:rPr lang="en-US" altLang="zh-CN" dirty="0">
                    <a:solidFill>
                      <a:prstClr val="black"/>
                    </a:solidFill>
                  </a:rPr>
                  <a:t>are the corresponding eigenvalues. </a:t>
                </a:r>
                <a:endParaRPr lang="en-US" altLang="zh-CN" sz="3200" b="1" dirty="0" smtClean="0"/>
              </a:p>
              <a:p>
                <a:pPr marL="438912" lvl="1" indent="-320040">
                  <a:spcBef>
                    <a:spcPts val="0"/>
                  </a:spcBef>
                  <a:buClr>
                    <a:schemeClr val="accent1"/>
                  </a:buClr>
                  <a:buSzPct val="80000"/>
                  <a:buFont typeface="Wingdings 2"/>
                  <a:buChar char=""/>
                </a:pPr>
                <a:endParaRPr lang="en-US" altLang="zh-CN" sz="3200" b="1" dirty="0"/>
              </a:p>
              <a:p>
                <a:pPr marL="438912" lvl="1" indent="-320040">
                  <a:spcBef>
                    <a:spcPts val="0"/>
                  </a:spcBef>
                  <a:buClr>
                    <a:schemeClr val="accent1"/>
                  </a:buClr>
                  <a:buSzPct val="80000"/>
                  <a:buFont typeface="Wingdings 2"/>
                  <a:buChar char=""/>
                </a:pPr>
                <a:r>
                  <a:rPr lang="en-US" altLang="zh-CN" sz="3200" b="1" dirty="0" smtClean="0"/>
                  <a:t>So how to </a:t>
                </a:r>
                <a:r>
                  <a:rPr lang="en-US" altLang="zh-CN" sz="3200" b="1" dirty="0" smtClean="0">
                    <a:solidFill>
                      <a:srgbClr val="CC0066"/>
                    </a:solidFill>
                  </a:rPr>
                  <a:t>compute the SVD </a:t>
                </a:r>
                <a:r>
                  <a:rPr lang="en-US" altLang="zh-CN" sz="3200" b="1" dirty="0" smtClean="0"/>
                  <a:t>of the matrix A?</a:t>
                </a:r>
                <a:endParaRPr lang="en-US" altLang="zh-CN" baseline="30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431472"/>
                <a:ext cx="10896600" cy="4816928"/>
              </a:xfrm>
              <a:blipFill>
                <a:blip r:embed="rId3"/>
                <a:stretch>
                  <a:fillRect t="-2025" r="-1063"/>
                </a:stretch>
              </a:blipFill>
            </p:spPr>
            <p:txBody>
              <a:bodyPr/>
              <a:lstStyle/>
              <a:p>
                <a:r>
                  <a:rPr lang="zh-CN" altLang="en-US">
                    <a:noFill/>
                  </a:rPr>
                  <a:t> </a:t>
                </a:r>
              </a:p>
            </p:txBody>
          </p:sp>
        </mc:Fallback>
      </mc:AlternateContent>
      <p:sp>
        <p:nvSpPr>
          <p:cNvPr id="6" name="Slide Number Placeholder 5"/>
          <p:cNvSpPr>
            <a:spLocks noGrp="1"/>
          </p:cNvSpPr>
          <p:nvPr>
            <p:ph type="sldNum" sz="quarter" idx="12"/>
          </p:nvPr>
        </p:nvSpPr>
        <p:spPr/>
        <p:txBody>
          <a:bodyPr/>
          <a:lstStyle/>
          <a:p>
            <a:fld id="{19B12225-5612-419B-A8D5-4B8EEE4C217E}" type="slidenum">
              <a:rPr lang="en-US" smtClean="0"/>
              <a:pPr/>
              <a:t>41</a:t>
            </a:fld>
            <a:endParaRPr lang="en-US"/>
          </a:p>
        </p:txBody>
      </p:sp>
      <p:sp>
        <p:nvSpPr>
          <p:cNvPr id="4" name="日期占位符 3"/>
          <p:cNvSpPr>
            <a:spLocks noGrp="1"/>
          </p:cNvSpPr>
          <p:nvPr>
            <p:ph type="dt" sz="half" idx="10"/>
          </p:nvPr>
        </p:nvSpPr>
        <p:spPr/>
        <p:txBody>
          <a:bodyPr/>
          <a:lstStyle/>
          <a:p>
            <a:fld id="{3C2417A9-907C-482D-9227-D4B7442BDE17}" type="datetime1">
              <a:rPr lang="en-US" altLang="zh-CN" smtClean="0"/>
              <a:t>12/17/2021</a:t>
            </a:fld>
            <a:endParaRPr lang="en-US"/>
          </a:p>
        </p:txBody>
      </p:sp>
      <p:sp>
        <p:nvSpPr>
          <p:cNvPr id="21" name="右箭头 20"/>
          <p:cNvSpPr/>
          <p:nvPr/>
        </p:nvSpPr>
        <p:spPr>
          <a:xfrm>
            <a:off x="3886200" y="1676400"/>
            <a:ext cx="1066800" cy="228600"/>
          </a:xfrm>
          <a:prstGeom prst="rightArrow">
            <a:avLst/>
          </a:prstGeom>
          <a:solidFill>
            <a:schemeClr val="accent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8086796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058400" cy="987552"/>
          </a:xfrm>
        </p:spPr>
        <p:txBody>
          <a:bodyPr>
            <a:normAutofit/>
          </a:bodyPr>
          <a:lstStyle/>
          <a:p>
            <a:r>
              <a:rPr lang="en-US" altLang="zh-CN" dirty="0" smtClean="0"/>
              <a:t>Computing the SVD of  the matrix A</a:t>
            </a:r>
            <a:endParaRPr lang="en-US" dirty="0"/>
          </a:p>
        </p:txBody>
      </p:sp>
      <p:sp>
        <p:nvSpPr>
          <p:cNvPr id="3" name="Content Placeholder 2"/>
          <p:cNvSpPr>
            <a:spLocks noGrp="1"/>
          </p:cNvSpPr>
          <p:nvPr>
            <p:ph idx="1"/>
          </p:nvPr>
        </p:nvSpPr>
        <p:spPr>
          <a:xfrm>
            <a:off x="609600" y="1431472"/>
            <a:ext cx="10896600" cy="4816928"/>
          </a:xfrm>
        </p:spPr>
        <p:txBody>
          <a:bodyPr>
            <a:normAutofit/>
          </a:bodyPr>
          <a:lstStyle/>
          <a:p>
            <a:r>
              <a:rPr lang="en-US" altLang="zh-CN" b="1" i="1" dirty="0" smtClean="0">
                <a:solidFill>
                  <a:schemeClr val="accent1"/>
                </a:solidFill>
                <a:latin typeface="Times New Roman" pitchFamily="18" charset="0"/>
                <a:cs typeface="Times New Roman" pitchFamily="18" charset="0"/>
              </a:rPr>
              <a:t>Goal</a:t>
            </a:r>
            <a:r>
              <a:rPr lang="en-US" altLang="zh-CN" b="1" i="1" dirty="0" smtClean="0">
                <a:latin typeface="Times New Roman" pitchFamily="18" charset="0"/>
                <a:cs typeface="Times New Roman" pitchFamily="18" charset="0"/>
              </a:rPr>
              <a:t>: </a:t>
            </a:r>
            <a:r>
              <a:rPr lang="en-US" altLang="zh-CN" b="1" dirty="0" smtClean="0">
                <a:latin typeface="Times New Roman" pitchFamily="18" charset="0"/>
                <a:cs typeface="Times New Roman" pitchFamily="18" charset="0"/>
              </a:rPr>
              <a:t>A </a:t>
            </a:r>
            <a:r>
              <a:rPr lang="en-US" altLang="zh-CN" b="1" dirty="0">
                <a:latin typeface="Times New Roman" pitchFamily="18" charset="0"/>
                <a:cs typeface="Times New Roman" pitchFamily="18" charset="0"/>
              </a:rPr>
              <a:t>= </a:t>
            </a:r>
            <a:r>
              <a:rPr lang="en-US" altLang="zh-CN" b="1" dirty="0" smtClean="0">
                <a:solidFill>
                  <a:srgbClr val="00B0F0"/>
                </a:solidFill>
                <a:latin typeface="Times New Roman" pitchFamily="18" charset="0"/>
                <a:cs typeface="Times New Roman" pitchFamily="18" charset="0"/>
              </a:rPr>
              <a:t>U</a:t>
            </a:r>
            <a:r>
              <a:rPr lang="en-US" altLang="zh-CN" b="1" dirty="0" smtClean="0">
                <a:solidFill>
                  <a:srgbClr val="FF0066"/>
                </a:solidFill>
                <a:latin typeface="Times New Roman" pitchFamily="18" charset="0"/>
                <a:cs typeface="Times New Roman" pitchFamily="18" charset="0"/>
                <a:sym typeface="Symbol"/>
              </a:rPr>
              <a:t></a:t>
            </a:r>
            <a:r>
              <a:rPr lang="en-US" altLang="zh-CN" b="1" dirty="0" smtClean="0">
                <a:solidFill>
                  <a:schemeClr val="accent4"/>
                </a:solidFill>
                <a:latin typeface="Times New Roman" pitchFamily="18" charset="0"/>
                <a:cs typeface="Times New Roman" pitchFamily="18" charset="0"/>
              </a:rPr>
              <a:t>V</a:t>
            </a:r>
            <a:r>
              <a:rPr lang="en-US" altLang="zh-CN" b="1" baseline="30000" dirty="0" smtClean="0">
                <a:latin typeface="Times New Roman" pitchFamily="18" charset="0"/>
                <a:cs typeface="Times New Roman" pitchFamily="18" charset="0"/>
              </a:rPr>
              <a:t>T</a:t>
            </a:r>
            <a:endParaRPr lang="en-US" altLang="zh-CN" b="1" dirty="0" smtClean="0"/>
          </a:p>
          <a:p>
            <a:pPr algn="just"/>
            <a:r>
              <a:rPr lang="en-US" altLang="zh-CN" b="1" u="sng" dirty="0" smtClean="0"/>
              <a:t>Step 1</a:t>
            </a:r>
            <a:r>
              <a:rPr lang="en-US" altLang="zh-CN" u="sng" dirty="0" smtClean="0"/>
              <a:t>: </a:t>
            </a:r>
            <a:r>
              <a:rPr lang="en-US" altLang="zh-CN" dirty="0" smtClean="0"/>
              <a:t>Computing the </a:t>
            </a:r>
            <a:r>
              <a:rPr lang="en-US" altLang="zh-CN" dirty="0" err="1" smtClean="0"/>
              <a:t>eigenpairs</a:t>
            </a:r>
            <a:r>
              <a:rPr lang="en-US" altLang="zh-CN" dirty="0" smtClean="0"/>
              <a:t> (</a:t>
            </a:r>
            <a:r>
              <a:rPr lang="zh-CN" altLang="en-US" dirty="0" smtClean="0"/>
              <a:t>特征对</a:t>
            </a:r>
            <a:r>
              <a:rPr lang="en-US" altLang="zh-CN" dirty="0" smtClean="0"/>
              <a:t>, </a:t>
            </a:r>
            <a:r>
              <a:rPr lang="zh-CN" altLang="en-US" dirty="0" smtClean="0"/>
              <a:t>特征值和对应特征向量组成的对</a:t>
            </a:r>
            <a:r>
              <a:rPr lang="en-US" altLang="zh-CN" dirty="0" smtClean="0"/>
              <a:t>) for A</a:t>
            </a:r>
            <a:r>
              <a:rPr lang="en-US" altLang="zh-CN" baseline="30000" dirty="0" smtClean="0"/>
              <a:t>T</a:t>
            </a:r>
            <a:r>
              <a:rPr lang="en-US" altLang="zh-CN" dirty="0" smtClean="0"/>
              <a:t>A, then we get matrix </a:t>
            </a:r>
            <a:r>
              <a:rPr lang="en-US" altLang="zh-CN" dirty="0" smtClean="0">
                <a:solidFill>
                  <a:schemeClr val="accent4"/>
                </a:solidFill>
              </a:rPr>
              <a:t>V</a:t>
            </a:r>
            <a:r>
              <a:rPr lang="en-US" altLang="zh-CN" dirty="0" smtClean="0"/>
              <a:t>, </a:t>
            </a:r>
            <a:r>
              <a:rPr lang="en-US" altLang="zh-CN" i="1" dirty="0">
                <a:solidFill>
                  <a:srgbClr val="FF0000"/>
                </a:solidFill>
                <a:latin typeface="Times New Roman" pitchFamily="18" charset="0"/>
                <a:cs typeface="Times New Roman" pitchFamily="18" charset="0"/>
                <a:sym typeface="Symbol"/>
              </a:rPr>
              <a:t></a:t>
            </a:r>
            <a:endParaRPr lang="en-US" altLang="zh-CN" dirty="0" smtClean="0">
              <a:solidFill>
                <a:srgbClr val="FF0000"/>
              </a:solidFill>
            </a:endParaRPr>
          </a:p>
          <a:p>
            <a:pPr lvl="1" algn="just"/>
            <a:r>
              <a:rPr lang="en-US" altLang="zh-CN" b="1" dirty="0" smtClean="0"/>
              <a:t>A</a:t>
            </a:r>
            <a:r>
              <a:rPr lang="en-US" altLang="zh-CN" baseline="30000" dirty="0" smtClean="0"/>
              <a:t>T</a:t>
            </a:r>
            <a:r>
              <a:rPr lang="en-US" altLang="zh-CN" b="1" dirty="0" smtClean="0"/>
              <a:t>AV</a:t>
            </a:r>
            <a:r>
              <a:rPr lang="en-US" altLang="zh-CN" baseline="30000" dirty="0" smtClean="0"/>
              <a:t>  </a:t>
            </a:r>
            <a:r>
              <a:rPr lang="en-US" altLang="zh-CN" dirty="0"/>
              <a:t>=</a:t>
            </a:r>
            <a:r>
              <a:rPr lang="en-US" altLang="zh-CN" b="1" dirty="0"/>
              <a:t>V</a:t>
            </a:r>
            <a:r>
              <a:rPr lang="en-US" altLang="zh-CN" b="1" dirty="0">
                <a:latin typeface="Symbol" pitchFamily="18" charset="2"/>
                <a:sym typeface="Symbol"/>
              </a:rPr>
              <a:t></a:t>
            </a:r>
            <a:r>
              <a:rPr lang="en-US" altLang="zh-CN" baseline="30000" dirty="0" smtClean="0"/>
              <a:t>2</a:t>
            </a:r>
            <a:endParaRPr lang="en-US" altLang="zh-CN" sz="3200" b="1" dirty="0"/>
          </a:p>
          <a:p>
            <a:pPr marL="438912" lvl="1" indent="-320040" algn="just">
              <a:spcBef>
                <a:spcPts val="0"/>
              </a:spcBef>
              <a:buClr>
                <a:schemeClr val="accent1"/>
              </a:buClr>
              <a:buSzPct val="80000"/>
              <a:buFont typeface="Wingdings 2"/>
              <a:buChar char=""/>
            </a:pPr>
            <a:r>
              <a:rPr lang="en-US" altLang="zh-CN" sz="3200" b="1" u="sng" dirty="0" smtClean="0"/>
              <a:t>Step 2</a:t>
            </a:r>
            <a:r>
              <a:rPr lang="en-US" altLang="zh-CN" sz="3200" u="sng" dirty="0" smtClean="0"/>
              <a:t>: </a:t>
            </a:r>
            <a:r>
              <a:rPr lang="en-US" altLang="zh-CN" sz="3200" dirty="0" smtClean="0"/>
              <a:t>Computing the </a:t>
            </a:r>
            <a:r>
              <a:rPr lang="en-US" altLang="zh-CN" sz="3200" dirty="0" err="1" smtClean="0"/>
              <a:t>eigenparis</a:t>
            </a:r>
            <a:r>
              <a:rPr lang="en-US" altLang="zh-CN" sz="3200" dirty="0" smtClean="0"/>
              <a:t> for AA</a:t>
            </a:r>
            <a:r>
              <a:rPr lang="en-US" altLang="zh-CN" sz="3200" baseline="30000" dirty="0" smtClean="0"/>
              <a:t>T</a:t>
            </a:r>
            <a:r>
              <a:rPr lang="en-US" altLang="zh-CN" sz="3200" dirty="0" smtClean="0"/>
              <a:t>, then we get matrix </a:t>
            </a:r>
            <a:r>
              <a:rPr lang="en-US" altLang="zh-CN" sz="3200" dirty="0" smtClean="0">
                <a:solidFill>
                  <a:srgbClr val="00B0F0"/>
                </a:solidFill>
              </a:rPr>
              <a:t>U</a:t>
            </a:r>
          </a:p>
          <a:p>
            <a:pPr lvl="1" algn="just"/>
            <a:r>
              <a:rPr lang="en-US" altLang="zh-CN" b="1" dirty="0" smtClean="0"/>
              <a:t>AA</a:t>
            </a:r>
            <a:r>
              <a:rPr lang="en-US" altLang="zh-CN" baseline="30000" dirty="0" smtClean="0"/>
              <a:t>T</a:t>
            </a:r>
            <a:r>
              <a:rPr lang="en-US" altLang="zh-CN" baseline="-25000" dirty="0" smtClean="0"/>
              <a:t> </a:t>
            </a:r>
            <a:r>
              <a:rPr lang="en-US" altLang="zh-CN" dirty="0"/>
              <a:t>= </a:t>
            </a:r>
            <a:r>
              <a:rPr lang="en-US" altLang="zh-CN" b="1" dirty="0" smtClean="0"/>
              <a:t>U</a:t>
            </a:r>
            <a:r>
              <a:rPr lang="en-US" altLang="zh-CN" b="1" dirty="0" smtClean="0">
                <a:latin typeface="Symbol" pitchFamily="18" charset="2"/>
                <a:sym typeface="Symbol"/>
              </a:rPr>
              <a:t></a:t>
            </a:r>
            <a:r>
              <a:rPr lang="en-US" altLang="zh-CN" baseline="30000" dirty="0" smtClean="0"/>
              <a:t>2</a:t>
            </a:r>
            <a:r>
              <a:rPr lang="en-US" altLang="zh-CN" b="1" dirty="0" smtClean="0"/>
              <a:t>U</a:t>
            </a:r>
            <a:r>
              <a:rPr lang="en-US" altLang="zh-CN" baseline="30000" dirty="0" smtClean="0"/>
              <a:t>T</a:t>
            </a:r>
            <a:r>
              <a:rPr lang="en-US" altLang="zh-CN" dirty="0" smtClean="0"/>
              <a:t>, then </a:t>
            </a:r>
            <a:r>
              <a:rPr lang="en-US" altLang="zh-CN" b="1" dirty="0" smtClean="0"/>
              <a:t>AA</a:t>
            </a:r>
            <a:r>
              <a:rPr lang="en-US" altLang="zh-CN" baseline="30000" dirty="0" smtClean="0"/>
              <a:t>T</a:t>
            </a:r>
            <a:r>
              <a:rPr lang="en-US" altLang="zh-CN" b="1" dirty="0" smtClean="0"/>
              <a:t>U</a:t>
            </a:r>
            <a:r>
              <a:rPr lang="en-US" altLang="zh-CN" baseline="30000" dirty="0" smtClean="0"/>
              <a:t> </a:t>
            </a:r>
            <a:r>
              <a:rPr lang="en-US" altLang="zh-CN" dirty="0" smtClean="0"/>
              <a:t>=</a:t>
            </a:r>
            <a:r>
              <a:rPr lang="en-US" altLang="zh-CN" b="1" dirty="0" smtClean="0"/>
              <a:t>U</a:t>
            </a:r>
            <a:r>
              <a:rPr lang="en-US" altLang="zh-CN" b="1" dirty="0">
                <a:latin typeface="Symbol" pitchFamily="18" charset="2"/>
                <a:sym typeface="Symbol"/>
              </a:rPr>
              <a:t></a:t>
            </a:r>
            <a:r>
              <a:rPr lang="en-US" altLang="zh-CN" baseline="30000" dirty="0" smtClean="0"/>
              <a:t>2</a:t>
            </a:r>
            <a:r>
              <a:rPr lang="en-US" altLang="zh-CN" b="1" dirty="0" smtClean="0"/>
              <a:t>U</a:t>
            </a:r>
            <a:r>
              <a:rPr lang="en-US" altLang="zh-CN" baseline="30000" dirty="0" smtClean="0"/>
              <a:t>T</a:t>
            </a:r>
            <a:r>
              <a:rPr lang="en-US" altLang="zh-CN" b="1" dirty="0" smtClean="0"/>
              <a:t>U</a:t>
            </a:r>
            <a:r>
              <a:rPr lang="en-US" altLang="zh-CN" b="1" dirty="0"/>
              <a:t>	</a:t>
            </a:r>
            <a:r>
              <a:rPr lang="en-US" altLang="zh-CN" b="1" dirty="0" smtClean="0"/>
              <a:t>        AA</a:t>
            </a:r>
            <a:r>
              <a:rPr lang="en-US" altLang="zh-CN" baseline="30000" dirty="0" smtClean="0"/>
              <a:t>T</a:t>
            </a:r>
            <a:r>
              <a:rPr lang="en-US" altLang="zh-CN" b="1" dirty="0" smtClean="0"/>
              <a:t>U</a:t>
            </a:r>
            <a:r>
              <a:rPr lang="en-US" altLang="zh-CN" baseline="30000" dirty="0" smtClean="0"/>
              <a:t> </a:t>
            </a:r>
            <a:r>
              <a:rPr lang="en-US" altLang="zh-CN" dirty="0" smtClean="0"/>
              <a:t>=U</a:t>
            </a:r>
            <a:r>
              <a:rPr lang="en-US" altLang="zh-CN" b="1" dirty="0" smtClean="0">
                <a:latin typeface="Symbol" pitchFamily="18" charset="2"/>
                <a:sym typeface="Symbol"/>
              </a:rPr>
              <a:t></a:t>
            </a:r>
            <a:r>
              <a:rPr lang="en-US" altLang="zh-CN" baseline="30000" dirty="0" smtClean="0"/>
              <a:t>2</a:t>
            </a:r>
            <a:endParaRPr lang="en-US" altLang="zh-CN" dirty="0"/>
          </a:p>
          <a:p>
            <a:pPr lvl="1" algn="just"/>
            <a:r>
              <a:rPr lang="en-US" altLang="zh-CN" dirty="0" smtClean="0"/>
              <a:t>so U is the matrix of eigenvectors of</a:t>
            </a:r>
            <a:r>
              <a:rPr lang="en-US" altLang="zh-CN" b="1" dirty="0"/>
              <a:t> AA</a:t>
            </a:r>
            <a:r>
              <a:rPr lang="en-US" altLang="zh-CN" baseline="30000" dirty="0"/>
              <a:t>T</a:t>
            </a:r>
            <a:r>
              <a:rPr lang="en-US" altLang="zh-CN" dirty="0" smtClean="0"/>
              <a:t> </a:t>
            </a:r>
            <a:endParaRPr lang="en-US" altLang="zh-CN" baseline="30000"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42</a:t>
            </a:fld>
            <a:endParaRPr lang="en-US"/>
          </a:p>
        </p:txBody>
      </p:sp>
      <p:sp>
        <p:nvSpPr>
          <p:cNvPr id="4" name="日期占位符 3"/>
          <p:cNvSpPr>
            <a:spLocks noGrp="1"/>
          </p:cNvSpPr>
          <p:nvPr>
            <p:ph type="dt" sz="half" idx="10"/>
          </p:nvPr>
        </p:nvSpPr>
        <p:spPr/>
        <p:txBody>
          <a:bodyPr/>
          <a:lstStyle/>
          <a:p>
            <a:fld id="{3C2417A9-907C-482D-9227-D4B7442BDE17}" type="datetime1">
              <a:rPr lang="en-US" altLang="zh-CN" smtClean="0"/>
              <a:t>12/17/2021</a:t>
            </a:fld>
            <a:endParaRPr lang="en-US"/>
          </a:p>
        </p:txBody>
      </p:sp>
      <p:sp>
        <p:nvSpPr>
          <p:cNvPr id="7" name="右箭头 6"/>
          <p:cNvSpPr/>
          <p:nvPr/>
        </p:nvSpPr>
        <p:spPr>
          <a:xfrm>
            <a:off x="6387695" y="4648200"/>
            <a:ext cx="1066800" cy="228600"/>
          </a:xfrm>
          <a:prstGeom prst="rightArrow">
            <a:avLst/>
          </a:prstGeom>
          <a:solidFill>
            <a:srgbClr val="60B5CC"/>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7534324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058400" cy="987552"/>
          </a:xfrm>
        </p:spPr>
        <p:txBody>
          <a:bodyPr>
            <a:normAutofit fontScale="90000"/>
          </a:bodyPr>
          <a:lstStyle/>
          <a:p>
            <a:r>
              <a:rPr lang="en-US" altLang="zh-CN" dirty="0" smtClean="0"/>
              <a:t>Computing the </a:t>
            </a:r>
            <a:r>
              <a:rPr lang="en-US" altLang="zh-CN" sz="4800" dirty="0" err="1"/>
              <a:t>eigenparis</a:t>
            </a:r>
            <a:r>
              <a:rPr lang="en-US" altLang="zh-CN" dirty="0" smtClean="0"/>
              <a:t> of  the matrix 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431472"/>
                <a:ext cx="10896600" cy="4816928"/>
              </a:xfrm>
            </p:spPr>
            <p:txBody>
              <a:bodyPr>
                <a:normAutofit fontScale="85000" lnSpcReduction="20000"/>
              </a:bodyPr>
              <a:lstStyle/>
              <a:p>
                <a:r>
                  <a:rPr lang="en-US" altLang="zh-CN" sz="3500" b="1" i="1" dirty="0" smtClean="0">
                    <a:latin typeface="Times New Roman" pitchFamily="18" charset="0"/>
                    <a:cs typeface="Times New Roman" pitchFamily="18" charset="0"/>
                  </a:rPr>
                  <a:t>M</a:t>
                </a:r>
                <a14:m>
                  <m:oMath xmlns:m="http://schemas.openxmlformats.org/officeDocument/2006/math">
                    <m:r>
                      <a:rPr lang="en-US" altLang="zh-CN" sz="3500" b="1" i="1">
                        <a:latin typeface="Cambria Math" panose="02040503050406030204" pitchFamily="18" charset="0"/>
                      </a:rPr>
                      <m:t>𝒆</m:t>
                    </m:r>
                  </m:oMath>
                </a14:m>
                <a:r>
                  <a:rPr lang="en-US" altLang="zh-CN" sz="3500" b="1" dirty="0"/>
                  <a:t>=</a:t>
                </a:r>
                <a14:m>
                  <m:oMath xmlns:m="http://schemas.openxmlformats.org/officeDocument/2006/math">
                    <m:r>
                      <a:rPr lang="zh-CN" altLang="en-US" sz="3500" b="1" i="1">
                        <a:latin typeface="Cambria Math" panose="02040503050406030204" pitchFamily="18" charset="0"/>
                      </a:rPr>
                      <m:t>𝝀</m:t>
                    </m:r>
                    <m:r>
                      <a:rPr lang="en-US" altLang="zh-CN" sz="3500" b="1" i="1">
                        <a:latin typeface="Cambria Math" panose="02040503050406030204" pitchFamily="18" charset="0"/>
                      </a:rPr>
                      <m:t>𝒆</m:t>
                    </m:r>
                  </m:oMath>
                </a14:m>
                <a:r>
                  <a:rPr lang="en-US" altLang="zh-CN" sz="3500" b="1" i="1" dirty="0" smtClean="0">
                    <a:solidFill>
                      <a:schemeClr val="accent1"/>
                    </a:solidFill>
                    <a:latin typeface="Times New Roman" pitchFamily="18" charset="0"/>
                    <a:cs typeface="Times New Roman" pitchFamily="18" charset="0"/>
                  </a:rPr>
                  <a:t>               </a:t>
                </a:r>
                <a:r>
                  <a:rPr lang="en-US" altLang="zh-CN" sz="3500" b="1" i="1" dirty="0" smtClean="0">
                    <a:latin typeface="Times New Roman" pitchFamily="18" charset="0"/>
                    <a:cs typeface="Times New Roman" pitchFamily="18" charset="0"/>
                  </a:rPr>
                  <a:t>(M</a:t>
                </a:r>
                <a:r>
                  <a:rPr lang="en-US" altLang="zh-CN" sz="3500" b="1" dirty="0" smtClean="0"/>
                  <a:t>-</a:t>
                </a:r>
                <a14:m>
                  <m:oMath xmlns:m="http://schemas.openxmlformats.org/officeDocument/2006/math">
                    <m:r>
                      <a:rPr lang="zh-CN" altLang="en-US" sz="3500" b="1" i="1">
                        <a:latin typeface="Cambria Math" panose="02040503050406030204" pitchFamily="18" charset="0"/>
                      </a:rPr>
                      <m:t>𝝀</m:t>
                    </m:r>
                    <m:r>
                      <a:rPr lang="en-US" altLang="zh-CN" sz="3500" b="1" i="1" smtClean="0">
                        <a:latin typeface="Cambria Math" panose="02040503050406030204" pitchFamily="18" charset="0"/>
                      </a:rPr>
                      <m:t>𝑰</m:t>
                    </m:r>
                    <m:r>
                      <a:rPr lang="en-US" altLang="zh-CN" sz="3500" b="1" i="1" smtClean="0">
                        <a:latin typeface="Cambria Math" panose="02040503050406030204" pitchFamily="18" charset="0"/>
                      </a:rPr>
                      <m:t>)</m:t>
                    </m:r>
                    <m:r>
                      <a:rPr lang="en-US" altLang="zh-CN" sz="3500" b="1" i="1">
                        <a:latin typeface="Cambria Math" panose="02040503050406030204" pitchFamily="18" charset="0"/>
                      </a:rPr>
                      <m:t>𝒆</m:t>
                    </m:r>
                  </m:oMath>
                </a14:m>
                <a:r>
                  <a:rPr lang="en-US" altLang="zh-CN" sz="3500" b="1" i="1" dirty="0" smtClean="0">
                    <a:latin typeface="Times New Roman" pitchFamily="18" charset="0"/>
                    <a:cs typeface="Times New Roman" pitchFamily="18" charset="0"/>
                  </a:rPr>
                  <a:t>=0               </a:t>
                </a:r>
                <a:endParaRPr lang="en-US" altLang="zh-CN" sz="3500" b="1" i="1" dirty="0">
                  <a:latin typeface="Times New Roman" pitchFamily="18" charset="0"/>
                  <a:cs typeface="Times New Roman" pitchFamily="18" charset="0"/>
                </a:endParaRPr>
              </a:p>
              <a:p>
                <a:pPr lvl="1" algn="just">
                  <a:buClr>
                    <a:srgbClr val="60B5CC"/>
                  </a:buClr>
                </a:pPr>
                <a:r>
                  <a:rPr lang="en-US" altLang="zh-CN" sz="3300" b="1" dirty="0" smtClean="0">
                    <a:solidFill>
                      <a:prstClr val="black"/>
                    </a:solidFill>
                  </a:rPr>
                  <a:t>I </a:t>
                </a:r>
                <a:r>
                  <a:rPr lang="zh-CN" altLang="en-US" sz="3300" dirty="0" smtClean="0">
                    <a:solidFill>
                      <a:prstClr val="black"/>
                    </a:solidFill>
                  </a:rPr>
                  <a:t>是单位矩阵</a:t>
                </a:r>
                <a:endParaRPr lang="en-US" altLang="zh-CN" sz="3300" dirty="0" smtClean="0">
                  <a:solidFill>
                    <a:prstClr val="black"/>
                  </a:solidFill>
                </a:endParaRPr>
              </a:p>
              <a:p>
                <a:pPr lvl="1" algn="just">
                  <a:buClr>
                    <a:srgbClr val="60B5CC"/>
                  </a:buClr>
                </a:pPr>
                <a:r>
                  <a:rPr lang="en-US" altLang="zh-CN" sz="3300" dirty="0" smtClean="0">
                    <a:solidFill>
                      <a:prstClr val="black"/>
                    </a:solidFill>
                  </a:rPr>
                  <a:t>0 is a vector of all 0’s</a:t>
                </a:r>
                <a:endParaRPr lang="en-US" altLang="zh-CN" sz="3300" b="1" i="1" dirty="0" smtClean="0">
                  <a:solidFill>
                    <a:schemeClr val="accent1"/>
                  </a:solidFill>
                  <a:latin typeface="Times New Roman" pitchFamily="18" charset="0"/>
                  <a:cs typeface="Times New Roman" pitchFamily="18" charset="0"/>
                </a:endParaRPr>
              </a:p>
              <a:p>
                <a:pPr algn="just"/>
                <a:r>
                  <a:rPr lang="en-US" altLang="zh-CN" sz="3800" b="1" i="1" dirty="0" smtClean="0">
                    <a:solidFill>
                      <a:schemeClr val="accent1"/>
                    </a:solidFill>
                    <a:latin typeface="Times New Roman" pitchFamily="18" charset="0"/>
                    <a:cs typeface="Times New Roman" pitchFamily="18" charset="0"/>
                  </a:rPr>
                  <a:t>Fact</a:t>
                </a:r>
                <a:r>
                  <a:rPr lang="en-US" altLang="zh-CN" sz="3800" b="1" i="1" dirty="0">
                    <a:latin typeface="Times New Roman" pitchFamily="18" charset="0"/>
                    <a:cs typeface="Times New Roman" pitchFamily="18" charset="0"/>
                  </a:rPr>
                  <a:t>: </a:t>
                </a:r>
                <a:r>
                  <a:rPr lang="en-US" altLang="zh-CN" sz="3800" dirty="0" smtClean="0">
                    <a:latin typeface="Times New Roman" pitchFamily="18" charset="0"/>
                    <a:cs typeface="Times New Roman" pitchFamily="18" charset="0"/>
                  </a:rPr>
                  <a:t>In </a:t>
                </a:r>
                <a:r>
                  <a:rPr lang="en-US" altLang="zh-CN" sz="3800" dirty="0">
                    <a:latin typeface="Times New Roman" pitchFamily="18" charset="0"/>
                    <a:cs typeface="Times New Roman" pitchFamily="18" charset="0"/>
                  </a:rPr>
                  <a:t>order for (M − </a:t>
                </a:r>
                <a:r>
                  <a:rPr lang="en-US" altLang="zh-CN" sz="3800" dirty="0" err="1">
                    <a:latin typeface="Times New Roman" pitchFamily="18" charset="0"/>
                    <a:cs typeface="Times New Roman" pitchFamily="18" charset="0"/>
                  </a:rPr>
                  <a:t>λI</a:t>
                </a:r>
                <a:r>
                  <a:rPr lang="en-US" altLang="zh-CN" sz="3800" dirty="0">
                    <a:latin typeface="Times New Roman" pitchFamily="18" charset="0"/>
                    <a:cs typeface="Times New Roman" pitchFamily="18" charset="0"/>
                  </a:rPr>
                  <a:t>)e = 0 to hold for </a:t>
                </a:r>
                <a:r>
                  <a:rPr lang="en-US" altLang="zh-CN" sz="3800" dirty="0" smtClean="0">
                    <a:latin typeface="Times New Roman" pitchFamily="18" charset="0"/>
                    <a:cs typeface="Times New Roman" pitchFamily="18" charset="0"/>
                  </a:rPr>
                  <a:t>a vector </a:t>
                </a:r>
                <a:r>
                  <a:rPr lang="en-US" altLang="zh-CN" sz="3800" dirty="0">
                    <a:latin typeface="Times New Roman" pitchFamily="18" charset="0"/>
                    <a:cs typeface="Times New Roman" pitchFamily="18" charset="0"/>
                  </a:rPr>
                  <a:t>e </a:t>
                </a:r>
                <a14:m>
                  <m:oMath xmlns:m="http://schemas.openxmlformats.org/officeDocument/2006/math">
                    <m:r>
                      <a:rPr lang="en-US" altLang="zh-CN" sz="3800" b="0" i="0" dirty="0" smtClean="0">
                        <a:latin typeface="Cambria Math" panose="02040503050406030204" pitchFamily="18" charset="0"/>
                        <a:ea typeface="Cambria Math" panose="02040503050406030204" pitchFamily="18" charset="0"/>
                        <a:cs typeface="Times New Roman" pitchFamily="18" charset="0"/>
                      </a:rPr>
                      <m:t>≠</m:t>
                    </m:r>
                  </m:oMath>
                </a14:m>
                <a:r>
                  <a:rPr lang="en-US" altLang="zh-CN" sz="3800" dirty="0">
                    <a:latin typeface="Times New Roman" pitchFamily="18" charset="0"/>
                    <a:cs typeface="Times New Roman" pitchFamily="18" charset="0"/>
                  </a:rPr>
                  <a:t> 0, the </a:t>
                </a:r>
                <a:r>
                  <a:rPr lang="en-US" altLang="zh-CN" sz="3800" dirty="0" smtClean="0">
                    <a:latin typeface="Times New Roman" pitchFamily="18" charset="0"/>
                    <a:cs typeface="Times New Roman" pitchFamily="18" charset="0"/>
                  </a:rPr>
                  <a:t>determinant(</a:t>
                </a:r>
                <a:r>
                  <a:rPr lang="zh-CN" altLang="en-US" sz="3800" dirty="0" smtClean="0">
                    <a:latin typeface="Times New Roman" pitchFamily="18" charset="0"/>
                    <a:cs typeface="Times New Roman" pitchFamily="18" charset="0"/>
                  </a:rPr>
                  <a:t>行列式</a:t>
                </a:r>
                <a:r>
                  <a:rPr lang="en-US" altLang="zh-CN" sz="3800" dirty="0" smtClean="0">
                    <a:latin typeface="Times New Roman" pitchFamily="18" charset="0"/>
                    <a:cs typeface="Times New Roman" pitchFamily="18" charset="0"/>
                  </a:rPr>
                  <a:t>) </a:t>
                </a:r>
                <a:r>
                  <a:rPr lang="en-US" altLang="zh-CN" sz="3800" dirty="0">
                    <a:latin typeface="Times New Roman" pitchFamily="18" charset="0"/>
                    <a:cs typeface="Times New Roman" pitchFamily="18" charset="0"/>
                  </a:rPr>
                  <a:t>of M − </a:t>
                </a:r>
                <a:r>
                  <a:rPr lang="en-US" altLang="zh-CN" sz="3800" dirty="0" err="1">
                    <a:latin typeface="Times New Roman" pitchFamily="18" charset="0"/>
                    <a:cs typeface="Times New Roman" pitchFamily="18" charset="0"/>
                  </a:rPr>
                  <a:t>λI</a:t>
                </a:r>
                <a:r>
                  <a:rPr lang="en-US" altLang="zh-CN" sz="3800" dirty="0">
                    <a:latin typeface="Times New Roman" pitchFamily="18" charset="0"/>
                    <a:cs typeface="Times New Roman" pitchFamily="18" charset="0"/>
                  </a:rPr>
                  <a:t> must be 0</a:t>
                </a:r>
                <a:r>
                  <a:rPr lang="en-US" altLang="zh-CN" sz="3800" dirty="0" smtClean="0">
                    <a:latin typeface="Times New Roman" pitchFamily="18" charset="0"/>
                    <a:cs typeface="Times New Roman" pitchFamily="18" charset="0"/>
                  </a:rPr>
                  <a:t>.</a:t>
                </a:r>
              </a:p>
              <a:p>
                <a:pPr lvl="1" algn="just">
                  <a:buClr>
                    <a:srgbClr val="60B5CC"/>
                  </a:buClr>
                </a:pPr>
                <a:r>
                  <a:rPr lang="en-US" altLang="zh-CN" sz="3300" dirty="0" smtClean="0">
                    <a:solidFill>
                      <a:prstClr val="black"/>
                    </a:solidFill>
                  </a:rPr>
                  <a:t>A=</a:t>
                </a:r>
                <a14:m>
                  <m:oMath xmlns:m="http://schemas.openxmlformats.org/officeDocument/2006/math">
                    <m:d>
                      <m:dPr>
                        <m:begChr m:val="["/>
                        <m:endChr m:val="]"/>
                        <m:ctrlPr>
                          <a:rPr lang="en-US" altLang="zh-CN" sz="3300" b="0" i="1" smtClean="0">
                            <a:solidFill>
                              <a:prstClr val="black"/>
                            </a:solidFill>
                            <a:latin typeface="Cambria Math" panose="02040503050406030204" pitchFamily="18" charset="0"/>
                          </a:rPr>
                        </m:ctrlPr>
                      </m:dPr>
                      <m:e>
                        <m:m>
                          <m:mPr>
                            <m:mcs>
                              <m:mc>
                                <m:mcPr>
                                  <m:count m:val="2"/>
                                  <m:mcJc m:val="center"/>
                                </m:mcPr>
                              </m:mc>
                            </m:mcs>
                            <m:ctrlPr>
                              <a:rPr lang="en-US" altLang="zh-CN" sz="3300" i="1">
                                <a:solidFill>
                                  <a:prstClr val="black"/>
                                </a:solidFill>
                                <a:latin typeface="Cambria Math" panose="02040503050406030204" pitchFamily="18" charset="0"/>
                              </a:rPr>
                            </m:ctrlPr>
                          </m:mPr>
                          <m:mr>
                            <m:e>
                              <m:r>
                                <m:rPr>
                                  <m:brk m:alnAt="7"/>
                                </m:rPr>
                                <a:rPr lang="en-US" altLang="zh-CN" sz="3300" b="0" i="1" smtClean="0">
                                  <a:solidFill>
                                    <a:prstClr val="black"/>
                                  </a:solidFill>
                                  <a:latin typeface="Cambria Math" panose="02040503050406030204" pitchFamily="18" charset="0"/>
                                </a:rPr>
                                <m:t>𝑎</m:t>
                              </m:r>
                            </m:e>
                            <m:e>
                              <m:r>
                                <a:rPr lang="en-US" altLang="zh-CN" sz="3300" b="0" i="1" smtClean="0">
                                  <a:solidFill>
                                    <a:prstClr val="black"/>
                                  </a:solidFill>
                                  <a:latin typeface="Cambria Math" panose="02040503050406030204" pitchFamily="18" charset="0"/>
                                </a:rPr>
                                <m:t>𝑏</m:t>
                              </m:r>
                            </m:e>
                          </m:mr>
                          <m:mr>
                            <m:e>
                              <m:r>
                                <a:rPr lang="en-US" altLang="zh-CN" sz="3300" b="0" i="1" smtClean="0">
                                  <a:solidFill>
                                    <a:prstClr val="black"/>
                                  </a:solidFill>
                                  <a:latin typeface="Cambria Math" panose="02040503050406030204" pitchFamily="18" charset="0"/>
                                </a:rPr>
                                <m:t>𝑐</m:t>
                              </m:r>
                            </m:e>
                            <m:e>
                              <m:r>
                                <a:rPr lang="en-US" altLang="zh-CN" sz="3300" b="0" i="1" smtClean="0">
                                  <a:solidFill>
                                    <a:prstClr val="black"/>
                                  </a:solidFill>
                                  <a:latin typeface="Cambria Math" panose="02040503050406030204" pitchFamily="18" charset="0"/>
                                </a:rPr>
                                <m:t>𝑑</m:t>
                              </m:r>
                            </m:e>
                          </m:mr>
                        </m:m>
                      </m:e>
                    </m:d>
                    <m:r>
                      <a:rPr lang="en-US" altLang="zh-CN" sz="3300" b="0" i="0" smtClean="0">
                        <a:solidFill>
                          <a:prstClr val="black"/>
                        </a:solidFill>
                        <a:latin typeface="Cambria Math" panose="02040503050406030204" pitchFamily="18" charset="0"/>
                      </a:rPr>
                      <m:t>,</m:t>
                    </m:r>
                  </m:oMath>
                </a14:m>
                <a:r>
                  <a:rPr lang="en-US" altLang="zh-CN" sz="3300" dirty="0" smtClean="0">
                    <a:solidFill>
                      <a:prstClr val="black"/>
                    </a:solidFill>
                  </a:rPr>
                  <a:t> then |A|(</a:t>
                </a:r>
                <a:r>
                  <a:rPr lang="zh-CN" altLang="en-US" sz="3300" dirty="0" smtClean="0">
                    <a:solidFill>
                      <a:prstClr val="black"/>
                    </a:solidFill>
                  </a:rPr>
                  <a:t>行列式</a:t>
                </a:r>
                <a:r>
                  <a:rPr lang="en-US" altLang="zh-CN" sz="3300" dirty="0" smtClean="0">
                    <a:solidFill>
                      <a:prstClr val="black"/>
                    </a:solidFill>
                  </a:rPr>
                  <a:t>)=ad-</a:t>
                </a:r>
                <a:r>
                  <a:rPr lang="en-US" altLang="zh-CN" sz="3300" dirty="0" err="1" smtClean="0">
                    <a:solidFill>
                      <a:prstClr val="black"/>
                    </a:solidFill>
                  </a:rPr>
                  <a:t>bc</a:t>
                </a:r>
                <a:endParaRPr lang="en-US" altLang="zh-CN" sz="3300" dirty="0">
                  <a:solidFill>
                    <a:prstClr val="black"/>
                  </a:solidFill>
                </a:endParaRPr>
              </a:p>
              <a:p>
                <a:pPr lvl="1" algn="just">
                  <a:buClr>
                    <a:srgbClr val="60B5CC"/>
                  </a:buClr>
                </a:pPr>
                <a:r>
                  <a:rPr lang="en-US" altLang="zh-CN" sz="3300" dirty="0">
                    <a:solidFill>
                      <a:prstClr val="black"/>
                    </a:solidFill>
                  </a:rPr>
                  <a:t>A=</a:t>
                </a:r>
                <a14:m>
                  <m:oMath xmlns:m="http://schemas.openxmlformats.org/officeDocument/2006/math">
                    <m:d>
                      <m:dPr>
                        <m:begChr m:val="["/>
                        <m:endChr m:val="]"/>
                        <m:ctrlPr>
                          <a:rPr lang="en-US" altLang="zh-CN" sz="3300" i="1">
                            <a:solidFill>
                              <a:prstClr val="black"/>
                            </a:solidFill>
                            <a:latin typeface="Cambria Math" panose="02040503050406030204" pitchFamily="18" charset="0"/>
                          </a:rPr>
                        </m:ctrlPr>
                      </m:dPr>
                      <m:e>
                        <m:m>
                          <m:mPr>
                            <m:mcs>
                              <m:mc>
                                <m:mcPr>
                                  <m:count m:val="3"/>
                                  <m:mcJc m:val="center"/>
                                </m:mcPr>
                              </m:mc>
                            </m:mcs>
                            <m:ctrlPr>
                              <a:rPr lang="en-US" altLang="zh-CN" sz="3300" i="1">
                                <a:solidFill>
                                  <a:prstClr val="black"/>
                                </a:solidFill>
                                <a:latin typeface="Cambria Math" panose="02040503050406030204" pitchFamily="18" charset="0"/>
                              </a:rPr>
                            </m:ctrlPr>
                          </m:mPr>
                          <m:mr>
                            <m:e>
                              <m:r>
                                <m:rPr>
                                  <m:brk m:alnAt="7"/>
                                </m:rPr>
                                <a:rPr lang="en-US" altLang="zh-CN" sz="3300" i="1">
                                  <a:solidFill>
                                    <a:prstClr val="black"/>
                                  </a:solidFill>
                                  <a:latin typeface="Cambria Math" panose="02040503050406030204" pitchFamily="18" charset="0"/>
                                </a:rPr>
                                <m:t>𝑎</m:t>
                              </m:r>
                            </m:e>
                            <m:e>
                              <m:r>
                                <a:rPr lang="en-US" altLang="zh-CN" sz="3300" b="0" i="1" smtClean="0">
                                  <a:solidFill>
                                    <a:prstClr val="black"/>
                                  </a:solidFill>
                                  <a:latin typeface="Cambria Math" panose="02040503050406030204" pitchFamily="18" charset="0"/>
                                </a:rPr>
                                <m:t>𝑏</m:t>
                              </m:r>
                            </m:e>
                            <m:e>
                              <m:r>
                                <a:rPr lang="en-US" altLang="zh-CN" sz="3300" b="0" i="1" smtClean="0">
                                  <a:solidFill>
                                    <a:prstClr val="black"/>
                                  </a:solidFill>
                                  <a:latin typeface="Cambria Math" panose="02040503050406030204" pitchFamily="18" charset="0"/>
                                </a:rPr>
                                <m:t>𝑐</m:t>
                              </m:r>
                            </m:e>
                          </m:mr>
                          <m:mr>
                            <m:e>
                              <m:r>
                                <a:rPr lang="en-US" altLang="zh-CN" sz="3300" b="0" i="1" smtClean="0">
                                  <a:solidFill>
                                    <a:prstClr val="black"/>
                                  </a:solidFill>
                                  <a:latin typeface="Cambria Math" panose="02040503050406030204" pitchFamily="18" charset="0"/>
                                </a:rPr>
                                <m:t>𝑑</m:t>
                              </m:r>
                            </m:e>
                            <m:e>
                              <m:r>
                                <a:rPr lang="en-US" altLang="zh-CN" sz="3300" b="0" i="1" smtClean="0">
                                  <a:solidFill>
                                    <a:prstClr val="black"/>
                                  </a:solidFill>
                                  <a:latin typeface="Cambria Math" panose="02040503050406030204" pitchFamily="18" charset="0"/>
                                </a:rPr>
                                <m:t>𝑒</m:t>
                              </m:r>
                            </m:e>
                            <m:e>
                              <m:r>
                                <a:rPr lang="en-US" altLang="zh-CN" sz="3300" b="0" i="1" smtClean="0">
                                  <a:solidFill>
                                    <a:prstClr val="black"/>
                                  </a:solidFill>
                                  <a:latin typeface="Cambria Math" panose="02040503050406030204" pitchFamily="18" charset="0"/>
                                </a:rPr>
                                <m:t>𝑓</m:t>
                              </m:r>
                            </m:e>
                          </m:mr>
                          <m:mr>
                            <m:e>
                              <m:r>
                                <a:rPr lang="en-US" altLang="zh-CN" sz="3300" b="0" i="1" smtClean="0">
                                  <a:solidFill>
                                    <a:prstClr val="black"/>
                                  </a:solidFill>
                                  <a:latin typeface="Cambria Math" panose="02040503050406030204" pitchFamily="18" charset="0"/>
                                </a:rPr>
                                <m:t>𝑔</m:t>
                              </m:r>
                            </m:e>
                            <m:e>
                              <m:r>
                                <a:rPr lang="en-US" altLang="zh-CN" sz="3300" b="0" i="1" smtClean="0">
                                  <a:solidFill>
                                    <a:prstClr val="black"/>
                                  </a:solidFill>
                                  <a:latin typeface="Cambria Math" panose="02040503050406030204" pitchFamily="18" charset="0"/>
                                </a:rPr>
                                <m:t>h</m:t>
                              </m:r>
                            </m:e>
                            <m:e>
                              <m:r>
                                <a:rPr lang="en-US" altLang="zh-CN" sz="3300" b="0" i="1" smtClean="0">
                                  <a:solidFill>
                                    <a:prstClr val="black"/>
                                  </a:solidFill>
                                  <a:latin typeface="Cambria Math" panose="02040503050406030204" pitchFamily="18" charset="0"/>
                                </a:rPr>
                                <m:t>𝑖</m:t>
                              </m:r>
                            </m:e>
                          </m:mr>
                        </m:m>
                      </m:e>
                    </m:d>
                    <m:r>
                      <a:rPr lang="en-US" altLang="zh-CN" sz="3300">
                        <a:solidFill>
                          <a:prstClr val="black"/>
                        </a:solidFill>
                        <a:latin typeface="Cambria Math" panose="02040503050406030204" pitchFamily="18" charset="0"/>
                      </a:rPr>
                      <m:t>,</m:t>
                    </m:r>
                  </m:oMath>
                </a14:m>
                <a:r>
                  <a:rPr lang="en-US" altLang="zh-CN" sz="3300" dirty="0">
                    <a:solidFill>
                      <a:prstClr val="black"/>
                    </a:solidFill>
                  </a:rPr>
                  <a:t> then |</a:t>
                </a:r>
                <a:r>
                  <a:rPr lang="en-US" altLang="zh-CN" sz="3300" dirty="0" smtClean="0">
                    <a:solidFill>
                      <a:prstClr val="black"/>
                    </a:solidFill>
                  </a:rPr>
                  <a:t>A|=a|</a:t>
                </a:r>
                <a14:m>
                  <m:oMath xmlns:m="http://schemas.openxmlformats.org/officeDocument/2006/math">
                    <m:m>
                      <m:mPr>
                        <m:mcs>
                          <m:mc>
                            <m:mcPr>
                              <m:count m:val="2"/>
                              <m:mcJc m:val="center"/>
                            </m:mcPr>
                          </m:mc>
                        </m:mcs>
                        <m:ctrlPr>
                          <a:rPr lang="en-US" altLang="zh-CN" sz="3300" i="1">
                            <a:solidFill>
                              <a:prstClr val="black"/>
                            </a:solidFill>
                            <a:latin typeface="Cambria Math" panose="02040503050406030204" pitchFamily="18" charset="0"/>
                          </a:rPr>
                        </m:ctrlPr>
                      </m:mPr>
                      <m:mr>
                        <m:e>
                          <m:r>
                            <a:rPr lang="en-US" altLang="zh-CN" sz="3300" b="0" i="1" smtClean="0">
                              <a:solidFill>
                                <a:prstClr val="black"/>
                              </a:solidFill>
                              <a:latin typeface="Cambria Math" panose="02040503050406030204" pitchFamily="18" charset="0"/>
                            </a:rPr>
                            <m:t>𝑒</m:t>
                          </m:r>
                        </m:e>
                        <m:e>
                          <m:r>
                            <a:rPr lang="en-US" altLang="zh-CN" sz="3300" b="0" i="1" smtClean="0">
                              <a:solidFill>
                                <a:prstClr val="black"/>
                              </a:solidFill>
                              <a:latin typeface="Cambria Math" panose="02040503050406030204" pitchFamily="18" charset="0"/>
                            </a:rPr>
                            <m:t>𝑓</m:t>
                          </m:r>
                        </m:e>
                      </m:mr>
                      <m:mr>
                        <m:e>
                          <m:r>
                            <a:rPr lang="en-US" altLang="zh-CN" sz="3300" b="0" i="1" smtClean="0">
                              <a:solidFill>
                                <a:prstClr val="black"/>
                              </a:solidFill>
                              <a:latin typeface="Cambria Math" panose="02040503050406030204" pitchFamily="18" charset="0"/>
                            </a:rPr>
                            <m:t>h</m:t>
                          </m:r>
                        </m:e>
                        <m:e>
                          <m:r>
                            <a:rPr lang="en-US" altLang="zh-CN" sz="3300" b="0" i="1" smtClean="0">
                              <a:solidFill>
                                <a:prstClr val="black"/>
                              </a:solidFill>
                              <a:latin typeface="Cambria Math" panose="02040503050406030204" pitchFamily="18" charset="0"/>
                            </a:rPr>
                            <m:t>𝑖</m:t>
                          </m:r>
                        </m:e>
                      </m:mr>
                    </m:m>
                  </m:oMath>
                </a14:m>
                <a:r>
                  <a:rPr lang="en-US" altLang="zh-CN" sz="3300" dirty="0" smtClean="0">
                    <a:solidFill>
                      <a:prstClr val="black"/>
                    </a:solidFill>
                  </a:rPr>
                  <a:t>|-b|</a:t>
                </a:r>
                <a14:m>
                  <m:oMath xmlns:m="http://schemas.openxmlformats.org/officeDocument/2006/math">
                    <m:m>
                      <m:mPr>
                        <m:mcs>
                          <m:mc>
                            <m:mcPr>
                              <m:count m:val="2"/>
                              <m:mcJc m:val="center"/>
                            </m:mcPr>
                          </m:mc>
                        </m:mcs>
                        <m:ctrlPr>
                          <a:rPr lang="en-US" altLang="zh-CN" sz="3300" i="1">
                            <a:solidFill>
                              <a:prstClr val="black"/>
                            </a:solidFill>
                            <a:latin typeface="Cambria Math" panose="02040503050406030204" pitchFamily="18" charset="0"/>
                          </a:rPr>
                        </m:ctrlPr>
                      </m:mPr>
                      <m:mr>
                        <m:e>
                          <m:r>
                            <a:rPr lang="en-US" altLang="zh-CN" sz="3300" b="0" i="1" smtClean="0">
                              <a:solidFill>
                                <a:prstClr val="black"/>
                              </a:solidFill>
                              <a:latin typeface="Cambria Math" panose="02040503050406030204" pitchFamily="18" charset="0"/>
                            </a:rPr>
                            <m:t>𝑑</m:t>
                          </m:r>
                        </m:e>
                        <m:e>
                          <m:r>
                            <a:rPr lang="en-US" altLang="zh-CN" sz="3300" b="0" i="1" smtClean="0">
                              <a:solidFill>
                                <a:prstClr val="black"/>
                              </a:solidFill>
                              <a:latin typeface="Cambria Math" panose="02040503050406030204" pitchFamily="18" charset="0"/>
                            </a:rPr>
                            <m:t>𝑓</m:t>
                          </m:r>
                        </m:e>
                      </m:mr>
                      <m:mr>
                        <m:e>
                          <m:r>
                            <a:rPr lang="en-US" altLang="zh-CN" sz="3300" b="0" i="1" smtClean="0">
                              <a:solidFill>
                                <a:prstClr val="black"/>
                              </a:solidFill>
                              <a:latin typeface="Cambria Math" panose="02040503050406030204" pitchFamily="18" charset="0"/>
                            </a:rPr>
                            <m:t>𝑔</m:t>
                          </m:r>
                        </m:e>
                        <m:e>
                          <m:r>
                            <a:rPr lang="en-US" altLang="zh-CN" sz="3300" b="0" i="1" smtClean="0">
                              <a:solidFill>
                                <a:prstClr val="black"/>
                              </a:solidFill>
                              <a:latin typeface="Cambria Math" panose="02040503050406030204" pitchFamily="18" charset="0"/>
                            </a:rPr>
                            <m:t>𝑖</m:t>
                          </m:r>
                        </m:e>
                      </m:mr>
                    </m:m>
                  </m:oMath>
                </a14:m>
                <a:r>
                  <a:rPr lang="en-US" altLang="zh-CN" sz="3300" dirty="0" smtClean="0">
                    <a:solidFill>
                      <a:prstClr val="black"/>
                    </a:solidFill>
                  </a:rPr>
                  <a:t>|+c</a:t>
                </a:r>
                <a:r>
                  <a:rPr lang="en-US" altLang="zh-CN" sz="3300" dirty="0">
                    <a:solidFill>
                      <a:prstClr val="black"/>
                    </a:solidFill>
                  </a:rPr>
                  <a:t> </a:t>
                </a:r>
                <a:r>
                  <a:rPr lang="en-US" altLang="zh-CN" sz="3300" dirty="0" smtClean="0">
                    <a:solidFill>
                      <a:prstClr val="black"/>
                    </a:solidFill>
                  </a:rPr>
                  <a:t>|</a:t>
                </a:r>
                <a14:m>
                  <m:oMath xmlns:m="http://schemas.openxmlformats.org/officeDocument/2006/math">
                    <m:m>
                      <m:mPr>
                        <m:mcs>
                          <m:mc>
                            <m:mcPr>
                              <m:count m:val="2"/>
                              <m:mcJc m:val="center"/>
                            </m:mcPr>
                          </m:mc>
                        </m:mcs>
                        <m:ctrlPr>
                          <a:rPr lang="en-US" altLang="zh-CN" sz="3300" i="1">
                            <a:solidFill>
                              <a:prstClr val="black"/>
                            </a:solidFill>
                            <a:latin typeface="Cambria Math" panose="02040503050406030204" pitchFamily="18" charset="0"/>
                          </a:rPr>
                        </m:ctrlPr>
                      </m:mPr>
                      <m:mr>
                        <m:e>
                          <m:r>
                            <m:rPr>
                              <m:brk m:alnAt="7"/>
                            </m:rPr>
                            <a:rPr lang="en-US" altLang="zh-CN" sz="3300" b="0" i="1" smtClean="0">
                              <a:solidFill>
                                <a:prstClr val="black"/>
                              </a:solidFill>
                              <a:latin typeface="Cambria Math" panose="02040503050406030204" pitchFamily="18" charset="0"/>
                            </a:rPr>
                            <m:t>𝑑</m:t>
                          </m:r>
                        </m:e>
                        <m:e>
                          <m:r>
                            <a:rPr lang="en-US" altLang="zh-CN" sz="3300" b="0" i="1" smtClean="0">
                              <a:solidFill>
                                <a:prstClr val="black"/>
                              </a:solidFill>
                              <a:latin typeface="Cambria Math" panose="02040503050406030204" pitchFamily="18" charset="0"/>
                            </a:rPr>
                            <m:t>𝑒</m:t>
                          </m:r>
                        </m:e>
                      </m:mr>
                      <m:mr>
                        <m:e>
                          <m:r>
                            <a:rPr lang="en-US" altLang="zh-CN" sz="3300" b="0" i="1" smtClean="0">
                              <a:solidFill>
                                <a:prstClr val="black"/>
                              </a:solidFill>
                              <a:latin typeface="Cambria Math" panose="02040503050406030204" pitchFamily="18" charset="0"/>
                            </a:rPr>
                            <m:t>𝑔</m:t>
                          </m:r>
                        </m:e>
                        <m:e>
                          <m:r>
                            <a:rPr lang="en-US" altLang="zh-CN" sz="3300" b="0" i="1" smtClean="0">
                              <a:solidFill>
                                <a:prstClr val="black"/>
                              </a:solidFill>
                              <a:latin typeface="Cambria Math" panose="02040503050406030204" pitchFamily="18" charset="0"/>
                            </a:rPr>
                            <m:t>h</m:t>
                          </m:r>
                        </m:e>
                      </m:mr>
                    </m:m>
                  </m:oMath>
                </a14:m>
                <a:r>
                  <a:rPr lang="en-US" altLang="zh-CN" sz="3300" dirty="0" smtClean="0">
                    <a:solidFill>
                      <a:prstClr val="black"/>
                    </a:solidFill>
                  </a:rPr>
                  <a:t>|</a:t>
                </a:r>
              </a:p>
              <a:p>
                <a:pPr lvl="1" algn="just">
                  <a:buClr>
                    <a:srgbClr val="60B5CC"/>
                  </a:buClr>
                </a:pPr>
                <a:r>
                  <a:rPr lang="en-US" altLang="zh-CN" sz="3300" dirty="0" smtClean="0">
                    <a:solidFill>
                      <a:prstClr val="black"/>
                    </a:solidFill>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431472"/>
                <a:ext cx="10896600" cy="4816928"/>
              </a:xfrm>
              <a:blipFill>
                <a:blip r:embed="rId3"/>
                <a:stretch>
                  <a:fillRect t="-2658" r="-1342" b="-886"/>
                </a:stretch>
              </a:blipFill>
            </p:spPr>
            <p:txBody>
              <a:bodyPr/>
              <a:lstStyle/>
              <a:p>
                <a:r>
                  <a:rPr lang="zh-CN" altLang="en-US">
                    <a:noFill/>
                  </a:rPr>
                  <a:t> </a:t>
                </a:r>
              </a:p>
            </p:txBody>
          </p:sp>
        </mc:Fallback>
      </mc:AlternateContent>
      <p:sp>
        <p:nvSpPr>
          <p:cNvPr id="6" name="Slide Number Placeholder 5"/>
          <p:cNvSpPr>
            <a:spLocks noGrp="1"/>
          </p:cNvSpPr>
          <p:nvPr>
            <p:ph type="sldNum" sz="quarter" idx="12"/>
          </p:nvPr>
        </p:nvSpPr>
        <p:spPr/>
        <p:txBody>
          <a:bodyPr/>
          <a:lstStyle/>
          <a:p>
            <a:fld id="{19B12225-5612-419B-A8D5-4B8EEE4C217E}" type="slidenum">
              <a:rPr lang="en-US" smtClean="0"/>
              <a:pPr/>
              <a:t>43</a:t>
            </a:fld>
            <a:endParaRPr lang="en-US"/>
          </a:p>
        </p:txBody>
      </p:sp>
      <p:sp>
        <p:nvSpPr>
          <p:cNvPr id="4" name="日期占位符 3"/>
          <p:cNvSpPr>
            <a:spLocks noGrp="1"/>
          </p:cNvSpPr>
          <p:nvPr>
            <p:ph type="dt" sz="half" idx="10"/>
          </p:nvPr>
        </p:nvSpPr>
        <p:spPr/>
        <p:txBody>
          <a:bodyPr/>
          <a:lstStyle/>
          <a:p>
            <a:fld id="{3C2417A9-907C-482D-9227-D4B7442BDE17}" type="datetime1">
              <a:rPr lang="en-US" altLang="zh-CN" smtClean="0"/>
              <a:t>12/17/2021</a:t>
            </a:fld>
            <a:endParaRPr lang="en-US"/>
          </a:p>
        </p:txBody>
      </p:sp>
      <p:sp>
        <p:nvSpPr>
          <p:cNvPr id="8" name="右箭头 7"/>
          <p:cNvSpPr/>
          <p:nvPr/>
        </p:nvSpPr>
        <p:spPr>
          <a:xfrm>
            <a:off x="2387600" y="1524000"/>
            <a:ext cx="1066800" cy="228600"/>
          </a:xfrm>
          <a:prstGeom prst="rightArrow">
            <a:avLst/>
          </a:prstGeom>
          <a:solidFill>
            <a:srgbClr val="60B5CC"/>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7129976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058400" cy="987552"/>
          </a:xfrm>
        </p:spPr>
        <p:txBody>
          <a:bodyPr>
            <a:normAutofit fontScale="90000"/>
          </a:bodyPr>
          <a:lstStyle/>
          <a:p>
            <a:r>
              <a:rPr lang="en-US" altLang="zh-CN" dirty="0" smtClean="0"/>
              <a:t>Computing the </a:t>
            </a:r>
            <a:r>
              <a:rPr lang="en-US" altLang="zh-CN" sz="4800" dirty="0" err="1"/>
              <a:t>eigenparis</a:t>
            </a:r>
            <a:r>
              <a:rPr lang="en-US" altLang="zh-CN" dirty="0" smtClean="0"/>
              <a:t> of  the matrix 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431472"/>
                <a:ext cx="10896600" cy="4816928"/>
              </a:xfrm>
            </p:spPr>
            <p:txBody>
              <a:bodyPr>
                <a:normAutofit/>
              </a:bodyPr>
              <a:lstStyle/>
              <a:p>
                <a:r>
                  <a:rPr lang="en-US" altLang="zh-CN" dirty="0" smtClean="0">
                    <a:latin typeface="Times New Roman" pitchFamily="18" charset="0"/>
                    <a:cs typeface="Times New Roman" pitchFamily="18" charset="0"/>
                  </a:rPr>
                  <a:t>After computing the determinant(</a:t>
                </a:r>
                <a:r>
                  <a:rPr lang="zh-CN" altLang="en-US" dirty="0" smtClean="0">
                    <a:latin typeface="Times New Roman" pitchFamily="18" charset="0"/>
                    <a:cs typeface="Times New Roman" pitchFamily="18" charset="0"/>
                  </a:rPr>
                  <a:t>行列式</a:t>
                </a:r>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of M − </a:t>
                </a:r>
                <a:r>
                  <a:rPr lang="en-US" altLang="zh-CN" dirty="0" err="1">
                    <a:latin typeface="Times New Roman" pitchFamily="18" charset="0"/>
                    <a:cs typeface="Times New Roman" pitchFamily="18" charset="0"/>
                  </a:rPr>
                  <a:t>λI</a:t>
                </a:r>
                <a:r>
                  <a:rPr lang="en-US" altLang="zh-CN" dirty="0">
                    <a:latin typeface="Times New Roman" pitchFamily="18" charset="0"/>
                    <a:cs typeface="Times New Roman" pitchFamily="18" charset="0"/>
                  </a:rPr>
                  <a:t> must be </a:t>
                </a:r>
                <a:r>
                  <a:rPr lang="en-US" altLang="zh-CN" dirty="0" smtClean="0">
                    <a:latin typeface="Times New Roman" pitchFamily="18" charset="0"/>
                    <a:cs typeface="Times New Roman" pitchFamily="18" charset="0"/>
                  </a:rPr>
                  <a:t>0, we get λ.</a:t>
                </a:r>
              </a:p>
              <a:p>
                <a:r>
                  <a:rPr lang="en-US" altLang="zh-CN" dirty="0" smtClean="0">
                    <a:latin typeface="Times New Roman" pitchFamily="18" charset="0"/>
                    <a:cs typeface="Times New Roman" pitchFamily="18" charset="0"/>
                  </a:rPr>
                  <a:t>With each λ, we get </a:t>
                </a:r>
                <a:r>
                  <a:rPr lang="en-US" altLang="zh-CN" dirty="0">
                    <a:latin typeface="Times New Roman" pitchFamily="18" charset="0"/>
                    <a:cs typeface="Times New Roman" pitchFamily="18" charset="0"/>
                  </a:rPr>
                  <a:t>the </a:t>
                </a:r>
                <a:r>
                  <a:rPr lang="en-US" altLang="zh-CN" dirty="0" smtClean="0">
                    <a:latin typeface="Times New Roman" pitchFamily="18" charset="0"/>
                    <a:cs typeface="Times New Roman" pitchFamily="18" charset="0"/>
                  </a:rPr>
                  <a:t>corresponding e. </a:t>
                </a:r>
                <a:r>
                  <a:rPr lang="en-US" altLang="zh-CN" b="1" i="1" dirty="0" smtClean="0">
                    <a:latin typeface="Times New Roman" pitchFamily="18" charset="0"/>
                    <a:cs typeface="Times New Roman" pitchFamily="18" charset="0"/>
                  </a:rPr>
                  <a:t>M</a:t>
                </a:r>
                <a14:m>
                  <m:oMath xmlns:m="http://schemas.openxmlformats.org/officeDocument/2006/math">
                    <m:r>
                      <a:rPr lang="en-US" altLang="zh-CN" b="1" i="1">
                        <a:latin typeface="Cambria Math" panose="02040503050406030204" pitchFamily="18" charset="0"/>
                      </a:rPr>
                      <m:t>𝒆</m:t>
                    </m:r>
                  </m:oMath>
                </a14:m>
                <a:r>
                  <a:rPr lang="en-US" altLang="zh-CN" b="1" dirty="0"/>
                  <a:t>=</a:t>
                </a:r>
                <a14:m>
                  <m:oMath xmlns:m="http://schemas.openxmlformats.org/officeDocument/2006/math">
                    <m:r>
                      <a:rPr lang="zh-CN" altLang="en-US" b="1" i="1">
                        <a:latin typeface="Cambria Math" panose="02040503050406030204" pitchFamily="18" charset="0"/>
                      </a:rPr>
                      <m:t>𝝀</m:t>
                    </m:r>
                    <m:r>
                      <a:rPr lang="en-US" altLang="zh-CN" b="1" i="1">
                        <a:latin typeface="Cambria Math" panose="02040503050406030204" pitchFamily="18" charset="0"/>
                      </a:rPr>
                      <m:t>𝒆</m:t>
                    </m:r>
                  </m:oMath>
                </a14:m>
                <a:endParaRPr lang="en-US" altLang="zh-CN" dirty="0" smtClean="0">
                  <a:latin typeface="Times New Roman" pitchFamily="18" charset="0"/>
                  <a:cs typeface="Times New Roman" pitchFamily="18" charset="0"/>
                </a:endParaRPr>
              </a:p>
              <a:p>
                <a:endParaRPr lang="en-US" altLang="zh-CN" b="1" dirty="0" smtClean="0"/>
              </a:p>
              <a:p>
                <a:pPr algn="just"/>
                <a:r>
                  <a:rPr lang="en-US" altLang="zh-CN" b="1" dirty="0" smtClean="0"/>
                  <a:t>Example</a:t>
                </a:r>
                <a:r>
                  <a:rPr lang="en-US" altLang="zh-CN" dirty="0" smtClean="0"/>
                  <a:t>: </a:t>
                </a:r>
                <a:r>
                  <a:rPr lang="en-US" altLang="zh-CN" dirty="0" smtClean="0">
                    <a:solidFill>
                      <a:prstClr val="black"/>
                    </a:solidFill>
                  </a:rPr>
                  <a:t>M=</a:t>
                </a:r>
                <a14:m>
                  <m:oMath xmlns:m="http://schemas.openxmlformats.org/officeDocument/2006/math">
                    <m:d>
                      <m:dPr>
                        <m:begChr m:val="["/>
                        <m:endChr m:val="]"/>
                        <m:ctrlPr>
                          <a:rPr lang="en-US" altLang="zh-CN" i="1">
                            <a:solidFill>
                              <a:prstClr val="black"/>
                            </a:solidFill>
                            <a:latin typeface="Cambria Math" panose="02040503050406030204" pitchFamily="18" charset="0"/>
                          </a:rPr>
                        </m:ctrlPr>
                      </m:dPr>
                      <m:e>
                        <m:m>
                          <m:mPr>
                            <m:mcs>
                              <m:mc>
                                <m:mcPr>
                                  <m:count m:val="2"/>
                                  <m:mcJc m:val="center"/>
                                </m:mcPr>
                              </m:mc>
                            </m:mcs>
                            <m:ctrlPr>
                              <a:rPr lang="en-US" altLang="zh-CN" i="1">
                                <a:solidFill>
                                  <a:prstClr val="black"/>
                                </a:solidFill>
                                <a:latin typeface="Cambria Math" panose="02040503050406030204" pitchFamily="18" charset="0"/>
                              </a:rPr>
                            </m:ctrlPr>
                          </m:mPr>
                          <m:mr>
                            <m:e>
                              <m:r>
                                <m:rPr>
                                  <m:brk m:alnAt="7"/>
                                </m:rPr>
                                <a:rPr lang="en-US" altLang="zh-CN" b="0" i="1" smtClean="0">
                                  <a:solidFill>
                                    <a:prstClr val="black"/>
                                  </a:solidFill>
                                  <a:latin typeface="Cambria Math" panose="02040503050406030204" pitchFamily="18" charset="0"/>
                                </a:rPr>
                                <m:t>3</m:t>
                              </m:r>
                            </m:e>
                            <m:e>
                              <m:r>
                                <a:rPr lang="en-US" altLang="zh-CN" b="0" i="1" smtClean="0">
                                  <a:solidFill>
                                    <a:prstClr val="black"/>
                                  </a:solidFill>
                                  <a:latin typeface="Cambria Math" panose="02040503050406030204" pitchFamily="18" charset="0"/>
                                </a:rPr>
                                <m:t>2</m:t>
                              </m:r>
                            </m:e>
                          </m:mr>
                          <m:mr>
                            <m:e>
                              <m:r>
                                <a:rPr lang="en-US" altLang="zh-CN" b="0" i="1" smtClean="0">
                                  <a:solidFill>
                                    <a:prstClr val="black"/>
                                  </a:solidFill>
                                  <a:latin typeface="Cambria Math" panose="02040503050406030204" pitchFamily="18" charset="0"/>
                                </a:rPr>
                                <m:t>2</m:t>
                              </m:r>
                            </m:e>
                            <m:e>
                              <m:r>
                                <a:rPr lang="en-US" altLang="zh-CN" b="0" i="1" smtClean="0">
                                  <a:solidFill>
                                    <a:prstClr val="black"/>
                                  </a:solidFill>
                                  <a:latin typeface="Cambria Math" panose="02040503050406030204" pitchFamily="18" charset="0"/>
                                </a:rPr>
                                <m:t>6</m:t>
                              </m:r>
                            </m:e>
                          </m:mr>
                        </m:m>
                      </m:e>
                    </m:d>
                    <m:r>
                      <a:rPr lang="en-US" altLang="zh-CN">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rPr>
                      <m:t> </m:t>
                    </m:r>
                  </m:oMath>
                </a14:m>
                <a:r>
                  <a:rPr lang="en-US" altLang="zh-CN" dirty="0" smtClean="0"/>
                  <a:t>computing the </a:t>
                </a:r>
                <a:r>
                  <a:rPr lang="en-US" altLang="zh-CN" dirty="0" err="1" smtClean="0"/>
                  <a:t>eigenpairs</a:t>
                </a:r>
                <a:r>
                  <a:rPr lang="en-US" altLang="zh-CN" dirty="0" smtClean="0"/>
                  <a:t> for M</a:t>
                </a:r>
              </a:p>
              <a:p>
                <a:pPr algn="just"/>
                <a:r>
                  <a:rPr lang="en-US" altLang="zh-CN" sz="3200" b="1" dirty="0" smtClean="0"/>
                  <a:t>Solution:</a:t>
                </a:r>
              </a:p>
              <a:p>
                <a:pPr algn="just"/>
                <a:r>
                  <a:rPr lang="en-US" altLang="zh-CN" dirty="0">
                    <a:latin typeface="Times New Roman" pitchFamily="18" charset="0"/>
                    <a:cs typeface="Times New Roman" pitchFamily="18" charset="0"/>
                  </a:rPr>
                  <a:t>M − </a:t>
                </a:r>
                <a:r>
                  <a:rPr lang="en-US" altLang="zh-CN" dirty="0" err="1" smtClean="0">
                    <a:latin typeface="Times New Roman" pitchFamily="18" charset="0"/>
                    <a:cs typeface="Times New Roman" pitchFamily="18" charset="0"/>
                  </a:rPr>
                  <a:t>λI</a:t>
                </a:r>
                <a:r>
                  <a:rPr lang="en-US" altLang="zh-CN" dirty="0" smtClean="0">
                    <a:latin typeface="Times New Roman" pitchFamily="18" charset="0"/>
                    <a:cs typeface="Times New Roman" pitchFamily="18" charset="0"/>
                  </a:rPr>
                  <a:t>=</a:t>
                </a:r>
                <a14:m>
                  <m:oMath xmlns:m="http://schemas.openxmlformats.org/officeDocument/2006/math">
                    <m:d>
                      <m:dPr>
                        <m:begChr m:val="["/>
                        <m:endChr m:val="]"/>
                        <m:ctrlPr>
                          <a:rPr lang="en-US" altLang="zh-CN" i="1">
                            <a:solidFill>
                              <a:prstClr val="black"/>
                            </a:solidFill>
                            <a:latin typeface="Cambria Math" panose="02040503050406030204" pitchFamily="18" charset="0"/>
                          </a:rPr>
                        </m:ctrlPr>
                      </m:dPr>
                      <m:e>
                        <m:m>
                          <m:mPr>
                            <m:mcs>
                              <m:mc>
                                <m:mcPr>
                                  <m:count m:val="2"/>
                                  <m:mcJc m:val="center"/>
                                </m:mcPr>
                              </m:mc>
                            </m:mcs>
                            <m:ctrlPr>
                              <a:rPr lang="en-US" altLang="zh-CN" i="1">
                                <a:solidFill>
                                  <a:prstClr val="black"/>
                                </a:solidFill>
                                <a:latin typeface="Cambria Math" panose="02040503050406030204" pitchFamily="18" charset="0"/>
                              </a:rPr>
                            </m:ctrlPr>
                          </m:mPr>
                          <m:mr>
                            <m:e>
                              <m:r>
                                <m:rPr>
                                  <m:brk m:alnAt="7"/>
                                </m:rPr>
                                <a:rPr lang="en-US" altLang="zh-CN" i="1">
                                  <a:solidFill>
                                    <a:prstClr val="black"/>
                                  </a:solidFill>
                                  <a:latin typeface="Cambria Math" panose="02040503050406030204" pitchFamily="18" charset="0"/>
                                </a:rPr>
                                <m:t>3</m:t>
                              </m:r>
                              <m:r>
                                <a:rPr lang="en-US" altLang="zh-CN" b="0" i="1" smtClean="0">
                                  <a:solidFill>
                                    <a:prstClr val="black"/>
                                  </a:solidFill>
                                  <a:latin typeface="Cambria Math" panose="02040503050406030204" pitchFamily="18" charset="0"/>
                                </a:rPr>
                                <m:t>−</m:t>
                              </m:r>
                              <m:r>
                                <m:rPr>
                                  <m:nor/>
                                </m:rPr>
                                <a:rPr lang="en-US" altLang="zh-CN" dirty="0">
                                  <a:latin typeface="Times New Roman" pitchFamily="18" charset="0"/>
                                  <a:cs typeface="Times New Roman" pitchFamily="18" charset="0"/>
                                </a:rPr>
                                <m:t>λ</m:t>
                              </m:r>
                            </m:e>
                            <m:e>
                              <m:r>
                                <a:rPr lang="en-US" altLang="zh-CN" i="1">
                                  <a:solidFill>
                                    <a:prstClr val="black"/>
                                  </a:solidFill>
                                  <a:latin typeface="Cambria Math" panose="02040503050406030204" pitchFamily="18" charset="0"/>
                                </a:rPr>
                                <m:t>2</m:t>
                              </m:r>
                            </m:e>
                          </m:mr>
                          <m:mr>
                            <m:e>
                              <m:r>
                                <a:rPr lang="en-US" altLang="zh-CN" i="1">
                                  <a:solidFill>
                                    <a:prstClr val="black"/>
                                  </a:solidFill>
                                  <a:latin typeface="Cambria Math" panose="02040503050406030204" pitchFamily="18" charset="0"/>
                                </a:rPr>
                                <m:t>2</m:t>
                              </m:r>
                            </m:e>
                            <m:e>
                              <m:r>
                                <a:rPr lang="en-US" altLang="zh-CN" i="1">
                                  <a:solidFill>
                                    <a:prstClr val="black"/>
                                  </a:solidFill>
                                  <a:latin typeface="Cambria Math" panose="02040503050406030204" pitchFamily="18" charset="0"/>
                                </a:rPr>
                                <m:t>6</m:t>
                              </m:r>
                              <m:r>
                                <a:rPr lang="en-US" altLang="zh-CN" b="0" i="1" smtClean="0">
                                  <a:solidFill>
                                    <a:prstClr val="black"/>
                                  </a:solidFill>
                                  <a:latin typeface="Cambria Math" panose="02040503050406030204" pitchFamily="18" charset="0"/>
                                </a:rPr>
                                <m:t>−</m:t>
                              </m:r>
                              <m:r>
                                <m:rPr>
                                  <m:nor/>
                                </m:rPr>
                                <a:rPr lang="en-US" altLang="zh-CN" dirty="0">
                                  <a:latin typeface="Times New Roman" pitchFamily="18" charset="0"/>
                                  <a:cs typeface="Times New Roman" pitchFamily="18" charset="0"/>
                                </a:rPr>
                                <m:t>λ</m:t>
                              </m:r>
                            </m:e>
                          </m:mr>
                        </m:m>
                      </m:e>
                    </m:d>
                  </m:oMath>
                </a14:m>
                <a:r>
                  <a:rPr lang="en-US" altLang="zh-CN" sz="3200" b="1" dirty="0" smtClean="0"/>
                  <a:t>,</a:t>
                </a:r>
              </a:p>
              <a:p>
                <a:pPr algn="just"/>
                <a:r>
                  <a:rPr lang="en-US" altLang="zh-CN" dirty="0" smtClean="0"/>
                  <a:t>so |</a:t>
                </a:r>
                <a:r>
                  <a:rPr lang="en-US" altLang="zh-CN" dirty="0">
                    <a:latin typeface="Times New Roman" pitchFamily="18" charset="0"/>
                    <a:cs typeface="Times New Roman" pitchFamily="18" charset="0"/>
                  </a:rPr>
                  <a:t> M − </a:t>
                </a:r>
                <a:r>
                  <a:rPr lang="en-US" altLang="zh-CN" dirty="0" err="1">
                    <a:latin typeface="Times New Roman" pitchFamily="18" charset="0"/>
                    <a:cs typeface="Times New Roman" pitchFamily="18" charset="0"/>
                  </a:rPr>
                  <a:t>λI</a:t>
                </a:r>
                <a:r>
                  <a:rPr lang="en-US" altLang="zh-CN" dirty="0">
                    <a:latin typeface="Times New Roman" pitchFamily="18" charset="0"/>
                    <a:cs typeface="Times New Roman" pitchFamily="18" charset="0"/>
                  </a:rPr>
                  <a:t> </a:t>
                </a:r>
                <a:r>
                  <a:rPr lang="en-US" altLang="zh-CN" dirty="0" smtClean="0"/>
                  <a:t>|=(</a:t>
                </a:r>
                <a14:m>
                  <m:oMath xmlns:m="http://schemas.openxmlformats.org/officeDocument/2006/math">
                    <m:r>
                      <m:rPr>
                        <m:brk m:alnAt="7"/>
                      </m:rPr>
                      <a:rPr lang="en-US" altLang="zh-CN" i="1">
                        <a:solidFill>
                          <a:prstClr val="black"/>
                        </a:solidFill>
                        <a:latin typeface="Cambria Math" panose="02040503050406030204" pitchFamily="18" charset="0"/>
                      </a:rPr>
                      <m:t>3</m:t>
                    </m:r>
                    <m:r>
                      <a:rPr lang="en-US" altLang="zh-CN" i="1">
                        <a:solidFill>
                          <a:prstClr val="black"/>
                        </a:solidFill>
                        <a:latin typeface="Cambria Math" panose="02040503050406030204" pitchFamily="18" charset="0"/>
                      </a:rPr>
                      <m:t>−</m:t>
                    </m:r>
                    <m:r>
                      <m:rPr>
                        <m:nor/>
                      </m:rPr>
                      <a:rPr lang="en-US" altLang="zh-CN" dirty="0">
                        <a:latin typeface="Times New Roman" pitchFamily="18" charset="0"/>
                        <a:cs typeface="Times New Roman" pitchFamily="18" charset="0"/>
                      </a:rPr>
                      <m:t>λ</m:t>
                    </m:r>
                  </m:oMath>
                </a14:m>
                <a:r>
                  <a:rPr lang="en-US" altLang="zh-CN" sz="3200" dirty="0" smtClean="0"/>
                  <a:t>)(</a:t>
                </a:r>
                <a14:m>
                  <m:oMath xmlns:m="http://schemas.openxmlformats.org/officeDocument/2006/math">
                    <m:r>
                      <a:rPr lang="en-US" altLang="zh-CN" i="1">
                        <a:solidFill>
                          <a:prstClr val="black"/>
                        </a:solidFill>
                        <a:latin typeface="Cambria Math" panose="02040503050406030204" pitchFamily="18" charset="0"/>
                      </a:rPr>
                      <m:t>6−</m:t>
                    </m:r>
                    <m:r>
                      <m:rPr>
                        <m:nor/>
                      </m:rPr>
                      <a:rPr lang="en-US" altLang="zh-CN" dirty="0">
                        <a:latin typeface="Times New Roman" pitchFamily="18" charset="0"/>
                        <a:cs typeface="Times New Roman" pitchFamily="18" charset="0"/>
                      </a:rPr>
                      <m:t>λ</m:t>
                    </m:r>
                  </m:oMath>
                </a14:m>
                <a:r>
                  <a:rPr lang="en-US" altLang="zh-CN" sz="3200" dirty="0" smtClean="0"/>
                  <a:t>)-2*2=0</a:t>
                </a:r>
                <a:endParaRPr lang="en-US" altLang="zh-CN"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431472"/>
                <a:ext cx="10896600" cy="4816928"/>
              </a:xfrm>
              <a:blipFill>
                <a:blip r:embed="rId3"/>
                <a:stretch>
                  <a:fillRect t="-1139" r="-2013" b="-3924"/>
                </a:stretch>
              </a:blipFill>
            </p:spPr>
            <p:txBody>
              <a:bodyPr/>
              <a:lstStyle/>
              <a:p>
                <a:r>
                  <a:rPr lang="zh-CN" altLang="en-US">
                    <a:noFill/>
                  </a:rPr>
                  <a:t> </a:t>
                </a:r>
              </a:p>
            </p:txBody>
          </p:sp>
        </mc:Fallback>
      </mc:AlternateContent>
      <p:sp>
        <p:nvSpPr>
          <p:cNvPr id="6" name="Slide Number Placeholder 5"/>
          <p:cNvSpPr>
            <a:spLocks noGrp="1"/>
          </p:cNvSpPr>
          <p:nvPr>
            <p:ph type="sldNum" sz="quarter" idx="12"/>
          </p:nvPr>
        </p:nvSpPr>
        <p:spPr/>
        <p:txBody>
          <a:bodyPr/>
          <a:lstStyle/>
          <a:p>
            <a:fld id="{19B12225-5612-419B-A8D5-4B8EEE4C217E}" type="slidenum">
              <a:rPr lang="en-US" smtClean="0"/>
              <a:pPr/>
              <a:t>44</a:t>
            </a:fld>
            <a:endParaRPr lang="en-US"/>
          </a:p>
        </p:txBody>
      </p:sp>
      <p:sp>
        <p:nvSpPr>
          <p:cNvPr id="4" name="日期占位符 3"/>
          <p:cNvSpPr>
            <a:spLocks noGrp="1"/>
          </p:cNvSpPr>
          <p:nvPr>
            <p:ph type="dt" sz="half" idx="10"/>
          </p:nvPr>
        </p:nvSpPr>
        <p:spPr/>
        <p:txBody>
          <a:bodyPr/>
          <a:lstStyle/>
          <a:p>
            <a:fld id="{3C2417A9-907C-482D-9227-D4B7442BDE17}" type="datetime1">
              <a:rPr lang="en-US" altLang="zh-CN" smtClean="0"/>
              <a:t>12/17/2021</a:t>
            </a:fld>
            <a:endParaRPr lang="en-US"/>
          </a:p>
        </p:txBody>
      </p:sp>
    </p:spTree>
    <p:extLst>
      <p:ext uri="{BB962C8B-B14F-4D97-AF65-F5344CB8AC3E}">
        <p14:creationId xmlns:p14="http://schemas.microsoft.com/office/powerpoint/2010/main" val="10451621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058400" cy="987552"/>
          </a:xfrm>
        </p:spPr>
        <p:txBody>
          <a:bodyPr>
            <a:normAutofit fontScale="90000"/>
          </a:bodyPr>
          <a:lstStyle/>
          <a:p>
            <a:r>
              <a:rPr lang="en-US" altLang="zh-CN" dirty="0" smtClean="0"/>
              <a:t>Computing the </a:t>
            </a:r>
            <a:r>
              <a:rPr lang="en-US" altLang="zh-CN" sz="4800" dirty="0" err="1"/>
              <a:t>eigenparis</a:t>
            </a:r>
            <a:r>
              <a:rPr lang="en-US" altLang="zh-CN" dirty="0" smtClean="0"/>
              <a:t> of  the matrix 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431472"/>
                <a:ext cx="10896600" cy="4816928"/>
              </a:xfrm>
            </p:spPr>
            <p:txBody>
              <a:bodyPr>
                <a:normAutofit fontScale="92500" lnSpcReduction="10000"/>
              </a:bodyPr>
              <a:lstStyle/>
              <a:p>
                <a:pPr algn="just"/>
                <a:r>
                  <a:rPr lang="en-US" altLang="zh-CN" sz="3500" dirty="0" smtClean="0">
                    <a:latin typeface="Times New Roman" pitchFamily="18" charset="0"/>
                    <a:cs typeface="Times New Roman" pitchFamily="18" charset="0"/>
                  </a:rPr>
                  <a:t>λ </a:t>
                </a:r>
                <a:r>
                  <a:rPr lang="en-US" altLang="zh-CN" sz="3500" dirty="0" smtClean="0"/>
                  <a:t>=7, </a:t>
                </a:r>
                <a:r>
                  <a:rPr lang="en-US" altLang="zh-CN" sz="3500" dirty="0">
                    <a:latin typeface="Times New Roman" pitchFamily="18" charset="0"/>
                    <a:cs typeface="Times New Roman" pitchFamily="18" charset="0"/>
                  </a:rPr>
                  <a:t>λ </a:t>
                </a:r>
                <a:r>
                  <a:rPr lang="en-US" altLang="zh-CN" sz="3500" dirty="0" smtClean="0"/>
                  <a:t>=2</a:t>
                </a:r>
                <a:endParaRPr lang="en-US" altLang="zh-CN" sz="3500" dirty="0"/>
              </a:p>
              <a:p>
                <a:pPr algn="just"/>
                <a:r>
                  <a:rPr lang="en-US" altLang="zh-CN" sz="3500" dirty="0" smtClean="0"/>
                  <a:t>for </a:t>
                </a:r>
                <a:r>
                  <a:rPr lang="en-US" altLang="zh-CN" sz="3500" dirty="0">
                    <a:latin typeface="Times New Roman" pitchFamily="18" charset="0"/>
                    <a:cs typeface="Times New Roman" pitchFamily="18" charset="0"/>
                  </a:rPr>
                  <a:t>λ </a:t>
                </a:r>
                <a:r>
                  <a:rPr lang="en-US" altLang="zh-CN" sz="3500" dirty="0"/>
                  <a:t>=</a:t>
                </a:r>
                <a:r>
                  <a:rPr lang="en-US" altLang="zh-CN" sz="3500" dirty="0" smtClean="0"/>
                  <a:t>7, </a:t>
                </a:r>
                <a14:m>
                  <m:oMath xmlns:m="http://schemas.openxmlformats.org/officeDocument/2006/math">
                    <m:d>
                      <m:dPr>
                        <m:begChr m:val="["/>
                        <m:endChr m:val="]"/>
                        <m:ctrlPr>
                          <a:rPr lang="en-US" altLang="zh-CN" sz="3500" i="1">
                            <a:solidFill>
                              <a:prstClr val="black"/>
                            </a:solidFill>
                            <a:latin typeface="Cambria Math" panose="02040503050406030204" pitchFamily="18" charset="0"/>
                          </a:rPr>
                        </m:ctrlPr>
                      </m:dPr>
                      <m:e>
                        <m:m>
                          <m:mPr>
                            <m:mcs>
                              <m:mc>
                                <m:mcPr>
                                  <m:count m:val="2"/>
                                  <m:mcJc m:val="center"/>
                                </m:mcPr>
                              </m:mc>
                            </m:mcs>
                            <m:ctrlPr>
                              <a:rPr lang="en-US" altLang="zh-CN" sz="3500" i="1">
                                <a:solidFill>
                                  <a:prstClr val="black"/>
                                </a:solidFill>
                                <a:latin typeface="Cambria Math" panose="02040503050406030204" pitchFamily="18" charset="0"/>
                              </a:rPr>
                            </m:ctrlPr>
                          </m:mPr>
                          <m:mr>
                            <m:e>
                              <m:r>
                                <m:rPr>
                                  <m:brk m:alnAt="7"/>
                                </m:rPr>
                                <a:rPr lang="en-US" altLang="zh-CN" sz="3500" i="1">
                                  <a:solidFill>
                                    <a:prstClr val="black"/>
                                  </a:solidFill>
                                  <a:latin typeface="Cambria Math" panose="02040503050406030204" pitchFamily="18" charset="0"/>
                                </a:rPr>
                                <m:t>3</m:t>
                              </m:r>
                            </m:e>
                            <m:e>
                              <m:r>
                                <a:rPr lang="en-US" altLang="zh-CN" sz="3500" i="1">
                                  <a:solidFill>
                                    <a:prstClr val="black"/>
                                  </a:solidFill>
                                  <a:latin typeface="Cambria Math" panose="02040503050406030204" pitchFamily="18" charset="0"/>
                                </a:rPr>
                                <m:t>2</m:t>
                              </m:r>
                            </m:e>
                          </m:mr>
                          <m:mr>
                            <m:e>
                              <m:r>
                                <a:rPr lang="en-US" altLang="zh-CN" sz="3500" i="1">
                                  <a:solidFill>
                                    <a:prstClr val="black"/>
                                  </a:solidFill>
                                  <a:latin typeface="Cambria Math" panose="02040503050406030204" pitchFamily="18" charset="0"/>
                                </a:rPr>
                                <m:t>2</m:t>
                              </m:r>
                            </m:e>
                            <m:e>
                              <m:r>
                                <a:rPr lang="en-US" altLang="zh-CN" sz="3500" i="1">
                                  <a:solidFill>
                                    <a:prstClr val="black"/>
                                  </a:solidFill>
                                  <a:latin typeface="Cambria Math" panose="02040503050406030204" pitchFamily="18" charset="0"/>
                                </a:rPr>
                                <m:t>6</m:t>
                              </m:r>
                            </m:e>
                          </m:mr>
                        </m:m>
                      </m:e>
                    </m:d>
                    <m:d>
                      <m:dPr>
                        <m:begChr m:val="["/>
                        <m:endChr m:val="]"/>
                        <m:ctrlPr>
                          <a:rPr lang="en-US" altLang="zh-CN" sz="3500" i="1">
                            <a:solidFill>
                              <a:prstClr val="black"/>
                            </a:solidFill>
                            <a:latin typeface="Cambria Math" panose="02040503050406030204" pitchFamily="18" charset="0"/>
                          </a:rPr>
                        </m:ctrlPr>
                      </m:dPr>
                      <m:e>
                        <m:m>
                          <m:mPr>
                            <m:mcs>
                              <m:mc>
                                <m:mcPr>
                                  <m:count m:val="1"/>
                                  <m:mcJc m:val="center"/>
                                </m:mcPr>
                              </m:mc>
                            </m:mcs>
                            <m:ctrlPr>
                              <a:rPr lang="en-US" altLang="zh-CN" sz="3500" i="1" smtClean="0">
                                <a:solidFill>
                                  <a:prstClr val="black"/>
                                </a:solidFill>
                                <a:latin typeface="Cambria Math" panose="02040503050406030204" pitchFamily="18" charset="0"/>
                              </a:rPr>
                            </m:ctrlPr>
                          </m:mPr>
                          <m:mr>
                            <m:e>
                              <m:r>
                                <m:rPr>
                                  <m:brk m:alnAt="7"/>
                                </m:rPr>
                                <a:rPr lang="en-US" altLang="zh-CN" sz="3500" b="0" i="1" smtClean="0">
                                  <a:solidFill>
                                    <a:prstClr val="black"/>
                                  </a:solidFill>
                                  <a:latin typeface="Cambria Math" panose="02040503050406030204" pitchFamily="18" charset="0"/>
                                </a:rPr>
                                <m:t>𝑥</m:t>
                              </m:r>
                            </m:e>
                          </m:mr>
                          <m:mr>
                            <m:e>
                              <m:r>
                                <a:rPr lang="en-US" altLang="zh-CN" sz="3500" b="0" i="1" smtClean="0">
                                  <a:solidFill>
                                    <a:prstClr val="black"/>
                                  </a:solidFill>
                                  <a:latin typeface="Cambria Math" panose="02040503050406030204" pitchFamily="18" charset="0"/>
                                </a:rPr>
                                <m:t>𝑦</m:t>
                              </m:r>
                            </m:e>
                          </m:mr>
                        </m:m>
                      </m:e>
                    </m:d>
                  </m:oMath>
                </a14:m>
                <a:r>
                  <a:rPr lang="en-US" altLang="zh-CN" sz="3500" dirty="0" smtClean="0"/>
                  <a:t>=7</a:t>
                </a:r>
                <a14:m>
                  <m:oMath xmlns:m="http://schemas.openxmlformats.org/officeDocument/2006/math">
                    <m:d>
                      <m:dPr>
                        <m:begChr m:val="["/>
                        <m:endChr m:val="]"/>
                        <m:ctrlPr>
                          <a:rPr lang="en-US" altLang="zh-CN" sz="3500" i="1">
                            <a:solidFill>
                              <a:prstClr val="black"/>
                            </a:solidFill>
                            <a:latin typeface="Cambria Math" panose="02040503050406030204" pitchFamily="18" charset="0"/>
                          </a:rPr>
                        </m:ctrlPr>
                      </m:dPr>
                      <m:e>
                        <m:m>
                          <m:mPr>
                            <m:mcs>
                              <m:mc>
                                <m:mcPr>
                                  <m:count m:val="1"/>
                                  <m:mcJc m:val="center"/>
                                </m:mcPr>
                              </m:mc>
                            </m:mcs>
                            <m:ctrlPr>
                              <a:rPr lang="en-US" altLang="zh-CN" sz="3500" i="1">
                                <a:solidFill>
                                  <a:prstClr val="black"/>
                                </a:solidFill>
                                <a:latin typeface="Cambria Math" panose="02040503050406030204" pitchFamily="18" charset="0"/>
                              </a:rPr>
                            </m:ctrlPr>
                          </m:mPr>
                          <m:mr>
                            <m:e>
                              <m:r>
                                <m:rPr>
                                  <m:brk m:alnAt="7"/>
                                </m:rPr>
                                <a:rPr lang="en-US" altLang="zh-CN" sz="3500" i="1">
                                  <a:solidFill>
                                    <a:prstClr val="black"/>
                                  </a:solidFill>
                                  <a:latin typeface="Cambria Math" panose="02040503050406030204" pitchFamily="18" charset="0"/>
                                </a:rPr>
                                <m:t>𝑥</m:t>
                              </m:r>
                            </m:e>
                          </m:mr>
                          <m:mr>
                            <m:e>
                              <m:r>
                                <a:rPr lang="en-US" altLang="zh-CN" sz="3500" i="1">
                                  <a:solidFill>
                                    <a:prstClr val="black"/>
                                  </a:solidFill>
                                  <a:latin typeface="Cambria Math" panose="02040503050406030204" pitchFamily="18" charset="0"/>
                                </a:rPr>
                                <m:t>𝑦</m:t>
                              </m:r>
                            </m:e>
                          </m:mr>
                        </m:m>
                      </m:e>
                    </m:d>
                  </m:oMath>
                </a14:m>
                <a:endParaRPr lang="en-US" altLang="zh-CN" sz="3500" dirty="0" smtClean="0"/>
              </a:p>
              <a:p>
                <a:pPr lvl="1" algn="just">
                  <a:buClr>
                    <a:srgbClr val="60B5CC"/>
                  </a:buClr>
                </a:pPr>
                <a:r>
                  <a:rPr lang="en-US" altLang="zh-CN" sz="3000" dirty="0" smtClean="0">
                    <a:solidFill>
                      <a:prstClr val="black"/>
                    </a:solidFill>
                  </a:rPr>
                  <a:t>Y=2x, so possible eigenvector is </a:t>
                </a:r>
                <a14:m>
                  <m:oMath xmlns:m="http://schemas.openxmlformats.org/officeDocument/2006/math">
                    <m:d>
                      <m:dPr>
                        <m:begChr m:val="["/>
                        <m:endChr m:val="]"/>
                        <m:ctrlPr>
                          <a:rPr lang="en-US" altLang="zh-CN" sz="3000" i="1">
                            <a:solidFill>
                              <a:prstClr val="black"/>
                            </a:solidFill>
                            <a:latin typeface="Cambria Math" panose="02040503050406030204" pitchFamily="18" charset="0"/>
                          </a:rPr>
                        </m:ctrlPr>
                      </m:dPr>
                      <m:e>
                        <m:m>
                          <m:mPr>
                            <m:mcs>
                              <m:mc>
                                <m:mcPr>
                                  <m:count m:val="1"/>
                                  <m:mcJc m:val="center"/>
                                </m:mcPr>
                              </m:mc>
                            </m:mcs>
                            <m:ctrlPr>
                              <a:rPr lang="en-US" altLang="zh-CN" sz="3000" i="1">
                                <a:solidFill>
                                  <a:prstClr val="black"/>
                                </a:solidFill>
                                <a:latin typeface="Cambria Math" panose="02040503050406030204" pitchFamily="18" charset="0"/>
                              </a:rPr>
                            </m:ctrlPr>
                          </m:mPr>
                          <m:mr>
                            <m:e>
                              <m:r>
                                <a:rPr lang="en-US" altLang="zh-CN" sz="3000" b="0" i="1" smtClean="0">
                                  <a:solidFill>
                                    <a:prstClr val="black"/>
                                  </a:solidFill>
                                  <a:latin typeface="Cambria Math" panose="02040503050406030204" pitchFamily="18" charset="0"/>
                                </a:rPr>
                                <m:t>1</m:t>
                              </m:r>
                            </m:e>
                          </m:mr>
                          <m:mr>
                            <m:e>
                              <m:r>
                                <a:rPr lang="en-US" altLang="zh-CN" sz="3000" b="0" i="1" smtClean="0">
                                  <a:solidFill>
                                    <a:prstClr val="black"/>
                                  </a:solidFill>
                                  <a:latin typeface="Cambria Math" panose="02040503050406030204" pitchFamily="18" charset="0"/>
                                </a:rPr>
                                <m:t>2</m:t>
                              </m:r>
                            </m:e>
                          </m:mr>
                        </m:m>
                      </m:e>
                    </m:d>
                  </m:oMath>
                </a14:m>
                <a:endParaRPr lang="en-US" altLang="zh-CN" sz="3000" dirty="0" smtClean="0"/>
              </a:p>
              <a:p>
                <a:pPr lvl="1" algn="just">
                  <a:buClr>
                    <a:srgbClr val="60B5CC"/>
                  </a:buClr>
                </a:pPr>
                <a:r>
                  <a:rPr lang="en-US" altLang="zh-CN" sz="3000" dirty="0" smtClean="0"/>
                  <a:t>But this </a:t>
                </a:r>
                <a:r>
                  <a:rPr lang="en-US" altLang="zh-CN" sz="3000" dirty="0" smtClean="0">
                    <a:solidFill>
                      <a:prstClr val="black"/>
                    </a:solidFill>
                  </a:rPr>
                  <a:t>eigenvector is not unit vector (</a:t>
                </a:r>
                <a:r>
                  <a:rPr lang="zh-CN" altLang="en-US" sz="3000" dirty="0" smtClean="0">
                    <a:solidFill>
                      <a:prstClr val="black"/>
                    </a:solidFill>
                  </a:rPr>
                  <a:t>单位向量</a:t>
                </a:r>
                <a:r>
                  <a:rPr lang="en-US" altLang="zh-CN" sz="3000" dirty="0" smtClean="0">
                    <a:solidFill>
                      <a:prstClr val="black"/>
                    </a:solidFill>
                  </a:rPr>
                  <a:t>, </a:t>
                </a:r>
                <a:r>
                  <a:rPr lang="zh-CN" altLang="en-US" sz="3000" dirty="0" smtClean="0">
                    <a:solidFill>
                      <a:prstClr val="black"/>
                    </a:solidFill>
                  </a:rPr>
                  <a:t>向量</a:t>
                </a:r>
                <a:r>
                  <a:rPr lang="zh-CN" altLang="en-US" sz="3000" dirty="0">
                    <a:solidFill>
                      <a:prstClr val="black"/>
                    </a:solidFill>
                  </a:rPr>
                  <a:t>的</a:t>
                </a:r>
                <a:r>
                  <a:rPr lang="zh-CN" altLang="en-US" sz="3000" dirty="0" smtClean="0">
                    <a:solidFill>
                      <a:prstClr val="black"/>
                    </a:solidFill>
                  </a:rPr>
                  <a:t>分量的平方和为</a:t>
                </a:r>
                <a:r>
                  <a:rPr lang="en-US" altLang="zh-CN" sz="3000" dirty="0" smtClean="0">
                    <a:solidFill>
                      <a:prstClr val="black"/>
                    </a:solidFill>
                  </a:rPr>
                  <a:t>1).  </a:t>
                </a:r>
              </a:p>
              <a:p>
                <a:pPr lvl="1" algn="just">
                  <a:buClr>
                    <a:srgbClr val="60B5CC"/>
                  </a:buClr>
                </a:pPr>
                <a:r>
                  <a:rPr lang="en-US" altLang="zh-CN" sz="3000" dirty="0" smtClean="0">
                    <a:solidFill>
                      <a:prstClr val="black"/>
                    </a:solidFill>
                  </a:rPr>
                  <a:t>We divide each </a:t>
                </a:r>
                <a:r>
                  <a:rPr lang="en-US" altLang="zh-CN" sz="3000" dirty="0">
                    <a:solidFill>
                      <a:prstClr val="black"/>
                    </a:solidFill>
                  </a:rPr>
                  <a:t>component by </a:t>
                </a:r>
                <a14:m>
                  <m:oMath xmlns:m="http://schemas.openxmlformats.org/officeDocument/2006/math">
                    <m:rad>
                      <m:radPr>
                        <m:degHide m:val="on"/>
                        <m:ctrlPr>
                          <a:rPr lang="en-US" altLang="zh-CN" sz="3000" i="1" dirty="0" smtClean="0">
                            <a:solidFill>
                              <a:prstClr val="black"/>
                            </a:solidFill>
                            <a:latin typeface="Cambria Math" panose="02040503050406030204" pitchFamily="18" charset="0"/>
                          </a:rPr>
                        </m:ctrlPr>
                      </m:radPr>
                      <m:deg/>
                      <m:e>
                        <m:r>
                          <a:rPr lang="en-US" altLang="zh-CN" sz="3000" b="0" i="1" dirty="0" smtClean="0">
                            <a:solidFill>
                              <a:prstClr val="black"/>
                            </a:solidFill>
                            <a:latin typeface="Cambria Math" panose="02040503050406030204" pitchFamily="18" charset="0"/>
                          </a:rPr>
                          <m:t>5</m:t>
                        </m:r>
                      </m:e>
                    </m:rad>
                  </m:oMath>
                </a14:m>
                <a:r>
                  <a:rPr lang="en-US" altLang="zh-CN" sz="3000" dirty="0" smtClean="0">
                    <a:solidFill>
                      <a:prstClr val="black"/>
                    </a:solidFill>
                  </a:rPr>
                  <a:t> (5=</a:t>
                </a:r>
                <a14:m>
                  <m:oMath xmlns:m="http://schemas.openxmlformats.org/officeDocument/2006/math">
                    <m:sSup>
                      <m:sSupPr>
                        <m:ctrlPr>
                          <a:rPr lang="en-US" altLang="zh-CN" sz="3000" i="1" smtClean="0">
                            <a:solidFill>
                              <a:prstClr val="black"/>
                            </a:solidFill>
                            <a:latin typeface="Cambria Math" panose="02040503050406030204" pitchFamily="18" charset="0"/>
                          </a:rPr>
                        </m:ctrlPr>
                      </m:sSupPr>
                      <m:e>
                        <m:r>
                          <a:rPr lang="en-US" altLang="zh-CN" sz="3000" b="0" i="1" smtClean="0">
                            <a:solidFill>
                              <a:prstClr val="black"/>
                            </a:solidFill>
                            <a:latin typeface="Cambria Math" panose="02040503050406030204" pitchFamily="18" charset="0"/>
                          </a:rPr>
                          <m:t>1</m:t>
                        </m:r>
                      </m:e>
                      <m:sup>
                        <m:r>
                          <a:rPr lang="en-US" altLang="zh-CN" sz="3000" b="0" i="1" smtClean="0">
                            <a:solidFill>
                              <a:prstClr val="black"/>
                            </a:solidFill>
                            <a:latin typeface="Cambria Math" panose="02040503050406030204" pitchFamily="18" charset="0"/>
                          </a:rPr>
                          <m:t>2</m:t>
                        </m:r>
                      </m:sup>
                    </m:sSup>
                  </m:oMath>
                </a14:m>
                <a:r>
                  <a:rPr lang="en-US" altLang="zh-CN" sz="3000" dirty="0" smtClean="0">
                    <a:solidFill>
                      <a:prstClr val="black"/>
                    </a:solidFill>
                  </a:rPr>
                  <a:t>+</a:t>
                </a:r>
                <a14:m>
                  <m:oMath xmlns:m="http://schemas.openxmlformats.org/officeDocument/2006/math">
                    <m:sSup>
                      <m:sSupPr>
                        <m:ctrlPr>
                          <a:rPr lang="en-US" altLang="zh-CN" sz="3000" i="1">
                            <a:solidFill>
                              <a:prstClr val="black"/>
                            </a:solidFill>
                            <a:latin typeface="Cambria Math" panose="02040503050406030204" pitchFamily="18" charset="0"/>
                          </a:rPr>
                        </m:ctrlPr>
                      </m:sSupPr>
                      <m:e>
                        <m:r>
                          <a:rPr lang="en-US" altLang="zh-CN" sz="3000" b="0" i="1" smtClean="0">
                            <a:solidFill>
                              <a:prstClr val="black"/>
                            </a:solidFill>
                            <a:latin typeface="Cambria Math" panose="02040503050406030204" pitchFamily="18" charset="0"/>
                          </a:rPr>
                          <m:t>2</m:t>
                        </m:r>
                      </m:e>
                      <m:sup>
                        <m:r>
                          <a:rPr lang="en-US" altLang="zh-CN" sz="3000" i="1">
                            <a:solidFill>
                              <a:prstClr val="black"/>
                            </a:solidFill>
                            <a:latin typeface="Cambria Math" panose="02040503050406030204" pitchFamily="18" charset="0"/>
                          </a:rPr>
                          <m:t>2</m:t>
                        </m:r>
                      </m:sup>
                    </m:sSup>
                  </m:oMath>
                </a14:m>
                <a:r>
                  <a:rPr lang="en-US" altLang="zh-CN" sz="3000" dirty="0" smtClean="0">
                    <a:solidFill>
                      <a:prstClr val="black"/>
                    </a:solidFill>
                  </a:rPr>
                  <a:t>), we get </a:t>
                </a:r>
                <a:r>
                  <a:rPr lang="en-US" altLang="zh-CN" sz="3000" dirty="0">
                    <a:solidFill>
                      <a:prstClr val="black"/>
                    </a:solidFill>
                  </a:rPr>
                  <a:t>eigenvector is </a:t>
                </a:r>
                <a14:m>
                  <m:oMath xmlns:m="http://schemas.openxmlformats.org/officeDocument/2006/math">
                    <m:d>
                      <m:dPr>
                        <m:begChr m:val="["/>
                        <m:endChr m:val="]"/>
                        <m:ctrlPr>
                          <a:rPr lang="en-US" altLang="zh-CN" sz="3000" i="1">
                            <a:solidFill>
                              <a:prstClr val="black"/>
                            </a:solidFill>
                            <a:latin typeface="Cambria Math" panose="02040503050406030204" pitchFamily="18" charset="0"/>
                          </a:rPr>
                        </m:ctrlPr>
                      </m:dPr>
                      <m:e>
                        <m:m>
                          <m:mPr>
                            <m:mcs>
                              <m:mc>
                                <m:mcPr>
                                  <m:count m:val="1"/>
                                  <m:mcJc m:val="center"/>
                                </m:mcPr>
                              </m:mc>
                            </m:mcs>
                            <m:ctrlPr>
                              <a:rPr lang="en-US" altLang="zh-CN" sz="3000" i="1">
                                <a:solidFill>
                                  <a:prstClr val="black"/>
                                </a:solidFill>
                                <a:latin typeface="Cambria Math" panose="02040503050406030204" pitchFamily="18" charset="0"/>
                              </a:rPr>
                            </m:ctrlPr>
                          </m:mPr>
                          <m:mr>
                            <m:e>
                              <m:r>
                                <a:rPr lang="en-US" altLang="zh-CN" sz="3000" i="1">
                                  <a:solidFill>
                                    <a:prstClr val="black"/>
                                  </a:solidFill>
                                  <a:latin typeface="Cambria Math" panose="02040503050406030204" pitchFamily="18" charset="0"/>
                                </a:rPr>
                                <m:t>1</m:t>
                              </m:r>
                              <m:r>
                                <a:rPr lang="en-US" altLang="zh-CN" sz="3000" b="0" i="1" smtClean="0">
                                  <a:solidFill>
                                    <a:prstClr val="black"/>
                                  </a:solidFill>
                                  <a:latin typeface="Cambria Math" panose="02040503050406030204" pitchFamily="18" charset="0"/>
                                </a:rPr>
                                <m:t>/</m:t>
                              </m:r>
                              <m:rad>
                                <m:radPr>
                                  <m:degHide m:val="on"/>
                                  <m:ctrlPr>
                                    <a:rPr lang="en-US" altLang="zh-CN" sz="3000" i="1" dirty="0">
                                      <a:solidFill>
                                        <a:prstClr val="black"/>
                                      </a:solidFill>
                                      <a:latin typeface="Cambria Math" panose="02040503050406030204" pitchFamily="18" charset="0"/>
                                    </a:rPr>
                                  </m:ctrlPr>
                                </m:radPr>
                                <m:deg/>
                                <m:e>
                                  <m:r>
                                    <a:rPr lang="en-US" altLang="zh-CN" sz="3000" i="1" dirty="0">
                                      <a:solidFill>
                                        <a:prstClr val="black"/>
                                      </a:solidFill>
                                      <a:latin typeface="Cambria Math" panose="02040503050406030204" pitchFamily="18" charset="0"/>
                                    </a:rPr>
                                    <m:t>5</m:t>
                                  </m:r>
                                </m:e>
                              </m:rad>
                            </m:e>
                          </m:mr>
                          <m:mr>
                            <m:e>
                              <m:r>
                                <a:rPr lang="en-US" altLang="zh-CN" sz="3000" i="1">
                                  <a:solidFill>
                                    <a:prstClr val="black"/>
                                  </a:solidFill>
                                  <a:latin typeface="Cambria Math" panose="02040503050406030204" pitchFamily="18" charset="0"/>
                                </a:rPr>
                                <m:t>2/</m:t>
                              </m:r>
                              <m:rad>
                                <m:radPr>
                                  <m:degHide m:val="on"/>
                                  <m:ctrlPr>
                                    <a:rPr lang="en-US" altLang="zh-CN" sz="3000" i="1" dirty="0">
                                      <a:solidFill>
                                        <a:prstClr val="black"/>
                                      </a:solidFill>
                                      <a:latin typeface="Cambria Math" panose="02040503050406030204" pitchFamily="18" charset="0"/>
                                    </a:rPr>
                                  </m:ctrlPr>
                                </m:radPr>
                                <m:deg/>
                                <m:e>
                                  <m:r>
                                    <a:rPr lang="en-US" altLang="zh-CN" sz="3000" i="1" dirty="0">
                                      <a:solidFill>
                                        <a:prstClr val="black"/>
                                      </a:solidFill>
                                      <a:latin typeface="Cambria Math" panose="02040503050406030204" pitchFamily="18" charset="0"/>
                                    </a:rPr>
                                    <m:t>5</m:t>
                                  </m:r>
                                </m:e>
                              </m:rad>
                            </m:e>
                          </m:mr>
                        </m:m>
                      </m:e>
                    </m:d>
                  </m:oMath>
                </a14:m>
                <a:endParaRPr lang="en-US" altLang="zh-CN" sz="30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431472"/>
                <a:ext cx="10896600" cy="4816928"/>
              </a:xfrm>
              <a:blipFill>
                <a:blip r:embed="rId3"/>
                <a:stretch>
                  <a:fillRect t="-2025" r="-1063"/>
                </a:stretch>
              </a:blipFill>
            </p:spPr>
            <p:txBody>
              <a:bodyPr/>
              <a:lstStyle/>
              <a:p>
                <a:r>
                  <a:rPr lang="zh-CN" altLang="en-US">
                    <a:noFill/>
                  </a:rPr>
                  <a:t> </a:t>
                </a:r>
              </a:p>
            </p:txBody>
          </p:sp>
        </mc:Fallback>
      </mc:AlternateContent>
      <p:sp>
        <p:nvSpPr>
          <p:cNvPr id="6" name="Slide Number Placeholder 5"/>
          <p:cNvSpPr>
            <a:spLocks noGrp="1"/>
          </p:cNvSpPr>
          <p:nvPr>
            <p:ph type="sldNum" sz="quarter" idx="12"/>
          </p:nvPr>
        </p:nvSpPr>
        <p:spPr/>
        <p:txBody>
          <a:bodyPr/>
          <a:lstStyle/>
          <a:p>
            <a:fld id="{19B12225-5612-419B-A8D5-4B8EEE4C217E}" type="slidenum">
              <a:rPr lang="en-US" smtClean="0"/>
              <a:pPr/>
              <a:t>45</a:t>
            </a:fld>
            <a:endParaRPr lang="en-US"/>
          </a:p>
        </p:txBody>
      </p:sp>
      <p:sp>
        <p:nvSpPr>
          <p:cNvPr id="4" name="日期占位符 3"/>
          <p:cNvSpPr>
            <a:spLocks noGrp="1"/>
          </p:cNvSpPr>
          <p:nvPr>
            <p:ph type="dt" sz="half" idx="10"/>
          </p:nvPr>
        </p:nvSpPr>
        <p:spPr/>
        <p:txBody>
          <a:bodyPr/>
          <a:lstStyle/>
          <a:p>
            <a:fld id="{3C2417A9-907C-482D-9227-D4B7442BDE17}" type="datetime1">
              <a:rPr lang="en-US" altLang="zh-CN" smtClean="0"/>
              <a:t>12/17/2021</a:t>
            </a:fld>
            <a:endParaRPr lang="en-US"/>
          </a:p>
        </p:txBody>
      </p:sp>
    </p:spTree>
    <p:extLst>
      <p:ext uri="{BB962C8B-B14F-4D97-AF65-F5344CB8AC3E}">
        <p14:creationId xmlns:p14="http://schemas.microsoft.com/office/powerpoint/2010/main" val="7612938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058400" cy="987552"/>
          </a:xfrm>
        </p:spPr>
        <p:txBody>
          <a:bodyPr>
            <a:normAutofit fontScale="90000"/>
          </a:bodyPr>
          <a:lstStyle/>
          <a:p>
            <a:r>
              <a:rPr lang="en-US" altLang="zh-CN" dirty="0" smtClean="0"/>
              <a:t>Computing the </a:t>
            </a:r>
            <a:r>
              <a:rPr lang="en-US" altLang="zh-CN" sz="4800" dirty="0" err="1"/>
              <a:t>eigenparis</a:t>
            </a:r>
            <a:r>
              <a:rPr lang="en-US" altLang="zh-CN" dirty="0" smtClean="0"/>
              <a:t> of  the matrix 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431472"/>
                <a:ext cx="10896600" cy="4816928"/>
              </a:xfrm>
            </p:spPr>
            <p:txBody>
              <a:bodyPr>
                <a:normAutofit/>
              </a:bodyPr>
              <a:lstStyle/>
              <a:p>
                <a:pPr algn="just"/>
                <a:r>
                  <a:rPr lang="en-US" altLang="zh-CN" dirty="0" smtClean="0"/>
                  <a:t>for </a:t>
                </a:r>
                <a:r>
                  <a:rPr lang="en-US" altLang="zh-CN" dirty="0">
                    <a:latin typeface="Times New Roman" pitchFamily="18" charset="0"/>
                    <a:cs typeface="Times New Roman" pitchFamily="18" charset="0"/>
                  </a:rPr>
                  <a:t>λ </a:t>
                </a:r>
                <a:r>
                  <a:rPr lang="en-US" altLang="zh-CN" dirty="0" smtClean="0"/>
                  <a:t>=2, </a:t>
                </a:r>
                <a14:m>
                  <m:oMath xmlns:m="http://schemas.openxmlformats.org/officeDocument/2006/math">
                    <m:d>
                      <m:dPr>
                        <m:begChr m:val="["/>
                        <m:endChr m:val="]"/>
                        <m:ctrlPr>
                          <a:rPr lang="en-US" altLang="zh-CN" i="1">
                            <a:solidFill>
                              <a:prstClr val="black"/>
                            </a:solidFill>
                            <a:latin typeface="Cambria Math" panose="02040503050406030204" pitchFamily="18" charset="0"/>
                          </a:rPr>
                        </m:ctrlPr>
                      </m:dPr>
                      <m:e>
                        <m:m>
                          <m:mPr>
                            <m:mcs>
                              <m:mc>
                                <m:mcPr>
                                  <m:count m:val="2"/>
                                  <m:mcJc m:val="center"/>
                                </m:mcPr>
                              </m:mc>
                            </m:mcs>
                            <m:ctrlPr>
                              <a:rPr lang="en-US" altLang="zh-CN" i="1">
                                <a:solidFill>
                                  <a:prstClr val="black"/>
                                </a:solidFill>
                                <a:latin typeface="Cambria Math" panose="02040503050406030204" pitchFamily="18" charset="0"/>
                              </a:rPr>
                            </m:ctrlPr>
                          </m:mPr>
                          <m:mr>
                            <m:e>
                              <m:r>
                                <m:rPr>
                                  <m:brk m:alnAt="7"/>
                                </m:rPr>
                                <a:rPr lang="en-US" altLang="zh-CN" i="1">
                                  <a:solidFill>
                                    <a:prstClr val="black"/>
                                  </a:solidFill>
                                  <a:latin typeface="Cambria Math" panose="02040503050406030204" pitchFamily="18" charset="0"/>
                                </a:rPr>
                                <m:t>3</m:t>
                              </m:r>
                            </m:e>
                            <m:e>
                              <m:r>
                                <a:rPr lang="en-US" altLang="zh-CN" i="1">
                                  <a:solidFill>
                                    <a:prstClr val="black"/>
                                  </a:solidFill>
                                  <a:latin typeface="Cambria Math" panose="02040503050406030204" pitchFamily="18" charset="0"/>
                                </a:rPr>
                                <m:t>2</m:t>
                              </m:r>
                            </m:e>
                          </m:mr>
                          <m:mr>
                            <m:e>
                              <m:r>
                                <a:rPr lang="en-US" altLang="zh-CN" i="1">
                                  <a:solidFill>
                                    <a:prstClr val="black"/>
                                  </a:solidFill>
                                  <a:latin typeface="Cambria Math" panose="02040503050406030204" pitchFamily="18" charset="0"/>
                                </a:rPr>
                                <m:t>2</m:t>
                              </m:r>
                            </m:e>
                            <m:e>
                              <m:r>
                                <a:rPr lang="en-US" altLang="zh-CN" i="1">
                                  <a:solidFill>
                                    <a:prstClr val="black"/>
                                  </a:solidFill>
                                  <a:latin typeface="Cambria Math" panose="02040503050406030204" pitchFamily="18" charset="0"/>
                                </a:rPr>
                                <m:t>6</m:t>
                              </m:r>
                            </m:e>
                          </m:mr>
                        </m:m>
                      </m:e>
                    </m:d>
                    <m:d>
                      <m:dPr>
                        <m:begChr m:val="["/>
                        <m:endChr m:val="]"/>
                        <m:ctrlPr>
                          <a:rPr lang="en-US" altLang="zh-CN" i="1">
                            <a:solidFill>
                              <a:prstClr val="black"/>
                            </a:solidFill>
                            <a:latin typeface="Cambria Math" panose="02040503050406030204" pitchFamily="18" charset="0"/>
                          </a:rPr>
                        </m:ctrlPr>
                      </m:dPr>
                      <m:e>
                        <m:m>
                          <m:mPr>
                            <m:mcs>
                              <m:mc>
                                <m:mcPr>
                                  <m:count m:val="1"/>
                                  <m:mcJc m:val="center"/>
                                </m:mcPr>
                              </m:mc>
                            </m:mcs>
                            <m:ctrlPr>
                              <a:rPr lang="en-US" altLang="zh-CN" i="1" smtClean="0">
                                <a:solidFill>
                                  <a:prstClr val="black"/>
                                </a:solidFill>
                                <a:latin typeface="Cambria Math" panose="02040503050406030204" pitchFamily="18" charset="0"/>
                              </a:rPr>
                            </m:ctrlPr>
                          </m:mPr>
                          <m:mr>
                            <m:e>
                              <m:r>
                                <m:rPr>
                                  <m:brk m:alnAt="7"/>
                                </m:rPr>
                                <a:rPr lang="en-US" altLang="zh-CN" b="0" i="1" smtClean="0">
                                  <a:solidFill>
                                    <a:prstClr val="black"/>
                                  </a:solidFill>
                                  <a:latin typeface="Cambria Math" panose="02040503050406030204" pitchFamily="18" charset="0"/>
                                </a:rPr>
                                <m:t>𝑥</m:t>
                              </m:r>
                            </m:e>
                          </m:mr>
                          <m:mr>
                            <m:e>
                              <m:r>
                                <a:rPr lang="en-US" altLang="zh-CN" b="0" i="1" smtClean="0">
                                  <a:solidFill>
                                    <a:prstClr val="black"/>
                                  </a:solidFill>
                                  <a:latin typeface="Cambria Math" panose="02040503050406030204" pitchFamily="18" charset="0"/>
                                </a:rPr>
                                <m:t>𝑦</m:t>
                              </m:r>
                            </m:e>
                          </m:mr>
                        </m:m>
                      </m:e>
                    </m:d>
                  </m:oMath>
                </a14:m>
                <a:r>
                  <a:rPr lang="en-US" altLang="zh-CN" dirty="0" smtClean="0"/>
                  <a:t>=2</a:t>
                </a:r>
                <a14:m>
                  <m:oMath xmlns:m="http://schemas.openxmlformats.org/officeDocument/2006/math">
                    <m:d>
                      <m:dPr>
                        <m:begChr m:val="["/>
                        <m:endChr m:val="]"/>
                        <m:ctrlPr>
                          <a:rPr lang="en-US" altLang="zh-CN" i="1">
                            <a:solidFill>
                              <a:prstClr val="black"/>
                            </a:solidFill>
                            <a:latin typeface="Cambria Math" panose="02040503050406030204" pitchFamily="18" charset="0"/>
                          </a:rPr>
                        </m:ctrlPr>
                      </m:dPr>
                      <m:e>
                        <m:m>
                          <m:mPr>
                            <m:mcs>
                              <m:mc>
                                <m:mcPr>
                                  <m:count m:val="1"/>
                                  <m:mcJc m:val="center"/>
                                </m:mcPr>
                              </m:mc>
                            </m:mcs>
                            <m:ctrlPr>
                              <a:rPr lang="en-US" altLang="zh-CN" i="1">
                                <a:solidFill>
                                  <a:prstClr val="black"/>
                                </a:solidFill>
                                <a:latin typeface="Cambria Math" panose="02040503050406030204" pitchFamily="18" charset="0"/>
                              </a:rPr>
                            </m:ctrlPr>
                          </m:mPr>
                          <m:mr>
                            <m:e>
                              <m:r>
                                <m:rPr>
                                  <m:brk m:alnAt="7"/>
                                </m:rPr>
                                <a:rPr lang="en-US" altLang="zh-CN" i="1">
                                  <a:solidFill>
                                    <a:prstClr val="black"/>
                                  </a:solidFill>
                                  <a:latin typeface="Cambria Math" panose="02040503050406030204" pitchFamily="18" charset="0"/>
                                </a:rPr>
                                <m:t>𝑥</m:t>
                              </m:r>
                            </m:e>
                          </m:mr>
                          <m:mr>
                            <m:e>
                              <m:r>
                                <a:rPr lang="en-US" altLang="zh-CN" i="1">
                                  <a:solidFill>
                                    <a:prstClr val="black"/>
                                  </a:solidFill>
                                  <a:latin typeface="Cambria Math" panose="02040503050406030204" pitchFamily="18" charset="0"/>
                                </a:rPr>
                                <m:t>𝑦</m:t>
                              </m:r>
                            </m:e>
                          </m:mr>
                        </m:m>
                      </m:e>
                    </m:d>
                  </m:oMath>
                </a14:m>
                <a:endParaRPr lang="en-US" altLang="zh-CN" dirty="0" smtClean="0"/>
              </a:p>
              <a:p>
                <a:pPr lvl="1" algn="just">
                  <a:buClr>
                    <a:srgbClr val="60B5CC"/>
                  </a:buClr>
                </a:pPr>
                <a:r>
                  <a:rPr lang="en-US" altLang="zh-CN" dirty="0" smtClean="0">
                    <a:solidFill>
                      <a:prstClr val="black"/>
                    </a:solidFill>
                  </a:rPr>
                  <a:t>-2Y=x, so possible eigenvector is </a:t>
                </a:r>
                <a14:m>
                  <m:oMath xmlns:m="http://schemas.openxmlformats.org/officeDocument/2006/math">
                    <m:d>
                      <m:dPr>
                        <m:begChr m:val="["/>
                        <m:endChr m:val="]"/>
                        <m:ctrlPr>
                          <a:rPr lang="en-US" altLang="zh-CN" i="1">
                            <a:solidFill>
                              <a:prstClr val="black"/>
                            </a:solidFill>
                            <a:latin typeface="Cambria Math" panose="02040503050406030204" pitchFamily="18" charset="0"/>
                          </a:rPr>
                        </m:ctrlPr>
                      </m:dPr>
                      <m:e>
                        <m:m>
                          <m:mPr>
                            <m:mcs>
                              <m:mc>
                                <m:mcPr>
                                  <m:count m:val="1"/>
                                  <m:mcJc m:val="center"/>
                                </m:mcPr>
                              </m:mc>
                            </m:mcs>
                            <m:ctrlPr>
                              <a:rPr lang="en-US" altLang="zh-CN" i="1">
                                <a:solidFill>
                                  <a:prstClr val="black"/>
                                </a:solidFill>
                                <a:latin typeface="Cambria Math" panose="02040503050406030204" pitchFamily="18" charset="0"/>
                              </a:rPr>
                            </m:ctrlPr>
                          </m:mPr>
                          <m:mr>
                            <m:e>
                              <m:r>
                                <m:rPr>
                                  <m:brk m:alnAt="7"/>
                                </m:rPr>
                                <a:rPr lang="en-US" altLang="zh-CN" b="0" i="1" smtClean="0">
                                  <a:solidFill>
                                    <a:prstClr val="black"/>
                                  </a:solidFill>
                                  <a:latin typeface="Cambria Math" panose="02040503050406030204" pitchFamily="18" charset="0"/>
                                </a:rPr>
                                <m:t>2</m:t>
                              </m:r>
                            </m:e>
                          </m:mr>
                          <m:mr>
                            <m:e>
                              <m:r>
                                <a:rPr lang="en-US" altLang="zh-CN" b="0" i="1" smtClean="0">
                                  <a:solidFill>
                                    <a:prstClr val="black"/>
                                  </a:solidFill>
                                  <a:latin typeface="Cambria Math" panose="02040503050406030204" pitchFamily="18" charset="0"/>
                                </a:rPr>
                                <m:t>−1</m:t>
                              </m:r>
                            </m:e>
                          </m:mr>
                        </m:m>
                      </m:e>
                    </m:d>
                  </m:oMath>
                </a14:m>
                <a:endParaRPr lang="en-US" altLang="zh-CN" dirty="0" smtClean="0"/>
              </a:p>
              <a:p>
                <a:pPr lvl="1" algn="just">
                  <a:buClr>
                    <a:srgbClr val="60B5CC"/>
                  </a:buClr>
                </a:pPr>
                <a:r>
                  <a:rPr lang="en-US" altLang="zh-CN" dirty="0" smtClean="0"/>
                  <a:t>But this </a:t>
                </a:r>
                <a:r>
                  <a:rPr lang="en-US" altLang="zh-CN" dirty="0" smtClean="0">
                    <a:solidFill>
                      <a:prstClr val="black"/>
                    </a:solidFill>
                  </a:rPr>
                  <a:t>eigenvector is not unit vector (</a:t>
                </a:r>
                <a:r>
                  <a:rPr lang="zh-CN" altLang="en-US" dirty="0" smtClean="0">
                    <a:solidFill>
                      <a:prstClr val="black"/>
                    </a:solidFill>
                  </a:rPr>
                  <a:t>单位向量</a:t>
                </a:r>
                <a:r>
                  <a:rPr lang="en-US" altLang="zh-CN" dirty="0" smtClean="0">
                    <a:solidFill>
                      <a:prstClr val="black"/>
                    </a:solidFill>
                  </a:rPr>
                  <a:t>, </a:t>
                </a:r>
                <a:r>
                  <a:rPr lang="zh-CN" altLang="en-US" dirty="0" smtClean="0">
                    <a:solidFill>
                      <a:prstClr val="black"/>
                    </a:solidFill>
                  </a:rPr>
                  <a:t>向量</a:t>
                </a:r>
                <a:r>
                  <a:rPr lang="zh-CN" altLang="en-US" dirty="0">
                    <a:solidFill>
                      <a:prstClr val="black"/>
                    </a:solidFill>
                  </a:rPr>
                  <a:t>的</a:t>
                </a:r>
                <a:r>
                  <a:rPr lang="zh-CN" altLang="en-US" dirty="0" smtClean="0">
                    <a:solidFill>
                      <a:prstClr val="black"/>
                    </a:solidFill>
                  </a:rPr>
                  <a:t>分量的平方和为</a:t>
                </a:r>
                <a:r>
                  <a:rPr lang="en-US" altLang="zh-CN" dirty="0" smtClean="0">
                    <a:solidFill>
                      <a:prstClr val="black"/>
                    </a:solidFill>
                  </a:rPr>
                  <a:t>1).  </a:t>
                </a:r>
              </a:p>
              <a:p>
                <a:pPr lvl="1" algn="just">
                  <a:buClr>
                    <a:srgbClr val="60B5CC"/>
                  </a:buClr>
                </a:pPr>
                <a:r>
                  <a:rPr lang="en-US" altLang="zh-CN" dirty="0" smtClean="0">
                    <a:solidFill>
                      <a:prstClr val="black"/>
                    </a:solidFill>
                  </a:rPr>
                  <a:t>We divide each </a:t>
                </a:r>
                <a:r>
                  <a:rPr lang="en-US" altLang="zh-CN" dirty="0">
                    <a:solidFill>
                      <a:prstClr val="black"/>
                    </a:solidFill>
                  </a:rPr>
                  <a:t>component by </a:t>
                </a:r>
                <a14:m>
                  <m:oMath xmlns:m="http://schemas.openxmlformats.org/officeDocument/2006/math">
                    <m:rad>
                      <m:radPr>
                        <m:degHide m:val="on"/>
                        <m:ctrlPr>
                          <a:rPr lang="en-US" altLang="zh-CN" i="1" dirty="0" smtClean="0">
                            <a:solidFill>
                              <a:prstClr val="black"/>
                            </a:solidFill>
                            <a:latin typeface="Cambria Math" panose="02040503050406030204" pitchFamily="18" charset="0"/>
                          </a:rPr>
                        </m:ctrlPr>
                      </m:radPr>
                      <m:deg/>
                      <m:e>
                        <m:r>
                          <a:rPr lang="en-US" altLang="zh-CN" b="0" i="1" dirty="0" smtClean="0">
                            <a:solidFill>
                              <a:prstClr val="black"/>
                            </a:solidFill>
                            <a:latin typeface="Cambria Math" panose="02040503050406030204" pitchFamily="18" charset="0"/>
                          </a:rPr>
                          <m:t>5</m:t>
                        </m:r>
                      </m:e>
                    </m:rad>
                  </m:oMath>
                </a14:m>
                <a:r>
                  <a:rPr lang="en-US" altLang="zh-CN" dirty="0" smtClean="0">
                    <a:solidFill>
                      <a:prstClr val="black"/>
                    </a:solidFill>
                  </a:rPr>
                  <a:t> (5=</a:t>
                </a:r>
                <a14:m>
                  <m:oMath xmlns:m="http://schemas.openxmlformats.org/officeDocument/2006/math">
                    <m:sSup>
                      <m:sSupPr>
                        <m:ctrlPr>
                          <a:rPr lang="en-US" altLang="zh-CN" i="1" smtClean="0">
                            <a:solidFill>
                              <a:prstClr val="black"/>
                            </a:solidFill>
                            <a:latin typeface="Cambria Math" panose="02040503050406030204" pitchFamily="18" charset="0"/>
                          </a:rPr>
                        </m:ctrlPr>
                      </m:sSupPr>
                      <m:e>
                        <m:r>
                          <a:rPr lang="en-US" altLang="zh-CN" b="0" i="1" smtClean="0">
                            <a:solidFill>
                              <a:prstClr val="black"/>
                            </a:solidFill>
                            <a:latin typeface="Cambria Math" panose="02040503050406030204" pitchFamily="18" charset="0"/>
                          </a:rPr>
                          <m:t>1</m:t>
                        </m:r>
                      </m:e>
                      <m:sup>
                        <m:r>
                          <a:rPr lang="en-US" altLang="zh-CN" b="0" i="1" smtClean="0">
                            <a:solidFill>
                              <a:prstClr val="black"/>
                            </a:solidFill>
                            <a:latin typeface="Cambria Math" panose="02040503050406030204" pitchFamily="18" charset="0"/>
                          </a:rPr>
                          <m:t>2</m:t>
                        </m:r>
                      </m:sup>
                    </m:sSup>
                  </m:oMath>
                </a14:m>
                <a:r>
                  <a:rPr lang="en-US" altLang="zh-CN" dirty="0" smtClean="0">
                    <a:solidFill>
                      <a:prstClr val="black"/>
                    </a:solidFill>
                  </a:rPr>
                  <a:t>+</a:t>
                </a:r>
                <a14:m>
                  <m:oMath xmlns:m="http://schemas.openxmlformats.org/officeDocument/2006/math">
                    <m:sSup>
                      <m:sSupPr>
                        <m:ctrlPr>
                          <a:rPr lang="en-US" altLang="zh-CN" i="1">
                            <a:solidFill>
                              <a:prstClr val="black"/>
                            </a:solidFill>
                            <a:latin typeface="Cambria Math" panose="02040503050406030204" pitchFamily="18" charset="0"/>
                          </a:rPr>
                        </m:ctrlPr>
                      </m:sSupPr>
                      <m:e>
                        <m:r>
                          <a:rPr lang="en-US" altLang="zh-CN" b="0" i="1" smtClean="0">
                            <a:solidFill>
                              <a:prstClr val="black"/>
                            </a:solidFill>
                            <a:latin typeface="Cambria Math" panose="02040503050406030204" pitchFamily="18" charset="0"/>
                          </a:rPr>
                          <m:t>2</m:t>
                        </m:r>
                      </m:e>
                      <m:sup>
                        <m:r>
                          <a:rPr lang="en-US" altLang="zh-CN" i="1">
                            <a:solidFill>
                              <a:prstClr val="black"/>
                            </a:solidFill>
                            <a:latin typeface="Cambria Math" panose="02040503050406030204" pitchFamily="18" charset="0"/>
                          </a:rPr>
                          <m:t>2</m:t>
                        </m:r>
                      </m:sup>
                    </m:sSup>
                  </m:oMath>
                </a14:m>
                <a:r>
                  <a:rPr lang="en-US" altLang="zh-CN" dirty="0" smtClean="0">
                    <a:solidFill>
                      <a:prstClr val="black"/>
                    </a:solidFill>
                  </a:rPr>
                  <a:t>), we get </a:t>
                </a:r>
                <a:r>
                  <a:rPr lang="en-US" altLang="zh-CN" dirty="0">
                    <a:solidFill>
                      <a:prstClr val="black"/>
                    </a:solidFill>
                  </a:rPr>
                  <a:t>eigenvector is </a:t>
                </a:r>
                <a14:m>
                  <m:oMath xmlns:m="http://schemas.openxmlformats.org/officeDocument/2006/math">
                    <m:d>
                      <m:dPr>
                        <m:begChr m:val="["/>
                        <m:endChr m:val="]"/>
                        <m:ctrlPr>
                          <a:rPr lang="en-US" altLang="zh-CN" i="1">
                            <a:solidFill>
                              <a:prstClr val="black"/>
                            </a:solidFill>
                            <a:latin typeface="Cambria Math" panose="02040503050406030204" pitchFamily="18" charset="0"/>
                          </a:rPr>
                        </m:ctrlPr>
                      </m:dPr>
                      <m:e>
                        <m:m>
                          <m:mPr>
                            <m:mcs>
                              <m:mc>
                                <m:mcPr>
                                  <m:count m:val="1"/>
                                  <m:mcJc m:val="center"/>
                                </m:mcPr>
                              </m:mc>
                            </m:mcs>
                            <m:ctrlPr>
                              <a:rPr lang="en-US" altLang="zh-CN" i="1">
                                <a:solidFill>
                                  <a:prstClr val="black"/>
                                </a:solidFill>
                                <a:latin typeface="Cambria Math" panose="02040503050406030204" pitchFamily="18" charset="0"/>
                              </a:rPr>
                            </m:ctrlPr>
                          </m:mPr>
                          <m:mr>
                            <m:e>
                              <m:r>
                                <a:rPr lang="en-US" altLang="zh-CN" b="0" i="1" smtClean="0">
                                  <a:solidFill>
                                    <a:prstClr val="black"/>
                                  </a:solidFill>
                                  <a:latin typeface="Cambria Math" panose="02040503050406030204" pitchFamily="18" charset="0"/>
                                </a:rPr>
                                <m:t>2/</m:t>
                              </m:r>
                              <m:rad>
                                <m:radPr>
                                  <m:degHide m:val="on"/>
                                  <m:ctrlPr>
                                    <a:rPr lang="en-US" altLang="zh-CN" i="1" dirty="0">
                                      <a:solidFill>
                                        <a:prstClr val="black"/>
                                      </a:solidFill>
                                      <a:latin typeface="Cambria Math" panose="02040503050406030204" pitchFamily="18" charset="0"/>
                                    </a:rPr>
                                  </m:ctrlPr>
                                </m:radPr>
                                <m:deg/>
                                <m:e>
                                  <m:r>
                                    <a:rPr lang="en-US" altLang="zh-CN" i="1" dirty="0">
                                      <a:solidFill>
                                        <a:prstClr val="black"/>
                                      </a:solidFill>
                                      <a:latin typeface="Cambria Math" panose="02040503050406030204" pitchFamily="18" charset="0"/>
                                    </a:rPr>
                                    <m:t>5</m:t>
                                  </m:r>
                                </m:e>
                              </m:rad>
                            </m:e>
                          </m:mr>
                          <m:mr>
                            <m:e>
                              <m:r>
                                <a:rPr lang="en-US" altLang="zh-CN" b="0" i="1" smtClean="0">
                                  <a:solidFill>
                                    <a:prstClr val="black"/>
                                  </a:solidFill>
                                  <a:latin typeface="Cambria Math" panose="02040503050406030204" pitchFamily="18" charset="0"/>
                                </a:rPr>
                                <m:t>−1</m:t>
                              </m:r>
                              <m:r>
                                <a:rPr lang="en-US" altLang="zh-CN" i="1">
                                  <a:solidFill>
                                    <a:prstClr val="black"/>
                                  </a:solidFill>
                                  <a:latin typeface="Cambria Math" panose="02040503050406030204" pitchFamily="18" charset="0"/>
                                </a:rPr>
                                <m:t>/</m:t>
                              </m:r>
                              <m:rad>
                                <m:radPr>
                                  <m:degHide m:val="on"/>
                                  <m:ctrlPr>
                                    <a:rPr lang="en-US" altLang="zh-CN" i="1" dirty="0">
                                      <a:solidFill>
                                        <a:prstClr val="black"/>
                                      </a:solidFill>
                                      <a:latin typeface="Cambria Math" panose="02040503050406030204" pitchFamily="18" charset="0"/>
                                    </a:rPr>
                                  </m:ctrlPr>
                                </m:radPr>
                                <m:deg/>
                                <m:e>
                                  <m:r>
                                    <a:rPr lang="en-US" altLang="zh-CN" i="1" dirty="0">
                                      <a:solidFill>
                                        <a:prstClr val="black"/>
                                      </a:solidFill>
                                      <a:latin typeface="Cambria Math" panose="02040503050406030204" pitchFamily="18" charset="0"/>
                                    </a:rPr>
                                    <m:t>5</m:t>
                                  </m:r>
                                </m:e>
                              </m:rad>
                            </m:e>
                          </m:mr>
                        </m:m>
                      </m:e>
                    </m:d>
                  </m:oMath>
                </a14:m>
                <a:r>
                  <a:rPr lang="en-US" altLang="zh-CN" dirty="0" smtClean="0"/>
                  <a:t>. </a:t>
                </a:r>
                <a:endParaRPr lang="en-US" altLang="zh-CN"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431472"/>
                <a:ext cx="10896600" cy="4816928"/>
              </a:xfrm>
              <a:blipFill>
                <a:blip r:embed="rId3"/>
                <a:stretch>
                  <a:fillRect r="-1063"/>
                </a:stretch>
              </a:blipFill>
            </p:spPr>
            <p:txBody>
              <a:bodyPr/>
              <a:lstStyle/>
              <a:p>
                <a:r>
                  <a:rPr lang="zh-CN" altLang="en-US">
                    <a:noFill/>
                  </a:rPr>
                  <a:t> </a:t>
                </a:r>
              </a:p>
            </p:txBody>
          </p:sp>
        </mc:Fallback>
      </mc:AlternateContent>
      <p:sp>
        <p:nvSpPr>
          <p:cNvPr id="6" name="Slide Number Placeholder 5"/>
          <p:cNvSpPr>
            <a:spLocks noGrp="1"/>
          </p:cNvSpPr>
          <p:nvPr>
            <p:ph type="sldNum" sz="quarter" idx="12"/>
          </p:nvPr>
        </p:nvSpPr>
        <p:spPr/>
        <p:txBody>
          <a:bodyPr/>
          <a:lstStyle/>
          <a:p>
            <a:fld id="{19B12225-5612-419B-A8D5-4B8EEE4C217E}" type="slidenum">
              <a:rPr lang="en-US" smtClean="0"/>
              <a:pPr/>
              <a:t>46</a:t>
            </a:fld>
            <a:endParaRPr lang="en-US"/>
          </a:p>
        </p:txBody>
      </p:sp>
      <p:sp>
        <p:nvSpPr>
          <p:cNvPr id="4" name="日期占位符 3"/>
          <p:cNvSpPr>
            <a:spLocks noGrp="1"/>
          </p:cNvSpPr>
          <p:nvPr>
            <p:ph type="dt" sz="half" idx="10"/>
          </p:nvPr>
        </p:nvSpPr>
        <p:spPr/>
        <p:txBody>
          <a:bodyPr/>
          <a:lstStyle/>
          <a:p>
            <a:fld id="{3C2417A9-907C-482D-9227-D4B7442BDE17}" type="datetime1">
              <a:rPr lang="en-US" altLang="zh-CN" smtClean="0"/>
              <a:t>12/17/2021</a:t>
            </a:fld>
            <a:endParaRPr lang="en-US"/>
          </a:p>
        </p:txBody>
      </p:sp>
    </p:spTree>
    <p:extLst>
      <p:ext uri="{BB962C8B-B14F-4D97-AF65-F5344CB8AC3E}">
        <p14:creationId xmlns:p14="http://schemas.microsoft.com/office/powerpoint/2010/main" val="41179008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4800" dirty="0"/>
              <a:t>Example of SVD </a:t>
            </a:r>
            <a:r>
              <a:rPr lang="en-US" sz="4800" dirty="0" smtClean="0"/>
              <a:t>&amp; Conclusion</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9427134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058400" cy="987552"/>
          </a:xfrm>
        </p:spPr>
        <p:txBody>
          <a:bodyPr>
            <a:normAutofit/>
          </a:bodyPr>
          <a:lstStyle/>
          <a:p>
            <a:r>
              <a:rPr lang="en-US" altLang="zh-CN" dirty="0"/>
              <a:t>Example </a:t>
            </a:r>
            <a:r>
              <a:rPr lang="en-US" altLang="zh-CN" dirty="0" smtClean="0"/>
              <a:t>of </a:t>
            </a:r>
            <a:r>
              <a:rPr lang="en-US" altLang="zh-CN" sz="4800" dirty="0" smtClean="0"/>
              <a:t>SVD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066799"/>
                <a:ext cx="10896600" cy="5514409"/>
              </a:xfrm>
            </p:spPr>
            <p:txBody>
              <a:bodyPr>
                <a:normAutofit fontScale="77500" lnSpcReduction="20000"/>
              </a:bodyPr>
              <a:lstStyle/>
              <a:p>
                <a:pPr algn="just">
                  <a:lnSpc>
                    <a:spcPct val="120000"/>
                  </a:lnSpc>
                </a:pPr>
                <a:r>
                  <a:rPr lang="en-US" altLang="zh-CN" sz="4100" b="1" dirty="0" smtClean="0"/>
                  <a:t>Example</a:t>
                </a:r>
                <a:r>
                  <a:rPr lang="en-US" altLang="zh-CN" sz="4100" dirty="0"/>
                  <a:t>: </a:t>
                </a:r>
                <a:r>
                  <a:rPr lang="en-US" altLang="zh-CN" sz="4100" dirty="0" smtClean="0"/>
                  <a:t>Find the matrices U, </a:t>
                </a:r>
                <a:r>
                  <a:rPr lang="en-US" altLang="zh-CN" sz="4100" b="1" dirty="0" smtClean="0">
                    <a:latin typeface="Symbol" pitchFamily="18" charset="2"/>
                    <a:sym typeface="Symbol"/>
                  </a:rPr>
                  <a:t>,</a:t>
                </a:r>
                <a:r>
                  <a:rPr lang="en-US" altLang="zh-CN" sz="4100" dirty="0" smtClean="0"/>
                  <a:t>V for A</a:t>
                </a:r>
                <a:r>
                  <a:rPr lang="en-US" altLang="zh-CN" sz="4100" dirty="0" smtClean="0">
                    <a:solidFill>
                      <a:prstClr val="black"/>
                    </a:solidFill>
                  </a:rPr>
                  <a:t>=</a:t>
                </a:r>
                <a14:m>
                  <m:oMath xmlns:m="http://schemas.openxmlformats.org/officeDocument/2006/math">
                    <m:d>
                      <m:dPr>
                        <m:begChr m:val="["/>
                        <m:endChr m:val="]"/>
                        <m:ctrlPr>
                          <a:rPr lang="en-US" altLang="zh-CN" sz="4100" i="1">
                            <a:solidFill>
                              <a:prstClr val="black"/>
                            </a:solidFill>
                            <a:latin typeface="Cambria Math" panose="02040503050406030204" pitchFamily="18" charset="0"/>
                          </a:rPr>
                        </m:ctrlPr>
                      </m:dPr>
                      <m:e>
                        <m:m>
                          <m:mPr>
                            <m:mcs>
                              <m:mc>
                                <m:mcPr>
                                  <m:count m:val="2"/>
                                  <m:mcJc m:val="center"/>
                                </m:mcPr>
                              </m:mc>
                            </m:mcs>
                            <m:ctrlPr>
                              <a:rPr lang="en-US" altLang="zh-CN" sz="4100" i="1">
                                <a:solidFill>
                                  <a:prstClr val="black"/>
                                </a:solidFill>
                                <a:latin typeface="Cambria Math" panose="02040503050406030204" pitchFamily="18" charset="0"/>
                              </a:rPr>
                            </m:ctrlPr>
                          </m:mPr>
                          <m:mr>
                            <m:e>
                              <m:r>
                                <m:rPr>
                                  <m:brk m:alnAt="7"/>
                                </m:rPr>
                                <a:rPr lang="en-US" altLang="zh-CN" sz="4100" i="1">
                                  <a:solidFill>
                                    <a:prstClr val="black"/>
                                  </a:solidFill>
                                  <a:latin typeface="Cambria Math" panose="02040503050406030204" pitchFamily="18" charset="0"/>
                                </a:rPr>
                                <m:t>3</m:t>
                              </m:r>
                            </m:e>
                            <m:e>
                              <m:r>
                                <a:rPr lang="en-US" altLang="zh-CN" sz="4100" b="0" i="1" smtClean="0">
                                  <a:solidFill>
                                    <a:prstClr val="black"/>
                                  </a:solidFill>
                                  <a:latin typeface="Cambria Math" panose="02040503050406030204" pitchFamily="18" charset="0"/>
                                </a:rPr>
                                <m:t>0</m:t>
                              </m:r>
                            </m:e>
                          </m:mr>
                          <m:mr>
                            <m:e>
                              <m:r>
                                <a:rPr lang="en-US" altLang="zh-CN" sz="4100" b="0" i="1" smtClean="0">
                                  <a:solidFill>
                                    <a:prstClr val="black"/>
                                  </a:solidFill>
                                  <a:latin typeface="Cambria Math" panose="02040503050406030204" pitchFamily="18" charset="0"/>
                                </a:rPr>
                                <m:t>4</m:t>
                              </m:r>
                            </m:e>
                            <m:e>
                              <m:r>
                                <a:rPr lang="en-US" altLang="zh-CN" sz="4100" b="0" i="1" smtClean="0">
                                  <a:solidFill>
                                    <a:prstClr val="black"/>
                                  </a:solidFill>
                                  <a:latin typeface="Cambria Math" panose="02040503050406030204" pitchFamily="18" charset="0"/>
                                </a:rPr>
                                <m:t>5</m:t>
                              </m:r>
                            </m:e>
                          </m:mr>
                        </m:m>
                      </m:e>
                    </m:d>
                    <m:r>
                      <a:rPr lang="en-US" altLang="zh-CN" sz="4100">
                        <a:solidFill>
                          <a:prstClr val="black"/>
                        </a:solidFill>
                        <a:latin typeface="Cambria Math" panose="02040503050406030204" pitchFamily="18" charset="0"/>
                      </a:rPr>
                      <m:t>,</m:t>
                    </m:r>
                    <m:r>
                      <a:rPr lang="en-US" altLang="zh-CN" sz="4100" i="1">
                        <a:solidFill>
                          <a:prstClr val="black"/>
                        </a:solidFill>
                        <a:latin typeface="Cambria Math" panose="02040503050406030204" pitchFamily="18" charset="0"/>
                      </a:rPr>
                      <m:t> </m:t>
                    </m:r>
                  </m:oMath>
                </a14:m>
                <a:r>
                  <a:rPr lang="en-US" altLang="zh-CN" sz="4100" dirty="0" smtClean="0"/>
                  <a:t>the rank is r=2.</a:t>
                </a:r>
              </a:p>
              <a:p>
                <a:pPr algn="just">
                  <a:lnSpc>
                    <a:spcPct val="120000"/>
                  </a:lnSpc>
                </a:pPr>
                <a:r>
                  <a:rPr lang="en-US" altLang="zh-CN" sz="4100" b="1" dirty="0" smtClean="0"/>
                  <a:t>Solution</a:t>
                </a:r>
                <a:r>
                  <a:rPr lang="en-US" altLang="zh-CN" sz="4100" b="1" dirty="0"/>
                  <a:t>:</a:t>
                </a:r>
              </a:p>
              <a:p>
                <a:pPr algn="just">
                  <a:lnSpc>
                    <a:spcPct val="120000"/>
                  </a:lnSpc>
                </a:pPr>
                <a14:m>
                  <m:oMath xmlns:m="http://schemas.openxmlformats.org/officeDocument/2006/math">
                    <m:sSup>
                      <m:sSupPr>
                        <m:ctrlPr>
                          <a:rPr lang="en-US" altLang="zh-CN" sz="4100" i="1" smtClean="0">
                            <a:latin typeface="Cambria Math" panose="02040503050406030204" pitchFamily="18" charset="0"/>
                          </a:rPr>
                        </m:ctrlPr>
                      </m:sSupPr>
                      <m:e>
                        <m:r>
                          <a:rPr lang="en-US" altLang="zh-CN" sz="4100" b="0" i="1" smtClean="0">
                            <a:latin typeface="Cambria Math" panose="02040503050406030204" pitchFamily="18" charset="0"/>
                          </a:rPr>
                          <m:t>𝐴</m:t>
                        </m:r>
                      </m:e>
                      <m:sup>
                        <m:r>
                          <a:rPr lang="en-US" altLang="zh-CN" sz="4100" b="0" i="1" smtClean="0">
                            <a:latin typeface="Cambria Math" panose="02040503050406030204" pitchFamily="18" charset="0"/>
                          </a:rPr>
                          <m:t>𝑇</m:t>
                        </m:r>
                      </m:sup>
                    </m:sSup>
                    <m:r>
                      <a:rPr lang="en-US" altLang="zh-CN" sz="4100" i="1">
                        <a:latin typeface="Cambria Math" panose="02040503050406030204" pitchFamily="18" charset="0"/>
                      </a:rPr>
                      <m:t>𝐴</m:t>
                    </m:r>
                    <m:r>
                      <a:rPr lang="en-US" altLang="zh-CN" sz="4100" i="1">
                        <a:latin typeface="Cambria Math" panose="02040503050406030204" pitchFamily="18" charset="0"/>
                      </a:rPr>
                      <m:t> </m:t>
                    </m:r>
                  </m:oMath>
                </a14:m>
                <a:r>
                  <a:rPr lang="en-US" altLang="zh-CN" sz="4100" dirty="0" smtClean="0">
                    <a:latin typeface="Times New Roman" pitchFamily="18" charset="0"/>
                    <a:cs typeface="Times New Roman" pitchFamily="18" charset="0"/>
                  </a:rPr>
                  <a:t>=</a:t>
                </a:r>
                <a14:m>
                  <m:oMath xmlns:m="http://schemas.openxmlformats.org/officeDocument/2006/math">
                    <m:d>
                      <m:dPr>
                        <m:begChr m:val="["/>
                        <m:endChr m:val="]"/>
                        <m:ctrlPr>
                          <a:rPr lang="en-US" altLang="zh-CN" sz="4100" i="1">
                            <a:solidFill>
                              <a:prstClr val="black"/>
                            </a:solidFill>
                            <a:latin typeface="Cambria Math" panose="02040503050406030204" pitchFamily="18" charset="0"/>
                          </a:rPr>
                        </m:ctrlPr>
                      </m:dPr>
                      <m:e>
                        <m:m>
                          <m:mPr>
                            <m:mcs>
                              <m:mc>
                                <m:mcPr>
                                  <m:count m:val="2"/>
                                  <m:mcJc m:val="center"/>
                                </m:mcPr>
                              </m:mc>
                            </m:mcs>
                            <m:ctrlPr>
                              <a:rPr lang="en-US" altLang="zh-CN" sz="4100" i="1">
                                <a:solidFill>
                                  <a:prstClr val="black"/>
                                </a:solidFill>
                                <a:latin typeface="Cambria Math" panose="02040503050406030204" pitchFamily="18" charset="0"/>
                              </a:rPr>
                            </m:ctrlPr>
                          </m:mPr>
                          <m:mr>
                            <m:e>
                              <m:r>
                                <a:rPr lang="en-US" altLang="zh-CN" sz="4100" b="0" i="1" smtClean="0">
                                  <a:solidFill>
                                    <a:prstClr val="black"/>
                                  </a:solidFill>
                                  <a:latin typeface="Cambria Math" panose="02040503050406030204" pitchFamily="18" charset="0"/>
                                </a:rPr>
                                <m:t>25</m:t>
                              </m:r>
                            </m:e>
                            <m:e>
                              <m:r>
                                <a:rPr lang="en-US" altLang="zh-CN" sz="4100" i="1">
                                  <a:solidFill>
                                    <a:prstClr val="black"/>
                                  </a:solidFill>
                                  <a:latin typeface="Cambria Math" panose="02040503050406030204" pitchFamily="18" charset="0"/>
                                </a:rPr>
                                <m:t>2</m:t>
                              </m:r>
                              <m:r>
                                <a:rPr lang="en-US" altLang="zh-CN" sz="4100" b="0" i="1" smtClean="0">
                                  <a:solidFill>
                                    <a:prstClr val="black"/>
                                  </a:solidFill>
                                  <a:latin typeface="Cambria Math" panose="02040503050406030204" pitchFamily="18" charset="0"/>
                                </a:rPr>
                                <m:t>0</m:t>
                              </m:r>
                            </m:e>
                          </m:mr>
                          <m:mr>
                            <m:e>
                              <m:r>
                                <a:rPr lang="en-US" altLang="zh-CN" sz="4100" i="1">
                                  <a:solidFill>
                                    <a:prstClr val="black"/>
                                  </a:solidFill>
                                  <a:latin typeface="Cambria Math" panose="02040503050406030204" pitchFamily="18" charset="0"/>
                                </a:rPr>
                                <m:t>2</m:t>
                              </m:r>
                              <m:r>
                                <a:rPr lang="en-US" altLang="zh-CN" sz="4100" b="0" i="1" smtClean="0">
                                  <a:solidFill>
                                    <a:prstClr val="black"/>
                                  </a:solidFill>
                                  <a:latin typeface="Cambria Math" panose="02040503050406030204" pitchFamily="18" charset="0"/>
                                </a:rPr>
                                <m:t>0</m:t>
                              </m:r>
                            </m:e>
                            <m:e>
                              <m:r>
                                <a:rPr lang="en-US" altLang="zh-CN" sz="4100" b="0" i="1" smtClean="0">
                                  <a:solidFill>
                                    <a:prstClr val="black"/>
                                  </a:solidFill>
                                  <a:latin typeface="Cambria Math" panose="02040503050406030204" pitchFamily="18" charset="0"/>
                                </a:rPr>
                                <m:t>25</m:t>
                              </m:r>
                            </m:e>
                          </m:mr>
                        </m:m>
                      </m:e>
                    </m:d>
                  </m:oMath>
                </a14:m>
                <a:r>
                  <a:rPr lang="en-US" altLang="zh-CN" sz="4100" b="1" dirty="0"/>
                  <a:t>,</a:t>
                </a:r>
              </a:p>
              <a:p>
                <a:pPr algn="just">
                  <a:lnSpc>
                    <a:spcPct val="120000"/>
                  </a:lnSpc>
                </a:pPr>
                <a:r>
                  <a:rPr lang="en-US" altLang="zh-CN" sz="4100" dirty="0"/>
                  <a:t>so |</a:t>
                </a:r>
                <a14:m>
                  <m:oMath xmlns:m="http://schemas.openxmlformats.org/officeDocument/2006/math">
                    <m:sSup>
                      <m:sSupPr>
                        <m:ctrlPr>
                          <a:rPr lang="en-US" altLang="zh-CN" sz="4100" i="1">
                            <a:latin typeface="Cambria Math" panose="02040503050406030204" pitchFamily="18" charset="0"/>
                          </a:rPr>
                        </m:ctrlPr>
                      </m:sSupPr>
                      <m:e>
                        <m:r>
                          <a:rPr lang="en-US" altLang="zh-CN" sz="4100" i="1">
                            <a:latin typeface="Cambria Math" panose="02040503050406030204" pitchFamily="18" charset="0"/>
                          </a:rPr>
                          <m:t>𝐴</m:t>
                        </m:r>
                      </m:e>
                      <m:sup>
                        <m:r>
                          <a:rPr lang="en-US" altLang="zh-CN" sz="4100" i="1">
                            <a:latin typeface="Cambria Math" panose="02040503050406030204" pitchFamily="18" charset="0"/>
                          </a:rPr>
                          <m:t>𝑇</m:t>
                        </m:r>
                      </m:sup>
                    </m:sSup>
                    <m:r>
                      <a:rPr lang="en-US" altLang="zh-CN" sz="4100" i="1">
                        <a:latin typeface="Cambria Math" panose="02040503050406030204" pitchFamily="18" charset="0"/>
                      </a:rPr>
                      <m:t>𝐴</m:t>
                    </m:r>
                  </m:oMath>
                </a14:m>
                <a:r>
                  <a:rPr lang="en-US" altLang="zh-CN" sz="4100" dirty="0">
                    <a:latin typeface="Times New Roman" pitchFamily="18" charset="0"/>
                    <a:cs typeface="Times New Roman" pitchFamily="18" charset="0"/>
                  </a:rPr>
                  <a:t>− </a:t>
                </a:r>
                <a:r>
                  <a:rPr lang="en-US" altLang="zh-CN" sz="4100" dirty="0" err="1">
                    <a:latin typeface="Times New Roman" pitchFamily="18" charset="0"/>
                    <a:cs typeface="Times New Roman" pitchFamily="18" charset="0"/>
                  </a:rPr>
                  <a:t>λI</a:t>
                </a:r>
                <a:r>
                  <a:rPr lang="en-US" altLang="zh-CN" sz="4100" dirty="0">
                    <a:latin typeface="Times New Roman" pitchFamily="18" charset="0"/>
                    <a:cs typeface="Times New Roman" pitchFamily="18" charset="0"/>
                  </a:rPr>
                  <a:t> </a:t>
                </a:r>
                <a:r>
                  <a:rPr lang="en-US" altLang="zh-CN" sz="4100" dirty="0"/>
                  <a:t>|=(</a:t>
                </a:r>
                <a14:m>
                  <m:oMath xmlns:m="http://schemas.openxmlformats.org/officeDocument/2006/math">
                    <m:r>
                      <a:rPr lang="en-US" altLang="zh-CN" sz="4100" b="0" i="1" smtClean="0">
                        <a:solidFill>
                          <a:prstClr val="black"/>
                        </a:solidFill>
                        <a:latin typeface="Cambria Math" panose="02040503050406030204" pitchFamily="18" charset="0"/>
                      </a:rPr>
                      <m:t>25</m:t>
                    </m:r>
                    <m:r>
                      <a:rPr lang="en-US" altLang="zh-CN" sz="4100" i="1">
                        <a:solidFill>
                          <a:prstClr val="black"/>
                        </a:solidFill>
                        <a:latin typeface="Cambria Math" panose="02040503050406030204" pitchFamily="18" charset="0"/>
                      </a:rPr>
                      <m:t>−</m:t>
                    </m:r>
                    <m:r>
                      <m:rPr>
                        <m:nor/>
                      </m:rPr>
                      <a:rPr lang="en-US" altLang="zh-CN" sz="4100" dirty="0">
                        <a:latin typeface="Times New Roman" pitchFamily="18" charset="0"/>
                        <a:cs typeface="Times New Roman" pitchFamily="18" charset="0"/>
                      </a:rPr>
                      <m:t>λ</m:t>
                    </m:r>
                  </m:oMath>
                </a14:m>
                <a:r>
                  <a:rPr lang="en-US" altLang="zh-CN" sz="4100" dirty="0"/>
                  <a:t>)(</a:t>
                </a:r>
                <a14:m>
                  <m:oMath xmlns:m="http://schemas.openxmlformats.org/officeDocument/2006/math">
                    <m:r>
                      <a:rPr lang="en-US" altLang="zh-CN" sz="4100" b="0" i="1" smtClean="0">
                        <a:solidFill>
                          <a:prstClr val="black"/>
                        </a:solidFill>
                        <a:latin typeface="Cambria Math" panose="02040503050406030204" pitchFamily="18" charset="0"/>
                      </a:rPr>
                      <m:t>25</m:t>
                    </m:r>
                    <m:r>
                      <a:rPr lang="en-US" altLang="zh-CN" sz="4100" i="1">
                        <a:solidFill>
                          <a:prstClr val="black"/>
                        </a:solidFill>
                        <a:latin typeface="Cambria Math" panose="02040503050406030204" pitchFamily="18" charset="0"/>
                      </a:rPr>
                      <m:t>−</m:t>
                    </m:r>
                    <m:r>
                      <m:rPr>
                        <m:nor/>
                      </m:rPr>
                      <a:rPr lang="en-US" altLang="zh-CN" sz="4100" dirty="0">
                        <a:latin typeface="Times New Roman" pitchFamily="18" charset="0"/>
                        <a:cs typeface="Times New Roman" pitchFamily="18" charset="0"/>
                      </a:rPr>
                      <m:t>λ</m:t>
                    </m:r>
                  </m:oMath>
                </a14:m>
                <a:r>
                  <a:rPr lang="en-US" altLang="zh-CN" sz="4100" dirty="0"/>
                  <a:t>)-</a:t>
                </a:r>
                <a:r>
                  <a:rPr lang="en-US" altLang="zh-CN" sz="4100" dirty="0" smtClean="0"/>
                  <a:t>20*20=0. </a:t>
                </a:r>
                <a:r>
                  <a:rPr lang="en-US" altLang="zh-CN" sz="4100" dirty="0" smtClean="0">
                    <a:latin typeface="Times New Roman" pitchFamily="18" charset="0"/>
                    <a:cs typeface="Times New Roman" pitchFamily="18" charset="0"/>
                  </a:rPr>
                  <a:t>λ=45 and λ=5.</a:t>
                </a:r>
                <a:endParaRPr lang="en-US" altLang="zh-CN" sz="4100" dirty="0"/>
              </a:p>
              <a:p>
                <a:pPr algn="just">
                  <a:lnSpc>
                    <a:spcPct val="120000"/>
                  </a:lnSpc>
                </a:pPr>
                <a:r>
                  <a:rPr lang="en-US" altLang="zh-CN" sz="4100" dirty="0" smtClean="0"/>
                  <a:t>for </a:t>
                </a:r>
                <a:r>
                  <a:rPr lang="en-US" altLang="zh-CN" sz="4100" dirty="0">
                    <a:latin typeface="Times New Roman" pitchFamily="18" charset="0"/>
                    <a:cs typeface="Times New Roman" pitchFamily="18" charset="0"/>
                  </a:rPr>
                  <a:t>λ </a:t>
                </a:r>
                <a:r>
                  <a:rPr lang="en-US" altLang="zh-CN" sz="4100" dirty="0" smtClean="0"/>
                  <a:t>=45, </a:t>
                </a:r>
                <a14:m>
                  <m:oMath xmlns:m="http://schemas.openxmlformats.org/officeDocument/2006/math">
                    <m:d>
                      <m:dPr>
                        <m:begChr m:val="["/>
                        <m:endChr m:val="]"/>
                        <m:ctrlPr>
                          <a:rPr lang="en-US" altLang="zh-CN" sz="4100" i="1">
                            <a:solidFill>
                              <a:prstClr val="black"/>
                            </a:solidFill>
                            <a:latin typeface="Cambria Math" panose="02040503050406030204" pitchFamily="18" charset="0"/>
                          </a:rPr>
                        </m:ctrlPr>
                      </m:dPr>
                      <m:e>
                        <m:m>
                          <m:mPr>
                            <m:mcs>
                              <m:mc>
                                <m:mcPr>
                                  <m:count m:val="2"/>
                                  <m:mcJc m:val="center"/>
                                </m:mcPr>
                              </m:mc>
                            </m:mcs>
                            <m:ctrlPr>
                              <a:rPr lang="en-US" altLang="zh-CN" sz="4100" i="1">
                                <a:solidFill>
                                  <a:prstClr val="black"/>
                                </a:solidFill>
                                <a:latin typeface="Cambria Math" panose="02040503050406030204" pitchFamily="18" charset="0"/>
                              </a:rPr>
                            </m:ctrlPr>
                          </m:mPr>
                          <m:mr>
                            <m:e>
                              <m:r>
                                <a:rPr lang="en-US" altLang="zh-CN" sz="4100" i="1">
                                  <a:solidFill>
                                    <a:prstClr val="black"/>
                                  </a:solidFill>
                                  <a:latin typeface="Cambria Math" panose="02040503050406030204" pitchFamily="18" charset="0"/>
                                </a:rPr>
                                <m:t>25</m:t>
                              </m:r>
                            </m:e>
                            <m:e>
                              <m:r>
                                <a:rPr lang="en-US" altLang="zh-CN" sz="4100" i="1">
                                  <a:solidFill>
                                    <a:prstClr val="black"/>
                                  </a:solidFill>
                                  <a:latin typeface="Cambria Math" panose="02040503050406030204" pitchFamily="18" charset="0"/>
                                </a:rPr>
                                <m:t>2</m:t>
                              </m:r>
                              <m:r>
                                <a:rPr lang="en-US" altLang="zh-CN" sz="4100" i="1">
                                  <a:solidFill>
                                    <a:prstClr val="black"/>
                                  </a:solidFill>
                                  <a:latin typeface="Cambria Math" panose="02040503050406030204" pitchFamily="18" charset="0"/>
                                </a:rPr>
                                <m:t>0</m:t>
                              </m:r>
                            </m:e>
                          </m:mr>
                          <m:mr>
                            <m:e>
                              <m:r>
                                <a:rPr lang="en-US" altLang="zh-CN" sz="4100" i="1">
                                  <a:solidFill>
                                    <a:prstClr val="black"/>
                                  </a:solidFill>
                                  <a:latin typeface="Cambria Math" panose="02040503050406030204" pitchFamily="18" charset="0"/>
                                </a:rPr>
                                <m:t>2</m:t>
                              </m:r>
                              <m:r>
                                <a:rPr lang="en-US" altLang="zh-CN" sz="4100" i="1">
                                  <a:solidFill>
                                    <a:prstClr val="black"/>
                                  </a:solidFill>
                                  <a:latin typeface="Cambria Math" panose="02040503050406030204" pitchFamily="18" charset="0"/>
                                </a:rPr>
                                <m:t>0</m:t>
                              </m:r>
                            </m:e>
                            <m:e>
                              <m:r>
                                <a:rPr lang="en-US" altLang="zh-CN" sz="4100" i="1">
                                  <a:solidFill>
                                    <a:prstClr val="black"/>
                                  </a:solidFill>
                                  <a:latin typeface="Cambria Math" panose="02040503050406030204" pitchFamily="18" charset="0"/>
                                </a:rPr>
                                <m:t>25</m:t>
                              </m:r>
                            </m:e>
                          </m:mr>
                        </m:m>
                      </m:e>
                    </m:d>
                    <m:d>
                      <m:dPr>
                        <m:begChr m:val="["/>
                        <m:endChr m:val="]"/>
                        <m:ctrlPr>
                          <a:rPr lang="en-US" altLang="zh-CN" sz="4100" i="1">
                            <a:solidFill>
                              <a:prstClr val="black"/>
                            </a:solidFill>
                            <a:latin typeface="Cambria Math" panose="02040503050406030204" pitchFamily="18" charset="0"/>
                          </a:rPr>
                        </m:ctrlPr>
                      </m:dPr>
                      <m:e>
                        <m:m>
                          <m:mPr>
                            <m:mcs>
                              <m:mc>
                                <m:mcPr>
                                  <m:count m:val="1"/>
                                  <m:mcJc m:val="center"/>
                                </m:mcPr>
                              </m:mc>
                            </m:mcs>
                            <m:ctrlPr>
                              <a:rPr lang="en-US" altLang="zh-CN" sz="4100" i="1" smtClean="0">
                                <a:solidFill>
                                  <a:prstClr val="black"/>
                                </a:solidFill>
                                <a:latin typeface="Cambria Math" panose="02040503050406030204" pitchFamily="18" charset="0"/>
                              </a:rPr>
                            </m:ctrlPr>
                          </m:mPr>
                          <m:mr>
                            <m:e>
                              <m:r>
                                <m:rPr>
                                  <m:brk m:alnAt="7"/>
                                </m:rPr>
                                <a:rPr lang="en-US" altLang="zh-CN" sz="4100" b="0" i="1" smtClean="0">
                                  <a:solidFill>
                                    <a:prstClr val="black"/>
                                  </a:solidFill>
                                  <a:latin typeface="Cambria Math" panose="02040503050406030204" pitchFamily="18" charset="0"/>
                                </a:rPr>
                                <m:t>𝑥</m:t>
                              </m:r>
                            </m:e>
                          </m:mr>
                          <m:mr>
                            <m:e>
                              <m:r>
                                <a:rPr lang="en-US" altLang="zh-CN" sz="4100" b="0" i="1" smtClean="0">
                                  <a:solidFill>
                                    <a:prstClr val="black"/>
                                  </a:solidFill>
                                  <a:latin typeface="Cambria Math" panose="02040503050406030204" pitchFamily="18" charset="0"/>
                                </a:rPr>
                                <m:t>𝑦</m:t>
                              </m:r>
                            </m:e>
                          </m:mr>
                        </m:m>
                      </m:e>
                    </m:d>
                  </m:oMath>
                </a14:m>
                <a:r>
                  <a:rPr lang="en-US" altLang="zh-CN" sz="4100" dirty="0" smtClean="0"/>
                  <a:t>=4</a:t>
                </a:r>
                <a14:m>
                  <m:oMath xmlns:m="http://schemas.openxmlformats.org/officeDocument/2006/math">
                    <m:r>
                      <a:rPr lang="en-US" altLang="zh-CN" sz="4100" b="0" i="0" smtClean="0">
                        <a:solidFill>
                          <a:prstClr val="black"/>
                        </a:solidFill>
                        <a:latin typeface="Cambria Math" panose="02040503050406030204" pitchFamily="18" charset="0"/>
                      </a:rPr>
                      <m:t>5</m:t>
                    </m:r>
                    <m:d>
                      <m:dPr>
                        <m:begChr m:val="["/>
                        <m:endChr m:val="]"/>
                        <m:ctrlPr>
                          <a:rPr lang="en-US" altLang="zh-CN" sz="4100" i="1">
                            <a:solidFill>
                              <a:prstClr val="black"/>
                            </a:solidFill>
                            <a:latin typeface="Cambria Math" panose="02040503050406030204" pitchFamily="18" charset="0"/>
                          </a:rPr>
                        </m:ctrlPr>
                      </m:dPr>
                      <m:e>
                        <m:m>
                          <m:mPr>
                            <m:mcs>
                              <m:mc>
                                <m:mcPr>
                                  <m:count m:val="1"/>
                                  <m:mcJc m:val="center"/>
                                </m:mcPr>
                              </m:mc>
                            </m:mcs>
                            <m:ctrlPr>
                              <a:rPr lang="en-US" altLang="zh-CN" sz="4100" i="1">
                                <a:solidFill>
                                  <a:prstClr val="black"/>
                                </a:solidFill>
                                <a:latin typeface="Cambria Math" panose="02040503050406030204" pitchFamily="18" charset="0"/>
                              </a:rPr>
                            </m:ctrlPr>
                          </m:mPr>
                          <m:mr>
                            <m:e>
                              <m:r>
                                <m:rPr>
                                  <m:brk m:alnAt="7"/>
                                </m:rPr>
                                <a:rPr lang="en-US" altLang="zh-CN" sz="4100" i="1">
                                  <a:solidFill>
                                    <a:prstClr val="black"/>
                                  </a:solidFill>
                                  <a:latin typeface="Cambria Math" panose="02040503050406030204" pitchFamily="18" charset="0"/>
                                </a:rPr>
                                <m:t>𝑥</m:t>
                              </m:r>
                            </m:e>
                          </m:mr>
                          <m:mr>
                            <m:e>
                              <m:r>
                                <a:rPr lang="en-US" altLang="zh-CN" sz="4100" i="1">
                                  <a:solidFill>
                                    <a:prstClr val="black"/>
                                  </a:solidFill>
                                  <a:latin typeface="Cambria Math" panose="02040503050406030204" pitchFamily="18" charset="0"/>
                                </a:rPr>
                                <m:t>𝑦</m:t>
                              </m:r>
                            </m:e>
                          </m:mr>
                        </m:m>
                      </m:e>
                    </m:d>
                  </m:oMath>
                </a14:m>
                <a:endParaRPr lang="en-US" altLang="zh-CN" sz="4100" dirty="0" smtClean="0"/>
              </a:p>
              <a:p>
                <a:pPr lvl="1" algn="just">
                  <a:buClr>
                    <a:srgbClr val="60B5CC"/>
                  </a:buClr>
                </a:pPr>
                <a:r>
                  <a:rPr lang="en-US" altLang="zh-CN" sz="3600" dirty="0" smtClean="0">
                    <a:solidFill>
                      <a:prstClr val="black"/>
                    </a:solidFill>
                  </a:rPr>
                  <a:t>we </a:t>
                </a:r>
                <a:r>
                  <a:rPr lang="en-US" altLang="zh-CN" sz="3600" dirty="0" smtClean="0">
                    <a:solidFill>
                      <a:prstClr val="black"/>
                    </a:solidFill>
                  </a:rPr>
                  <a:t>get </a:t>
                </a:r>
                <a:r>
                  <a:rPr lang="en-US" altLang="zh-CN" sz="3600" dirty="0">
                    <a:solidFill>
                      <a:prstClr val="black"/>
                    </a:solidFill>
                  </a:rPr>
                  <a:t>eigenvector is </a:t>
                </a:r>
                <a14:m>
                  <m:oMath xmlns:m="http://schemas.openxmlformats.org/officeDocument/2006/math">
                    <m:d>
                      <m:dPr>
                        <m:begChr m:val="["/>
                        <m:endChr m:val="]"/>
                        <m:ctrlPr>
                          <a:rPr lang="en-US" altLang="zh-CN" sz="3600" i="1">
                            <a:solidFill>
                              <a:prstClr val="black"/>
                            </a:solidFill>
                            <a:latin typeface="Cambria Math" panose="02040503050406030204" pitchFamily="18" charset="0"/>
                          </a:rPr>
                        </m:ctrlPr>
                      </m:dPr>
                      <m:e>
                        <m:m>
                          <m:mPr>
                            <m:mcs>
                              <m:mc>
                                <m:mcPr>
                                  <m:count m:val="1"/>
                                  <m:mcJc m:val="center"/>
                                </m:mcPr>
                              </m:mc>
                            </m:mcs>
                            <m:ctrlPr>
                              <a:rPr lang="en-US" altLang="zh-CN" sz="3600" i="1">
                                <a:solidFill>
                                  <a:prstClr val="black"/>
                                </a:solidFill>
                                <a:latin typeface="Cambria Math" panose="02040503050406030204" pitchFamily="18" charset="0"/>
                              </a:rPr>
                            </m:ctrlPr>
                          </m:mPr>
                          <m:mr>
                            <m:e>
                              <m:r>
                                <a:rPr lang="en-US" altLang="zh-CN" sz="3600" b="0" i="1" smtClean="0">
                                  <a:solidFill>
                                    <a:prstClr val="black"/>
                                  </a:solidFill>
                                  <a:latin typeface="Cambria Math" panose="02040503050406030204" pitchFamily="18" charset="0"/>
                                </a:rPr>
                                <m:t>1</m:t>
                              </m:r>
                              <m:r>
                                <a:rPr lang="en-US" altLang="zh-CN" sz="3600" b="0" i="1" smtClean="0">
                                  <a:solidFill>
                                    <a:prstClr val="black"/>
                                  </a:solidFill>
                                  <a:latin typeface="Cambria Math" panose="02040503050406030204" pitchFamily="18" charset="0"/>
                                </a:rPr>
                                <m:t>/</m:t>
                              </m:r>
                              <m:rad>
                                <m:radPr>
                                  <m:degHide m:val="on"/>
                                  <m:ctrlPr>
                                    <a:rPr lang="en-US" altLang="zh-CN" sz="3600" i="1" dirty="0">
                                      <a:solidFill>
                                        <a:prstClr val="black"/>
                                      </a:solidFill>
                                      <a:latin typeface="Cambria Math" panose="02040503050406030204" pitchFamily="18" charset="0"/>
                                    </a:rPr>
                                  </m:ctrlPr>
                                </m:radPr>
                                <m:deg/>
                                <m:e>
                                  <m:r>
                                    <a:rPr lang="en-US" altLang="zh-CN" sz="3600" b="0" i="1" dirty="0" smtClean="0">
                                      <a:solidFill>
                                        <a:prstClr val="black"/>
                                      </a:solidFill>
                                      <a:latin typeface="Cambria Math" panose="02040503050406030204" pitchFamily="18" charset="0"/>
                                    </a:rPr>
                                    <m:t>2</m:t>
                                  </m:r>
                                </m:e>
                              </m:rad>
                            </m:e>
                          </m:mr>
                          <m:mr>
                            <m:e>
                              <m:r>
                                <a:rPr lang="en-US" altLang="zh-CN" sz="3600" b="0" i="1" smtClean="0">
                                  <a:solidFill>
                                    <a:prstClr val="black"/>
                                  </a:solidFill>
                                  <a:latin typeface="Cambria Math" panose="02040503050406030204" pitchFamily="18" charset="0"/>
                                </a:rPr>
                                <m:t>1</m:t>
                              </m:r>
                              <m:r>
                                <a:rPr lang="en-US" altLang="zh-CN" sz="3600" i="1">
                                  <a:solidFill>
                                    <a:prstClr val="black"/>
                                  </a:solidFill>
                                  <a:latin typeface="Cambria Math" panose="02040503050406030204" pitchFamily="18" charset="0"/>
                                </a:rPr>
                                <m:t>/</m:t>
                              </m:r>
                              <m:rad>
                                <m:radPr>
                                  <m:degHide m:val="on"/>
                                  <m:ctrlPr>
                                    <a:rPr lang="en-US" altLang="zh-CN" sz="3600" i="1" dirty="0">
                                      <a:solidFill>
                                        <a:prstClr val="black"/>
                                      </a:solidFill>
                                      <a:latin typeface="Cambria Math" panose="02040503050406030204" pitchFamily="18" charset="0"/>
                                    </a:rPr>
                                  </m:ctrlPr>
                                </m:radPr>
                                <m:deg/>
                                <m:e>
                                  <m:r>
                                    <a:rPr lang="en-US" altLang="zh-CN" sz="3600" i="1" dirty="0">
                                      <a:solidFill>
                                        <a:prstClr val="black"/>
                                      </a:solidFill>
                                      <a:latin typeface="Cambria Math" panose="02040503050406030204" pitchFamily="18" charset="0"/>
                                    </a:rPr>
                                    <m:t>2</m:t>
                                  </m:r>
                                </m:e>
                              </m:rad>
                            </m:e>
                          </m:mr>
                        </m:m>
                      </m:e>
                    </m:d>
                  </m:oMath>
                </a14:m>
                <a:endParaRPr lang="en-US" altLang="zh-CN" sz="40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066799"/>
                <a:ext cx="10896600" cy="5514409"/>
              </a:xfrm>
              <a:blipFill>
                <a:blip r:embed="rId3"/>
                <a:stretch>
                  <a:fillRect r="-1342"/>
                </a:stretch>
              </a:blipFill>
            </p:spPr>
            <p:txBody>
              <a:bodyPr/>
              <a:lstStyle/>
              <a:p>
                <a:r>
                  <a:rPr lang="zh-CN" altLang="en-US">
                    <a:noFill/>
                  </a:rPr>
                  <a:t> </a:t>
                </a:r>
              </a:p>
            </p:txBody>
          </p:sp>
        </mc:Fallback>
      </mc:AlternateContent>
      <p:sp>
        <p:nvSpPr>
          <p:cNvPr id="6" name="Slide Number Placeholder 5"/>
          <p:cNvSpPr>
            <a:spLocks noGrp="1"/>
          </p:cNvSpPr>
          <p:nvPr>
            <p:ph type="sldNum" sz="quarter" idx="12"/>
          </p:nvPr>
        </p:nvSpPr>
        <p:spPr/>
        <p:txBody>
          <a:bodyPr/>
          <a:lstStyle/>
          <a:p>
            <a:fld id="{19B12225-5612-419B-A8D5-4B8EEE4C217E}" type="slidenum">
              <a:rPr lang="en-US" smtClean="0"/>
              <a:pPr/>
              <a:t>48</a:t>
            </a:fld>
            <a:endParaRPr lang="en-US"/>
          </a:p>
        </p:txBody>
      </p:sp>
      <p:sp>
        <p:nvSpPr>
          <p:cNvPr id="4" name="日期占位符 3"/>
          <p:cNvSpPr>
            <a:spLocks noGrp="1"/>
          </p:cNvSpPr>
          <p:nvPr>
            <p:ph type="dt" sz="half" idx="10"/>
          </p:nvPr>
        </p:nvSpPr>
        <p:spPr/>
        <p:txBody>
          <a:bodyPr/>
          <a:lstStyle/>
          <a:p>
            <a:fld id="{3C2417A9-907C-482D-9227-D4B7442BDE17}" type="datetime1">
              <a:rPr lang="en-US" altLang="zh-CN" smtClean="0"/>
              <a:t>12/17/2021</a:t>
            </a:fld>
            <a:endParaRPr lang="en-US"/>
          </a:p>
        </p:txBody>
      </p:sp>
    </p:spTree>
    <p:extLst>
      <p:ext uri="{BB962C8B-B14F-4D97-AF65-F5344CB8AC3E}">
        <p14:creationId xmlns:p14="http://schemas.microsoft.com/office/powerpoint/2010/main" val="304238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058400" cy="987552"/>
          </a:xfrm>
        </p:spPr>
        <p:txBody>
          <a:bodyPr>
            <a:normAutofit/>
          </a:bodyPr>
          <a:lstStyle/>
          <a:p>
            <a:r>
              <a:rPr lang="en-US" altLang="zh-CN" dirty="0"/>
              <a:t>Example of </a:t>
            </a:r>
            <a:r>
              <a:rPr lang="en-US" altLang="zh-CN" sz="4800" dirty="0"/>
              <a:t>SVD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431472"/>
                <a:ext cx="10896600" cy="4816928"/>
              </a:xfrm>
            </p:spPr>
            <p:txBody>
              <a:bodyPr>
                <a:normAutofit/>
              </a:bodyPr>
              <a:lstStyle/>
              <a:p>
                <a:pPr algn="just"/>
                <a:r>
                  <a:rPr lang="en-US" altLang="zh-CN" dirty="0" smtClean="0"/>
                  <a:t>for </a:t>
                </a:r>
                <a:r>
                  <a:rPr lang="en-US" altLang="zh-CN" dirty="0">
                    <a:latin typeface="Times New Roman" pitchFamily="18" charset="0"/>
                    <a:cs typeface="Times New Roman" pitchFamily="18" charset="0"/>
                  </a:rPr>
                  <a:t>λ </a:t>
                </a:r>
                <a:r>
                  <a:rPr lang="en-US" altLang="zh-CN" dirty="0" smtClean="0"/>
                  <a:t>=5, </a:t>
                </a:r>
                <a14:m>
                  <m:oMath xmlns:m="http://schemas.openxmlformats.org/officeDocument/2006/math">
                    <m:d>
                      <m:dPr>
                        <m:begChr m:val="["/>
                        <m:endChr m:val="]"/>
                        <m:ctrlPr>
                          <a:rPr lang="en-US" altLang="zh-CN" i="1">
                            <a:solidFill>
                              <a:prstClr val="black"/>
                            </a:solidFill>
                            <a:latin typeface="Cambria Math" panose="02040503050406030204" pitchFamily="18" charset="0"/>
                          </a:rPr>
                        </m:ctrlPr>
                      </m:dPr>
                      <m:e>
                        <m:m>
                          <m:mPr>
                            <m:mcs>
                              <m:mc>
                                <m:mcPr>
                                  <m:count m:val="2"/>
                                  <m:mcJc m:val="center"/>
                                </m:mcPr>
                              </m:mc>
                            </m:mcs>
                            <m:ctrlPr>
                              <a:rPr lang="en-US" altLang="zh-CN" i="1">
                                <a:solidFill>
                                  <a:prstClr val="black"/>
                                </a:solidFill>
                                <a:latin typeface="Cambria Math" panose="02040503050406030204" pitchFamily="18" charset="0"/>
                              </a:rPr>
                            </m:ctrlPr>
                          </m:mPr>
                          <m:mr>
                            <m:e>
                              <m:r>
                                <a:rPr lang="en-US" altLang="zh-CN" i="1">
                                  <a:solidFill>
                                    <a:prstClr val="black"/>
                                  </a:solidFill>
                                  <a:latin typeface="Cambria Math" panose="02040503050406030204" pitchFamily="18" charset="0"/>
                                </a:rPr>
                                <m:t>25</m:t>
                              </m:r>
                            </m:e>
                            <m:e>
                              <m:r>
                                <a:rPr lang="en-US" altLang="zh-CN" i="1">
                                  <a:solidFill>
                                    <a:prstClr val="black"/>
                                  </a:solidFill>
                                  <a:latin typeface="Cambria Math" panose="02040503050406030204" pitchFamily="18" charset="0"/>
                                </a:rPr>
                                <m:t>20</m:t>
                              </m:r>
                            </m:e>
                          </m:mr>
                          <m:mr>
                            <m:e>
                              <m:r>
                                <a:rPr lang="en-US" altLang="zh-CN" i="1">
                                  <a:solidFill>
                                    <a:prstClr val="black"/>
                                  </a:solidFill>
                                  <a:latin typeface="Cambria Math" panose="02040503050406030204" pitchFamily="18" charset="0"/>
                                </a:rPr>
                                <m:t>20</m:t>
                              </m:r>
                            </m:e>
                            <m:e>
                              <m:r>
                                <a:rPr lang="en-US" altLang="zh-CN" i="1">
                                  <a:solidFill>
                                    <a:prstClr val="black"/>
                                  </a:solidFill>
                                  <a:latin typeface="Cambria Math" panose="02040503050406030204" pitchFamily="18" charset="0"/>
                                </a:rPr>
                                <m:t>25</m:t>
                              </m:r>
                            </m:e>
                          </m:mr>
                        </m:m>
                      </m:e>
                    </m:d>
                    <m:d>
                      <m:dPr>
                        <m:begChr m:val="["/>
                        <m:endChr m:val="]"/>
                        <m:ctrlPr>
                          <a:rPr lang="en-US" altLang="zh-CN" i="1">
                            <a:solidFill>
                              <a:prstClr val="black"/>
                            </a:solidFill>
                            <a:latin typeface="Cambria Math" panose="02040503050406030204" pitchFamily="18" charset="0"/>
                          </a:rPr>
                        </m:ctrlPr>
                      </m:dPr>
                      <m:e>
                        <m:m>
                          <m:mPr>
                            <m:mcs>
                              <m:mc>
                                <m:mcPr>
                                  <m:count m:val="1"/>
                                  <m:mcJc m:val="center"/>
                                </m:mcPr>
                              </m:mc>
                            </m:mcs>
                            <m:ctrlPr>
                              <a:rPr lang="en-US" altLang="zh-CN" i="1" smtClean="0">
                                <a:solidFill>
                                  <a:prstClr val="black"/>
                                </a:solidFill>
                                <a:latin typeface="Cambria Math" panose="02040503050406030204" pitchFamily="18" charset="0"/>
                              </a:rPr>
                            </m:ctrlPr>
                          </m:mPr>
                          <m:mr>
                            <m:e>
                              <m:r>
                                <m:rPr>
                                  <m:brk m:alnAt="7"/>
                                </m:rPr>
                                <a:rPr lang="en-US" altLang="zh-CN" b="0" i="1" smtClean="0">
                                  <a:solidFill>
                                    <a:prstClr val="black"/>
                                  </a:solidFill>
                                  <a:latin typeface="Cambria Math" panose="02040503050406030204" pitchFamily="18" charset="0"/>
                                </a:rPr>
                                <m:t>𝑥</m:t>
                              </m:r>
                            </m:e>
                          </m:mr>
                          <m:mr>
                            <m:e>
                              <m:r>
                                <a:rPr lang="en-US" altLang="zh-CN" b="0" i="1" smtClean="0">
                                  <a:solidFill>
                                    <a:prstClr val="black"/>
                                  </a:solidFill>
                                  <a:latin typeface="Cambria Math" panose="02040503050406030204" pitchFamily="18" charset="0"/>
                                </a:rPr>
                                <m:t>𝑦</m:t>
                              </m:r>
                            </m:e>
                          </m:mr>
                        </m:m>
                      </m:e>
                    </m:d>
                  </m:oMath>
                </a14:m>
                <a:r>
                  <a:rPr lang="en-US" altLang="zh-CN" dirty="0" smtClean="0"/>
                  <a:t>=5</a:t>
                </a:r>
                <a14:m>
                  <m:oMath xmlns:m="http://schemas.openxmlformats.org/officeDocument/2006/math">
                    <m:d>
                      <m:dPr>
                        <m:begChr m:val="["/>
                        <m:endChr m:val="]"/>
                        <m:ctrlPr>
                          <a:rPr lang="en-US" altLang="zh-CN" i="1">
                            <a:solidFill>
                              <a:prstClr val="black"/>
                            </a:solidFill>
                            <a:latin typeface="Cambria Math" panose="02040503050406030204" pitchFamily="18" charset="0"/>
                          </a:rPr>
                        </m:ctrlPr>
                      </m:dPr>
                      <m:e>
                        <m:m>
                          <m:mPr>
                            <m:mcs>
                              <m:mc>
                                <m:mcPr>
                                  <m:count m:val="1"/>
                                  <m:mcJc m:val="center"/>
                                </m:mcPr>
                              </m:mc>
                            </m:mcs>
                            <m:ctrlPr>
                              <a:rPr lang="en-US" altLang="zh-CN" i="1">
                                <a:solidFill>
                                  <a:prstClr val="black"/>
                                </a:solidFill>
                                <a:latin typeface="Cambria Math" panose="02040503050406030204" pitchFamily="18" charset="0"/>
                              </a:rPr>
                            </m:ctrlPr>
                          </m:mPr>
                          <m:mr>
                            <m:e>
                              <m:r>
                                <m:rPr>
                                  <m:brk m:alnAt="7"/>
                                </m:rPr>
                                <a:rPr lang="en-US" altLang="zh-CN" i="1">
                                  <a:solidFill>
                                    <a:prstClr val="black"/>
                                  </a:solidFill>
                                  <a:latin typeface="Cambria Math" panose="02040503050406030204" pitchFamily="18" charset="0"/>
                                </a:rPr>
                                <m:t>𝑥</m:t>
                              </m:r>
                            </m:e>
                          </m:mr>
                          <m:mr>
                            <m:e>
                              <m:r>
                                <a:rPr lang="en-US" altLang="zh-CN" i="1">
                                  <a:solidFill>
                                    <a:prstClr val="black"/>
                                  </a:solidFill>
                                  <a:latin typeface="Cambria Math" panose="02040503050406030204" pitchFamily="18" charset="0"/>
                                </a:rPr>
                                <m:t>𝑦</m:t>
                              </m:r>
                            </m:e>
                          </m:mr>
                        </m:m>
                      </m:e>
                    </m:d>
                  </m:oMath>
                </a14:m>
                <a:endParaRPr lang="en-US" altLang="zh-CN" dirty="0" smtClean="0"/>
              </a:p>
              <a:p>
                <a:pPr lvl="1" algn="just">
                  <a:buClr>
                    <a:srgbClr val="60B5CC"/>
                  </a:buClr>
                </a:pPr>
                <a:r>
                  <a:rPr lang="en-US" altLang="zh-CN" dirty="0" smtClean="0">
                    <a:solidFill>
                      <a:prstClr val="black"/>
                    </a:solidFill>
                  </a:rPr>
                  <a:t>we </a:t>
                </a:r>
                <a:r>
                  <a:rPr lang="en-US" altLang="zh-CN" dirty="0" smtClean="0">
                    <a:solidFill>
                      <a:prstClr val="black"/>
                    </a:solidFill>
                  </a:rPr>
                  <a:t>get </a:t>
                </a:r>
                <a:r>
                  <a:rPr lang="en-US" altLang="zh-CN" dirty="0">
                    <a:solidFill>
                      <a:prstClr val="black"/>
                    </a:solidFill>
                  </a:rPr>
                  <a:t>eigenvector is </a:t>
                </a:r>
                <a14:m>
                  <m:oMath xmlns:m="http://schemas.openxmlformats.org/officeDocument/2006/math">
                    <m:d>
                      <m:dPr>
                        <m:begChr m:val="["/>
                        <m:endChr m:val="]"/>
                        <m:ctrlPr>
                          <a:rPr lang="en-US" altLang="zh-CN" i="1">
                            <a:solidFill>
                              <a:prstClr val="black"/>
                            </a:solidFill>
                            <a:latin typeface="Cambria Math" panose="02040503050406030204" pitchFamily="18" charset="0"/>
                          </a:rPr>
                        </m:ctrlPr>
                      </m:dPr>
                      <m:e>
                        <m:m>
                          <m:mPr>
                            <m:mcs>
                              <m:mc>
                                <m:mcPr>
                                  <m:count m:val="1"/>
                                  <m:mcJc m:val="center"/>
                                </m:mcPr>
                              </m:mc>
                            </m:mcs>
                            <m:ctrlPr>
                              <a:rPr lang="en-US" altLang="zh-CN" i="1">
                                <a:solidFill>
                                  <a:prstClr val="black"/>
                                </a:solidFill>
                                <a:latin typeface="Cambria Math" panose="02040503050406030204" pitchFamily="18" charset="0"/>
                              </a:rPr>
                            </m:ctrlPr>
                          </m:mPr>
                          <m:mr>
                            <m:e>
                              <m:r>
                                <m:rPr>
                                  <m:brk m:alnAt="7"/>
                                </m:rPr>
                                <a:rPr lang="en-US" altLang="zh-CN" b="0" i="1" smtClean="0">
                                  <a:solidFill>
                                    <a:prstClr val="black"/>
                                  </a:solidFill>
                                  <a:latin typeface="Cambria Math" panose="02040503050406030204" pitchFamily="18" charset="0"/>
                                </a:rPr>
                                <m:t>−</m:t>
                              </m:r>
                              <m:r>
                                <a:rPr lang="en-US" altLang="zh-CN" b="0" i="1" smtClean="0">
                                  <a:solidFill>
                                    <a:prstClr val="black"/>
                                  </a:solidFill>
                                  <a:latin typeface="Cambria Math" panose="02040503050406030204" pitchFamily="18" charset="0"/>
                                </a:rPr>
                                <m:t>1</m:t>
                              </m:r>
                              <m:r>
                                <a:rPr lang="en-US" altLang="zh-CN" b="0" i="1" smtClean="0">
                                  <a:solidFill>
                                    <a:prstClr val="black"/>
                                  </a:solidFill>
                                  <a:latin typeface="Cambria Math" panose="02040503050406030204" pitchFamily="18" charset="0"/>
                                </a:rPr>
                                <m:t>/</m:t>
                              </m:r>
                              <m:rad>
                                <m:radPr>
                                  <m:degHide m:val="on"/>
                                  <m:ctrlPr>
                                    <a:rPr lang="en-US" altLang="zh-CN" i="1" dirty="0">
                                      <a:solidFill>
                                        <a:prstClr val="black"/>
                                      </a:solidFill>
                                      <a:latin typeface="Cambria Math" panose="02040503050406030204" pitchFamily="18" charset="0"/>
                                    </a:rPr>
                                  </m:ctrlPr>
                                </m:radPr>
                                <m:deg/>
                                <m:e>
                                  <m:r>
                                    <a:rPr lang="en-US" altLang="zh-CN" b="0" i="1" dirty="0" smtClean="0">
                                      <a:solidFill>
                                        <a:prstClr val="black"/>
                                      </a:solidFill>
                                      <a:latin typeface="Cambria Math" panose="02040503050406030204" pitchFamily="18" charset="0"/>
                                    </a:rPr>
                                    <m:t>2</m:t>
                                  </m:r>
                                </m:e>
                              </m:rad>
                            </m:e>
                          </m:mr>
                          <m:mr>
                            <m:e>
                              <m:r>
                                <a:rPr lang="en-US" altLang="zh-CN" b="0" i="1" smtClean="0">
                                  <a:solidFill>
                                    <a:prstClr val="black"/>
                                  </a:solidFill>
                                  <a:latin typeface="Cambria Math" panose="02040503050406030204" pitchFamily="18" charset="0"/>
                                </a:rPr>
                                <m:t>1</m:t>
                              </m:r>
                              <m:r>
                                <a:rPr lang="en-US" altLang="zh-CN" i="1">
                                  <a:solidFill>
                                    <a:prstClr val="black"/>
                                  </a:solidFill>
                                  <a:latin typeface="Cambria Math" panose="02040503050406030204" pitchFamily="18" charset="0"/>
                                </a:rPr>
                                <m:t>/</m:t>
                              </m:r>
                              <m:rad>
                                <m:radPr>
                                  <m:degHide m:val="on"/>
                                  <m:ctrlPr>
                                    <a:rPr lang="en-US" altLang="zh-CN" i="1" dirty="0">
                                      <a:solidFill>
                                        <a:prstClr val="black"/>
                                      </a:solidFill>
                                      <a:latin typeface="Cambria Math" panose="02040503050406030204" pitchFamily="18" charset="0"/>
                                    </a:rPr>
                                  </m:ctrlPr>
                                </m:radPr>
                                <m:deg/>
                                <m:e>
                                  <m:r>
                                    <a:rPr lang="en-US" altLang="zh-CN" b="0" i="1" dirty="0" smtClean="0">
                                      <a:solidFill>
                                        <a:prstClr val="black"/>
                                      </a:solidFill>
                                      <a:latin typeface="Cambria Math" panose="02040503050406030204" pitchFamily="18" charset="0"/>
                                    </a:rPr>
                                    <m:t>2</m:t>
                                  </m:r>
                                </m:e>
                              </m:rad>
                            </m:e>
                          </m:mr>
                        </m:m>
                      </m:e>
                    </m:d>
                  </m:oMath>
                </a14:m>
                <a:r>
                  <a:rPr lang="en-US" altLang="zh-CN" dirty="0" smtClean="0"/>
                  <a:t>. </a:t>
                </a:r>
              </a:p>
              <a:p>
                <a:pPr marL="452438" lvl="1" indent="-273050" algn="just">
                  <a:buClr>
                    <a:schemeClr val="accent1"/>
                  </a:buClr>
                </a:pPr>
                <a:r>
                  <a:rPr lang="en-US" altLang="zh-CN" sz="3200" dirty="0"/>
                  <a:t>Then V= </a:t>
                </a:r>
                <a14:m>
                  <m:oMath xmlns:m="http://schemas.openxmlformats.org/officeDocument/2006/math">
                    <m:d>
                      <m:dPr>
                        <m:begChr m:val="["/>
                        <m:endChr m:val="]"/>
                        <m:ctrlPr>
                          <a:rPr lang="en-US" altLang="zh-CN" sz="3200"/>
                        </m:ctrlPr>
                      </m:dPr>
                      <m:e>
                        <m:m>
                          <m:mPr>
                            <m:mcs>
                              <m:mc>
                                <m:mcPr>
                                  <m:count m:val="2"/>
                                  <m:mcJc m:val="center"/>
                                </m:mcPr>
                              </m:mc>
                            </m:mcs>
                            <m:ctrlPr>
                              <a:rPr lang="en-US" altLang="zh-CN" sz="3200"/>
                            </m:ctrlPr>
                          </m:mPr>
                          <m:mr>
                            <m:e>
                              <m:r>
                                <a:rPr lang="en-US" altLang="zh-CN" sz="3200"/>
                                <m:t>1/</m:t>
                              </m:r>
                              <m:rad>
                                <m:radPr>
                                  <m:degHide m:val="on"/>
                                  <m:ctrlPr>
                                    <a:rPr lang="en-US" altLang="zh-CN" sz="3200" dirty="0"/>
                                  </m:ctrlPr>
                                </m:radPr>
                                <m:deg/>
                                <m:e>
                                  <m:r>
                                    <a:rPr lang="en-US" altLang="zh-CN" sz="3200" dirty="0"/>
                                    <m:t>2</m:t>
                                  </m:r>
                                </m:e>
                              </m:rad>
                            </m:e>
                            <m:e>
                              <m:r>
                                <m:rPr>
                                  <m:brk m:alnAt="7"/>
                                </m:rPr>
                                <a:rPr lang="en-US" altLang="zh-CN" sz="3200"/>
                                <m:t>−</m:t>
                              </m:r>
                              <m:r>
                                <a:rPr lang="en-US" altLang="zh-CN" sz="3200"/>
                                <m:t>1/</m:t>
                              </m:r>
                              <m:rad>
                                <m:radPr>
                                  <m:degHide m:val="on"/>
                                  <m:ctrlPr>
                                    <a:rPr lang="en-US" altLang="zh-CN" sz="3200" dirty="0"/>
                                  </m:ctrlPr>
                                </m:radPr>
                                <m:deg/>
                                <m:e>
                                  <m:r>
                                    <a:rPr lang="en-US" altLang="zh-CN" sz="3200" dirty="0"/>
                                    <m:t>2</m:t>
                                  </m:r>
                                </m:e>
                              </m:rad>
                            </m:e>
                          </m:mr>
                          <m:mr>
                            <m:e>
                              <m:r>
                                <a:rPr lang="en-US" altLang="zh-CN" sz="3200"/>
                                <m:t>1/</m:t>
                              </m:r>
                              <m:rad>
                                <m:radPr>
                                  <m:degHide m:val="on"/>
                                  <m:ctrlPr>
                                    <a:rPr lang="en-US" altLang="zh-CN" sz="3200" dirty="0"/>
                                  </m:ctrlPr>
                                </m:radPr>
                                <m:deg/>
                                <m:e>
                                  <m:r>
                                    <a:rPr lang="en-US" altLang="zh-CN" sz="3200" dirty="0"/>
                                    <m:t>2</m:t>
                                  </m:r>
                                </m:e>
                              </m:rad>
                            </m:e>
                            <m:e>
                              <m:r>
                                <a:rPr lang="en-US" altLang="zh-CN" sz="3200"/>
                                <m:t>1/</m:t>
                              </m:r>
                              <m:rad>
                                <m:radPr>
                                  <m:degHide m:val="on"/>
                                  <m:ctrlPr>
                                    <a:rPr lang="en-US" altLang="zh-CN" sz="3200" dirty="0"/>
                                  </m:ctrlPr>
                                </m:radPr>
                                <m:deg/>
                                <m:e>
                                  <m:r>
                                    <a:rPr lang="en-US" altLang="zh-CN" sz="3200" dirty="0"/>
                                    <m:t>2</m:t>
                                  </m:r>
                                </m:e>
                              </m:rad>
                            </m:e>
                          </m:mr>
                        </m:m>
                      </m:e>
                    </m:d>
                    <m:r>
                      <a:rPr lang="en-US" altLang="zh-CN" sz="3200"/>
                      <m:t>. </m:t>
                    </m:r>
                  </m:oMath>
                </a14:m>
                <a:r>
                  <a:rPr lang="en-US" altLang="zh-CN" sz="3200" dirty="0">
                    <a:sym typeface="Symbol"/>
                  </a:rPr>
                  <a:t>=</a:t>
                </a:r>
                <a14:m>
                  <m:oMath xmlns:m="http://schemas.openxmlformats.org/officeDocument/2006/math">
                    <m:d>
                      <m:dPr>
                        <m:begChr m:val="["/>
                        <m:endChr m:val="]"/>
                        <m:ctrlPr>
                          <a:rPr lang="en-US" altLang="zh-CN" sz="3200"/>
                        </m:ctrlPr>
                      </m:dPr>
                      <m:e>
                        <m:m>
                          <m:mPr>
                            <m:mcs>
                              <m:mc>
                                <m:mcPr>
                                  <m:count m:val="2"/>
                                  <m:mcJc m:val="center"/>
                                </m:mcPr>
                              </m:mc>
                            </m:mcs>
                            <m:ctrlPr>
                              <a:rPr lang="en-US" altLang="zh-CN" sz="3200"/>
                            </m:ctrlPr>
                          </m:mPr>
                          <m:mr>
                            <m:e>
                              <m:rad>
                                <m:radPr>
                                  <m:degHide m:val="on"/>
                                  <m:ctrlPr>
                                    <a:rPr lang="en-US" altLang="zh-CN" sz="3200" dirty="0"/>
                                  </m:ctrlPr>
                                </m:radPr>
                                <m:deg/>
                                <m:e>
                                  <m:r>
                                    <a:rPr lang="en-US" altLang="zh-CN" sz="3200" dirty="0"/>
                                    <m:t>45</m:t>
                                  </m:r>
                                </m:e>
                              </m:rad>
                            </m:e>
                            <m:e>
                              <m:r>
                                <a:rPr lang="en-US" altLang="zh-CN" sz="3200"/>
                                <m:t>0</m:t>
                              </m:r>
                            </m:e>
                          </m:mr>
                          <m:mr>
                            <m:e>
                              <m:r>
                                <a:rPr lang="en-US" altLang="zh-CN" sz="3200"/>
                                <m:t>0</m:t>
                              </m:r>
                            </m:e>
                            <m:e>
                              <m:rad>
                                <m:radPr>
                                  <m:degHide m:val="on"/>
                                  <m:ctrlPr>
                                    <a:rPr lang="en-US" altLang="zh-CN" sz="3200" dirty="0"/>
                                  </m:ctrlPr>
                                </m:radPr>
                                <m:deg/>
                                <m:e>
                                  <m:r>
                                    <a:rPr lang="en-US" altLang="zh-CN" sz="3200" dirty="0"/>
                                    <m:t>5</m:t>
                                  </m:r>
                                </m:e>
                              </m:rad>
                            </m:e>
                          </m:mr>
                        </m:m>
                      </m:e>
                    </m:d>
                  </m:oMath>
                </a14:m>
                <a:endParaRPr lang="en-US" altLang="zh-CN" sz="3200" dirty="0"/>
              </a:p>
              <a:p>
                <a:pPr lvl="1" algn="just">
                  <a:buClr>
                    <a:srgbClr val="60B5CC"/>
                  </a:buClr>
                </a:pPr>
                <a:endParaRPr lang="en-US" altLang="zh-CN"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431472"/>
                <a:ext cx="10896600" cy="4816928"/>
              </a:xfrm>
              <a:blipFill>
                <a:blip r:embed="rId3"/>
                <a:stretch>
                  <a:fillRect/>
                </a:stretch>
              </a:blipFill>
            </p:spPr>
            <p:txBody>
              <a:bodyPr/>
              <a:lstStyle/>
              <a:p>
                <a:r>
                  <a:rPr lang="zh-CN" altLang="en-US">
                    <a:noFill/>
                  </a:rPr>
                  <a:t> </a:t>
                </a:r>
              </a:p>
            </p:txBody>
          </p:sp>
        </mc:Fallback>
      </mc:AlternateContent>
      <p:sp>
        <p:nvSpPr>
          <p:cNvPr id="6" name="Slide Number Placeholder 5"/>
          <p:cNvSpPr>
            <a:spLocks noGrp="1"/>
          </p:cNvSpPr>
          <p:nvPr>
            <p:ph type="sldNum" sz="quarter" idx="12"/>
          </p:nvPr>
        </p:nvSpPr>
        <p:spPr/>
        <p:txBody>
          <a:bodyPr/>
          <a:lstStyle/>
          <a:p>
            <a:fld id="{19B12225-5612-419B-A8D5-4B8EEE4C217E}" type="slidenum">
              <a:rPr lang="en-US" smtClean="0"/>
              <a:pPr/>
              <a:t>49</a:t>
            </a:fld>
            <a:endParaRPr lang="en-US"/>
          </a:p>
        </p:txBody>
      </p:sp>
      <p:sp>
        <p:nvSpPr>
          <p:cNvPr id="4" name="日期占位符 3"/>
          <p:cNvSpPr>
            <a:spLocks noGrp="1"/>
          </p:cNvSpPr>
          <p:nvPr>
            <p:ph type="dt" sz="half" idx="10"/>
          </p:nvPr>
        </p:nvSpPr>
        <p:spPr/>
        <p:txBody>
          <a:bodyPr/>
          <a:lstStyle/>
          <a:p>
            <a:fld id="{3C2417A9-907C-482D-9227-D4B7442BDE17}" type="datetime1">
              <a:rPr lang="en-US" altLang="zh-CN" smtClean="0"/>
              <a:t>12/17/2021</a:t>
            </a:fld>
            <a:endParaRPr lang="en-US"/>
          </a:p>
        </p:txBody>
      </p:sp>
    </p:spTree>
    <p:extLst>
      <p:ext uri="{BB962C8B-B14F-4D97-AF65-F5344CB8AC3E}">
        <p14:creationId xmlns:p14="http://schemas.microsoft.com/office/powerpoint/2010/main" val="72431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3" cstate="print"/>
          <a:srcRect l="36826"/>
          <a:stretch/>
        </p:blipFill>
        <p:spPr bwMode="auto">
          <a:xfrm>
            <a:off x="6553200" y="1143001"/>
            <a:ext cx="4114800" cy="288524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Rank is “Dimensionality”</a:t>
            </a:r>
            <a:endParaRPr lang="en-US" dirty="0"/>
          </a:p>
        </p:txBody>
      </p:sp>
      <p:sp>
        <p:nvSpPr>
          <p:cNvPr id="3" name="Content Placeholder 2"/>
          <p:cNvSpPr>
            <a:spLocks noGrp="1"/>
          </p:cNvSpPr>
          <p:nvPr>
            <p:ph idx="1"/>
          </p:nvPr>
        </p:nvSpPr>
        <p:spPr/>
        <p:txBody>
          <a:bodyPr>
            <a:normAutofit/>
          </a:bodyPr>
          <a:lstStyle/>
          <a:p>
            <a:r>
              <a:rPr lang="en-US" b="1" dirty="0" smtClean="0">
                <a:solidFill>
                  <a:srgbClr val="FF0066"/>
                </a:solidFill>
              </a:rPr>
              <a:t>Cloud of points 3D space:</a:t>
            </a:r>
          </a:p>
          <a:p>
            <a:pPr lvl="1"/>
            <a:r>
              <a:rPr lang="en-US" dirty="0" smtClean="0"/>
              <a:t>Think of point positions</a:t>
            </a:r>
            <a:br>
              <a:rPr lang="en-US" dirty="0" smtClean="0"/>
            </a:br>
            <a:r>
              <a:rPr lang="en-US" dirty="0" smtClean="0"/>
              <a:t>as a matrix:</a:t>
            </a:r>
          </a:p>
          <a:p>
            <a:pPr lvl="1"/>
            <a:endParaRPr lang="en-US" dirty="0"/>
          </a:p>
          <a:p>
            <a:pPr lvl="1"/>
            <a:endParaRPr lang="en-US" dirty="0" smtClean="0"/>
          </a:p>
          <a:p>
            <a:r>
              <a:rPr lang="en-US" b="1" dirty="0" smtClean="0">
                <a:solidFill>
                  <a:srgbClr val="FF0066"/>
                </a:solidFill>
              </a:rPr>
              <a:t>We can rewrite coordinates more efficiently!</a:t>
            </a:r>
          </a:p>
          <a:p>
            <a:pPr lvl="1"/>
            <a:r>
              <a:rPr lang="en-US" dirty="0" smtClean="0"/>
              <a:t>Old basis vectors:</a:t>
            </a:r>
            <a:r>
              <a:rPr lang="en-US" b="1" dirty="0" smtClean="0"/>
              <a:t> </a:t>
            </a:r>
            <a:r>
              <a:rPr lang="en-US" dirty="0" smtClean="0"/>
              <a:t>[1 0 0] [0 1 0] [0 0 1]</a:t>
            </a:r>
          </a:p>
          <a:p>
            <a:pPr lvl="1"/>
            <a:r>
              <a:rPr lang="en-US" b="1" dirty="0" smtClean="0"/>
              <a:t>New basis vectors: [1 2 1] [-2 -3 1]</a:t>
            </a:r>
          </a:p>
          <a:p>
            <a:pPr lvl="1"/>
            <a:r>
              <a:rPr lang="en-US" dirty="0" smtClean="0"/>
              <a:t>Then </a:t>
            </a:r>
            <a:r>
              <a:rPr lang="en-US" b="1" dirty="0" smtClean="0"/>
              <a:t>A</a:t>
            </a:r>
            <a:r>
              <a:rPr lang="en-US" dirty="0" smtClean="0"/>
              <a:t> has new coordinates: [1 0]. </a:t>
            </a:r>
            <a:r>
              <a:rPr lang="en-US" b="1" dirty="0" smtClean="0"/>
              <a:t>B</a:t>
            </a:r>
            <a:r>
              <a:rPr lang="en-US" dirty="0" smtClean="0"/>
              <a:t>: [0 1], </a:t>
            </a:r>
            <a:r>
              <a:rPr lang="en-US" b="1" dirty="0" smtClean="0"/>
              <a:t>C</a:t>
            </a:r>
            <a:r>
              <a:rPr lang="en-US" dirty="0" smtClean="0"/>
              <a:t>: [1 1]</a:t>
            </a:r>
          </a:p>
          <a:p>
            <a:pPr lvl="2"/>
            <a:r>
              <a:rPr lang="en-US" b="1" dirty="0" smtClean="0"/>
              <a:t>Notice: We reduced the number of coordinates!</a:t>
            </a:r>
          </a:p>
        </p:txBody>
      </p:sp>
      <p:pic>
        <p:nvPicPr>
          <p:cNvPr id="5" name="Picture 2" descr="\begin{bmatrix}1&amp;2&amp;1\\-2&amp;-3&amp;1\\3&amp;5&amp;0\end{bmatri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1" y="2514600"/>
            <a:ext cx="1340285" cy="914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579892" y="3048000"/>
            <a:ext cx="1915909" cy="369332"/>
          </a:xfrm>
          <a:prstGeom prst="rect">
            <a:avLst/>
          </a:prstGeom>
          <a:noFill/>
        </p:spPr>
        <p:txBody>
          <a:bodyPr wrap="none" rtlCol="0">
            <a:spAutoFit/>
          </a:bodyPr>
          <a:lstStyle/>
          <a:p>
            <a:r>
              <a:rPr lang="en-US" b="1" dirty="0">
                <a:solidFill>
                  <a:srgbClr val="0000FF"/>
                </a:solidFill>
                <a:latin typeface="Arial" pitchFamily="34" charset="0"/>
                <a:cs typeface="Arial" pitchFamily="34" charset="0"/>
              </a:rPr>
              <a:t>1 row per point:</a:t>
            </a:r>
          </a:p>
        </p:txBody>
      </p:sp>
      <p:sp>
        <p:nvSpPr>
          <p:cNvPr id="9" name="TextBox 8"/>
          <p:cNvSpPr txBox="1"/>
          <p:nvPr/>
        </p:nvSpPr>
        <p:spPr>
          <a:xfrm>
            <a:off x="5844485" y="2514600"/>
            <a:ext cx="415498" cy="923330"/>
          </a:xfrm>
          <a:prstGeom prst="rect">
            <a:avLst/>
          </a:prstGeom>
          <a:noFill/>
        </p:spPr>
        <p:txBody>
          <a:bodyPr wrap="none" rtlCol="0">
            <a:spAutoFit/>
          </a:bodyPr>
          <a:lstStyle/>
          <a:p>
            <a:r>
              <a:rPr lang="en-US" b="1" dirty="0">
                <a:solidFill>
                  <a:srgbClr val="0000FF"/>
                </a:solidFill>
                <a:latin typeface="Arial" pitchFamily="34" charset="0"/>
                <a:cs typeface="Arial" pitchFamily="34" charset="0"/>
              </a:rPr>
              <a:t>A</a:t>
            </a:r>
          </a:p>
          <a:p>
            <a:r>
              <a:rPr lang="en-US" b="1" dirty="0">
                <a:solidFill>
                  <a:srgbClr val="0000FF"/>
                </a:solidFill>
                <a:latin typeface="Arial" pitchFamily="34" charset="0"/>
                <a:cs typeface="Arial" pitchFamily="34" charset="0"/>
              </a:rPr>
              <a:t>B</a:t>
            </a:r>
          </a:p>
          <a:p>
            <a:r>
              <a:rPr lang="en-US" b="1" dirty="0">
                <a:solidFill>
                  <a:srgbClr val="0000FF"/>
                </a:solidFill>
                <a:latin typeface="Arial" pitchFamily="34" charset="0"/>
                <a:cs typeface="Arial" pitchFamily="34" charset="0"/>
              </a:rPr>
              <a:t>C </a:t>
            </a:r>
          </a:p>
        </p:txBody>
      </p:sp>
      <p:sp>
        <p:nvSpPr>
          <p:cNvPr id="10" name="Oval 9"/>
          <p:cNvSpPr/>
          <p:nvPr/>
        </p:nvSpPr>
        <p:spPr>
          <a:xfrm>
            <a:off x="8465400" y="3127200"/>
            <a:ext cx="91440" cy="91440"/>
          </a:xfrm>
          <a:prstGeom prst="ellipse">
            <a:avLst/>
          </a:prstGeom>
          <a:solidFill>
            <a:srgbClr val="FF0000"/>
          </a:solid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Rectangle 10"/>
          <p:cNvSpPr/>
          <p:nvPr/>
        </p:nvSpPr>
        <p:spPr>
          <a:xfrm>
            <a:off x="8381151" y="2738736"/>
            <a:ext cx="407484" cy="461665"/>
          </a:xfrm>
          <a:prstGeom prst="rect">
            <a:avLst/>
          </a:prstGeom>
        </p:spPr>
        <p:txBody>
          <a:bodyPr wrap="none">
            <a:spAutoFit/>
          </a:bodyPr>
          <a:lstStyle/>
          <a:p>
            <a:r>
              <a:rPr lang="en-US" sz="2400" b="1" dirty="0">
                <a:solidFill>
                  <a:srgbClr val="FF0000"/>
                </a:solidFill>
                <a:latin typeface="Arial" pitchFamily="34" charset="0"/>
                <a:cs typeface="Arial" pitchFamily="34" charset="0"/>
              </a:rPr>
              <a:t>A</a:t>
            </a:r>
          </a:p>
        </p:txBody>
      </p:sp>
      <p:sp>
        <p:nvSpPr>
          <p:cNvPr id="12" name="Slide Number Placeholder 11"/>
          <p:cNvSpPr>
            <a:spLocks noGrp="1"/>
          </p:cNvSpPr>
          <p:nvPr>
            <p:ph type="sldNum" sz="quarter" idx="12"/>
          </p:nvPr>
        </p:nvSpPr>
        <p:spPr/>
        <p:txBody>
          <a:bodyPr/>
          <a:lstStyle/>
          <a:p>
            <a:fld id="{19B12225-5612-419B-A8D5-4B8EEE4C217E}" type="slidenum">
              <a:rPr lang="en-US" smtClean="0"/>
              <a:pPr/>
              <a:t>5</a:t>
            </a:fld>
            <a:endParaRPr lang="en-US"/>
          </a:p>
        </p:txBody>
      </p:sp>
      <p:sp>
        <p:nvSpPr>
          <p:cNvPr id="6" name="日期占位符 5"/>
          <p:cNvSpPr>
            <a:spLocks noGrp="1"/>
          </p:cNvSpPr>
          <p:nvPr>
            <p:ph type="dt" sz="half" idx="10"/>
          </p:nvPr>
        </p:nvSpPr>
        <p:spPr/>
        <p:txBody>
          <a:bodyPr/>
          <a:lstStyle/>
          <a:p>
            <a:fld id="{2EC4A317-386E-4C69-BE1C-5674B4A7C34E}" type="datetime1">
              <a:rPr lang="en-US" altLang="zh-CN" smtClean="0"/>
              <a:t>12/17/2021</a:t>
            </a:fld>
            <a:endParaRPr lang="en-US"/>
          </a:p>
        </p:txBody>
      </p:sp>
    </p:spTree>
    <p:extLst>
      <p:ext uri="{BB962C8B-B14F-4D97-AF65-F5344CB8AC3E}">
        <p14:creationId xmlns:p14="http://schemas.microsoft.com/office/powerpoint/2010/main" val="195900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058400" cy="987552"/>
          </a:xfrm>
        </p:spPr>
        <p:txBody>
          <a:bodyPr>
            <a:normAutofit/>
          </a:bodyPr>
          <a:lstStyle/>
          <a:p>
            <a:r>
              <a:rPr lang="en-US" altLang="zh-CN" dirty="0"/>
              <a:t>Example </a:t>
            </a:r>
            <a:r>
              <a:rPr lang="en-US" altLang="zh-CN" dirty="0" smtClean="0"/>
              <a:t>of </a:t>
            </a:r>
            <a:r>
              <a:rPr lang="en-US" altLang="zh-CN" sz="4800" dirty="0" smtClean="0"/>
              <a:t>SVD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431472"/>
                <a:ext cx="10896600" cy="4816928"/>
              </a:xfrm>
            </p:spPr>
            <p:txBody>
              <a:bodyPr>
                <a:normAutofit/>
              </a:bodyPr>
              <a:lstStyle/>
              <a:p>
                <a:pPr algn="just">
                  <a:lnSpc>
                    <a:spcPct val="110000"/>
                  </a:lnSpc>
                </a:pPr>
                <a14:m>
                  <m:oMath xmlns:m="http://schemas.openxmlformats.org/officeDocument/2006/math">
                    <m:r>
                      <a:rPr lang="en-US" altLang="zh-CN" i="1" smtClean="0">
                        <a:latin typeface="Cambria Math" panose="02040503050406030204" pitchFamily="18" charset="0"/>
                      </a:rPr>
                      <m:t>𝐴</m:t>
                    </m:r>
                    <m:sSup>
                      <m:sSupPr>
                        <m:ctrlPr>
                          <a:rPr lang="en-US"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𝑇</m:t>
                        </m:r>
                      </m:sup>
                    </m:sSup>
                  </m:oMath>
                </a14:m>
                <a:r>
                  <a:rPr lang="en-US" altLang="zh-CN" dirty="0" smtClean="0">
                    <a:latin typeface="Times New Roman" pitchFamily="18" charset="0"/>
                    <a:cs typeface="Times New Roman" pitchFamily="18" charset="0"/>
                  </a:rPr>
                  <a:t>=</a:t>
                </a:r>
                <a14:m>
                  <m:oMath xmlns:m="http://schemas.openxmlformats.org/officeDocument/2006/math">
                    <m:d>
                      <m:dPr>
                        <m:begChr m:val="["/>
                        <m:endChr m:val="]"/>
                        <m:ctrlPr>
                          <a:rPr lang="en-US" altLang="zh-CN" i="1">
                            <a:solidFill>
                              <a:prstClr val="black"/>
                            </a:solidFill>
                            <a:latin typeface="Cambria Math" panose="02040503050406030204" pitchFamily="18" charset="0"/>
                          </a:rPr>
                        </m:ctrlPr>
                      </m:dPr>
                      <m:e>
                        <m:m>
                          <m:mPr>
                            <m:mcs>
                              <m:mc>
                                <m:mcPr>
                                  <m:count m:val="2"/>
                                  <m:mcJc m:val="center"/>
                                </m:mcPr>
                              </m:mc>
                            </m:mcs>
                            <m:ctrlPr>
                              <a:rPr lang="en-US" altLang="zh-CN" i="1">
                                <a:solidFill>
                                  <a:prstClr val="black"/>
                                </a:solidFill>
                                <a:latin typeface="Cambria Math" panose="02040503050406030204" pitchFamily="18" charset="0"/>
                              </a:rPr>
                            </m:ctrlPr>
                          </m:mPr>
                          <m:mr>
                            <m:e>
                              <m:r>
                                <a:rPr lang="en-US" altLang="zh-CN" b="0" i="1" smtClean="0">
                                  <a:solidFill>
                                    <a:prstClr val="black"/>
                                  </a:solidFill>
                                  <a:latin typeface="Cambria Math" panose="02040503050406030204" pitchFamily="18" charset="0"/>
                                </a:rPr>
                                <m:t>9</m:t>
                              </m:r>
                            </m:e>
                            <m:e>
                              <m:r>
                                <a:rPr lang="en-US" altLang="zh-CN" i="1" smtClean="0">
                                  <a:solidFill>
                                    <a:prstClr val="black"/>
                                  </a:solidFill>
                                  <a:latin typeface="Cambria Math" panose="02040503050406030204" pitchFamily="18" charset="0"/>
                                </a:rPr>
                                <m:t>1</m:t>
                              </m:r>
                              <m:r>
                                <a:rPr lang="en-US" altLang="zh-CN" b="0" i="1" smtClean="0">
                                  <a:solidFill>
                                    <a:prstClr val="black"/>
                                  </a:solidFill>
                                  <a:latin typeface="Cambria Math" panose="02040503050406030204" pitchFamily="18" charset="0"/>
                                </a:rPr>
                                <m:t>2</m:t>
                              </m:r>
                            </m:e>
                          </m:mr>
                          <m:mr>
                            <m:e>
                              <m:r>
                                <a:rPr lang="en-US" altLang="zh-CN" i="1" smtClean="0">
                                  <a:solidFill>
                                    <a:prstClr val="black"/>
                                  </a:solidFill>
                                  <a:latin typeface="Cambria Math" panose="02040503050406030204" pitchFamily="18" charset="0"/>
                                </a:rPr>
                                <m:t>1</m:t>
                              </m:r>
                              <m:r>
                                <a:rPr lang="en-US" altLang="zh-CN" b="0" i="1" smtClean="0">
                                  <a:solidFill>
                                    <a:prstClr val="black"/>
                                  </a:solidFill>
                                  <a:latin typeface="Cambria Math" panose="02040503050406030204" pitchFamily="18" charset="0"/>
                                </a:rPr>
                                <m:t>2</m:t>
                              </m:r>
                            </m:e>
                            <m:e>
                              <m:r>
                                <a:rPr lang="en-US" altLang="zh-CN" b="0" i="1" smtClean="0">
                                  <a:solidFill>
                                    <a:prstClr val="black"/>
                                  </a:solidFill>
                                  <a:latin typeface="Cambria Math" panose="02040503050406030204" pitchFamily="18" charset="0"/>
                                </a:rPr>
                                <m:t>41</m:t>
                              </m:r>
                            </m:e>
                          </m:mr>
                        </m:m>
                      </m:e>
                    </m:d>
                  </m:oMath>
                </a14:m>
                <a:r>
                  <a:rPr lang="en-US" altLang="zh-CN" b="1" dirty="0"/>
                  <a:t>,</a:t>
                </a:r>
              </a:p>
              <a:p>
                <a:pPr algn="just">
                  <a:lnSpc>
                    <a:spcPct val="110000"/>
                  </a:lnSpc>
                </a:pPr>
                <a:r>
                  <a:rPr lang="en-US" altLang="zh-CN" dirty="0"/>
                  <a:t>so |</a:t>
                </a:r>
                <a14:m>
                  <m:oMath xmlns:m="http://schemas.openxmlformats.org/officeDocument/2006/math">
                    <m:r>
                      <a:rPr lang="en-US" altLang="zh-CN" i="1">
                        <a:latin typeface="Cambria Math" panose="02040503050406030204" pitchFamily="18" charset="0"/>
                      </a:rPr>
                      <m:t>𝐴</m:t>
                    </m:r>
                    <m:sSup>
                      <m:sSupPr>
                        <m:ctrlPr>
                          <a:rPr lang="en-US"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𝑇</m:t>
                        </m:r>
                      </m:sup>
                    </m:sSup>
                  </m:oMath>
                </a14:m>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λI</a:t>
                </a:r>
                <a:r>
                  <a:rPr lang="en-US" altLang="zh-CN" dirty="0">
                    <a:latin typeface="Times New Roman" pitchFamily="18" charset="0"/>
                    <a:cs typeface="Times New Roman" pitchFamily="18" charset="0"/>
                  </a:rPr>
                  <a:t> </a:t>
                </a:r>
                <a:r>
                  <a:rPr lang="en-US" altLang="zh-CN" dirty="0"/>
                  <a:t>|=(</a:t>
                </a:r>
                <a14:m>
                  <m:oMath xmlns:m="http://schemas.openxmlformats.org/officeDocument/2006/math">
                    <m:r>
                      <a:rPr lang="en-US" altLang="zh-CN" i="1" dirty="0">
                        <a:solidFill>
                          <a:prstClr val="black"/>
                        </a:solidFill>
                        <a:latin typeface="Cambria Math" panose="02040503050406030204" pitchFamily="18" charset="0"/>
                      </a:rPr>
                      <m:t>9</m:t>
                    </m:r>
                    <m:r>
                      <a:rPr lang="en-US" altLang="zh-CN" i="1">
                        <a:solidFill>
                          <a:prstClr val="black"/>
                        </a:solidFill>
                        <a:latin typeface="Cambria Math" panose="02040503050406030204" pitchFamily="18" charset="0"/>
                      </a:rPr>
                      <m:t>−</m:t>
                    </m:r>
                    <m:r>
                      <m:rPr>
                        <m:nor/>
                      </m:rPr>
                      <a:rPr lang="en-US" altLang="zh-CN" dirty="0">
                        <a:latin typeface="Times New Roman" pitchFamily="18" charset="0"/>
                        <a:cs typeface="Times New Roman" pitchFamily="18" charset="0"/>
                      </a:rPr>
                      <m:t>λ</m:t>
                    </m:r>
                  </m:oMath>
                </a14:m>
                <a:r>
                  <a:rPr lang="en-US" altLang="zh-CN" dirty="0"/>
                  <a:t>)(</a:t>
                </a:r>
                <a14:m>
                  <m:oMath xmlns:m="http://schemas.openxmlformats.org/officeDocument/2006/math">
                    <m:r>
                      <a:rPr lang="en-US" altLang="zh-CN" b="0" i="1" smtClean="0">
                        <a:solidFill>
                          <a:prstClr val="black"/>
                        </a:solidFill>
                        <a:latin typeface="Cambria Math" panose="02040503050406030204" pitchFamily="18" charset="0"/>
                      </a:rPr>
                      <m:t>41</m:t>
                    </m:r>
                    <m:r>
                      <a:rPr lang="en-US" altLang="zh-CN" i="1">
                        <a:solidFill>
                          <a:prstClr val="black"/>
                        </a:solidFill>
                        <a:latin typeface="Cambria Math" panose="02040503050406030204" pitchFamily="18" charset="0"/>
                      </a:rPr>
                      <m:t>−</m:t>
                    </m:r>
                    <m:r>
                      <m:rPr>
                        <m:nor/>
                      </m:rPr>
                      <a:rPr lang="en-US" altLang="zh-CN" dirty="0">
                        <a:latin typeface="Times New Roman" pitchFamily="18" charset="0"/>
                        <a:cs typeface="Times New Roman" pitchFamily="18" charset="0"/>
                      </a:rPr>
                      <m:t>λ</m:t>
                    </m:r>
                  </m:oMath>
                </a14:m>
                <a:r>
                  <a:rPr lang="en-US" altLang="zh-CN" dirty="0" smtClean="0"/>
                  <a:t>)-12*12=0. </a:t>
                </a:r>
                <a:r>
                  <a:rPr lang="en-US" altLang="zh-CN" dirty="0" smtClean="0">
                    <a:latin typeface="Times New Roman" pitchFamily="18" charset="0"/>
                    <a:cs typeface="Times New Roman" pitchFamily="18" charset="0"/>
                  </a:rPr>
                  <a:t>λ=45 and λ=5.</a:t>
                </a:r>
                <a:endParaRPr lang="en-US" altLang="zh-CN" dirty="0"/>
              </a:p>
              <a:p>
                <a:pPr algn="just">
                  <a:lnSpc>
                    <a:spcPct val="110000"/>
                  </a:lnSpc>
                </a:pPr>
                <a:r>
                  <a:rPr lang="en-US" altLang="zh-CN" dirty="0" smtClean="0"/>
                  <a:t>for </a:t>
                </a:r>
                <a:r>
                  <a:rPr lang="en-US" altLang="zh-CN" dirty="0">
                    <a:latin typeface="Times New Roman" pitchFamily="18" charset="0"/>
                    <a:cs typeface="Times New Roman" pitchFamily="18" charset="0"/>
                  </a:rPr>
                  <a:t>λ </a:t>
                </a:r>
                <a:r>
                  <a:rPr lang="en-US" altLang="zh-CN" dirty="0" smtClean="0"/>
                  <a:t>=45, </a:t>
                </a:r>
                <a14:m>
                  <m:oMath xmlns:m="http://schemas.openxmlformats.org/officeDocument/2006/math">
                    <m:d>
                      <m:dPr>
                        <m:begChr m:val="["/>
                        <m:endChr m:val="]"/>
                        <m:ctrlPr>
                          <a:rPr lang="en-US" altLang="zh-CN" i="1">
                            <a:solidFill>
                              <a:prstClr val="black"/>
                            </a:solidFill>
                            <a:latin typeface="Cambria Math" panose="02040503050406030204" pitchFamily="18" charset="0"/>
                          </a:rPr>
                        </m:ctrlPr>
                      </m:dPr>
                      <m:e>
                        <m:m>
                          <m:mPr>
                            <m:mcs>
                              <m:mc>
                                <m:mcPr>
                                  <m:count m:val="2"/>
                                  <m:mcJc m:val="center"/>
                                </m:mcPr>
                              </m:mc>
                            </m:mcs>
                            <m:ctrlPr>
                              <a:rPr lang="en-US" altLang="zh-CN" i="1">
                                <a:solidFill>
                                  <a:prstClr val="black"/>
                                </a:solidFill>
                                <a:latin typeface="Cambria Math" panose="02040503050406030204" pitchFamily="18" charset="0"/>
                              </a:rPr>
                            </m:ctrlPr>
                          </m:mPr>
                          <m:mr>
                            <m:e>
                              <m:r>
                                <a:rPr lang="en-US" altLang="zh-CN" i="1">
                                  <a:solidFill>
                                    <a:prstClr val="black"/>
                                  </a:solidFill>
                                  <a:latin typeface="Cambria Math" panose="02040503050406030204" pitchFamily="18" charset="0"/>
                                </a:rPr>
                                <m:t>9</m:t>
                              </m:r>
                            </m:e>
                            <m:e>
                              <m:r>
                                <a:rPr lang="en-US" altLang="zh-CN" i="1">
                                  <a:solidFill>
                                    <a:prstClr val="black"/>
                                  </a:solidFill>
                                  <a:latin typeface="Cambria Math" panose="02040503050406030204" pitchFamily="18" charset="0"/>
                                </a:rPr>
                                <m:t>12</m:t>
                              </m:r>
                            </m:e>
                          </m:mr>
                          <m:mr>
                            <m:e>
                              <m:r>
                                <a:rPr lang="en-US" altLang="zh-CN" i="1">
                                  <a:solidFill>
                                    <a:prstClr val="black"/>
                                  </a:solidFill>
                                  <a:latin typeface="Cambria Math" panose="02040503050406030204" pitchFamily="18" charset="0"/>
                                </a:rPr>
                                <m:t>12</m:t>
                              </m:r>
                            </m:e>
                            <m:e>
                              <m:r>
                                <a:rPr lang="en-US" altLang="zh-CN" i="1">
                                  <a:solidFill>
                                    <a:prstClr val="black"/>
                                  </a:solidFill>
                                  <a:latin typeface="Cambria Math" panose="02040503050406030204" pitchFamily="18" charset="0"/>
                                </a:rPr>
                                <m:t>41</m:t>
                              </m:r>
                            </m:e>
                          </m:mr>
                        </m:m>
                      </m:e>
                    </m:d>
                    <m:d>
                      <m:dPr>
                        <m:begChr m:val="["/>
                        <m:endChr m:val="]"/>
                        <m:ctrlPr>
                          <a:rPr lang="en-US" altLang="zh-CN" i="1">
                            <a:solidFill>
                              <a:prstClr val="black"/>
                            </a:solidFill>
                            <a:latin typeface="Cambria Math" panose="02040503050406030204" pitchFamily="18" charset="0"/>
                          </a:rPr>
                        </m:ctrlPr>
                      </m:dPr>
                      <m:e>
                        <m:m>
                          <m:mPr>
                            <m:mcs>
                              <m:mc>
                                <m:mcPr>
                                  <m:count m:val="1"/>
                                  <m:mcJc m:val="center"/>
                                </m:mcPr>
                              </m:mc>
                            </m:mcs>
                            <m:ctrlPr>
                              <a:rPr lang="en-US" altLang="zh-CN" i="1" smtClean="0">
                                <a:solidFill>
                                  <a:prstClr val="black"/>
                                </a:solidFill>
                                <a:latin typeface="Cambria Math" panose="02040503050406030204" pitchFamily="18" charset="0"/>
                              </a:rPr>
                            </m:ctrlPr>
                          </m:mPr>
                          <m:mr>
                            <m:e>
                              <m:r>
                                <m:rPr>
                                  <m:brk m:alnAt="7"/>
                                </m:rPr>
                                <a:rPr lang="en-US" altLang="zh-CN" b="0" i="1" smtClean="0">
                                  <a:solidFill>
                                    <a:prstClr val="black"/>
                                  </a:solidFill>
                                  <a:latin typeface="Cambria Math" panose="02040503050406030204" pitchFamily="18" charset="0"/>
                                </a:rPr>
                                <m:t>𝑥</m:t>
                              </m:r>
                            </m:e>
                          </m:mr>
                          <m:mr>
                            <m:e>
                              <m:r>
                                <a:rPr lang="en-US" altLang="zh-CN" b="0" i="1" smtClean="0">
                                  <a:solidFill>
                                    <a:prstClr val="black"/>
                                  </a:solidFill>
                                  <a:latin typeface="Cambria Math" panose="02040503050406030204" pitchFamily="18" charset="0"/>
                                </a:rPr>
                                <m:t>𝑦</m:t>
                              </m:r>
                            </m:e>
                          </m:mr>
                        </m:m>
                      </m:e>
                    </m:d>
                  </m:oMath>
                </a14:m>
                <a:r>
                  <a:rPr lang="en-US" altLang="zh-CN" dirty="0" smtClean="0"/>
                  <a:t>=4</a:t>
                </a:r>
                <a14:m>
                  <m:oMath xmlns:m="http://schemas.openxmlformats.org/officeDocument/2006/math">
                    <m:r>
                      <a:rPr lang="en-US" altLang="zh-CN" b="0" i="0" smtClean="0">
                        <a:solidFill>
                          <a:prstClr val="black"/>
                        </a:solidFill>
                        <a:latin typeface="Cambria Math" panose="02040503050406030204" pitchFamily="18" charset="0"/>
                      </a:rPr>
                      <m:t>5</m:t>
                    </m:r>
                    <m:d>
                      <m:dPr>
                        <m:begChr m:val="["/>
                        <m:endChr m:val="]"/>
                        <m:ctrlPr>
                          <a:rPr lang="en-US" altLang="zh-CN" i="1">
                            <a:solidFill>
                              <a:prstClr val="black"/>
                            </a:solidFill>
                            <a:latin typeface="Cambria Math" panose="02040503050406030204" pitchFamily="18" charset="0"/>
                          </a:rPr>
                        </m:ctrlPr>
                      </m:dPr>
                      <m:e>
                        <m:m>
                          <m:mPr>
                            <m:mcs>
                              <m:mc>
                                <m:mcPr>
                                  <m:count m:val="1"/>
                                  <m:mcJc m:val="center"/>
                                </m:mcPr>
                              </m:mc>
                            </m:mcs>
                            <m:ctrlPr>
                              <a:rPr lang="en-US" altLang="zh-CN" i="1">
                                <a:solidFill>
                                  <a:prstClr val="black"/>
                                </a:solidFill>
                                <a:latin typeface="Cambria Math" panose="02040503050406030204" pitchFamily="18" charset="0"/>
                              </a:rPr>
                            </m:ctrlPr>
                          </m:mPr>
                          <m:mr>
                            <m:e>
                              <m:r>
                                <m:rPr>
                                  <m:brk m:alnAt="7"/>
                                </m:rPr>
                                <a:rPr lang="en-US" altLang="zh-CN" i="1">
                                  <a:solidFill>
                                    <a:prstClr val="black"/>
                                  </a:solidFill>
                                  <a:latin typeface="Cambria Math" panose="02040503050406030204" pitchFamily="18" charset="0"/>
                                </a:rPr>
                                <m:t>𝑥</m:t>
                              </m:r>
                            </m:e>
                          </m:mr>
                          <m:mr>
                            <m:e>
                              <m:r>
                                <a:rPr lang="en-US" altLang="zh-CN" i="1">
                                  <a:solidFill>
                                    <a:prstClr val="black"/>
                                  </a:solidFill>
                                  <a:latin typeface="Cambria Math" panose="02040503050406030204" pitchFamily="18" charset="0"/>
                                </a:rPr>
                                <m:t>𝑦</m:t>
                              </m:r>
                            </m:e>
                          </m:mr>
                        </m:m>
                      </m:e>
                    </m:d>
                  </m:oMath>
                </a14:m>
                <a:endParaRPr lang="en-US" altLang="zh-CN" dirty="0" smtClean="0"/>
              </a:p>
              <a:p>
                <a:pPr lvl="1" algn="just">
                  <a:buClr>
                    <a:srgbClr val="60B5CC"/>
                  </a:buClr>
                </a:pPr>
                <a:r>
                  <a:rPr lang="en-US" altLang="zh-CN" dirty="0" smtClean="0">
                    <a:solidFill>
                      <a:prstClr val="black"/>
                    </a:solidFill>
                  </a:rPr>
                  <a:t>we </a:t>
                </a:r>
                <a:r>
                  <a:rPr lang="en-US" altLang="zh-CN" dirty="0" smtClean="0">
                    <a:solidFill>
                      <a:prstClr val="black"/>
                    </a:solidFill>
                  </a:rPr>
                  <a:t>get </a:t>
                </a:r>
                <a:r>
                  <a:rPr lang="en-US" altLang="zh-CN" dirty="0">
                    <a:solidFill>
                      <a:prstClr val="black"/>
                    </a:solidFill>
                  </a:rPr>
                  <a:t>eigenvector is </a:t>
                </a:r>
                <a14:m>
                  <m:oMath xmlns:m="http://schemas.openxmlformats.org/officeDocument/2006/math">
                    <m:d>
                      <m:dPr>
                        <m:begChr m:val="["/>
                        <m:endChr m:val="]"/>
                        <m:ctrlPr>
                          <a:rPr lang="en-US" altLang="zh-CN" i="1">
                            <a:solidFill>
                              <a:prstClr val="black"/>
                            </a:solidFill>
                            <a:latin typeface="Cambria Math" panose="02040503050406030204" pitchFamily="18" charset="0"/>
                          </a:rPr>
                        </m:ctrlPr>
                      </m:dPr>
                      <m:e>
                        <m:m>
                          <m:mPr>
                            <m:mcs>
                              <m:mc>
                                <m:mcPr>
                                  <m:count m:val="1"/>
                                  <m:mcJc m:val="center"/>
                                </m:mcPr>
                              </m:mc>
                            </m:mcs>
                            <m:ctrlPr>
                              <a:rPr lang="en-US" altLang="zh-CN" i="1">
                                <a:solidFill>
                                  <a:prstClr val="black"/>
                                </a:solidFill>
                                <a:latin typeface="Cambria Math" panose="02040503050406030204" pitchFamily="18" charset="0"/>
                              </a:rPr>
                            </m:ctrlPr>
                          </m:mPr>
                          <m:mr>
                            <m:e>
                              <m:r>
                                <a:rPr lang="en-US" altLang="zh-CN" b="0" i="1" smtClean="0">
                                  <a:solidFill>
                                    <a:prstClr val="black"/>
                                  </a:solidFill>
                                  <a:latin typeface="Cambria Math" panose="02040503050406030204" pitchFamily="18" charset="0"/>
                                </a:rPr>
                                <m:t>1</m:t>
                              </m:r>
                              <m:r>
                                <a:rPr lang="en-US" altLang="zh-CN" b="0" i="1" smtClean="0">
                                  <a:solidFill>
                                    <a:prstClr val="black"/>
                                  </a:solidFill>
                                  <a:latin typeface="Cambria Math" panose="02040503050406030204" pitchFamily="18" charset="0"/>
                                </a:rPr>
                                <m:t>/</m:t>
                              </m:r>
                              <m:rad>
                                <m:radPr>
                                  <m:degHide m:val="on"/>
                                  <m:ctrlPr>
                                    <a:rPr lang="en-US" altLang="zh-CN" i="1" dirty="0">
                                      <a:solidFill>
                                        <a:prstClr val="black"/>
                                      </a:solidFill>
                                      <a:latin typeface="Cambria Math" panose="02040503050406030204" pitchFamily="18" charset="0"/>
                                    </a:rPr>
                                  </m:ctrlPr>
                                </m:radPr>
                                <m:deg/>
                                <m:e>
                                  <m:r>
                                    <a:rPr lang="en-US" altLang="zh-CN" b="0" i="1" dirty="0" smtClean="0">
                                      <a:solidFill>
                                        <a:prstClr val="black"/>
                                      </a:solidFill>
                                      <a:latin typeface="Cambria Math" panose="02040503050406030204" pitchFamily="18" charset="0"/>
                                    </a:rPr>
                                    <m:t>10</m:t>
                                  </m:r>
                                </m:e>
                              </m:rad>
                            </m:e>
                          </m:mr>
                          <m:mr>
                            <m:e>
                              <m:r>
                                <a:rPr lang="en-US" altLang="zh-CN" b="0" i="1" smtClean="0">
                                  <a:solidFill>
                                    <a:prstClr val="black"/>
                                  </a:solidFill>
                                  <a:latin typeface="Cambria Math" panose="02040503050406030204" pitchFamily="18" charset="0"/>
                                </a:rPr>
                                <m:t>3</m:t>
                              </m:r>
                              <m:r>
                                <a:rPr lang="en-US" altLang="zh-CN" i="1">
                                  <a:solidFill>
                                    <a:prstClr val="black"/>
                                  </a:solidFill>
                                  <a:latin typeface="Cambria Math" panose="02040503050406030204" pitchFamily="18" charset="0"/>
                                </a:rPr>
                                <m:t>/</m:t>
                              </m:r>
                              <m:rad>
                                <m:radPr>
                                  <m:degHide m:val="on"/>
                                  <m:ctrlPr>
                                    <a:rPr lang="en-US" altLang="zh-CN" i="1" dirty="0">
                                      <a:solidFill>
                                        <a:prstClr val="black"/>
                                      </a:solidFill>
                                      <a:latin typeface="Cambria Math" panose="02040503050406030204" pitchFamily="18" charset="0"/>
                                    </a:rPr>
                                  </m:ctrlPr>
                                </m:radPr>
                                <m:deg/>
                                <m:e>
                                  <m:r>
                                    <a:rPr lang="en-US" altLang="zh-CN" b="0" i="1" dirty="0" smtClean="0">
                                      <a:solidFill>
                                        <a:prstClr val="black"/>
                                      </a:solidFill>
                                      <a:latin typeface="Cambria Math" panose="02040503050406030204" pitchFamily="18" charset="0"/>
                                    </a:rPr>
                                    <m:t>10</m:t>
                                  </m:r>
                                </m:e>
                              </m:rad>
                            </m:e>
                          </m:mr>
                        </m:m>
                      </m:e>
                    </m:d>
                  </m:oMath>
                </a14:m>
                <a:endParaRPr lang="en-US" altLang="zh-CN"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431472"/>
                <a:ext cx="10896600" cy="4816928"/>
              </a:xfrm>
              <a:blipFill>
                <a:blip r:embed="rId3"/>
                <a:stretch>
                  <a:fillRect/>
                </a:stretch>
              </a:blipFill>
            </p:spPr>
            <p:txBody>
              <a:bodyPr/>
              <a:lstStyle/>
              <a:p>
                <a:r>
                  <a:rPr lang="zh-CN" altLang="en-US">
                    <a:noFill/>
                  </a:rPr>
                  <a:t> </a:t>
                </a:r>
              </a:p>
            </p:txBody>
          </p:sp>
        </mc:Fallback>
      </mc:AlternateContent>
      <p:sp>
        <p:nvSpPr>
          <p:cNvPr id="6" name="Slide Number Placeholder 5"/>
          <p:cNvSpPr>
            <a:spLocks noGrp="1"/>
          </p:cNvSpPr>
          <p:nvPr>
            <p:ph type="sldNum" sz="quarter" idx="12"/>
          </p:nvPr>
        </p:nvSpPr>
        <p:spPr/>
        <p:txBody>
          <a:bodyPr/>
          <a:lstStyle/>
          <a:p>
            <a:fld id="{19B12225-5612-419B-A8D5-4B8EEE4C217E}" type="slidenum">
              <a:rPr lang="en-US" smtClean="0"/>
              <a:pPr/>
              <a:t>50</a:t>
            </a:fld>
            <a:endParaRPr lang="en-US"/>
          </a:p>
        </p:txBody>
      </p:sp>
      <p:sp>
        <p:nvSpPr>
          <p:cNvPr id="4" name="日期占位符 3"/>
          <p:cNvSpPr>
            <a:spLocks noGrp="1"/>
          </p:cNvSpPr>
          <p:nvPr>
            <p:ph type="dt" sz="half" idx="10"/>
          </p:nvPr>
        </p:nvSpPr>
        <p:spPr/>
        <p:txBody>
          <a:bodyPr/>
          <a:lstStyle/>
          <a:p>
            <a:fld id="{3C2417A9-907C-482D-9227-D4B7442BDE17}" type="datetime1">
              <a:rPr lang="en-US" altLang="zh-CN" smtClean="0"/>
              <a:t>12/17/2021</a:t>
            </a:fld>
            <a:endParaRPr lang="en-US"/>
          </a:p>
        </p:txBody>
      </p:sp>
    </p:spTree>
    <p:extLst>
      <p:ext uri="{BB962C8B-B14F-4D97-AF65-F5344CB8AC3E}">
        <p14:creationId xmlns:p14="http://schemas.microsoft.com/office/powerpoint/2010/main" val="139006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058400" cy="987552"/>
          </a:xfrm>
        </p:spPr>
        <p:txBody>
          <a:bodyPr>
            <a:normAutofit/>
          </a:bodyPr>
          <a:lstStyle/>
          <a:p>
            <a:r>
              <a:rPr lang="en-US" altLang="zh-CN" dirty="0"/>
              <a:t>Example of </a:t>
            </a:r>
            <a:r>
              <a:rPr lang="en-US" altLang="zh-CN" sz="4800" dirty="0"/>
              <a:t>SVD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431472"/>
                <a:ext cx="10896600" cy="4816928"/>
              </a:xfrm>
            </p:spPr>
            <p:txBody>
              <a:bodyPr>
                <a:normAutofit lnSpcReduction="10000"/>
              </a:bodyPr>
              <a:lstStyle/>
              <a:p>
                <a:pPr algn="just"/>
                <a:r>
                  <a:rPr lang="en-US" altLang="zh-CN" sz="3500" dirty="0" smtClean="0"/>
                  <a:t>for </a:t>
                </a:r>
                <a:r>
                  <a:rPr lang="en-US" altLang="zh-CN" sz="3500" dirty="0">
                    <a:latin typeface="Times New Roman" pitchFamily="18" charset="0"/>
                    <a:cs typeface="Times New Roman" pitchFamily="18" charset="0"/>
                  </a:rPr>
                  <a:t>λ </a:t>
                </a:r>
                <a:r>
                  <a:rPr lang="en-US" altLang="zh-CN" sz="3500" dirty="0" smtClean="0"/>
                  <a:t>=5, </a:t>
                </a:r>
                <a14:m>
                  <m:oMath xmlns:m="http://schemas.openxmlformats.org/officeDocument/2006/math">
                    <m:d>
                      <m:dPr>
                        <m:begChr m:val="["/>
                        <m:endChr m:val="]"/>
                        <m:ctrlPr>
                          <a:rPr lang="en-US" altLang="zh-CN" sz="3500" i="1">
                            <a:solidFill>
                              <a:prstClr val="black"/>
                            </a:solidFill>
                            <a:latin typeface="Cambria Math" panose="02040503050406030204" pitchFamily="18" charset="0"/>
                          </a:rPr>
                        </m:ctrlPr>
                      </m:dPr>
                      <m:e>
                        <m:m>
                          <m:mPr>
                            <m:mcs>
                              <m:mc>
                                <m:mcPr>
                                  <m:count m:val="2"/>
                                  <m:mcJc m:val="center"/>
                                </m:mcPr>
                              </m:mc>
                            </m:mcs>
                            <m:ctrlPr>
                              <a:rPr lang="en-US" altLang="zh-CN" sz="3500" i="1">
                                <a:solidFill>
                                  <a:prstClr val="black"/>
                                </a:solidFill>
                                <a:latin typeface="Cambria Math" panose="02040503050406030204" pitchFamily="18" charset="0"/>
                              </a:rPr>
                            </m:ctrlPr>
                          </m:mPr>
                          <m:mr>
                            <m:e>
                              <m:r>
                                <a:rPr lang="en-US" altLang="zh-CN" sz="3500" i="1">
                                  <a:solidFill>
                                    <a:prstClr val="black"/>
                                  </a:solidFill>
                                  <a:latin typeface="Cambria Math" panose="02040503050406030204" pitchFamily="18" charset="0"/>
                                </a:rPr>
                                <m:t>9</m:t>
                              </m:r>
                            </m:e>
                            <m:e>
                              <m:r>
                                <a:rPr lang="en-US" altLang="zh-CN" sz="3500" i="1">
                                  <a:solidFill>
                                    <a:prstClr val="black"/>
                                  </a:solidFill>
                                  <a:latin typeface="Cambria Math" panose="02040503050406030204" pitchFamily="18" charset="0"/>
                                </a:rPr>
                                <m:t>12</m:t>
                              </m:r>
                            </m:e>
                          </m:mr>
                          <m:mr>
                            <m:e>
                              <m:r>
                                <a:rPr lang="en-US" altLang="zh-CN" sz="3500" i="1">
                                  <a:solidFill>
                                    <a:prstClr val="black"/>
                                  </a:solidFill>
                                  <a:latin typeface="Cambria Math" panose="02040503050406030204" pitchFamily="18" charset="0"/>
                                </a:rPr>
                                <m:t>12</m:t>
                              </m:r>
                            </m:e>
                            <m:e>
                              <m:r>
                                <a:rPr lang="en-US" altLang="zh-CN" sz="3500" i="1">
                                  <a:solidFill>
                                    <a:prstClr val="black"/>
                                  </a:solidFill>
                                  <a:latin typeface="Cambria Math" panose="02040503050406030204" pitchFamily="18" charset="0"/>
                                </a:rPr>
                                <m:t>41</m:t>
                              </m:r>
                            </m:e>
                          </m:mr>
                        </m:m>
                      </m:e>
                    </m:d>
                    <m:d>
                      <m:dPr>
                        <m:begChr m:val="["/>
                        <m:endChr m:val="]"/>
                        <m:ctrlPr>
                          <a:rPr lang="en-US" altLang="zh-CN" sz="3500" i="1">
                            <a:solidFill>
                              <a:prstClr val="black"/>
                            </a:solidFill>
                            <a:latin typeface="Cambria Math" panose="02040503050406030204" pitchFamily="18" charset="0"/>
                          </a:rPr>
                        </m:ctrlPr>
                      </m:dPr>
                      <m:e>
                        <m:m>
                          <m:mPr>
                            <m:mcs>
                              <m:mc>
                                <m:mcPr>
                                  <m:count m:val="1"/>
                                  <m:mcJc m:val="center"/>
                                </m:mcPr>
                              </m:mc>
                            </m:mcs>
                            <m:ctrlPr>
                              <a:rPr lang="en-US" altLang="zh-CN" sz="3500" i="1" smtClean="0">
                                <a:solidFill>
                                  <a:prstClr val="black"/>
                                </a:solidFill>
                                <a:latin typeface="Cambria Math" panose="02040503050406030204" pitchFamily="18" charset="0"/>
                              </a:rPr>
                            </m:ctrlPr>
                          </m:mPr>
                          <m:mr>
                            <m:e>
                              <m:r>
                                <m:rPr>
                                  <m:brk m:alnAt="7"/>
                                </m:rPr>
                                <a:rPr lang="en-US" altLang="zh-CN" sz="3500" b="0" i="1" smtClean="0">
                                  <a:solidFill>
                                    <a:prstClr val="black"/>
                                  </a:solidFill>
                                  <a:latin typeface="Cambria Math" panose="02040503050406030204" pitchFamily="18" charset="0"/>
                                </a:rPr>
                                <m:t>𝑥</m:t>
                              </m:r>
                            </m:e>
                          </m:mr>
                          <m:mr>
                            <m:e>
                              <m:r>
                                <a:rPr lang="en-US" altLang="zh-CN" sz="3500" b="0" i="1" smtClean="0">
                                  <a:solidFill>
                                    <a:prstClr val="black"/>
                                  </a:solidFill>
                                  <a:latin typeface="Cambria Math" panose="02040503050406030204" pitchFamily="18" charset="0"/>
                                </a:rPr>
                                <m:t>𝑦</m:t>
                              </m:r>
                            </m:e>
                          </m:mr>
                        </m:m>
                      </m:e>
                    </m:d>
                  </m:oMath>
                </a14:m>
                <a:r>
                  <a:rPr lang="en-US" altLang="zh-CN" sz="3500" dirty="0" smtClean="0"/>
                  <a:t>=5</a:t>
                </a:r>
                <a14:m>
                  <m:oMath xmlns:m="http://schemas.openxmlformats.org/officeDocument/2006/math">
                    <m:d>
                      <m:dPr>
                        <m:begChr m:val="["/>
                        <m:endChr m:val="]"/>
                        <m:ctrlPr>
                          <a:rPr lang="en-US" altLang="zh-CN" sz="3500" i="1">
                            <a:solidFill>
                              <a:prstClr val="black"/>
                            </a:solidFill>
                            <a:latin typeface="Cambria Math" panose="02040503050406030204" pitchFamily="18" charset="0"/>
                          </a:rPr>
                        </m:ctrlPr>
                      </m:dPr>
                      <m:e>
                        <m:m>
                          <m:mPr>
                            <m:mcs>
                              <m:mc>
                                <m:mcPr>
                                  <m:count m:val="1"/>
                                  <m:mcJc m:val="center"/>
                                </m:mcPr>
                              </m:mc>
                            </m:mcs>
                            <m:ctrlPr>
                              <a:rPr lang="en-US" altLang="zh-CN" sz="3500" i="1">
                                <a:solidFill>
                                  <a:prstClr val="black"/>
                                </a:solidFill>
                                <a:latin typeface="Cambria Math" panose="02040503050406030204" pitchFamily="18" charset="0"/>
                              </a:rPr>
                            </m:ctrlPr>
                          </m:mPr>
                          <m:mr>
                            <m:e>
                              <m:r>
                                <m:rPr>
                                  <m:brk m:alnAt="7"/>
                                </m:rPr>
                                <a:rPr lang="en-US" altLang="zh-CN" sz="3500" i="1">
                                  <a:solidFill>
                                    <a:prstClr val="black"/>
                                  </a:solidFill>
                                  <a:latin typeface="Cambria Math" panose="02040503050406030204" pitchFamily="18" charset="0"/>
                                </a:rPr>
                                <m:t>𝑥</m:t>
                              </m:r>
                            </m:e>
                          </m:mr>
                          <m:mr>
                            <m:e>
                              <m:r>
                                <a:rPr lang="en-US" altLang="zh-CN" sz="3500" i="1">
                                  <a:solidFill>
                                    <a:prstClr val="black"/>
                                  </a:solidFill>
                                  <a:latin typeface="Cambria Math" panose="02040503050406030204" pitchFamily="18" charset="0"/>
                                </a:rPr>
                                <m:t>𝑦</m:t>
                              </m:r>
                            </m:e>
                          </m:mr>
                        </m:m>
                      </m:e>
                    </m:d>
                  </m:oMath>
                </a14:m>
                <a:endParaRPr lang="en-US" altLang="zh-CN" dirty="0" smtClean="0"/>
              </a:p>
              <a:p>
                <a:pPr lvl="1" algn="just">
                  <a:buClr>
                    <a:srgbClr val="60B5CC"/>
                  </a:buClr>
                </a:pPr>
                <a:r>
                  <a:rPr lang="en-US" altLang="zh-CN" dirty="0" smtClean="0">
                    <a:solidFill>
                      <a:prstClr val="black"/>
                    </a:solidFill>
                  </a:rPr>
                  <a:t>we </a:t>
                </a:r>
                <a:r>
                  <a:rPr lang="en-US" altLang="zh-CN" dirty="0" smtClean="0">
                    <a:solidFill>
                      <a:prstClr val="black"/>
                    </a:solidFill>
                  </a:rPr>
                  <a:t>get </a:t>
                </a:r>
                <a:r>
                  <a:rPr lang="en-US" altLang="zh-CN" dirty="0">
                    <a:solidFill>
                      <a:prstClr val="black"/>
                    </a:solidFill>
                  </a:rPr>
                  <a:t>eigenvector is </a:t>
                </a:r>
                <a14:m>
                  <m:oMath xmlns:m="http://schemas.openxmlformats.org/officeDocument/2006/math">
                    <m:d>
                      <m:dPr>
                        <m:begChr m:val="["/>
                        <m:endChr m:val="]"/>
                        <m:ctrlPr>
                          <a:rPr lang="en-US" altLang="zh-CN" i="1">
                            <a:solidFill>
                              <a:prstClr val="black"/>
                            </a:solidFill>
                            <a:latin typeface="Cambria Math" panose="02040503050406030204" pitchFamily="18" charset="0"/>
                          </a:rPr>
                        </m:ctrlPr>
                      </m:dPr>
                      <m:e>
                        <m:m>
                          <m:mPr>
                            <m:mcs>
                              <m:mc>
                                <m:mcPr>
                                  <m:count m:val="1"/>
                                  <m:mcJc m:val="center"/>
                                </m:mcPr>
                              </m:mc>
                            </m:mcs>
                            <m:ctrlPr>
                              <a:rPr lang="en-US" altLang="zh-CN" i="1">
                                <a:solidFill>
                                  <a:prstClr val="black"/>
                                </a:solidFill>
                                <a:latin typeface="Cambria Math" panose="02040503050406030204" pitchFamily="18" charset="0"/>
                              </a:rPr>
                            </m:ctrlPr>
                          </m:mPr>
                          <m:mr>
                            <m:e>
                              <m:r>
                                <m:rPr>
                                  <m:brk m:alnAt="7"/>
                                </m:rPr>
                                <a:rPr lang="en-US" altLang="zh-CN" b="0" i="1" smtClean="0">
                                  <a:solidFill>
                                    <a:prstClr val="black"/>
                                  </a:solidFill>
                                  <a:latin typeface="Cambria Math" panose="02040503050406030204" pitchFamily="18" charset="0"/>
                                </a:rPr>
                                <m:t>−</m:t>
                              </m:r>
                              <m:r>
                                <a:rPr lang="en-US" altLang="zh-CN" b="0" i="1" smtClean="0">
                                  <a:solidFill>
                                    <a:prstClr val="black"/>
                                  </a:solidFill>
                                  <a:latin typeface="Cambria Math" panose="02040503050406030204" pitchFamily="18" charset="0"/>
                                </a:rPr>
                                <m:t>3</m:t>
                              </m:r>
                              <m:r>
                                <a:rPr lang="en-US" altLang="zh-CN" b="0" i="1" smtClean="0">
                                  <a:solidFill>
                                    <a:prstClr val="black"/>
                                  </a:solidFill>
                                  <a:latin typeface="Cambria Math" panose="02040503050406030204" pitchFamily="18" charset="0"/>
                                </a:rPr>
                                <m:t>/</m:t>
                              </m:r>
                              <m:rad>
                                <m:radPr>
                                  <m:degHide m:val="on"/>
                                  <m:ctrlPr>
                                    <a:rPr lang="en-US" altLang="zh-CN" i="1" dirty="0">
                                      <a:solidFill>
                                        <a:prstClr val="black"/>
                                      </a:solidFill>
                                      <a:latin typeface="Cambria Math" panose="02040503050406030204" pitchFamily="18" charset="0"/>
                                    </a:rPr>
                                  </m:ctrlPr>
                                </m:radPr>
                                <m:deg/>
                                <m:e>
                                  <m:r>
                                    <a:rPr lang="en-US" altLang="zh-CN" b="0" i="1" dirty="0" smtClean="0">
                                      <a:solidFill>
                                        <a:prstClr val="black"/>
                                      </a:solidFill>
                                      <a:latin typeface="Cambria Math" panose="02040503050406030204" pitchFamily="18" charset="0"/>
                                    </a:rPr>
                                    <m:t>10</m:t>
                                  </m:r>
                                </m:e>
                              </m:rad>
                            </m:e>
                          </m:mr>
                          <m:mr>
                            <m:e>
                              <m:r>
                                <a:rPr lang="en-US" altLang="zh-CN" b="0" i="1" smtClean="0">
                                  <a:solidFill>
                                    <a:prstClr val="black"/>
                                  </a:solidFill>
                                  <a:latin typeface="Cambria Math" panose="02040503050406030204" pitchFamily="18" charset="0"/>
                                </a:rPr>
                                <m:t>1</m:t>
                              </m:r>
                              <m:r>
                                <a:rPr lang="en-US" altLang="zh-CN" i="1">
                                  <a:solidFill>
                                    <a:prstClr val="black"/>
                                  </a:solidFill>
                                  <a:latin typeface="Cambria Math" panose="02040503050406030204" pitchFamily="18" charset="0"/>
                                </a:rPr>
                                <m:t>/</m:t>
                              </m:r>
                              <m:rad>
                                <m:radPr>
                                  <m:degHide m:val="on"/>
                                  <m:ctrlPr>
                                    <a:rPr lang="en-US" altLang="zh-CN" i="1" dirty="0">
                                      <a:solidFill>
                                        <a:prstClr val="black"/>
                                      </a:solidFill>
                                      <a:latin typeface="Cambria Math" panose="02040503050406030204" pitchFamily="18" charset="0"/>
                                    </a:rPr>
                                  </m:ctrlPr>
                                </m:radPr>
                                <m:deg/>
                                <m:e>
                                  <m:r>
                                    <a:rPr lang="en-US" altLang="zh-CN" b="0" i="1" dirty="0" smtClean="0">
                                      <a:solidFill>
                                        <a:prstClr val="black"/>
                                      </a:solidFill>
                                      <a:latin typeface="Cambria Math" panose="02040503050406030204" pitchFamily="18" charset="0"/>
                                    </a:rPr>
                                    <m:t>10</m:t>
                                  </m:r>
                                </m:e>
                              </m:rad>
                            </m:e>
                          </m:mr>
                        </m:m>
                      </m:e>
                    </m:d>
                  </m:oMath>
                </a14:m>
                <a:endParaRPr lang="en-US" altLang="zh-CN" dirty="0" smtClean="0"/>
              </a:p>
              <a:p>
                <a:pPr lvl="1" algn="just">
                  <a:buClr>
                    <a:srgbClr val="60B5CC"/>
                  </a:buClr>
                </a:pPr>
                <a:r>
                  <a:rPr lang="en-US" altLang="zh-CN" dirty="0" smtClean="0"/>
                  <a:t>U=</a:t>
                </a:r>
                <a:r>
                  <a:rPr lang="en-US" altLang="zh-CN" dirty="0" smtClean="0">
                    <a:solidFill>
                      <a:prstClr val="black"/>
                    </a:solidFill>
                  </a:rPr>
                  <a:t> </a:t>
                </a:r>
                <a14:m>
                  <m:oMath xmlns:m="http://schemas.openxmlformats.org/officeDocument/2006/math">
                    <m:d>
                      <m:dPr>
                        <m:begChr m:val="["/>
                        <m:endChr m:val="]"/>
                        <m:ctrlPr>
                          <a:rPr lang="en-US" altLang="zh-CN" i="1">
                            <a:solidFill>
                              <a:prstClr val="black"/>
                            </a:solidFill>
                            <a:latin typeface="Cambria Math" panose="02040503050406030204" pitchFamily="18" charset="0"/>
                          </a:rPr>
                        </m:ctrlPr>
                      </m:dPr>
                      <m:e>
                        <m:m>
                          <m:mPr>
                            <m:mcs>
                              <m:mc>
                                <m:mcPr>
                                  <m:count m:val="2"/>
                                  <m:mcJc m:val="center"/>
                                </m:mcPr>
                              </m:mc>
                            </m:mcs>
                            <m:ctrlPr>
                              <a:rPr lang="en-US" altLang="zh-CN" i="1">
                                <a:solidFill>
                                  <a:prstClr val="black"/>
                                </a:solidFill>
                                <a:latin typeface="Cambria Math" panose="02040503050406030204" pitchFamily="18" charset="0"/>
                              </a:rPr>
                            </m:ctrlPr>
                          </m:mPr>
                          <m:mr>
                            <m:e>
                              <m:r>
                                <a:rPr lang="en-US" altLang="zh-CN" i="1">
                                  <a:solidFill>
                                    <a:prstClr val="black"/>
                                  </a:solidFill>
                                  <a:latin typeface="Cambria Math" panose="02040503050406030204" pitchFamily="18" charset="0"/>
                                </a:rPr>
                                <m:t>1/</m:t>
                              </m:r>
                              <m:rad>
                                <m:radPr>
                                  <m:degHide m:val="on"/>
                                  <m:ctrlPr>
                                    <a:rPr lang="en-US" altLang="zh-CN" i="1" dirty="0">
                                      <a:solidFill>
                                        <a:prstClr val="black"/>
                                      </a:solidFill>
                                      <a:latin typeface="Cambria Math" panose="02040503050406030204" pitchFamily="18" charset="0"/>
                                    </a:rPr>
                                  </m:ctrlPr>
                                </m:radPr>
                                <m:deg/>
                                <m:e>
                                  <m:r>
                                    <a:rPr lang="en-US" altLang="zh-CN" b="0" i="1" dirty="0" smtClean="0">
                                      <a:solidFill>
                                        <a:prstClr val="black"/>
                                      </a:solidFill>
                                      <a:latin typeface="Cambria Math" panose="02040503050406030204" pitchFamily="18" charset="0"/>
                                    </a:rPr>
                                    <m:t>10</m:t>
                                  </m:r>
                                </m:e>
                              </m:rad>
                            </m:e>
                            <m:e>
                              <m:r>
                                <a:rPr lang="en-US" altLang="zh-CN" b="0" i="1" smtClean="0">
                                  <a:solidFill>
                                    <a:prstClr val="black"/>
                                  </a:solidFill>
                                  <a:latin typeface="Cambria Math" panose="02040503050406030204" pitchFamily="18" charset="0"/>
                                </a:rPr>
                                <m:t>−3</m:t>
                              </m:r>
                              <m:r>
                                <a:rPr lang="en-US" altLang="zh-CN" i="1">
                                  <a:solidFill>
                                    <a:prstClr val="black"/>
                                  </a:solidFill>
                                  <a:latin typeface="Cambria Math" panose="02040503050406030204" pitchFamily="18" charset="0"/>
                                </a:rPr>
                                <m:t>/</m:t>
                              </m:r>
                              <m:rad>
                                <m:radPr>
                                  <m:degHide m:val="on"/>
                                  <m:ctrlPr>
                                    <a:rPr lang="en-US" altLang="zh-CN" i="1" dirty="0">
                                      <a:solidFill>
                                        <a:prstClr val="black"/>
                                      </a:solidFill>
                                      <a:latin typeface="Cambria Math" panose="02040503050406030204" pitchFamily="18" charset="0"/>
                                    </a:rPr>
                                  </m:ctrlPr>
                                </m:radPr>
                                <m:deg/>
                                <m:e>
                                  <m:r>
                                    <a:rPr lang="en-US" altLang="zh-CN" b="0" i="1" dirty="0" smtClean="0">
                                      <a:solidFill>
                                        <a:prstClr val="black"/>
                                      </a:solidFill>
                                      <a:latin typeface="Cambria Math" panose="02040503050406030204" pitchFamily="18" charset="0"/>
                                    </a:rPr>
                                    <m:t>10</m:t>
                                  </m:r>
                                </m:e>
                              </m:rad>
                            </m:e>
                          </m:mr>
                          <m:mr>
                            <m:e>
                              <m:r>
                                <a:rPr lang="en-US" altLang="zh-CN" b="0" i="1" smtClean="0">
                                  <a:solidFill>
                                    <a:prstClr val="black"/>
                                  </a:solidFill>
                                  <a:latin typeface="Cambria Math" panose="02040503050406030204" pitchFamily="18" charset="0"/>
                                </a:rPr>
                                <m:t>3</m:t>
                              </m:r>
                              <m:r>
                                <a:rPr lang="en-US" altLang="zh-CN" i="1">
                                  <a:solidFill>
                                    <a:prstClr val="black"/>
                                  </a:solidFill>
                                  <a:latin typeface="Cambria Math" panose="02040503050406030204" pitchFamily="18" charset="0"/>
                                </a:rPr>
                                <m:t>/</m:t>
                              </m:r>
                              <m:rad>
                                <m:radPr>
                                  <m:degHide m:val="on"/>
                                  <m:ctrlPr>
                                    <a:rPr lang="en-US" altLang="zh-CN" i="1" dirty="0">
                                      <a:solidFill>
                                        <a:prstClr val="black"/>
                                      </a:solidFill>
                                      <a:latin typeface="Cambria Math" panose="02040503050406030204" pitchFamily="18" charset="0"/>
                                    </a:rPr>
                                  </m:ctrlPr>
                                </m:radPr>
                                <m:deg/>
                                <m:e>
                                  <m:r>
                                    <a:rPr lang="en-US" altLang="zh-CN" b="0" i="1" dirty="0" smtClean="0">
                                      <a:solidFill>
                                        <a:prstClr val="black"/>
                                      </a:solidFill>
                                      <a:latin typeface="Cambria Math" panose="02040503050406030204" pitchFamily="18" charset="0"/>
                                    </a:rPr>
                                    <m:t>10</m:t>
                                  </m:r>
                                </m:e>
                              </m:rad>
                            </m:e>
                            <m:e>
                              <m:r>
                                <a:rPr lang="en-US" altLang="zh-CN" i="1">
                                  <a:solidFill>
                                    <a:prstClr val="black"/>
                                  </a:solidFill>
                                  <a:latin typeface="Cambria Math" panose="02040503050406030204" pitchFamily="18" charset="0"/>
                                </a:rPr>
                                <m:t>1</m:t>
                              </m:r>
                              <m:r>
                                <a:rPr lang="en-US" altLang="zh-CN" i="1">
                                  <a:solidFill>
                                    <a:prstClr val="black"/>
                                  </a:solidFill>
                                  <a:latin typeface="Cambria Math" panose="02040503050406030204" pitchFamily="18" charset="0"/>
                                </a:rPr>
                                <m:t>/</m:t>
                              </m:r>
                              <m:rad>
                                <m:radPr>
                                  <m:degHide m:val="on"/>
                                  <m:ctrlPr>
                                    <a:rPr lang="en-US" altLang="zh-CN" i="1" dirty="0">
                                      <a:solidFill>
                                        <a:prstClr val="black"/>
                                      </a:solidFill>
                                      <a:latin typeface="Cambria Math" panose="02040503050406030204" pitchFamily="18" charset="0"/>
                                    </a:rPr>
                                  </m:ctrlPr>
                                </m:radPr>
                                <m:deg/>
                                <m:e>
                                  <m:r>
                                    <a:rPr lang="en-US" altLang="zh-CN" b="0" i="1" dirty="0" smtClean="0">
                                      <a:solidFill>
                                        <a:prstClr val="black"/>
                                      </a:solidFill>
                                      <a:latin typeface="Cambria Math" panose="02040503050406030204" pitchFamily="18" charset="0"/>
                                    </a:rPr>
                                    <m:t>10</m:t>
                                  </m:r>
                                </m:e>
                              </m:rad>
                            </m:e>
                          </m:mr>
                        </m:m>
                      </m:e>
                    </m:d>
                  </m:oMath>
                </a14:m>
                <a:endParaRPr lang="en-US" altLang="zh-CN" sz="3000" dirty="0" smtClean="0"/>
              </a:p>
              <a:p>
                <a:pPr marL="452438" lvl="1" indent="-273050" algn="just">
                  <a:buClr>
                    <a:schemeClr val="accent1"/>
                  </a:buClr>
                </a:pPr>
                <a:r>
                  <a:rPr lang="en-US" altLang="zh-CN" sz="3200" dirty="0" smtClean="0"/>
                  <a:t>U</a:t>
                </a:r>
                <a:r>
                  <a:rPr lang="en-US" altLang="zh-CN" sz="3200" dirty="0"/>
                  <a:t>= </a:t>
                </a:r>
                <a14:m>
                  <m:oMath xmlns:m="http://schemas.openxmlformats.org/officeDocument/2006/math">
                    <m:d>
                      <m:dPr>
                        <m:begChr m:val="["/>
                        <m:endChr m:val="]"/>
                        <m:ctrlPr>
                          <a:rPr lang="en-US" altLang="zh-CN" sz="3200"/>
                        </m:ctrlPr>
                      </m:dPr>
                      <m:e>
                        <m:m>
                          <m:mPr>
                            <m:mcs>
                              <m:mc>
                                <m:mcPr>
                                  <m:count m:val="2"/>
                                  <m:mcJc m:val="center"/>
                                </m:mcPr>
                              </m:mc>
                            </m:mcs>
                            <m:ctrlPr>
                              <a:rPr lang="en-US" altLang="zh-CN" sz="3200"/>
                            </m:ctrlPr>
                          </m:mPr>
                          <m:mr>
                            <m:e>
                              <m:r>
                                <a:rPr lang="en-US" altLang="zh-CN" sz="3200"/>
                                <m:t>1/</m:t>
                              </m:r>
                              <m:rad>
                                <m:radPr>
                                  <m:degHide m:val="on"/>
                                  <m:ctrlPr>
                                    <a:rPr lang="en-US" altLang="zh-CN" sz="3200" dirty="0"/>
                                  </m:ctrlPr>
                                </m:radPr>
                                <m:deg/>
                                <m:e>
                                  <m:r>
                                    <a:rPr lang="en-US" altLang="zh-CN" sz="3200" dirty="0"/>
                                    <m:t>10</m:t>
                                  </m:r>
                                </m:e>
                              </m:rad>
                            </m:e>
                            <m:e>
                              <m:r>
                                <a:rPr lang="en-US" altLang="zh-CN" sz="3200"/>
                                <m:t>−3/</m:t>
                              </m:r>
                              <m:rad>
                                <m:radPr>
                                  <m:degHide m:val="on"/>
                                  <m:ctrlPr>
                                    <a:rPr lang="en-US" altLang="zh-CN" sz="3200" dirty="0"/>
                                  </m:ctrlPr>
                                </m:radPr>
                                <m:deg/>
                                <m:e>
                                  <m:r>
                                    <a:rPr lang="en-US" altLang="zh-CN" sz="3200" dirty="0"/>
                                    <m:t>10</m:t>
                                  </m:r>
                                </m:e>
                              </m:rad>
                            </m:e>
                          </m:mr>
                          <m:mr>
                            <m:e>
                              <m:r>
                                <a:rPr lang="en-US" altLang="zh-CN" sz="3200"/>
                                <m:t>3/</m:t>
                              </m:r>
                              <m:rad>
                                <m:radPr>
                                  <m:degHide m:val="on"/>
                                  <m:ctrlPr>
                                    <a:rPr lang="en-US" altLang="zh-CN" sz="3200" dirty="0"/>
                                  </m:ctrlPr>
                                </m:radPr>
                                <m:deg/>
                                <m:e>
                                  <m:r>
                                    <a:rPr lang="en-US" altLang="zh-CN" sz="3200" dirty="0"/>
                                    <m:t>10</m:t>
                                  </m:r>
                                </m:e>
                              </m:rad>
                            </m:e>
                            <m:e>
                              <m:r>
                                <a:rPr lang="en-US" altLang="zh-CN" sz="3200"/>
                                <m:t>1/</m:t>
                              </m:r>
                              <m:rad>
                                <m:radPr>
                                  <m:degHide m:val="on"/>
                                  <m:ctrlPr>
                                    <a:rPr lang="en-US" altLang="zh-CN" sz="3200" dirty="0"/>
                                  </m:ctrlPr>
                                </m:radPr>
                                <m:deg/>
                                <m:e>
                                  <m:r>
                                    <a:rPr lang="en-US" altLang="zh-CN" sz="3200" dirty="0"/>
                                    <m:t>10</m:t>
                                  </m:r>
                                </m:e>
                              </m:rad>
                            </m:e>
                          </m:mr>
                        </m:m>
                      </m:e>
                    </m:d>
                    <m:r>
                      <a:rPr lang="en-US" altLang="zh-CN" sz="3200" dirty="0"/>
                      <m:t>,</m:t>
                    </m:r>
                  </m:oMath>
                </a14:m>
                <a:r>
                  <a:rPr lang="en-US" altLang="zh-CN" sz="3200" dirty="0"/>
                  <a:t> </a:t>
                </a:r>
                <a:r>
                  <a:rPr lang="en-US" altLang="zh-CN" sz="3200" dirty="0">
                    <a:sym typeface="Symbol"/>
                  </a:rPr>
                  <a:t>=</a:t>
                </a:r>
                <a14:m>
                  <m:oMath xmlns:m="http://schemas.openxmlformats.org/officeDocument/2006/math">
                    <m:d>
                      <m:dPr>
                        <m:begChr m:val="["/>
                        <m:endChr m:val="]"/>
                        <m:ctrlPr>
                          <a:rPr lang="en-US" altLang="zh-CN" sz="3500"/>
                        </m:ctrlPr>
                      </m:dPr>
                      <m:e>
                        <m:m>
                          <m:mPr>
                            <m:mcs>
                              <m:mc>
                                <m:mcPr>
                                  <m:count m:val="2"/>
                                  <m:mcJc m:val="center"/>
                                </m:mcPr>
                              </m:mc>
                            </m:mcs>
                            <m:ctrlPr>
                              <a:rPr lang="en-US" altLang="zh-CN" sz="3500"/>
                            </m:ctrlPr>
                          </m:mPr>
                          <m:mr>
                            <m:e>
                              <m:rad>
                                <m:radPr>
                                  <m:degHide m:val="on"/>
                                  <m:ctrlPr>
                                    <a:rPr lang="en-US" altLang="zh-CN" sz="3500" dirty="0"/>
                                  </m:ctrlPr>
                                </m:radPr>
                                <m:deg/>
                                <m:e>
                                  <m:r>
                                    <a:rPr lang="en-US" altLang="zh-CN" sz="3500" dirty="0"/>
                                    <m:t>45</m:t>
                                  </m:r>
                                </m:e>
                              </m:rad>
                            </m:e>
                            <m:e>
                              <m:r>
                                <a:rPr lang="en-US" altLang="zh-CN" sz="3500"/>
                                <m:t>0</m:t>
                              </m:r>
                            </m:e>
                          </m:mr>
                          <m:mr>
                            <m:e>
                              <m:r>
                                <a:rPr lang="en-US" altLang="zh-CN" sz="3500"/>
                                <m:t>0</m:t>
                              </m:r>
                            </m:e>
                            <m:e>
                              <m:rad>
                                <m:radPr>
                                  <m:degHide m:val="on"/>
                                  <m:ctrlPr>
                                    <a:rPr lang="en-US" altLang="zh-CN" sz="3500" dirty="0"/>
                                  </m:ctrlPr>
                                </m:radPr>
                                <m:deg/>
                                <m:e>
                                  <m:r>
                                    <a:rPr lang="en-US" altLang="zh-CN" sz="3500" dirty="0"/>
                                    <m:t>5</m:t>
                                  </m:r>
                                </m:e>
                              </m:rad>
                            </m:e>
                          </m:mr>
                        </m:m>
                      </m:e>
                    </m:d>
                  </m:oMath>
                </a14:m>
                <a:r>
                  <a:rPr lang="en-US" altLang="zh-CN" sz="3200" dirty="0"/>
                  <a:t>, V= </a:t>
                </a:r>
                <a14:m>
                  <m:oMath xmlns:m="http://schemas.openxmlformats.org/officeDocument/2006/math">
                    <m:d>
                      <m:dPr>
                        <m:begChr m:val="["/>
                        <m:endChr m:val="]"/>
                        <m:ctrlPr>
                          <a:rPr lang="en-US" altLang="zh-CN" sz="3200"/>
                        </m:ctrlPr>
                      </m:dPr>
                      <m:e>
                        <m:m>
                          <m:mPr>
                            <m:mcs>
                              <m:mc>
                                <m:mcPr>
                                  <m:count m:val="2"/>
                                  <m:mcJc m:val="center"/>
                                </m:mcPr>
                              </m:mc>
                            </m:mcs>
                            <m:ctrlPr>
                              <a:rPr lang="en-US" altLang="zh-CN" sz="3200"/>
                            </m:ctrlPr>
                          </m:mPr>
                          <m:mr>
                            <m:e>
                              <m:r>
                                <a:rPr lang="en-US" altLang="zh-CN" sz="3200"/>
                                <m:t>1/</m:t>
                              </m:r>
                              <m:rad>
                                <m:radPr>
                                  <m:degHide m:val="on"/>
                                  <m:ctrlPr>
                                    <a:rPr lang="en-US" altLang="zh-CN" sz="3200" dirty="0"/>
                                  </m:ctrlPr>
                                </m:radPr>
                                <m:deg/>
                                <m:e>
                                  <m:r>
                                    <a:rPr lang="en-US" altLang="zh-CN" sz="3200" dirty="0"/>
                                    <m:t>2</m:t>
                                  </m:r>
                                </m:e>
                              </m:rad>
                            </m:e>
                            <m:e>
                              <m:r>
                                <m:rPr>
                                  <m:brk m:alnAt="7"/>
                                </m:rPr>
                                <a:rPr lang="en-US" altLang="zh-CN" sz="3200"/>
                                <m:t>−</m:t>
                              </m:r>
                              <m:r>
                                <a:rPr lang="en-US" altLang="zh-CN" sz="3200"/>
                                <m:t>1/</m:t>
                              </m:r>
                              <m:rad>
                                <m:radPr>
                                  <m:degHide m:val="on"/>
                                  <m:ctrlPr>
                                    <a:rPr lang="en-US" altLang="zh-CN" sz="3200" dirty="0"/>
                                  </m:ctrlPr>
                                </m:radPr>
                                <m:deg/>
                                <m:e>
                                  <m:r>
                                    <a:rPr lang="en-US" altLang="zh-CN" sz="3200" dirty="0"/>
                                    <m:t>2</m:t>
                                  </m:r>
                                </m:e>
                              </m:rad>
                            </m:e>
                          </m:mr>
                          <m:mr>
                            <m:e>
                              <m:r>
                                <a:rPr lang="en-US" altLang="zh-CN" sz="3200"/>
                                <m:t>1/</m:t>
                              </m:r>
                              <m:rad>
                                <m:radPr>
                                  <m:degHide m:val="on"/>
                                  <m:ctrlPr>
                                    <a:rPr lang="en-US" altLang="zh-CN" sz="3200" dirty="0"/>
                                  </m:ctrlPr>
                                </m:radPr>
                                <m:deg/>
                                <m:e>
                                  <m:r>
                                    <a:rPr lang="en-US" altLang="zh-CN" sz="3200" dirty="0"/>
                                    <m:t>2</m:t>
                                  </m:r>
                                </m:e>
                              </m:rad>
                            </m:e>
                            <m:e>
                              <m:r>
                                <a:rPr lang="en-US" altLang="zh-CN" sz="3200"/>
                                <m:t>1/</m:t>
                              </m:r>
                              <m:rad>
                                <m:radPr>
                                  <m:degHide m:val="on"/>
                                  <m:ctrlPr>
                                    <a:rPr lang="en-US" altLang="zh-CN" sz="3200" dirty="0"/>
                                  </m:ctrlPr>
                                </m:radPr>
                                <m:deg/>
                                <m:e>
                                  <m:r>
                                    <a:rPr lang="en-US" altLang="zh-CN" sz="3200" dirty="0"/>
                                    <m:t>2</m:t>
                                  </m:r>
                                </m:e>
                              </m:rad>
                            </m:e>
                          </m:mr>
                        </m:m>
                      </m:e>
                    </m:d>
                  </m:oMath>
                </a14:m>
                <a:endParaRPr lang="en-US" altLang="zh-CN" sz="3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431472"/>
                <a:ext cx="10896600" cy="4816928"/>
              </a:xfrm>
              <a:blipFill>
                <a:blip r:embed="rId3"/>
                <a:stretch>
                  <a:fillRect l="-168"/>
                </a:stretch>
              </a:blipFill>
            </p:spPr>
            <p:txBody>
              <a:bodyPr/>
              <a:lstStyle/>
              <a:p>
                <a:r>
                  <a:rPr lang="zh-CN" altLang="en-US">
                    <a:noFill/>
                  </a:rPr>
                  <a:t> </a:t>
                </a:r>
              </a:p>
            </p:txBody>
          </p:sp>
        </mc:Fallback>
      </mc:AlternateContent>
      <p:sp>
        <p:nvSpPr>
          <p:cNvPr id="6" name="Slide Number Placeholder 5"/>
          <p:cNvSpPr>
            <a:spLocks noGrp="1"/>
          </p:cNvSpPr>
          <p:nvPr>
            <p:ph type="sldNum" sz="quarter" idx="12"/>
          </p:nvPr>
        </p:nvSpPr>
        <p:spPr/>
        <p:txBody>
          <a:bodyPr/>
          <a:lstStyle/>
          <a:p>
            <a:fld id="{19B12225-5612-419B-A8D5-4B8EEE4C217E}" type="slidenum">
              <a:rPr lang="en-US" smtClean="0"/>
              <a:pPr/>
              <a:t>51</a:t>
            </a:fld>
            <a:endParaRPr lang="en-US"/>
          </a:p>
        </p:txBody>
      </p:sp>
      <p:sp>
        <p:nvSpPr>
          <p:cNvPr id="4" name="日期占位符 3"/>
          <p:cNvSpPr>
            <a:spLocks noGrp="1"/>
          </p:cNvSpPr>
          <p:nvPr>
            <p:ph type="dt" sz="half" idx="10"/>
          </p:nvPr>
        </p:nvSpPr>
        <p:spPr/>
        <p:txBody>
          <a:bodyPr/>
          <a:lstStyle/>
          <a:p>
            <a:fld id="{3C2417A9-907C-482D-9227-D4B7442BDE17}" type="datetime1">
              <a:rPr lang="en-US" altLang="zh-CN" smtClean="0"/>
              <a:t>12/17/2021</a:t>
            </a:fld>
            <a:endParaRPr lang="en-US"/>
          </a:p>
        </p:txBody>
      </p:sp>
    </p:spTree>
    <p:extLst>
      <p:ext uri="{BB962C8B-B14F-4D97-AF65-F5344CB8AC3E}">
        <p14:creationId xmlns:p14="http://schemas.microsoft.com/office/powerpoint/2010/main" val="25866213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dirty="0"/>
              <a:t>Case study: How to query?</a:t>
            </a:r>
          </a:p>
        </p:txBody>
      </p:sp>
      <p:sp>
        <p:nvSpPr>
          <p:cNvPr id="1423363" name="Rectangle 3"/>
          <p:cNvSpPr>
            <a:spLocks noGrp="1" noChangeArrowheads="1"/>
          </p:cNvSpPr>
          <p:nvPr>
            <p:ph idx="1"/>
          </p:nvPr>
        </p:nvSpPr>
        <p:spPr>
          <a:xfrm>
            <a:off x="609600" y="1295401"/>
            <a:ext cx="9601200" cy="1981200"/>
          </a:xfrm>
        </p:spPr>
        <p:txBody>
          <a:bodyPr/>
          <a:lstStyle/>
          <a:p>
            <a:pPr>
              <a:lnSpc>
                <a:spcPct val="90000"/>
              </a:lnSpc>
            </a:pPr>
            <a:r>
              <a:rPr lang="en-US" b="1" dirty="0">
                <a:solidFill>
                  <a:srgbClr val="D60093"/>
                </a:solidFill>
              </a:rPr>
              <a:t>Q: Find users that like ‘</a:t>
            </a:r>
            <a:r>
              <a:rPr lang="en-US" b="1" dirty="0" smtClean="0">
                <a:solidFill>
                  <a:srgbClr val="D60093"/>
                </a:solidFill>
              </a:rPr>
              <a:t>Matrix’</a:t>
            </a:r>
          </a:p>
          <a:p>
            <a:pPr>
              <a:lnSpc>
                <a:spcPct val="90000"/>
              </a:lnSpc>
            </a:pPr>
            <a:r>
              <a:rPr lang="en-US" b="1" dirty="0" smtClean="0">
                <a:solidFill>
                  <a:srgbClr val="0000FF"/>
                </a:solidFill>
              </a:rPr>
              <a:t>A</a:t>
            </a:r>
            <a:r>
              <a:rPr lang="en-US" b="1" dirty="0">
                <a:solidFill>
                  <a:srgbClr val="0000FF"/>
                </a:solidFill>
              </a:rPr>
              <a:t>: Map query into a ‘concept space’ – how</a:t>
            </a:r>
            <a:r>
              <a:rPr lang="en-US" b="1" dirty="0" smtClean="0">
                <a:solidFill>
                  <a:srgbClr val="0000FF"/>
                </a:solidFill>
              </a:rPr>
              <a:t>?</a:t>
            </a:r>
            <a:endParaRPr lang="en-US" dirty="0"/>
          </a:p>
        </p:txBody>
      </p:sp>
      <p:sp>
        <p:nvSpPr>
          <p:cNvPr id="22" name="Slide Number Placeholder 5"/>
          <p:cNvSpPr>
            <a:spLocks noGrp="1"/>
          </p:cNvSpPr>
          <p:nvPr>
            <p:ph type="sldNum" sz="quarter" idx="12"/>
          </p:nvPr>
        </p:nvSpPr>
        <p:spPr/>
        <p:txBody>
          <a:bodyPr/>
          <a:lstStyle/>
          <a:p>
            <a:fld id="{288EFEB7-45B7-4865-8B6A-776BB49F2829}" type="slidenum">
              <a:rPr lang="en-US"/>
              <a:pPr/>
              <a:t>52</a:t>
            </a:fld>
            <a:endParaRPr lang="en-US"/>
          </a:p>
        </p:txBody>
      </p:sp>
      <p:grpSp>
        <p:nvGrpSpPr>
          <p:cNvPr id="27" name="Group 26"/>
          <p:cNvGrpSpPr/>
          <p:nvPr/>
        </p:nvGrpSpPr>
        <p:grpSpPr>
          <a:xfrm>
            <a:off x="1447800" y="2152472"/>
            <a:ext cx="9220200" cy="4458057"/>
            <a:chOff x="-76200" y="1828801"/>
            <a:chExt cx="9220200" cy="4458057"/>
          </a:xfrm>
        </p:grpSpPr>
        <p:sp>
          <p:nvSpPr>
            <p:cNvPr id="28"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0"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31"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32"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3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3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3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3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37"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8"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0"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1" name="Freeform 36"/>
            <p:cNvSpPr>
              <a:spLocks/>
            </p:cNvSpPr>
            <p:nvPr/>
          </p:nvSpPr>
          <p:spPr bwMode="auto">
            <a:xfrm>
              <a:off x="5330672" y="5238929"/>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2" name="Freeform 37"/>
            <p:cNvSpPr>
              <a:spLocks/>
            </p:cNvSpPr>
            <p:nvPr/>
          </p:nvSpPr>
          <p:spPr bwMode="auto">
            <a:xfrm flipH="1">
              <a:off x="8915400" y="5162729"/>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3" name="TextBox 62"/>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64" name="Rectangle 63"/>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5" name="Group 64"/>
            <p:cNvGrpSpPr/>
            <p:nvPr/>
          </p:nvGrpSpPr>
          <p:grpSpPr>
            <a:xfrm>
              <a:off x="2895600" y="3018528"/>
              <a:ext cx="2514600" cy="2677656"/>
              <a:chOff x="2971800" y="3018528"/>
              <a:chExt cx="2514600" cy="2677656"/>
            </a:xfrm>
          </p:grpSpPr>
          <p:sp>
            <p:nvSpPr>
              <p:cNvPr id="6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0" name="Rectangle 69"/>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6" name="Rectangle 65"/>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7" name="Rectangle 66"/>
            <p:cNvSpPr/>
            <p:nvPr/>
          </p:nvSpPr>
          <p:spPr>
            <a:xfrm>
              <a:off x="5334000" y="5086529"/>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2" name="日期占位符 1"/>
          <p:cNvSpPr>
            <a:spLocks noGrp="1"/>
          </p:cNvSpPr>
          <p:nvPr>
            <p:ph type="dt" sz="half" idx="10"/>
          </p:nvPr>
        </p:nvSpPr>
        <p:spPr/>
        <p:txBody>
          <a:bodyPr/>
          <a:lstStyle/>
          <a:p>
            <a:fld id="{12B7476B-1D2C-41C3-B709-4C7A6837BBD7}" type="datetime1">
              <a:rPr lang="en-US" altLang="zh-CN" smtClean="0"/>
              <a:t>12/17/2021</a:t>
            </a:fld>
            <a:endParaRPr lang="en-US"/>
          </a:p>
        </p:txBody>
      </p:sp>
    </p:spTree>
    <p:extLst>
      <p:ext uri="{BB962C8B-B14F-4D97-AF65-F5344CB8AC3E}">
        <p14:creationId xmlns:p14="http://schemas.microsoft.com/office/powerpoint/2010/main" val="50804367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034" name="Rectangle 2"/>
          <p:cNvSpPr>
            <a:spLocks noGrp="1" noChangeArrowheads="1"/>
          </p:cNvSpPr>
          <p:nvPr>
            <p:ph type="title"/>
          </p:nvPr>
        </p:nvSpPr>
        <p:spPr/>
        <p:txBody>
          <a:bodyPr/>
          <a:lstStyle/>
          <a:p>
            <a:r>
              <a:rPr lang="en-US" dirty="0"/>
              <a:t>Case </a:t>
            </a:r>
            <a:r>
              <a:rPr lang="en-US" dirty="0" smtClean="0"/>
              <a:t>study: How to query?</a:t>
            </a:r>
            <a:endParaRPr lang="en-US" dirty="0"/>
          </a:p>
        </p:txBody>
      </p:sp>
      <p:sp>
        <p:nvSpPr>
          <p:cNvPr id="1452035" name="Rectangle 3"/>
          <p:cNvSpPr>
            <a:spLocks noGrp="1" noChangeArrowheads="1"/>
          </p:cNvSpPr>
          <p:nvPr>
            <p:ph idx="1"/>
          </p:nvPr>
        </p:nvSpPr>
        <p:spPr>
          <a:xfrm>
            <a:off x="609600" y="1295401"/>
            <a:ext cx="9601200" cy="1447800"/>
          </a:xfrm>
        </p:spPr>
        <p:txBody>
          <a:bodyPr/>
          <a:lstStyle/>
          <a:p>
            <a:pPr>
              <a:lnSpc>
                <a:spcPct val="90000"/>
              </a:lnSpc>
            </a:pPr>
            <a:r>
              <a:rPr lang="en-US" b="1" dirty="0">
                <a:solidFill>
                  <a:srgbClr val="D60093"/>
                </a:solidFill>
              </a:rPr>
              <a:t>Q: Find users that like ‘Matrix</a:t>
            </a:r>
            <a:r>
              <a:rPr lang="en-US" b="1" dirty="0" smtClean="0">
                <a:solidFill>
                  <a:srgbClr val="D60093"/>
                </a:solidFill>
              </a:rPr>
              <a:t>’</a:t>
            </a:r>
            <a:endParaRPr lang="en-US" b="1" dirty="0">
              <a:solidFill>
                <a:srgbClr val="D60093"/>
              </a:solidFill>
            </a:endParaRPr>
          </a:p>
          <a:p>
            <a:pPr>
              <a:lnSpc>
                <a:spcPct val="90000"/>
              </a:lnSpc>
            </a:pPr>
            <a:r>
              <a:rPr lang="en-US" b="1" dirty="0">
                <a:solidFill>
                  <a:srgbClr val="0000FF"/>
                </a:solidFill>
              </a:rPr>
              <a:t>A: Map query into a ‘concept space’ – how?</a:t>
            </a:r>
            <a:endParaRPr lang="en-US" dirty="0"/>
          </a:p>
        </p:txBody>
      </p:sp>
      <p:sp>
        <p:nvSpPr>
          <p:cNvPr id="30" name="Slide Number Placeholder 5"/>
          <p:cNvSpPr>
            <a:spLocks noGrp="1"/>
          </p:cNvSpPr>
          <p:nvPr>
            <p:ph type="sldNum" sz="quarter" idx="12"/>
          </p:nvPr>
        </p:nvSpPr>
        <p:spPr/>
        <p:txBody>
          <a:bodyPr/>
          <a:lstStyle/>
          <a:p>
            <a:fld id="{01AC5710-3BE7-4379-B7ED-EAE73E1B57AD}" type="slidenum">
              <a:rPr lang="en-US"/>
              <a:pPr/>
              <a:t>53</a:t>
            </a:fld>
            <a:endParaRPr lang="en-US"/>
          </a:p>
        </p:txBody>
      </p:sp>
      <p:graphicFrame>
        <p:nvGraphicFramePr>
          <p:cNvPr id="1452037" name="Object 5"/>
          <p:cNvGraphicFramePr>
            <a:graphicFrameLocks noChangeAspect="1"/>
          </p:cNvGraphicFramePr>
          <p:nvPr/>
        </p:nvGraphicFramePr>
        <p:xfrm>
          <a:off x="2562225" y="4406900"/>
          <a:ext cx="1951038" cy="401638"/>
        </p:xfrm>
        <a:graphic>
          <a:graphicData uri="http://schemas.openxmlformats.org/presentationml/2006/ole">
            <mc:AlternateContent xmlns:mc="http://schemas.openxmlformats.org/markup-compatibility/2006">
              <mc:Choice xmlns:v="urn:schemas-microsoft-com:vml" Requires="v">
                <p:oleObj spid="_x0000_s22671" name="Document" r:id="rId4" imgW="3023680" imgH="637393" progId="Word.Document.8">
                  <p:embed/>
                </p:oleObj>
              </mc:Choice>
              <mc:Fallback>
                <p:oleObj name="Document" r:id="rId4" imgW="3023680" imgH="637393"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2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2038" name="Freeform 6"/>
          <p:cNvSpPr>
            <a:spLocks/>
          </p:cNvSpPr>
          <p:nvPr/>
        </p:nvSpPr>
        <p:spPr bwMode="auto">
          <a:xfrm>
            <a:off x="2590800" y="4320144"/>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2039" name="Freeform 7"/>
          <p:cNvSpPr>
            <a:spLocks/>
          </p:cNvSpPr>
          <p:nvPr/>
        </p:nvSpPr>
        <p:spPr bwMode="auto">
          <a:xfrm flipH="1">
            <a:off x="4319588" y="4320144"/>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2064" name="Text Box 32"/>
          <p:cNvSpPr txBox="1">
            <a:spLocks noChangeArrowheads="1"/>
          </p:cNvSpPr>
          <p:nvPr/>
        </p:nvSpPr>
        <p:spPr bwMode="auto">
          <a:xfrm>
            <a:off x="1952626" y="4343956"/>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1452065" name="Rectangle 33"/>
          <p:cNvSpPr>
            <a:spLocks noChangeArrowheads="1"/>
          </p:cNvSpPr>
          <p:nvPr/>
        </p:nvSpPr>
        <p:spPr bwMode="auto">
          <a:xfrm>
            <a:off x="7010400" y="3212068"/>
            <a:ext cx="2743200" cy="2057400"/>
          </a:xfrm>
          <a:prstGeom prst="rect">
            <a:avLst/>
          </a:prstGeom>
          <a:noFill/>
          <a:ln w="15875">
            <a:solidFill>
              <a:schemeClr val="tx1"/>
            </a:solidFill>
            <a:miter lim="800000"/>
            <a:headEnd type="none" w="sm" len="sm"/>
            <a:tailEnd/>
          </a:ln>
          <a:effectLst/>
        </p:spPr>
        <p:txBody>
          <a:bodyPr wrap="none" anchor="ctr"/>
          <a:lstStyle/>
          <a:p>
            <a:endParaRPr lang="en-US" sz="2000"/>
          </a:p>
        </p:txBody>
      </p:sp>
      <p:sp>
        <p:nvSpPr>
          <p:cNvPr id="1452066" name="Text Box 34"/>
          <p:cNvSpPr txBox="1">
            <a:spLocks noChangeArrowheads="1"/>
          </p:cNvSpPr>
          <p:nvPr/>
        </p:nvSpPr>
        <p:spPr bwMode="auto">
          <a:xfrm>
            <a:off x="8950176" y="5257800"/>
            <a:ext cx="872355" cy="400110"/>
          </a:xfrm>
          <a:prstGeom prst="rect">
            <a:avLst/>
          </a:prstGeom>
          <a:noFill/>
          <a:ln w="15875">
            <a:noFill/>
            <a:miter lim="800000"/>
            <a:headEnd type="none" w="sm" len="sm"/>
            <a:tailEnd/>
          </a:ln>
          <a:effectLst/>
        </p:spPr>
        <p:txBody>
          <a:bodyPr wrap="none">
            <a:spAutoFit/>
          </a:bodyPr>
          <a:lstStyle/>
          <a:p>
            <a:r>
              <a:rPr lang="en-US" sz="2000" dirty="0"/>
              <a:t>Matrix</a:t>
            </a:r>
          </a:p>
        </p:txBody>
      </p:sp>
      <p:sp>
        <p:nvSpPr>
          <p:cNvPr id="1452067" name="Text Box 35"/>
          <p:cNvSpPr txBox="1">
            <a:spLocks noChangeArrowheads="1"/>
          </p:cNvSpPr>
          <p:nvPr/>
        </p:nvSpPr>
        <p:spPr bwMode="auto">
          <a:xfrm rot="16200000">
            <a:off x="6460892" y="3196404"/>
            <a:ext cx="729687" cy="400110"/>
          </a:xfrm>
          <a:prstGeom prst="rect">
            <a:avLst/>
          </a:prstGeom>
          <a:noFill/>
          <a:ln w="15875">
            <a:noFill/>
            <a:miter lim="800000"/>
            <a:headEnd type="none" w="sm" len="sm"/>
            <a:tailEnd/>
          </a:ln>
          <a:effectLst/>
        </p:spPr>
        <p:txBody>
          <a:bodyPr wrap="none">
            <a:spAutoFit/>
          </a:bodyPr>
          <a:lstStyle/>
          <a:p>
            <a:r>
              <a:rPr lang="en-US" sz="2000" dirty="0"/>
              <a:t>Alien</a:t>
            </a:r>
          </a:p>
        </p:txBody>
      </p:sp>
      <p:sp>
        <p:nvSpPr>
          <p:cNvPr id="1452068" name="Oval 36"/>
          <p:cNvSpPr>
            <a:spLocks noChangeArrowheads="1"/>
          </p:cNvSpPr>
          <p:nvPr/>
        </p:nvSpPr>
        <p:spPr bwMode="auto">
          <a:xfrm>
            <a:off x="7315200" y="4202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69" name="Oval 37"/>
          <p:cNvSpPr>
            <a:spLocks noChangeArrowheads="1"/>
          </p:cNvSpPr>
          <p:nvPr/>
        </p:nvSpPr>
        <p:spPr bwMode="auto">
          <a:xfrm>
            <a:off x="8077200" y="3821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0" name="Oval 38"/>
          <p:cNvSpPr>
            <a:spLocks noChangeArrowheads="1"/>
          </p:cNvSpPr>
          <p:nvPr/>
        </p:nvSpPr>
        <p:spPr bwMode="auto">
          <a:xfrm>
            <a:off x="8534400" y="4583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1" name="Oval 39"/>
          <p:cNvSpPr>
            <a:spLocks noChangeArrowheads="1"/>
          </p:cNvSpPr>
          <p:nvPr/>
        </p:nvSpPr>
        <p:spPr bwMode="auto">
          <a:xfrm>
            <a:off x="8991600" y="40502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2" name="AutoShape 40"/>
          <p:cNvSpPr>
            <a:spLocks noChangeArrowheads="1"/>
          </p:cNvSpPr>
          <p:nvPr/>
        </p:nvSpPr>
        <p:spPr bwMode="auto">
          <a:xfrm>
            <a:off x="8686800" y="3516868"/>
            <a:ext cx="152400" cy="152400"/>
          </a:xfrm>
          <a:prstGeom prst="diamond">
            <a:avLst/>
          </a:prstGeom>
          <a:solidFill>
            <a:schemeClr val="accent1"/>
          </a:solidFill>
          <a:ln w="15875">
            <a:solidFill>
              <a:schemeClr val="accent1"/>
            </a:solidFill>
            <a:miter lim="800000"/>
            <a:headEnd type="none" w="sm" len="sm"/>
            <a:tailEnd/>
          </a:ln>
          <a:effectLst/>
        </p:spPr>
        <p:txBody>
          <a:bodyPr wrap="none" anchor="ctr"/>
          <a:lstStyle/>
          <a:p>
            <a:endParaRPr lang="en-US" sz="2000"/>
          </a:p>
        </p:txBody>
      </p:sp>
      <p:sp>
        <p:nvSpPr>
          <p:cNvPr id="1452073" name="Line 41"/>
          <p:cNvSpPr>
            <a:spLocks noChangeShapeType="1"/>
          </p:cNvSpPr>
          <p:nvPr/>
        </p:nvSpPr>
        <p:spPr bwMode="auto">
          <a:xfrm flipV="1">
            <a:off x="7010400" y="4659868"/>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2074" name="Text Box 42"/>
          <p:cNvSpPr txBox="1">
            <a:spLocks noChangeArrowheads="1"/>
          </p:cNvSpPr>
          <p:nvPr/>
        </p:nvSpPr>
        <p:spPr bwMode="auto">
          <a:xfrm>
            <a:off x="7696200" y="4659868"/>
            <a:ext cx="437940" cy="400110"/>
          </a:xfrm>
          <a:prstGeom prst="rect">
            <a:avLst/>
          </a:prstGeom>
          <a:noFill/>
          <a:ln w="15875">
            <a:noFill/>
            <a:miter lim="800000"/>
            <a:headEnd type="none" w="sm" len="sm"/>
            <a:tailEnd/>
          </a:ln>
          <a:effectLst/>
        </p:spPr>
        <p:txBody>
          <a:bodyPr wrap="none">
            <a:spAutoFit/>
          </a:bodyPr>
          <a:lstStyle/>
          <a:p>
            <a:r>
              <a:rPr lang="en-US" sz="2000" b="1">
                <a:solidFill>
                  <a:srgbClr val="339933"/>
                </a:solidFill>
              </a:rPr>
              <a:t>v1</a:t>
            </a:r>
          </a:p>
        </p:txBody>
      </p:sp>
      <p:sp>
        <p:nvSpPr>
          <p:cNvPr id="1452075" name="Line 43"/>
          <p:cNvSpPr>
            <a:spLocks noChangeShapeType="1"/>
          </p:cNvSpPr>
          <p:nvPr/>
        </p:nvSpPr>
        <p:spPr bwMode="auto">
          <a:xfrm flipV="1">
            <a:off x="7010400" y="3593068"/>
            <a:ext cx="1752600" cy="1600200"/>
          </a:xfrm>
          <a:prstGeom prst="line">
            <a:avLst/>
          </a:prstGeom>
          <a:noFill/>
          <a:ln w="15875">
            <a:solidFill>
              <a:schemeClr val="accent1"/>
            </a:solidFill>
            <a:round/>
            <a:headEnd type="none" w="sm" len="sm"/>
            <a:tailEnd type="triangle" w="med" len="med"/>
          </a:ln>
          <a:effectLst/>
        </p:spPr>
        <p:txBody>
          <a:bodyPr wrap="none" anchor="ctr"/>
          <a:lstStyle/>
          <a:p>
            <a:endParaRPr lang="en-US" sz="2000"/>
          </a:p>
        </p:txBody>
      </p:sp>
      <p:sp>
        <p:nvSpPr>
          <p:cNvPr id="1452076" name="Text Box 44"/>
          <p:cNvSpPr txBox="1">
            <a:spLocks noChangeArrowheads="1"/>
          </p:cNvSpPr>
          <p:nvPr/>
        </p:nvSpPr>
        <p:spPr bwMode="auto">
          <a:xfrm>
            <a:off x="8810625" y="3202543"/>
            <a:ext cx="325730" cy="400110"/>
          </a:xfrm>
          <a:prstGeom prst="rect">
            <a:avLst/>
          </a:prstGeom>
          <a:noFill/>
          <a:ln w="15875">
            <a:noFill/>
            <a:miter lim="800000"/>
            <a:headEnd type="none" w="sm" len="sm"/>
            <a:tailEnd/>
          </a:ln>
          <a:effectLst/>
        </p:spPr>
        <p:txBody>
          <a:bodyPr wrap="none">
            <a:spAutoFit/>
          </a:bodyPr>
          <a:lstStyle/>
          <a:p>
            <a:r>
              <a:rPr lang="en-US" sz="2000" b="1" dirty="0">
                <a:solidFill>
                  <a:srgbClr val="FF0000"/>
                </a:solidFill>
              </a:rPr>
              <a:t>q</a:t>
            </a:r>
          </a:p>
        </p:txBody>
      </p:sp>
      <p:sp>
        <p:nvSpPr>
          <p:cNvPr id="1452078" name="Line 46"/>
          <p:cNvSpPr>
            <a:spLocks noChangeShapeType="1"/>
          </p:cNvSpPr>
          <p:nvPr/>
        </p:nvSpPr>
        <p:spPr bwMode="auto">
          <a:xfrm rot="16200000" flipV="1">
            <a:off x="6286500" y="4545568"/>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2079" name="Text Box 47"/>
          <p:cNvSpPr txBox="1">
            <a:spLocks noChangeArrowheads="1"/>
          </p:cNvSpPr>
          <p:nvPr/>
        </p:nvSpPr>
        <p:spPr bwMode="auto">
          <a:xfrm>
            <a:off x="6019800" y="4281487"/>
            <a:ext cx="439544" cy="400110"/>
          </a:xfrm>
          <a:prstGeom prst="rect">
            <a:avLst/>
          </a:prstGeom>
          <a:noFill/>
          <a:ln w="15875">
            <a:noFill/>
            <a:miter lim="800000"/>
            <a:headEnd type="none" w="sm" len="sm"/>
            <a:tailEnd/>
          </a:ln>
          <a:effectLst/>
        </p:spPr>
        <p:txBody>
          <a:bodyPr wrap="none">
            <a:spAutoFit/>
          </a:bodyPr>
          <a:lstStyle/>
          <a:p>
            <a:r>
              <a:rPr lang="en-US" sz="2000" b="1" dirty="0">
                <a:solidFill>
                  <a:srgbClr val="339933"/>
                </a:solidFill>
              </a:rPr>
              <a:t>v2</a:t>
            </a:r>
          </a:p>
        </p:txBody>
      </p:sp>
      <p:sp>
        <p:nvSpPr>
          <p:cNvPr id="31" name="TextBox 30"/>
          <p:cNvSpPr txBox="1"/>
          <p:nvPr/>
        </p:nvSpPr>
        <p:spPr>
          <a:xfrm rot="16200000">
            <a:off x="2819915" y="2728955"/>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2" name="Text Box 28"/>
          <p:cNvSpPr txBox="1">
            <a:spLocks noChangeArrowheads="1"/>
          </p:cNvSpPr>
          <p:nvPr/>
        </p:nvSpPr>
        <p:spPr bwMode="auto">
          <a:xfrm>
            <a:off x="2245322" y="5105401"/>
            <a:ext cx="3531736" cy="1015663"/>
          </a:xfrm>
          <a:prstGeom prst="rect">
            <a:avLst/>
          </a:prstGeom>
          <a:noFill/>
          <a:ln w="15875">
            <a:noFill/>
            <a:miter lim="800000"/>
            <a:headEnd type="none" w="sm" len="sm"/>
            <a:tailEnd/>
          </a:ln>
          <a:effectLst/>
        </p:spPr>
        <p:txBody>
          <a:bodyPr wrap="none">
            <a:spAutoFit/>
          </a:bodyPr>
          <a:lstStyle/>
          <a:p>
            <a:pPr algn="l"/>
            <a:r>
              <a:rPr lang="en-US" sz="2000" b="1" dirty="0">
                <a:solidFill>
                  <a:srgbClr val="008000"/>
                </a:solidFill>
                <a:latin typeface="Arial" pitchFamily="34" charset="0"/>
                <a:cs typeface="Arial" pitchFamily="34" charset="0"/>
              </a:rPr>
              <a:t>Project into concept space:</a:t>
            </a:r>
            <a:br>
              <a:rPr lang="en-US" sz="2000" b="1"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Inner product  with each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‘concept’ vector </a:t>
            </a:r>
            <a:r>
              <a:rPr lang="en-US" sz="2000" b="1" dirty="0">
                <a:solidFill>
                  <a:srgbClr val="008000"/>
                </a:solidFill>
                <a:latin typeface="Arial" pitchFamily="34" charset="0"/>
                <a:cs typeface="Arial" pitchFamily="34" charset="0"/>
              </a:rPr>
              <a:t>v</a:t>
            </a:r>
            <a:r>
              <a:rPr lang="en-US" sz="2000" b="1" baseline="-25000" dirty="0">
                <a:solidFill>
                  <a:srgbClr val="008000"/>
                </a:solidFill>
                <a:latin typeface="Arial" pitchFamily="34" charset="0"/>
                <a:cs typeface="Arial" pitchFamily="34" charset="0"/>
              </a:rPr>
              <a:t>i</a:t>
            </a:r>
          </a:p>
        </p:txBody>
      </p:sp>
      <p:sp>
        <p:nvSpPr>
          <p:cNvPr id="2" name="日期占位符 1"/>
          <p:cNvSpPr>
            <a:spLocks noGrp="1"/>
          </p:cNvSpPr>
          <p:nvPr>
            <p:ph type="dt" sz="half" idx="10"/>
          </p:nvPr>
        </p:nvSpPr>
        <p:spPr/>
        <p:txBody>
          <a:bodyPr/>
          <a:lstStyle/>
          <a:p>
            <a:fld id="{E5338473-0449-40A0-AF12-2AC82BC10623}" type="datetime1">
              <a:rPr lang="en-US" altLang="zh-CN" smtClean="0"/>
              <a:t>12/17/2021</a:t>
            </a:fld>
            <a:endParaRPr lang="en-US"/>
          </a:p>
        </p:txBody>
      </p:sp>
    </p:spTree>
    <p:extLst>
      <p:ext uri="{BB962C8B-B14F-4D97-AF65-F5344CB8AC3E}">
        <p14:creationId xmlns:p14="http://schemas.microsoft.com/office/powerpoint/2010/main" val="8389059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p:cNvSpPr>
            <a:spLocks noGrp="1" noChangeArrowheads="1"/>
          </p:cNvSpPr>
          <p:nvPr>
            <p:ph type="title"/>
          </p:nvPr>
        </p:nvSpPr>
        <p:spPr/>
        <p:txBody>
          <a:bodyPr/>
          <a:lstStyle/>
          <a:p>
            <a:r>
              <a:rPr lang="en-US" dirty="0" smtClean="0"/>
              <a:t>Case study: How to query?</a:t>
            </a:r>
            <a:endParaRPr lang="en-US" dirty="0"/>
          </a:p>
        </p:txBody>
      </p:sp>
      <p:sp>
        <p:nvSpPr>
          <p:cNvPr id="1454083" name="Rectangle 3"/>
          <p:cNvSpPr>
            <a:spLocks noGrp="1" noChangeArrowheads="1"/>
          </p:cNvSpPr>
          <p:nvPr>
            <p:ph idx="1"/>
          </p:nvPr>
        </p:nvSpPr>
        <p:spPr>
          <a:xfrm>
            <a:off x="609600" y="1295401"/>
            <a:ext cx="9601200" cy="1600200"/>
          </a:xfrm>
        </p:spPr>
        <p:txBody>
          <a:bodyPr/>
          <a:lstStyle/>
          <a:p>
            <a:pPr>
              <a:lnSpc>
                <a:spcPct val="90000"/>
              </a:lnSpc>
            </a:pPr>
            <a:r>
              <a:rPr lang="en-US" b="1" dirty="0">
                <a:solidFill>
                  <a:srgbClr val="D60093"/>
                </a:solidFill>
              </a:rPr>
              <a:t>Q: Find users that like ‘Matrix</a:t>
            </a:r>
            <a:r>
              <a:rPr lang="en-US" b="1" dirty="0" smtClean="0">
                <a:solidFill>
                  <a:srgbClr val="D60093"/>
                </a:solidFill>
              </a:rPr>
              <a:t>’</a:t>
            </a:r>
            <a:endParaRPr lang="en-US" b="1" dirty="0">
              <a:solidFill>
                <a:srgbClr val="D60093"/>
              </a:solidFill>
            </a:endParaRPr>
          </a:p>
          <a:p>
            <a:pPr>
              <a:lnSpc>
                <a:spcPct val="90000"/>
              </a:lnSpc>
            </a:pPr>
            <a:r>
              <a:rPr lang="en-US" b="1" dirty="0">
                <a:solidFill>
                  <a:srgbClr val="0000FF"/>
                </a:solidFill>
              </a:rPr>
              <a:t>A: Map query into a ‘concept space’ – how?</a:t>
            </a:r>
            <a:endParaRPr lang="en-US" dirty="0"/>
          </a:p>
        </p:txBody>
      </p:sp>
      <p:sp>
        <p:nvSpPr>
          <p:cNvPr id="35" name="Slide Number Placeholder 5"/>
          <p:cNvSpPr>
            <a:spLocks noGrp="1"/>
          </p:cNvSpPr>
          <p:nvPr>
            <p:ph type="sldNum" sz="quarter" idx="12"/>
          </p:nvPr>
        </p:nvSpPr>
        <p:spPr/>
        <p:txBody>
          <a:bodyPr/>
          <a:lstStyle/>
          <a:p>
            <a:fld id="{305589B1-7FBC-467F-8276-38FDC27BDF56}" type="slidenum">
              <a:rPr lang="en-US"/>
              <a:pPr/>
              <a:t>54</a:t>
            </a:fld>
            <a:endParaRPr lang="en-US"/>
          </a:p>
        </p:txBody>
      </p:sp>
      <p:sp>
        <p:nvSpPr>
          <p:cNvPr id="1454094" name="Rectangle 14"/>
          <p:cNvSpPr>
            <a:spLocks noChangeArrowheads="1"/>
          </p:cNvSpPr>
          <p:nvPr/>
        </p:nvSpPr>
        <p:spPr bwMode="auto">
          <a:xfrm>
            <a:off x="7010400" y="3200400"/>
            <a:ext cx="2743200" cy="2057400"/>
          </a:xfrm>
          <a:prstGeom prst="rect">
            <a:avLst/>
          </a:prstGeom>
          <a:noFill/>
          <a:ln w="15875">
            <a:solidFill>
              <a:schemeClr val="tx1"/>
            </a:solidFill>
            <a:miter lim="800000"/>
            <a:headEnd type="none" w="sm" len="sm"/>
            <a:tailEnd/>
          </a:ln>
          <a:effectLst/>
        </p:spPr>
        <p:txBody>
          <a:bodyPr wrap="none" anchor="ctr"/>
          <a:lstStyle/>
          <a:p>
            <a:endParaRPr lang="en-US" sz="2000"/>
          </a:p>
        </p:txBody>
      </p:sp>
      <p:sp>
        <p:nvSpPr>
          <p:cNvPr id="1454097" name="Oval 17"/>
          <p:cNvSpPr>
            <a:spLocks noChangeArrowheads="1"/>
          </p:cNvSpPr>
          <p:nvPr/>
        </p:nvSpPr>
        <p:spPr bwMode="auto">
          <a:xfrm>
            <a:off x="7315200" y="4191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098" name="Oval 18"/>
          <p:cNvSpPr>
            <a:spLocks noChangeArrowheads="1"/>
          </p:cNvSpPr>
          <p:nvPr/>
        </p:nvSpPr>
        <p:spPr bwMode="auto">
          <a:xfrm>
            <a:off x="8077200" y="3810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099" name="Oval 19"/>
          <p:cNvSpPr>
            <a:spLocks noChangeArrowheads="1"/>
          </p:cNvSpPr>
          <p:nvPr/>
        </p:nvSpPr>
        <p:spPr bwMode="auto">
          <a:xfrm>
            <a:off x="8534400" y="4572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100" name="Oval 20"/>
          <p:cNvSpPr>
            <a:spLocks noChangeArrowheads="1"/>
          </p:cNvSpPr>
          <p:nvPr/>
        </p:nvSpPr>
        <p:spPr bwMode="auto">
          <a:xfrm>
            <a:off x="8991600" y="40386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101" name="AutoShape 21"/>
          <p:cNvSpPr>
            <a:spLocks noChangeArrowheads="1"/>
          </p:cNvSpPr>
          <p:nvPr/>
        </p:nvSpPr>
        <p:spPr bwMode="auto">
          <a:xfrm>
            <a:off x="8686800" y="3505200"/>
            <a:ext cx="152400" cy="152400"/>
          </a:xfrm>
          <a:prstGeom prst="diamond">
            <a:avLst/>
          </a:prstGeom>
          <a:solidFill>
            <a:schemeClr val="accent1"/>
          </a:solidFill>
          <a:ln w="15875">
            <a:solidFill>
              <a:schemeClr val="accent1"/>
            </a:solidFill>
            <a:miter lim="800000"/>
            <a:headEnd type="none" w="sm" len="sm"/>
            <a:tailEnd/>
          </a:ln>
          <a:effectLst/>
        </p:spPr>
        <p:txBody>
          <a:bodyPr wrap="none" anchor="ctr"/>
          <a:lstStyle/>
          <a:p>
            <a:endParaRPr lang="en-US" sz="2000"/>
          </a:p>
        </p:txBody>
      </p:sp>
      <p:sp>
        <p:nvSpPr>
          <p:cNvPr id="1454102" name="Line 22"/>
          <p:cNvSpPr>
            <a:spLocks noChangeShapeType="1"/>
          </p:cNvSpPr>
          <p:nvPr/>
        </p:nvSpPr>
        <p:spPr bwMode="auto">
          <a:xfrm flipV="1">
            <a:off x="7010400" y="4648200"/>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4103" name="Text Box 23"/>
          <p:cNvSpPr txBox="1">
            <a:spLocks noChangeArrowheads="1"/>
          </p:cNvSpPr>
          <p:nvPr/>
        </p:nvSpPr>
        <p:spPr bwMode="auto">
          <a:xfrm>
            <a:off x="7696200" y="4648200"/>
            <a:ext cx="437940" cy="400110"/>
          </a:xfrm>
          <a:prstGeom prst="rect">
            <a:avLst/>
          </a:prstGeom>
          <a:noFill/>
          <a:ln w="15875">
            <a:noFill/>
            <a:miter lim="800000"/>
            <a:headEnd type="none" w="sm" len="sm"/>
            <a:tailEnd/>
          </a:ln>
          <a:effectLst/>
        </p:spPr>
        <p:txBody>
          <a:bodyPr wrap="none">
            <a:spAutoFit/>
          </a:bodyPr>
          <a:lstStyle/>
          <a:p>
            <a:r>
              <a:rPr lang="en-US" sz="2000" b="1">
                <a:solidFill>
                  <a:srgbClr val="339933"/>
                </a:solidFill>
              </a:rPr>
              <a:t>v1</a:t>
            </a:r>
          </a:p>
        </p:txBody>
      </p:sp>
      <p:sp>
        <p:nvSpPr>
          <p:cNvPr id="1454104" name="Line 24"/>
          <p:cNvSpPr>
            <a:spLocks noChangeShapeType="1"/>
          </p:cNvSpPr>
          <p:nvPr/>
        </p:nvSpPr>
        <p:spPr bwMode="auto">
          <a:xfrm flipV="1">
            <a:off x="7010400" y="3581400"/>
            <a:ext cx="1752600" cy="1600200"/>
          </a:xfrm>
          <a:prstGeom prst="line">
            <a:avLst/>
          </a:prstGeom>
          <a:noFill/>
          <a:ln w="15875">
            <a:solidFill>
              <a:schemeClr val="accent1"/>
            </a:solidFill>
            <a:round/>
            <a:headEnd type="none" w="sm" len="sm"/>
            <a:tailEnd type="triangle" w="med" len="med"/>
          </a:ln>
          <a:effectLst/>
        </p:spPr>
        <p:txBody>
          <a:bodyPr wrap="none" anchor="ctr"/>
          <a:lstStyle/>
          <a:p>
            <a:endParaRPr lang="en-US" sz="2000"/>
          </a:p>
        </p:txBody>
      </p:sp>
      <p:sp>
        <p:nvSpPr>
          <p:cNvPr id="1454105" name="Text Box 25"/>
          <p:cNvSpPr txBox="1">
            <a:spLocks noChangeArrowheads="1"/>
          </p:cNvSpPr>
          <p:nvPr/>
        </p:nvSpPr>
        <p:spPr bwMode="auto">
          <a:xfrm>
            <a:off x="8810625" y="3190875"/>
            <a:ext cx="325730" cy="400110"/>
          </a:xfrm>
          <a:prstGeom prst="rect">
            <a:avLst/>
          </a:prstGeom>
          <a:noFill/>
          <a:ln w="15875">
            <a:noFill/>
            <a:miter lim="800000"/>
            <a:headEnd type="none" w="sm" len="sm"/>
            <a:tailEnd/>
          </a:ln>
          <a:effectLst/>
        </p:spPr>
        <p:txBody>
          <a:bodyPr wrap="none">
            <a:spAutoFit/>
          </a:bodyPr>
          <a:lstStyle/>
          <a:p>
            <a:r>
              <a:rPr lang="en-US" sz="2000" b="1" dirty="0">
                <a:solidFill>
                  <a:srgbClr val="FF0000"/>
                </a:solidFill>
              </a:rPr>
              <a:t>q</a:t>
            </a:r>
          </a:p>
        </p:txBody>
      </p:sp>
      <p:sp>
        <p:nvSpPr>
          <p:cNvPr id="1454106" name="Line 26"/>
          <p:cNvSpPr>
            <a:spLocks noChangeShapeType="1"/>
          </p:cNvSpPr>
          <p:nvPr/>
        </p:nvSpPr>
        <p:spPr bwMode="auto">
          <a:xfrm rot="16200000" flipV="1">
            <a:off x="6286500" y="4533900"/>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4110" name="Line 30"/>
          <p:cNvSpPr>
            <a:spLocks noChangeShapeType="1"/>
          </p:cNvSpPr>
          <p:nvPr/>
        </p:nvSpPr>
        <p:spPr bwMode="auto">
          <a:xfrm flipV="1">
            <a:off x="7010400" y="3352800"/>
            <a:ext cx="2514600" cy="1905000"/>
          </a:xfrm>
          <a:prstGeom prst="line">
            <a:avLst/>
          </a:prstGeom>
          <a:noFill/>
          <a:ln w="15875">
            <a:solidFill>
              <a:srgbClr val="339933"/>
            </a:solidFill>
            <a:round/>
            <a:headEnd type="none" w="sm" len="sm"/>
            <a:tailEnd/>
          </a:ln>
          <a:effectLst/>
        </p:spPr>
        <p:txBody>
          <a:bodyPr wrap="none" anchor="ctr"/>
          <a:lstStyle/>
          <a:p>
            <a:endParaRPr lang="en-US" sz="2000"/>
          </a:p>
        </p:txBody>
      </p:sp>
      <p:sp>
        <p:nvSpPr>
          <p:cNvPr id="1454112" name="Line 32"/>
          <p:cNvSpPr>
            <a:spLocks noChangeShapeType="1"/>
          </p:cNvSpPr>
          <p:nvPr/>
        </p:nvSpPr>
        <p:spPr bwMode="auto">
          <a:xfrm flipV="1">
            <a:off x="7391400" y="4343400"/>
            <a:ext cx="1905000" cy="1447800"/>
          </a:xfrm>
          <a:prstGeom prst="line">
            <a:avLst/>
          </a:prstGeom>
          <a:noFill/>
          <a:ln w="15875">
            <a:solidFill>
              <a:schemeClr val="tx1"/>
            </a:solidFill>
            <a:round/>
            <a:headEnd type="arrow" w="med" len="med"/>
            <a:tailEnd type="arrow" w="med" len="med"/>
          </a:ln>
          <a:effectLst/>
        </p:spPr>
        <p:txBody>
          <a:bodyPr wrap="none" anchor="ctr"/>
          <a:lstStyle/>
          <a:p>
            <a:endParaRPr lang="en-US" sz="2000"/>
          </a:p>
        </p:txBody>
      </p:sp>
      <p:sp>
        <p:nvSpPr>
          <p:cNvPr id="1454113" name="Text Box 33"/>
          <p:cNvSpPr txBox="1">
            <a:spLocks noChangeArrowheads="1"/>
          </p:cNvSpPr>
          <p:nvPr/>
        </p:nvSpPr>
        <p:spPr bwMode="auto">
          <a:xfrm>
            <a:off x="8632826" y="4662487"/>
            <a:ext cx="671979" cy="400110"/>
          </a:xfrm>
          <a:prstGeom prst="rect">
            <a:avLst/>
          </a:prstGeom>
          <a:noFill/>
          <a:ln w="15875">
            <a:noFill/>
            <a:miter lim="800000"/>
            <a:headEnd type="none" w="sm" len="sm"/>
            <a:tailEnd/>
          </a:ln>
          <a:effectLst/>
        </p:spPr>
        <p:txBody>
          <a:bodyPr wrap="none">
            <a:spAutoFit/>
          </a:bodyPr>
          <a:lstStyle/>
          <a:p>
            <a:r>
              <a:rPr lang="en-US" sz="2000" b="1" dirty="0"/>
              <a:t>q*v</a:t>
            </a:r>
            <a:r>
              <a:rPr lang="en-US" sz="2000" b="1" baseline="-25000" dirty="0"/>
              <a:t>1</a:t>
            </a:r>
          </a:p>
        </p:txBody>
      </p:sp>
      <p:graphicFrame>
        <p:nvGraphicFramePr>
          <p:cNvPr id="41" name="Object 5"/>
          <p:cNvGraphicFramePr>
            <a:graphicFrameLocks noChangeAspect="1"/>
          </p:cNvGraphicFramePr>
          <p:nvPr/>
        </p:nvGraphicFramePr>
        <p:xfrm>
          <a:off x="2562225" y="4406900"/>
          <a:ext cx="1951038" cy="401638"/>
        </p:xfrm>
        <a:graphic>
          <a:graphicData uri="http://schemas.openxmlformats.org/presentationml/2006/ole">
            <mc:AlternateContent xmlns:mc="http://schemas.openxmlformats.org/markup-compatibility/2006">
              <mc:Choice xmlns:v="urn:schemas-microsoft-com:vml" Requires="v">
                <p:oleObj spid="_x0000_s23694" name="Document" r:id="rId4" imgW="3023680" imgH="637393" progId="Word.Document.8">
                  <p:embed/>
                </p:oleObj>
              </mc:Choice>
              <mc:Fallback>
                <p:oleObj name="Document" r:id="rId4" imgW="3023680" imgH="637393"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2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Freeform 6"/>
          <p:cNvSpPr>
            <a:spLocks/>
          </p:cNvSpPr>
          <p:nvPr/>
        </p:nvSpPr>
        <p:spPr bwMode="auto">
          <a:xfrm>
            <a:off x="2590800" y="4320144"/>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3" name="Freeform 7"/>
          <p:cNvSpPr>
            <a:spLocks/>
          </p:cNvSpPr>
          <p:nvPr/>
        </p:nvSpPr>
        <p:spPr bwMode="auto">
          <a:xfrm flipH="1">
            <a:off x="4319588" y="4320144"/>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Box 44"/>
          <p:cNvSpPr txBox="1"/>
          <p:nvPr/>
        </p:nvSpPr>
        <p:spPr>
          <a:xfrm rot="16200000">
            <a:off x="2819915" y="2728955"/>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46" name="Line 31"/>
          <p:cNvSpPr>
            <a:spLocks noChangeShapeType="1"/>
          </p:cNvSpPr>
          <p:nvPr/>
        </p:nvSpPr>
        <p:spPr bwMode="auto">
          <a:xfrm>
            <a:off x="8763000" y="3581400"/>
            <a:ext cx="152400" cy="228600"/>
          </a:xfrm>
          <a:prstGeom prst="line">
            <a:avLst/>
          </a:prstGeom>
          <a:noFill/>
          <a:ln w="15875">
            <a:solidFill>
              <a:srgbClr val="FF3300"/>
            </a:solidFill>
            <a:round/>
            <a:headEnd type="none" w="sm" len="sm"/>
            <a:tailEnd/>
          </a:ln>
          <a:effectLst/>
        </p:spPr>
        <p:txBody>
          <a:bodyPr wrap="none" anchor="ctr"/>
          <a:lstStyle/>
          <a:p>
            <a:endParaRPr lang="en-US" sz="2000"/>
          </a:p>
        </p:txBody>
      </p:sp>
      <p:sp>
        <p:nvSpPr>
          <p:cNvPr id="52" name="Text Box 47"/>
          <p:cNvSpPr txBox="1">
            <a:spLocks noChangeArrowheads="1"/>
          </p:cNvSpPr>
          <p:nvPr/>
        </p:nvSpPr>
        <p:spPr bwMode="auto">
          <a:xfrm>
            <a:off x="6019800" y="4281487"/>
            <a:ext cx="439544" cy="400110"/>
          </a:xfrm>
          <a:prstGeom prst="rect">
            <a:avLst/>
          </a:prstGeom>
          <a:noFill/>
          <a:ln w="15875">
            <a:noFill/>
            <a:miter lim="800000"/>
            <a:headEnd type="none" w="sm" len="sm"/>
            <a:tailEnd/>
          </a:ln>
          <a:effectLst/>
        </p:spPr>
        <p:txBody>
          <a:bodyPr wrap="none">
            <a:spAutoFit/>
          </a:bodyPr>
          <a:lstStyle/>
          <a:p>
            <a:r>
              <a:rPr lang="en-US" sz="2000" b="1" dirty="0">
                <a:solidFill>
                  <a:srgbClr val="339933"/>
                </a:solidFill>
              </a:rPr>
              <a:t>v2</a:t>
            </a:r>
          </a:p>
        </p:txBody>
      </p:sp>
      <p:sp>
        <p:nvSpPr>
          <p:cNvPr id="53" name="Text Box 34"/>
          <p:cNvSpPr txBox="1">
            <a:spLocks noChangeArrowheads="1"/>
          </p:cNvSpPr>
          <p:nvPr/>
        </p:nvSpPr>
        <p:spPr bwMode="auto">
          <a:xfrm>
            <a:off x="8950176" y="5257800"/>
            <a:ext cx="872355" cy="400110"/>
          </a:xfrm>
          <a:prstGeom prst="rect">
            <a:avLst/>
          </a:prstGeom>
          <a:noFill/>
          <a:ln w="15875">
            <a:noFill/>
            <a:miter lim="800000"/>
            <a:headEnd type="none" w="sm" len="sm"/>
            <a:tailEnd/>
          </a:ln>
          <a:effectLst/>
        </p:spPr>
        <p:txBody>
          <a:bodyPr wrap="none">
            <a:spAutoFit/>
          </a:bodyPr>
          <a:lstStyle/>
          <a:p>
            <a:r>
              <a:rPr lang="en-US" sz="2000" dirty="0"/>
              <a:t>Matrix</a:t>
            </a:r>
          </a:p>
        </p:txBody>
      </p:sp>
      <p:sp>
        <p:nvSpPr>
          <p:cNvPr id="54" name="Text Box 35"/>
          <p:cNvSpPr txBox="1">
            <a:spLocks noChangeArrowheads="1"/>
          </p:cNvSpPr>
          <p:nvPr/>
        </p:nvSpPr>
        <p:spPr bwMode="auto">
          <a:xfrm rot="16200000">
            <a:off x="6460892" y="3196404"/>
            <a:ext cx="729687" cy="400110"/>
          </a:xfrm>
          <a:prstGeom prst="rect">
            <a:avLst/>
          </a:prstGeom>
          <a:noFill/>
          <a:ln w="15875">
            <a:noFill/>
            <a:miter lim="800000"/>
            <a:headEnd type="none" w="sm" len="sm"/>
            <a:tailEnd/>
          </a:ln>
          <a:effectLst/>
        </p:spPr>
        <p:txBody>
          <a:bodyPr wrap="none">
            <a:spAutoFit/>
          </a:bodyPr>
          <a:lstStyle/>
          <a:p>
            <a:r>
              <a:rPr lang="en-US" sz="2000" dirty="0"/>
              <a:t>Alien</a:t>
            </a:r>
          </a:p>
        </p:txBody>
      </p:sp>
      <p:sp>
        <p:nvSpPr>
          <p:cNvPr id="31" name="Text Box 32"/>
          <p:cNvSpPr txBox="1">
            <a:spLocks noChangeArrowheads="1"/>
          </p:cNvSpPr>
          <p:nvPr/>
        </p:nvSpPr>
        <p:spPr bwMode="auto">
          <a:xfrm>
            <a:off x="1952626" y="4343956"/>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32" name="Text Box 28"/>
          <p:cNvSpPr txBox="1">
            <a:spLocks noChangeArrowheads="1"/>
          </p:cNvSpPr>
          <p:nvPr/>
        </p:nvSpPr>
        <p:spPr bwMode="auto">
          <a:xfrm>
            <a:off x="2245322" y="5105401"/>
            <a:ext cx="3531736" cy="1015663"/>
          </a:xfrm>
          <a:prstGeom prst="rect">
            <a:avLst/>
          </a:prstGeom>
          <a:noFill/>
          <a:ln w="15875">
            <a:noFill/>
            <a:miter lim="800000"/>
            <a:headEnd type="none" w="sm" len="sm"/>
            <a:tailEnd/>
          </a:ln>
          <a:effectLst/>
        </p:spPr>
        <p:txBody>
          <a:bodyPr wrap="none">
            <a:spAutoFit/>
          </a:bodyPr>
          <a:lstStyle/>
          <a:p>
            <a:pPr algn="l"/>
            <a:r>
              <a:rPr lang="en-US" sz="2000" b="1" dirty="0">
                <a:solidFill>
                  <a:srgbClr val="008000"/>
                </a:solidFill>
                <a:latin typeface="Arial" pitchFamily="34" charset="0"/>
                <a:cs typeface="Arial" pitchFamily="34" charset="0"/>
              </a:rPr>
              <a:t>Project into concept space:</a:t>
            </a:r>
            <a:br>
              <a:rPr lang="en-US" sz="2000" b="1"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Inner product  with each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‘concept’ vector </a:t>
            </a:r>
            <a:r>
              <a:rPr lang="en-US" sz="2000" b="1" dirty="0">
                <a:solidFill>
                  <a:srgbClr val="008000"/>
                </a:solidFill>
                <a:latin typeface="Arial" pitchFamily="34" charset="0"/>
                <a:cs typeface="Arial" pitchFamily="34" charset="0"/>
              </a:rPr>
              <a:t>v</a:t>
            </a:r>
            <a:r>
              <a:rPr lang="en-US" sz="2000" b="1" baseline="-25000" dirty="0">
                <a:solidFill>
                  <a:srgbClr val="008000"/>
                </a:solidFill>
                <a:latin typeface="Arial" pitchFamily="34" charset="0"/>
                <a:cs typeface="Arial" pitchFamily="34" charset="0"/>
              </a:rPr>
              <a:t>i</a:t>
            </a:r>
          </a:p>
        </p:txBody>
      </p:sp>
      <p:sp>
        <p:nvSpPr>
          <p:cNvPr id="2" name="日期占位符 1"/>
          <p:cNvSpPr>
            <a:spLocks noGrp="1"/>
          </p:cNvSpPr>
          <p:nvPr>
            <p:ph type="dt" sz="half" idx="10"/>
          </p:nvPr>
        </p:nvSpPr>
        <p:spPr/>
        <p:txBody>
          <a:bodyPr/>
          <a:lstStyle/>
          <a:p>
            <a:fld id="{BB7CC9A1-1D1D-47DF-91AC-402E6C8102B2}" type="datetime1">
              <a:rPr lang="en-US" altLang="zh-CN" smtClean="0"/>
              <a:t>12/17/2021</a:t>
            </a:fld>
            <a:endParaRPr lang="en-US"/>
          </a:p>
        </p:txBody>
      </p:sp>
    </p:spTree>
    <p:extLst>
      <p:ext uri="{BB962C8B-B14F-4D97-AF65-F5344CB8AC3E}">
        <p14:creationId xmlns:p14="http://schemas.microsoft.com/office/powerpoint/2010/main" val="2717072902"/>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smtClean="0"/>
              <a:t>Case study: How to query?</a:t>
            </a:r>
            <a:endParaRPr lang="en-US" dirty="0"/>
          </a:p>
        </p:txBody>
      </p:sp>
      <p:sp>
        <p:nvSpPr>
          <p:cNvPr id="1455107" name="Rectangle 3"/>
          <p:cNvSpPr>
            <a:spLocks noGrp="1" noChangeArrowheads="1"/>
          </p:cNvSpPr>
          <p:nvPr>
            <p:ph idx="1"/>
          </p:nvPr>
        </p:nvSpPr>
        <p:spPr>
          <a:xfrm>
            <a:off x="609600" y="1295401"/>
            <a:ext cx="9601200" cy="2330450"/>
          </a:xfrm>
        </p:spPr>
        <p:txBody>
          <a:bodyPr/>
          <a:lstStyle/>
          <a:p>
            <a:pPr>
              <a:lnSpc>
                <a:spcPct val="90000"/>
              </a:lnSpc>
              <a:buFontTx/>
              <a:buNone/>
            </a:pPr>
            <a:r>
              <a:rPr lang="en-US" b="1" dirty="0" smtClean="0">
                <a:solidFill>
                  <a:srgbClr val="D60093"/>
                </a:solidFill>
              </a:rPr>
              <a:t>Compactly</a:t>
            </a:r>
            <a:r>
              <a:rPr lang="en-US" b="1" dirty="0">
                <a:solidFill>
                  <a:srgbClr val="D60093"/>
                </a:solidFill>
              </a:rPr>
              <a:t>, we have:</a:t>
            </a:r>
          </a:p>
          <a:p>
            <a:pPr>
              <a:lnSpc>
                <a:spcPct val="90000"/>
              </a:lnSpc>
              <a:buFontTx/>
              <a:buNone/>
            </a:pPr>
            <a:r>
              <a:rPr lang="en-US" b="1" dirty="0" err="1">
                <a:solidFill>
                  <a:srgbClr val="0000FF"/>
                </a:solidFill>
              </a:rPr>
              <a:t>q</a:t>
            </a:r>
            <a:r>
              <a:rPr lang="en-US" b="1" baseline="-25000" dirty="0" err="1">
                <a:solidFill>
                  <a:srgbClr val="0000FF"/>
                </a:solidFill>
              </a:rPr>
              <a:t>concept</a:t>
            </a:r>
            <a:r>
              <a:rPr lang="en-US" b="1" dirty="0">
                <a:solidFill>
                  <a:srgbClr val="0000FF"/>
                </a:solidFill>
              </a:rPr>
              <a:t> = q V</a:t>
            </a:r>
          </a:p>
          <a:p>
            <a:pPr>
              <a:lnSpc>
                <a:spcPct val="90000"/>
              </a:lnSpc>
              <a:buFontTx/>
              <a:buNone/>
            </a:pPr>
            <a:endParaRPr lang="en-US" dirty="0" smtClean="0">
              <a:solidFill>
                <a:schemeClr val="accent3"/>
              </a:solidFill>
            </a:endParaRPr>
          </a:p>
          <a:p>
            <a:pPr>
              <a:lnSpc>
                <a:spcPct val="90000"/>
              </a:lnSpc>
              <a:buFontTx/>
              <a:buNone/>
            </a:pPr>
            <a:r>
              <a:rPr lang="en-US" b="1" dirty="0" smtClean="0">
                <a:solidFill>
                  <a:schemeClr val="accent3"/>
                </a:solidFill>
              </a:rPr>
              <a:t>E.g.:</a:t>
            </a:r>
            <a:endParaRPr lang="en-US" b="1" dirty="0">
              <a:solidFill>
                <a:schemeClr val="accent3"/>
              </a:solidFill>
            </a:endParaRPr>
          </a:p>
        </p:txBody>
      </p:sp>
      <p:sp>
        <p:nvSpPr>
          <p:cNvPr id="28" name="Slide Number Placeholder 5"/>
          <p:cNvSpPr>
            <a:spLocks noGrp="1"/>
          </p:cNvSpPr>
          <p:nvPr>
            <p:ph type="sldNum" sz="quarter" idx="12"/>
          </p:nvPr>
        </p:nvSpPr>
        <p:spPr/>
        <p:txBody>
          <a:bodyPr/>
          <a:lstStyle/>
          <a:p>
            <a:fld id="{0F4D802C-A5FE-46EE-9B95-4C4A9828271D}" type="slidenum">
              <a:rPr lang="en-US"/>
              <a:pPr/>
              <a:t>55</a:t>
            </a:fld>
            <a:endParaRPr lang="en-US"/>
          </a:p>
        </p:txBody>
      </p:sp>
      <p:sp>
        <p:nvSpPr>
          <p:cNvPr id="1455144" name="Freeform 40"/>
          <p:cNvSpPr>
            <a:spLocks/>
          </p:cNvSpPr>
          <p:nvPr/>
        </p:nvSpPr>
        <p:spPr bwMode="auto">
          <a:xfrm flipH="1">
            <a:off x="7010401" y="347345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46" name="Text Box 42"/>
          <p:cNvSpPr txBox="1">
            <a:spLocks noChangeArrowheads="1"/>
          </p:cNvSpPr>
          <p:nvPr/>
        </p:nvSpPr>
        <p:spPr bwMode="auto">
          <a:xfrm>
            <a:off x="5334001" y="5530851"/>
            <a:ext cx="1962397" cy="646331"/>
          </a:xfrm>
          <a:prstGeom prst="rect">
            <a:avLst/>
          </a:prstGeom>
          <a:noFill/>
          <a:ln w="15875">
            <a:noFill/>
            <a:miter lim="800000"/>
            <a:headEnd type="none" w="sm" len="sm"/>
            <a:tailEnd/>
          </a:ln>
          <a:effectLst/>
        </p:spPr>
        <p:txBody>
          <a:bodyPr wrap="none">
            <a:spAutoFit/>
          </a:bodyPr>
          <a:lstStyle/>
          <a:p>
            <a:pPr algn="ctr"/>
            <a:r>
              <a:rPr lang="en-US" b="1" dirty="0">
                <a:solidFill>
                  <a:srgbClr val="008000"/>
                </a:solidFill>
              </a:rPr>
              <a:t>movie-to-concept</a:t>
            </a:r>
          </a:p>
          <a:p>
            <a:pPr algn="ctr"/>
            <a:r>
              <a:rPr lang="en-US" b="1" dirty="0">
                <a:solidFill>
                  <a:srgbClr val="008000"/>
                </a:solidFill>
              </a:rPr>
              <a:t> similarities (V)</a:t>
            </a:r>
          </a:p>
        </p:txBody>
      </p:sp>
      <p:sp>
        <p:nvSpPr>
          <p:cNvPr id="1455147" name="Text Box 43"/>
          <p:cNvSpPr txBox="1">
            <a:spLocks noChangeArrowheads="1"/>
          </p:cNvSpPr>
          <p:nvPr/>
        </p:nvSpPr>
        <p:spPr bwMode="auto">
          <a:xfrm>
            <a:off x="7543800" y="4214813"/>
            <a:ext cx="401072" cy="584775"/>
          </a:xfrm>
          <a:prstGeom prst="rect">
            <a:avLst/>
          </a:prstGeom>
          <a:noFill/>
          <a:ln w="15875">
            <a:noFill/>
            <a:miter lim="800000"/>
            <a:headEnd type="none" w="sm" len="sm"/>
            <a:tailEnd/>
          </a:ln>
          <a:effectLst/>
        </p:spPr>
        <p:txBody>
          <a:bodyPr wrap="none">
            <a:spAutoFit/>
          </a:bodyPr>
          <a:lstStyle/>
          <a:p>
            <a:r>
              <a:rPr lang="en-US" sz="3200" b="1">
                <a:solidFill>
                  <a:srgbClr val="008000"/>
                </a:solidFill>
              </a:rPr>
              <a:t>=</a:t>
            </a:r>
          </a:p>
        </p:txBody>
      </p:sp>
      <p:sp>
        <p:nvSpPr>
          <p:cNvPr id="1455149" name="Freeform 45"/>
          <p:cNvSpPr>
            <a:spLocks/>
          </p:cNvSpPr>
          <p:nvPr/>
        </p:nvSpPr>
        <p:spPr bwMode="auto">
          <a:xfrm>
            <a:off x="80010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1" name="Freeform 47"/>
          <p:cNvSpPr>
            <a:spLocks/>
          </p:cNvSpPr>
          <p:nvPr/>
        </p:nvSpPr>
        <p:spPr bwMode="auto">
          <a:xfrm flipH="1">
            <a:off x="92964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2" name="Text Box 48"/>
          <p:cNvSpPr txBox="1">
            <a:spLocks noChangeArrowheads="1"/>
          </p:cNvSpPr>
          <p:nvPr/>
        </p:nvSpPr>
        <p:spPr bwMode="auto">
          <a:xfrm>
            <a:off x="7543800" y="3364468"/>
            <a:ext cx="1476686" cy="369332"/>
          </a:xfrm>
          <a:prstGeom prst="rect">
            <a:avLst/>
          </a:prstGeom>
          <a:noFill/>
          <a:ln w="15875">
            <a:noFill/>
            <a:miter lim="800000"/>
            <a:headEnd type="none" w="sm" len="sm"/>
            <a:tailEnd/>
          </a:ln>
          <a:effectLst/>
        </p:spPr>
        <p:txBody>
          <a:bodyPr wrap="none">
            <a:spAutoFit/>
          </a:bodyPr>
          <a:lstStyle/>
          <a:p>
            <a:r>
              <a:rPr lang="en-US" dirty="0" err="1">
                <a:solidFill>
                  <a:srgbClr val="0000FF"/>
                </a:solidFill>
              </a:rPr>
              <a:t>SciFi</a:t>
            </a:r>
            <a:r>
              <a:rPr lang="en-US" dirty="0">
                <a:solidFill>
                  <a:srgbClr val="0000FF"/>
                </a:solidFill>
              </a:rPr>
              <a:t>-concept</a:t>
            </a:r>
          </a:p>
        </p:txBody>
      </p:sp>
      <p:sp>
        <p:nvSpPr>
          <p:cNvPr id="1455153" name="Line 49"/>
          <p:cNvSpPr>
            <a:spLocks noChangeShapeType="1"/>
          </p:cNvSpPr>
          <p:nvPr/>
        </p:nvSpPr>
        <p:spPr bwMode="auto">
          <a:xfrm>
            <a:off x="8282143" y="3744616"/>
            <a:ext cx="0" cy="564792"/>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22" name="Object 5"/>
          <p:cNvGraphicFramePr>
            <a:graphicFrameLocks noChangeAspect="1"/>
          </p:cNvGraphicFramePr>
          <p:nvPr/>
        </p:nvGraphicFramePr>
        <p:xfrm>
          <a:off x="2562225" y="4406900"/>
          <a:ext cx="1951038" cy="401638"/>
        </p:xfrm>
        <a:graphic>
          <a:graphicData uri="http://schemas.openxmlformats.org/presentationml/2006/ole">
            <mc:AlternateContent xmlns:mc="http://schemas.openxmlformats.org/markup-compatibility/2006">
              <mc:Choice xmlns:v="urn:schemas-microsoft-com:vml" Requires="v">
                <p:oleObj spid="_x0000_s24796" name="Document" r:id="rId4" imgW="3023680" imgH="637393" progId="Word.Document.8">
                  <p:embed/>
                </p:oleObj>
              </mc:Choice>
              <mc:Fallback>
                <p:oleObj name="Document" r:id="rId4" imgW="3023680" imgH="637393"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2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Freeform 6"/>
          <p:cNvSpPr>
            <a:spLocks/>
          </p:cNvSpPr>
          <p:nvPr/>
        </p:nvSpPr>
        <p:spPr bwMode="auto">
          <a:xfrm>
            <a:off x="2590800" y="4320144"/>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4" name="Freeform 7"/>
          <p:cNvSpPr>
            <a:spLocks/>
          </p:cNvSpPr>
          <p:nvPr/>
        </p:nvSpPr>
        <p:spPr bwMode="auto">
          <a:xfrm flipH="1">
            <a:off x="4319588" y="4320144"/>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5" name="TextBox 24"/>
          <p:cNvSpPr txBox="1"/>
          <p:nvPr/>
        </p:nvSpPr>
        <p:spPr>
          <a:xfrm rot="16200000">
            <a:off x="2819915" y="2728955"/>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4" name="Text Box 32"/>
          <p:cNvSpPr txBox="1">
            <a:spLocks noChangeArrowheads="1"/>
          </p:cNvSpPr>
          <p:nvPr/>
        </p:nvSpPr>
        <p:spPr bwMode="auto">
          <a:xfrm>
            <a:off x="1952626" y="4343956"/>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35" name="Freeform 16"/>
          <p:cNvSpPr>
            <a:spLocks/>
          </p:cNvSpPr>
          <p:nvPr/>
        </p:nvSpPr>
        <p:spPr bwMode="auto">
          <a:xfrm>
            <a:off x="5334000" y="342900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Rectangle 35"/>
          <p:cNvSpPr/>
          <p:nvPr/>
        </p:nvSpPr>
        <p:spPr>
          <a:xfrm>
            <a:off x="5373533" y="3524250"/>
            <a:ext cx="1713068" cy="1938992"/>
          </a:xfrm>
          <a:prstGeom prst="rect">
            <a:avLst/>
          </a:prstGeom>
        </p:spPr>
        <p:txBody>
          <a:bodyPr wrap="square">
            <a:spAutoFit/>
          </a:bodyPr>
          <a:lstStyle/>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0.59  -0.02</a:t>
            </a:r>
          </a:p>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0.09  -0.69</a:t>
            </a:r>
          </a:p>
          <a:p>
            <a:r>
              <a:rPr lang="en-US" sz="2400" dirty="0">
                <a:latin typeface="Times New Roman" pitchFamily="18" charset="0"/>
                <a:cs typeface="Times New Roman" pitchFamily="18" charset="0"/>
              </a:rPr>
              <a:t>0.09  -0.69</a:t>
            </a:r>
          </a:p>
        </p:txBody>
      </p:sp>
      <p:sp>
        <p:nvSpPr>
          <p:cNvPr id="3" name="TextBox 2"/>
          <p:cNvSpPr txBox="1"/>
          <p:nvPr/>
        </p:nvSpPr>
        <p:spPr>
          <a:xfrm>
            <a:off x="4644147" y="4191000"/>
            <a:ext cx="385042" cy="523220"/>
          </a:xfrm>
          <a:prstGeom prst="rect">
            <a:avLst/>
          </a:prstGeom>
          <a:noFill/>
        </p:spPr>
        <p:txBody>
          <a:bodyPr wrap="none" rtlCol="0">
            <a:spAutoFit/>
          </a:bodyPr>
          <a:lstStyle/>
          <a:p>
            <a:r>
              <a:rPr lang="en-US" sz="2800" b="1" dirty="0">
                <a:solidFill>
                  <a:srgbClr val="008000"/>
                </a:solidFill>
                <a:latin typeface="Arial" pitchFamily="34" charset="0"/>
                <a:cs typeface="Arial" pitchFamily="34" charset="0"/>
              </a:rPr>
              <a:t>x</a:t>
            </a:r>
          </a:p>
        </p:txBody>
      </p:sp>
      <p:sp>
        <p:nvSpPr>
          <p:cNvPr id="39" name="Rectangle 38"/>
          <p:cNvSpPr/>
          <p:nvPr/>
        </p:nvSpPr>
        <p:spPr>
          <a:xfrm>
            <a:off x="8040532" y="4309409"/>
            <a:ext cx="1713068" cy="461665"/>
          </a:xfrm>
          <a:prstGeom prst="rect">
            <a:avLst/>
          </a:prstGeom>
        </p:spPr>
        <p:txBody>
          <a:bodyPr wrap="square">
            <a:spAutoFit/>
          </a:bodyPr>
          <a:lstStyle/>
          <a:p>
            <a:r>
              <a:rPr lang="en-US" sz="2400" dirty="0">
                <a:latin typeface="Times New Roman" pitchFamily="18" charset="0"/>
                <a:cs typeface="Times New Roman" pitchFamily="18" charset="0"/>
              </a:rPr>
              <a:t>2.8      0.6</a:t>
            </a:r>
          </a:p>
        </p:txBody>
      </p:sp>
      <p:sp>
        <p:nvSpPr>
          <p:cNvPr id="2" name="日期占位符 1"/>
          <p:cNvSpPr>
            <a:spLocks noGrp="1"/>
          </p:cNvSpPr>
          <p:nvPr>
            <p:ph type="dt" sz="half" idx="10"/>
          </p:nvPr>
        </p:nvSpPr>
        <p:spPr/>
        <p:txBody>
          <a:bodyPr/>
          <a:lstStyle/>
          <a:p>
            <a:fld id="{0CD16B45-0B32-4C73-97CF-63B901420811}" type="datetime1">
              <a:rPr lang="en-US" altLang="zh-CN" smtClean="0"/>
              <a:t>12/17/2021</a:t>
            </a:fld>
            <a:endParaRPr lang="en-US"/>
          </a:p>
        </p:txBody>
      </p:sp>
      <mc:AlternateContent xmlns:mc="http://schemas.openxmlformats.org/markup-compatibility/2006">
        <mc:Choice xmlns:a14="http://schemas.microsoft.com/office/drawing/2010/main" Requires="a14">
          <p:sp>
            <p:nvSpPr>
              <p:cNvPr id="26" name="Text Box 42"/>
              <p:cNvSpPr txBox="1">
                <a:spLocks noChangeArrowheads="1"/>
              </p:cNvSpPr>
              <p:nvPr/>
            </p:nvSpPr>
            <p:spPr bwMode="auto">
              <a:xfrm>
                <a:off x="8282143" y="5929812"/>
                <a:ext cx="2911310" cy="651397"/>
              </a:xfrm>
              <a:prstGeom prst="rect">
                <a:avLst/>
              </a:prstGeom>
              <a:noFill/>
              <a:ln w="15875">
                <a:noFill/>
                <a:miter lim="800000"/>
                <a:headEnd type="none" w="sm" len="sm"/>
                <a:tailEnd/>
              </a:ln>
              <a:effectLst/>
            </p:spPr>
            <p:txBody>
              <a:bodyPr wrap="none">
                <a:spAutoFit/>
              </a:bodyPr>
              <a:lstStyle/>
              <a:p>
                <a:pPr algn="ctr"/>
                <a:r>
                  <a:rPr lang="en-US" altLang="zh-CN" b="1" dirty="0" err="1" smtClean="0">
                    <a:solidFill>
                      <a:srgbClr val="008000"/>
                    </a:solidFill>
                  </a:rPr>
                  <a:t>q</a:t>
                </a:r>
                <a:r>
                  <a:rPr lang="en-US" altLang="zh-CN" b="1" baseline="-25000" dirty="0" err="1" smtClean="0">
                    <a:solidFill>
                      <a:srgbClr val="008000"/>
                    </a:solidFill>
                  </a:rPr>
                  <a:t>concept</a:t>
                </a:r>
                <a:r>
                  <a:rPr lang="en-US" altLang="zh-CN" b="1" baseline="-25000" dirty="0" smtClean="0">
                    <a:solidFill>
                      <a:srgbClr val="0000FF"/>
                    </a:solidFill>
                  </a:rPr>
                  <a:t> </a:t>
                </a:r>
                <a14:m>
                  <m:oMath xmlns:m="http://schemas.openxmlformats.org/officeDocument/2006/math">
                    <m:sSup>
                      <m:sSupPr>
                        <m:ctrlPr>
                          <a:rPr lang="en-US" altLang="zh-CN" b="1" i="1" smtClean="0">
                            <a:solidFill>
                              <a:srgbClr val="008000"/>
                            </a:solidFill>
                            <a:latin typeface="Cambria Math" panose="02040503050406030204" pitchFamily="18" charset="0"/>
                          </a:rPr>
                        </m:ctrlPr>
                      </m:sSupPr>
                      <m:e>
                        <m:r>
                          <a:rPr lang="en-US" altLang="zh-CN" b="1" i="1" smtClean="0">
                            <a:solidFill>
                              <a:srgbClr val="008000"/>
                            </a:solidFill>
                            <a:latin typeface="Cambria Math" panose="02040503050406030204" pitchFamily="18" charset="0"/>
                          </a:rPr>
                          <m:t>𝑽</m:t>
                        </m:r>
                      </m:e>
                      <m:sup>
                        <m:r>
                          <a:rPr lang="en-US" altLang="zh-CN" b="1" i="1" smtClean="0">
                            <a:solidFill>
                              <a:srgbClr val="008000"/>
                            </a:solidFill>
                            <a:latin typeface="Cambria Math" panose="02040503050406030204" pitchFamily="18" charset="0"/>
                          </a:rPr>
                          <m:t>𝑻</m:t>
                        </m:r>
                      </m:sup>
                    </m:sSup>
                  </m:oMath>
                </a14:m>
                <a:r>
                  <a:rPr lang="en-US" b="1" dirty="0" smtClean="0">
                    <a:solidFill>
                      <a:srgbClr val="008000"/>
                    </a:solidFill>
                  </a:rPr>
                  <a:t> we get q </a:t>
                </a:r>
                <a:r>
                  <a:rPr lang="en-US" b="1" dirty="0">
                    <a:solidFill>
                      <a:srgbClr val="008000"/>
                    </a:solidFill>
                  </a:rPr>
                  <a:t> </a:t>
                </a:r>
                <a:r>
                  <a:rPr lang="en-US" b="1" dirty="0" smtClean="0">
                    <a:solidFill>
                      <a:srgbClr val="008000"/>
                    </a:solidFill>
                  </a:rPr>
                  <a:t>rate for </a:t>
                </a:r>
              </a:p>
              <a:p>
                <a:pPr algn="ctr"/>
                <a:r>
                  <a:rPr lang="en-US" b="1" dirty="0" smtClean="0">
                    <a:solidFill>
                      <a:srgbClr val="008000"/>
                    </a:solidFill>
                  </a:rPr>
                  <a:t>Alien, Serenity…</a:t>
                </a:r>
                <a:endParaRPr lang="en-US" b="1" dirty="0">
                  <a:solidFill>
                    <a:srgbClr val="008000"/>
                  </a:solidFill>
                </a:endParaRPr>
              </a:p>
            </p:txBody>
          </p:sp>
        </mc:Choice>
        <mc:Fallback>
          <p:sp>
            <p:nvSpPr>
              <p:cNvPr id="26" name="Text Box 42"/>
              <p:cNvSpPr txBox="1">
                <a:spLocks noRot="1" noChangeAspect="1" noMove="1" noResize="1" noEditPoints="1" noAdjustHandles="1" noChangeArrowheads="1" noChangeShapeType="1" noTextEdit="1"/>
              </p:cNvSpPr>
              <p:nvPr/>
            </p:nvSpPr>
            <p:spPr bwMode="auto">
              <a:xfrm>
                <a:off x="8282143" y="5929812"/>
                <a:ext cx="2911310" cy="651397"/>
              </a:xfrm>
              <a:prstGeom prst="rect">
                <a:avLst/>
              </a:prstGeom>
              <a:blipFill>
                <a:blip r:embed="rId6"/>
                <a:stretch>
                  <a:fillRect l="-1468" t="-4673" r="-1258" b="-14019"/>
                </a:stretch>
              </a:blipFill>
              <a:ln w="15875">
                <a:noFill/>
                <a:miter lim="800000"/>
                <a:headEnd type="none" w="sm" len="sm"/>
                <a:tailEnd/>
              </a:ln>
              <a:effectLst/>
            </p:spPr>
            <p:txBody>
              <a:bodyPr/>
              <a:lstStyle/>
              <a:p>
                <a:r>
                  <a:rPr lang="zh-CN" altLang="en-US">
                    <a:noFill/>
                  </a:rPr>
                  <a:t> </a:t>
                </a:r>
              </a:p>
            </p:txBody>
          </p:sp>
        </mc:Fallback>
      </mc:AlternateContent>
    </p:spTree>
    <p:extLst>
      <p:ext uri="{BB962C8B-B14F-4D97-AF65-F5344CB8AC3E}">
        <p14:creationId xmlns:p14="http://schemas.microsoft.com/office/powerpoint/2010/main" val="541590216"/>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smtClean="0"/>
              <a:t>Case study: How to query?</a:t>
            </a:r>
            <a:endParaRPr lang="en-US" dirty="0"/>
          </a:p>
        </p:txBody>
      </p:sp>
      <p:sp>
        <p:nvSpPr>
          <p:cNvPr id="1455107" name="Rectangle 3"/>
          <p:cNvSpPr>
            <a:spLocks noGrp="1" noChangeArrowheads="1"/>
          </p:cNvSpPr>
          <p:nvPr>
            <p:ph idx="1"/>
          </p:nvPr>
        </p:nvSpPr>
        <p:spPr>
          <a:xfrm>
            <a:off x="609600" y="1295400"/>
            <a:ext cx="11049000" cy="5029199"/>
          </a:xfrm>
        </p:spPr>
        <p:txBody>
          <a:bodyPr>
            <a:normAutofit/>
          </a:bodyPr>
          <a:lstStyle/>
          <a:p>
            <a:pPr algn="just">
              <a:lnSpc>
                <a:spcPct val="90000"/>
              </a:lnSpc>
            </a:pPr>
            <a:r>
              <a:rPr lang="en-US" dirty="0"/>
              <a:t>Another sort of query we can perform in concept space is to find </a:t>
            </a:r>
            <a:r>
              <a:rPr lang="en-US" dirty="0">
                <a:solidFill>
                  <a:srgbClr val="0070C0"/>
                </a:solidFill>
              </a:rPr>
              <a:t>users </a:t>
            </a:r>
            <a:r>
              <a:rPr lang="en-US" dirty="0" smtClean="0">
                <a:solidFill>
                  <a:srgbClr val="0070C0"/>
                </a:solidFill>
              </a:rPr>
              <a:t>similar to user </a:t>
            </a:r>
            <a:r>
              <a:rPr lang="en-US" i="1" dirty="0" smtClean="0">
                <a:solidFill>
                  <a:srgbClr val="0070C0"/>
                </a:solidFill>
              </a:rPr>
              <a:t>q</a:t>
            </a:r>
            <a:r>
              <a:rPr lang="en-US" dirty="0" smtClean="0"/>
              <a:t>.</a:t>
            </a:r>
          </a:p>
          <a:p>
            <a:pPr algn="just">
              <a:lnSpc>
                <a:spcPct val="90000"/>
              </a:lnSpc>
            </a:pPr>
            <a:r>
              <a:rPr lang="en-US" b="1" dirty="0" smtClean="0">
                <a:solidFill>
                  <a:srgbClr val="D60093"/>
                </a:solidFill>
              </a:rPr>
              <a:t>How </a:t>
            </a:r>
            <a:r>
              <a:rPr lang="en-US" b="1" dirty="0">
                <a:solidFill>
                  <a:srgbClr val="D60093"/>
                </a:solidFill>
              </a:rPr>
              <a:t>would </a:t>
            </a:r>
            <a:r>
              <a:rPr lang="en-US" b="1" dirty="0" smtClean="0">
                <a:solidFill>
                  <a:srgbClr val="D60093"/>
                </a:solidFill>
              </a:rPr>
              <a:t>user </a:t>
            </a:r>
            <a:r>
              <a:rPr lang="en-US" b="1" i="1" dirty="0">
                <a:solidFill>
                  <a:srgbClr val="D60093"/>
                </a:solidFill>
              </a:rPr>
              <a:t>d</a:t>
            </a:r>
            <a:r>
              <a:rPr lang="en-US" b="1" dirty="0">
                <a:solidFill>
                  <a:srgbClr val="D60093"/>
                </a:solidFill>
              </a:rPr>
              <a:t> that </a:t>
            </a:r>
            <a:r>
              <a:rPr lang="en-US" b="1" dirty="0" smtClean="0">
                <a:solidFill>
                  <a:srgbClr val="D60093"/>
                </a:solidFill>
              </a:rPr>
              <a:t>rated (‘</a:t>
            </a:r>
            <a:r>
              <a:rPr lang="en-US" b="1" dirty="0">
                <a:solidFill>
                  <a:srgbClr val="D60093"/>
                </a:solidFill>
              </a:rPr>
              <a:t>Alien’, ‘Serenity’) </a:t>
            </a:r>
            <a:r>
              <a:rPr lang="en-US" b="1" dirty="0" smtClean="0">
                <a:solidFill>
                  <a:srgbClr val="D60093"/>
                </a:solidFill>
              </a:rPr>
              <a:t>be handled?</a:t>
            </a:r>
            <a:br>
              <a:rPr lang="en-US" b="1" dirty="0" smtClean="0">
                <a:solidFill>
                  <a:srgbClr val="D60093"/>
                </a:solidFill>
              </a:rPr>
            </a:br>
            <a:r>
              <a:rPr lang="en-US" b="1" dirty="0" err="1" smtClean="0">
                <a:solidFill>
                  <a:srgbClr val="0000FF"/>
                </a:solidFill>
              </a:rPr>
              <a:t>d</a:t>
            </a:r>
            <a:r>
              <a:rPr lang="en-US" b="1" baseline="-25000" dirty="0" err="1" smtClean="0">
                <a:solidFill>
                  <a:srgbClr val="0000FF"/>
                </a:solidFill>
              </a:rPr>
              <a:t>concept</a:t>
            </a:r>
            <a:r>
              <a:rPr lang="en-US" b="1" dirty="0" smtClean="0">
                <a:solidFill>
                  <a:srgbClr val="0000FF"/>
                </a:solidFill>
              </a:rPr>
              <a:t> </a:t>
            </a:r>
            <a:r>
              <a:rPr lang="en-US" b="1" dirty="0">
                <a:solidFill>
                  <a:srgbClr val="0000FF"/>
                </a:solidFill>
              </a:rPr>
              <a:t>= d V</a:t>
            </a:r>
          </a:p>
          <a:p>
            <a:pPr>
              <a:lnSpc>
                <a:spcPct val="90000"/>
              </a:lnSpc>
              <a:buFontTx/>
              <a:buNone/>
            </a:pPr>
            <a:r>
              <a:rPr lang="en-US" b="1" dirty="0" smtClean="0">
                <a:solidFill>
                  <a:schemeClr val="accent3"/>
                </a:solidFill>
              </a:rPr>
              <a:t>E.g</a:t>
            </a:r>
            <a:r>
              <a:rPr lang="en-US" b="1" dirty="0">
                <a:solidFill>
                  <a:schemeClr val="accent3"/>
                </a:solidFill>
              </a:rPr>
              <a:t>.:</a:t>
            </a:r>
          </a:p>
        </p:txBody>
      </p:sp>
      <p:sp>
        <p:nvSpPr>
          <p:cNvPr id="28" name="Slide Number Placeholder 5"/>
          <p:cNvSpPr>
            <a:spLocks noGrp="1"/>
          </p:cNvSpPr>
          <p:nvPr>
            <p:ph type="sldNum" sz="quarter" idx="12"/>
          </p:nvPr>
        </p:nvSpPr>
        <p:spPr/>
        <p:txBody>
          <a:bodyPr/>
          <a:lstStyle/>
          <a:p>
            <a:fld id="{0F4D802C-A5FE-46EE-9B95-4C4A9828271D}" type="slidenum">
              <a:rPr lang="en-US"/>
              <a:pPr/>
              <a:t>56</a:t>
            </a:fld>
            <a:endParaRPr lang="en-US"/>
          </a:p>
        </p:txBody>
      </p:sp>
      <p:sp>
        <p:nvSpPr>
          <p:cNvPr id="1455144" name="Freeform 40"/>
          <p:cNvSpPr>
            <a:spLocks/>
          </p:cNvSpPr>
          <p:nvPr/>
        </p:nvSpPr>
        <p:spPr bwMode="auto">
          <a:xfrm flipH="1">
            <a:off x="7010401" y="347345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46" name="Text Box 42"/>
          <p:cNvSpPr txBox="1">
            <a:spLocks noChangeArrowheads="1"/>
          </p:cNvSpPr>
          <p:nvPr/>
        </p:nvSpPr>
        <p:spPr bwMode="auto">
          <a:xfrm>
            <a:off x="5334001" y="5530851"/>
            <a:ext cx="1962397" cy="646331"/>
          </a:xfrm>
          <a:prstGeom prst="rect">
            <a:avLst/>
          </a:prstGeom>
          <a:noFill/>
          <a:ln w="15875">
            <a:noFill/>
            <a:miter lim="800000"/>
            <a:headEnd type="none" w="sm" len="sm"/>
            <a:tailEnd/>
          </a:ln>
          <a:effectLst/>
        </p:spPr>
        <p:txBody>
          <a:bodyPr wrap="none">
            <a:spAutoFit/>
          </a:bodyPr>
          <a:lstStyle/>
          <a:p>
            <a:pPr algn="ctr"/>
            <a:r>
              <a:rPr lang="en-US" b="1" dirty="0">
                <a:solidFill>
                  <a:srgbClr val="008000"/>
                </a:solidFill>
              </a:rPr>
              <a:t>movie-to-concept</a:t>
            </a:r>
          </a:p>
          <a:p>
            <a:pPr algn="ctr"/>
            <a:r>
              <a:rPr lang="en-US" b="1" dirty="0">
                <a:solidFill>
                  <a:srgbClr val="008000"/>
                </a:solidFill>
              </a:rPr>
              <a:t> similarities (V)</a:t>
            </a:r>
          </a:p>
        </p:txBody>
      </p:sp>
      <p:sp>
        <p:nvSpPr>
          <p:cNvPr id="1455147" name="Text Box 43"/>
          <p:cNvSpPr txBox="1">
            <a:spLocks noChangeArrowheads="1"/>
          </p:cNvSpPr>
          <p:nvPr/>
        </p:nvSpPr>
        <p:spPr bwMode="auto">
          <a:xfrm>
            <a:off x="7543800" y="4214813"/>
            <a:ext cx="401072" cy="584775"/>
          </a:xfrm>
          <a:prstGeom prst="rect">
            <a:avLst/>
          </a:prstGeom>
          <a:noFill/>
          <a:ln w="15875">
            <a:noFill/>
            <a:miter lim="800000"/>
            <a:headEnd type="none" w="sm" len="sm"/>
            <a:tailEnd/>
          </a:ln>
          <a:effectLst/>
        </p:spPr>
        <p:txBody>
          <a:bodyPr wrap="none">
            <a:spAutoFit/>
          </a:bodyPr>
          <a:lstStyle/>
          <a:p>
            <a:r>
              <a:rPr lang="en-US" sz="3200" b="1">
                <a:solidFill>
                  <a:srgbClr val="008000"/>
                </a:solidFill>
              </a:rPr>
              <a:t>=</a:t>
            </a:r>
          </a:p>
        </p:txBody>
      </p:sp>
      <p:sp>
        <p:nvSpPr>
          <p:cNvPr id="1455149" name="Freeform 45"/>
          <p:cNvSpPr>
            <a:spLocks/>
          </p:cNvSpPr>
          <p:nvPr/>
        </p:nvSpPr>
        <p:spPr bwMode="auto">
          <a:xfrm>
            <a:off x="80010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1" name="Freeform 47"/>
          <p:cNvSpPr>
            <a:spLocks/>
          </p:cNvSpPr>
          <p:nvPr/>
        </p:nvSpPr>
        <p:spPr bwMode="auto">
          <a:xfrm flipH="1">
            <a:off x="92964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2" name="Text Box 48"/>
          <p:cNvSpPr txBox="1">
            <a:spLocks noChangeArrowheads="1"/>
          </p:cNvSpPr>
          <p:nvPr/>
        </p:nvSpPr>
        <p:spPr bwMode="auto">
          <a:xfrm>
            <a:off x="7543800" y="3364468"/>
            <a:ext cx="1476686" cy="369332"/>
          </a:xfrm>
          <a:prstGeom prst="rect">
            <a:avLst/>
          </a:prstGeom>
          <a:noFill/>
          <a:ln w="15875">
            <a:noFill/>
            <a:miter lim="800000"/>
            <a:headEnd type="none" w="sm" len="sm"/>
            <a:tailEnd/>
          </a:ln>
          <a:effectLst/>
        </p:spPr>
        <p:txBody>
          <a:bodyPr wrap="none">
            <a:spAutoFit/>
          </a:bodyPr>
          <a:lstStyle/>
          <a:p>
            <a:r>
              <a:rPr lang="en-US" dirty="0" err="1">
                <a:solidFill>
                  <a:srgbClr val="0000FF"/>
                </a:solidFill>
              </a:rPr>
              <a:t>SciFi</a:t>
            </a:r>
            <a:r>
              <a:rPr lang="en-US" dirty="0">
                <a:solidFill>
                  <a:srgbClr val="0000FF"/>
                </a:solidFill>
              </a:rPr>
              <a:t>-concept</a:t>
            </a:r>
          </a:p>
        </p:txBody>
      </p:sp>
      <p:sp>
        <p:nvSpPr>
          <p:cNvPr id="1455153" name="Line 49"/>
          <p:cNvSpPr>
            <a:spLocks noChangeShapeType="1"/>
          </p:cNvSpPr>
          <p:nvPr/>
        </p:nvSpPr>
        <p:spPr bwMode="auto">
          <a:xfrm>
            <a:off x="8282143" y="3744616"/>
            <a:ext cx="0" cy="564792"/>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22" name="Object 5"/>
          <p:cNvGraphicFramePr>
            <a:graphicFrameLocks noChangeAspect="1"/>
          </p:cNvGraphicFramePr>
          <p:nvPr>
            <p:extLst>
              <p:ext uri="{D42A27DB-BD31-4B8C-83A1-F6EECF244321}">
                <p14:modId xmlns:p14="http://schemas.microsoft.com/office/powerpoint/2010/main" val="1242567992"/>
              </p:ext>
            </p:extLst>
          </p:nvPr>
        </p:nvGraphicFramePr>
        <p:xfrm>
          <a:off x="2566989" y="4406901"/>
          <a:ext cx="1938337" cy="403225"/>
        </p:xfrm>
        <a:graphic>
          <a:graphicData uri="http://schemas.openxmlformats.org/presentationml/2006/ole">
            <mc:AlternateContent xmlns:mc="http://schemas.openxmlformats.org/markup-compatibility/2006">
              <mc:Choice xmlns:v="urn:schemas-microsoft-com:vml" Requires="v">
                <p:oleObj spid="_x0000_s36968" name="Document" r:id="rId4" imgW="3023679" imgH="640637" progId="Word.Document.8">
                  <p:embed/>
                </p:oleObj>
              </mc:Choice>
              <mc:Fallback>
                <p:oleObj name="Document" r:id="rId4" imgW="3023679" imgH="640637" progId="Word.Document.8">
                  <p:embed/>
                  <p:pic>
                    <p:nvPicPr>
                      <p:cNvPr id="0" name=""/>
                      <p:cNvPicPr>
                        <a:picLocks noChangeAspect="1" noChangeArrowheads="1"/>
                      </p:cNvPicPr>
                      <p:nvPr/>
                    </p:nvPicPr>
                    <p:blipFill>
                      <a:blip r:embed="rId5"/>
                      <a:srcRect/>
                      <a:stretch>
                        <a:fillRect/>
                      </a:stretch>
                    </p:blipFill>
                    <p:spPr bwMode="auto">
                      <a:xfrm>
                        <a:off x="2566989" y="4406901"/>
                        <a:ext cx="1938337"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Freeform 6"/>
          <p:cNvSpPr>
            <a:spLocks/>
          </p:cNvSpPr>
          <p:nvPr/>
        </p:nvSpPr>
        <p:spPr bwMode="auto">
          <a:xfrm>
            <a:off x="2590800" y="4320144"/>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4" name="Freeform 7"/>
          <p:cNvSpPr>
            <a:spLocks/>
          </p:cNvSpPr>
          <p:nvPr/>
        </p:nvSpPr>
        <p:spPr bwMode="auto">
          <a:xfrm flipH="1">
            <a:off x="4319588" y="4320144"/>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5" name="TextBox 24"/>
          <p:cNvSpPr txBox="1"/>
          <p:nvPr/>
        </p:nvSpPr>
        <p:spPr>
          <a:xfrm rot="16200000">
            <a:off x="2819915" y="2728955"/>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4" name="Text Box 32"/>
          <p:cNvSpPr txBox="1">
            <a:spLocks noChangeArrowheads="1"/>
          </p:cNvSpPr>
          <p:nvPr/>
        </p:nvSpPr>
        <p:spPr bwMode="auto">
          <a:xfrm>
            <a:off x="1952626" y="4343956"/>
            <a:ext cx="572593" cy="461665"/>
          </a:xfrm>
          <a:prstGeom prst="rect">
            <a:avLst/>
          </a:prstGeom>
          <a:noFill/>
          <a:ln w="15875">
            <a:noFill/>
            <a:miter lim="800000"/>
            <a:headEnd type="none" w="sm" len="sm"/>
            <a:tailEnd/>
          </a:ln>
          <a:effectLst/>
        </p:spPr>
        <p:txBody>
          <a:bodyPr wrap="none">
            <a:spAutoFit/>
          </a:bodyPr>
          <a:lstStyle/>
          <a:p>
            <a:r>
              <a:rPr lang="en-US" altLang="zh-CN" sz="2400" b="1" dirty="0" smtClean="0">
                <a:solidFill>
                  <a:srgbClr val="FF3300"/>
                </a:solidFill>
              </a:rPr>
              <a:t>d</a:t>
            </a:r>
            <a:r>
              <a:rPr lang="en-US" sz="2400" dirty="0" smtClean="0">
                <a:solidFill>
                  <a:srgbClr val="FF3300"/>
                </a:solidFill>
              </a:rPr>
              <a:t> </a:t>
            </a:r>
            <a:r>
              <a:rPr lang="en-US" sz="2400" dirty="0"/>
              <a:t>=</a:t>
            </a:r>
          </a:p>
        </p:txBody>
      </p:sp>
      <p:sp>
        <p:nvSpPr>
          <p:cNvPr id="35" name="Freeform 16"/>
          <p:cNvSpPr>
            <a:spLocks/>
          </p:cNvSpPr>
          <p:nvPr/>
        </p:nvSpPr>
        <p:spPr bwMode="auto">
          <a:xfrm>
            <a:off x="5334000" y="342900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Rectangle 35"/>
          <p:cNvSpPr/>
          <p:nvPr/>
        </p:nvSpPr>
        <p:spPr>
          <a:xfrm>
            <a:off x="5373533" y="3524250"/>
            <a:ext cx="1713068" cy="1938992"/>
          </a:xfrm>
          <a:prstGeom prst="rect">
            <a:avLst/>
          </a:prstGeom>
        </p:spPr>
        <p:txBody>
          <a:bodyPr wrap="square">
            <a:spAutoFit/>
          </a:bodyPr>
          <a:lstStyle/>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0.59  -0.02</a:t>
            </a:r>
          </a:p>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0.09  -0.69</a:t>
            </a:r>
          </a:p>
          <a:p>
            <a:r>
              <a:rPr lang="en-US" sz="2400" dirty="0">
                <a:latin typeface="Times New Roman" pitchFamily="18" charset="0"/>
                <a:cs typeface="Times New Roman" pitchFamily="18" charset="0"/>
              </a:rPr>
              <a:t>0.09  -0.69</a:t>
            </a:r>
          </a:p>
        </p:txBody>
      </p:sp>
      <p:sp>
        <p:nvSpPr>
          <p:cNvPr id="3" name="TextBox 2"/>
          <p:cNvSpPr txBox="1"/>
          <p:nvPr/>
        </p:nvSpPr>
        <p:spPr>
          <a:xfrm>
            <a:off x="4644147" y="4191000"/>
            <a:ext cx="385042" cy="523220"/>
          </a:xfrm>
          <a:prstGeom prst="rect">
            <a:avLst/>
          </a:prstGeom>
          <a:noFill/>
        </p:spPr>
        <p:txBody>
          <a:bodyPr wrap="none" rtlCol="0">
            <a:spAutoFit/>
          </a:bodyPr>
          <a:lstStyle/>
          <a:p>
            <a:r>
              <a:rPr lang="en-US" sz="2800" b="1" dirty="0">
                <a:solidFill>
                  <a:srgbClr val="008000"/>
                </a:solidFill>
                <a:latin typeface="Arial" pitchFamily="34" charset="0"/>
                <a:cs typeface="Arial" pitchFamily="34" charset="0"/>
              </a:rPr>
              <a:t>x</a:t>
            </a:r>
          </a:p>
        </p:txBody>
      </p:sp>
      <p:sp>
        <p:nvSpPr>
          <p:cNvPr id="39" name="Rectangle 38"/>
          <p:cNvSpPr/>
          <p:nvPr/>
        </p:nvSpPr>
        <p:spPr>
          <a:xfrm>
            <a:off x="8040532" y="4309409"/>
            <a:ext cx="1713068" cy="461665"/>
          </a:xfrm>
          <a:prstGeom prst="rect">
            <a:avLst/>
          </a:prstGeom>
        </p:spPr>
        <p:txBody>
          <a:bodyPr wrap="square">
            <a:spAutoFit/>
          </a:bodyPr>
          <a:lstStyle/>
          <a:p>
            <a:r>
              <a:rPr lang="en-US" sz="2400" dirty="0">
                <a:latin typeface="Times New Roman" pitchFamily="18" charset="0"/>
                <a:cs typeface="Times New Roman" pitchFamily="18" charset="0"/>
              </a:rPr>
              <a:t>5.2      0.4</a:t>
            </a:r>
          </a:p>
        </p:txBody>
      </p:sp>
      <p:sp>
        <p:nvSpPr>
          <p:cNvPr id="2" name="日期占位符 1"/>
          <p:cNvSpPr>
            <a:spLocks noGrp="1"/>
          </p:cNvSpPr>
          <p:nvPr>
            <p:ph type="dt" sz="half" idx="10"/>
          </p:nvPr>
        </p:nvSpPr>
        <p:spPr/>
        <p:txBody>
          <a:bodyPr/>
          <a:lstStyle/>
          <a:p>
            <a:fld id="{89E872AE-4094-4EB3-9451-77A50295C346}" type="datetime1">
              <a:rPr lang="en-US" altLang="zh-CN" smtClean="0"/>
              <a:t>12/17/2021</a:t>
            </a:fld>
            <a:endParaRPr lang="en-US"/>
          </a:p>
        </p:txBody>
      </p:sp>
    </p:spTree>
    <p:extLst>
      <p:ext uri="{BB962C8B-B14F-4D97-AF65-F5344CB8AC3E}">
        <p14:creationId xmlns:p14="http://schemas.microsoft.com/office/powerpoint/2010/main" val="1770958478"/>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p:cNvSpPr>
            <a:spLocks noGrp="1" noChangeArrowheads="1"/>
          </p:cNvSpPr>
          <p:nvPr>
            <p:ph type="title"/>
          </p:nvPr>
        </p:nvSpPr>
        <p:spPr/>
        <p:txBody>
          <a:bodyPr/>
          <a:lstStyle/>
          <a:p>
            <a:r>
              <a:rPr lang="en-US" dirty="0" smtClean="0"/>
              <a:t>Case study: How to query?</a:t>
            </a:r>
            <a:endParaRPr lang="en-US" dirty="0"/>
          </a:p>
        </p:txBody>
      </p:sp>
      <p:sp>
        <p:nvSpPr>
          <p:cNvPr id="1458179" name="Rectangle 3"/>
          <p:cNvSpPr>
            <a:spLocks noGrp="1" noChangeArrowheads="1"/>
          </p:cNvSpPr>
          <p:nvPr>
            <p:ph idx="1"/>
          </p:nvPr>
        </p:nvSpPr>
        <p:spPr/>
        <p:txBody>
          <a:bodyPr/>
          <a:lstStyle/>
          <a:p>
            <a:pPr algn="just">
              <a:lnSpc>
                <a:spcPct val="90000"/>
              </a:lnSpc>
            </a:pPr>
            <a:r>
              <a:rPr lang="en-US" b="1" dirty="0">
                <a:solidFill>
                  <a:srgbClr val="D60093"/>
                </a:solidFill>
              </a:rPr>
              <a:t>Observation:</a:t>
            </a:r>
            <a:r>
              <a:rPr lang="en-US" dirty="0">
                <a:solidFill>
                  <a:schemeClr val="accent3"/>
                </a:solidFill>
              </a:rPr>
              <a:t> </a:t>
            </a:r>
            <a:r>
              <a:rPr lang="en-US" dirty="0" smtClean="0"/>
              <a:t>User </a:t>
            </a:r>
            <a:r>
              <a:rPr lang="en-US" b="1" i="1" dirty="0" smtClean="0"/>
              <a:t>d</a:t>
            </a:r>
            <a:r>
              <a:rPr lang="en-US" dirty="0" smtClean="0"/>
              <a:t> that rated (‘</a:t>
            </a:r>
            <a:r>
              <a:rPr lang="en-US" i="1" dirty="0" smtClean="0"/>
              <a:t>Alien</a:t>
            </a:r>
            <a:r>
              <a:rPr lang="en-US" dirty="0" smtClean="0"/>
              <a:t>’, ‘</a:t>
            </a:r>
            <a:r>
              <a:rPr lang="en-US" i="1" dirty="0" smtClean="0"/>
              <a:t>Serenity</a:t>
            </a:r>
            <a:r>
              <a:rPr lang="en-US" dirty="0" smtClean="0"/>
              <a:t>’) </a:t>
            </a:r>
            <a:r>
              <a:rPr lang="en-US" dirty="0"/>
              <a:t>will be </a:t>
            </a:r>
            <a:r>
              <a:rPr lang="en-US" b="1" dirty="0" smtClean="0"/>
              <a:t>similar</a:t>
            </a:r>
            <a:r>
              <a:rPr lang="en-US" dirty="0" smtClean="0"/>
              <a:t> to user </a:t>
            </a:r>
            <a:r>
              <a:rPr lang="en-US" b="1" dirty="0" smtClean="0"/>
              <a:t>q</a:t>
            </a:r>
            <a:r>
              <a:rPr lang="en-US" dirty="0" smtClean="0"/>
              <a:t> that rated (‘</a:t>
            </a:r>
            <a:r>
              <a:rPr lang="en-US" i="1" dirty="0" smtClean="0"/>
              <a:t>Matrix</a:t>
            </a:r>
            <a:r>
              <a:rPr lang="en-US" dirty="0" smtClean="0"/>
              <a:t>’), although </a:t>
            </a:r>
            <a:r>
              <a:rPr lang="en-US" b="1" i="1" dirty="0" smtClean="0"/>
              <a:t>d</a:t>
            </a:r>
            <a:r>
              <a:rPr lang="en-US" dirty="0" smtClean="0"/>
              <a:t> and </a:t>
            </a:r>
            <a:r>
              <a:rPr lang="en-US" b="1" dirty="0" smtClean="0"/>
              <a:t>q</a:t>
            </a:r>
            <a:r>
              <a:rPr lang="en-US" dirty="0" smtClean="0"/>
              <a:t> have </a:t>
            </a:r>
            <a:br>
              <a:rPr lang="en-US" dirty="0" smtClean="0"/>
            </a:br>
            <a:r>
              <a:rPr lang="en-US" b="1" dirty="0" smtClean="0"/>
              <a:t>zero ratings in common</a:t>
            </a:r>
            <a:r>
              <a:rPr lang="en-US" dirty="0" smtClean="0"/>
              <a:t>!</a:t>
            </a:r>
            <a:endParaRPr lang="en-US" dirty="0"/>
          </a:p>
        </p:txBody>
      </p:sp>
      <p:sp>
        <p:nvSpPr>
          <p:cNvPr id="31" name="Slide Number Placeholder 5"/>
          <p:cNvSpPr>
            <a:spLocks noGrp="1"/>
          </p:cNvSpPr>
          <p:nvPr>
            <p:ph type="sldNum" sz="quarter" idx="12"/>
          </p:nvPr>
        </p:nvSpPr>
        <p:spPr/>
        <p:txBody>
          <a:bodyPr/>
          <a:lstStyle/>
          <a:p>
            <a:fld id="{EBB87853-F0D8-4156-857A-8F052DDCB3E1}" type="slidenum">
              <a:rPr lang="en-US"/>
              <a:pPr/>
              <a:t>57</a:t>
            </a:fld>
            <a:endParaRPr lang="en-US"/>
          </a:p>
        </p:txBody>
      </p:sp>
      <p:graphicFrame>
        <p:nvGraphicFramePr>
          <p:cNvPr id="1458180" name="Object 4"/>
          <p:cNvGraphicFramePr>
            <a:graphicFrameLocks noChangeAspect="1"/>
          </p:cNvGraphicFramePr>
          <p:nvPr>
            <p:extLst>
              <p:ext uri="{D42A27DB-BD31-4B8C-83A1-F6EECF244321}">
                <p14:modId xmlns:p14="http://schemas.microsoft.com/office/powerpoint/2010/main" val="3140375421"/>
              </p:ext>
            </p:extLst>
          </p:nvPr>
        </p:nvGraphicFramePr>
        <p:xfrm>
          <a:off x="3198814" y="3993635"/>
          <a:ext cx="1900237" cy="461963"/>
        </p:xfrm>
        <a:graphic>
          <a:graphicData uri="http://schemas.openxmlformats.org/presentationml/2006/ole">
            <mc:AlternateContent xmlns:mc="http://schemas.openxmlformats.org/markup-compatibility/2006">
              <mc:Choice xmlns:v="urn:schemas-microsoft-com:vml" Requires="v">
                <p:oleObj spid="_x0000_s26982" name="Document" r:id="rId4" imgW="3212232" imgH="791693" progId="Word.Document.8">
                  <p:embed/>
                </p:oleObj>
              </mc:Choice>
              <mc:Fallback>
                <p:oleObj name="Document" r:id="rId4" imgW="3212232" imgH="791693"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8814" y="3993635"/>
                        <a:ext cx="1900237"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2209801" y="3907910"/>
            <a:ext cx="2843213" cy="619125"/>
            <a:chOff x="129" y="2346"/>
            <a:chExt cx="1791" cy="390"/>
          </a:xfrm>
        </p:grpSpPr>
        <p:sp>
          <p:nvSpPr>
            <p:cNvPr id="1458182" name="Freeform 6"/>
            <p:cNvSpPr>
              <a:spLocks/>
            </p:cNvSpPr>
            <p:nvPr/>
          </p:nvSpPr>
          <p:spPr bwMode="auto">
            <a:xfrm>
              <a:off x="672" y="2346"/>
              <a:ext cx="173" cy="39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83" name="Freeform 7"/>
            <p:cNvSpPr>
              <a:spLocks/>
            </p:cNvSpPr>
            <p:nvPr/>
          </p:nvSpPr>
          <p:spPr bwMode="auto">
            <a:xfrm flipH="1">
              <a:off x="1761" y="2346"/>
              <a:ext cx="159" cy="34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0" name="Text Box 14"/>
            <p:cNvSpPr txBox="1">
              <a:spLocks noChangeArrowheads="1"/>
            </p:cNvSpPr>
            <p:nvPr/>
          </p:nvSpPr>
          <p:spPr bwMode="auto">
            <a:xfrm>
              <a:off x="129" y="2352"/>
              <a:ext cx="448" cy="291"/>
            </a:xfrm>
            <a:prstGeom prst="rect">
              <a:avLst/>
            </a:prstGeom>
            <a:noFill/>
            <a:ln w="15875">
              <a:noFill/>
              <a:miter lim="800000"/>
              <a:headEnd type="none" w="sm" len="sm"/>
              <a:tailEnd/>
            </a:ln>
            <a:effectLst/>
          </p:spPr>
          <p:txBody>
            <a:bodyPr wrap="none">
              <a:spAutoFit/>
            </a:bodyPr>
            <a:lstStyle/>
            <a:p>
              <a:r>
                <a:rPr lang="en-US" sz="2400" b="1" dirty="0"/>
                <a:t>d   =</a:t>
              </a:r>
            </a:p>
          </p:txBody>
        </p:sp>
      </p:grpSp>
      <p:sp>
        <p:nvSpPr>
          <p:cNvPr id="1458196" name="Freeform 20"/>
          <p:cNvSpPr>
            <a:spLocks/>
          </p:cNvSpPr>
          <p:nvPr/>
        </p:nvSpPr>
        <p:spPr bwMode="auto">
          <a:xfrm>
            <a:off x="7924800" y="3841234"/>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8" name="Freeform 22"/>
          <p:cNvSpPr>
            <a:spLocks/>
          </p:cNvSpPr>
          <p:nvPr/>
        </p:nvSpPr>
        <p:spPr bwMode="auto">
          <a:xfrm flipH="1">
            <a:off x="9220200" y="3841234"/>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9" name="Text Box 23"/>
          <p:cNvSpPr txBox="1">
            <a:spLocks noChangeArrowheads="1"/>
          </p:cNvSpPr>
          <p:nvPr/>
        </p:nvSpPr>
        <p:spPr bwMode="auto">
          <a:xfrm>
            <a:off x="7620000" y="3155434"/>
            <a:ext cx="1476686" cy="369332"/>
          </a:xfrm>
          <a:prstGeom prst="rect">
            <a:avLst/>
          </a:prstGeom>
          <a:noFill/>
          <a:ln w="15875">
            <a:noFill/>
            <a:miter lim="800000"/>
            <a:headEnd type="none" w="sm" len="sm"/>
            <a:tailEnd/>
          </a:ln>
          <a:effectLst/>
        </p:spPr>
        <p:txBody>
          <a:bodyPr wrap="none">
            <a:spAutoFit/>
          </a:bodyPr>
          <a:lstStyle/>
          <a:p>
            <a:r>
              <a:rPr lang="en-US" dirty="0" err="1">
                <a:solidFill>
                  <a:srgbClr val="0000FF"/>
                </a:solidFill>
              </a:rPr>
              <a:t>SciFi</a:t>
            </a:r>
            <a:r>
              <a:rPr lang="en-US" dirty="0">
                <a:solidFill>
                  <a:srgbClr val="0000FF"/>
                </a:solidFill>
              </a:rPr>
              <a:t>-concept</a:t>
            </a:r>
          </a:p>
        </p:txBody>
      </p:sp>
      <p:sp>
        <p:nvSpPr>
          <p:cNvPr id="1458200" name="Line 24"/>
          <p:cNvSpPr>
            <a:spLocks noChangeShapeType="1"/>
          </p:cNvSpPr>
          <p:nvPr/>
        </p:nvSpPr>
        <p:spPr bwMode="auto">
          <a:xfrm>
            <a:off x="8305800" y="3460234"/>
            <a:ext cx="0" cy="381000"/>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1458201" name="Object 25"/>
          <p:cNvGraphicFramePr>
            <a:graphicFrameLocks noChangeAspect="1"/>
          </p:cNvGraphicFramePr>
          <p:nvPr>
            <p:extLst>
              <p:ext uri="{D42A27DB-BD31-4B8C-83A1-F6EECF244321}">
                <p14:modId xmlns:p14="http://schemas.microsoft.com/office/powerpoint/2010/main" val="1206020658"/>
              </p:ext>
            </p:extLst>
          </p:nvPr>
        </p:nvGraphicFramePr>
        <p:xfrm>
          <a:off x="3124200" y="4908034"/>
          <a:ext cx="1847850" cy="571500"/>
        </p:xfrm>
        <a:graphic>
          <a:graphicData uri="http://schemas.openxmlformats.org/presentationml/2006/ole">
            <mc:AlternateContent xmlns:mc="http://schemas.openxmlformats.org/markup-compatibility/2006">
              <mc:Choice xmlns:v="urn:schemas-microsoft-com:vml" Requires="v">
                <p:oleObj spid="_x0000_s26983" name="Document" r:id="rId6" imgW="3023680" imgH="952123" progId="Word.Document.8">
                  <p:embed/>
                </p:oleObj>
              </mc:Choice>
              <mc:Fallback>
                <p:oleObj name="Document" r:id="rId6" imgW="3023680" imgH="952123"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4908034"/>
                        <a:ext cx="18478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8203" name="Freeform 27"/>
          <p:cNvSpPr>
            <a:spLocks/>
          </p:cNvSpPr>
          <p:nvPr/>
        </p:nvSpPr>
        <p:spPr bwMode="auto">
          <a:xfrm>
            <a:off x="7981950" y="4755634"/>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5" name="Freeform 29"/>
          <p:cNvSpPr>
            <a:spLocks/>
          </p:cNvSpPr>
          <p:nvPr/>
        </p:nvSpPr>
        <p:spPr bwMode="auto">
          <a:xfrm flipH="1">
            <a:off x="9277350" y="4755634"/>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7" name="Freeform 31"/>
          <p:cNvSpPr>
            <a:spLocks/>
          </p:cNvSpPr>
          <p:nvPr/>
        </p:nvSpPr>
        <p:spPr bwMode="auto">
          <a:xfrm>
            <a:off x="2995614" y="4746110"/>
            <a:ext cx="274637" cy="6191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8" name="Text Box 32"/>
          <p:cNvSpPr txBox="1">
            <a:spLocks noChangeArrowheads="1"/>
          </p:cNvSpPr>
          <p:nvPr/>
        </p:nvSpPr>
        <p:spPr bwMode="auto">
          <a:xfrm>
            <a:off x="2150512" y="4755635"/>
            <a:ext cx="708848"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   </a:t>
            </a:r>
            <a:r>
              <a:rPr lang="en-US" sz="2400" b="1" dirty="0"/>
              <a:t>=</a:t>
            </a:r>
          </a:p>
        </p:txBody>
      </p:sp>
      <p:sp>
        <p:nvSpPr>
          <p:cNvPr id="1458209" name="Freeform 33"/>
          <p:cNvSpPr>
            <a:spLocks/>
          </p:cNvSpPr>
          <p:nvPr/>
        </p:nvSpPr>
        <p:spPr bwMode="auto">
          <a:xfrm flipH="1">
            <a:off x="4876800" y="4755635"/>
            <a:ext cx="274638" cy="6191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10" name="Line 34"/>
          <p:cNvSpPr>
            <a:spLocks noChangeShapeType="1"/>
          </p:cNvSpPr>
          <p:nvPr/>
        </p:nvSpPr>
        <p:spPr bwMode="auto">
          <a:xfrm>
            <a:off x="5486400" y="4146034"/>
            <a:ext cx="2057400" cy="0"/>
          </a:xfrm>
          <a:prstGeom prst="line">
            <a:avLst/>
          </a:prstGeom>
          <a:noFill/>
          <a:ln w="15875">
            <a:solidFill>
              <a:schemeClr val="tx1"/>
            </a:solidFill>
            <a:prstDash val="dash"/>
            <a:round/>
            <a:headEnd type="none" w="sm" len="sm"/>
            <a:tailEnd type="triangle" w="med" len="med"/>
          </a:ln>
          <a:effectLst/>
        </p:spPr>
        <p:txBody>
          <a:bodyPr wrap="none" anchor="ctr"/>
          <a:lstStyle/>
          <a:p>
            <a:endParaRPr lang="en-US"/>
          </a:p>
        </p:txBody>
      </p:sp>
      <p:sp>
        <p:nvSpPr>
          <p:cNvPr id="1458211" name="Line 35"/>
          <p:cNvSpPr>
            <a:spLocks noChangeShapeType="1"/>
          </p:cNvSpPr>
          <p:nvPr/>
        </p:nvSpPr>
        <p:spPr bwMode="auto">
          <a:xfrm>
            <a:off x="5486400" y="4908034"/>
            <a:ext cx="2057400" cy="0"/>
          </a:xfrm>
          <a:prstGeom prst="line">
            <a:avLst/>
          </a:prstGeom>
          <a:noFill/>
          <a:ln w="15875">
            <a:solidFill>
              <a:schemeClr val="tx1"/>
            </a:solidFill>
            <a:prstDash val="dash"/>
            <a:round/>
            <a:headEnd type="none" w="sm" len="sm"/>
            <a:tailEnd type="triangle" w="med" len="med"/>
          </a:ln>
          <a:effectLst/>
        </p:spPr>
        <p:txBody>
          <a:bodyPr wrap="none" anchor="ctr"/>
          <a:lstStyle/>
          <a:p>
            <a:endParaRPr lang="en-US"/>
          </a:p>
        </p:txBody>
      </p:sp>
      <p:sp>
        <p:nvSpPr>
          <p:cNvPr id="32" name="TextBox 31"/>
          <p:cNvSpPr txBox="1"/>
          <p:nvPr/>
        </p:nvSpPr>
        <p:spPr>
          <a:xfrm rot="16200000">
            <a:off x="3429515" y="2336873"/>
            <a:ext cx="1268296" cy="1892826"/>
          </a:xfrm>
          <a:prstGeom prst="rect">
            <a:avLst/>
          </a:prstGeom>
          <a:noFill/>
        </p:spPr>
        <p:txBody>
          <a:bodyPr wrap="none" rtlCol="0">
            <a:spAutoFit/>
          </a:bodyPr>
          <a:lstStyle/>
          <a:p>
            <a:pPr>
              <a:lnSpc>
                <a:spcPct val="130000"/>
              </a:lnSpc>
            </a:pPr>
            <a:r>
              <a:rPr lang="en-US" dirty="0">
                <a:solidFill>
                  <a:srgbClr val="008000"/>
                </a:solidFill>
              </a:rPr>
              <a:t> Matrix</a:t>
            </a:r>
          </a:p>
          <a:p>
            <a:pPr>
              <a:lnSpc>
                <a:spcPct val="130000"/>
              </a:lnSpc>
            </a:pPr>
            <a:r>
              <a:rPr lang="en-US" dirty="0">
                <a:solidFill>
                  <a:srgbClr val="008000"/>
                </a:solidFill>
              </a:rPr>
              <a:t>Alien</a:t>
            </a:r>
          </a:p>
          <a:p>
            <a:pPr>
              <a:lnSpc>
                <a:spcPct val="130000"/>
              </a:lnSpc>
            </a:pPr>
            <a:r>
              <a:rPr lang="en-US" dirty="0">
                <a:solidFill>
                  <a:srgbClr val="008000"/>
                </a:solidFill>
              </a:rPr>
              <a:t>Serenity</a:t>
            </a:r>
          </a:p>
          <a:p>
            <a:pPr>
              <a:lnSpc>
                <a:spcPct val="130000"/>
              </a:lnSpc>
            </a:pPr>
            <a:r>
              <a:rPr lang="en-US" dirty="0">
                <a:solidFill>
                  <a:srgbClr val="008000"/>
                </a:solidFill>
              </a:rPr>
              <a:t>Casablanca</a:t>
            </a:r>
          </a:p>
          <a:p>
            <a:pPr>
              <a:lnSpc>
                <a:spcPct val="13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 name="TextBox 2"/>
          <p:cNvSpPr txBox="1"/>
          <p:nvPr/>
        </p:nvSpPr>
        <p:spPr>
          <a:xfrm>
            <a:off x="2819401" y="5498068"/>
            <a:ext cx="2813591"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Zero ratings in common</a:t>
            </a:r>
          </a:p>
        </p:txBody>
      </p:sp>
      <p:sp>
        <p:nvSpPr>
          <p:cNvPr id="28" name="TextBox 27"/>
          <p:cNvSpPr txBox="1"/>
          <p:nvPr/>
        </p:nvSpPr>
        <p:spPr>
          <a:xfrm>
            <a:off x="7964905" y="5498068"/>
            <a:ext cx="1503938"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Similarity ≠ 0</a:t>
            </a:r>
          </a:p>
        </p:txBody>
      </p:sp>
      <p:sp>
        <p:nvSpPr>
          <p:cNvPr id="34" name="Rectangle 33"/>
          <p:cNvSpPr/>
          <p:nvPr/>
        </p:nvSpPr>
        <p:spPr>
          <a:xfrm>
            <a:off x="8040532" y="4827370"/>
            <a:ext cx="1713068" cy="461665"/>
          </a:xfrm>
          <a:prstGeom prst="rect">
            <a:avLst/>
          </a:prstGeom>
        </p:spPr>
        <p:txBody>
          <a:bodyPr wrap="square">
            <a:spAutoFit/>
          </a:bodyPr>
          <a:lstStyle/>
          <a:p>
            <a:r>
              <a:rPr lang="en-US" sz="2400" dirty="0">
                <a:latin typeface="Times New Roman" pitchFamily="18" charset="0"/>
                <a:cs typeface="Times New Roman" pitchFamily="18" charset="0"/>
              </a:rPr>
              <a:t>2.8      0.6</a:t>
            </a:r>
          </a:p>
        </p:txBody>
      </p:sp>
      <p:sp>
        <p:nvSpPr>
          <p:cNvPr id="35" name="Rectangle 34"/>
          <p:cNvSpPr/>
          <p:nvPr/>
        </p:nvSpPr>
        <p:spPr>
          <a:xfrm>
            <a:off x="7964332" y="3912970"/>
            <a:ext cx="1713068" cy="461665"/>
          </a:xfrm>
          <a:prstGeom prst="rect">
            <a:avLst/>
          </a:prstGeom>
        </p:spPr>
        <p:txBody>
          <a:bodyPr wrap="square">
            <a:spAutoFit/>
          </a:bodyPr>
          <a:lstStyle/>
          <a:p>
            <a:r>
              <a:rPr lang="en-US" sz="2400" dirty="0">
                <a:latin typeface="Times New Roman" pitchFamily="18" charset="0"/>
                <a:cs typeface="Times New Roman" pitchFamily="18" charset="0"/>
              </a:rPr>
              <a:t>5.2      0.4</a:t>
            </a:r>
          </a:p>
        </p:txBody>
      </p:sp>
      <p:sp>
        <p:nvSpPr>
          <p:cNvPr id="4" name="日期占位符 3"/>
          <p:cNvSpPr>
            <a:spLocks noGrp="1"/>
          </p:cNvSpPr>
          <p:nvPr>
            <p:ph type="dt" sz="half" idx="10"/>
          </p:nvPr>
        </p:nvSpPr>
        <p:spPr/>
        <p:txBody>
          <a:bodyPr/>
          <a:lstStyle/>
          <a:p>
            <a:fld id="{05D26F64-C90C-4A8F-A6D1-36C95DC17EC1}" type="datetime1">
              <a:rPr lang="en-US" altLang="zh-CN" smtClean="0"/>
              <a:t>12/17/2021</a:t>
            </a:fld>
            <a:endParaRPr lang="en-US"/>
          </a:p>
        </p:txBody>
      </p:sp>
      <p:sp>
        <p:nvSpPr>
          <p:cNvPr id="29" name="TextBox 27"/>
          <p:cNvSpPr txBox="1"/>
          <p:nvPr/>
        </p:nvSpPr>
        <p:spPr>
          <a:xfrm>
            <a:off x="2819401" y="5788033"/>
            <a:ext cx="1503938"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Similarity </a:t>
            </a:r>
            <a:r>
              <a:rPr lang="en-US" dirty="0" smtClean="0">
                <a:solidFill>
                  <a:srgbClr val="008000"/>
                </a:solidFill>
                <a:latin typeface="Arial" pitchFamily="34" charset="0"/>
                <a:cs typeface="Arial" pitchFamily="34" charset="0"/>
              </a:rPr>
              <a:t>= </a:t>
            </a:r>
            <a:r>
              <a:rPr lang="en-US" dirty="0">
                <a:solidFill>
                  <a:srgbClr val="008000"/>
                </a:solidFill>
                <a:latin typeface="Arial" pitchFamily="34" charset="0"/>
                <a:cs typeface="Arial" pitchFamily="34" charset="0"/>
              </a:rPr>
              <a:t>0</a:t>
            </a:r>
          </a:p>
        </p:txBody>
      </p:sp>
    </p:spTree>
    <p:extLst>
      <p:ext uri="{BB962C8B-B14F-4D97-AF65-F5344CB8AC3E}">
        <p14:creationId xmlns:p14="http://schemas.microsoft.com/office/powerpoint/2010/main" val="2603894812"/>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1026"/>
          <p:cNvSpPr>
            <a:spLocks noGrp="1" noChangeArrowheads="1"/>
          </p:cNvSpPr>
          <p:nvPr>
            <p:ph type="title"/>
          </p:nvPr>
        </p:nvSpPr>
        <p:spPr/>
        <p:txBody>
          <a:bodyPr/>
          <a:lstStyle/>
          <a:p>
            <a:r>
              <a:rPr lang="en-US" dirty="0" smtClean="0"/>
              <a:t>SVD: Drawbacks</a:t>
            </a:r>
            <a:endParaRPr lang="en-US" dirty="0"/>
          </a:p>
        </p:txBody>
      </p:sp>
      <p:sp>
        <p:nvSpPr>
          <p:cNvPr id="1375235" name="Rectangle 1027"/>
          <p:cNvSpPr>
            <a:spLocks noGrp="1" noChangeArrowheads="1"/>
          </p:cNvSpPr>
          <p:nvPr>
            <p:ph idx="1"/>
          </p:nvPr>
        </p:nvSpPr>
        <p:spPr>
          <a:xfrm>
            <a:off x="609600" y="1295401"/>
            <a:ext cx="10972800" cy="3390900"/>
          </a:xfrm>
        </p:spPr>
        <p:txBody>
          <a:bodyPr>
            <a:normAutofit/>
          </a:bodyPr>
          <a:lstStyle/>
          <a:p>
            <a:pPr>
              <a:lnSpc>
                <a:spcPct val="90000"/>
              </a:lnSpc>
              <a:buFont typeface="Arial" pitchFamily="34" charset="0"/>
              <a:buChar char="+"/>
            </a:pPr>
            <a:r>
              <a:rPr lang="en-US" b="1" dirty="0" smtClean="0">
                <a:solidFill>
                  <a:srgbClr val="008000"/>
                </a:solidFill>
              </a:rPr>
              <a:t>Optimal low-rank approximation</a:t>
            </a:r>
            <a:br>
              <a:rPr lang="en-US" b="1" dirty="0" smtClean="0">
                <a:solidFill>
                  <a:srgbClr val="008000"/>
                </a:solidFill>
              </a:rPr>
            </a:br>
            <a:r>
              <a:rPr lang="en-US" dirty="0" smtClean="0"/>
              <a:t>in terms of </a:t>
            </a:r>
            <a:r>
              <a:rPr lang="en-US" dirty="0" err="1" smtClean="0"/>
              <a:t>Frobenius</a:t>
            </a:r>
            <a:r>
              <a:rPr lang="en-US" dirty="0" smtClean="0"/>
              <a:t> norm</a:t>
            </a:r>
          </a:p>
          <a:p>
            <a:pPr>
              <a:lnSpc>
                <a:spcPct val="90000"/>
              </a:lnSpc>
              <a:buSzPct val="150000"/>
              <a:buFont typeface="Arial" pitchFamily="34" charset="0"/>
              <a:buChar char="-"/>
            </a:pPr>
            <a:r>
              <a:rPr lang="en-US" b="1" dirty="0" smtClean="0">
                <a:solidFill>
                  <a:srgbClr val="D60093"/>
                </a:solidFill>
              </a:rPr>
              <a:t>Interpretability problem:</a:t>
            </a:r>
          </a:p>
          <a:p>
            <a:pPr lvl="1">
              <a:lnSpc>
                <a:spcPct val="90000"/>
              </a:lnSpc>
            </a:pPr>
            <a:r>
              <a:rPr lang="en-US" dirty="0" smtClean="0"/>
              <a:t>A singular vector specifies a linear combination of all input columns or rows</a:t>
            </a:r>
          </a:p>
          <a:p>
            <a:pPr>
              <a:lnSpc>
                <a:spcPct val="90000"/>
              </a:lnSpc>
              <a:buSzPct val="150000"/>
              <a:buFont typeface="Arial" pitchFamily="34" charset="0"/>
              <a:buChar char="-"/>
            </a:pPr>
            <a:r>
              <a:rPr lang="en-US" b="1" dirty="0" smtClean="0">
                <a:solidFill>
                  <a:srgbClr val="D60093"/>
                </a:solidFill>
              </a:rPr>
              <a:t>Lack of </a:t>
            </a:r>
            <a:r>
              <a:rPr lang="en-US" b="1" dirty="0" err="1" smtClean="0">
                <a:solidFill>
                  <a:srgbClr val="D60093"/>
                </a:solidFill>
              </a:rPr>
              <a:t>sparsity</a:t>
            </a:r>
            <a:r>
              <a:rPr lang="en-US" b="1" dirty="0" smtClean="0">
                <a:solidFill>
                  <a:srgbClr val="D60093"/>
                </a:solidFill>
              </a:rPr>
              <a:t>:</a:t>
            </a:r>
          </a:p>
          <a:p>
            <a:pPr lvl="1">
              <a:lnSpc>
                <a:spcPct val="90000"/>
              </a:lnSpc>
            </a:pPr>
            <a:r>
              <a:rPr lang="en-US" dirty="0" smtClean="0"/>
              <a:t>Singular vectors are </a:t>
            </a:r>
            <a:r>
              <a:rPr lang="en-US" b="1" dirty="0" smtClean="0">
                <a:solidFill>
                  <a:srgbClr val="D60093"/>
                </a:solidFill>
              </a:rPr>
              <a:t>dense!</a:t>
            </a:r>
            <a:endParaRPr lang="en-US" b="1" dirty="0">
              <a:solidFill>
                <a:srgbClr val="D60093"/>
              </a:solidFill>
            </a:endParaRPr>
          </a:p>
        </p:txBody>
      </p:sp>
      <p:sp>
        <p:nvSpPr>
          <p:cNvPr id="8" name="Slide Number Placeholder 5"/>
          <p:cNvSpPr>
            <a:spLocks noGrp="1"/>
          </p:cNvSpPr>
          <p:nvPr>
            <p:ph type="sldNum" sz="quarter" idx="12"/>
          </p:nvPr>
        </p:nvSpPr>
        <p:spPr/>
        <p:txBody>
          <a:bodyPr/>
          <a:lstStyle/>
          <a:p>
            <a:fld id="{18C11F5C-051A-4582-9CB8-85022DDBD398}" type="slidenum">
              <a:rPr lang="en-US"/>
              <a:pPr/>
              <a:t>58</a:t>
            </a:fld>
            <a:endParaRPr lang="en-US"/>
          </a:p>
        </p:txBody>
      </p:sp>
      <p:grpSp>
        <p:nvGrpSpPr>
          <p:cNvPr id="2" name="Group 170"/>
          <p:cNvGrpSpPr>
            <a:grpSpLocks/>
          </p:cNvGrpSpPr>
          <p:nvPr/>
        </p:nvGrpSpPr>
        <p:grpSpPr bwMode="auto">
          <a:xfrm>
            <a:off x="2819400" y="4800600"/>
            <a:ext cx="3733800" cy="1676400"/>
            <a:chOff x="528" y="960"/>
            <a:chExt cx="2544" cy="1056"/>
          </a:xfrm>
        </p:grpSpPr>
        <p:sp>
          <p:nvSpPr>
            <p:cNvPr id="164" name="Rectangle 21"/>
            <p:cNvSpPr>
              <a:spLocks noChangeArrowheads="1"/>
            </p:cNvSpPr>
            <p:nvPr/>
          </p:nvSpPr>
          <p:spPr bwMode="auto">
            <a:xfrm>
              <a:off x="528" y="960"/>
              <a:ext cx="672" cy="1056"/>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65" name="Oval 22"/>
            <p:cNvSpPr>
              <a:spLocks noChangeArrowheads="1"/>
            </p:cNvSpPr>
            <p:nvPr/>
          </p:nvSpPr>
          <p:spPr bwMode="auto">
            <a:xfrm>
              <a:off x="72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6" name="Oval 23"/>
            <p:cNvSpPr>
              <a:spLocks noChangeArrowheads="1"/>
            </p:cNvSpPr>
            <p:nvPr/>
          </p:nvSpPr>
          <p:spPr bwMode="auto">
            <a:xfrm>
              <a:off x="6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7" name="Oval 24"/>
            <p:cNvSpPr>
              <a:spLocks noChangeArrowheads="1"/>
            </p:cNvSpPr>
            <p:nvPr/>
          </p:nvSpPr>
          <p:spPr bwMode="auto">
            <a:xfrm>
              <a:off x="960"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8" name="Oval 25"/>
            <p:cNvSpPr>
              <a:spLocks noChangeArrowheads="1"/>
            </p:cNvSpPr>
            <p:nvPr/>
          </p:nvSpPr>
          <p:spPr bwMode="auto">
            <a:xfrm>
              <a:off x="816"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9" name="Text Box 26"/>
            <p:cNvSpPr txBox="1">
              <a:spLocks noChangeArrowheads="1"/>
            </p:cNvSpPr>
            <p:nvPr/>
          </p:nvSpPr>
          <p:spPr bwMode="auto">
            <a:xfrm>
              <a:off x="1394" y="1303"/>
              <a:ext cx="258" cy="310"/>
            </a:xfrm>
            <a:prstGeom prst="rect">
              <a:avLst/>
            </a:prstGeom>
            <a:noFill/>
            <a:ln w="28575" algn="ctr">
              <a:noFill/>
              <a:miter lim="800000"/>
              <a:headEnd type="none" w="sm" len="sm"/>
              <a:tailEnd/>
            </a:ln>
            <a:effectLst/>
          </p:spPr>
          <p:txBody>
            <a:bodyPr wrap="none">
              <a:spAutoFit/>
            </a:bodyPr>
            <a:lstStyle/>
            <a:p>
              <a:r>
                <a:rPr kumimoji="1" lang="en-US" sz="2600">
                  <a:latin typeface="Arial" pitchFamily="34" charset="0"/>
                </a:rPr>
                <a:t>=</a:t>
              </a:r>
            </a:p>
          </p:txBody>
        </p:sp>
        <p:sp>
          <p:nvSpPr>
            <p:cNvPr id="170" name="Rectangle 27"/>
            <p:cNvSpPr>
              <a:spLocks noChangeArrowheads="1"/>
            </p:cNvSpPr>
            <p:nvPr/>
          </p:nvSpPr>
          <p:spPr bwMode="auto">
            <a:xfrm>
              <a:off x="1776" y="960"/>
              <a:ext cx="192" cy="1056"/>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1" name="Rectangle 28"/>
            <p:cNvSpPr>
              <a:spLocks noChangeArrowheads="1"/>
            </p:cNvSpPr>
            <p:nvPr/>
          </p:nvSpPr>
          <p:spPr bwMode="auto">
            <a:xfrm>
              <a:off x="2400" y="960"/>
              <a:ext cx="672" cy="144"/>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2" name="Rectangle 29"/>
            <p:cNvSpPr>
              <a:spLocks noChangeArrowheads="1"/>
            </p:cNvSpPr>
            <p:nvPr/>
          </p:nvSpPr>
          <p:spPr bwMode="auto">
            <a:xfrm>
              <a:off x="2160" y="960"/>
              <a:ext cx="144" cy="144"/>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3" name="Line 30"/>
            <p:cNvSpPr>
              <a:spLocks noChangeShapeType="1"/>
            </p:cNvSpPr>
            <p:nvPr/>
          </p:nvSpPr>
          <p:spPr bwMode="auto">
            <a:xfrm>
              <a:off x="2160" y="960"/>
              <a:ext cx="144" cy="144"/>
            </a:xfrm>
            <a:prstGeom prst="line">
              <a:avLst/>
            </a:prstGeom>
            <a:noFill/>
            <a:ln w="28575">
              <a:solidFill>
                <a:schemeClr val="tx1"/>
              </a:solidFill>
              <a:round/>
              <a:headEnd type="none" w="sm" len="sm"/>
              <a:tailEnd/>
            </a:ln>
            <a:effectLst/>
          </p:spPr>
          <p:txBody>
            <a:bodyPr wrap="none" anchor="ctr"/>
            <a:lstStyle/>
            <a:p>
              <a:endParaRPr lang="en-US"/>
            </a:p>
          </p:txBody>
        </p:sp>
        <p:sp>
          <p:nvSpPr>
            <p:cNvPr id="174" name="Oval 31"/>
            <p:cNvSpPr>
              <a:spLocks noChangeArrowheads="1"/>
            </p:cNvSpPr>
            <p:nvPr/>
          </p:nvSpPr>
          <p:spPr bwMode="auto">
            <a:xfrm>
              <a:off x="177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5" name="Oval 32"/>
            <p:cNvSpPr>
              <a:spLocks noChangeArrowheads="1"/>
            </p:cNvSpPr>
            <p:nvPr/>
          </p:nvSpPr>
          <p:spPr bwMode="auto">
            <a:xfrm>
              <a:off x="17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6" name="Oval 33"/>
            <p:cNvSpPr>
              <a:spLocks noChangeArrowheads="1"/>
            </p:cNvSpPr>
            <p:nvPr/>
          </p:nvSpPr>
          <p:spPr bwMode="auto">
            <a:xfrm>
              <a:off x="1872"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7" name="Oval 34"/>
            <p:cNvSpPr>
              <a:spLocks noChangeArrowheads="1"/>
            </p:cNvSpPr>
            <p:nvPr/>
          </p:nvSpPr>
          <p:spPr bwMode="auto">
            <a:xfrm>
              <a:off x="1872"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8" name="Oval 35"/>
            <p:cNvSpPr>
              <a:spLocks noChangeArrowheads="1"/>
            </p:cNvSpPr>
            <p:nvPr/>
          </p:nvSpPr>
          <p:spPr bwMode="auto">
            <a:xfrm>
              <a:off x="18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9" name="Oval 36"/>
            <p:cNvSpPr>
              <a:spLocks noChangeArrowheads="1"/>
            </p:cNvSpPr>
            <p:nvPr/>
          </p:nvSpPr>
          <p:spPr bwMode="auto">
            <a:xfrm>
              <a:off x="187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0" name="Oval 37"/>
            <p:cNvSpPr>
              <a:spLocks noChangeArrowheads="1"/>
            </p:cNvSpPr>
            <p:nvPr/>
          </p:nvSpPr>
          <p:spPr bwMode="auto">
            <a:xfrm flipH="1">
              <a:off x="1776"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1" name="Oval 38"/>
            <p:cNvSpPr>
              <a:spLocks noChangeArrowheads="1"/>
            </p:cNvSpPr>
            <p:nvPr/>
          </p:nvSpPr>
          <p:spPr bwMode="auto">
            <a:xfrm flipH="1">
              <a:off x="1776"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2" name="Oval 39"/>
            <p:cNvSpPr>
              <a:spLocks noChangeArrowheads="1"/>
            </p:cNvSpPr>
            <p:nvPr/>
          </p:nvSpPr>
          <p:spPr bwMode="auto">
            <a:xfrm>
              <a:off x="1824"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3" name="Oval 40"/>
            <p:cNvSpPr>
              <a:spLocks noChangeArrowheads="1"/>
            </p:cNvSpPr>
            <p:nvPr/>
          </p:nvSpPr>
          <p:spPr bwMode="auto">
            <a:xfrm flipH="1">
              <a:off x="18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4" name="Oval 41"/>
            <p:cNvSpPr>
              <a:spLocks noChangeArrowheads="1"/>
            </p:cNvSpPr>
            <p:nvPr/>
          </p:nvSpPr>
          <p:spPr bwMode="auto">
            <a:xfrm>
              <a:off x="1920"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5" name="Oval 42"/>
            <p:cNvSpPr>
              <a:spLocks noChangeArrowheads="1"/>
            </p:cNvSpPr>
            <p:nvPr/>
          </p:nvSpPr>
          <p:spPr bwMode="auto">
            <a:xfrm flipH="1">
              <a:off x="1872"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6" name="Oval 43"/>
            <p:cNvSpPr>
              <a:spLocks noChangeArrowheads="1"/>
            </p:cNvSpPr>
            <p:nvPr/>
          </p:nvSpPr>
          <p:spPr bwMode="auto">
            <a:xfrm>
              <a:off x="1872"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7" name="Oval 44"/>
            <p:cNvSpPr>
              <a:spLocks noChangeArrowheads="1"/>
            </p:cNvSpPr>
            <p:nvPr/>
          </p:nvSpPr>
          <p:spPr bwMode="auto">
            <a:xfrm>
              <a:off x="1920"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8" name="Oval 45"/>
            <p:cNvSpPr>
              <a:spLocks noChangeArrowheads="1"/>
            </p:cNvSpPr>
            <p:nvPr/>
          </p:nvSpPr>
          <p:spPr bwMode="auto">
            <a:xfrm>
              <a:off x="1872"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9" name="Oval 46"/>
            <p:cNvSpPr>
              <a:spLocks noChangeArrowheads="1"/>
            </p:cNvSpPr>
            <p:nvPr/>
          </p:nvSpPr>
          <p:spPr bwMode="auto">
            <a:xfrm>
              <a:off x="1872"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0" name="Oval 47"/>
            <p:cNvSpPr>
              <a:spLocks noChangeArrowheads="1"/>
            </p:cNvSpPr>
            <p:nvPr/>
          </p:nvSpPr>
          <p:spPr bwMode="auto">
            <a:xfrm>
              <a:off x="1824"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1" name="Oval 48"/>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2" name="Oval 49"/>
            <p:cNvSpPr>
              <a:spLocks noChangeArrowheads="1"/>
            </p:cNvSpPr>
            <p:nvPr/>
          </p:nvSpPr>
          <p:spPr bwMode="auto">
            <a:xfrm flipH="1">
              <a:off x="1824" y="124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3" name="Oval 50"/>
            <p:cNvSpPr>
              <a:spLocks noChangeArrowheads="1"/>
            </p:cNvSpPr>
            <p:nvPr/>
          </p:nvSpPr>
          <p:spPr bwMode="auto">
            <a:xfrm flipH="1">
              <a:off x="1824"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4" name="Oval 51"/>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5" name="Oval 52"/>
            <p:cNvSpPr>
              <a:spLocks noChangeArrowheads="1"/>
            </p:cNvSpPr>
            <p:nvPr/>
          </p:nvSpPr>
          <p:spPr bwMode="auto">
            <a:xfrm flipH="1">
              <a:off x="1920"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6" name="Oval 53"/>
            <p:cNvSpPr>
              <a:spLocks noChangeArrowheads="1"/>
            </p:cNvSpPr>
            <p:nvPr/>
          </p:nvSpPr>
          <p:spPr bwMode="auto">
            <a:xfrm flipH="1">
              <a:off x="18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7" name="Oval 54"/>
            <p:cNvSpPr>
              <a:spLocks noChangeArrowheads="1"/>
            </p:cNvSpPr>
            <p:nvPr/>
          </p:nvSpPr>
          <p:spPr bwMode="auto">
            <a:xfrm flipH="1">
              <a:off x="1920"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8" name="Oval 55"/>
            <p:cNvSpPr>
              <a:spLocks noChangeArrowheads="1"/>
            </p:cNvSpPr>
            <p:nvPr/>
          </p:nvSpPr>
          <p:spPr bwMode="auto">
            <a:xfrm>
              <a:off x="1920"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9" name="Oval 56"/>
            <p:cNvSpPr>
              <a:spLocks noChangeArrowheads="1"/>
            </p:cNvSpPr>
            <p:nvPr/>
          </p:nvSpPr>
          <p:spPr bwMode="auto">
            <a:xfrm>
              <a:off x="1920"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0" name="Oval 57"/>
            <p:cNvSpPr>
              <a:spLocks noChangeArrowheads="1"/>
            </p:cNvSpPr>
            <p:nvPr/>
          </p:nvSpPr>
          <p:spPr bwMode="auto">
            <a:xfrm>
              <a:off x="1920"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1" name="Oval 58"/>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2" name="Oval 59"/>
            <p:cNvSpPr>
              <a:spLocks noChangeArrowheads="1"/>
            </p:cNvSpPr>
            <p:nvPr/>
          </p:nvSpPr>
          <p:spPr bwMode="auto">
            <a:xfrm>
              <a:off x="1872"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3" name="Oval 60"/>
            <p:cNvSpPr>
              <a:spLocks noChangeArrowheads="1"/>
            </p:cNvSpPr>
            <p:nvPr/>
          </p:nvSpPr>
          <p:spPr bwMode="auto">
            <a:xfrm>
              <a:off x="1872"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4" name="Oval 61"/>
            <p:cNvSpPr>
              <a:spLocks noChangeArrowheads="1"/>
            </p:cNvSpPr>
            <p:nvPr/>
          </p:nvSpPr>
          <p:spPr bwMode="auto">
            <a:xfrm>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5" name="Oval 62"/>
            <p:cNvSpPr>
              <a:spLocks noChangeArrowheads="1"/>
            </p:cNvSpPr>
            <p:nvPr/>
          </p:nvSpPr>
          <p:spPr bwMode="auto">
            <a:xfrm>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6" name="Oval 63"/>
            <p:cNvSpPr>
              <a:spLocks noChangeArrowheads="1"/>
            </p:cNvSpPr>
            <p:nvPr/>
          </p:nvSpPr>
          <p:spPr bwMode="auto">
            <a:xfrm flipH="1">
              <a:off x="1776"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7" name="Oval 64"/>
            <p:cNvSpPr>
              <a:spLocks noChangeArrowheads="1"/>
            </p:cNvSpPr>
            <p:nvPr/>
          </p:nvSpPr>
          <p:spPr bwMode="auto">
            <a:xfrm flipH="1">
              <a:off x="1776"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8" name="Oval 65"/>
            <p:cNvSpPr>
              <a:spLocks noChangeArrowheads="1"/>
            </p:cNvSpPr>
            <p:nvPr/>
          </p:nvSpPr>
          <p:spPr bwMode="auto">
            <a:xfrm flipH="1">
              <a:off x="1824"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9" name="Oval 66"/>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0" name="Oval 67"/>
            <p:cNvSpPr>
              <a:spLocks noChangeArrowheads="1"/>
            </p:cNvSpPr>
            <p:nvPr/>
          </p:nvSpPr>
          <p:spPr bwMode="auto">
            <a:xfrm flipH="1">
              <a:off x="1776"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1" name="Oval 68"/>
            <p:cNvSpPr>
              <a:spLocks noChangeArrowheads="1"/>
            </p:cNvSpPr>
            <p:nvPr/>
          </p:nvSpPr>
          <p:spPr bwMode="auto">
            <a:xfrm flipH="1">
              <a:off x="1872"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2" name="Oval 69"/>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3" name="Oval 70"/>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4" name="Oval 71"/>
            <p:cNvSpPr>
              <a:spLocks noChangeArrowheads="1"/>
            </p:cNvSpPr>
            <p:nvPr/>
          </p:nvSpPr>
          <p:spPr bwMode="auto">
            <a:xfrm>
              <a:off x="1872"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5" name="Oval 72"/>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6" name="Oval 73"/>
            <p:cNvSpPr>
              <a:spLocks noChangeArrowheads="1"/>
            </p:cNvSpPr>
            <p:nvPr/>
          </p:nvSpPr>
          <p:spPr bwMode="auto">
            <a:xfrm>
              <a:off x="1824"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7" name="Oval 74"/>
            <p:cNvSpPr>
              <a:spLocks noChangeArrowheads="1"/>
            </p:cNvSpPr>
            <p:nvPr/>
          </p:nvSpPr>
          <p:spPr bwMode="auto">
            <a:xfrm>
              <a:off x="1824"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8" name="Oval 75"/>
            <p:cNvSpPr>
              <a:spLocks noChangeArrowheads="1"/>
            </p:cNvSpPr>
            <p:nvPr/>
          </p:nvSpPr>
          <p:spPr bwMode="auto">
            <a:xfrm>
              <a:off x="18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9" name="Oval 76"/>
            <p:cNvSpPr>
              <a:spLocks noChangeArrowheads="1"/>
            </p:cNvSpPr>
            <p:nvPr/>
          </p:nvSpPr>
          <p:spPr bwMode="auto">
            <a:xfrm flipH="1">
              <a:off x="1824"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0" name="Oval 77"/>
            <p:cNvSpPr>
              <a:spLocks noChangeArrowheads="1"/>
            </p:cNvSpPr>
            <p:nvPr/>
          </p:nvSpPr>
          <p:spPr bwMode="auto">
            <a:xfrm flipH="1">
              <a:off x="1920"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1" name="Oval 78"/>
            <p:cNvSpPr>
              <a:spLocks noChangeArrowheads="1"/>
            </p:cNvSpPr>
            <p:nvPr/>
          </p:nvSpPr>
          <p:spPr bwMode="auto">
            <a:xfrm flipH="1">
              <a:off x="1920"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2" name="Oval 79"/>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3" name="Oval 80"/>
            <p:cNvSpPr>
              <a:spLocks noChangeArrowheads="1"/>
            </p:cNvSpPr>
            <p:nvPr/>
          </p:nvSpPr>
          <p:spPr bwMode="auto">
            <a:xfrm flipH="1">
              <a:off x="1920" y="124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4" name="Oval 81"/>
            <p:cNvSpPr>
              <a:spLocks noChangeArrowheads="1"/>
            </p:cNvSpPr>
            <p:nvPr/>
          </p:nvSpPr>
          <p:spPr bwMode="auto">
            <a:xfrm flipH="1">
              <a:off x="1776"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5" name="Oval 82"/>
            <p:cNvSpPr>
              <a:spLocks noChangeArrowheads="1"/>
            </p:cNvSpPr>
            <p:nvPr/>
          </p:nvSpPr>
          <p:spPr bwMode="auto">
            <a:xfrm>
              <a:off x="1920"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6" name="Oval 83"/>
            <p:cNvSpPr>
              <a:spLocks noChangeArrowheads="1"/>
            </p:cNvSpPr>
            <p:nvPr/>
          </p:nvSpPr>
          <p:spPr bwMode="auto">
            <a:xfrm>
              <a:off x="1920"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7" name="Oval 84"/>
            <p:cNvSpPr>
              <a:spLocks noChangeArrowheads="1"/>
            </p:cNvSpPr>
            <p:nvPr/>
          </p:nvSpPr>
          <p:spPr bwMode="auto">
            <a:xfrm>
              <a:off x="1872"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8" name="Oval 85"/>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9" name="Oval 86"/>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0" name="Oval 87"/>
            <p:cNvSpPr>
              <a:spLocks noChangeArrowheads="1"/>
            </p:cNvSpPr>
            <p:nvPr/>
          </p:nvSpPr>
          <p:spPr bwMode="auto">
            <a:xfrm flipH="1">
              <a:off x="17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1" name="Oval 88"/>
            <p:cNvSpPr>
              <a:spLocks noChangeArrowheads="1"/>
            </p:cNvSpPr>
            <p:nvPr/>
          </p:nvSpPr>
          <p:spPr bwMode="auto">
            <a:xfrm flipH="1">
              <a:off x="1776"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2" name="Oval 89"/>
            <p:cNvSpPr>
              <a:spLocks noChangeArrowheads="1"/>
            </p:cNvSpPr>
            <p:nvPr/>
          </p:nvSpPr>
          <p:spPr bwMode="auto">
            <a:xfrm flipH="1">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3" name="Oval 90"/>
            <p:cNvSpPr>
              <a:spLocks noChangeArrowheads="1"/>
            </p:cNvSpPr>
            <p:nvPr/>
          </p:nvSpPr>
          <p:spPr bwMode="auto">
            <a:xfrm flipH="1">
              <a:off x="1872"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4" name="Oval 91"/>
            <p:cNvSpPr>
              <a:spLocks noChangeArrowheads="1"/>
            </p:cNvSpPr>
            <p:nvPr/>
          </p:nvSpPr>
          <p:spPr bwMode="auto">
            <a:xfrm flipH="1">
              <a:off x="182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5" name="Oval 92"/>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6" name="Oval 93"/>
            <p:cNvSpPr>
              <a:spLocks noChangeArrowheads="1"/>
            </p:cNvSpPr>
            <p:nvPr/>
          </p:nvSpPr>
          <p:spPr bwMode="auto">
            <a:xfrm flipH="1">
              <a:off x="1920"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7" name="Oval 94"/>
            <p:cNvSpPr>
              <a:spLocks noChangeArrowheads="1"/>
            </p:cNvSpPr>
            <p:nvPr/>
          </p:nvSpPr>
          <p:spPr bwMode="auto">
            <a:xfrm flipH="1">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8" name="Oval 95"/>
            <p:cNvSpPr>
              <a:spLocks noChangeArrowheads="1"/>
            </p:cNvSpPr>
            <p:nvPr/>
          </p:nvSpPr>
          <p:spPr bwMode="auto">
            <a:xfrm flipH="1">
              <a:off x="192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9" name="Oval 96"/>
            <p:cNvSpPr>
              <a:spLocks noChangeArrowheads="1"/>
            </p:cNvSpPr>
            <p:nvPr/>
          </p:nvSpPr>
          <p:spPr bwMode="auto">
            <a:xfrm flipH="1">
              <a:off x="177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0" name="Oval 97"/>
            <p:cNvSpPr>
              <a:spLocks noChangeArrowheads="1"/>
            </p:cNvSpPr>
            <p:nvPr/>
          </p:nvSpPr>
          <p:spPr bwMode="auto">
            <a:xfrm flipH="1">
              <a:off x="1776"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1" name="Oval 98"/>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2" name="Oval 99"/>
            <p:cNvSpPr>
              <a:spLocks noChangeArrowheads="1"/>
            </p:cNvSpPr>
            <p:nvPr/>
          </p:nvSpPr>
          <p:spPr bwMode="auto">
            <a:xfrm flipH="1">
              <a:off x="187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3" name="Oval 100"/>
            <p:cNvSpPr>
              <a:spLocks noChangeArrowheads="1"/>
            </p:cNvSpPr>
            <p:nvPr/>
          </p:nvSpPr>
          <p:spPr bwMode="auto">
            <a:xfrm flipH="1">
              <a:off x="1824"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4" name="Oval 101"/>
            <p:cNvSpPr>
              <a:spLocks noChangeArrowheads="1"/>
            </p:cNvSpPr>
            <p:nvPr/>
          </p:nvSpPr>
          <p:spPr bwMode="auto">
            <a:xfrm flipH="1">
              <a:off x="1920"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5" name="Oval 102"/>
            <p:cNvSpPr>
              <a:spLocks noChangeArrowheads="1"/>
            </p:cNvSpPr>
            <p:nvPr/>
          </p:nvSpPr>
          <p:spPr bwMode="auto">
            <a:xfrm flipH="1">
              <a:off x="192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6" name="Oval 103"/>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7" name="Oval 104"/>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8" name="Oval 105"/>
            <p:cNvSpPr>
              <a:spLocks noChangeArrowheads="1"/>
            </p:cNvSpPr>
            <p:nvPr/>
          </p:nvSpPr>
          <p:spPr bwMode="auto">
            <a:xfrm>
              <a:off x="1824"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9" name="Oval 106"/>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0" name="Oval 107"/>
            <p:cNvSpPr>
              <a:spLocks noChangeArrowheads="1"/>
            </p:cNvSpPr>
            <p:nvPr/>
          </p:nvSpPr>
          <p:spPr bwMode="auto">
            <a:xfrm>
              <a:off x="1824"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1" name="Oval 108"/>
            <p:cNvSpPr>
              <a:spLocks noChangeArrowheads="1"/>
            </p:cNvSpPr>
            <p:nvPr/>
          </p:nvSpPr>
          <p:spPr bwMode="auto">
            <a:xfrm>
              <a:off x="1824"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2" name="Oval 109"/>
            <p:cNvSpPr>
              <a:spLocks noChangeArrowheads="1"/>
            </p:cNvSpPr>
            <p:nvPr/>
          </p:nvSpPr>
          <p:spPr bwMode="auto">
            <a:xfrm>
              <a:off x="1776"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3" name="Oval 110"/>
            <p:cNvSpPr>
              <a:spLocks noChangeArrowheads="1"/>
            </p:cNvSpPr>
            <p:nvPr/>
          </p:nvSpPr>
          <p:spPr bwMode="auto">
            <a:xfrm>
              <a:off x="1776"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4" name="Oval 111"/>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5" name="Oval 112"/>
            <p:cNvSpPr>
              <a:spLocks noChangeArrowheads="1"/>
            </p:cNvSpPr>
            <p:nvPr/>
          </p:nvSpPr>
          <p:spPr bwMode="auto">
            <a:xfrm>
              <a:off x="1872"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6" name="Oval 113"/>
            <p:cNvSpPr>
              <a:spLocks noChangeArrowheads="1"/>
            </p:cNvSpPr>
            <p:nvPr/>
          </p:nvSpPr>
          <p:spPr bwMode="auto">
            <a:xfrm>
              <a:off x="1872"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7" name="Oval 114"/>
            <p:cNvSpPr>
              <a:spLocks noChangeArrowheads="1"/>
            </p:cNvSpPr>
            <p:nvPr/>
          </p:nvSpPr>
          <p:spPr bwMode="auto">
            <a:xfrm>
              <a:off x="1824"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8" name="Oval 115"/>
            <p:cNvSpPr>
              <a:spLocks noChangeArrowheads="1"/>
            </p:cNvSpPr>
            <p:nvPr/>
          </p:nvSpPr>
          <p:spPr bwMode="auto">
            <a:xfrm>
              <a:off x="1824"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9" name="Oval 116"/>
            <p:cNvSpPr>
              <a:spLocks noChangeArrowheads="1"/>
            </p:cNvSpPr>
            <p:nvPr/>
          </p:nvSpPr>
          <p:spPr bwMode="auto">
            <a:xfrm>
              <a:off x="1824"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0" name="Oval 117"/>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1" name="Oval 118"/>
            <p:cNvSpPr>
              <a:spLocks noChangeArrowheads="1"/>
            </p:cNvSpPr>
            <p:nvPr/>
          </p:nvSpPr>
          <p:spPr bwMode="auto">
            <a:xfrm>
              <a:off x="1824"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2" name="Oval 119"/>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3" name="Oval 120"/>
            <p:cNvSpPr>
              <a:spLocks noChangeArrowheads="1"/>
            </p:cNvSpPr>
            <p:nvPr/>
          </p:nvSpPr>
          <p:spPr bwMode="auto">
            <a:xfrm>
              <a:off x="1776"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4" name="Oval 121"/>
            <p:cNvSpPr>
              <a:spLocks noChangeArrowheads="1"/>
            </p:cNvSpPr>
            <p:nvPr/>
          </p:nvSpPr>
          <p:spPr bwMode="auto">
            <a:xfrm>
              <a:off x="1776"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5" name="Oval 122"/>
            <p:cNvSpPr>
              <a:spLocks noChangeArrowheads="1"/>
            </p:cNvSpPr>
            <p:nvPr/>
          </p:nvSpPr>
          <p:spPr bwMode="auto">
            <a:xfrm>
              <a:off x="1872"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6" name="Oval 123"/>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7" name="Oval 124"/>
            <p:cNvSpPr>
              <a:spLocks noChangeArrowheads="1"/>
            </p:cNvSpPr>
            <p:nvPr/>
          </p:nvSpPr>
          <p:spPr bwMode="auto">
            <a:xfrm>
              <a:off x="1824"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8" name="Oval 125"/>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9" name="Oval 126"/>
            <p:cNvSpPr>
              <a:spLocks noChangeArrowheads="1"/>
            </p:cNvSpPr>
            <p:nvPr/>
          </p:nvSpPr>
          <p:spPr bwMode="auto">
            <a:xfrm>
              <a:off x="259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0" name="Oval 127"/>
            <p:cNvSpPr>
              <a:spLocks noChangeArrowheads="1"/>
            </p:cNvSpPr>
            <p:nvPr/>
          </p:nvSpPr>
          <p:spPr bwMode="auto">
            <a:xfrm flipH="1">
              <a:off x="2544"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1" name="Oval 128"/>
            <p:cNvSpPr>
              <a:spLocks noChangeArrowheads="1"/>
            </p:cNvSpPr>
            <p:nvPr/>
          </p:nvSpPr>
          <p:spPr bwMode="auto">
            <a:xfrm flipH="1">
              <a:off x="249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2" name="Oval 129"/>
            <p:cNvSpPr>
              <a:spLocks noChangeArrowheads="1"/>
            </p:cNvSpPr>
            <p:nvPr/>
          </p:nvSpPr>
          <p:spPr bwMode="auto">
            <a:xfrm flipH="1">
              <a:off x="249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3" name="Oval 130"/>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4" name="Oval 131"/>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5" name="Oval 132"/>
            <p:cNvSpPr>
              <a:spLocks noChangeArrowheads="1"/>
            </p:cNvSpPr>
            <p:nvPr/>
          </p:nvSpPr>
          <p:spPr bwMode="auto">
            <a:xfrm>
              <a:off x="244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6" name="Oval 133"/>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7" name="Oval 134"/>
            <p:cNvSpPr>
              <a:spLocks noChangeArrowheads="1"/>
            </p:cNvSpPr>
            <p:nvPr/>
          </p:nvSpPr>
          <p:spPr bwMode="auto">
            <a:xfrm>
              <a:off x="254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8" name="Oval 135"/>
            <p:cNvSpPr>
              <a:spLocks noChangeArrowheads="1"/>
            </p:cNvSpPr>
            <p:nvPr/>
          </p:nvSpPr>
          <p:spPr bwMode="auto">
            <a:xfrm>
              <a:off x="292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9" name="Oval 136"/>
            <p:cNvSpPr>
              <a:spLocks noChangeArrowheads="1"/>
            </p:cNvSpPr>
            <p:nvPr/>
          </p:nvSpPr>
          <p:spPr bwMode="auto">
            <a:xfrm>
              <a:off x="249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0" name="Oval 137"/>
            <p:cNvSpPr>
              <a:spLocks noChangeArrowheads="1"/>
            </p:cNvSpPr>
            <p:nvPr/>
          </p:nvSpPr>
          <p:spPr bwMode="auto">
            <a:xfrm>
              <a:off x="259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1" name="Oval 138"/>
            <p:cNvSpPr>
              <a:spLocks noChangeArrowheads="1"/>
            </p:cNvSpPr>
            <p:nvPr/>
          </p:nvSpPr>
          <p:spPr bwMode="auto">
            <a:xfrm>
              <a:off x="288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2" name="Oval 139"/>
            <p:cNvSpPr>
              <a:spLocks noChangeArrowheads="1"/>
            </p:cNvSpPr>
            <p:nvPr/>
          </p:nvSpPr>
          <p:spPr bwMode="auto">
            <a:xfrm flipH="1">
              <a:off x="2784"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3" name="Oval 140"/>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4" name="Oval 141"/>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5" name="Oval 142"/>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6" name="Oval 143"/>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7" name="Oval 144"/>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8" name="Oval 145"/>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9" name="Oval 146"/>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0" name="Oval 147"/>
            <p:cNvSpPr>
              <a:spLocks noChangeArrowheads="1"/>
            </p:cNvSpPr>
            <p:nvPr/>
          </p:nvSpPr>
          <p:spPr bwMode="auto">
            <a:xfrm flipH="1">
              <a:off x="268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1" name="Oval 148"/>
            <p:cNvSpPr>
              <a:spLocks noChangeArrowheads="1"/>
            </p:cNvSpPr>
            <p:nvPr/>
          </p:nvSpPr>
          <p:spPr bwMode="auto">
            <a:xfrm flipH="1">
              <a:off x="268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2" name="Oval 149"/>
            <p:cNvSpPr>
              <a:spLocks noChangeArrowheads="1"/>
            </p:cNvSpPr>
            <p:nvPr/>
          </p:nvSpPr>
          <p:spPr bwMode="auto">
            <a:xfrm>
              <a:off x="264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3" name="Oval 150"/>
            <p:cNvSpPr>
              <a:spLocks noChangeArrowheads="1"/>
            </p:cNvSpPr>
            <p:nvPr/>
          </p:nvSpPr>
          <p:spPr bwMode="auto">
            <a:xfrm>
              <a:off x="2448"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4" name="Oval 151"/>
            <p:cNvSpPr>
              <a:spLocks noChangeArrowheads="1"/>
            </p:cNvSpPr>
            <p:nvPr/>
          </p:nvSpPr>
          <p:spPr bwMode="auto">
            <a:xfrm>
              <a:off x="268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5" name="Oval 152"/>
            <p:cNvSpPr>
              <a:spLocks noChangeArrowheads="1"/>
            </p:cNvSpPr>
            <p:nvPr/>
          </p:nvSpPr>
          <p:spPr bwMode="auto">
            <a:xfrm>
              <a:off x="240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6" name="Oval 153"/>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7" name="Oval 154"/>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8" name="Oval 155"/>
            <p:cNvSpPr>
              <a:spLocks noChangeArrowheads="1"/>
            </p:cNvSpPr>
            <p:nvPr/>
          </p:nvSpPr>
          <p:spPr bwMode="auto">
            <a:xfrm>
              <a:off x="273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9" name="Oval 156"/>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0" name="Oval 157"/>
            <p:cNvSpPr>
              <a:spLocks noChangeArrowheads="1"/>
            </p:cNvSpPr>
            <p:nvPr/>
          </p:nvSpPr>
          <p:spPr bwMode="auto">
            <a:xfrm>
              <a:off x="302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1" name="Oval 158"/>
            <p:cNvSpPr>
              <a:spLocks noChangeArrowheads="1"/>
            </p:cNvSpPr>
            <p:nvPr/>
          </p:nvSpPr>
          <p:spPr bwMode="auto">
            <a:xfrm flipH="1">
              <a:off x="297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2" name="Oval 159"/>
            <p:cNvSpPr>
              <a:spLocks noChangeArrowheads="1"/>
            </p:cNvSpPr>
            <p:nvPr/>
          </p:nvSpPr>
          <p:spPr bwMode="auto">
            <a:xfrm flipH="1">
              <a:off x="292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3" name="Oval 160"/>
            <p:cNvSpPr>
              <a:spLocks noChangeArrowheads="1"/>
            </p:cNvSpPr>
            <p:nvPr/>
          </p:nvSpPr>
          <p:spPr bwMode="auto">
            <a:xfrm flipH="1">
              <a:off x="292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4" name="Oval 161"/>
            <p:cNvSpPr>
              <a:spLocks noChangeArrowheads="1"/>
            </p:cNvSpPr>
            <p:nvPr/>
          </p:nvSpPr>
          <p:spPr bwMode="auto">
            <a:xfrm>
              <a:off x="288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5" name="Oval 162"/>
            <p:cNvSpPr>
              <a:spLocks noChangeArrowheads="1"/>
            </p:cNvSpPr>
            <p:nvPr/>
          </p:nvSpPr>
          <p:spPr bwMode="auto">
            <a:xfrm>
              <a:off x="29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6" name="Oval 163"/>
            <p:cNvSpPr>
              <a:spLocks noChangeArrowheads="1"/>
            </p:cNvSpPr>
            <p:nvPr/>
          </p:nvSpPr>
          <p:spPr bwMode="auto">
            <a:xfrm>
              <a:off x="283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7" name="Oval 164"/>
            <p:cNvSpPr>
              <a:spLocks noChangeArrowheads="1"/>
            </p:cNvSpPr>
            <p:nvPr/>
          </p:nvSpPr>
          <p:spPr bwMode="auto">
            <a:xfrm>
              <a:off x="216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8" name="Oval 165"/>
            <p:cNvSpPr>
              <a:spLocks noChangeArrowheads="1"/>
            </p:cNvSpPr>
            <p:nvPr/>
          </p:nvSpPr>
          <p:spPr bwMode="auto">
            <a:xfrm>
              <a:off x="225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9" name="Oval 166"/>
            <p:cNvSpPr>
              <a:spLocks noChangeArrowheads="1"/>
            </p:cNvSpPr>
            <p:nvPr/>
          </p:nvSpPr>
          <p:spPr bwMode="auto">
            <a:xfrm>
              <a:off x="2208"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0" name="Oval 167"/>
            <p:cNvSpPr>
              <a:spLocks noChangeArrowheads="1"/>
            </p:cNvSpPr>
            <p:nvPr/>
          </p:nvSpPr>
          <p:spPr bwMode="auto">
            <a:xfrm>
              <a:off x="624"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1" name="Oval 168"/>
            <p:cNvSpPr>
              <a:spLocks noChangeArrowheads="1"/>
            </p:cNvSpPr>
            <p:nvPr/>
          </p:nvSpPr>
          <p:spPr bwMode="auto">
            <a:xfrm>
              <a:off x="96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2" name="Oval 169"/>
            <p:cNvSpPr>
              <a:spLocks noChangeArrowheads="1"/>
            </p:cNvSpPr>
            <p:nvPr/>
          </p:nvSpPr>
          <p:spPr bwMode="auto">
            <a:xfrm>
              <a:off x="6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grpSp>
      <p:sp>
        <p:nvSpPr>
          <p:cNvPr id="313" name="Text Box 172"/>
          <p:cNvSpPr txBox="1">
            <a:spLocks noChangeArrowheads="1"/>
          </p:cNvSpPr>
          <p:nvPr/>
        </p:nvSpPr>
        <p:spPr bwMode="auto">
          <a:xfrm>
            <a:off x="4953000" y="5943600"/>
            <a:ext cx="351378" cy="369332"/>
          </a:xfrm>
          <a:prstGeom prst="rect">
            <a:avLst/>
          </a:prstGeom>
          <a:noFill/>
          <a:ln w="19050" cap="rnd" algn="ctr">
            <a:noFill/>
            <a:miter lim="800000"/>
            <a:headEnd/>
            <a:tailEnd/>
          </a:ln>
          <a:effectLst/>
        </p:spPr>
        <p:txBody>
          <a:bodyPr wrap="none">
            <a:spAutoFit/>
          </a:bodyPr>
          <a:lstStyle/>
          <a:p>
            <a:r>
              <a:rPr lang="en-US" dirty="0">
                <a:latin typeface="Times New Roman" pitchFamily="18" charset="0"/>
              </a:rPr>
              <a:t>U</a:t>
            </a:r>
          </a:p>
        </p:txBody>
      </p:sp>
      <p:sp>
        <p:nvSpPr>
          <p:cNvPr id="314" name="Text Box 173"/>
          <p:cNvSpPr txBox="1">
            <a:spLocks noChangeArrowheads="1"/>
          </p:cNvSpPr>
          <p:nvPr/>
        </p:nvSpPr>
        <p:spPr bwMode="auto">
          <a:xfrm>
            <a:off x="5181600" y="5029200"/>
            <a:ext cx="320922" cy="369332"/>
          </a:xfrm>
          <a:prstGeom prst="rect">
            <a:avLst/>
          </a:prstGeom>
          <a:noFill/>
          <a:ln w="19050" cap="rnd" algn="ctr">
            <a:noFill/>
            <a:miter lim="800000"/>
            <a:headEnd/>
            <a:tailEnd/>
          </a:ln>
          <a:effectLst/>
        </p:spPr>
        <p:txBody>
          <a:bodyPr wrap="none">
            <a:spAutoFit/>
          </a:bodyPr>
          <a:lstStyle/>
          <a:p>
            <a:r>
              <a:rPr lang="en-US" dirty="0">
                <a:latin typeface="Times New Roman" pitchFamily="18" charset="0"/>
                <a:sym typeface="Symbol" pitchFamily="18" charset="2"/>
              </a:rPr>
              <a:t></a:t>
            </a:r>
          </a:p>
        </p:txBody>
      </p:sp>
      <p:sp>
        <p:nvSpPr>
          <p:cNvPr id="315" name="Text Box 174"/>
          <p:cNvSpPr txBox="1">
            <a:spLocks noChangeArrowheads="1"/>
          </p:cNvSpPr>
          <p:nvPr/>
        </p:nvSpPr>
        <p:spPr bwMode="auto">
          <a:xfrm>
            <a:off x="6553200" y="4724400"/>
            <a:ext cx="445956" cy="369332"/>
          </a:xfrm>
          <a:prstGeom prst="rect">
            <a:avLst/>
          </a:prstGeom>
          <a:noFill/>
          <a:ln w="19050" cap="rnd" algn="ctr">
            <a:noFill/>
            <a:miter lim="800000"/>
            <a:headEnd/>
            <a:tailEnd/>
          </a:ln>
          <a:effectLst/>
        </p:spPr>
        <p:txBody>
          <a:bodyPr wrap="none">
            <a:spAutoFit/>
          </a:bodyPr>
          <a:lstStyle/>
          <a:p>
            <a:r>
              <a:rPr lang="en-US" dirty="0">
                <a:latin typeface="Times New Roman" pitchFamily="18" charset="0"/>
              </a:rPr>
              <a:t>V</a:t>
            </a:r>
            <a:r>
              <a:rPr lang="en-US" baseline="30000" dirty="0">
                <a:latin typeface="Times New Roman" pitchFamily="18" charset="0"/>
              </a:rPr>
              <a:t>T</a:t>
            </a:r>
          </a:p>
        </p:txBody>
      </p:sp>
      <p:sp>
        <p:nvSpPr>
          <p:cNvPr id="3" name="日期占位符 2"/>
          <p:cNvSpPr>
            <a:spLocks noGrp="1"/>
          </p:cNvSpPr>
          <p:nvPr>
            <p:ph type="dt" sz="half" idx="10"/>
          </p:nvPr>
        </p:nvSpPr>
        <p:spPr/>
        <p:txBody>
          <a:bodyPr/>
          <a:lstStyle/>
          <a:p>
            <a:fld id="{B19174E6-633D-4FA0-8604-21C8D802F804}" type="datetime1">
              <a:rPr lang="en-US" altLang="zh-CN" smtClean="0"/>
              <a:t>12/17/2021</a:t>
            </a:fld>
            <a:endParaRPr lang="en-US"/>
          </a:p>
        </p:txBody>
      </p:sp>
    </p:spTree>
    <p:extLst>
      <p:ext uri="{BB962C8B-B14F-4D97-AF65-F5344CB8AC3E}">
        <p14:creationId xmlns:p14="http://schemas.microsoft.com/office/powerpoint/2010/main" val="364453558"/>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CUR Decomposition</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3592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Dimensionality Reduction</a:t>
            </a:r>
            <a:endParaRPr lang="en-US" dirty="0"/>
          </a:p>
        </p:txBody>
      </p:sp>
      <p:sp>
        <p:nvSpPr>
          <p:cNvPr id="3" name="Content Placeholder 2"/>
          <p:cNvSpPr>
            <a:spLocks noGrp="1"/>
          </p:cNvSpPr>
          <p:nvPr>
            <p:ph idx="1"/>
          </p:nvPr>
        </p:nvSpPr>
        <p:spPr/>
        <p:txBody>
          <a:bodyPr/>
          <a:lstStyle/>
          <a:p>
            <a:r>
              <a:rPr lang="en-US" b="1" dirty="0" smtClean="0">
                <a:solidFill>
                  <a:srgbClr val="FF0066"/>
                </a:solidFill>
              </a:rPr>
              <a:t>Goal of dimensionality reduction is to discover the axis of data!</a:t>
            </a:r>
            <a:endParaRPr lang="en-US" b="1" dirty="0">
              <a:solidFill>
                <a:srgbClr val="FF0066"/>
              </a:solidFill>
            </a:endParaRPr>
          </a:p>
        </p:txBody>
      </p:sp>
      <p:pic>
        <p:nvPicPr>
          <p:cNvPr id="4" name="Picture 2"/>
          <p:cNvPicPr>
            <a:picLocks noChangeAspect="1" noChangeArrowheads="1"/>
          </p:cNvPicPr>
          <p:nvPr/>
        </p:nvPicPr>
        <p:blipFill rotWithShape="1">
          <a:blip r:embed="rId3" cstate="print"/>
          <a:srcRect t="9033" r="65192" b="5588"/>
          <a:stretch/>
        </p:blipFill>
        <p:spPr bwMode="auto">
          <a:xfrm>
            <a:off x="2514600" y="2655370"/>
            <a:ext cx="3657600" cy="3974031"/>
          </a:xfrm>
          <a:prstGeom prst="rect">
            <a:avLst/>
          </a:prstGeom>
          <a:noFill/>
          <a:ln w="9525">
            <a:noFill/>
            <a:miter lim="800000"/>
            <a:headEnd/>
            <a:tailEnd/>
          </a:ln>
        </p:spPr>
      </p:pic>
      <p:sp>
        <p:nvSpPr>
          <p:cNvPr id="5" name="TextBox 4"/>
          <p:cNvSpPr txBox="1"/>
          <p:nvPr/>
        </p:nvSpPr>
        <p:spPr>
          <a:xfrm>
            <a:off x="6553200" y="2925902"/>
            <a:ext cx="3659976" cy="3170099"/>
          </a:xfrm>
          <a:prstGeom prst="rect">
            <a:avLst/>
          </a:prstGeom>
          <a:noFill/>
        </p:spPr>
        <p:txBody>
          <a:bodyPr wrap="none" rtlCol="0">
            <a:spAutoFit/>
          </a:bodyPr>
          <a:lstStyle/>
          <a:p>
            <a:r>
              <a:rPr lang="en-US" sz="2000" dirty="0">
                <a:solidFill>
                  <a:srgbClr val="008000"/>
                </a:solidFill>
                <a:latin typeface="Arial" pitchFamily="34" charset="0"/>
                <a:cs typeface="Arial" pitchFamily="34" charset="0"/>
              </a:rPr>
              <a:t>Rather than representing</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every point with 2 coordinates</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we represent each point with</a:t>
            </a:r>
          </a:p>
          <a:p>
            <a:r>
              <a:rPr lang="en-US" sz="2000" dirty="0">
                <a:solidFill>
                  <a:srgbClr val="008000"/>
                </a:solidFill>
                <a:latin typeface="Arial" pitchFamily="34" charset="0"/>
                <a:cs typeface="Arial" pitchFamily="34" charset="0"/>
              </a:rPr>
              <a:t>1 coordinate (corresponding to</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the position of the point on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the red line).</a:t>
            </a:r>
          </a:p>
          <a:p>
            <a:endParaRPr lang="en-US" sz="2000" dirty="0">
              <a:solidFill>
                <a:srgbClr val="008000"/>
              </a:solidFill>
              <a:latin typeface="Arial" pitchFamily="34" charset="0"/>
              <a:cs typeface="Arial" pitchFamily="34" charset="0"/>
            </a:endParaRPr>
          </a:p>
          <a:p>
            <a:r>
              <a:rPr lang="en-US" sz="2000" dirty="0">
                <a:solidFill>
                  <a:srgbClr val="008000"/>
                </a:solidFill>
                <a:latin typeface="Arial" pitchFamily="34" charset="0"/>
                <a:cs typeface="Arial" pitchFamily="34" charset="0"/>
              </a:rPr>
              <a:t>By doing this we incur a bit of</a:t>
            </a:r>
            <a:br>
              <a:rPr lang="en-US" sz="2000" dirty="0">
                <a:solidFill>
                  <a:srgbClr val="008000"/>
                </a:solidFill>
                <a:latin typeface="Arial" pitchFamily="34" charset="0"/>
                <a:cs typeface="Arial" pitchFamily="34" charset="0"/>
              </a:rPr>
            </a:br>
            <a:r>
              <a:rPr lang="en-US" sz="2000" b="1" dirty="0">
                <a:solidFill>
                  <a:srgbClr val="008000"/>
                </a:solidFill>
                <a:latin typeface="Arial" pitchFamily="34" charset="0"/>
                <a:cs typeface="Arial" pitchFamily="34" charset="0"/>
              </a:rPr>
              <a:t>error</a:t>
            </a:r>
            <a:r>
              <a:rPr lang="en-US" sz="2000" dirty="0">
                <a:solidFill>
                  <a:srgbClr val="008000"/>
                </a:solidFill>
                <a:latin typeface="Arial" pitchFamily="34" charset="0"/>
                <a:cs typeface="Arial" pitchFamily="34" charset="0"/>
              </a:rPr>
              <a:t> as the points do not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exactly lie on the line</a:t>
            </a:r>
          </a:p>
        </p:txBody>
      </p:sp>
      <p:sp>
        <p:nvSpPr>
          <p:cNvPr id="8" name="Slide Number Placeholder 7"/>
          <p:cNvSpPr>
            <a:spLocks noGrp="1"/>
          </p:cNvSpPr>
          <p:nvPr>
            <p:ph type="sldNum" sz="quarter" idx="12"/>
          </p:nvPr>
        </p:nvSpPr>
        <p:spPr/>
        <p:txBody>
          <a:bodyPr/>
          <a:lstStyle/>
          <a:p>
            <a:fld id="{19B12225-5612-419B-A8D5-4B8EEE4C217E}" type="slidenum">
              <a:rPr lang="en-US" smtClean="0"/>
              <a:pPr/>
              <a:t>6</a:t>
            </a:fld>
            <a:endParaRPr lang="en-US"/>
          </a:p>
        </p:txBody>
      </p:sp>
      <p:sp>
        <p:nvSpPr>
          <p:cNvPr id="6" name="日期占位符 5"/>
          <p:cNvSpPr>
            <a:spLocks noGrp="1"/>
          </p:cNvSpPr>
          <p:nvPr>
            <p:ph type="dt" sz="half" idx="10"/>
          </p:nvPr>
        </p:nvSpPr>
        <p:spPr/>
        <p:txBody>
          <a:bodyPr/>
          <a:lstStyle/>
          <a:p>
            <a:fld id="{A04B9362-AD73-40BA-A586-EC4B2161A84B}" type="datetime1">
              <a:rPr lang="en-US" altLang="zh-CN" smtClean="0"/>
              <a:t>12/17/2021</a:t>
            </a:fld>
            <a:endParaRPr lang="en-US"/>
          </a:p>
        </p:txBody>
      </p:sp>
    </p:spTree>
    <p:extLst>
      <p:ext uri="{BB962C8B-B14F-4D97-AF65-F5344CB8AC3E}">
        <p14:creationId xmlns:p14="http://schemas.microsoft.com/office/powerpoint/2010/main" val="37742217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 Decomposition</a:t>
            </a:r>
            <a:endParaRPr lang="en-US" dirty="0"/>
          </a:p>
        </p:txBody>
      </p:sp>
      <p:sp>
        <p:nvSpPr>
          <p:cNvPr id="3" name="Content Placeholder 2"/>
          <p:cNvSpPr>
            <a:spLocks noGrp="1"/>
          </p:cNvSpPr>
          <p:nvPr>
            <p:ph idx="1"/>
          </p:nvPr>
        </p:nvSpPr>
        <p:spPr>
          <a:xfrm>
            <a:off x="609600" y="1371601"/>
            <a:ext cx="10668000" cy="1752600"/>
          </a:xfrm>
        </p:spPr>
        <p:txBody>
          <a:bodyPr/>
          <a:lstStyle/>
          <a:p>
            <a:pPr algn="just"/>
            <a:r>
              <a:rPr lang="en-US" b="1" dirty="0" smtClean="0">
                <a:solidFill>
                  <a:srgbClr val="D60093"/>
                </a:solidFill>
              </a:rPr>
              <a:t>Goal: Express A as a product of matrices C,U,R, make </a:t>
            </a:r>
            <a:r>
              <a:rPr lang="en-US" b="1" dirty="0" err="1" smtClean="0">
                <a:latin typeface="Times New Roman"/>
                <a:cs typeface="Times New Roman"/>
              </a:rPr>
              <a:t>ǁ</a:t>
            </a:r>
            <a:r>
              <a:rPr lang="en-US" b="1" dirty="0" err="1" smtClean="0"/>
              <a:t>A-C·U·R</a:t>
            </a:r>
            <a:r>
              <a:rPr lang="en-US" b="1" dirty="0" err="1" smtClean="0">
                <a:latin typeface="Times New Roman"/>
                <a:cs typeface="Times New Roman"/>
              </a:rPr>
              <a:t>ǁ</a:t>
            </a:r>
            <a:r>
              <a:rPr lang="en-US" b="1" baseline="-25000" dirty="0" err="1" smtClean="0">
                <a:latin typeface="Times New Roman"/>
                <a:cs typeface="Times New Roman"/>
              </a:rPr>
              <a:t>F</a:t>
            </a:r>
            <a:r>
              <a:rPr lang="en-US" b="1" dirty="0" smtClean="0"/>
              <a:t> small</a:t>
            </a:r>
          </a:p>
          <a:p>
            <a:r>
              <a:rPr lang="en-US" b="1" dirty="0" smtClean="0">
                <a:solidFill>
                  <a:srgbClr val="008000"/>
                </a:solidFill>
              </a:rPr>
              <a:t>“Constraints” on C and R:</a:t>
            </a:r>
          </a:p>
          <a:p>
            <a:pPr>
              <a:buNone/>
            </a:pPr>
            <a:endParaRPr lang="en-US" dirty="0" smtClean="0"/>
          </a:p>
        </p:txBody>
      </p:sp>
      <p:sp>
        <p:nvSpPr>
          <p:cNvPr id="6" name="Slide Number Placeholder 5"/>
          <p:cNvSpPr>
            <a:spLocks noGrp="1"/>
          </p:cNvSpPr>
          <p:nvPr>
            <p:ph type="sldNum" sz="quarter" idx="12"/>
          </p:nvPr>
        </p:nvSpPr>
        <p:spPr/>
        <p:txBody>
          <a:bodyPr/>
          <a:lstStyle/>
          <a:p>
            <a:fld id="{19B12225-5612-419B-A8D5-4B8EEE4C217E}" type="slidenum">
              <a:rPr lang="en-US" smtClean="0"/>
              <a:pPr/>
              <a:t>60</a:t>
            </a:fld>
            <a:endParaRPr lang="en-US"/>
          </a:p>
        </p:txBody>
      </p:sp>
      <p:pic>
        <p:nvPicPr>
          <p:cNvPr id="7" name="Picture 3" descr="Edittex"/>
          <p:cNvPicPr>
            <a:picLocks noChangeAspect="1" noChangeArrowheads="1"/>
          </p:cNvPicPr>
          <p:nvPr>
            <p:custDataLst>
              <p:tags r:id="rId1"/>
            </p:custDataLst>
          </p:nvPr>
        </p:nvPicPr>
        <p:blipFill>
          <a:blip r:embed="rId4" cstate="print"/>
          <a:srcRect/>
          <a:stretch>
            <a:fillRect/>
          </a:stretch>
        </p:blipFill>
        <p:spPr>
          <a:xfrm>
            <a:off x="1828800" y="2971800"/>
            <a:ext cx="8610600" cy="2463800"/>
          </a:xfrm>
          <a:prstGeom prst="rect">
            <a:avLst/>
          </a:prstGeom>
          <a:noFill/>
          <a:ln/>
        </p:spPr>
      </p:pic>
      <p:grpSp>
        <p:nvGrpSpPr>
          <p:cNvPr id="8" name="Group 4"/>
          <p:cNvGrpSpPr>
            <a:grpSpLocks/>
          </p:cNvGrpSpPr>
          <p:nvPr/>
        </p:nvGrpSpPr>
        <p:grpSpPr bwMode="auto">
          <a:xfrm>
            <a:off x="2133600" y="3041650"/>
            <a:ext cx="1524000" cy="2286000"/>
            <a:chOff x="384" y="2064"/>
            <a:chExt cx="960" cy="1440"/>
          </a:xfrm>
        </p:grpSpPr>
        <p:sp>
          <p:nvSpPr>
            <p:cNvPr id="9" name="Rectangle 5"/>
            <p:cNvSpPr>
              <a:spLocks noChangeArrowheads="1"/>
            </p:cNvSpPr>
            <p:nvPr/>
          </p:nvSpPr>
          <p:spPr bwMode="auto">
            <a:xfrm>
              <a:off x="864" y="2064"/>
              <a:ext cx="48" cy="1440"/>
            </a:xfrm>
            <a:prstGeom prst="rect">
              <a:avLst/>
            </a:prstGeom>
            <a:solidFill>
              <a:schemeClr val="hlink"/>
            </a:solidFill>
            <a:ln w="9525" algn="ctr">
              <a:solidFill>
                <a:schemeClr val="tx1"/>
              </a:solidFill>
              <a:miter lim="800000"/>
              <a:headEnd/>
              <a:tailEnd/>
            </a:ln>
            <a:effectLst/>
          </p:spPr>
          <p:txBody>
            <a:bodyPr wrap="none" anchor="ctr"/>
            <a:lstStyle/>
            <a:p>
              <a:endParaRPr lang="en-US"/>
            </a:p>
          </p:txBody>
        </p:sp>
        <p:sp>
          <p:nvSpPr>
            <p:cNvPr id="10" name="Rectangle 6"/>
            <p:cNvSpPr>
              <a:spLocks noChangeArrowheads="1"/>
            </p:cNvSpPr>
            <p:nvPr/>
          </p:nvSpPr>
          <p:spPr bwMode="auto">
            <a:xfrm>
              <a:off x="1296" y="2064"/>
              <a:ext cx="48" cy="1440"/>
            </a:xfrm>
            <a:prstGeom prst="rect">
              <a:avLst/>
            </a:prstGeom>
            <a:solidFill>
              <a:schemeClr val="folHlink"/>
            </a:solidFill>
            <a:ln w="9525" algn="ctr">
              <a:solidFill>
                <a:schemeClr val="tx1"/>
              </a:solidFill>
              <a:miter lim="800000"/>
              <a:headEnd/>
              <a:tailEnd/>
            </a:ln>
            <a:effectLst/>
          </p:spPr>
          <p:txBody>
            <a:bodyPr wrap="none" anchor="ctr"/>
            <a:lstStyle/>
            <a:p>
              <a:endParaRPr lang="en-US"/>
            </a:p>
          </p:txBody>
        </p:sp>
        <p:sp>
          <p:nvSpPr>
            <p:cNvPr id="11" name="Rectangle 7"/>
            <p:cNvSpPr>
              <a:spLocks noChangeArrowheads="1"/>
            </p:cNvSpPr>
            <p:nvPr/>
          </p:nvSpPr>
          <p:spPr bwMode="auto">
            <a:xfrm>
              <a:off x="384" y="2064"/>
              <a:ext cx="48" cy="1440"/>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grpSp>
      <p:grpSp>
        <p:nvGrpSpPr>
          <p:cNvPr id="12" name="Group 8"/>
          <p:cNvGrpSpPr>
            <a:grpSpLocks/>
          </p:cNvGrpSpPr>
          <p:nvPr/>
        </p:nvGrpSpPr>
        <p:grpSpPr bwMode="auto">
          <a:xfrm>
            <a:off x="5257800" y="3041650"/>
            <a:ext cx="838200" cy="2286000"/>
            <a:chOff x="2352" y="2064"/>
            <a:chExt cx="528" cy="1440"/>
          </a:xfrm>
        </p:grpSpPr>
        <p:sp>
          <p:nvSpPr>
            <p:cNvPr id="13" name="Rectangle 9"/>
            <p:cNvSpPr>
              <a:spLocks noChangeArrowheads="1"/>
            </p:cNvSpPr>
            <p:nvPr/>
          </p:nvSpPr>
          <p:spPr bwMode="auto">
            <a:xfrm>
              <a:off x="2352" y="2064"/>
              <a:ext cx="48" cy="1440"/>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sp>
          <p:nvSpPr>
            <p:cNvPr id="14" name="Rectangle 10"/>
            <p:cNvSpPr>
              <a:spLocks noChangeArrowheads="1"/>
            </p:cNvSpPr>
            <p:nvPr/>
          </p:nvSpPr>
          <p:spPr bwMode="auto">
            <a:xfrm>
              <a:off x="2448" y="2064"/>
              <a:ext cx="48" cy="1440"/>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sp>
          <p:nvSpPr>
            <p:cNvPr id="15" name="Rectangle 11"/>
            <p:cNvSpPr>
              <a:spLocks noChangeArrowheads="1"/>
            </p:cNvSpPr>
            <p:nvPr/>
          </p:nvSpPr>
          <p:spPr bwMode="auto">
            <a:xfrm>
              <a:off x="2544" y="2064"/>
              <a:ext cx="48" cy="1440"/>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sp>
          <p:nvSpPr>
            <p:cNvPr id="16" name="Rectangle 12"/>
            <p:cNvSpPr>
              <a:spLocks noChangeArrowheads="1"/>
            </p:cNvSpPr>
            <p:nvPr/>
          </p:nvSpPr>
          <p:spPr bwMode="auto">
            <a:xfrm>
              <a:off x="2640" y="2064"/>
              <a:ext cx="48" cy="1440"/>
            </a:xfrm>
            <a:prstGeom prst="rect">
              <a:avLst/>
            </a:prstGeom>
            <a:solidFill>
              <a:schemeClr val="hlink"/>
            </a:solidFill>
            <a:ln w="9525" algn="ctr">
              <a:solidFill>
                <a:schemeClr val="tx1"/>
              </a:solidFill>
              <a:miter lim="800000"/>
              <a:headEnd/>
              <a:tailEnd/>
            </a:ln>
            <a:effectLst/>
          </p:spPr>
          <p:txBody>
            <a:bodyPr wrap="none" anchor="ctr"/>
            <a:lstStyle/>
            <a:p>
              <a:endParaRPr lang="en-US"/>
            </a:p>
          </p:txBody>
        </p:sp>
        <p:sp>
          <p:nvSpPr>
            <p:cNvPr id="17" name="Rectangle 13"/>
            <p:cNvSpPr>
              <a:spLocks noChangeArrowheads="1"/>
            </p:cNvSpPr>
            <p:nvPr/>
          </p:nvSpPr>
          <p:spPr bwMode="auto">
            <a:xfrm>
              <a:off x="2832" y="2064"/>
              <a:ext cx="48" cy="1440"/>
            </a:xfrm>
            <a:prstGeom prst="rect">
              <a:avLst/>
            </a:prstGeom>
            <a:solidFill>
              <a:schemeClr val="folHlink"/>
            </a:solidFill>
            <a:ln w="9525" algn="ctr">
              <a:solidFill>
                <a:schemeClr val="tx1"/>
              </a:solidFill>
              <a:miter lim="800000"/>
              <a:headEnd/>
              <a:tailEnd/>
            </a:ln>
            <a:effectLst/>
          </p:spPr>
          <p:txBody>
            <a:bodyPr wrap="none" anchor="ctr"/>
            <a:lstStyle/>
            <a:p>
              <a:endParaRPr lang="en-US"/>
            </a:p>
          </p:txBody>
        </p:sp>
        <p:sp>
          <p:nvSpPr>
            <p:cNvPr id="18" name="Rectangle 14"/>
            <p:cNvSpPr>
              <a:spLocks noChangeArrowheads="1"/>
            </p:cNvSpPr>
            <p:nvPr/>
          </p:nvSpPr>
          <p:spPr bwMode="auto">
            <a:xfrm>
              <a:off x="2736" y="2064"/>
              <a:ext cx="48" cy="1440"/>
            </a:xfrm>
            <a:prstGeom prst="rect">
              <a:avLst/>
            </a:prstGeom>
            <a:solidFill>
              <a:schemeClr val="folHlink"/>
            </a:solidFill>
            <a:ln w="9525" algn="ctr">
              <a:solidFill>
                <a:schemeClr val="tx1"/>
              </a:solidFill>
              <a:miter lim="800000"/>
              <a:headEnd/>
              <a:tailEnd/>
            </a:ln>
            <a:effectLst/>
          </p:spPr>
          <p:txBody>
            <a:bodyPr wrap="none" anchor="ctr"/>
            <a:lstStyle/>
            <a:p>
              <a:endParaRPr lang="en-US"/>
            </a:p>
          </p:txBody>
        </p:sp>
      </p:grpSp>
      <p:sp>
        <p:nvSpPr>
          <p:cNvPr id="19" name="TextBox 18"/>
          <p:cNvSpPr txBox="1"/>
          <p:nvPr/>
        </p:nvSpPr>
        <p:spPr>
          <a:xfrm>
            <a:off x="3022260" y="5572780"/>
            <a:ext cx="412292" cy="523220"/>
          </a:xfrm>
          <a:prstGeom prst="rect">
            <a:avLst/>
          </a:prstGeom>
          <a:noFill/>
        </p:spPr>
        <p:txBody>
          <a:bodyPr wrap="none" rtlCol="0">
            <a:spAutoFit/>
          </a:bodyPr>
          <a:lstStyle/>
          <a:p>
            <a:r>
              <a:rPr lang="en-US" sz="2800" dirty="0"/>
              <a:t>A</a:t>
            </a:r>
          </a:p>
        </p:txBody>
      </p:sp>
      <p:sp>
        <p:nvSpPr>
          <p:cNvPr id="20" name="TextBox 19"/>
          <p:cNvSpPr txBox="1"/>
          <p:nvPr/>
        </p:nvSpPr>
        <p:spPr>
          <a:xfrm>
            <a:off x="5384460" y="5572780"/>
            <a:ext cx="396262" cy="523220"/>
          </a:xfrm>
          <a:prstGeom prst="rect">
            <a:avLst/>
          </a:prstGeom>
          <a:noFill/>
        </p:spPr>
        <p:txBody>
          <a:bodyPr wrap="none" rtlCol="0">
            <a:spAutoFit/>
          </a:bodyPr>
          <a:lstStyle/>
          <a:p>
            <a:r>
              <a:rPr lang="en-US" sz="2800" dirty="0"/>
              <a:t>C</a:t>
            </a:r>
          </a:p>
        </p:txBody>
      </p:sp>
      <p:sp>
        <p:nvSpPr>
          <p:cNvPr id="21" name="TextBox 20"/>
          <p:cNvSpPr txBox="1"/>
          <p:nvPr/>
        </p:nvSpPr>
        <p:spPr>
          <a:xfrm>
            <a:off x="7071338" y="5562600"/>
            <a:ext cx="425116" cy="523220"/>
          </a:xfrm>
          <a:prstGeom prst="rect">
            <a:avLst/>
          </a:prstGeom>
          <a:noFill/>
        </p:spPr>
        <p:txBody>
          <a:bodyPr wrap="none" rtlCol="0">
            <a:spAutoFit/>
          </a:bodyPr>
          <a:lstStyle/>
          <a:p>
            <a:r>
              <a:rPr lang="en-US" sz="2800" dirty="0"/>
              <a:t>U</a:t>
            </a:r>
          </a:p>
        </p:txBody>
      </p:sp>
      <p:sp>
        <p:nvSpPr>
          <p:cNvPr id="22" name="TextBox 21"/>
          <p:cNvSpPr txBox="1"/>
          <p:nvPr/>
        </p:nvSpPr>
        <p:spPr>
          <a:xfrm>
            <a:off x="9067800" y="5562600"/>
            <a:ext cx="396262" cy="523220"/>
          </a:xfrm>
          <a:prstGeom prst="rect">
            <a:avLst/>
          </a:prstGeom>
          <a:noFill/>
        </p:spPr>
        <p:txBody>
          <a:bodyPr wrap="none" rtlCol="0">
            <a:spAutoFit/>
          </a:bodyPr>
          <a:lstStyle/>
          <a:p>
            <a:r>
              <a:rPr lang="en-US" sz="2800" dirty="0"/>
              <a:t>R</a:t>
            </a:r>
          </a:p>
        </p:txBody>
      </p:sp>
      <p:grpSp>
        <p:nvGrpSpPr>
          <p:cNvPr id="26" name="Group 25"/>
          <p:cNvGrpSpPr/>
          <p:nvPr/>
        </p:nvGrpSpPr>
        <p:grpSpPr>
          <a:xfrm>
            <a:off x="8305801" y="76201"/>
            <a:ext cx="2305439" cy="800219"/>
            <a:chOff x="6781800" y="76200"/>
            <a:chExt cx="2305439" cy="800219"/>
          </a:xfrm>
        </p:grpSpPr>
        <p:sp>
          <p:nvSpPr>
            <p:cNvPr id="23" name="TextBox 22"/>
            <p:cNvSpPr txBox="1"/>
            <p:nvPr/>
          </p:nvSpPr>
          <p:spPr>
            <a:xfrm>
              <a:off x="6781800" y="76200"/>
              <a:ext cx="2305439" cy="800219"/>
            </a:xfrm>
            <a:prstGeom prst="rect">
              <a:avLst/>
            </a:prstGeom>
            <a:solidFill>
              <a:schemeClr val="bg1"/>
            </a:solidFill>
          </p:spPr>
          <p:txBody>
            <a:bodyPr wrap="none" rtlCol="0">
              <a:spAutoFit/>
            </a:bodyPr>
            <a:lstStyle/>
            <a:p>
              <a:r>
                <a:rPr lang="en-US" dirty="0" err="1">
                  <a:solidFill>
                    <a:srgbClr val="008000"/>
                  </a:solidFill>
                </a:rPr>
                <a:t>Frobenius</a:t>
              </a:r>
              <a:r>
                <a:rPr lang="en-US" dirty="0">
                  <a:solidFill>
                    <a:srgbClr val="008000"/>
                  </a:solidFill>
                </a:rPr>
                <a:t> norm:</a:t>
              </a:r>
            </a:p>
            <a:p>
              <a:r>
                <a:rPr lang="en-US" sz="2800" dirty="0" err="1">
                  <a:solidFill>
                    <a:srgbClr val="008000"/>
                  </a:solidFill>
                  <a:latin typeface="Times New Roman"/>
                  <a:cs typeface="Times New Roman"/>
                </a:rPr>
                <a:t>ǁ</a:t>
              </a:r>
              <a:r>
                <a:rPr lang="en-US" sz="2800" dirty="0" err="1">
                  <a:solidFill>
                    <a:srgbClr val="008000"/>
                  </a:solidFill>
                  <a:latin typeface="Times New Roman" pitchFamily="18" charset="0"/>
                  <a:cs typeface="Times New Roman" pitchFamily="18" charset="0"/>
                </a:rPr>
                <a:t>X</a:t>
              </a:r>
              <a:r>
                <a:rPr lang="en-US" sz="2800" dirty="0" err="1">
                  <a:solidFill>
                    <a:srgbClr val="008000"/>
                  </a:solidFill>
                  <a:latin typeface="Times New Roman"/>
                  <a:cs typeface="Times New Roman"/>
                </a:rPr>
                <a:t>ǁ</a:t>
              </a:r>
              <a:r>
                <a:rPr lang="en-US" sz="2800" baseline="-25000" dirty="0" err="1">
                  <a:solidFill>
                    <a:srgbClr val="008000"/>
                  </a:solidFill>
                  <a:latin typeface="Times New Roman"/>
                  <a:cs typeface="Times New Roman"/>
                </a:rPr>
                <a:t>F</a:t>
              </a:r>
              <a:r>
                <a:rPr lang="en-US" sz="2800" baseline="-25000" dirty="0">
                  <a:solidFill>
                    <a:srgbClr val="008000"/>
                  </a:solidFill>
                  <a:latin typeface="Times New Roman"/>
                  <a:cs typeface="Times New Roman"/>
                </a:rPr>
                <a:t> </a:t>
              </a:r>
              <a:r>
                <a:rPr lang="en-US" sz="2800" dirty="0">
                  <a:solidFill>
                    <a:srgbClr val="008000"/>
                  </a:solidFill>
                </a:rPr>
                <a:t>= </a:t>
              </a:r>
              <a:r>
                <a:rPr lang="en-US" sz="2800" dirty="0">
                  <a:solidFill>
                    <a:srgbClr val="008000"/>
                  </a:solidFill>
                  <a:sym typeface="Symbol"/>
                </a:rPr>
                <a:t> </a:t>
              </a:r>
              <a:r>
                <a:rPr lang="el-GR" sz="2800" dirty="0">
                  <a:solidFill>
                    <a:srgbClr val="008000"/>
                  </a:solidFill>
                  <a:latin typeface="Times New Roman"/>
                  <a:cs typeface="Times New Roman"/>
                </a:rPr>
                <a:t>Σ</a:t>
              </a:r>
              <a:r>
                <a:rPr lang="en-US" sz="2800" baseline="-25000" dirty="0" err="1">
                  <a:solidFill>
                    <a:srgbClr val="008000"/>
                  </a:solidFill>
                  <a:latin typeface="Times New Roman"/>
                  <a:cs typeface="Times New Roman"/>
                </a:rPr>
                <a:t>ij</a:t>
              </a:r>
              <a:r>
                <a:rPr lang="en-US" sz="2800" dirty="0">
                  <a:solidFill>
                    <a:srgbClr val="008000"/>
                  </a:solidFill>
                  <a:latin typeface="Times New Roman"/>
                  <a:cs typeface="Times New Roman"/>
                </a:rPr>
                <a:t> X</a:t>
              </a:r>
              <a:r>
                <a:rPr lang="en-US" sz="2800" baseline="-25000" dirty="0">
                  <a:solidFill>
                    <a:srgbClr val="008000"/>
                  </a:solidFill>
                  <a:latin typeface="Times New Roman"/>
                  <a:cs typeface="Times New Roman"/>
                </a:rPr>
                <a:t>ij</a:t>
              </a:r>
              <a:r>
                <a:rPr lang="en-US" sz="2800" baseline="30000" dirty="0">
                  <a:solidFill>
                    <a:srgbClr val="008000"/>
                  </a:solidFill>
                  <a:latin typeface="Times New Roman"/>
                  <a:cs typeface="Times New Roman"/>
                </a:rPr>
                <a:t>2</a:t>
              </a:r>
              <a:endParaRPr lang="en-US" sz="2800" baseline="30000" dirty="0">
                <a:solidFill>
                  <a:srgbClr val="008000"/>
                </a:solidFill>
              </a:endParaRPr>
            </a:p>
          </p:txBody>
        </p:sp>
        <p:cxnSp>
          <p:nvCxnSpPr>
            <p:cNvPr id="24" name="Straight Connector 23"/>
            <p:cNvCxnSpPr/>
            <p:nvPr/>
          </p:nvCxnSpPr>
          <p:spPr>
            <a:xfrm>
              <a:off x="7934519" y="381000"/>
              <a:ext cx="980881"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grpSp>
      <p:sp>
        <p:nvSpPr>
          <p:cNvPr id="4" name="日期占位符 3"/>
          <p:cNvSpPr>
            <a:spLocks noGrp="1"/>
          </p:cNvSpPr>
          <p:nvPr>
            <p:ph type="dt" sz="half" idx="10"/>
          </p:nvPr>
        </p:nvSpPr>
        <p:spPr/>
        <p:txBody>
          <a:bodyPr/>
          <a:lstStyle/>
          <a:p>
            <a:fld id="{7B282113-B8FE-4C1A-9648-7AB47A4CEED9}" type="datetime1">
              <a:rPr lang="en-US" altLang="zh-CN" smtClean="0"/>
              <a:t>12/17/2021</a:t>
            </a:fld>
            <a:endParaRPr lang="en-US"/>
          </a:p>
        </p:txBody>
      </p:sp>
    </p:spTree>
    <p:extLst>
      <p:ext uri="{BB962C8B-B14F-4D97-AF65-F5344CB8AC3E}">
        <p14:creationId xmlns:p14="http://schemas.microsoft.com/office/powerpoint/2010/main" val="329562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 Decomposition</a:t>
            </a:r>
            <a:endParaRPr lang="en-US" dirty="0"/>
          </a:p>
        </p:txBody>
      </p:sp>
      <p:sp>
        <p:nvSpPr>
          <p:cNvPr id="3" name="Content Placeholder 2"/>
          <p:cNvSpPr>
            <a:spLocks noGrp="1"/>
          </p:cNvSpPr>
          <p:nvPr>
            <p:ph idx="1"/>
          </p:nvPr>
        </p:nvSpPr>
        <p:spPr>
          <a:xfrm>
            <a:off x="609600" y="1295401"/>
            <a:ext cx="10058400" cy="2209800"/>
          </a:xfrm>
        </p:spPr>
        <p:txBody>
          <a:bodyPr/>
          <a:lstStyle/>
          <a:p>
            <a:r>
              <a:rPr lang="en-US" b="1" dirty="0">
                <a:solidFill>
                  <a:srgbClr val="D60093"/>
                </a:solidFill>
              </a:rPr>
              <a:t>Goal: Express A as a product of matrices C,U,R</a:t>
            </a:r>
          </a:p>
          <a:p>
            <a:pPr>
              <a:buNone/>
            </a:pPr>
            <a:r>
              <a:rPr lang="en-US" b="1" dirty="0"/>
              <a:t>	Make </a:t>
            </a:r>
            <a:r>
              <a:rPr lang="en-US" b="1" dirty="0" err="1">
                <a:latin typeface="Times New Roman"/>
                <a:cs typeface="Times New Roman"/>
              </a:rPr>
              <a:t>ǁ</a:t>
            </a:r>
            <a:r>
              <a:rPr lang="en-US" b="1" dirty="0" err="1"/>
              <a:t>A-C·U·R</a:t>
            </a:r>
            <a:r>
              <a:rPr lang="en-US" b="1" dirty="0" err="1">
                <a:latin typeface="Times New Roman"/>
                <a:cs typeface="Times New Roman"/>
              </a:rPr>
              <a:t>ǁ</a:t>
            </a:r>
            <a:r>
              <a:rPr lang="en-US" b="1" baseline="-25000" dirty="0" err="1">
                <a:latin typeface="Times New Roman"/>
                <a:cs typeface="Times New Roman"/>
              </a:rPr>
              <a:t>F</a:t>
            </a:r>
            <a:r>
              <a:rPr lang="en-US" b="1" dirty="0"/>
              <a:t> small</a:t>
            </a:r>
          </a:p>
          <a:p>
            <a:r>
              <a:rPr lang="en-US" b="1" dirty="0">
                <a:solidFill>
                  <a:srgbClr val="008000"/>
                </a:solidFill>
              </a:rPr>
              <a:t>“Constraints” on C and R:</a:t>
            </a:r>
          </a:p>
          <a:p>
            <a:pPr>
              <a:buNone/>
            </a:pP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61</a:t>
            </a:fld>
            <a:endParaRPr lang="en-US"/>
          </a:p>
        </p:txBody>
      </p:sp>
      <p:pic>
        <p:nvPicPr>
          <p:cNvPr id="19" name="Picture 3" descr="Edittex"/>
          <p:cNvPicPr>
            <a:picLocks noChangeAspect="1" noChangeArrowheads="1"/>
          </p:cNvPicPr>
          <p:nvPr>
            <p:custDataLst>
              <p:tags r:id="rId1"/>
            </p:custDataLst>
          </p:nvPr>
        </p:nvPicPr>
        <p:blipFill>
          <a:blip r:embed="rId4" cstate="print"/>
          <a:srcRect/>
          <a:stretch>
            <a:fillRect/>
          </a:stretch>
        </p:blipFill>
        <p:spPr>
          <a:xfrm>
            <a:off x="1828800" y="2895600"/>
            <a:ext cx="8610600" cy="2463800"/>
          </a:xfrm>
          <a:prstGeom prst="rect">
            <a:avLst/>
          </a:prstGeom>
          <a:noFill/>
          <a:ln/>
        </p:spPr>
      </p:pic>
      <p:grpSp>
        <p:nvGrpSpPr>
          <p:cNvPr id="7" name="Group 4"/>
          <p:cNvGrpSpPr>
            <a:grpSpLocks/>
          </p:cNvGrpSpPr>
          <p:nvPr/>
        </p:nvGrpSpPr>
        <p:grpSpPr bwMode="auto">
          <a:xfrm>
            <a:off x="2057400" y="3067050"/>
            <a:ext cx="2209800" cy="1752600"/>
            <a:chOff x="336" y="2112"/>
            <a:chExt cx="1392" cy="1104"/>
          </a:xfrm>
        </p:grpSpPr>
        <p:sp>
          <p:nvSpPr>
            <p:cNvPr id="21" name="Rectangle 5"/>
            <p:cNvSpPr>
              <a:spLocks noChangeArrowheads="1"/>
            </p:cNvSpPr>
            <p:nvPr/>
          </p:nvSpPr>
          <p:spPr bwMode="auto">
            <a:xfrm>
              <a:off x="336" y="2112"/>
              <a:ext cx="1392" cy="48"/>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sp>
          <p:nvSpPr>
            <p:cNvPr id="22" name="Rectangle 6"/>
            <p:cNvSpPr>
              <a:spLocks noChangeArrowheads="1"/>
            </p:cNvSpPr>
            <p:nvPr/>
          </p:nvSpPr>
          <p:spPr bwMode="auto">
            <a:xfrm>
              <a:off x="336" y="2640"/>
              <a:ext cx="1392" cy="48"/>
            </a:xfrm>
            <a:prstGeom prst="rect">
              <a:avLst/>
            </a:prstGeom>
            <a:solidFill>
              <a:schemeClr val="folHlink"/>
            </a:solidFill>
            <a:ln w="9525" algn="ctr">
              <a:solidFill>
                <a:schemeClr val="tx1"/>
              </a:solidFill>
              <a:miter lim="800000"/>
              <a:headEnd/>
              <a:tailEnd/>
            </a:ln>
            <a:effectLst/>
          </p:spPr>
          <p:txBody>
            <a:bodyPr wrap="none" anchor="ctr"/>
            <a:lstStyle/>
            <a:p>
              <a:endParaRPr lang="en-US"/>
            </a:p>
          </p:txBody>
        </p:sp>
        <p:sp>
          <p:nvSpPr>
            <p:cNvPr id="23" name="Rectangle 7"/>
            <p:cNvSpPr>
              <a:spLocks noChangeArrowheads="1"/>
            </p:cNvSpPr>
            <p:nvPr/>
          </p:nvSpPr>
          <p:spPr bwMode="auto">
            <a:xfrm>
              <a:off x="336" y="3168"/>
              <a:ext cx="1392" cy="48"/>
            </a:xfrm>
            <a:prstGeom prst="rect">
              <a:avLst/>
            </a:prstGeom>
            <a:solidFill>
              <a:schemeClr val="hlink"/>
            </a:solidFill>
            <a:ln w="9525" algn="ctr">
              <a:solidFill>
                <a:schemeClr val="tx1"/>
              </a:solidFill>
              <a:miter lim="800000"/>
              <a:headEnd/>
              <a:tailEnd/>
            </a:ln>
            <a:effectLst/>
          </p:spPr>
          <p:txBody>
            <a:bodyPr wrap="none" anchor="ctr"/>
            <a:lstStyle/>
            <a:p>
              <a:endParaRPr lang="en-US"/>
            </a:p>
          </p:txBody>
        </p:sp>
      </p:grpSp>
      <p:grpSp>
        <p:nvGrpSpPr>
          <p:cNvPr id="8" name="Group 8"/>
          <p:cNvGrpSpPr>
            <a:grpSpLocks/>
          </p:cNvGrpSpPr>
          <p:nvPr/>
        </p:nvGrpSpPr>
        <p:grpSpPr bwMode="auto">
          <a:xfrm>
            <a:off x="8348664" y="3676650"/>
            <a:ext cx="2014537" cy="838200"/>
            <a:chOff x="4299" y="2496"/>
            <a:chExt cx="1269" cy="528"/>
          </a:xfrm>
        </p:grpSpPr>
        <p:sp>
          <p:nvSpPr>
            <p:cNvPr id="25" name="Rectangle 9"/>
            <p:cNvSpPr>
              <a:spLocks noChangeArrowheads="1"/>
            </p:cNvSpPr>
            <p:nvPr/>
          </p:nvSpPr>
          <p:spPr bwMode="auto">
            <a:xfrm>
              <a:off x="4308" y="2496"/>
              <a:ext cx="1248" cy="48"/>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sp>
          <p:nvSpPr>
            <p:cNvPr id="26" name="Rectangle 10"/>
            <p:cNvSpPr>
              <a:spLocks noChangeArrowheads="1"/>
            </p:cNvSpPr>
            <p:nvPr/>
          </p:nvSpPr>
          <p:spPr bwMode="auto">
            <a:xfrm>
              <a:off x="4308" y="2880"/>
              <a:ext cx="1248" cy="48"/>
            </a:xfrm>
            <a:prstGeom prst="rect">
              <a:avLst/>
            </a:prstGeom>
            <a:solidFill>
              <a:schemeClr val="folHlink"/>
            </a:solidFill>
            <a:ln w="9525" algn="ctr">
              <a:solidFill>
                <a:schemeClr val="tx1"/>
              </a:solidFill>
              <a:miter lim="800000"/>
              <a:headEnd/>
              <a:tailEnd/>
            </a:ln>
            <a:effectLst/>
          </p:spPr>
          <p:txBody>
            <a:bodyPr wrap="none" anchor="ctr"/>
            <a:lstStyle/>
            <a:p>
              <a:endParaRPr lang="en-US"/>
            </a:p>
          </p:txBody>
        </p:sp>
        <p:sp>
          <p:nvSpPr>
            <p:cNvPr id="27" name="Rectangle 11"/>
            <p:cNvSpPr>
              <a:spLocks noChangeArrowheads="1"/>
            </p:cNvSpPr>
            <p:nvPr/>
          </p:nvSpPr>
          <p:spPr bwMode="auto">
            <a:xfrm>
              <a:off x="4299" y="2976"/>
              <a:ext cx="1248" cy="48"/>
            </a:xfrm>
            <a:prstGeom prst="rect">
              <a:avLst/>
            </a:prstGeom>
            <a:solidFill>
              <a:schemeClr val="hlink"/>
            </a:solidFill>
            <a:ln w="9525" algn="ctr">
              <a:solidFill>
                <a:schemeClr val="tx1"/>
              </a:solidFill>
              <a:miter lim="800000"/>
              <a:headEnd/>
              <a:tailEnd/>
            </a:ln>
            <a:effectLst/>
          </p:spPr>
          <p:txBody>
            <a:bodyPr wrap="none" anchor="ctr"/>
            <a:lstStyle/>
            <a:p>
              <a:endParaRPr lang="en-US"/>
            </a:p>
          </p:txBody>
        </p:sp>
        <p:sp>
          <p:nvSpPr>
            <p:cNvPr id="28" name="Rectangle 12"/>
            <p:cNvSpPr>
              <a:spLocks noChangeArrowheads="1"/>
            </p:cNvSpPr>
            <p:nvPr/>
          </p:nvSpPr>
          <p:spPr bwMode="auto">
            <a:xfrm>
              <a:off x="4302" y="2784"/>
              <a:ext cx="1248" cy="48"/>
            </a:xfrm>
            <a:prstGeom prst="rect">
              <a:avLst/>
            </a:prstGeom>
            <a:solidFill>
              <a:schemeClr val="folHlink"/>
            </a:solidFill>
            <a:ln w="9525" algn="ctr">
              <a:solidFill>
                <a:schemeClr val="tx1"/>
              </a:solidFill>
              <a:miter lim="800000"/>
              <a:headEnd/>
              <a:tailEnd/>
            </a:ln>
            <a:effectLst/>
          </p:spPr>
          <p:txBody>
            <a:bodyPr wrap="none" anchor="ctr"/>
            <a:lstStyle/>
            <a:p>
              <a:endParaRPr lang="en-US"/>
            </a:p>
          </p:txBody>
        </p:sp>
        <p:sp>
          <p:nvSpPr>
            <p:cNvPr id="29" name="Rectangle 13"/>
            <p:cNvSpPr>
              <a:spLocks noChangeArrowheads="1"/>
            </p:cNvSpPr>
            <p:nvPr/>
          </p:nvSpPr>
          <p:spPr bwMode="auto">
            <a:xfrm>
              <a:off x="4320" y="2592"/>
              <a:ext cx="1248" cy="48"/>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sp>
          <p:nvSpPr>
            <p:cNvPr id="30" name="Rectangle 14"/>
            <p:cNvSpPr>
              <a:spLocks noChangeArrowheads="1"/>
            </p:cNvSpPr>
            <p:nvPr/>
          </p:nvSpPr>
          <p:spPr bwMode="auto">
            <a:xfrm>
              <a:off x="4320" y="2688"/>
              <a:ext cx="1248" cy="48"/>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grpSp>
      <p:grpSp>
        <p:nvGrpSpPr>
          <p:cNvPr id="9" name="Group 20"/>
          <p:cNvGrpSpPr>
            <a:grpSpLocks/>
          </p:cNvGrpSpPr>
          <p:nvPr/>
        </p:nvGrpSpPr>
        <p:grpSpPr bwMode="auto">
          <a:xfrm>
            <a:off x="6607179" y="4438653"/>
            <a:ext cx="3530603" cy="1027113"/>
            <a:chOff x="3202" y="2976"/>
            <a:chExt cx="2224" cy="647"/>
          </a:xfrm>
        </p:grpSpPr>
        <p:sp>
          <p:nvSpPr>
            <p:cNvPr id="32" name="Line 18"/>
            <p:cNvSpPr>
              <a:spLocks noChangeShapeType="1"/>
            </p:cNvSpPr>
            <p:nvPr/>
          </p:nvSpPr>
          <p:spPr bwMode="auto">
            <a:xfrm>
              <a:off x="3600" y="2976"/>
              <a:ext cx="144" cy="288"/>
            </a:xfrm>
            <a:prstGeom prst="line">
              <a:avLst/>
            </a:prstGeom>
            <a:noFill/>
            <a:ln w="19050" cap="rnd">
              <a:solidFill>
                <a:srgbClr val="FF0000"/>
              </a:solidFill>
              <a:round/>
              <a:headEnd/>
              <a:tailEnd type="triangle" w="med" len="med"/>
            </a:ln>
            <a:effectLst/>
          </p:spPr>
          <p:txBody>
            <a:bodyPr/>
            <a:lstStyle/>
            <a:p>
              <a:endParaRPr lang="en-US"/>
            </a:p>
          </p:txBody>
        </p:sp>
        <p:sp>
          <p:nvSpPr>
            <p:cNvPr id="33" name="Text Box 19"/>
            <p:cNvSpPr txBox="1">
              <a:spLocks noChangeArrowheads="1"/>
            </p:cNvSpPr>
            <p:nvPr/>
          </p:nvSpPr>
          <p:spPr bwMode="auto">
            <a:xfrm>
              <a:off x="3202" y="3216"/>
              <a:ext cx="2224" cy="407"/>
            </a:xfrm>
            <a:prstGeom prst="rect">
              <a:avLst/>
            </a:prstGeom>
            <a:noFill/>
            <a:ln w="19050" cap="rnd" algn="ctr">
              <a:noFill/>
              <a:miter lim="800000"/>
              <a:headEnd/>
              <a:tailEnd/>
            </a:ln>
            <a:effectLst/>
          </p:spPr>
          <p:txBody>
            <a:bodyPr wrap="none">
              <a:spAutoFit/>
            </a:bodyPr>
            <a:lstStyle/>
            <a:p>
              <a:r>
                <a:rPr lang="en-US" b="1" dirty="0">
                  <a:solidFill>
                    <a:srgbClr val="008000"/>
                  </a:solidFill>
                </a:rPr>
                <a:t>Pseudo-inverse </a:t>
              </a:r>
              <a:r>
                <a:rPr lang="en-US" b="1" dirty="0" smtClean="0">
                  <a:solidFill>
                    <a:srgbClr val="008000"/>
                  </a:solidFill>
                </a:rPr>
                <a:t>(</a:t>
              </a:r>
              <a:r>
                <a:rPr lang="zh-CN" altLang="en-US" b="1" dirty="0" smtClean="0">
                  <a:solidFill>
                    <a:srgbClr val="008000"/>
                  </a:solidFill>
                </a:rPr>
                <a:t>伪逆</a:t>
              </a:r>
              <a:r>
                <a:rPr lang="en-US" b="1" dirty="0" smtClean="0">
                  <a:solidFill>
                    <a:srgbClr val="008000"/>
                  </a:solidFill>
                </a:rPr>
                <a:t>) of  the </a:t>
              </a:r>
            </a:p>
            <a:p>
              <a:r>
                <a:rPr lang="en-US" b="1" dirty="0" smtClean="0">
                  <a:solidFill>
                    <a:srgbClr val="008000"/>
                  </a:solidFill>
                </a:rPr>
                <a:t>intersection (</a:t>
              </a:r>
              <a:r>
                <a:rPr lang="zh-CN" altLang="en-US" b="1" dirty="0" smtClean="0">
                  <a:solidFill>
                    <a:srgbClr val="008000"/>
                  </a:solidFill>
                </a:rPr>
                <a:t>交集矩阵</a:t>
              </a:r>
              <a:r>
                <a:rPr lang="en-US" b="1" dirty="0" smtClean="0">
                  <a:solidFill>
                    <a:srgbClr val="008000"/>
                  </a:solidFill>
                </a:rPr>
                <a:t>) of </a:t>
              </a:r>
              <a:r>
                <a:rPr lang="en-US" b="1" dirty="0"/>
                <a:t>C</a:t>
              </a:r>
              <a:r>
                <a:rPr lang="en-US" b="1" dirty="0">
                  <a:solidFill>
                    <a:srgbClr val="008000"/>
                  </a:solidFill>
                </a:rPr>
                <a:t> and </a:t>
              </a:r>
              <a:r>
                <a:rPr lang="en-US" b="1" dirty="0"/>
                <a:t>R</a:t>
              </a:r>
            </a:p>
          </p:txBody>
        </p:sp>
      </p:grpSp>
      <p:sp>
        <p:nvSpPr>
          <p:cNvPr id="34" name="Rectangle 21"/>
          <p:cNvSpPr>
            <a:spLocks noChangeArrowheads="1"/>
          </p:cNvSpPr>
          <p:nvPr/>
        </p:nvSpPr>
        <p:spPr bwMode="auto">
          <a:xfrm>
            <a:off x="6781800" y="3600450"/>
            <a:ext cx="990600" cy="990600"/>
          </a:xfrm>
          <a:prstGeom prst="rect">
            <a:avLst/>
          </a:prstGeom>
          <a:solidFill>
            <a:schemeClr val="bg2">
              <a:alpha val="39000"/>
            </a:schemeClr>
          </a:solidFill>
          <a:ln w="19050" cap="rnd" algn="ctr">
            <a:noFill/>
            <a:miter lim="800000"/>
            <a:headEnd/>
            <a:tailEnd/>
          </a:ln>
          <a:effectLst/>
        </p:spPr>
        <p:txBody>
          <a:bodyPr wrap="none" anchor="ctr"/>
          <a:lstStyle/>
          <a:p>
            <a:endParaRPr lang="en-US"/>
          </a:p>
        </p:txBody>
      </p:sp>
      <p:sp>
        <p:nvSpPr>
          <p:cNvPr id="35" name="Text Box 24"/>
          <p:cNvSpPr txBox="1">
            <a:spLocks noChangeArrowheads="1"/>
          </p:cNvSpPr>
          <p:nvPr/>
        </p:nvSpPr>
        <p:spPr bwMode="auto">
          <a:xfrm>
            <a:off x="1965326" y="2560638"/>
            <a:ext cx="184731" cy="369332"/>
          </a:xfrm>
          <a:prstGeom prst="rect">
            <a:avLst/>
          </a:prstGeom>
          <a:noFill/>
          <a:ln w="19050" cap="rnd" algn="ctr">
            <a:noFill/>
            <a:miter lim="800000"/>
            <a:headEnd/>
            <a:tailEnd/>
          </a:ln>
          <a:effectLst/>
        </p:spPr>
        <p:txBody>
          <a:bodyPr wrap="none">
            <a:spAutoFit/>
          </a:bodyPr>
          <a:lstStyle/>
          <a:p>
            <a:endParaRPr lang="en-US"/>
          </a:p>
        </p:txBody>
      </p:sp>
      <p:sp>
        <p:nvSpPr>
          <p:cNvPr id="24" name="TextBox 23"/>
          <p:cNvSpPr txBox="1"/>
          <p:nvPr/>
        </p:nvSpPr>
        <p:spPr>
          <a:xfrm>
            <a:off x="3022260" y="5572780"/>
            <a:ext cx="412292" cy="523220"/>
          </a:xfrm>
          <a:prstGeom prst="rect">
            <a:avLst/>
          </a:prstGeom>
          <a:noFill/>
        </p:spPr>
        <p:txBody>
          <a:bodyPr wrap="none" rtlCol="0">
            <a:spAutoFit/>
          </a:bodyPr>
          <a:lstStyle/>
          <a:p>
            <a:r>
              <a:rPr lang="en-US" sz="2800" dirty="0"/>
              <a:t>A</a:t>
            </a:r>
          </a:p>
        </p:txBody>
      </p:sp>
      <p:sp>
        <p:nvSpPr>
          <p:cNvPr id="31" name="TextBox 30"/>
          <p:cNvSpPr txBox="1"/>
          <p:nvPr/>
        </p:nvSpPr>
        <p:spPr>
          <a:xfrm>
            <a:off x="5384460" y="5572780"/>
            <a:ext cx="396262" cy="523220"/>
          </a:xfrm>
          <a:prstGeom prst="rect">
            <a:avLst/>
          </a:prstGeom>
          <a:noFill/>
        </p:spPr>
        <p:txBody>
          <a:bodyPr wrap="none" rtlCol="0">
            <a:spAutoFit/>
          </a:bodyPr>
          <a:lstStyle/>
          <a:p>
            <a:r>
              <a:rPr lang="en-US" sz="2800" dirty="0"/>
              <a:t>C</a:t>
            </a:r>
          </a:p>
        </p:txBody>
      </p:sp>
      <p:sp>
        <p:nvSpPr>
          <p:cNvPr id="36" name="TextBox 35"/>
          <p:cNvSpPr txBox="1"/>
          <p:nvPr/>
        </p:nvSpPr>
        <p:spPr>
          <a:xfrm>
            <a:off x="7071338" y="5562600"/>
            <a:ext cx="425116" cy="523220"/>
          </a:xfrm>
          <a:prstGeom prst="rect">
            <a:avLst/>
          </a:prstGeom>
          <a:noFill/>
        </p:spPr>
        <p:txBody>
          <a:bodyPr wrap="none" rtlCol="0">
            <a:spAutoFit/>
          </a:bodyPr>
          <a:lstStyle/>
          <a:p>
            <a:r>
              <a:rPr lang="en-US" sz="2800" dirty="0"/>
              <a:t>U</a:t>
            </a:r>
          </a:p>
        </p:txBody>
      </p:sp>
      <p:sp>
        <p:nvSpPr>
          <p:cNvPr id="37" name="TextBox 36"/>
          <p:cNvSpPr txBox="1"/>
          <p:nvPr/>
        </p:nvSpPr>
        <p:spPr>
          <a:xfrm>
            <a:off x="9067800" y="5562600"/>
            <a:ext cx="396262" cy="523220"/>
          </a:xfrm>
          <a:prstGeom prst="rect">
            <a:avLst/>
          </a:prstGeom>
          <a:noFill/>
        </p:spPr>
        <p:txBody>
          <a:bodyPr wrap="none" rtlCol="0">
            <a:spAutoFit/>
          </a:bodyPr>
          <a:lstStyle/>
          <a:p>
            <a:r>
              <a:rPr lang="en-US" sz="2800" dirty="0"/>
              <a:t>R</a:t>
            </a:r>
          </a:p>
        </p:txBody>
      </p:sp>
      <p:grpSp>
        <p:nvGrpSpPr>
          <p:cNvPr id="39" name="Group 38"/>
          <p:cNvGrpSpPr/>
          <p:nvPr/>
        </p:nvGrpSpPr>
        <p:grpSpPr>
          <a:xfrm>
            <a:off x="8305801" y="76201"/>
            <a:ext cx="2305439" cy="800219"/>
            <a:chOff x="6781800" y="76200"/>
            <a:chExt cx="2305439" cy="800219"/>
          </a:xfrm>
        </p:grpSpPr>
        <p:sp>
          <p:nvSpPr>
            <p:cNvPr id="40" name="TextBox 39"/>
            <p:cNvSpPr txBox="1"/>
            <p:nvPr/>
          </p:nvSpPr>
          <p:spPr>
            <a:xfrm>
              <a:off x="6781800" y="76200"/>
              <a:ext cx="2305439" cy="800219"/>
            </a:xfrm>
            <a:prstGeom prst="rect">
              <a:avLst/>
            </a:prstGeom>
            <a:solidFill>
              <a:schemeClr val="bg1"/>
            </a:solidFill>
          </p:spPr>
          <p:txBody>
            <a:bodyPr wrap="none" rtlCol="0">
              <a:spAutoFit/>
            </a:bodyPr>
            <a:lstStyle/>
            <a:p>
              <a:r>
                <a:rPr lang="en-US" dirty="0" err="1">
                  <a:solidFill>
                    <a:srgbClr val="008000"/>
                  </a:solidFill>
                </a:rPr>
                <a:t>Frobenius</a:t>
              </a:r>
              <a:r>
                <a:rPr lang="en-US" dirty="0">
                  <a:solidFill>
                    <a:srgbClr val="008000"/>
                  </a:solidFill>
                </a:rPr>
                <a:t> norm:</a:t>
              </a:r>
            </a:p>
            <a:p>
              <a:r>
                <a:rPr lang="en-US" sz="2800" dirty="0" err="1">
                  <a:solidFill>
                    <a:srgbClr val="008000"/>
                  </a:solidFill>
                  <a:latin typeface="Times New Roman"/>
                  <a:cs typeface="Times New Roman"/>
                </a:rPr>
                <a:t>ǁ</a:t>
              </a:r>
              <a:r>
                <a:rPr lang="en-US" sz="2800" dirty="0" err="1">
                  <a:solidFill>
                    <a:srgbClr val="008000"/>
                  </a:solidFill>
                  <a:latin typeface="Times New Roman" pitchFamily="18" charset="0"/>
                  <a:cs typeface="Times New Roman" pitchFamily="18" charset="0"/>
                </a:rPr>
                <a:t>X</a:t>
              </a:r>
              <a:r>
                <a:rPr lang="en-US" sz="2800" dirty="0" err="1">
                  <a:solidFill>
                    <a:srgbClr val="008000"/>
                  </a:solidFill>
                  <a:latin typeface="Times New Roman"/>
                  <a:cs typeface="Times New Roman"/>
                </a:rPr>
                <a:t>ǁ</a:t>
              </a:r>
              <a:r>
                <a:rPr lang="en-US" sz="2800" baseline="-25000" dirty="0" err="1">
                  <a:solidFill>
                    <a:srgbClr val="008000"/>
                  </a:solidFill>
                  <a:latin typeface="Times New Roman"/>
                  <a:cs typeface="Times New Roman"/>
                </a:rPr>
                <a:t>F</a:t>
              </a:r>
              <a:r>
                <a:rPr lang="en-US" sz="2800" baseline="-25000" dirty="0">
                  <a:solidFill>
                    <a:srgbClr val="008000"/>
                  </a:solidFill>
                  <a:latin typeface="Times New Roman"/>
                  <a:cs typeface="Times New Roman"/>
                </a:rPr>
                <a:t> </a:t>
              </a:r>
              <a:r>
                <a:rPr lang="en-US" sz="2800" dirty="0">
                  <a:solidFill>
                    <a:srgbClr val="008000"/>
                  </a:solidFill>
                </a:rPr>
                <a:t>= </a:t>
              </a:r>
              <a:r>
                <a:rPr lang="en-US" sz="2800" dirty="0">
                  <a:solidFill>
                    <a:srgbClr val="008000"/>
                  </a:solidFill>
                  <a:sym typeface="Symbol"/>
                </a:rPr>
                <a:t> </a:t>
              </a:r>
              <a:r>
                <a:rPr lang="el-GR" sz="2800" dirty="0">
                  <a:solidFill>
                    <a:srgbClr val="008000"/>
                  </a:solidFill>
                  <a:latin typeface="Times New Roman"/>
                  <a:cs typeface="Times New Roman"/>
                </a:rPr>
                <a:t>Σ</a:t>
              </a:r>
              <a:r>
                <a:rPr lang="en-US" sz="2800" baseline="-25000" dirty="0" err="1">
                  <a:solidFill>
                    <a:srgbClr val="008000"/>
                  </a:solidFill>
                  <a:latin typeface="Times New Roman"/>
                  <a:cs typeface="Times New Roman"/>
                </a:rPr>
                <a:t>ij</a:t>
              </a:r>
              <a:r>
                <a:rPr lang="en-US" sz="2800" dirty="0">
                  <a:solidFill>
                    <a:srgbClr val="008000"/>
                  </a:solidFill>
                  <a:latin typeface="Times New Roman"/>
                  <a:cs typeface="Times New Roman"/>
                </a:rPr>
                <a:t> X</a:t>
              </a:r>
              <a:r>
                <a:rPr lang="en-US" sz="2800" baseline="-25000" dirty="0">
                  <a:solidFill>
                    <a:srgbClr val="008000"/>
                  </a:solidFill>
                  <a:latin typeface="Times New Roman"/>
                  <a:cs typeface="Times New Roman"/>
                </a:rPr>
                <a:t>ij</a:t>
              </a:r>
              <a:r>
                <a:rPr lang="en-US" sz="2800" baseline="30000" dirty="0">
                  <a:solidFill>
                    <a:srgbClr val="008000"/>
                  </a:solidFill>
                  <a:latin typeface="Times New Roman"/>
                  <a:cs typeface="Times New Roman"/>
                </a:rPr>
                <a:t>2</a:t>
              </a:r>
              <a:endParaRPr lang="en-US" sz="2800" baseline="30000" dirty="0">
                <a:solidFill>
                  <a:srgbClr val="008000"/>
                </a:solidFill>
              </a:endParaRPr>
            </a:p>
          </p:txBody>
        </p:sp>
        <p:cxnSp>
          <p:nvCxnSpPr>
            <p:cNvPr id="41" name="Straight Connector 40"/>
            <p:cNvCxnSpPr/>
            <p:nvPr/>
          </p:nvCxnSpPr>
          <p:spPr>
            <a:xfrm>
              <a:off x="7934519" y="381000"/>
              <a:ext cx="980881"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grpSp>
      <p:sp>
        <p:nvSpPr>
          <p:cNvPr id="4" name="日期占位符 3"/>
          <p:cNvSpPr>
            <a:spLocks noGrp="1"/>
          </p:cNvSpPr>
          <p:nvPr>
            <p:ph type="dt" sz="half" idx="10"/>
          </p:nvPr>
        </p:nvSpPr>
        <p:spPr/>
        <p:txBody>
          <a:bodyPr/>
          <a:lstStyle/>
          <a:p>
            <a:fld id="{9F7DB964-737B-456B-A1A3-50D97D24B399}" type="datetime1">
              <a:rPr lang="en-US" altLang="zh-CN" smtClean="0"/>
              <a:t>12/17/2021</a:t>
            </a:fld>
            <a:endParaRPr lang="en-US"/>
          </a:p>
        </p:txBody>
      </p:sp>
    </p:spTree>
    <p:extLst>
      <p:ext uri="{BB962C8B-B14F-4D97-AF65-F5344CB8AC3E}">
        <p14:creationId xmlns:p14="http://schemas.microsoft.com/office/powerpoint/2010/main" val="96048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058400" cy="987552"/>
          </a:xfrm>
        </p:spPr>
        <p:txBody>
          <a:bodyPr>
            <a:normAutofit/>
          </a:bodyPr>
          <a:lstStyle/>
          <a:p>
            <a:r>
              <a:rPr lang="en-US" dirty="0" smtClean="0"/>
              <a:t>CUR: Provably good approx. to SVD</a:t>
            </a:r>
            <a:endParaRPr lang="en-US" dirty="0"/>
          </a:p>
        </p:txBody>
      </p:sp>
      <p:sp>
        <p:nvSpPr>
          <p:cNvPr id="3" name="Content Placeholder 2"/>
          <p:cNvSpPr>
            <a:spLocks noGrp="1"/>
          </p:cNvSpPr>
          <p:nvPr>
            <p:ph idx="1"/>
          </p:nvPr>
        </p:nvSpPr>
        <p:spPr/>
        <p:txBody>
          <a:bodyPr>
            <a:normAutofit/>
          </a:bodyPr>
          <a:lstStyle/>
          <a:p>
            <a:pPr algn="just"/>
            <a:r>
              <a:rPr lang="en-US" b="1" dirty="0" smtClean="0">
                <a:solidFill>
                  <a:srgbClr val="D60093"/>
                </a:solidFill>
              </a:rPr>
              <a:t>Let: </a:t>
            </a:r>
            <a:r>
              <a:rPr lang="en-US" b="1" dirty="0" err="1" smtClean="0"/>
              <a:t>A</a:t>
            </a:r>
            <a:r>
              <a:rPr lang="en-US" b="1" baseline="-25000" dirty="0" err="1" smtClean="0"/>
              <a:t>k</a:t>
            </a:r>
            <a:r>
              <a:rPr lang="en-US" dirty="0" smtClean="0"/>
              <a:t> be the “best” rank </a:t>
            </a:r>
            <a:r>
              <a:rPr lang="en-US" b="1" i="1" dirty="0" smtClean="0"/>
              <a:t>k</a:t>
            </a:r>
            <a:r>
              <a:rPr lang="en-US" dirty="0" smtClean="0"/>
              <a:t> approximation to </a:t>
            </a:r>
            <a:r>
              <a:rPr lang="en-US" b="1" dirty="0" smtClean="0"/>
              <a:t>A</a:t>
            </a:r>
            <a:r>
              <a:rPr lang="en-US" dirty="0" smtClean="0"/>
              <a:t> </a:t>
            </a:r>
            <a:r>
              <a:rPr lang="en-US" dirty="0" smtClean="0">
                <a:solidFill>
                  <a:schemeClr val="bg1">
                    <a:lumMod val="50000"/>
                  </a:schemeClr>
                </a:solidFill>
              </a:rPr>
              <a:t>(that is, </a:t>
            </a:r>
            <a:r>
              <a:rPr lang="en-US" b="1" dirty="0" err="1" smtClean="0">
                <a:solidFill>
                  <a:schemeClr val="bg1">
                    <a:lumMod val="50000"/>
                  </a:schemeClr>
                </a:solidFill>
              </a:rPr>
              <a:t>A</a:t>
            </a:r>
            <a:r>
              <a:rPr lang="en-US" baseline="-25000" dirty="0" err="1" smtClean="0">
                <a:solidFill>
                  <a:schemeClr val="bg1">
                    <a:lumMod val="50000"/>
                  </a:schemeClr>
                </a:solidFill>
              </a:rPr>
              <a:t>k</a:t>
            </a:r>
            <a:r>
              <a:rPr lang="en-US" dirty="0" smtClean="0">
                <a:solidFill>
                  <a:schemeClr val="bg1">
                    <a:lumMod val="50000"/>
                  </a:schemeClr>
                </a:solidFill>
              </a:rPr>
              <a:t> is SVD of A)</a:t>
            </a:r>
          </a:p>
          <a:p>
            <a:pPr>
              <a:buFontTx/>
              <a:buNone/>
            </a:pPr>
            <a:endParaRPr lang="en-US" i="1" dirty="0" smtClean="0"/>
          </a:p>
          <a:p>
            <a:pPr>
              <a:buFontTx/>
              <a:buNone/>
            </a:pPr>
            <a:r>
              <a:rPr lang="en-US" b="1" u="sng" dirty="0" smtClean="0"/>
              <a:t>Theorem</a:t>
            </a:r>
            <a:r>
              <a:rPr lang="en-US" dirty="0" smtClean="0"/>
              <a:t> </a:t>
            </a:r>
            <a:r>
              <a:rPr lang="en-US" dirty="0" smtClean="0">
                <a:solidFill>
                  <a:schemeClr val="bg1">
                    <a:lumMod val="50000"/>
                  </a:schemeClr>
                </a:solidFill>
              </a:rPr>
              <a:t>[</a:t>
            </a:r>
            <a:r>
              <a:rPr lang="en-US" dirty="0" err="1" smtClean="0">
                <a:solidFill>
                  <a:schemeClr val="bg1">
                    <a:lumMod val="50000"/>
                  </a:schemeClr>
                </a:solidFill>
              </a:rPr>
              <a:t>Drineas</a:t>
            </a:r>
            <a:r>
              <a:rPr lang="en-US" dirty="0" smtClean="0">
                <a:solidFill>
                  <a:schemeClr val="bg1">
                    <a:lumMod val="50000"/>
                  </a:schemeClr>
                </a:solidFill>
              </a:rPr>
              <a:t> et al.]</a:t>
            </a:r>
            <a:endParaRPr lang="en-US" dirty="0" smtClean="0"/>
          </a:p>
          <a:p>
            <a:pPr>
              <a:buFontTx/>
              <a:buNone/>
            </a:pPr>
            <a:r>
              <a:rPr lang="en-US" dirty="0" smtClean="0"/>
              <a:t>	</a:t>
            </a:r>
            <a:r>
              <a:rPr lang="en-US" b="1" dirty="0" smtClean="0"/>
              <a:t>CUR</a:t>
            </a:r>
            <a:r>
              <a:rPr lang="en-US" dirty="0" smtClean="0"/>
              <a:t> in O(</a:t>
            </a:r>
            <a:r>
              <a:rPr lang="en-US" b="1" dirty="0" err="1" smtClean="0"/>
              <a:t>m·n</a:t>
            </a:r>
            <a:r>
              <a:rPr lang="en-US" dirty="0" smtClean="0"/>
              <a:t>) time achieves </a:t>
            </a:r>
            <a:r>
              <a:rPr lang="en-US" b="1" dirty="0" err="1" smtClean="0">
                <a:latin typeface="Times New Roman"/>
                <a:cs typeface="Times New Roman"/>
              </a:rPr>
              <a:t>ǁ</a:t>
            </a:r>
            <a:r>
              <a:rPr lang="en-US" b="1" dirty="0" err="1" smtClean="0"/>
              <a:t>A-CUR</a:t>
            </a:r>
            <a:r>
              <a:rPr lang="en-US" b="1" dirty="0" err="1" smtClean="0">
                <a:latin typeface="Times New Roman"/>
                <a:cs typeface="Times New Roman"/>
              </a:rPr>
              <a:t>ǁ</a:t>
            </a:r>
            <a:r>
              <a:rPr lang="en-US" b="1" baseline="-25000" dirty="0" err="1" smtClean="0">
                <a:latin typeface="Times New Roman"/>
                <a:cs typeface="Times New Roman"/>
              </a:rPr>
              <a:t>F</a:t>
            </a:r>
            <a:r>
              <a:rPr lang="en-US" b="1" dirty="0" smtClean="0"/>
              <a:t> </a:t>
            </a:r>
            <a:r>
              <a:rPr lang="en-US" b="1" dirty="0" smtClean="0">
                <a:sym typeface="Symbol"/>
              </a:rPr>
              <a:t></a:t>
            </a:r>
            <a:r>
              <a:rPr lang="en-US" b="1" dirty="0" smtClean="0"/>
              <a:t> </a:t>
            </a:r>
            <a:r>
              <a:rPr lang="en-US" b="1" dirty="0" err="1" smtClean="0">
                <a:latin typeface="Times New Roman"/>
                <a:cs typeface="Times New Roman"/>
              </a:rPr>
              <a:t>ǁ</a:t>
            </a:r>
            <a:r>
              <a:rPr lang="en-US" b="1" dirty="0" err="1" smtClean="0"/>
              <a:t>A-A</a:t>
            </a:r>
            <a:r>
              <a:rPr lang="en-US" b="1" baseline="-25000" dirty="0" err="1" smtClean="0"/>
              <a:t>k</a:t>
            </a:r>
            <a:r>
              <a:rPr lang="en-US" b="1" dirty="0" err="1" smtClean="0">
                <a:latin typeface="Times New Roman"/>
                <a:cs typeface="Times New Roman"/>
              </a:rPr>
              <a:t>ǁ</a:t>
            </a:r>
            <a:r>
              <a:rPr lang="en-US" b="1" baseline="-25000" dirty="0" err="1" smtClean="0">
                <a:latin typeface="Times New Roman"/>
                <a:cs typeface="Times New Roman"/>
              </a:rPr>
              <a:t>F</a:t>
            </a:r>
            <a:r>
              <a:rPr lang="en-US" b="1" dirty="0" smtClean="0">
                <a:latin typeface="Times New Roman"/>
                <a:cs typeface="Times New Roman"/>
              </a:rPr>
              <a:t> </a:t>
            </a:r>
            <a:r>
              <a:rPr lang="en-US" b="1" dirty="0" smtClean="0"/>
              <a:t>+ </a:t>
            </a:r>
            <a:r>
              <a:rPr lang="en-US" b="1" dirty="0" smtClean="0">
                <a:sym typeface="Symbol" pitchFamily="18" charset="2"/>
              </a:rPr>
              <a:t></a:t>
            </a:r>
            <a:r>
              <a:rPr lang="en-US" b="1" dirty="0" err="1" smtClean="0">
                <a:latin typeface="Times New Roman"/>
                <a:cs typeface="Times New Roman"/>
              </a:rPr>
              <a:t>ǁ</a:t>
            </a:r>
            <a:r>
              <a:rPr lang="en-US" b="1" dirty="0" err="1" smtClean="0"/>
              <a:t>A</a:t>
            </a:r>
            <a:r>
              <a:rPr lang="en-US" b="1" dirty="0" err="1" smtClean="0">
                <a:latin typeface="Times New Roman"/>
                <a:cs typeface="Times New Roman"/>
              </a:rPr>
              <a:t>ǁ</a:t>
            </a:r>
            <a:r>
              <a:rPr lang="en-US" b="1" baseline="-25000" dirty="0" err="1" smtClean="0">
                <a:latin typeface="Times New Roman"/>
                <a:cs typeface="Times New Roman"/>
              </a:rPr>
              <a:t>F</a:t>
            </a:r>
            <a:r>
              <a:rPr lang="en-US" b="1" dirty="0"/>
              <a:t> </a:t>
            </a:r>
            <a:r>
              <a:rPr lang="en-US" dirty="0" smtClean="0"/>
              <a:t>with </a:t>
            </a:r>
            <a:r>
              <a:rPr lang="en-US" dirty="0" smtClean="0"/>
              <a:t>probability at least </a:t>
            </a:r>
            <a:r>
              <a:rPr lang="en-US" b="1" dirty="0" smtClean="0"/>
              <a:t>1-</a:t>
            </a:r>
            <a:r>
              <a:rPr lang="en-US" b="1" dirty="0" smtClean="0">
                <a:sym typeface="Symbol" pitchFamily="18" charset="2"/>
              </a:rPr>
              <a:t></a:t>
            </a:r>
            <a:r>
              <a:rPr lang="en-US" dirty="0" smtClean="0"/>
              <a:t>, by picking</a:t>
            </a:r>
          </a:p>
          <a:p>
            <a:pPr lvl="1"/>
            <a:r>
              <a:rPr lang="en-US" sz="2400" b="1" dirty="0">
                <a:solidFill>
                  <a:schemeClr val="accent3"/>
                </a:solidFill>
              </a:rPr>
              <a:t>O(k log(1/</a:t>
            </a:r>
            <a:r>
              <a:rPr lang="en-US" sz="2400" b="1" dirty="0">
                <a:solidFill>
                  <a:schemeClr val="accent3"/>
                </a:solidFill>
                <a:sym typeface="Symbol" pitchFamily="18" charset="2"/>
              </a:rPr>
              <a:t></a:t>
            </a:r>
            <a:r>
              <a:rPr lang="en-US" sz="2400" b="1" dirty="0">
                <a:solidFill>
                  <a:schemeClr val="accent3"/>
                </a:solidFill>
              </a:rPr>
              <a:t>)/</a:t>
            </a:r>
            <a:r>
              <a:rPr lang="en-US" sz="2400" b="1" dirty="0">
                <a:solidFill>
                  <a:schemeClr val="accent3"/>
                </a:solidFill>
                <a:sym typeface="Symbol" pitchFamily="18" charset="2"/>
              </a:rPr>
              <a:t></a:t>
            </a:r>
            <a:r>
              <a:rPr lang="en-US" sz="2400" b="1" baseline="30000" dirty="0">
                <a:solidFill>
                  <a:schemeClr val="accent3"/>
                </a:solidFill>
                <a:sym typeface="Symbol" pitchFamily="18" charset="2"/>
              </a:rPr>
              <a:t>2</a:t>
            </a:r>
            <a:r>
              <a:rPr lang="en-US" sz="2400" b="1" dirty="0">
                <a:solidFill>
                  <a:schemeClr val="accent3"/>
                </a:solidFill>
              </a:rPr>
              <a:t>)</a:t>
            </a:r>
            <a:r>
              <a:rPr lang="en-US" sz="2400" dirty="0">
                <a:solidFill>
                  <a:schemeClr val="accent3"/>
                </a:solidFill>
              </a:rPr>
              <a:t> </a:t>
            </a:r>
            <a:r>
              <a:rPr lang="en-US" sz="2400" dirty="0"/>
              <a:t>columns, and</a:t>
            </a:r>
          </a:p>
          <a:p>
            <a:pPr lvl="1"/>
            <a:r>
              <a:rPr lang="en-US" sz="2400" b="1" dirty="0">
                <a:solidFill>
                  <a:schemeClr val="accent3"/>
                </a:solidFill>
              </a:rPr>
              <a:t>O(k</a:t>
            </a:r>
            <a:r>
              <a:rPr lang="en-US" sz="2400" b="1" baseline="30000" dirty="0">
                <a:solidFill>
                  <a:schemeClr val="accent3"/>
                </a:solidFill>
              </a:rPr>
              <a:t>2 </a:t>
            </a:r>
            <a:r>
              <a:rPr lang="en-US" sz="2400" b="1" dirty="0">
                <a:solidFill>
                  <a:schemeClr val="accent3"/>
                </a:solidFill>
              </a:rPr>
              <a:t>log</a:t>
            </a:r>
            <a:r>
              <a:rPr lang="en-US" sz="2400" b="1" baseline="30000" dirty="0">
                <a:solidFill>
                  <a:schemeClr val="accent3"/>
                </a:solidFill>
              </a:rPr>
              <a:t>3</a:t>
            </a:r>
            <a:r>
              <a:rPr lang="en-US" sz="2400" b="1" dirty="0">
                <a:solidFill>
                  <a:schemeClr val="accent3"/>
                </a:solidFill>
              </a:rPr>
              <a:t>(1/</a:t>
            </a:r>
            <a:r>
              <a:rPr lang="en-US" sz="2400" b="1" dirty="0">
                <a:solidFill>
                  <a:schemeClr val="accent3"/>
                </a:solidFill>
                <a:sym typeface="Symbol" pitchFamily="18" charset="2"/>
              </a:rPr>
              <a:t></a:t>
            </a:r>
            <a:r>
              <a:rPr lang="en-US" sz="2400" b="1" dirty="0">
                <a:solidFill>
                  <a:schemeClr val="accent3"/>
                </a:solidFill>
              </a:rPr>
              <a:t>)/</a:t>
            </a:r>
            <a:r>
              <a:rPr lang="en-US" sz="2400" b="1" dirty="0">
                <a:solidFill>
                  <a:schemeClr val="accent3"/>
                </a:solidFill>
                <a:sym typeface="Symbol" pitchFamily="18" charset="2"/>
              </a:rPr>
              <a:t></a:t>
            </a:r>
            <a:r>
              <a:rPr lang="en-US" sz="2400" b="1" baseline="30000" dirty="0">
                <a:solidFill>
                  <a:schemeClr val="accent3"/>
                </a:solidFill>
                <a:sym typeface="Symbol" pitchFamily="18" charset="2"/>
              </a:rPr>
              <a:t>6</a:t>
            </a:r>
            <a:r>
              <a:rPr lang="en-US" sz="2400" b="1" dirty="0">
                <a:solidFill>
                  <a:schemeClr val="accent3"/>
                </a:solidFill>
              </a:rPr>
              <a:t>)</a:t>
            </a:r>
            <a:r>
              <a:rPr lang="en-US" sz="2400" dirty="0">
                <a:solidFill>
                  <a:schemeClr val="accent3"/>
                </a:solidFill>
              </a:rPr>
              <a:t> </a:t>
            </a:r>
            <a:r>
              <a:rPr lang="en-US" sz="2400" dirty="0"/>
              <a:t>rows</a:t>
            </a:r>
          </a:p>
          <a:p>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62</a:t>
            </a:fld>
            <a:endParaRPr lang="en-US"/>
          </a:p>
        </p:txBody>
      </p:sp>
      <p:sp>
        <p:nvSpPr>
          <p:cNvPr id="8" name="TextBox 7"/>
          <p:cNvSpPr txBox="1"/>
          <p:nvPr/>
        </p:nvSpPr>
        <p:spPr>
          <a:xfrm>
            <a:off x="7924800" y="5722204"/>
            <a:ext cx="2545890" cy="830997"/>
          </a:xfrm>
          <a:prstGeom prst="rect">
            <a:avLst/>
          </a:prstGeom>
          <a:noFill/>
        </p:spPr>
        <p:txBody>
          <a:bodyPr wrap="none" rtlCol="0">
            <a:spAutoFit/>
          </a:bodyPr>
          <a:lstStyle/>
          <a:p>
            <a:r>
              <a:rPr lang="en-US" sz="2400" b="1" dirty="0">
                <a:solidFill>
                  <a:srgbClr val="008000"/>
                </a:solidFill>
                <a:latin typeface="Arial" pitchFamily="34" charset="0"/>
                <a:cs typeface="Arial" pitchFamily="34" charset="0"/>
              </a:rPr>
              <a:t>In practice:</a:t>
            </a:r>
          </a:p>
          <a:p>
            <a:r>
              <a:rPr lang="en-US" sz="2400" dirty="0">
                <a:solidFill>
                  <a:srgbClr val="008000"/>
                </a:solidFill>
                <a:latin typeface="Arial" pitchFamily="34" charset="0"/>
                <a:cs typeface="Arial" pitchFamily="34" charset="0"/>
              </a:rPr>
              <a:t>Pick 4</a:t>
            </a:r>
            <a:r>
              <a:rPr lang="en-US" sz="2400" i="1" dirty="0">
                <a:solidFill>
                  <a:srgbClr val="008000"/>
                </a:solidFill>
                <a:latin typeface="Arial" pitchFamily="34" charset="0"/>
                <a:cs typeface="Arial" pitchFamily="34" charset="0"/>
              </a:rPr>
              <a:t>k</a:t>
            </a:r>
            <a:r>
              <a:rPr lang="en-US" sz="2400" dirty="0">
                <a:solidFill>
                  <a:srgbClr val="008000"/>
                </a:solidFill>
                <a:latin typeface="Arial" pitchFamily="34" charset="0"/>
                <a:cs typeface="Arial" pitchFamily="34" charset="0"/>
              </a:rPr>
              <a:t> cols/rows</a:t>
            </a:r>
          </a:p>
        </p:txBody>
      </p:sp>
      <p:sp>
        <p:nvSpPr>
          <p:cNvPr id="4" name="日期占位符 3"/>
          <p:cNvSpPr>
            <a:spLocks noGrp="1"/>
          </p:cNvSpPr>
          <p:nvPr>
            <p:ph type="dt" sz="half" idx="10"/>
          </p:nvPr>
        </p:nvSpPr>
        <p:spPr/>
        <p:txBody>
          <a:bodyPr/>
          <a:lstStyle/>
          <a:p>
            <a:fld id="{416D2A19-DBF9-4556-8761-676D80B5639E}" type="datetime1">
              <a:rPr lang="en-US" altLang="zh-CN" smtClean="0"/>
              <a:t>12/17/2021</a:t>
            </a:fld>
            <a:endParaRPr lang="en-US"/>
          </a:p>
        </p:txBody>
      </p:sp>
    </p:spTree>
    <p:extLst>
      <p:ext uri="{BB962C8B-B14F-4D97-AF65-F5344CB8AC3E}">
        <p14:creationId xmlns:p14="http://schemas.microsoft.com/office/powerpoint/2010/main" val="939949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 How it Works</a:t>
            </a:r>
            <a:endParaRPr lang="en-US" dirty="0"/>
          </a:p>
        </p:txBody>
      </p:sp>
      <p:sp>
        <p:nvSpPr>
          <p:cNvPr id="3" name="Content Placeholder 2"/>
          <p:cNvSpPr>
            <a:spLocks noGrp="1"/>
          </p:cNvSpPr>
          <p:nvPr>
            <p:ph idx="1"/>
          </p:nvPr>
        </p:nvSpPr>
        <p:spPr/>
        <p:txBody>
          <a:bodyPr/>
          <a:lstStyle/>
          <a:p>
            <a:r>
              <a:rPr lang="en-US" b="1" dirty="0" smtClean="0">
                <a:solidFill>
                  <a:srgbClr val="D60093"/>
                </a:solidFill>
              </a:rPr>
              <a:t>Sampling columns (similarly for rows):</a:t>
            </a:r>
            <a:endParaRPr lang="en-US" b="1" dirty="0">
              <a:solidFill>
                <a:srgbClr val="D60093"/>
              </a:solidFill>
            </a:endParaRPr>
          </a:p>
        </p:txBody>
      </p:sp>
      <p:sp>
        <p:nvSpPr>
          <p:cNvPr id="6" name="Slide Number Placeholder 5"/>
          <p:cNvSpPr>
            <a:spLocks noGrp="1"/>
          </p:cNvSpPr>
          <p:nvPr>
            <p:ph type="sldNum" sz="quarter" idx="12"/>
          </p:nvPr>
        </p:nvSpPr>
        <p:spPr/>
        <p:txBody>
          <a:bodyPr/>
          <a:lstStyle/>
          <a:p>
            <a:fld id="{19B12225-5612-419B-A8D5-4B8EEE4C217E}" type="slidenum">
              <a:rPr lang="en-US" smtClean="0"/>
              <a:pPr/>
              <a:t>63</a:t>
            </a:fld>
            <a:endParaRPr lang="en-US"/>
          </a:p>
        </p:txBody>
      </p:sp>
      <p:pic>
        <p:nvPicPr>
          <p:cNvPr id="35842" name="Picture 2"/>
          <p:cNvPicPr>
            <a:picLocks noChangeAspect="1" noChangeArrowheads="1"/>
          </p:cNvPicPr>
          <p:nvPr/>
        </p:nvPicPr>
        <p:blipFill>
          <a:blip r:embed="rId3" cstate="print"/>
          <a:srcRect/>
          <a:stretch>
            <a:fillRect/>
          </a:stretch>
        </p:blipFill>
        <p:spPr bwMode="auto">
          <a:xfrm>
            <a:off x="2352676" y="2152650"/>
            <a:ext cx="7553325" cy="3181350"/>
          </a:xfrm>
          <a:prstGeom prst="rect">
            <a:avLst/>
          </a:prstGeom>
          <a:noFill/>
          <a:ln w="9525">
            <a:noFill/>
            <a:miter lim="800000"/>
            <a:headEnd/>
            <a:tailEnd/>
          </a:ln>
        </p:spPr>
      </p:pic>
      <p:sp>
        <p:nvSpPr>
          <p:cNvPr id="7" name="TextBox 6"/>
          <p:cNvSpPr txBox="1"/>
          <p:nvPr/>
        </p:nvSpPr>
        <p:spPr>
          <a:xfrm>
            <a:off x="5943600" y="6021573"/>
            <a:ext cx="4572000" cy="646331"/>
          </a:xfrm>
          <a:prstGeom prst="rect">
            <a:avLst/>
          </a:prstGeom>
          <a:noFill/>
        </p:spPr>
        <p:txBody>
          <a:bodyPr wrap="square" rtlCol="0">
            <a:spAutoFit/>
          </a:bodyPr>
          <a:lstStyle/>
          <a:p>
            <a:r>
              <a:rPr lang="en-US" dirty="0">
                <a:solidFill>
                  <a:srgbClr val="008000"/>
                </a:solidFill>
                <a:latin typeface="Arial" pitchFamily="34" charset="0"/>
                <a:cs typeface="Arial" pitchFamily="34" charset="0"/>
              </a:rPr>
              <a:t>Note this is a randomized algorithm, same column can be sampled more than once</a:t>
            </a:r>
          </a:p>
        </p:txBody>
      </p:sp>
      <p:sp>
        <p:nvSpPr>
          <p:cNvPr id="4" name="日期占位符 3"/>
          <p:cNvSpPr>
            <a:spLocks noGrp="1"/>
          </p:cNvSpPr>
          <p:nvPr>
            <p:ph type="dt" sz="half" idx="10"/>
          </p:nvPr>
        </p:nvSpPr>
        <p:spPr/>
        <p:txBody>
          <a:bodyPr/>
          <a:lstStyle/>
          <a:p>
            <a:fld id="{5C18D101-D19C-406D-A19C-5FFB4A25FD51}" type="datetime1">
              <a:rPr lang="en-US" altLang="zh-CN" smtClean="0"/>
              <a:t>12/17/2021</a:t>
            </a:fld>
            <a:endParaRPr lang="en-US"/>
          </a:p>
        </p:txBody>
      </p:sp>
    </p:spTree>
    <p:extLst>
      <p:ext uri="{BB962C8B-B14F-4D97-AF65-F5344CB8AC3E}">
        <p14:creationId xmlns:p14="http://schemas.microsoft.com/office/powerpoint/2010/main" val="27249941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U</a:t>
            </a:r>
            <a:endParaRPr lang="en-US" dirty="0"/>
          </a:p>
        </p:txBody>
      </p:sp>
      <p:sp>
        <p:nvSpPr>
          <p:cNvPr id="3" name="Content Placeholder 2"/>
          <p:cNvSpPr>
            <a:spLocks noGrp="1"/>
          </p:cNvSpPr>
          <p:nvPr>
            <p:ph idx="1"/>
          </p:nvPr>
        </p:nvSpPr>
        <p:spPr>
          <a:xfrm>
            <a:off x="609600" y="1295400"/>
            <a:ext cx="10820400" cy="3657600"/>
          </a:xfrm>
        </p:spPr>
        <p:txBody>
          <a:bodyPr>
            <a:normAutofit/>
          </a:bodyPr>
          <a:lstStyle/>
          <a:p>
            <a:pPr algn="just"/>
            <a:r>
              <a:rPr lang="en-US" altLang="zh-CN" b="1" dirty="0" smtClean="0">
                <a:solidFill>
                  <a:srgbClr val="C00000"/>
                </a:solidFill>
              </a:rPr>
              <a:t>Step1: </a:t>
            </a:r>
            <a:r>
              <a:rPr lang="en-US" dirty="0" smtClean="0"/>
              <a:t>Let </a:t>
            </a:r>
            <a:r>
              <a:rPr lang="en-US" b="1" dirty="0" smtClean="0">
                <a:solidFill>
                  <a:srgbClr val="008000"/>
                </a:solidFill>
              </a:rPr>
              <a:t>W</a:t>
            </a:r>
            <a:r>
              <a:rPr lang="en-US" dirty="0" smtClean="0"/>
              <a:t> be the “intersection” of sampled columns </a:t>
            </a:r>
            <a:r>
              <a:rPr lang="en-US" b="1" dirty="0" smtClean="0"/>
              <a:t>C</a:t>
            </a:r>
            <a:r>
              <a:rPr lang="en-US" dirty="0" smtClean="0"/>
              <a:t> and rows </a:t>
            </a:r>
            <a:r>
              <a:rPr lang="en-US" b="1" dirty="0" smtClean="0"/>
              <a:t>R</a:t>
            </a:r>
          </a:p>
          <a:p>
            <a:r>
              <a:rPr lang="en-US" b="1" dirty="0" smtClean="0">
                <a:solidFill>
                  <a:srgbClr val="C00000"/>
                </a:solidFill>
              </a:rPr>
              <a:t>Step 2: </a:t>
            </a:r>
            <a:r>
              <a:rPr lang="en-US" altLang="zh-CN" dirty="0" smtClean="0"/>
              <a:t>Let </a:t>
            </a:r>
            <a:r>
              <a:rPr lang="en-US" altLang="zh-CN" dirty="0"/>
              <a:t>SVD of </a:t>
            </a:r>
            <a:r>
              <a:rPr lang="en-US" altLang="zh-CN" b="1" dirty="0"/>
              <a:t>W </a:t>
            </a:r>
            <a:r>
              <a:rPr lang="en-US" altLang="zh-CN" dirty="0"/>
              <a:t>=</a:t>
            </a:r>
            <a:r>
              <a:rPr lang="en-US" altLang="zh-CN" b="1" dirty="0"/>
              <a:t> </a:t>
            </a:r>
            <a:r>
              <a:rPr lang="en-US" altLang="zh-CN" b="1" dirty="0">
                <a:solidFill>
                  <a:schemeClr val="accent3"/>
                </a:solidFill>
              </a:rPr>
              <a:t>X </a:t>
            </a:r>
            <a:r>
              <a:rPr lang="en-US" altLang="zh-CN" b="1" dirty="0">
                <a:solidFill>
                  <a:schemeClr val="accent3"/>
                </a:solidFill>
                <a:sym typeface="Symbol"/>
              </a:rPr>
              <a:t>Z</a:t>
            </a:r>
            <a:r>
              <a:rPr lang="el-GR" altLang="zh-CN" b="1" dirty="0">
                <a:solidFill>
                  <a:schemeClr val="accent3"/>
                </a:solidFill>
              </a:rPr>
              <a:t> </a:t>
            </a:r>
            <a:r>
              <a:rPr lang="en-US" altLang="zh-CN" b="1" dirty="0">
                <a:solidFill>
                  <a:schemeClr val="accent3"/>
                </a:solidFill>
              </a:rPr>
              <a:t>Y</a:t>
            </a:r>
            <a:r>
              <a:rPr lang="en-US" altLang="zh-CN" baseline="30000" dirty="0">
                <a:solidFill>
                  <a:schemeClr val="accent3"/>
                </a:solidFill>
              </a:rPr>
              <a:t>T</a:t>
            </a:r>
          </a:p>
          <a:p>
            <a:pPr algn="just"/>
            <a:r>
              <a:rPr lang="en-US" b="1" dirty="0" smtClean="0">
                <a:solidFill>
                  <a:srgbClr val="C00000"/>
                </a:solidFill>
              </a:rPr>
              <a:t>Step 3:  </a:t>
            </a:r>
            <a:r>
              <a:rPr lang="en-US" altLang="zh-CN" b="1" dirty="0" smtClean="0">
                <a:solidFill>
                  <a:srgbClr val="D60093"/>
                </a:solidFill>
                <a:latin typeface="Symbol" pitchFamily="18" charset="2"/>
                <a:sym typeface="Symbol"/>
              </a:rPr>
              <a:t>Z</a:t>
            </a:r>
            <a:r>
              <a:rPr lang="el-GR" altLang="zh-CN" baseline="30000" dirty="0" smtClean="0">
                <a:solidFill>
                  <a:srgbClr val="D60093"/>
                </a:solidFill>
              </a:rPr>
              <a:t>+</a:t>
            </a:r>
            <a:r>
              <a:rPr lang="en-US" altLang="zh-CN" dirty="0" smtClean="0">
                <a:sym typeface="Wingdings" panose="05000000000000000000" pitchFamily="2" charset="2"/>
              </a:rPr>
              <a:t>(</a:t>
            </a:r>
            <a:r>
              <a:rPr lang="zh-CN" altLang="en-US" dirty="0" smtClean="0">
                <a:sym typeface="Wingdings" panose="05000000000000000000" pitchFamily="2" charset="2"/>
              </a:rPr>
              <a:t>广义逆矩阵</a:t>
            </a:r>
            <a:r>
              <a:rPr lang="en-US" altLang="zh-CN" dirty="0" smtClean="0">
                <a:sym typeface="Wingdings" panose="05000000000000000000" pitchFamily="2" charset="2"/>
              </a:rPr>
              <a:t>,</a:t>
            </a:r>
            <a:r>
              <a:rPr lang="zh-CN" altLang="en-US" dirty="0" smtClean="0">
                <a:sym typeface="Wingdings" panose="05000000000000000000" pitchFamily="2" charset="2"/>
              </a:rPr>
              <a:t>也称伪逆矩阵</a:t>
            </a:r>
            <a:r>
              <a:rPr lang="en-US" altLang="zh-CN" dirty="0" smtClean="0">
                <a:sym typeface="Wingdings" panose="05000000000000000000" pitchFamily="2" charset="2"/>
              </a:rPr>
              <a:t>): </a:t>
            </a:r>
            <a:r>
              <a:rPr lang="en-US" altLang="zh-CN" dirty="0" smtClean="0"/>
              <a:t>reciprocals </a:t>
            </a:r>
            <a:r>
              <a:rPr lang="en-US" altLang="zh-CN" dirty="0"/>
              <a:t>of non-zero singular </a:t>
            </a:r>
            <a:r>
              <a:rPr lang="en-US" altLang="zh-CN" dirty="0" smtClean="0"/>
              <a:t>values, </a:t>
            </a:r>
            <a:r>
              <a:rPr lang="en-US" altLang="zh-CN" b="1" dirty="0" smtClean="0">
                <a:latin typeface="Symbol" pitchFamily="18" charset="2"/>
                <a:sym typeface="Symbol"/>
              </a:rPr>
              <a:t>Z</a:t>
            </a:r>
            <a:r>
              <a:rPr lang="el-GR" altLang="zh-CN" baseline="30000" dirty="0"/>
              <a:t>+</a:t>
            </a:r>
            <a:r>
              <a:rPr lang="en-US" altLang="zh-CN" baseline="-25000" dirty="0"/>
              <a:t>ii</a:t>
            </a:r>
            <a:r>
              <a:rPr lang="en-US" altLang="zh-CN" b="1" dirty="0">
                <a:latin typeface="Symbol" pitchFamily="18" charset="2"/>
              </a:rPr>
              <a:t> =1/</a:t>
            </a:r>
            <a:r>
              <a:rPr lang="en-US" altLang="zh-CN" b="1" dirty="0">
                <a:latin typeface="Symbol" pitchFamily="18" charset="2"/>
                <a:sym typeface="Symbol"/>
              </a:rPr>
              <a:t> </a:t>
            </a:r>
            <a:r>
              <a:rPr lang="en-US" altLang="zh-CN" b="1" dirty="0" err="1">
                <a:latin typeface="Symbol" pitchFamily="18" charset="2"/>
                <a:sym typeface="Symbol"/>
              </a:rPr>
              <a:t>Z</a:t>
            </a:r>
            <a:r>
              <a:rPr lang="en-US" altLang="zh-CN" baseline="-25000" dirty="0" err="1"/>
              <a:t>ii</a:t>
            </a:r>
            <a:endParaRPr lang="en-US" altLang="zh-CN" baseline="-25000" dirty="0"/>
          </a:p>
          <a:p>
            <a:r>
              <a:rPr lang="en-US" b="1" dirty="0" smtClean="0">
                <a:solidFill>
                  <a:srgbClr val="C00000"/>
                </a:solidFill>
              </a:rPr>
              <a:t>Step 4: </a:t>
            </a:r>
            <a:r>
              <a:rPr lang="en-US" b="1" dirty="0" smtClean="0"/>
              <a:t>Then U</a:t>
            </a:r>
            <a:r>
              <a:rPr lang="en-US" dirty="0" smtClean="0"/>
              <a:t> </a:t>
            </a:r>
            <a:r>
              <a:rPr lang="en-US" dirty="0"/>
              <a:t>= </a:t>
            </a:r>
            <a:r>
              <a:rPr lang="en-US" b="1" dirty="0"/>
              <a:t>W</a:t>
            </a:r>
            <a:r>
              <a:rPr lang="en-US" baseline="30000" dirty="0"/>
              <a:t>+</a:t>
            </a:r>
            <a:r>
              <a:rPr lang="en-US" dirty="0"/>
              <a:t> = </a:t>
            </a:r>
            <a:r>
              <a:rPr lang="en-US" b="1" dirty="0" smtClean="0">
                <a:solidFill>
                  <a:srgbClr val="0000FF"/>
                </a:solidFill>
              </a:rPr>
              <a:t>Y</a:t>
            </a:r>
            <a:r>
              <a:rPr lang="en-US" dirty="0" smtClean="0">
                <a:solidFill>
                  <a:srgbClr val="0000FF"/>
                </a:solidFill>
              </a:rPr>
              <a:t> </a:t>
            </a:r>
            <a:r>
              <a:rPr lang="en-US" b="1" dirty="0">
                <a:solidFill>
                  <a:srgbClr val="0000FF"/>
                </a:solidFill>
                <a:sym typeface="Symbol"/>
              </a:rPr>
              <a:t>Z</a:t>
            </a:r>
            <a:r>
              <a:rPr lang="el-GR" baseline="30000" dirty="0">
                <a:solidFill>
                  <a:srgbClr val="0000FF"/>
                </a:solidFill>
              </a:rPr>
              <a:t>+</a:t>
            </a:r>
            <a:r>
              <a:rPr lang="el-GR" dirty="0">
                <a:solidFill>
                  <a:srgbClr val="0000FF"/>
                </a:solidFill>
              </a:rPr>
              <a:t> </a:t>
            </a:r>
            <a:r>
              <a:rPr lang="en-US" b="1" dirty="0" smtClean="0">
                <a:solidFill>
                  <a:srgbClr val="0000FF"/>
                </a:solidFill>
              </a:rPr>
              <a:t>X</a:t>
            </a:r>
            <a:r>
              <a:rPr lang="en-US" baseline="30000" dirty="0" smtClean="0">
                <a:solidFill>
                  <a:srgbClr val="0000FF"/>
                </a:solidFill>
              </a:rPr>
              <a:t>T</a:t>
            </a:r>
            <a:endParaRPr lang="en-US" baseline="30000" dirty="0">
              <a:solidFill>
                <a:srgbClr val="0000FF"/>
              </a:solidFill>
            </a:endParaRPr>
          </a:p>
          <a:p>
            <a:pPr lvl="1"/>
            <a:r>
              <a:rPr lang="en-US" dirty="0" smtClean="0"/>
              <a:t>W</a:t>
            </a:r>
            <a:r>
              <a:rPr lang="en-US" baseline="30000" dirty="0"/>
              <a:t>+</a:t>
            </a:r>
            <a:r>
              <a:rPr lang="en-US" dirty="0"/>
              <a:t> is </a:t>
            </a:r>
            <a:r>
              <a:rPr lang="en-US" dirty="0" smtClean="0"/>
              <a:t>the “</a:t>
            </a:r>
            <a:r>
              <a:rPr lang="en-US" b="1" dirty="0" smtClean="0">
                <a:solidFill>
                  <a:srgbClr val="0000FF"/>
                </a:solidFill>
              </a:rPr>
              <a:t>pseudoinverse</a:t>
            </a:r>
            <a:r>
              <a:rPr lang="en-US" dirty="0" smtClean="0"/>
              <a:t>”</a:t>
            </a:r>
            <a:endParaRPr lang="en-US" baseline="30000" dirty="0"/>
          </a:p>
          <a:p>
            <a:pPr lvl="1">
              <a:buNone/>
            </a:pP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64</a:t>
            </a:fld>
            <a:endParaRPr lang="en-US"/>
          </a:p>
        </p:txBody>
      </p:sp>
      <p:sp>
        <p:nvSpPr>
          <p:cNvPr id="7" name="Rectangle 22"/>
          <p:cNvSpPr>
            <a:spLocks noChangeArrowheads="1"/>
          </p:cNvSpPr>
          <p:nvPr/>
        </p:nvSpPr>
        <p:spPr bwMode="auto">
          <a:xfrm>
            <a:off x="6065837" y="4765549"/>
            <a:ext cx="1371600" cy="1644095"/>
          </a:xfrm>
          <a:prstGeom prst="rect">
            <a:avLst/>
          </a:prstGeom>
          <a:solidFill>
            <a:srgbClr val="FFFFFF"/>
          </a:solidFill>
          <a:ln w="19050" cap="rnd" algn="ctr">
            <a:solidFill>
              <a:srgbClr val="FF0000"/>
            </a:solidFill>
            <a:miter lim="800000"/>
            <a:headEnd/>
            <a:tailEnd/>
          </a:ln>
          <a:effectLst/>
        </p:spPr>
        <p:txBody>
          <a:bodyPr wrap="none" anchor="ctr"/>
          <a:lstStyle/>
          <a:p>
            <a:pPr algn="ctr"/>
            <a:r>
              <a:rPr lang="en-US" dirty="0"/>
              <a:t>A</a:t>
            </a:r>
          </a:p>
        </p:txBody>
      </p:sp>
      <p:sp>
        <p:nvSpPr>
          <p:cNvPr id="8" name="Rectangle 24"/>
          <p:cNvSpPr>
            <a:spLocks noChangeArrowheads="1"/>
          </p:cNvSpPr>
          <p:nvPr/>
        </p:nvSpPr>
        <p:spPr bwMode="auto">
          <a:xfrm>
            <a:off x="8001000" y="4841749"/>
            <a:ext cx="990600" cy="1644095"/>
          </a:xfrm>
          <a:prstGeom prst="rect">
            <a:avLst/>
          </a:prstGeom>
          <a:solidFill>
            <a:srgbClr val="FFFFFF"/>
          </a:solidFill>
          <a:ln w="19050" cap="rnd" algn="ctr">
            <a:solidFill>
              <a:srgbClr val="FF0000"/>
            </a:solidFill>
            <a:miter lim="800000"/>
            <a:headEnd/>
            <a:tailEnd/>
          </a:ln>
          <a:effectLst/>
        </p:spPr>
        <p:txBody>
          <a:bodyPr wrap="none" anchor="ctr"/>
          <a:lstStyle/>
          <a:p>
            <a:endParaRPr lang="en-US" dirty="0"/>
          </a:p>
          <a:p>
            <a:pPr algn="ctr"/>
            <a:r>
              <a:rPr lang="en-US" dirty="0"/>
              <a:t>C</a:t>
            </a:r>
            <a:endParaRPr lang="en-US" baseline="-25000" dirty="0"/>
          </a:p>
        </p:txBody>
      </p:sp>
      <p:sp>
        <p:nvSpPr>
          <p:cNvPr id="9" name="Rectangle 25"/>
          <p:cNvSpPr>
            <a:spLocks noChangeArrowheads="1"/>
          </p:cNvSpPr>
          <p:nvPr/>
        </p:nvSpPr>
        <p:spPr bwMode="auto">
          <a:xfrm>
            <a:off x="8001000" y="4841748"/>
            <a:ext cx="2438400" cy="685800"/>
          </a:xfrm>
          <a:prstGeom prst="rect">
            <a:avLst/>
          </a:prstGeom>
          <a:noFill/>
          <a:ln w="19050" cap="rnd" algn="ctr">
            <a:solidFill>
              <a:srgbClr val="FF0000"/>
            </a:solidFill>
            <a:miter lim="800000"/>
            <a:headEnd/>
            <a:tailEnd/>
          </a:ln>
          <a:effectLst/>
        </p:spPr>
        <p:txBody>
          <a:bodyPr wrap="none" anchor="ctr"/>
          <a:lstStyle/>
          <a:p>
            <a:pPr algn="r"/>
            <a:r>
              <a:rPr lang="en-US" dirty="0"/>
              <a:t>    R          </a:t>
            </a:r>
            <a:endParaRPr lang="en-US" baseline="-25000" dirty="0"/>
          </a:p>
        </p:txBody>
      </p:sp>
      <p:sp>
        <p:nvSpPr>
          <p:cNvPr id="10" name="Text Box 32"/>
          <p:cNvSpPr txBox="1">
            <a:spLocks noChangeArrowheads="1"/>
          </p:cNvSpPr>
          <p:nvPr/>
        </p:nvSpPr>
        <p:spPr bwMode="auto">
          <a:xfrm>
            <a:off x="9372601" y="6116511"/>
            <a:ext cx="1096963" cy="369332"/>
          </a:xfrm>
          <a:prstGeom prst="rect">
            <a:avLst/>
          </a:prstGeom>
          <a:noFill/>
          <a:ln w="9525">
            <a:noFill/>
            <a:miter lim="800000"/>
            <a:headEnd/>
            <a:tailEnd/>
          </a:ln>
          <a:effectLst/>
        </p:spPr>
        <p:txBody>
          <a:bodyPr>
            <a:spAutoFit/>
          </a:bodyPr>
          <a:lstStyle/>
          <a:p>
            <a:pPr algn="l"/>
            <a:r>
              <a:rPr lang="en-US" dirty="0">
                <a:latin typeface="Sylfaen" pitchFamily="18" charset="0"/>
              </a:rPr>
              <a:t>U = W</a:t>
            </a:r>
            <a:r>
              <a:rPr lang="en-US" baseline="30000" dirty="0">
                <a:latin typeface="Sylfaen" pitchFamily="18" charset="0"/>
              </a:rPr>
              <a:t>+</a:t>
            </a:r>
          </a:p>
        </p:txBody>
      </p:sp>
      <p:sp>
        <p:nvSpPr>
          <p:cNvPr id="11" name="Rectangle 33"/>
          <p:cNvSpPr>
            <a:spLocks noChangeArrowheads="1"/>
          </p:cNvSpPr>
          <p:nvPr/>
        </p:nvSpPr>
        <p:spPr bwMode="auto">
          <a:xfrm>
            <a:off x="8001000" y="4841748"/>
            <a:ext cx="990600" cy="685800"/>
          </a:xfrm>
          <a:prstGeom prst="rect">
            <a:avLst/>
          </a:prstGeom>
          <a:solidFill>
            <a:srgbClr val="C0C0C0"/>
          </a:solidFill>
          <a:ln w="19050" cap="rnd" algn="ctr">
            <a:solidFill>
              <a:srgbClr val="FF0000"/>
            </a:solidFill>
            <a:miter lim="800000"/>
            <a:headEnd/>
            <a:tailEnd/>
          </a:ln>
          <a:effectLst/>
        </p:spPr>
        <p:txBody>
          <a:bodyPr wrap="none" anchor="ctr"/>
          <a:lstStyle/>
          <a:p>
            <a:pPr algn="ctr"/>
            <a:r>
              <a:rPr lang="en-US" dirty="0"/>
              <a:t>W</a:t>
            </a:r>
          </a:p>
        </p:txBody>
      </p:sp>
      <p:sp>
        <p:nvSpPr>
          <p:cNvPr id="12" name="Line 34"/>
          <p:cNvSpPr>
            <a:spLocks noChangeShapeType="1"/>
          </p:cNvSpPr>
          <p:nvPr/>
        </p:nvSpPr>
        <p:spPr bwMode="auto">
          <a:xfrm>
            <a:off x="8839201" y="5451349"/>
            <a:ext cx="822325" cy="644525"/>
          </a:xfrm>
          <a:prstGeom prst="line">
            <a:avLst/>
          </a:prstGeom>
          <a:noFill/>
          <a:ln w="19050" cap="rnd">
            <a:solidFill>
              <a:srgbClr val="FF0000"/>
            </a:solidFill>
            <a:round/>
            <a:headEnd/>
            <a:tailEnd type="triangle" w="med" len="med"/>
          </a:ln>
          <a:effectLst/>
        </p:spPr>
        <p:txBody>
          <a:bodyPr/>
          <a:lstStyle/>
          <a:p>
            <a:endParaRPr lang="en-US"/>
          </a:p>
        </p:txBody>
      </p:sp>
      <p:sp>
        <p:nvSpPr>
          <p:cNvPr id="13" name="Text Box 35"/>
          <p:cNvSpPr txBox="1">
            <a:spLocks noChangeArrowheads="1"/>
          </p:cNvSpPr>
          <p:nvPr/>
        </p:nvSpPr>
        <p:spPr bwMode="auto">
          <a:xfrm>
            <a:off x="7467600" y="5222748"/>
            <a:ext cx="685800" cy="762000"/>
          </a:xfrm>
          <a:prstGeom prst="rect">
            <a:avLst/>
          </a:prstGeom>
          <a:noFill/>
          <a:ln w="19050" cap="rnd" algn="ctr">
            <a:noFill/>
            <a:miter lim="800000"/>
            <a:headEnd/>
            <a:tailEnd/>
          </a:ln>
          <a:effectLst/>
        </p:spPr>
        <p:txBody>
          <a:bodyPr>
            <a:spAutoFit/>
          </a:bodyPr>
          <a:lstStyle/>
          <a:p>
            <a:r>
              <a:rPr lang="en-US" sz="4400" dirty="0">
                <a:latin typeface="cmsy10" pitchFamily="34" charset="0"/>
                <a:sym typeface="Symbol"/>
              </a:rPr>
              <a:t></a:t>
            </a:r>
            <a:endParaRPr lang="en-US" sz="4400" dirty="0">
              <a:latin typeface="cmsy10" pitchFamily="34" charset="0"/>
            </a:endParaRPr>
          </a:p>
        </p:txBody>
      </p:sp>
      <p:sp>
        <p:nvSpPr>
          <p:cNvPr id="4" name="日期占位符 3"/>
          <p:cNvSpPr>
            <a:spLocks noGrp="1"/>
          </p:cNvSpPr>
          <p:nvPr>
            <p:ph type="dt" sz="half" idx="10"/>
          </p:nvPr>
        </p:nvSpPr>
        <p:spPr/>
        <p:txBody>
          <a:bodyPr/>
          <a:lstStyle/>
          <a:p>
            <a:fld id="{D7923B89-69E6-4A95-9B6A-3C1CA73DCD03}" type="datetime1">
              <a:rPr lang="en-US" altLang="zh-CN" smtClean="0"/>
              <a:t>12/17/2021</a:t>
            </a:fld>
            <a:endParaRPr lang="en-US"/>
          </a:p>
        </p:txBody>
      </p:sp>
    </p:spTree>
    <p:extLst>
      <p:ext uri="{BB962C8B-B14F-4D97-AF65-F5344CB8AC3E}">
        <p14:creationId xmlns:p14="http://schemas.microsoft.com/office/powerpoint/2010/main" val="14106040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058400" cy="987552"/>
          </a:xfrm>
        </p:spPr>
        <p:txBody>
          <a:bodyPr>
            <a:normAutofit/>
          </a:bodyPr>
          <a:lstStyle/>
          <a:p>
            <a:r>
              <a:rPr lang="en-US" dirty="0" smtClean="0"/>
              <a:t>CUR: Provably good approx. to SVD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b="1" dirty="0" smtClean="0">
                    <a:solidFill>
                      <a:srgbClr val="0000FF"/>
                    </a:solidFill>
                  </a:rPr>
                  <a:t>For example:</a:t>
                </a:r>
              </a:p>
              <a:p>
                <a:pPr lvl="1"/>
                <a:r>
                  <a:rPr lang="en-US" b="1" dirty="0"/>
                  <a:t>Select </a:t>
                </a:r>
                <a14:m>
                  <m:oMath xmlns:m="http://schemas.openxmlformats.org/officeDocument/2006/math">
                    <m:r>
                      <a:rPr lang="en-US" b="1" i="1" dirty="0">
                        <a:latin typeface="Cambria Math"/>
                      </a:rPr>
                      <m:t>𝒄</m:t>
                    </m:r>
                    <m:r>
                      <a:rPr lang="en-US" b="1" i="1" dirty="0">
                        <a:latin typeface="Cambria Math"/>
                      </a:rPr>
                      <m:t>= </m:t>
                    </m:r>
                    <m:r>
                      <a:rPr lang="en-US" b="1" i="1" dirty="0">
                        <a:latin typeface="Cambria Math"/>
                      </a:rPr>
                      <m:t>𝑶</m:t>
                    </m:r>
                    <m:d>
                      <m:dPr>
                        <m:ctrlPr>
                          <a:rPr lang="en-US" b="1" i="1" dirty="0">
                            <a:latin typeface="Cambria Math" panose="02040503050406030204" pitchFamily="18" charset="0"/>
                          </a:rPr>
                        </m:ctrlPr>
                      </m:dPr>
                      <m:e>
                        <m:f>
                          <m:fPr>
                            <m:ctrlPr>
                              <a:rPr lang="en-US" b="1" i="1" dirty="0">
                                <a:latin typeface="Cambria Math" panose="02040503050406030204" pitchFamily="18" charset="0"/>
                              </a:rPr>
                            </m:ctrlPr>
                          </m:fPr>
                          <m:num>
                            <m:r>
                              <a:rPr lang="en-US" b="1" i="1" dirty="0">
                                <a:latin typeface="Cambria Math"/>
                              </a:rPr>
                              <m:t>𝒌</m:t>
                            </m:r>
                            <m:func>
                              <m:funcPr>
                                <m:ctrlPr>
                                  <a:rPr lang="en-US" b="1" i="1" dirty="0">
                                    <a:latin typeface="Cambria Math" panose="02040503050406030204" pitchFamily="18" charset="0"/>
                                  </a:rPr>
                                </m:ctrlPr>
                              </m:funcPr>
                              <m:fName>
                                <m:r>
                                  <a:rPr lang="en-US" b="1" i="1" dirty="0">
                                    <a:latin typeface="Cambria Math"/>
                                  </a:rPr>
                                  <m:t>𝒍𝒐𝒈</m:t>
                                </m:r>
                              </m:fName>
                              <m:e>
                                <m:r>
                                  <a:rPr lang="en-US" b="1" i="1" dirty="0">
                                    <a:latin typeface="Cambria Math"/>
                                  </a:rPr>
                                  <m:t>𝒌</m:t>
                                </m:r>
                              </m:e>
                            </m:func>
                          </m:num>
                          <m:den>
                            <m:sSup>
                              <m:sSupPr>
                                <m:ctrlPr>
                                  <a:rPr lang="en-US" b="1" i="1" dirty="0">
                                    <a:latin typeface="Cambria Math" panose="02040503050406030204" pitchFamily="18" charset="0"/>
                                  </a:rPr>
                                </m:ctrlPr>
                              </m:sSupPr>
                              <m:e>
                                <m:r>
                                  <a:rPr lang="en-US" b="1" i="1" dirty="0">
                                    <a:latin typeface="Cambria Math"/>
                                  </a:rPr>
                                  <m:t>𝜺</m:t>
                                </m:r>
                              </m:e>
                              <m:sup>
                                <m:r>
                                  <a:rPr lang="en-US" b="1" i="1" dirty="0">
                                    <a:latin typeface="Cambria Math"/>
                                  </a:rPr>
                                  <m:t>𝟐</m:t>
                                </m:r>
                              </m:sup>
                            </m:sSup>
                          </m:den>
                        </m:f>
                      </m:e>
                    </m:d>
                  </m:oMath>
                </a14:m>
                <a:r>
                  <a:rPr lang="en-US" b="1" dirty="0"/>
                  <a:t> columns of </a:t>
                </a:r>
                <a:r>
                  <a:rPr lang="en-US" b="1" dirty="0" smtClean="0"/>
                  <a:t>A using </a:t>
                </a:r>
                <a:r>
                  <a:rPr lang="en-US" b="1" dirty="0" err="1" smtClean="0">
                    <a:latin typeface="Arial" pitchFamily="34" charset="0"/>
                    <a:cs typeface="Arial" pitchFamily="34" charset="0"/>
                  </a:rPr>
                  <a:t>ColumnSelect</a:t>
                </a:r>
                <a:r>
                  <a:rPr lang="en-US" b="1" dirty="0" smtClean="0"/>
                  <a:t> algorithm</a:t>
                </a:r>
                <a:endParaRPr lang="en-US" b="1" dirty="0"/>
              </a:p>
              <a:p>
                <a:pPr lvl="1"/>
                <a:r>
                  <a:rPr lang="en-US" b="1" dirty="0"/>
                  <a:t>Select </a:t>
                </a:r>
                <a14:m>
                  <m:oMath xmlns:m="http://schemas.openxmlformats.org/officeDocument/2006/math">
                    <m:r>
                      <a:rPr lang="en-US" b="1" i="1" dirty="0">
                        <a:latin typeface="Cambria Math"/>
                      </a:rPr>
                      <m:t>𝒓</m:t>
                    </m:r>
                    <m:r>
                      <a:rPr lang="en-US" b="1" i="1" dirty="0">
                        <a:latin typeface="Cambria Math"/>
                      </a:rPr>
                      <m:t>= </m:t>
                    </m:r>
                    <m:r>
                      <a:rPr lang="en-US" b="1" i="1" dirty="0">
                        <a:latin typeface="Cambria Math"/>
                      </a:rPr>
                      <m:t>𝑶</m:t>
                    </m:r>
                    <m:d>
                      <m:dPr>
                        <m:ctrlPr>
                          <a:rPr lang="en-US" b="1" i="1" dirty="0">
                            <a:latin typeface="Cambria Math" panose="02040503050406030204" pitchFamily="18" charset="0"/>
                          </a:rPr>
                        </m:ctrlPr>
                      </m:dPr>
                      <m:e>
                        <m:f>
                          <m:fPr>
                            <m:ctrlPr>
                              <a:rPr lang="en-US" b="1" i="1" dirty="0">
                                <a:latin typeface="Cambria Math" panose="02040503050406030204" pitchFamily="18" charset="0"/>
                              </a:rPr>
                            </m:ctrlPr>
                          </m:fPr>
                          <m:num>
                            <m:r>
                              <a:rPr lang="en-US" b="1" i="1" dirty="0">
                                <a:latin typeface="Cambria Math"/>
                              </a:rPr>
                              <m:t>𝒌</m:t>
                            </m:r>
                            <m:func>
                              <m:funcPr>
                                <m:ctrlPr>
                                  <a:rPr lang="en-US" b="1" i="1" dirty="0">
                                    <a:latin typeface="Cambria Math" panose="02040503050406030204" pitchFamily="18" charset="0"/>
                                  </a:rPr>
                                </m:ctrlPr>
                              </m:funcPr>
                              <m:fName>
                                <m:r>
                                  <a:rPr lang="en-US" b="1" i="1" dirty="0">
                                    <a:latin typeface="Cambria Math"/>
                                  </a:rPr>
                                  <m:t>𝒍𝒐𝒈</m:t>
                                </m:r>
                              </m:fName>
                              <m:e>
                                <m:r>
                                  <a:rPr lang="en-US" b="1" i="1" dirty="0">
                                    <a:latin typeface="Cambria Math"/>
                                  </a:rPr>
                                  <m:t>𝒌</m:t>
                                </m:r>
                              </m:e>
                            </m:func>
                          </m:num>
                          <m:den>
                            <m:sSup>
                              <m:sSupPr>
                                <m:ctrlPr>
                                  <a:rPr lang="en-US" b="1" i="1" dirty="0">
                                    <a:latin typeface="Cambria Math" panose="02040503050406030204" pitchFamily="18" charset="0"/>
                                  </a:rPr>
                                </m:ctrlPr>
                              </m:sSupPr>
                              <m:e>
                                <m:r>
                                  <a:rPr lang="en-US" b="1" i="1" dirty="0">
                                    <a:latin typeface="Cambria Math"/>
                                  </a:rPr>
                                  <m:t>𝜺</m:t>
                                </m:r>
                              </m:e>
                              <m:sup>
                                <m:r>
                                  <a:rPr lang="en-US" b="1" i="1" dirty="0">
                                    <a:latin typeface="Cambria Math"/>
                                  </a:rPr>
                                  <m:t>𝟐</m:t>
                                </m:r>
                              </m:sup>
                            </m:sSup>
                          </m:den>
                        </m:f>
                      </m:e>
                    </m:d>
                  </m:oMath>
                </a14:m>
                <a:r>
                  <a:rPr lang="en-US" b="1" dirty="0"/>
                  <a:t> rows of </a:t>
                </a:r>
                <a:r>
                  <a:rPr lang="en-US" b="1" dirty="0" smtClean="0"/>
                  <a:t>A </a:t>
                </a:r>
                <a:r>
                  <a:rPr lang="en-US" b="1" dirty="0"/>
                  <a:t>using </a:t>
                </a:r>
                <a:r>
                  <a:rPr lang="en-US" altLang="zh-CN" b="1" dirty="0" err="1" smtClean="0"/>
                  <a:t>Row</a:t>
                </a:r>
                <a:r>
                  <a:rPr lang="en-US" b="1" dirty="0" err="1" smtClean="0">
                    <a:latin typeface="Arial" pitchFamily="34" charset="0"/>
                    <a:cs typeface="Arial" pitchFamily="34" charset="0"/>
                  </a:rPr>
                  <a:t>Select</a:t>
                </a:r>
                <a:r>
                  <a:rPr lang="en-US" b="1" dirty="0" smtClean="0"/>
                  <a:t> </a:t>
                </a:r>
                <a:r>
                  <a:rPr lang="en-US" b="1" dirty="0"/>
                  <a:t>algorithm</a:t>
                </a:r>
              </a:p>
              <a:p>
                <a:pPr lvl="1"/>
                <a:r>
                  <a:rPr lang="en-US" b="1" dirty="0" smtClean="0">
                    <a:solidFill>
                      <a:schemeClr val="tx1"/>
                    </a:solidFill>
                  </a:rPr>
                  <a:t>Set </a:t>
                </a:r>
                <a14:m>
                  <m:oMath xmlns:m="http://schemas.openxmlformats.org/officeDocument/2006/math">
                    <m:r>
                      <a:rPr lang="en-US" b="1" i="1" smtClean="0">
                        <a:solidFill>
                          <a:schemeClr val="tx1"/>
                        </a:solidFill>
                        <a:latin typeface="Cambria Math"/>
                      </a:rPr>
                      <m:t>𝑼</m:t>
                    </m:r>
                    <m:r>
                      <a:rPr lang="en-US" b="1" i="1" smtClean="0">
                        <a:solidFill>
                          <a:schemeClr val="tx1"/>
                        </a:solidFill>
                        <a:latin typeface="Cambria Math"/>
                      </a:rPr>
                      <m:t>=</m:t>
                    </m:r>
                    <m:sSup>
                      <m:sSupPr>
                        <m:ctrlPr>
                          <a:rPr lang="en-US" b="1" i="1" smtClean="0">
                            <a:solidFill>
                              <a:schemeClr val="tx1"/>
                            </a:solidFill>
                            <a:latin typeface="Cambria Math" panose="02040503050406030204" pitchFamily="18" charset="0"/>
                          </a:rPr>
                        </m:ctrlPr>
                      </m:sSupPr>
                      <m:e>
                        <m:r>
                          <a:rPr lang="en-US" b="1" i="1" smtClean="0">
                            <a:solidFill>
                              <a:schemeClr val="tx1"/>
                            </a:solidFill>
                            <a:latin typeface="Cambria Math"/>
                          </a:rPr>
                          <m:t>𝑾</m:t>
                        </m:r>
                      </m:e>
                      <m:sup>
                        <m:r>
                          <a:rPr lang="en-US" b="1" i="1" smtClean="0">
                            <a:solidFill>
                              <a:schemeClr val="tx1"/>
                            </a:solidFill>
                            <a:latin typeface="Cambria Math"/>
                          </a:rPr>
                          <m:t>+</m:t>
                        </m:r>
                      </m:sup>
                    </m:sSup>
                  </m:oMath>
                </a14:m>
                <a:endParaRPr lang="en-US" b="1" dirty="0" smtClean="0">
                  <a:solidFill>
                    <a:schemeClr val="tx1"/>
                  </a:solidFill>
                </a:endParaRPr>
              </a:p>
              <a:p>
                <a:r>
                  <a:rPr lang="en-US" b="1" dirty="0" smtClean="0">
                    <a:solidFill>
                      <a:srgbClr val="0000FF"/>
                    </a:solidFill>
                  </a:rPr>
                  <a:t>Then:</a:t>
                </a:r>
                <a:r>
                  <a:rPr lang="en-US" dirty="0" smtClean="0"/>
                  <a:t> </a:t>
                </a:r>
              </a:p>
              <a:p>
                <a:pPr marL="118872" indent="0">
                  <a:buNone/>
                </a:pPr>
                <a:r>
                  <a:rPr lang="en-US" dirty="0"/>
                  <a:t> </a:t>
                </a:r>
                <a:r>
                  <a:rPr lang="en-US" dirty="0" smtClean="0"/>
                  <a:t>   with probability 98%</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696" r="-556"/>
                </a:stretch>
              </a:blipFill>
            </p:spPr>
            <p:txBody>
              <a:bodyPr/>
              <a:lstStyle/>
              <a:p>
                <a:r>
                  <a:rPr lang="zh-CN" altLang="en-US">
                    <a:noFill/>
                  </a:rPr>
                  <a:t> </a:t>
                </a:r>
              </a:p>
            </p:txBody>
          </p:sp>
        </mc:Fallback>
      </mc:AlternateContent>
      <p:pic>
        <p:nvPicPr>
          <p:cNvPr id="389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9845" y="4800601"/>
            <a:ext cx="5753100"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lide Number Placeholder 5"/>
          <p:cNvSpPr>
            <a:spLocks noGrp="1"/>
          </p:cNvSpPr>
          <p:nvPr>
            <p:ph type="sldNum" sz="quarter" idx="12"/>
          </p:nvPr>
        </p:nvSpPr>
        <p:spPr/>
        <p:txBody>
          <a:bodyPr/>
          <a:lstStyle/>
          <a:p>
            <a:fld id="{19B12225-5612-419B-A8D5-4B8EEE4C217E}" type="slidenum">
              <a:rPr lang="en-US" smtClean="0"/>
              <a:pPr/>
              <a:t>65</a:t>
            </a:fld>
            <a:endParaRPr lang="en-US"/>
          </a:p>
        </p:txBody>
      </p:sp>
      <p:sp>
        <p:nvSpPr>
          <p:cNvPr id="8" name="TextBox 7"/>
          <p:cNvSpPr txBox="1"/>
          <p:nvPr/>
        </p:nvSpPr>
        <p:spPr>
          <a:xfrm>
            <a:off x="4648200" y="5750212"/>
            <a:ext cx="6413935" cy="830997"/>
          </a:xfrm>
          <a:prstGeom prst="rect">
            <a:avLst/>
          </a:prstGeom>
          <a:noFill/>
        </p:spPr>
        <p:txBody>
          <a:bodyPr wrap="none" rtlCol="0">
            <a:spAutoFit/>
          </a:bodyPr>
          <a:lstStyle/>
          <a:p>
            <a:r>
              <a:rPr lang="en-US" sz="2400" b="1" dirty="0">
                <a:solidFill>
                  <a:srgbClr val="008000"/>
                </a:solidFill>
                <a:latin typeface="Arial" pitchFamily="34" charset="0"/>
                <a:cs typeface="Arial" pitchFamily="34" charset="0"/>
              </a:rPr>
              <a:t>In practice:</a:t>
            </a:r>
          </a:p>
          <a:p>
            <a:r>
              <a:rPr lang="en-US" sz="2400" dirty="0">
                <a:solidFill>
                  <a:srgbClr val="008000"/>
                </a:solidFill>
                <a:latin typeface="Arial" pitchFamily="34" charset="0"/>
                <a:cs typeface="Arial" pitchFamily="34" charset="0"/>
              </a:rPr>
              <a:t>Pick 4</a:t>
            </a:r>
            <a:r>
              <a:rPr lang="en-US" sz="2400" i="1" dirty="0">
                <a:solidFill>
                  <a:srgbClr val="008000"/>
                </a:solidFill>
                <a:latin typeface="Arial" pitchFamily="34" charset="0"/>
                <a:cs typeface="Arial" pitchFamily="34" charset="0"/>
              </a:rPr>
              <a:t>k</a:t>
            </a:r>
            <a:r>
              <a:rPr lang="en-US" sz="2400" dirty="0">
                <a:solidFill>
                  <a:srgbClr val="008000"/>
                </a:solidFill>
                <a:latin typeface="Arial" pitchFamily="34" charset="0"/>
                <a:cs typeface="Arial" pitchFamily="34" charset="0"/>
              </a:rPr>
              <a:t> </a:t>
            </a:r>
            <a:r>
              <a:rPr lang="en-US" sz="2400" dirty="0" smtClean="0">
                <a:solidFill>
                  <a:srgbClr val="008000"/>
                </a:solidFill>
                <a:latin typeface="Arial" pitchFamily="34" charset="0"/>
                <a:cs typeface="Arial" pitchFamily="34" charset="0"/>
              </a:rPr>
              <a:t>cols/rows for </a:t>
            </a:r>
            <a:r>
              <a:rPr lang="en-US" sz="2400" dirty="0">
                <a:solidFill>
                  <a:srgbClr val="008000"/>
                </a:solidFill>
                <a:latin typeface="Arial" pitchFamily="34" charset="0"/>
                <a:cs typeface="Arial" pitchFamily="34" charset="0"/>
              </a:rPr>
              <a:t>a “rank-k” approximation</a:t>
            </a:r>
          </a:p>
        </p:txBody>
      </p:sp>
      <p:sp>
        <p:nvSpPr>
          <p:cNvPr id="7" name="TextBox 6"/>
          <p:cNvSpPr txBox="1"/>
          <p:nvPr/>
        </p:nvSpPr>
        <p:spPr>
          <a:xfrm>
            <a:off x="7595222" y="4583668"/>
            <a:ext cx="1210588"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SVD error</a:t>
            </a:r>
          </a:p>
        </p:txBody>
      </p:sp>
      <p:sp>
        <p:nvSpPr>
          <p:cNvPr id="10" name="TextBox 9"/>
          <p:cNvSpPr txBox="1"/>
          <p:nvPr/>
        </p:nvSpPr>
        <p:spPr>
          <a:xfrm>
            <a:off x="4343400" y="4572000"/>
            <a:ext cx="1236236"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CUR error</a:t>
            </a:r>
          </a:p>
        </p:txBody>
      </p:sp>
      <p:sp>
        <p:nvSpPr>
          <p:cNvPr id="4" name="日期占位符 3"/>
          <p:cNvSpPr>
            <a:spLocks noGrp="1"/>
          </p:cNvSpPr>
          <p:nvPr>
            <p:ph type="dt" sz="half" idx="10"/>
          </p:nvPr>
        </p:nvSpPr>
        <p:spPr/>
        <p:txBody>
          <a:bodyPr/>
          <a:lstStyle/>
          <a:p>
            <a:fld id="{5F4DD577-CD91-4E00-905C-AC27D380C4E6}" type="datetime1">
              <a:rPr lang="en-US" altLang="zh-CN" smtClean="0"/>
              <a:t>12/17/2021</a:t>
            </a:fld>
            <a:endParaRPr lang="en-US"/>
          </a:p>
        </p:txBody>
      </p:sp>
    </p:spTree>
    <p:extLst>
      <p:ext uri="{BB962C8B-B14F-4D97-AF65-F5344CB8AC3E}">
        <p14:creationId xmlns:p14="http://schemas.microsoft.com/office/powerpoint/2010/main" val="13472785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 Pros &amp; Cons</a:t>
            </a:r>
            <a:endParaRPr lang="en-US" dirty="0"/>
          </a:p>
        </p:txBody>
      </p:sp>
      <p:sp>
        <p:nvSpPr>
          <p:cNvPr id="3" name="Content Placeholder 2"/>
          <p:cNvSpPr>
            <a:spLocks noGrp="1"/>
          </p:cNvSpPr>
          <p:nvPr>
            <p:ph idx="1"/>
          </p:nvPr>
        </p:nvSpPr>
        <p:spPr/>
        <p:txBody>
          <a:bodyPr/>
          <a:lstStyle/>
          <a:p>
            <a:pPr>
              <a:lnSpc>
                <a:spcPct val="90000"/>
              </a:lnSpc>
              <a:buFont typeface="Arial" pitchFamily="34" charset="0"/>
              <a:buChar char="+"/>
            </a:pPr>
            <a:r>
              <a:rPr lang="en-US" b="1" dirty="0" smtClean="0">
                <a:solidFill>
                  <a:srgbClr val="008000"/>
                </a:solidFill>
              </a:rPr>
              <a:t>Easy interpretation</a:t>
            </a:r>
          </a:p>
          <a:p>
            <a:pPr lvl="1">
              <a:lnSpc>
                <a:spcPct val="90000"/>
              </a:lnSpc>
              <a:buFontTx/>
              <a:buChar char="•"/>
            </a:pPr>
            <a:r>
              <a:rPr lang="en-US" dirty="0" smtClean="0"/>
              <a:t>Since the basis vectors are actual </a:t>
            </a:r>
            <a:br>
              <a:rPr lang="en-US" dirty="0" smtClean="0"/>
            </a:br>
            <a:r>
              <a:rPr lang="en-US" dirty="0" smtClean="0"/>
              <a:t>columns and rows</a:t>
            </a:r>
          </a:p>
          <a:p>
            <a:pPr>
              <a:lnSpc>
                <a:spcPct val="90000"/>
              </a:lnSpc>
              <a:buFont typeface="Arial" pitchFamily="34" charset="0"/>
              <a:buChar char="+"/>
            </a:pPr>
            <a:r>
              <a:rPr lang="en-US" b="1" dirty="0" smtClean="0">
                <a:solidFill>
                  <a:srgbClr val="008000"/>
                </a:solidFill>
              </a:rPr>
              <a:t>Sparse basis</a:t>
            </a:r>
          </a:p>
          <a:p>
            <a:pPr lvl="1">
              <a:lnSpc>
                <a:spcPct val="90000"/>
              </a:lnSpc>
              <a:buFontTx/>
              <a:buChar char="•"/>
            </a:pPr>
            <a:r>
              <a:rPr lang="en-US" dirty="0" smtClean="0"/>
              <a:t>Since the basis vectors are actual </a:t>
            </a:r>
            <a:br>
              <a:rPr lang="en-US" dirty="0" smtClean="0"/>
            </a:br>
            <a:r>
              <a:rPr lang="en-US" dirty="0" smtClean="0"/>
              <a:t>columns and rows</a:t>
            </a:r>
          </a:p>
          <a:p>
            <a:pPr>
              <a:lnSpc>
                <a:spcPct val="90000"/>
              </a:lnSpc>
              <a:buSzPct val="150000"/>
              <a:buFont typeface="Arial" pitchFamily="34" charset="0"/>
              <a:buChar char="-"/>
            </a:pPr>
            <a:r>
              <a:rPr lang="en-US" b="1" dirty="0" smtClean="0">
                <a:solidFill>
                  <a:srgbClr val="D60093"/>
                </a:solidFill>
              </a:rPr>
              <a:t>Duplicate columns and rows</a:t>
            </a:r>
          </a:p>
          <a:p>
            <a:pPr lvl="1">
              <a:lnSpc>
                <a:spcPct val="90000"/>
              </a:lnSpc>
              <a:buFontTx/>
              <a:buChar char="•"/>
            </a:pPr>
            <a:r>
              <a:rPr lang="en-US" dirty="0" smtClean="0"/>
              <a:t>Columns of large norms will be sampled many times</a:t>
            </a:r>
          </a:p>
          <a:p>
            <a:pPr lvl="1">
              <a:lnSpc>
                <a:spcPct val="90000"/>
              </a:lnSpc>
              <a:buFontTx/>
              <a:buChar char="•"/>
            </a:pPr>
            <a:r>
              <a:rPr lang="en-US" altLang="zh-CN" dirty="0" smtClean="0"/>
              <a:t>But, we can solve it.</a:t>
            </a:r>
            <a:endParaRPr lang="en-US" dirty="0" smtClean="0"/>
          </a:p>
          <a:p>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66</a:t>
            </a:fld>
            <a:endParaRPr lang="en-US"/>
          </a:p>
        </p:txBody>
      </p:sp>
      <p:sp>
        <p:nvSpPr>
          <p:cNvPr id="7" name="Text Box 4"/>
          <p:cNvSpPr txBox="1">
            <a:spLocks noChangeArrowheads="1"/>
          </p:cNvSpPr>
          <p:nvPr/>
        </p:nvSpPr>
        <p:spPr bwMode="auto">
          <a:xfrm>
            <a:off x="8458200" y="3108326"/>
            <a:ext cx="1981200" cy="396875"/>
          </a:xfrm>
          <a:prstGeom prst="rect">
            <a:avLst/>
          </a:prstGeom>
          <a:noFill/>
          <a:ln w="9525">
            <a:noFill/>
            <a:miter lim="800000"/>
            <a:headEnd/>
            <a:tailEnd/>
          </a:ln>
          <a:effectLst/>
        </p:spPr>
        <p:txBody>
          <a:bodyPr>
            <a:spAutoFit/>
          </a:bodyPr>
          <a:lstStyle/>
          <a:p>
            <a:pPr algn="l"/>
            <a:r>
              <a:rPr lang="en-US" sz="2000" dirty="0">
                <a:latin typeface="Sylfaen" pitchFamily="18" charset="0"/>
              </a:rPr>
              <a:t>Singular vector</a:t>
            </a:r>
          </a:p>
        </p:txBody>
      </p:sp>
      <p:sp>
        <p:nvSpPr>
          <p:cNvPr id="8" name="Line 17"/>
          <p:cNvSpPr>
            <a:spLocks noChangeShapeType="1"/>
          </p:cNvSpPr>
          <p:nvPr/>
        </p:nvSpPr>
        <p:spPr bwMode="auto">
          <a:xfrm flipV="1">
            <a:off x="8458200" y="1676400"/>
            <a:ext cx="1600200" cy="1524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9" name="Text Box 19"/>
          <p:cNvSpPr txBox="1">
            <a:spLocks noChangeArrowheads="1"/>
          </p:cNvSpPr>
          <p:nvPr/>
        </p:nvSpPr>
        <p:spPr bwMode="auto">
          <a:xfrm>
            <a:off x="8534400" y="2895601"/>
            <a:ext cx="1981200" cy="396875"/>
          </a:xfrm>
          <a:prstGeom prst="rect">
            <a:avLst/>
          </a:prstGeom>
          <a:noFill/>
          <a:ln w="9525">
            <a:noFill/>
            <a:miter lim="800000"/>
            <a:headEnd/>
            <a:tailEnd/>
          </a:ln>
          <a:effectLst/>
        </p:spPr>
        <p:txBody>
          <a:bodyPr>
            <a:spAutoFit/>
          </a:bodyPr>
          <a:lstStyle/>
          <a:p>
            <a:pPr algn="l"/>
            <a:r>
              <a:rPr lang="en-US" sz="2000">
                <a:solidFill>
                  <a:srgbClr val="FF0000"/>
                </a:solidFill>
                <a:latin typeface="Sylfaen" pitchFamily="18" charset="0"/>
              </a:rPr>
              <a:t>Actual column</a:t>
            </a:r>
          </a:p>
        </p:txBody>
      </p:sp>
      <p:sp>
        <p:nvSpPr>
          <p:cNvPr id="10" name="Oval 20"/>
          <p:cNvSpPr>
            <a:spLocks noChangeArrowheads="1"/>
          </p:cNvSpPr>
          <p:nvPr/>
        </p:nvSpPr>
        <p:spPr bwMode="auto">
          <a:xfrm>
            <a:off x="8534400" y="2911475"/>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1" name="Oval 21"/>
          <p:cNvSpPr>
            <a:spLocks noChangeArrowheads="1"/>
          </p:cNvSpPr>
          <p:nvPr/>
        </p:nvSpPr>
        <p:spPr bwMode="auto">
          <a:xfrm>
            <a:off x="9067800" y="22098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2" name="Oval 22"/>
          <p:cNvSpPr>
            <a:spLocks noChangeArrowheads="1"/>
          </p:cNvSpPr>
          <p:nvPr/>
        </p:nvSpPr>
        <p:spPr bwMode="auto">
          <a:xfrm>
            <a:off x="9906000" y="19812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3" name="Oval 23"/>
          <p:cNvSpPr>
            <a:spLocks noChangeArrowheads="1"/>
          </p:cNvSpPr>
          <p:nvPr/>
        </p:nvSpPr>
        <p:spPr bwMode="auto">
          <a:xfrm>
            <a:off x="8843963" y="2865438"/>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4" name="Oval 24"/>
          <p:cNvSpPr>
            <a:spLocks noChangeArrowheads="1"/>
          </p:cNvSpPr>
          <p:nvPr/>
        </p:nvSpPr>
        <p:spPr bwMode="auto">
          <a:xfrm>
            <a:off x="8839200" y="25146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5" name="Oval 25"/>
          <p:cNvSpPr>
            <a:spLocks noChangeArrowheads="1"/>
          </p:cNvSpPr>
          <p:nvPr/>
        </p:nvSpPr>
        <p:spPr bwMode="auto">
          <a:xfrm>
            <a:off x="9220200" y="27432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6" name="Oval 26"/>
          <p:cNvSpPr>
            <a:spLocks noChangeArrowheads="1"/>
          </p:cNvSpPr>
          <p:nvPr/>
        </p:nvSpPr>
        <p:spPr bwMode="auto">
          <a:xfrm>
            <a:off x="9601200" y="22098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7" name="Oval 27"/>
          <p:cNvSpPr>
            <a:spLocks noChangeArrowheads="1"/>
          </p:cNvSpPr>
          <p:nvPr/>
        </p:nvSpPr>
        <p:spPr bwMode="auto">
          <a:xfrm>
            <a:off x="9448800" y="18288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8" name="Oval 28"/>
          <p:cNvSpPr>
            <a:spLocks noChangeArrowheads="1"/>
          </p:cNvSpPr>
          <p:nvPr/>
        </p:nvSpPr>
        <p:spPr bwMode="auto">
          <a:xfrm>
            <a:off x="9448800" y="24384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9" name="Oval 29"/>
          <p:cNvSpPr>
            <a:spLocks noChangeArrowheads="1"/>
          </p:cNvSpPr>
          <p:nvPr/>
        </p:nvSpPr>
        <p:spPr bwMode="auto">
          <a:xfrm>
            <a:off x="9677400" y="16764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20" name="Oval 30"/>
          <p:cNvSpPr>
            <a:spLocks noChangeArrowheads="1"/>
          </p:cNvSpPr>
          <p:nvPr/>
        </p:nvSpPr>
        <p:spPr bwMode="auto">
          <a:xfrm>
            <a:off x="9448800" y="2606675"/>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21" name="Line 18"/>
          <p:cNvSpPr>
            <a:spLocks noChangeShapeType="1"/>
          </p:cNvSpPr>
          <p:nvPr/>
        </p:nvSpPr>
        <p:spPr bwMode="auto">
          <a:xfrm flipV="1">
            <a:off x="8458200" y="1676400"/>
            <a:ext cx="1295400" cy="1600200"/>
          </a:xfrm>
          <a:prstGeom prst="line">
            <a:avLst/>
          </a:prstGeom>
          <a:noFill/>
          <a:ln w="9525">
            <a:solidFill>
              <a:srgbClr val="FF0000"/>
            </a:solidFill>
            <a:round/>
            <a:headEnd/>
            <a:tailEnd type="triangle" w="med" len="med"/>
          </a:ln>
          <a:effectLst/>
        </p:spPr>
        <p:txBody>
          <a:bodyPr wrap="none" anchor="ctr"/>
          <a:lstStyle/>
          <a:p>
            <a:endParaRPr lang="en-US"/>
          </a:p>
        </p:txBody>
      </p:sp>
      <p:sp>
        <p:nvSpPr>
          <p:cNvPr id="4" name="日期占位符 3"/>
          <p:cNvSpPr>
            <a:spLocks noGrp="1"/>
          </p:cNvSpPr>
          <p:nvPr>
            <p:ph type="dt" sz="half" idx="10"/>
          </p:nvPr>
        </p:nvSpPr>
        <p:spPr/>
        <p:txBody>
          <a:bodyPr/>
          <a:lstStyle/>
          <a:p>
            <a:fld id="{F0FD19EA-C987-4CA3-BD0B-1BE0882FB5C9}" type="datetime1">
              <a:rPr lang="en-US" altLang="zh-CN" smtClean="0"/>
              <a:t>12/17/2021</a:t>
            </a:fld>
            <a:endParaRPr lang="en-US"/>
          </a:p>
        </p:txBody>
      </p:sp>
    </p:spTree>
    <p:extLst>
      <p:ext uri="{BB962C8B-B14F-4D97-AF65-F5344CB8AC3E}">
        <p14:creationId xmlns:p14="http://schemas.microsoft.com/office/powerpoint/2010/main" val="10665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animBg="1"/>
      <p:bldP spid="8" grpId="1" animBg="1"/>
      <p:bldP spid="9" grpId="0"/>
      <p:bldP spid="2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b="1" dirty="0" smtClean="0">
                <a:solidFill>
                  <a:srgbClr val="D60093"/>
                </a:solidFill>
              </a:rPr>
              <a:t>If we want to get rid of the duplicates:</a:t>
            </a:r>
          </a:p>
          <a:p>
            <a:pPr lvl="1"/>
            <a:r>
              <a:rPr lang="en-US" dirty="0" smtClean="0"/>
              <a:t>Throw them away</a:t>
            </a:r>
          </a:p>
          <a:p>
            <a:pPr lvl="1"/>
            <a:r>
              <a:rPr lang="en-US" dirty="0" smtClean="0"/>
              <a:t>Scale (multiply) the columns/rows by the square root of the number of duplicates	</a:t>
            </a:r>
          </a:p>
          <a:p>
            <a:pPr lvl="1"/>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67</a:t>
            </a:fld>
            <a:endParaRPr lang="en-US"/>
          </a:p>
        </p:txBody>
      </p:sp>
      <p:sp>
        <p:nvSpPr>
          <p:cNvPr id="7" name="Rectangle 22"/>
          <p:cNvSpPr>
            <a:spLocks noChangeArrowheads="1"/>
          </p:cNvSpPr>
          <p:nvPr/>
        </p:nvSpPr>
        <p:spPr bwMode="auto">
          <a:xfrm>
            <a:off x="1828800" y="4267200"/>
            <a:ext cx="1371600" cy="1828800"/>
          </a:xfrm>
          <a:prstGeom prst="rect">
            <a:avLst/>
          </a:prstGeom>
          <a:solidFill>
            <a:srgbClr val="FFFFFF"/>
          </a:solidFill>
          <a:ln w="19050" cap="rnd" algn="ctr">
            <a:solidFill>
              <a:srgbClr val="FF0000"/>
            </a:solidFill>
            <a:miter lim="800000"/>
            <a:headEnd/>
            <a:tailEnd/>
          </a:ln>
          <a:effectLst/>
        </p:spPr>
        <p:txBody>
          <a:bodyPr wrap="none" anchor="ctr"/>
          <a:lstStyle/>
          <a:p>
            <a:pPr algn="ctr"/>
            <a:r>
              <a:rPr lang="en-US" dirty="0"/>
              <a:t>A</a:t>
            </a:r>
          </a:p>
        </p:txBody>
      </p:sp>
      <p:sp>
        <p:nvSpPr>
          <p:cNvPr id="8" name="AutoShape 23"/>
          <p:cNvSpPr>
            <a:spLocks noChangeArrowheads="1"/>
          </p:cNvSpPr>
          <p:nvPr/>
        </p:nvSpPr>
        <p:spPr bwMode="auto">
          <a:xfrm>
            <a:off x="3352800" y="4876800"/>
            <a:ext cx="685800" cy="533400"/>
          </a:xfrm>
          <a:prstGeom prst="rightArrow">
            <a:avLst>
              <a:gd name="adj1" fmla="val 50000"/>
              <a:gd name="adj2" fmla="val 32143"/>
            </a:avLst>
          </a:prstGeom>
          <a:solidFill>
            <a:schemeClr val="accent2"/>
          </a:solidFill>
          <a:ln w="19050" cap="rnd" algn="ctr">
            <a:solidFill>
              <a:srgbClr val="FF0000"/>
            </a:solidFill>
            <a:miter lim="800000"/>
            <a:headEnd/>
            <a:tailEnd/>
          </a:ln>
          <a:effectLst/>
        </p:spPr>
        <p:txBody>
          <a:bodyPr wrap="none" anchor="ctr"/>
          <a:lstStyle/>
          <a:p>
            <a:endParaRPr lang="en-US"/>
          </a:p>
        </p:txBody>
      </p:sp>
      <p:sp>
        <p:nvSpPr>
          <p:cNvPr id="9" name="Rectangle 24"/>
          <p:cNvSpPr>
            <a:spLocks noChangeArrowheads="1"/>
          </p:cNvSpPr>
          <p:nvPr/>
        </p:nvSpPr>
        <p:spPr bwMode="auto">
          <a:xfrm>
            <a:off x="4267200" y="4343400"/>
            <a:ext cx="990600" cy="1828800"/>
          </a:xfrm>
          <a:prstGeom prst="rect">
            <a:avLst/>
          </a:prstGeom>
          <a:solidFill>
            <a:srgbClr val="FFFFFF"/>
          </a:solidFill>
          <a:ln w="19050" cap="rnd" algn="ctr">
            <a:solidFill>
              <a:srgbClr val="FF0000"/>
            </a:solidFill>
            <a:miter lim="800000"/>
            <a:headEnd/>
            <a:tailEnd/>
          </a:ln>
          <a:effectLst/>
        </p:spPr>
        <p:txBody>
          <a:bodyPr wrap="none" anchor="ctr"/>
          <a:lstStyle/>
          <a:p>
            <a:endParaRPr lang="en-US"/>
          </a:p>
          <a:p>
            <a:r>
              <a:rPr lang="en-US"/>
              <a:t>C</a:t>
            </a:r>
            <a:r>
              <a:rPr lang="en-US" baseline="-25000"/>
              <a:t>d</a:t>
            </a:r>
          </a:p>
        </p:txBody>
      </p:sp>
      <p:sp>
        <p:nvSpPr>
          <p:cNvPr id="10" name="Rectangle 25"/>
          <p:cNvSpPr>
            <a:spLocks noChangeArrowheads="1"/>
          </p:cNvSpPr>
          <p:nvPr/>
        </p:nvSpPr>
        <p:spPr bwMode="auto">
          <a:xfrm>
            <a:off x="4267200" y="4343400"/>
            <a:ext cx="2438400" cy="685800"/>
          </a:xfrm>
          <a:prstGeom prst="rect">
            <a:avLst/>
          </a:prstGeom>
          <a:noFill/>
          <a:ln w="19050" cap="rnd" algn="ctr">
            <a:solidFill>
              <a:srgbClr val="FF0000"/>
            </a:solidFill>
            <a:miter lim="800000"/>
            <a:headEnd/>
            <a:tailEnd/>
          </a:ln>
          <a:effectLst/>
        </p:spPr>
        <p:txBody>
          <a:bodyPr wrap="none" anchor="ctr"/>
          <a:lstStyle/>
          <a:p>
            <a:r>
              <a:rPr lang="en-US"/>
              <a:t>    R</a:t>
            </a:r>
            <a:r>
              <a:rPr lang="en-US" baseline="-25000"/>
              <a:t>d</a:t>
            </a:r>
          </a:p>
        </p:txBody>
      </p:sp>
      <p:grpSp>
        <p:nvGrpSpPr>
          <p:cNvPr id="11" name="Group 33"/>
          <p:cNvGrpSpPr>
            <a:grpSpLocks/>
          </p:cNvGrpSpPr>
          <p:nvPr/>
        </p:nvGrpSpPr>
        <p:grpSpPr bwMode="auto">
          <a:xfrm>
            <a:off x="6934200" y="4343400"/>
            <a:ext cx="3276600" cy="1828800"/>
            <a:chOff x="3552" y="2736"/>
            <a:chExt cx="2064" cy="1152"/>
          </a:xfrm>
        </p:grpSpPr>
        <p:sp>
          <p:nvSpPr>
            <p:cNvPr id="12" name="AutoShape 26"/>
            <p:cNvSpPr>
              <a:spLocks noChangeArrowheads="1"/>
            </p:cNvSpPr>
            <p:nvPr/>
          </p:nvSpPr>
          <p:spPr bwMode="auto">
            <a:xfrm>
              <a:off x="3552" y="3120"/>
              <a:ext cx="432" cy="336"/>
            </a:xfrm>
            <a:prstGeom prst="rightArrow">
              <a:avLst>
                <a:gd name="adj1" fmla="val 50000"/>
                <a:gd name="adj2" fmla="val 32143"/>
              </a:avLst>
            </a:prstGeom>
            <a:solidFill>
              <a:schemeClr val="accent2"/>
            </a:solidFill>
            <a:ln w="19050" cap="rnd" algn="ctr">
              <a:solidFill>
                <a:srgbClr val="FF0000"/>
              </a:solidFill>
              <a:miter lim="800000"/>
              <a:headEnd/>
              <a:tailEnd/>
            </a:ln>
            <a:effectLst/>
          </p:spPr>
          <p:txBody>
            <a:bodyPr wrap="none" anchor="ctr"/>
            <a:lstStyle/>
            <a:p>
              <a:endParaRPr lang="en-US"/>
            </a:p>
          </p:txBody>
        </p:sp>
        <p:grpSp>
          <p:nvGrpSpPr>
            <p:cNvPr id="13" name="Group 32"/>
            <p:cNvGrpSpPr>
              <a:grpSpLocks/>
            </p:cNvGrpSpPr>
            <p:nvPr/>
          </p:nvGrpSpPr>
          <p:grpSpPr bwMode="auto">
            <a:xfrm>
              <a:off x="4080" y="2736"/>
              <a:ext cx="1536" cy="1152"/>
              <a:chOff x="4080" y="2736"/>
              <a:chExt cx="1536" cy="1152"/>
            </a:xfrm>
          </p:grpSpPr>
          <p:sp>
            <p:nvSpPr>
              <p:cNvPr id="14" name="Rectangle 27"/>
              <p:cNvSpPr>
                <a:spLocks noChangeArrowheads="1"/>
              </p:cNvSpPr>
              <p:nvPr/>
            </p:nvSpPr>
            <p:spPr bwMode="auto">
              <a:xfrm>
                <a:off x="4080" y="2736"/>
                <a:ext cx="336" cy="1152"/>
              </a:xfrm>
              <a:prstGeom prst="rect">
                <a:avLst/>
              </a:prstGeom>
              <a:solidFill>
                <a:srgbClr val="FFFFFF"/>
              </a:solidFill>
              <a:ln w="19050" cap="rnd" algn="ctr">
                <a:solidFill>
                  <a:srgbClr val="FF0000"/>
                </a:solidFill>
                <a:miter lim="800000"/>
                <a:headEnd/>
                <a:tailEnd/>
              </a:ln>
              <a:effectLst/>
            </p:spPr>
            <p:txBody>
              <a:bodyPr wrap="none" anchor="ctr"/>
              <a:lstStyle/>
              <a:p>
                <a:endParaRPr lang="en-US"/>
              </a:p>
              <a:p>
                <a:r>
                  <a:rPr lang="en-US"/>
                  <a:t>C</a:t>
                </a:r>
                <a:r>
                  <a:rPr lang="en-US" baseline="-25000"/>
                  <a:t>s</a:t>
                </a:r>
              </a:p>
            </p:txBody>
          </p:sp>
          <p:sp>
            <p:nvSpPr>
              <p:cNvPr id="15" name="Rectangle 28"/>
              <p:cNvSpPr>
                <a:spLocks noChangeArrowheads="1"/>
              </p:cNvSpPr>
              <p:nvPr/>
            </p:nvSpPr>
            <p:spPr bwMode="auto">
              <a:xfrm>
                <a:off x="4080" y="2736"/>
                <a:ext cx="1536" cy="288"/>
              </a:xfrm>
              <a:prstGeom prst="rect">
                <a:avLst/>
              </a:prstGeom>
              <a:noFill/>
              <a:ln w="19050" cap="rnd" algn="ctr">
                <a:solidFill>
                  <a:srgbClr val="FF0000"/>
                </a:solidFill>
                <a:miter lim="800000"/>
                <a:headEnd/>
                <a:tailEnd/>
              </a:ln>
              <a:effectLst/>
            </p:spPr>
            <p:txBody>
              <a:bodyPr wrap="none" anchor="ctr"/>
              <a:lstStyle/>
              <a:p>
                <a:r>
                  <a:rPr lang="en-US"/>
                  <a:t>    R</a:t>
                </a:r>
                <a:r>
                  <a:rPr lang="en-US" baseline="-25000"/>
                  <a:t>s</a:t>
                </a:r>
              </a:p>
            </p:txBody>
          </p:sp>
        </p:grpSp>
      </p:grpSp>
      <p:sp>
        <p:nvSpPr>
          <p:cNvPr id="16" name="Text Box 5"/>
          <p:cNvSpPr txBox="1">
            <a:spLocks noChangeArrowheads="1"/>
          </p:cNvSpPr>
          <p:nvPr/>
        </p:nvSpPr>
        <p:spPr bwMode="auto">
          <a:xfrm>
            <a:off x="8610600" y="5181601"/>
            <a:ext cx="1447800" cy="701675"/>
          </a:xfrm>
          <a:prstGeom prst="rect">
            <a:avLst/>
          </a:prstGeom>
          <a:noFill/>
          <a:ln w="9525">
            <a:noFill/>
            <a:miter lim="800000"/>
            <a:headEnd/>
            <a:tailEnd/>
          </a:ln>
          <a:effectLst/>
        </p:spPr>
        <p:txBody>
          <a:bodyPr>
            <a:spAutoFit/>
          </a:bodyPr>
          <a:lstStyle/>
          <a:p>
            <a:pPr algn="l"/>
            <a:r>
              <a:rPr lang="en-US" sz="2000" dirty="0">
                <a:latin typeface="Sylfaen" pitchFamily="18" charset="0"/>
              </a:rPr>
              <a:t>Construct a small U</a:t>
            </a:r>
          </a:p>
        </p:txBody>
      </p:sp>
      <p:sp>
        <p:nvSpPr>
          <p:cNvPr id="4" name="日期占位符 3"/>
          <p:cNvSpPr>
            <a:spLocks noGrp="1"/>
          </p:cNvSpPr>
          <p:nvPr>
            <p:ph type="dt" sz="half" idx="10"/>
          </p:nvPr>
        </p:nvSpPr>
        <p:spPr/>
        <p:txBody>
          <a:bodyPr/>
          <a:lstStyle/>
          <a:p>
            <a:fld id="{F1EB5401-862E-409A-82FC-1055592B8E00}" type="datetime1">
              <a:rPr lang="en-US" altLang="zh-CN" smtClean="0"/>
              <a:t>12/17/2021</a:t>
            </a:fld>
            <a:endParaRPr lang="en-US"/>
          </a:p>
        </p:txBody>
      </p:sp>
    </p:spTree>
    <p:extLst>
      <p:ext uri="{BB962C8B-B14F-4D97-AF65-F5344CB8AC3E}">
        <p14:creationId xmlns:p14="http://schemas.microsoft.com/office/powerpoint/2010/main" val="34655384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SVD vs. CUR</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68</a:t>
            </a:fld>
            <a:endParaRPr lang="en-US"/>
          </a:p>
        </p:txBody>
      </p:sp>
      <p:sp>
        <p:nvSpPr>
          <p:cNvPr id="7" name="Rectangle 2"/>
          <p:cNvSpPr>
            <a:spLocks noChangeArrowheads="1"/>
          </p:cNvSpPr>
          <p:nvPr/>
        </p:nvSpPr>
        <p:spPr bwMode="auto">
          <a:xfrm>
            <a:off x="2743200" y="3733800"/>
            <a:ext cx="6248400" cy="2743200"/>
          </a:xfrm>
          <a:prstGeom prst="rect">
            <a:avLst/>
          </a:prstGeom>
          <a:ln cmpd="sng">
            <a:headEnd type="none" w="sm" len="sm"/>
            <a:tailEnd/>
          </a:ln>
        </p:spPr>
        <p:style>
          <a:lnRef idx="2">
            <a:schemeClr val="accent3"/>
          </a:lnRef>
          <a:fillRef idx="1">
            <a:schemeClr val="lt1"/>
          </a:fillRef>
          <a:effectRef idx="0">
            <a:schemeClr val="accent3"/>
          </a:effectRef>
          <a:fontRef idx="minor">
            <a:schemeClr val="dk1"/>
          </a:fontRef>
        </p:style>
        <p:txBody>
          <a:bodyPr wrap="none" anchor="ctr"/>
          <a:lstStyle/>
          <a:p>
            <a:endParaRPr lang="en-US"/>
          </a:p>
        </p:txBody>
      </p:sp>
      <p:sp>
        <p:nvSpPr>
          <p:cNvPr id="8" name="Rectangle 3"/>
          <p:cNvSpPr>
            <a:spLocks noChangeArrowheads="1"/>
          </p:cNvSpPr>
          <p:nvPr/>
        </p:nvSpPr>
        <p:spPr bwMode="auto">
          <a:xfrm>
            <a:off x="2743200" y="1295400"/>
            <a:ext cx="6248400" cy="2286000"/>
          </a:xfrm>
          <a:prstGeom prst="rect">
            <a:avLst/>
          </a:prstGeom>
          <a:ln cmpd="sng">
            <a:headEnd type="none" w="sm" len="sm"/>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sp>
        <p:nvSpPr>
          <p:cNvPr id="9" name="Text Box 5"/>
          <p:cNvSpPr txBox="1">
            <a:spLocks noChangeArrowheads="1"/>
          </p:cNvSpPr>
          <p:nvPr/>
        </p:nvSpPr>
        <p:spPr bwMode="auto">
          <a:xfrm>
            <a:off x="2819400" y="1892301"/>
            <a:ext cx="6019800" cy="854075"/>
          </a:xfrm>
          <a:prstGeom prst="rect">
            <a:avLst/>
          </a:prstGeom>
          <a:noFill/>
          <a:ln w="28575" algn="ctr">
            <a:noFill/>
            <a:miter lim="800000"/>
            <a:headEnd type="none" w="sm" len="sm"/>
            <a:tailEnd/>
          </a:ln>
          <a:effectLst/>
        </p:spPr>
        <p:txBody>
          <a:bodyPr>
            <a:spAutoFit/>
          </a:bodyPr>
          <a:lstStyle/>
          <a:p>
            <a:r>
              <a:rPr lang="en-US" sz="5000" dirty="0">
                <a:latin typeface="Arial" pitchFamily="34" charset="0"/>
              </a:rPr>
              <a:t>SVD:   A = U </a:t>
            </a:r>
            <a:r>
              <a:rPr lang="en-US" sz="5000" dirty="0">
                <a:latin typeface="Arial" pitchFamily="34" charset="0"/>
                <a:sym typeface="Symbol" pitchFamily="18" charset="2"/>
              </a:rPr>
              <a:t></a:t>
            </a:r>
            <a:r>
              <a:rPr lang="en-US" sz="5000" dirty="0">
                <a:latin typeface="Arial" pitchFamily="34" charset="0"/>
              </a:rPr>
              <a:t> V</a:t>
            </a:r>
            <a:r>
              <a:rPr lang="en-US" sz="5000" baseline="30000" dirty="0">
                <a:latin typeface="Arial" pitchFamily="34" charset="0"/>
              </a:rPr>
              <a:t>T</a:t>
            </a:r>
          </a:p>
        </p:txBody>
      </p:sp>
      <p:sp>
        <p:nvSpPr>
          <p:cNvPr id="10" name="Text Box 6"/>
          <p:cNvSpPr txBox="1">
            <a:spLocks noChangeArrowheads="1"/>
          </p:cNvSpPr>
          <p:nvPr/>
        </p:nvSpPr>
        <p:spPr bwMode="auto">
          <a:xfrm>
            <a:off x="2971800" y="3035301"/>
            <a:ext cx="2635658" cy="492443"/>
          </a:xfrm>
          <a:prstGeom prst="rect">
            <a:avLst/>
          </a:prstGeom>
          <a:noFill/>
          <a:ln w="28575" algn="ctr">
            <a:noFill/>
            <a:miter lim="800000"/>
            <a:headEnd type="none" w="sm" len="sm"/>
            <a:tailEnd/>
          </a:ln>
          <a:effectLst/>
        </p:spPr>
        <p:txBody>
          <a:bodyPr wrap="none">
            <a:spAutoFit/>
          </a:bodyPr>
          <a:lstStyle/>
          <a:p>
            <a:r>
              <a:rPr kumimoji="1" lang="en-US" sz="2600" dirty="0">
                <a:latin typeface="Arial" pitchFamily="34" charset="0"/>
              </a:rPr>
              <a:t>Huge but sparse</a:t>
            </a:r>
          </a:p>
        </p:txBody>
      </p:sp>
      <p:sp>
        <p:nvSpPr>
          <p:cNvPr id="11" name="Text Box 7"/>
          <p:cNvSpPr txBox="1">
            <a:spLocks noChangeArrowheads="1"/>
          </p:cNvSpPr>
          <p:nvPr/>
        </p:nvSpPr>
        <p:spPr bwMode="auto">
          <a:xfrm>
            <a:off x="5867401" y="3048000"/>
            <a:ext cx="2300287" cy="488950"/>
          </a:xfrm>
          <a:prstGeom prst="rect">
            <a:avLst/>
          </a:prstGeom>
          <a:noFill/>
          <a:ln w="28575" algn="ctr">
            <a:noFill/>
            <a:miter lim="800000"/>
            <a:headEnd type="none" w="sm" len="sm"/>
            <a:tailEnd/>
          </a:ln>
          <a:effectLst/>
        </p:spPr>
        <p:txBody>
          <a:bodyPr wrap="none">
            <a:spAutoFit/>
          </a:bodyPr>
          <a:lstStyle/>
          <a:p>
            <a:r>
              <a:rPr kumimoji="1" lang="en-US" sz="2600">
                <a:latin typeface="Arial" pitchFamily="34" charset="0"/>
              </a:rPr>
              <a:t>Big and dense</a:t>
            </a:r>
          </a:p>
        </p:txBody>
      </p:sp>
      <p:sp>
        <p:nvSpPr>
          <p:cNvPr id="12" name="Line 8"/>
          <p:cNvSpPr>
            <a:spLocks noChangeShapeType="1"/>
          </p:cNvSpPr>
          <p:nvPr/>
        </p:nvSpPr>
        <p:spPr bwMode="auto">
          <a:xfrm flipV="1">
            <a:off x="4419600" y="2654300"/>
            <a:ext cx="609600" cy="4572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13" name="Line 9"/>
          <p:cNvSpPr>
            <a:spLocks noChangeShapeType="1"/>
          </p:cNvSpPr>
          <p:nvPr/>
        </p:nvSpPr>
        <p:spPr bwMode="auto">
          <a:xfrm flipH="1" flipV="1">
            <a:off x="6248400" y="2667000"/>
            <a:ext cx="76200" cy="4572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14" name="Line 10"/>
          <p:cNvSpPr>
            <a:spLocks noChangeShapeType="1"/>
          </p:cNvSpPr>
          <p:nvPr/>
        </p:nvSpPr>
        <p:spPr bwMode="auto">
          <a:xfrm flipV="1">
            <a:off x="7315200" y="2667000"/>
            <a:ext cx="76200" cy="5334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15" name="Text Box 11"/>
          <p:cNvSpPr txBox="1">
            <a:spLocks noChangeArrowheads="1"/>
          </p:cNvSpPr>
          <p:nvPr/>
        </p:nvSpPr>
        <p:spPr bwMode="auto">
          <a:xfrm>
            <a:off x="2895600" y="4495801"/>
            <a:ext cx="6019800" cy="854075"/>
          </a:xfrm>
          <a:prstGeom prst="rect">
            <a:avLst/>
          </a:prstGeom>
          <a:noFill/>
          <a:ln w="28575" algn="ctr">
            <a:noFill/>
            <a:miter lim="800000"/>
            <a:headEnd type="none" w="sm" len="sm"/>
            <a:tailEnd/>
          </a:ln>
          <a:effectLst/>
        </p:spPr>
        <p:txBody>
          <a:bodyPr>
            <a:spAutoFit/>
          </a:bodyPr>
          <a:lstStyle/>
          <a:p>
            <a:pPr algn="l"/>
            <a:r>
              <a:rPr lang="en-US" sz="5000" dirty="0">
                <a:latin typeface="Arial" pitchFamily="34" charset="0"/>
              </a:rPr>
              <a:t>CUR:   A = C U R</a:t>
            </a:r>
            <a:endParaRPr lang="en-US" sz="5000" baseline="30000" dirty="0">
              <a:latin typeface="Arial" pitchFamily="34" charset="0"/>
            </a:endParaRPr>
          </a:p>
        </p:txBody>
      </p:sp>
      <p:sp>
        <p:nvSpPr>
          <p:cNvPr id="16" name="Text Box 12"/>
          <p:cNvSpPr txBox="1">
            <a:spLocks noChangeArrowheads="1"/>
          </p:cNvSpPr>
          <p:nvPr/>
        </p:nvSpPr>
        <p:spPr bwMode="auto">
          <a:xfrm>
            <a:off x="3124200" y="5791201"/>
            <a:ext cx="2635658" cy="492443"/>
          </a:xfrm>
          <a:prstGeom prst="rect">
            <a:avLst/>
          </a:prstGeom>
          <a:noFill/>
          <a:ln w="28575" algn="ctr">
            <a:noFill/>
            <a:miter lim="800000"/>
            <a:headEnd type="none" w="sm" len="sm"/>
            <a:tailEnd/>
          </a:ln>
          <a:effectLst/>
        </p:spPr>
        <p:txBody>
          <a:bodyPr wrap="none">
            <a:spAutoFit/>
          </a:bodyPr>
          <a:lstStyle/>
          <a:p>
            <a:r>
              <a:rPr kumimoji="1" lang="en-US" sz="2600" dirty="0">
                <a:latin typeface="Arial" pitchFamily="34" charset="0"/>
              </a:rPr>
              <a:t>Huge but sparse</a:t>
            </a:r>
          </a:p>
        </p:txBody>
      </p:sp>
      <p:sp>
        <p:nvSpPr>
          <p:cNvPr id="17" name="Text Box 13"/>
          <p:cNvSpPr txBox="1">
            <a:spLocks noChangeArrowheads="1"/>
          </p:cNvSpPr>
          <p:nvPr/>
        </p:nvSpPr>
        <p:spPr bwMode="auto">
          <a:xfrm>
            <a:off x="5945188" y="5867400"/>
            <a:ext cx="2298700" cy="488950"/>
          </a:xfrm>
          <a:prstGeom prst="rect">
            <a:avLst/>
          </a:prstGeom>
          <a:noFill/>
          <a:ln w="28575" algn="ctr">
            <a:noFill/>
            <a:miter lim="800000"/>
            <a:headEnd type="none" w="sm" len="sm"/>
            <a:tailEnd/>
          </a:ln>
          <a:effectLst/>
        </p:spPr>
        <p:txBody>
          <a:bodyPr wrap="none">
            <a:spAutoFit/>
          </a:bodyPr>
          <a:lstStyle/>
          <a:p>
            <a:r>
              <a:rPr kumimoji="1" lang="en-US" sz="2600">
                <a:latin typeface="Arial" pitchFamily="34" charset="0"/>
              </a:rPr>
              <a:t>Big but sparse</a:t>
            </a:r>
          </a:p>
        </p:txBody>
      </p:sp>
      <p:sp>
        <p:nvSpPr>
          <p:cNvPr id="18" name="Line 14"/>
          <p:cNvSpPr>
            <a:spLocks noChangeShapeType="1"/>
          </p:cNvSpPr>
          <p:nvPr/>
        </p:nvSpPr>
        <p:spPr bwMode="auto">
          <a:xfrm flipV="1">
            <a:off x="4572000" y="5257800"/>
            <a:ext cx="609600" cy="4572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19" name="Line 15"/>
          <p:cNvSpPr>
            <a:spLocks noChangeShapeType="1"/>
          </p:cNvSpPr>
          <p:nvPr/>
        </p:nvSpPr>
        <p:spPr bwMode="auto">
          <a:xfrm flipH="1" flipV="1">
            <a:off x="6477000" y="5334000"/>
            <a:ext cx="76200" cy="4572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20" name="Line 16"/>
          <p:cNvSpPr>
            <a:spLocks noChangeShapeType="1"/>
          </p:cNvSpPr>
          <p:nvPr/>
        </p:nvSpPr>
        <p:spPr bwMode="auto">
          <a:xfrm flipV="1">
            <a:off x="7543800" y="5334000"/>
            <a:ext cx="76200" cy="5334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21" name="Text Box 17"/>
          <p:cNvSpPr txBox="1">
            <a:spLocks noChangeArrowheads="1"/>
          </p:cNvSpPr>
          <p:nvPr/>
        </p:nvSpPr>
        <p:spPr bwMode="auto">
          <a:xfrm>
            <a:off x="5943601" y="3733800"/>
            <a:ext cx="2500313" cy="488950"/>
          </a:xfrm>
          <a:prstGeom prst="rect">
            <a:avLst/>
          </a:prstGeom>
          <a:noFill/>
          <a:ln w="28575" algn="ctr">
            <a:noFill/>
            <a:miter lim="800000"/>
            <a:headEnd type="none" w="sm" len="sm"/>
            <a:tailEnd/>
          </a:ln>
          <a:effectLst/>
        </p:spPr>
        <p:txBody>
          <a:bodyPr wrap="none">
            <a:spAutoFit/>
          </a:bodyPr>
          <a:lstStyle/>
          <a:p>
            <a:r>
              <a:rPr kumimoji="1" lang="en-US" sz="2600">
                <a:latin typeface="Arial" pitchFamily="34" charset="0"/>
              </a:rPr>
              <a:t>dense but small</a:t>
            </a:r>
          </a:p>
        </p:txBody>
      </p:sp>
      <p:sp>
        <p:nvSpPr>
          <p:cNvPr id="22" name="Line 18"/>
          <p:cNvSpPr>
            <a:spLocks noChangeShapeType="1"/>
          </p:cNvSpPr>
          <p:nvPr/>
        </p:nvSpPr>
        <p:spPr bwMode="auto">
          <a:xfrm flipH="1">
            <a:off x="7010400" y="4114800"/>
            <a:ext cx="76200" cy="4572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23" name="Text Box 19"/>
          <p:cNvSpPr txBox="1">
            <a:spLocks noChangeArrowheads="1"/>
          </p:cNvSpPr>
          <p:nvPr/>
        </p:nvSpPr>
        <p:spPr bwMode="auto">
          <a:xfrm>
            <a:off x="6080126" y="1295400"/>
            <a:ext cx="2682875" cy="488950"/>
          </a:xfrm>
          <a:prstGeom prst="rect">
            <a:avLst/>
          </a:prstGeom>
          <a:noFill/>
          <a:ln w="28575" algn="ctr">
            <a:noFill/>
            <a:miter lim="800000"/>
            <a:headEnd type="none" w="sm" len="sm"/>
            <a:tailEnd/>
          </a:ln>
          <a:effectLst/>
        </p:spPr>
        <p:txBody>
          <a:bodyPr wrap="none">
            <a:spAutoFit/>
          </a:bodyPr>
          <a:lstStyle/>
          <a:p>
            <a:r>
              <a:rPr kumimoji="1" lang="en-US" sz="2600">
                <a:latin typeface="Arial" pitchFamily="34" charset="0"/>
              </a:rPr>
              <a:t>sparse and small</a:t>
            </a:r>
          </a:p>
        </p:txBody>
      </p:sp>
      <p:sp>
        <p:nvSpPr>
          <p:cNvPr id="24" name="Line 20"/>
          <p:cNvSpPr>
            <a:spLocks noChangeShapeType="1"/>
          </p:cNvSpPr>
          <p:nvPr/>
        </p:nvSpPr>
        <p:spPr bwMode="auto">
          <a:xfrm flipH="1">
            <a:off x="6858000" y="1676400"/>
            <a:ext cx="76200" cy="4572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3" name="日期占位符 2"/>
          <p:cNvSpPr>
            <a:spLocks noGrp="1"/>
          </p:cNvSpPr>
          <p:nvPr>
            <p:ph type="dt" sz="half" idx="10"/>
          </p:nvPr>
        </p:nvSpPr>
        <p:spPr/>
        <p:txBody>
          <a:bodyPr/>
          <a:lstStyle/>
          <a:p>
            <a:fld id="{3013C5D5-46AB-4B19-B73E-AA8C217649F4}" type="datetime1">
              <a:rPr lang="en-US" altLang="zh-CN" smtClean="0"/>
              <a:t>12/17/2021</a:t>
            </a:fld>
            <a:endParaRPr lang="en-US"/>
          </a:p>
        </p:txBody>
      </p:sp>
    </p:spTree>
    <p:extLst>
      <p:ext uri="{BB962C8B-B14F-4D97-AF65-F5344CB8AC3E}">
        <p14:creationId xmlns:p14="http://schemas.microsoft.com/office/powerpoint/2010/main" val="20615635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SVD vs. CUR: Simple Experiment</a:t>
            </a:r>
            <a:endParaRPr lang="en-US" dirty="0"/>
          </a:p>
        </p:txBody>
      </p:sp>
      <p:sp>
        <p:nvSpPr>
          <p:cNvPr id="3" name="Content Placeholder 2"/>
          <p:cNvSpPr>
            <a:spLocks noGrp="1"/>
          </p:cNvSpPr>
          <p:nvPr>
            <p:ph idx="1"/>
          </p:nvPr>
        </p:nvSpPr>
        <p:spPr/>
        <p:txBody>
          <a:bodyPr>
            <a:normAutofit/>
          </a:bodyPr>
          <a:lstStyle/>
          <a:p>
            <a:r>
              <a:rPr lang="en-US" b="1" dirty="0">
                <a:solidFill>
                  <a:srgbClr val="D60093"/>
                </a:solidFill>
              </a:rPr>
              <a:t>DBLP bibliographic data</a:t>
            </a:r>
          </a:p>
          <a:p>
            <a:pPr lvl="1"/>
            <a:r>
              <a:rPr lang="en-US" dirty="0" smtClean="0"/>
              <a:t>Author-to-conference big sparse matrix</a:t>
            </a:r>
          </a:p>
          <a:p>
            <a:pPr lvl="1"/>
            <a:r>
              <a:rPr lang="en-US" dirty="0" err="1" smtClean="0"/>
              <a:t>A</a:t>
            </a:r>
            <a:r>
              <a:rPr lang="en-US" baseline="-25000" dirty="0" err="1" smtClean="0"/>
              <a:t>ij</a:t>
            </a:r>
            <a:r>
              <a:rPr lang="en-US" dirty="0" smtClean="0"/>
              <a:t>: Number of papers published by author </a:t>
            </a:r>
            <a:r>
              <a:rPr lang="en-US" i="1" dirty="0" err="1" smtClean="0"/>
              <a:t>i</a:t>
            </a:r>
            <a:r>
              <a:rPr lang="en-US" dirty="0" smtClean="0"/>
              <a:t> at conference </a:t>
            </a:r>
            <a:r>
              <a:rPr lang="en-US" i="1" dirty="0" smtClean="0"/>
              <a:t>j</a:t>
            </a:r>
          </a:p>
          <a:p>
            <a:pPr lvl="1"/>
            <a:r>
              <a:rPr lang="en-US" dirty="0" smtClean="0"/>
              <a:t>428K authors (rows), 3659 conferences (columns)</a:t>
            </a:r>
          </a:p>
          <a:p>
            <a:pPr lvl="2"/>
            <a:r>
              <a:rPr lang="en-US" b="1" dirty="0" smtClean="0"/>
              <a:t>Very sparse</a:t>
            </a:r>
          </a:p>
          <a:p>
            <a:r>
              <a:rPr lang="en-US" b="1" dirty="0" smtClean="0">
                <a:solidFill>
                  <a:srgbClr val="0000FF"/>
                </a:solidFill>
              </a:rPr>
              <a:t>Want to reduce dimensionality</a:t>
            </a:r>
          </a:p>
          <a:p>
            <a:pPr lvl="1"/>
            <a:r>
              <a:rPr lang="en-US" dirty="0" smtClean="0"/>
              <a:t>How much time does it take?</a:t>
            </a:r>
          </a:p>
          <a:p>
            <a:pPr lvl="1"/>
            <a:r>
              <a:rPr lang="en-US" dirty="0" smtClean="0"/>
              <a:t>What is the reconstruction error?</a:t>
            </a:r>
          </a:p>
          <a:p>
            <a:pPr lvl="1"/>
            <a:r>
              <a:rPr lang="en-US" dirty="0" smtClean="0"/>
              <a:t>How much space do we need?</a:t>
            </a:r>
          </a:p>
          <a:p>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69</a:t>
            </a:fld>
            <a:endParaRPr lang="en-US"/>
          </a:p>
        </p:txBody>
      </p:sp>
      <p:sp>
        <p:nvSpPr>
          <p:cNvPr id="4" name="日期占位符 3"/>
          <p:cNvSpPr>
            <a:spLocks noGrp="1"/>
          </p:cNvSpPr>
          <p:nvPr>
            <p:ph type="dt" sz="half" idx="10"/>
          </p:nvPr>
        </p:nvSpPr>
        <p:spPr/>
        <p:txBody>
          <a:bodyPr/>
          <a:lstStyle/>
          <a:p>
            <a:fld id="{E4D28901-942B-4D81-A665-0C304BD8D839}" type="datetime1">
              <a:rPr lang="en-US" altLang="zh-CN" smtClean="0"/>
              <a:t>12/17/2021</a:t>
            </a:fld>
            <a:endParaRPr lang="en-US"/>
          </a:p>
        </p:txBody>
      </p:sp>
    </p:spTree>
    <p:extLst>
      <p:ext uri="{BB962C8B-B14F-4D97-AF65-F5344CB8AC3E}">
        <p14:creationId xmlns:p14="http://schemas.microsoft.com/office/powerpoint/2010/main" val="3136594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Reduce Dimensions?</a:t>
            </a:r>
            <a:endParaRPr lang="en-US" dirty="0"/>
          </a:p>
        </p:txBody>
      </p:sp>
      <p:sp>
        <p:nvSpPr>
          <p:cNvPr id="3" name="Content Placeholder 2"/>
          <p:cNvSpPr>
            <a:spLocks noGrp="1"/>
          </p:cNvSpPr>
          <p:nvPr>
            <p:ph idx="1"/>
          </p:nvPr>
        </p:nvSpPr>
        <p:spPr/>
        <p:txBody>
          <a:bodyPr/>
          <a:lstStyle/>
          <a:p>
            <a:pPr marL="118872" indent="0">
              <a:buNone/>
            </a:pPr>
            <a:r>
              <a:rPr lang="en-US" b="1" dirty="0" smtClean="0">
                <a:solidFill>
                  <a:srgbClr val="0000FF"/>
                </a:solidFill>
              </a:rPr>
              <a:t>Why reduce dimensions?</a:t>
            </a:r>
          </a:p>
          <a:p>
            <a:r>
              <a:rPr lang="en-US" b="1" dirty="0" smtClean="0">
                <a:solidFill>
                  <a:srgbClr val="FF0066"/>
                </a:solidFill>
              </a:rPr>
              <a:t>Discover hidden correlations/topics</a:t>
            </a:r>
          </a:p>
          <a:p>
            <a:pPr lvl="1"/>
            <a:r>
              <a:rPr lang="en-US" dirty="0" smtClean="0"/>
              <a:t>Words that occur commonly together</a:t>
            </a:r>
          </a:p>
          <a:p>
            <a:r>
              <a:rPr lang="en-US" b="1" dirty="0" smtClean="0">
                <a:solidFill>
                  <a:srgbClr val="FF0066"/>
                </a:solidFill>
              </a:rPr>
              <a:t>Remove redundant and noisy features</a:t>
            </a:r>
          </a:p>
          <a:p>
            <a:pPr lvl="1"/>
            <a:r>
              <a:rPr lang="en-US" dirty="0" smtClean="0"/>
              <a:t>Not all words are useful</a:t>
            </a:r>
          </a:p>
          <a:p>
            <a:r>
              <a:rPr lang="en-US" b="1" dirty="0" smtClean="0">
                <a:solidFill>
                  <a:srgbClr val="FF0066"/>
                </a:solidFill>
              </a:rPr>
              <a:t>Interpretation and visualization</a:t>
            </a:r>
          </a:p>
          <a:p>
            <a:r>
              <a:rPr lang="en-US" b="1" dirty="0" smtClean="0">
                <a:solidFill>
                  <a:srgbClr val="FF0066"/>
                </a:solidFill>
              </a:rPr>
              <a:t>Easier storage and processing of the data</a:t>
            </a:r>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pic>
        <p:nvPicPr>
          <p:cNvPr id="7" name="Picture 2"/>
          <p:cNvPicPr>
            <a:picLocks noChangeAspect="1" noChangeArrowheads="1"/>
          </p:cNvPicPr>
          <p:nvPr/>
        </p:nvPicPr>
        <p:blipFill rotWithShape="1">
          <a:blip r:embed="rId3" cstate="print"/>
          <a:srcRect l="36826"/>
          <a:stretch/>
        </p:blipFill>
        <p:spPr bwMode="auto">
          <a:xfrm>
            <a:off x="8229600" y="4495800"/>
            <a:ext cx="2796275" cy="1960712"/>
          </a:xfrm>
          <a:prstGeom prst="rect">
            <a:avLst/>
          </a:prstGeom>
          <a:noFill/>
          <a:ln w="9525">
            <a:noFill/>
            <a:miter lim="800000"/>
            <a:headEnd/>
            <a:tailEnd/>
          </a:ln>
        </p:spPr>
      </p:pic>
      <p:sp>
        <p:nvSpPr>
          <p:cNvPr id="4" name="日期占位符 3"/>
          <p:cNvSpPr>
            <a:spLocks noGrp="1"/>
          </p:cNvSpPr>
          <p:nvPr>
            <p:ph type="dt" sz="half" idx="10"/>
          </p:nvPr>
        </p:nvSpPr>
        <p:spPr/>
        <p:txBody>
          <a:bodyPr/>
          <a:lstStyle/>
          <a:p>
            <a:fld id="{5793AE72-789D-4225-BB17-D43659369B57}" type="datetime1">
              <a:rPr lang="en-US" altLang="zh-CN" smtClean="0"/>
              <a:t>12/17/2021</a:t>
            </a:fld>
            <a:endParaRPr lang="en-US"/>
          </a:p>
        </p:txBody>
      </p:sp>
    </p:spTree>
    <p:extLst>
      <p:ext uri="{BB962C8B-B14F-4D97-AF65-F5344CB8AC3E}">
        <p14:creationId xmlns:p14="http://schemas.microsoft.com/office/powerpoint/2010/main" val="154899476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DBLP- big sparse matrix</a:t>
            </a:r>
            <a:endParaRPr lang="en-US" dirty="0"/>
          </a:p>
        </p:txBody>
      </p:sp>
      <p:sp>
        <p:nvSpPr>
          <p:cNvPr id="3" name="Content Placeholder 2"/>
          <p:cNvSpPr>
            <a:spLocks noGrp="1"/>
          </p:cNvSpPr>
          <p:nvPr>
            <p:ph idx="1"/>
          </p:nvPr>
        </p:nvSpPr>
        <p:spPr>
          <a:xfrm>
            <a:off x="609600" y="4327903"/>
            <a:ext cx="10972800" cy="2150587"/>
          </a:xfrm>
        </p:spPr>
        <p:txBody>
          <a:bodyPr>
            <a:normAutofit fontScale="92500" lnSpcReduction="20000"/>
          </a:bodyPr>
          <a:lstStyle/>
          <a:p>
            <a:r>
              <a:rPr lang="en-US" b="1" dirty="0" smtClean="0"/>
              <a:t>Accuracy:</a:t>
            </a:r>
            <a:r>
              <a:rPr lang="en-US" dirty="0" smtClean="0"/>
              <a:t> </a:t>
            </a:r>
          </a:p>
          <a:p>
            <a:pPr lvl="1"/>
            <a:r>
              <a:rPr lang="en-US" dirty="0" smtClean="0"/>
              <a:t>Accuracy = 1 – relative sum squared </a:t>
            </a:r>
            <a:r>
              <a:rPr lang="en-US" dirty="0"/>
              <a:t>errors </a:t>
            </a:r>
            <a:r>
              <a:rPr lang="en-US" dirty="0" smtClean="0"/>
              <a:t>(so, larger, </a:t>
            </a:r>
            <a:r>
              <a:rPr lang="en-US" dirty="0"/>
              <a:t>the </a:t>
            </a:r>
            <a:r>
              <a:rPr lang="en-US" dirty="0" smtClean="0"/>
              <a:t>better accuracy)</a:t>
            </a:r>
          </a:p>
          <a:p>
            <a:r>
              <a:rPr lang="en-US" b="1" dirty="0" smtClean="0"/>
              <a:t>Space ratio: </a:t>
            </a:r>
          </a:p>
          <a:p>
            <a:pPr lvl="1"/>
            <a:r>
              <a:rPr lang="en-US" dirty="0" smtClean="0"/>
              <a:t>#output matrix entries / #input matrix entries</a:t>
            </a:r>
          </a:p>
          <a:p>
            <a:r>
              <a:rPr lang="en-US" b="1" dirty="0" smtClean="0"/>
              <a:t>CPU time</a:t>
            </a:r>
          </a:p>
        </p:txBody>
      </p:sp>
      <p:sp>
        <p:nvSpPr>
          <p:cNvPr id="6" name="Slide Number Placeholder 5"/>
          <p:cNvSpPr>
            <a:spLocks noGrp="1"/>
          </p:cNvSpPr>
          <p:nvPr>
            <p:ph type="sldNum" sz="quarter" idx="12"/>
          </p:nvPr>
        </p:nvSpPr>
        <p:spPr/>
        <p:txBody>
          <a:bodyPr/>
          <a:lstStyle/>
          <a:p>
            <a:fld id="{19B12225-5612-419B-A8D5-4B8EEE4C217E}" type="slidenum">
              <a:rPr lang="en-US" smtClean="0"/>
              <a:pPr/>
              <a:t>70</a:t>
            </a:fld>
            <a:endParaRPr lang="en-US"/>
          </a:p>
        </p:txBody>
      </p:sp>
      <p:pic>
        <p:nvPicPr>
          <p:cNvPr id="7" name="Picture 4" descr="space-dblp-log"/>
          <p:cNvPicPr>
            <a:picLocks noChangeAspect="1" noChangeArrowheads="1"/>
          </p:cNvPicPr>
          <p:nvPr/>
        </p:nvPicPr>
        <p:blipFill>
          <a:blip r:embed="rId3" cstate="print"/>
          <a:srcRect/>
          <a:stretch>
            <a:fillRect/>
          </a:stretch>
        </p:blipFill>
        <p:spPr bwMode="auto">
          <a:xfrm>
            <a:off x="1981200" y="1143000"/>
            <a:ext cx="4038600" cy="3111218"/>
          </a:xfrm>
          <a:prstGeom prst="rect">
            <a:avLst/>
          </a:prstGeom>
          <a:noFill/>
        </p:spPr>
      </p:pic>
      <p:pic>
        <p:nvPicPr>
          <p:cNvPr id="8" name="Picture 229" descr="time-dblp-log"/>
          <p:cNvPicPr>
            <a:picLocks noChangeAspect="1" noChangeArrowheads="1"/>
          </p:cNvPicPr>
          <p:nvPr/>
        </p:nvPicPr>
        <p:blipFill>
          <a:blip r:embed="rId4" cstate="print"/>
          <a:srcRect/>
          <a:stretch>
            <a:fillRect/>
          </a:stretch>
        </p:blipFill>
        <p:spPr bwMode="auto">
          <a:xfrm>
            <a:off x="6400800" y="1203702"/>
            <a:ext cx="4055452" cy="3124200"/>
          </a:xfrm>
          <a:prstGeom prst="rect">
            <a:avLst/>
          </a:prstGeom>
          <a:noFill/>
        </p:spPr>
      </p:pic>
      <p:sp>
        <p:nvSpPr>
          <p:cNvPr id="9" name="TextBox 8"/>
          <p:cNvSpPr txBox="1"/>
          <p:nvPr/>
        </p:nvSpPr>
        <p:spPr>
          <a:xfrm>
            <a:off x="5161918" y="1279902"/>
            <a:ext cx="1322798" cy="553998"/>
          </a:xfrm>
          <a:prstGeom prst="rect">
            <a:avLst/>
          </a:prstGeom>
          <a:solidFill>
            <a:schemeClr val="bg1"/>
          </a:solidFill>
        </p:spPr>
        <p:txBody>
          <a:bodyPr wrap="none" rtlCol="0">
            <a:spAutoFit/>
          </a:bodyPr>
          <a:lstStyle/>
          <a:p>
            <a:r>
              <a:rPr lang="en-US" sz="1000" b="1" dirty="0">
                <a:latin typeface="Arial" pitchFamily="34" charset="0"/>
                <a:cs typeface="Arial" pitchFamily="34" charset="0"/>
              </a:rPr>
              <a:t>SVD</a:t>
            </a:r>
          </a:p>
          <a:p>
            <a:r>
              <a:rPr lang="en-US" sz="1000" b="1" dirty="0">
                <a:latin typeface="Arial" pitchFamily="34" charset="0"/>
                <a:cs typeface="Arial" pitchFamily="34" charset="0"/>
              </a:rPr>
              <a:t>CUR</a:t>
            </a:r>
          </a:p>
          <a:p>
            <a:r>
              <a:rPr lang="en-US" sz="1000" b="1" dirty="0">
                <a:latin typeface="Arial" pitchFamily="34" charset="0"/>
                <a:cs typeface="Arial" pitchFamily="34" charset="0"/>
              </a:rPr>
              <a:t>CUR no duplicates</a:t>
            </a:r>
          </a:p>
        </p:txBody>
      </p:sp>
      <p:sp>
        <p:nvSpPr>
          <p:cNvPr id="10" name="TextBox 9"/>
          <p:cNvSpPr txBox="1"/>
          <p:nvPr/>
        </p:nvSpPr>
        <p:spPr>
          <a:xfrm>
            <a:off x="9669124" y="1351416"/>
            <a:ext cx="926857" cy="553998"/>
          </a:xfrm>
          <a:prstGeom prst="rect">
            <a:avLst/>
          </a:prstGeom>
          <a:solidFill>
            <a:schemeClr val="bg1"/>
          </a:solidFill>
        </p:spPr>
        <p:txBody>
          <a:bodyPr wrap="none" rtlCol="0">
            <a:spAutoFit/>
          </a:bodyPr>
          <a:lstStyle/>
          <a:p>
            <a:r>
              <a:rPr lang="en-US" sz="1000" b="1" dirty="0">
                <a:latin typeface="Arial" pitchFamily="34" charset="0"/>
                <a:cs typeface="Arial" pitchFamily="34" charset="0"/>
              </a:rPr>
              <a:t>SVD</a:t>
            </a:r>
          </a:p>
          <a:p>
            <a:r>
              <a:rPr lang="en-US" sz="1000" b="1" dirty="0">
                <a:latin typeface="Arial" pitchFamily="34" charset="0"/>
                <a:cs typeface="Arial" pitchFamily="34" charset="0"/>
              </a:rPr>
              <a:t>CUR</a:t>
            </a:r>
          </a:p>
          <a:p>
            <a:r>
              <a:rPr lang="en-US" sz="1000" b="1" dirty="0">
                <a:latin typeface="Arial" pitchFamily="34" charset="0"/>
                <a:cs typeface="Arial" pitchFamily="34" charset="0"/>
              </a:rPr>
              <a:t>CUR no dup</a:t>
            </a:r>
          </a:p>
        </p:txBody>
      </p:sp>
      <p:sp>
        <p:nvSpPr>
          <p:cNvPr id="13" name="Rectangle 12"/>
          <p:cNvSpPr/>
          <p:nvPr/>
        </p:nvSpPr>
        <p:spPr>
          <a:xfrm>
            <a:off x="2514600" y="6248400"/>
            <a:ext cx="8153400" cy="307777"/>
          </a:xfrm>
          <a:prstGeom prst="rect">
            <a:avLst/>
          </a:prstGeom>
        </p:spPr>
        <p:txBody>
          <a:bodyPr wrap="square">
            <a:spAutoFit/>
          </a:bodyPr>
          <a:lstStyle/>
          <a:p>
            <a:pPr algn="r"/>
            <a:r>
              <a:rPr lang="en-US" sz="1400" dirty="0">
                <a:latin typeface="Arial" pitchFamily="34" charset="0"/>
                <a:cs typeface="Arial" pitchFamily="34" charset="0"/>
              </a:rPr>
              <a:t>Sun, </a:t>
            </a:r>
            <a:r>
              <a:rPr lang="en-US" sz="1400" dirty="0" err="1">
                <a:latin typeface="Arial" pitchFamily="34" charset="0"/>
                <a:cs typeface="Arial" pitchFamily="34" charset="0"/>
              </a:rPr>
              <a:t>Faloutsos</a:t>
            </a:r>
            <a:r>
              <a:rPr lang="en-US" sz="1400" dirty="0">
                <a:latin typeface="Arial" pitchFamily="34" charset="0"/>
                <a:cs typeface="Arial" pitchFamily="34" charset="0"/>
              </a:rPr>
              <a:t>: </a:t>
            </a:r>
            <a:r>
              <a:rPr lang="en-US" sz="1400" i="1" dirty="0">
                <a:latin typeface="Arial" pitchFamily="34" charset="0"/>
                <a:cs typeface="Arial" pitchFamily="34" charset="0"/>
              </a:rPr>
              <a:t>Less is More: Compact Matrix Decomposition for Large Sparse Graphs</a:t>
            </a:r>
            <a:r>
              <a:rPr lang="en-US" sz="1400" dirty="0">
                <a:latin typeface="Arial" pitchFamily="34" charset="0"/>
                <a:cs typeface="Arial" pitchFamily="34" charset="0"/>
              </a:rPr>
              <a:t>, SDM ’07.</a:t>
            </a:r>
          </a:p>
        </p:txBody>
      </p:sp>
      <p:sp>
        <p:nvSpPr>
          <p:cNvPr id="11" name="TextBox 10"/>
          <p:cNvSpPr txBox="1"/>
          <p:nvPr/>
        </p:nvSpPr>
        <p:spPr>
          <a:xfrm>
            <a:off x="4819517" y="3357117"/>
            <a:ext cx="684803" cy="369332"/>
          </a:xfrm>
          <a:prstGeom prst="rect">
            <a:avLst/>
          </a:prstGeom>
          <a:noFill/>
        </p:spPr>
        <p:txBody>
          <a:bodyPr wrap="none" rtlCol="0">
            <a:spAutoFit/>
          </a:bodyPr>
          <a:lstStyle/>
          <a:p>
            <a:r>
              <a:rPr lang="en-US" b="1" dirty="0">
                <a:solidFill>
                  <a:srgbClr val="FF0066"/>
                </a:solidFill>
                <a:latin typeface="Arial" pitchFamily="34" charset="0"/>
                <a:cs typeface="Arial" pitchFamily="34" charset="0"/>
              </a:rPr>
              <a:t>CUR</a:t>
            </a:r>
          </a:p>
        </p:txBody>
      </p:sp>
      <p:sp>
        <p:nvSpPr>
          <p:cNvPr id="14" name="TextBox 13"/>
          <p:cNvSpPr txBox="1"/>
          <p:nvPr/>
        </p:nvSpPr>
        <p:spPr>
          <a:xfrm>
            <a:off x="3429001" y="1339600"/>
            <a:ext cx="659155" cy="369332"/>
          </a:xfrm>
          <a:prstGeom prst="rect">
            <a:avLst/>
          </a:prstGeom>
          <a:noFill/>
        </p:spPr>
        <p:txBody>
          <a:bodyPr wrap="none" rtlCol="0">
            <a:spAutoFit/>
          </a:bodyPr>
          <a:lstStyle/>
          <a:p>
            <a:r>
              <a:rPr lang="en-US" b="1" dirty="0">
                <a:solidFill>
                  <a:srgbClr val="0000FF"/>
                </a:solidFill>
                <a:latin typeface="Arial" pitchFamily="34" charset="0"/>
                <a:cs typeface="Arial" pitchFamily="34" charset="0"/>
              </a:rPr>
              <a:t>SVD</a:t>
            </a:r>
          </a:p>
        </p:txBody>
      </p:sp>
      <p:sp>
        <p:nvSpPr>
          <p:cNvPr id="4" name="日期占位符 3"/>
          <p:cNvSpPr>
            <a:spLocks noGrp="1"/>
          </p:cNvSpPr>
          <p:nvPr>
            <p:ph type="dt" sz="half" idx="10"/>
          </p:nvPr>
        </p:nvSpPr>
        <p:spPr/>
        <p:txBody>
          <a:bodyPr/>
          <a:lstStyle/>
          <a:p>
            <a:fld id="{0B4A89CD-5EAB-466F-B8ED-61ECE65F38E0}" type="datetime1">
              <a:rPr lang="en-US" altLang="zh-CN" smtClean="0"/>
              <a:t>12/17/2021</a:t>
            </a:fld>
            <a:endParaRPr lang="en-US"/>
          </a:p>
        </p:txBody>
      </p:sp>
    </p:spTree>
    <p:extLst>
      <p:ext uri="{BB962C8B-B14F-4D97-AF65-F5344CB8AC3E}">
        <p14:creationId xmlns:p14="http://schemas.microsoft.com/office/powerpoint/2010/main" val="363715162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 CUR</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Drineas</a:t>
            </a:r>
            <a:r>
              <a:rPr lang="en-US" dirty="0" smtClean="0"/>
              <a:t> et al., </a:t>
            </a:r>
            <a:r>
              <a:rPr lang="en-US" i="1" dirty="0" smtClean="0"/>
              <a:t>Fast Monte Carlo Algorithms for Matrices III: Computing a Compressed Approximate Matrix Decomposition</a:t>
            </a:r>
            <a:r>
              <a:rPr lang="en-US" dirty="0" smtClean="0"/>
              <a:t>, SIAM Journal on Computing, 2006.</a:t>
            </a:r>
          </a:p>
          <a:p>
            <a:endParaRPr lang="en-US" dirty="0" smtClean="0"/>
          </a:p>
          <a:p>
            <a:r>
              <a:rPr lang="en-US" dirty="0" smtClean="0"/>
              <a:t>J. Sun, Y. </a:t>
            </a:r>
            <a:r>
              <a:rPr lang="en-US" dirty="0" err="1" smtClean="0"/>
              <a:t>Xie</a:t>
            </a:r>
            <a:r>
              <a:rPr lang="en-US" dirty="0" smtClean="0"/>
              <a:t>,  H. Zhang,  C. </a:t>
            </a:r>
            <a:r>
              <a:rPr lang="en-US" dirty="0" err="1" smtClean="0"/>
              <a:t>Faloutsos</a:t>
            </a:r>
            <a:r>
              <a:rPr lang="en-US" dirty="0" smtClean="0"/>
              <a:t>: </a:t>
            </a:r>
            <a:r>
              <a:rPr lang="en-US" i="1" dirty="0" smtClean="0"/>
              <a:t>Less is More: Compact Matrix Decomposition for Large Sparse Graphs</a:t>
            </a:r>
            <a:r>
              <a:rPr lang="en-US" dirty="0" smtClean="0"/>
              <a:t>, SDM 2007</a:t>
            </a:r>
          </a:p>
          <a:p>
            <a:endParaRPr lang="en-US" dirty="0" smtClean="0"/>
          </a:p>
          <a:p>
            <a:r>
              <a:rPr lang="en-US" i="1" dirty="0" smtClean="0"/>
              <a:t>Intra- and </a:t>
            </a:r>
            <a:r>
              <a:rPr lang="en-US" i="1" dirty="0" err="1" smtClean="0"/>
              <a:t>interpopulation</a:t>
            </a:r>
            <a:r>
              <a:rPr lang="en-US" i="1" dirty="0" smtClean="0"/>
              <a:t> genotype reconstruction from tagging SNPs</a:t>
            </a:r>
            <a:r>
              <a:rPr lang="en-US" dirty="0" smtClean="0"/>
              <a:t>, P. </a:t>
            </a:r>
            <a:r>
              <a:rPr lang="en-US" dirty="0" err="1" smtClean="0"/>
              <a:t>Paschou</a:t>
            </a:r>
            <a:r>
              <a:rPr lang="en-US" dirty="0" smtClean="0"/>
              <a:t>, M. W. Mahoney, A. </a:t>
            </a:r>
            <a:r>
              <a:rPr lang="en-US" dirty="0" err="1" smtClean="0"/>
              <a:t>Javed</a:t>
            </a:r>
            <a:r>
              <a:rPr lang="en-US" dirty="0" smtClean="0"/>
              <a:t>, J. R. Kidd, A. J. </a:t>
            </a:r>
            <a:r>
              <a:rPr lang="en-US" dirty="0" err="1" smtClean="0"/>
              <a:t>Pakstis</a:t>
            </a:r>
            <a:r>
              <a:rPr lang="en-US" dirty="0" smtClean="0"/>
              <a:t>, S. </a:t>
            </a:r>
            <a:r>
              <a:rPr lang="en-US" dirty="0" err="1" smtClean="0"/>
              <a:t>Gu</a:t>
            </a:r>
            <a:r>
              <a:rPr lang="en-US" dirty="0" smtClean="0"/>
              <a:t>, K. K. Kidd, and P. </a:t>
            </a:r>
            <a:r>
              <a:rPr lang="en-US" dirty="0" err="1" smtClean="0"/>
              <a:t>Drineas</a:t>
            </a:r>
            <a:r>
              <a:rPr lang="en-US" dirty="0" smtClean="0"/>
              <a:t>, Genome Research, 17(1), 96-107 (2007)</a:t>
            </a:r>
          </a:p>
          <a:p>
            <a:endParaRPr lang="en-US" dirty="0" smtClean="0"/>
          </a:p>
          <a:p>
            <a:r>
              <a:rPr lang="en-US" i="1" dirty="0" smtClean="0"/>
              <a:t>Tensor-CUR Decompositions For Tensor-Based Data</a:t>
            </a:r>
            <a:r>
              <a:rPr lang="en-US" dirty="0" smtClean="0"/>
              <a:t>, M. W. Mahoney, M. </a:t>
            </a:r>
            <a:r>
              <a:rPr lang="en-US" dirty="0" err="1" smtClean="0"/>
              <a:t>Maggioni</a:t>
            </a:r>
            <a:r>
              <a:rPr lang="en-US" dirty="0" smtClean="0"/>
              <a:t>, and P. </a:t>
            </a:r>
            <a:r>
              <a:rPr lang="en-US" dirty="0" err="1" smtClean="0"/>
              <a:t>Drineas</a:t>
            </a:r>
            <a:r>
              <a:rPr lang="en-US" dirty="0" smtClean="0"/>
              <a:t>,  Proc. 12-th Annual SIGKDD, 327-336 (2006)</a:t>
            </a:r>
          </a:p>
          <a:p>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71</a:t>
            </a:fld>
            <a:endParaRPr lang="en-US"/>
          </a:p>
        </p:txBody>
      </p:sp>
      <p:sp>
        <p:nvSpPr>
          <p:cNvPr id="4" name="日期占位符 3"/>
          <p:cNvSpPr>
            <a:spLocks noGrp="1"/>
          </p:cNvSpPr>
          <p:nvPr>
            <p:ph type="dt" sz="half" idx="10"/>
          </p:nvPr>
        </p:nvSpPr>
        <p:spPr/>
        <p:txBody>
          <a:bodyPr/>
          <a:lstStyle/>
          <a:p>
            <a:fld id="{DF9D182C-5633-4BCF-93C9-D45ED9245096}" type="datetime1">
              <a:rPr lang="en-US" altLang="zh-CN" smtClean="0"/>
              <a:t>12/17/2021</a:t>
            </a:fld>
            <a:endParaRPr lang="en-US"/>
          </a:p>
        </p:txBody>
      </p:sp>
    </p:spTree>
    <p:extLst>
      <p:ext uri="{BB962C8B-B14F-4D97-AF65-F5344CB8AC3E}">
        <p14:creationId xmlns:p14="http://schemas.microsoft.com/office/powerpoint/2010/main" val="1577339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A52023DE-AD4F-459B-842B-10B787A74582}" type="slidenum">
              <a:rPr lang="en-US"/>
              <a:pPr/>
              <a:t>8</a:t>
            </a:fld>
            <a:endParaRPr lang="en-US"/>
          </a:p>
        </p:txBody>
      </p:sp>
      <p:sp>
        <p:nvSpPr>
          <p:cNvPr id="1405954" name="Rectangle 2"/>
          <p:cNvSpPr>
            <a:spLocks noGrp="1" noChangeArrowheads="1"/>
          </p:cNvSpPr>
          <p:nvPr>
            <p:ph type="title"/>
          </p:nvPr>
        </p:nvSpPr>
        <p:spPr/>
        <p:txBody>
          <a:bodyPr/>
          <a:lstStyle/>
          <a:p>
            <a:r>
              <a:rPr lang="en-US"/>
              <a:t>SVD - Definition</a:t>
            </a:r>
          </a:p>
        </p:txBody>
      </p:sp>
      <p:sp>
        <p:nvSpPr>
          <p:cNvPr id="1405955" name="Rectangle 3"/>
          <p:cNvSpPr>
            <a:spLocks noGrp="1" noChangeArrowheads="1"/>
          </p:cNvSpPr>
          <p:nvPr>
            <p:ph type="body" idx="1"/>
          </p:nvPr>
        </p:nvSpPr>
        <p:spPr>
          <a:xfrm>
            <a:off x="609600" y="1447800"/>
            <a:ext cx="9829800" cy="5181600"/>
          </a:xfrm>
        </p:spPr>
        <p:txBody>
          <a:bodyPr>
            <a:normAutofit/>
          </a:bodyPr>
          <a:lstStyle/>
          <a:p>
            <a:pPr>
              <a:lnSpc>
                <a:spcPct val="90000"/>
              </a:lnSpc>
              <a:buFontTx/>
              <a:buNone/>
            </a:pPr>
            <a:r>
              <a:rPr lang="en-US" sz="4000" b="1" dirty="0"/>
              <a:t>A</a:t>
            </a:r>
            <a:r>
              <a:rPr lang="en-US" sz="4000" b="1" baseline="-25000" dirty="0"/>
              <a:t>[m x n]</a:t>
            </a:r>
            <a:r>
              <a:rPr lang="en-US" sz="4000" dirty="0"/>
              <a:t> = </a:t>
            </a:r>
            <a:r>
              <a:rPr lang="en-US" sz="4000" b="1" dirty="0"/>
              <a:t>U</a:t>
            </a:r>
            <a:r>
              <a:rPr lang="en-US" sz="4000" b="1" baseline="-25000" dirty="0"/>
              <a:t>[m x r]</a:t>
            </a:r>
            <a:r>
              <a:rPr lang="en-US" sz="4000" dirty="0"/>
              <a:t> </a:t>
            </a:r>
            <a:r>
              <a:rPr lang="en-US" sz="4000" b="1" dirty="0">
                <a:latin typeface="Symbol" pitchFamily="18" charset="2"/>
                <a:sym typeface="Symbol"/>
              </a:rPr>
              <a:t></a:t>
            </a:r>
            <a:r>
              <a:rPr lang="en-US" sz="4000" b="1" dirty="0">
                <a:latin typeface="Symbol" pitchFamily="18" charset="2"/>
              </a:rPr>
              <a:t> </a:t>
            </a:r>
            <a:r>
              <a:rPr lang="en-US" sz="4000" b="1" baseline="-25000" dirty="0">
                <a:latin typeface="Symbol" pitchFamily="18" charset="2"/>
              </a:rPr>
              <a:t>[ </a:t>
            </a:r>
            <a:r>
              <a:rPr lang="en-US" sz="4000" b="1" baseline="-25000" dirty="0"/>
              <a:t>r x r]</a:t>
            </a:r>
            <a:r>
              <a:rPr lang="en-US" sz="4000" dirty="0"/>
              <a:t> (</a:t>
            </a:r>
            <a:r>
              <a:rPr lang="en-US" sz="4000" b="1" dirty="0"/>
              <a:t>V</a:t>
            </a:r>
            <a:r>
              <a:rPr lang="en-US" sz="4000" b="1" baseline="-25000" dirty="0"/>
              <a:t>[n x r]</a:t>
            </a:r>
            <a:r>
              <a:rPr lang="en-US" sz="4000" b="1" dirty="0"/>
              <a:t>)</a:t>
            </a:r>
            <a:r>
              <a:rPr lang="en-US" sz="4000" baseline="30000" dirty="0"/>
              <a:t>T</a:t>
            </a:r>
          </a:p>
          <a:p>
            <a:pPr>
              <a:lnSpc>
                <a:spcPct val="90000"/>
              </a:lnSpc>
            </a:pPr>
            <a:endParaRPr lang="en-US" b="1" dirty="0" smtClean="0"/>
          </a:p>
          <a:p>
            <a:pPr>
              <a:lnSpc>
                <a:spcPct val="90000"/>
              </a:lnSpc>
            </a:pPr>
            <a:r>
              <a:rPr lang="en-US" b="1" dirty="0" smtClean="0"/>
              <a:t>A</a:t>
            </a:r>
            <a:r>
              <a:rPr lang="en-US" dirty="0"/>
              <a:t>: </a:t>
            </a:r>
            <a:r>
              <a:rPr lang="en-US" b="1" dirty="0" smtClean="0">
                <a:solidFill>
                  <a:srgbClr val="FF0066"/>
                </a:solidFill>
              </a:rPr>
              <a:t>Input data matrix</a:t>
            </a:r>
          </a:p>
          <a:p>
            <a:pPr lvl="1">
              <a:lnSpc>
                <a:spcPct val="90000"/>
              </a:lnSpc>
            </a:pPr>
            <a:r>
              <a:rPr lang="en-US" i="1" dirty="0" smtClean="0"/>
              <a:t>m</a:t>
            </a:r>
            <a:r>
              <a:rPr lang="en-US" dirty="0" smtClean="0"/>
              <a:t> </a:t>
            </a:r>
            <a:r>
              <a:rPr lang="en-US" dirty="0"/>
              <a:t>x </a:t>
            </a:r>
            <a:r>
              <a:rPr lang="en-US" i="1" dirty="0" smtClean="0"/>
              <a:t>n</a:t>
            </a:r>
            <a:r>
              <a:rPr lang="en-US" dirty="0" smtClean="0"/>
              <a:t> </a:t>
            </a:r>
            <a:r>
              <a:rPr lang="en-US" dirty="0"/>
              <a:t>matrix </a:t>
            </a:r>
            <a:r>
              <a:rPr lang="en-US" dirty="0" smtClean="0"/>
              <a:t>(e.g</a:t>
            </a:r>
            <a:r>
              <a:rPr lang="en-US" dirty="0"/>
              <a:t>., </a:t>
            </a:r>
            <a:r>
              <a:rPr lang="en-US" i="1" dirty="0" smtClean="0"/>
              <a:t>m</a:t>
            </a:r>
            <a:r>
              <a:rPr lang="en-US" dirty="0" smtClean="0"/>
              <a:t> </a:t>
            </a:r>
            <a:r>
              <a:rPr lang="en-US" dirty="0"/>
              <a:t>documents, </a:t>
            </a:r>
            <a:r>
              <a:rPr lang="en-US" i="1" dirty="0" smtClean="0"/>
              <a:t>n</a:t>
            </a:r>
            <a:r>
              <a:rPr lang="en-US" dirty="0" smtClean="0"/>
              <a:t> </a:t>
            </a:r>
            <a:r>
              <a:rPr lang="en-US" dirty="0"/>
              <a:t>terms)</a:t>
            </a:r>
          </a:p>
          <a:p>
            <a:pPr>
              <a:lnSpc>
                <a:spcPct val="90000"/>
              </a:lnSpc>
            </a:pPr>
            <a:r>
              <a:rPr lang="en-US" b="1" dirty="0"/>
              <a:t> U</a:t>
            </a:r>
            <a:r>
              <a:rPr lang="en-US" dirty="0" smtClean="0"/>
              <a:t>: </a:t>
            </a:r>
            <a:r>
              <a:rPr lang="en-US" b="1" dirty="0" smtClean="0">
                <a:solidFill>
                  <a:srgbClr val="FF0066"/>
                </a:solidFill>
              </a:rPr>
              <a:t>Left singular vectors </a:t>
            </a:r>
          </a:p>
          <a:p>
            <a:pPr lvl="1">
              <a:lnSpc>
                <a:spcPct val="90000"/>
              </a:lnSpc>
            </a:pPr>
            <a:r>
              <a:rPr lang="en-US" i="1" dirty="0" smtClean="0"/>
              <a:t>m</a:t>
            </a:r>
            <a:r>
              <a:rPr lang="en-US" dirty="0" smtClean="0"/>
              <a:t> </a:t>
            </a:r>
            <a:r>
              <a:rPr lang="en-US" dirty="0"/>
              <a:t>x </a:t>
            </a:r>
            <a:r>
              <a:rPr lang="en-US" i="1" dirty="0"/>
              <a:t>r</a:t>
            </a:r>
            <a:r>
              <a:rPr lang="en-US" dirty="0"/>
              <a:t> matrix </a:t>
            </a:r>
            <a:r>
              <a:rPr lang="en-US" dirty="0" smtClean="0"/>
              <a:t> (</a:t>
            </a:r>
            <a:r>
              <a:rPr lang="en-US" i="1" dirty="0" smtClean="0"/>
              <a:t>m</a:t>
            </a:r>
            <a:r>
              <a:rPr lang="en-US" dirty="0" smtClean="0"/>
              <a:t> </a:t>
            </a:r>
            <a:r>
              <a:rPr lang="en-US" dirty="0"/>
              <a:t>documents, </a:t>
            </a:r>
            <a:r>
              <a:rPr lang="en-US" i="1" dirty="0"/>
              <a:t>r</a:t>
            </a:r>
            <a:r>
              <a:rPr lang="en-US" dirty="0"/>
              <a:t> concepts)</a:t>
            </a:r>
          </a:p>
          <a:p>
            <a:pPr>
              <a:lnSpc>
                <a:spcPct val="90000"/>
              </a:lnSpc>
            </a:pPr>
            <a:r>
              <a:rPr lang="en-US" dirty="0"/>
              <a:t> </a:t>
            </a:r>
            <a:r>
              <a:rPr lang="en-US" b="1" dirty="0" smtClean="0">
                <a:latin typeface="Symbol" pitchFamily="18" charset="2"/>
                <a:sym typeface="Symbol"/>
              </a:rPr>
              <a:t></a:t>
            </a:r>
            <a:r>
              <a:rPr lang="en-US" dirty="0" smtClean="0"/>
              <a:t>: </a:t>
            </a:r>
            <a:r>
              <a:rPr lang="en-US" b="1" dirty="0" smtClean="0">
                <a:solidFill>
                  <a:srgbClr val="FF0066"/>
                </a:solidFill>
              </a:rPr>
              <a:t>Singular values</a:t>
            </a:r>
          </a:p>
          <a:p>
            <a:pPr lvl="1">
              <a:lnSpc>
                <a:spcPct val="90000"/>
              </a:lnSpc>
            </a:pPr>
            <a:r>
              <a:rPr lang="en-US" i="1" dirty="0" smtClean="0"/>
              <a:t>r</a:t>
            </a:r>
            <a:r>
              <a:rPr lang="en-US" dirty="0" smtClean="0"/>
              <a:t> </a:t>
            </a:r>
            <a:r>
              <a:rPr lang="en-US" dirty="0"/>
              <a:t>x </a:t>
            </a:r>
            <a:r>
              <a:rPr lang="en-US" i="1" dirty="0"/>
              <a:t>r</a:t>
            </a:r>
            <a:r>
              <a:rPr lang="en-US" dirty="0"/>
              <a:t> diagonal matrix </a:t>
            </a:r>
            <a:r>
              <a:rPr lang="en-US" dirty="0" smtClean="0"/>
              <a:t>(</a:t>
            </a:r>
            <a:r>
              <a:rPr lang="en-US" dirty="0"/>
              <a:t>strength of each ‘concept’) </a:t>
            </a:r>
            <a:r>
              <a:rPr lang="en-US" dirty="0" smtClean="0"/>
              <a:t/>
            </a:r>
            <a:br>
              <a:rPr lang="en-US" dirty="0" smtClean="0"/>
            </a:br>
            <a:r>
              <a:rPr lang="en-US" dirty="0" smtClean="0"/>
              <a:t>(</a:t>
            </a:r>
            <a:r>
              <a:rPr lang="en-US" i="1" dirty="0"/>
              <a:t>r</a:t>
            </a:r>
            <a:r>
              <a:rPr lang="en-US" dirty="0"/>
              <a:t> : rank of the </a:t>
            </a:r>
            <a:r>
              <a:rPr lang="en-US" dirty="0" smtClean="0"/>
              <a:t>matrix </a:t>
            </a:r>
            <a:r>
              <a:rPr lang="en-US" b="1" dirty="0" smtClean="0"/>
              <a:t>A</a:t>
            </a:r>
            <a:r>
              <a:rPr lang="en-US" dirty="0" smtClean="0"/>
              <a:t>)</a:t>
            </a:r>
            <a:endParaRPr lang="en-US" dirty="0"/>
          </a:p>
          <a:p>
            <a:pPr>
              <a:lnSpc>
                <a:spcPct val="90000"/>
              </a:lnSpc>
            </a:pPr>
            <a:r>
              <a:rPr lang="en-US" b="1" dirty="0"/>
              <a:t> V</a:t>
            </a:r>
            <a:r>
              <a:rPr lang="en-US" dirty="0"/>
              <a:t>: </a:t>
            </a:r>
            <a:r>
              <a:rPr lang="en-US" b="1" dirty="0" smtClean="0">
                <a:solidFill>
                  <a:srgbClr val="FF0066"/>
                </a:solidFill>
              </a:rPr>
              <a:t>Right singular vectors</a:t>
            </a:r>
          </a:p>
          <a:p>
            <a:pPr lvl="1">
              <a:lnSpc>
                <a:spcPct val="90000"/>
              </a:lnSpc>
            </a:pPr>
            <a:r>
              <a:rPr lang="en-US" i="1" dirty="0" smtClean="0"/>
              <a:t>n</a:t>
            </a:r>
            <a:r>
              <a:rPr lang="en-US" dirty="0" smtClean="0"/>
              <a:t> </a:t>
            </a:r>
            <a:r>
              <a:rPr lang="en-US" dirty="0"/>
              <a:t>x </a:t>
            </a:r>
            <a:r>
              <a:rPr lang="en-US" i="1" dirty="0"/>
              <a:t>r</a:t>
            </a:r>
            <a:r>
              <a:rPr lang="en-US" dirty="0"/>
              <a:t> matrix </a:t>
            </a:r>
            <a:r>
              <a:rPr lang="en-US" dirty="0" smtClean="0"/>
              <a:t>(</a:t>
            </a:r>
            <a:r>
              <a:rPr lang="en-US" i="1" dirty="0" smtClean="0"/>
              <a:t>n</a:t>
            </a:r>
            <a:r>
              <a:rPr lang="en-US" dirty="0" smtClean="0"/>
              <a:t> </a:t>
            </a:r>
            <a:r>
              <a:rPr lang="en-US" dirty="0"/>
              <a:t>terms, </a:t>
            </a:r>
            <a:r>
              <a:rPr lang="en-US" i="1" dirty="0"/>
              <a:t>r</a:t>
            </a:r>
            <a:r>
              <a:rPr lang="en-US" dirty="0"/>
              <a:t> concepts)</a:t>
            </a:r>
          </a:p>
        </p:txBody>
      </p:sp>
      <p:sp>
        <p:nvSpPr>
          <p:cNvPr id="1405956" name="Rectangle 4"/>
          <p:cNvSpPr>
            <a:spLocks noChangeArrowheads="1"/>
          </p:cNvSpPr>
          <p:nvPr/>
        </p:nvSpPr>
        <p:spPr bwMode="auto">
          <a:xfrm>
            <a:off x="533400" y="1371600"/>
            <a:ext cx="7620000" cy="838200"/>
          </a:xfrm>
          <a:prstGeom prst="rect">
            <a:avLst/>
          </a:prstGeom>
          <a:noFill/>
          <a:ln w="57150" cmpd="sng">
            <a:solidFill>
              <a:schemeClr val="accent3"/>
            </a:solidFill>
            <a:miter lim="800000"/>
            <a:headEnd type="none" w="sm" len="sm"/>
            <a:tailEnd/>
          </a:ln>
          <a:effectLst/>
        </p:spPr>
        <p:txBody>
          <a:bodyPr wrap="none" anchor="ctr"/>
          <a:lstStyle/>
          <a:p>
            <a:endParaRPr lang="en-US"/>
          </a:p>
        </p:txBody>
      </p:sp>
      <p:sp>
        <p:nvSpPr>
          <p:cNvPr id="2" name="日期占位符 1"/>
          <p:cNvSpPr>
            <a:spLocks noGrp="1"/>
          </p:cNvSpPr>
          <p:nvPr>
            <p:ph type="dt" sz="half" idx="10"/>
          </p:nvPr>
        </p:nvSpPr>
        <p:spPr/>
        <p:txBody>
          <a:bodyPr/>
          <a:lstStyle/>
          <a:p>
            <a:fld id="{695AA6DF-BD42-4C34-B433-47BCDF9E2F05}" type="datetime1">
              <a:rPr lang="en-US" altLang="zh-CN" smtClean="0"/>
              <a:t>12/17/2021</a:t>
            </a:fld>
            <a:endParaRPr lang="en-US"/>
          </a:p>
        </p:txBody>
      </p:sp>
    </p:spTree>
    <p:extLst>
      <p:ext uri="{BB962C8B-B14F-4D97-AF65-F5344CB8AC3E}">
        <p14:creationId xmlns:p14="http://schemas.microsoft.com/office/powerpoint/2010/main" val="2052038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595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595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595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595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0595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059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type="title"/>
          </p:nvPr>
        </p:nvSpPr>
        <p:spPr/>
        <p:txBody>
          <a:bodyPr/>
          <a:lstStyle/>
          <a:p>
            <a:r>
              <a:rPr lang="en-US" dirty="0" smtClean="0"/>
              <a:t>SVD</a:t>
            </a:r>
            <a:endParaRPr lang="en-US" dirty="0"/>
          </a:p>
        </p:txBody>
      </p:sp>
      <p:sp>
        <p:nvSpPr>
          <p:cNvPr id="151556" name="Rectangle 4"/>
          <p:cNvSpPr>
            <a:spLocks noGrp="1" noChangeArrowheads="1"/>
          </p:cNvSpPr>
          <p:nvPr>
            <p:ph idx="1"/>
          </p:nvPr>
        </p:nvSpPr>
        <p:spPr/>
        <p:txBody>
          <a:bodyPr>
            <a:normAutofit/>
          </a:bodyPr>
          <a:lstStyle/>
          <a:p>
            <a:pPr>
              <a:lnSpc>
                <a:spcPct val="90000"/>
              </a:lnSpc>
            </a:pPr>
            <a:endParaRPr lang="en-US" dirty="0"/>
          </a:p>
          <a:p>
            <a:pPr>
              <a:lnSpc>
                <a:spcPct val="90000"/>
              </a:lnSpc>
            </a:pPr>
            <a:endParaRPr lang="en-US" dirty="0" smtClean="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lvl="1">
              <a:lnSpc>
                <a:spcPct val="90000"/>
              </a:lnSpc>
            </a:pPr>
            <a:endParaRPr lang="en-US" dirty="0"/>
          </a:p>
          <a:p>
            <a:pPr lvl="1">
              <a:lnSpc>
                <a:spcPct val="90000"/>
              </a:lnSpc>
            </a:pPr>
            <a:endParaRPr lang="en-US" dirty="0"/>
          </a:p>
        </p:txBody>
      </p:sp>
      <p:sp>
        <p:nvSpPr>
          <p:cNvPr id="30" name="Slide Number Placeholder 5"/>
          <p:cNvSpPr>
            <a:spLocks noGrp="1"/>
          </p:cNvSpPr>
          <p:nvPr>
            <p:ph type="sldNum" sz="quarter" idx="12"/>
          </p:nvPr>
        </p:nvSpPr>
        <p:spPr/>
        <p:txBody>
          <a:bodyPr/>
          <a:lstStyle/>
          <a:p>
            <a:fld id="{138BAE5C-D0F4-4E39-91A4-622A0C787404}" type="slidenum">
              <a:rPr lang="en-US"/>
              <a:pPr/>
              <a:t>9</a:t>
            </a:fld>
            <a:endParaRPr lang="en-US"/>
          </a:p>
        </p:txBody>
      </p:sp>
      <p:sp>
        <p:nvSpPr>
          <p:cNvPr id="151554" name="Rectangle 2"/>
          <p:cNvSpPr>
            <a:spLocks noChangeArrowheads="1"/>
          </p:cNvSpPr>
          <p:nvPr/>
        </p:nvSpPr>
        <p:spPr bwMode="auto">
          <a:xfrm>
            <a:off x="6310313" y="2997201"/>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151557" name="AutoShape 5"/>
          <p:cNvSpPr>
            <a:spLocks noChangeArrowheads="1"/>
          </p:cNvSpPr>
          <p:nvPr/>
        </p:nvSpPr>
        <p:spPr bwMode="auto">
          <a:xfrm rot="16200000">
            <a:off x="3019425" y="3333750"/>
            <a:ext cx="1828800" cy="1143000"/>
          </a:xfrm>
          <a:prstGeom prst="flowChartProcess">
            <a:avLst/>
          </a:prstGeom>
          <a:solidFill>
            <a:srgbClr val="CCECFF"/>
          </a:solidFill>
          <a:ln w="9525">
            <a:solidFill>
              <a:schemeClr val="tx1"/>
            </a:solidFill>
            <a:miter lim="800000"/>
            <a:headEnd/>
            <a:tailEnd/>
          </a:ln>
          <a:effectLst/>
        </p:spPr>
        <p:txBody>
          <a:bodyPr vert="eaVert" wrap="none" anchor="ctr"/>
          <a:lstStyle/>
          <a:p>
            <a:pPr algn="ctr"/>
            <a:r>
              <a:rPr lang="en-US" sz="2400" b="1" dirty="0">
                <a:latin typeface="Sylfaen" pitchFamily="18" charset="0"/>
              </a:rPr>
              <a:t>A</a:t>
            </a:r>
            <a:endParaRPr lang="en-US" sz="2400" b="1" baseline="30000" dirty="0">
              <a:latin typeface="Sylfaen" pitchFamily="18" charset="0"/>
            </a:endParaRPr>
          </a:p>
        </p:txBody>
      </p:sp>
      <p:sp>
        <p:nvSpPr>
          <p:cNvPr id="151558" name="AutoShape 6"/>
          <p:cNvSpPr>
            <a:spLocks/>
          </p:cNvSpPr>
          <p:nvPr/>
        </p:nvSpPr>
        <p:spPr bwMode="auto">
          <a:xfrm>
            <a:off x="3162300" y="2990850"/>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51559" name="Text Box 7"/>
          <p:cNvSpPr txBox="1">
            <a:spLocks noChangeArrowheads="1"/>
          </p:cNvSpPr>
          <p:nvPr/>
        </p:nvSpPr>
        <p:spPr bwMode="auto">
          <a:xfrm>
            <a:off x="2819401" y="3657601"/>
            <a:ext cx="392113" cy="396875"/>
          </a:xfrm>
          <a:prstGeom prst="rect">
            <a:avLst/>
          </a:prstGeom>
          <a:noFill/>
          <a:ln w="9525">
            <a:noFill/>
            <a:miter lim="800000"/>
            <a:headEnd/>
            <a:tailEnd/>
          </a:ln>
          <a:effectLst/>
        </p:spPr>
        <p:txBody>
          <a:bodyPr wrap="none">
            <a:spAutoFit/>
          </a:bodyPr>
          <a:lstStyle/>
          <a:p>
            <a:pPr algn="l"/>
            <a:r>
              <a:rPr lang="en-US" sz="2000" dirty="0">
                <a:latin typeface="Sylfaen" pitchFamily="18" charset="0"/>
              </a:rPr>
              <a:t>m</a:t>
            </a:r>
          </a:p>
        </p:txBody>
      </p:sp>
      <p:sp>
        <p:nvSpPr>
          <p:cNvPr id="151560" name="Text Box 8"/>
          <p:cNvSpPr txBox="1">
            <a:spLocks noChangeArrowheads="1"/>
          </p:cNvSpPr>
          <p:nvPr/>
        </p:nvSpPr>
        <p:spPr bwMode="auto">
          <a:xfrm>
            <a:off x="3771901" y="2314576"/>
            <a:ext cx="328613" cy="396875"/>
          </a:xfrm>
          <a:prstGeom prst="rect">
            <a:avLst/>
          </a:prstGeom>
          <a:noFill/>
          <a:ln w="9525">
            <a:noFill/>
            <a:miter lim="800000"/>
            <a:headEnd/>
            <a:tailEnd/>
          </a:ln>
          <a:effectLst/>
        </p:spPr>
        <p:txBody>
          <a:bodyPr wrap="none">
            <a:spAutoFit/>
          </a:bodyPr>
          <a:lstStyle/>
          <a:p>
            <a:pPr algn="l"/>
            <a:r>
              <a:rPr lang="en-US" sz="2000">
                <a:latin typeface="Sylfaen" pitchFamily="18" charset="0"/>
              </a:rPr>
              <a:t>n</a:t>
            </a:r>
          </a:p>
        </p:txBody>
      </p:sp>
      <p:sp>
        <p:nvSpPr>
          <p:cNvPr id="151561" name="AutoShape 9"/>
          <p:cNvSpPr>
            <a:spLocks/>
          </p:cNvSpPr>
          <p:nvPr/>
        </p:nvSpPr>
        <p:spPr bwMode="auto">
          <a:xfrm rot="5400000">
            <a:off x="3771900" y="2238375"/>
            <a:ext cx="304800" cy="1066800"/>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sp>
        <p:nvSpPr>
          <p:cNvPr id="151562" name="Rectangle 10"/>
          <p:cNvSpPr>
            <a:spLocks noChangeArrowheads="1"/>
          </p:cNvSpPr>
          <p:nvPr/>
        </p:nvSpPr>
        <p:spPr bwMode="auto">
          <a:xfrm>
            <a:off x="6307139" y="3354388"/>
            <a:ext cx="395287" cy="519113"/>
          </a:xfrm>
          <a:prstGeom prst="rect">
            <a:avLst/>
          </a:prstGeom>
          <a:noFill/>
          <a:ln w="9525" algn="ctr">
            <a:noFill/>
            <a:miter lim="800000"/>
            <a:headEnd/>
            <a:tailEnd/>
          </a:ln>
          <a:effectLst/>
        </p:spPr>
        <p:txBody>
          <a:bodyPr wrap="none">
            <a:spAutoFit/>
          </a:bodyPr>
          <a:lstStyle/>
          <a:p>
            <a:r>
              <a:rPr lang="en-US" sz="2800" b="1">
                <a:latin typeface="Sylfaen" pitchFamily="18" charset="0"/>
                <a:sym typeface="Symbol" pitchFamily="18" charset="2"/>
              </a:rPr>
              <a:t></a:t>
            </a:r>
          </a:p>
        </p:txBody>
      </p:sp>
      <p:grpSp>
        <p:nvGrpSpPr>
          <p:cNvPr id="2" name="Group 11"/>
          <p:cNvGrpSpPr>
            <a:grpSpLocks/>
          </p:cNvGrpSpPr>
          <p:nvPr/>
        </p:nvGrpSpPr>
        <p:grpSpPr bwMode="auto">
          <a:xfrm>
            <a:off x="5332413" y="2990850"/>
            <a:ext cx="468312" cy="1752600"/>
            <a:chOff x="1663" y="1551"/>
            <a:chExt cx="295" cy="1104"/>
          </a:xfrm>
        </p:grpSpPr>
        <p:sp>
          <p:nvSpPr>
            <p:cNvPr id="151564" name="AutoShape 12"/>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51565" name="Text Box 13"/>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lang="en-US" sz="2000">
                  <a:latin typeface="Sylfaen" pitchFamily="18" charset="0"/>
                </a:rPr>
                <a:t>m</a:t>
              </a:r>
            </a:p>
          </p:txBody>
        </p:sp>
      </p:grpSp>
      <p:grpSp>
        <p:nvGrpSpPr>
          <p:cNvPr id="3" name="Group 14"/>
          <p:cNvGrpSpPr>
            <a:grpSpLocks/>
          </p:cNvGrpSpPr>
          <p:nvPr/>
        </p:nvGrpSpPr>
        <p:grpSpPr bwMode="auto">
          <a:xfrm>
            <a:off x="6802438" y="2292350"/>
            <a:ext cx="1066800" cy="660400"/>
            <a:chOff x="2589" y="1111"/>
            <a:chExt cx="672" cy="416"/>
          </a:xfrm>
        </p:grpSpPr>
        <p:sp>
          <p:nvSpPr>
            <p:cNvPr id="151567" name="Text Box 15"/>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lang="en-US" sz="2000">
                  <a:latin typeface="Sylfaen" pitchFamily="18" charset="0"/>
                </a:rPr>
                <a:t>n</a:t>
              </a:r>
            </a:p>
          </p:txBody>
        </p:sp>
        <p:sp>
          <p:nvSpPr>
            <p:cNvPr id="151568" name="AutoShape 16"/>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151569" name="Rectangle 17"/>
          <p:cNvSpPr>
            <a:spLocks noChangeArrowheads="1"/>
          </p:cNvSpPr>
          <p:nvPr/>
        </p:nvSpPr>
        <p:spPr bwMode="auto">
          <a:xfrm>
            <a:off x="5842000" y="4738688"/>
            <a:ext cx="439738" cy="519113"/>
          </a:xfrm>
          <a:prstGeom prst="rect">
            <a:avLst/>
          </a:prstGeom>
          <a:noFill/>
          <a:ln w="9525" algn="ctr">
            <a:noFill/>
            <a:miter lim="800000"/>
            <a:headEnd/>
            <a:tailEnd/>
          </a:ln>
          <a:effectLst/>
        </p:spPr>
        <p:txBody>
          <a:bodyPr wrap="none">
            <a:spAutoFit/>
          </a:bodyPr>
          <a:lstStyle/>
          <a:p>
            <a:r>
              <a:rPr lang="en-US" sz="2800" b="1">
                <a:latin typeface="Sylfaen" pitchFamily="18" charset="0"/>
              </a:rPr>
              <a:t>U</a:t>
            </a:r>
            <a:endParaRPr lang="en-US" sz="2800" b="1" baseline="30000">
              <a:latin typeface="Sylfaen" pitchFamily="18" charset="0"/>
            </a:endParaRPr>
          </a:p>
        </p:txBody>
      </p:sp>
      <p:sp>
        <p:nvSpPr>
          <p:cNvPr id="151570" name="AutoShape 18"/>
          <p:cNvSpPr>
            <a:spLocks noChangeArrowheads="1"/>
          </p:cNvSpPr>
          <p:nvPr/>
        </p:nvSpPr>
        <p:spPr bwMode="auto">
          <a:xfrm rot="16200000">
            <a:off x="5044282" y="3823494"/>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lang="en-US" sz="2400" b="1" baseline="30000">
              <a:latin typeface="Sylfaen" pitchFamily="18" charset="0"/>
            </a:endParaRPr>
          </a:p>
        </p:txBody>
      </p:sp>
      <p:sp>
        <p:nvSpPr>
          <p:cNvPr id="151571" name="AutoShape 19"/>
          <p:cNvSpPr>
            <a:spLocks noChangeArrowheads="1"/>
          </p:cNvSpPr>
          <p:nvPr/>
        </p:nvSpPr>
        <p:spPr bwMode="auto">
          <a:xfrm rot="16200000">
            <a:off x="6299201" y="3001963"/>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lang="en-US" sz="2400" b="1">
              <a:latin typeface="Symbol" pitchFamily="18" charset="2"/>
              <a:sym typeface="Symbol" pitchFamily="18" charset="2"/>
            </a:endParaRPr>
          </a:p>
        </p:txBody>
      </p:sp>
      <p:sp>
        <p:nvSpPr>
          <p:cNvPr id="151572" name="Rectangle 20"/>
          <p:cNvSpPr>
            <a:spLocks noChangeArrowheads="1"/>
          </p:cNvSpPr>
          <p:nvPr/>
        </p:nvSpPr>
        <p:spPr bwMode="auto">
          <a:xfrm>
            <a:off x="7072313" y="3316288"/>
            <a:ext cx="584200" cy="519113"/>
          </a:xfrm>
          <a:prstGeom prst="rect">
            <a:avLst/>
          </a:prstGeom>
          <a:noFill/>
          <a:ln w="9525" algn="ctr">
            <a:noFill/>
            <a:miter lim="800000"/>
            <a:headEnd/>
            <a:tailEnd/>
          </a:ln>
          <a:effectLst/>
        </p:spPr>
        <p:txBody>
          <a:bodyPr wrap="none">
            <a:spAutoFit/>
          </a:bodyPr>
          <a:lstStyle/>
          <a:p>
            <a:r>
              <a:rPr lang="en-US" sz="2800" b="1">
                <a:latin typeface="Sylfaen" pitchFamily="18" charset="0"/>
              </a:rPr>
              <a:t>V</a:t>
            </a:r>
            <a:r>
              <a:rPr lang="en-US" sz="2800" b="1" baseline="30000">
                <a:latin typeface="Sylfaen" pitchFamily="18" charset="0"/>
              </a:rPr>
              <a:t>T</a:t>
            </a:r>
          </a:p>
        </p:txBody>
      </p:sp>
      <p:sp>
        <p:nvSpPr>
          <p:cNvPr id="151573" name="Rectangle 21"/>
          <p:cNvSpPr>
            <a:spLocks noChangeArrowheads="1"/>
          </p:cNvSpPr>
          <p:nvPr/>
        </p:nvSpPr>
        <p:spPr bwMode="auto">
          <a:xfrm>
            <a:off x="4470400" y="3346451"/>
            <a:ext cx="977900" cy="1006475"/>
          </a:xfrm>
          <a:prstGeom prst="rect">
            <a:avLst/>
          </a:prstGeom>
          <a:noFill/>
          <a:ln w="9525" algn="ctr">
            <a:noFill/>
            <a:miter lim="800000"/>
            <a:headEnd/>
            <a:tailEnd/>
          </a:ln>
          <a:effectLst/>
        </p:spPr>
        <p:txBody>
          <a:bodyPr>
            <a:spAutoFit/>
          </a:bodyPr>
          <a:lstStyle/>
          <a:p>
            <a:r>
              <a:rPr lang="en-US" sz="6000">
                <a:latin typeface="Symbol" pitchFamily="18" charset="2"/>
                <a:sym typeface="Symbol" pitchFamily="18" charset="2"/>
              </a:rPr>
              <a:t></a:t>
            </a:r>
            <a:r>
              <a:rPr lang="en-US" sz="4400">
                <a:latin typeface="Symbol" pitchFamily="18" charset="2"/>
              </a:rPr>
              <a:t> </a:t>
            </a:r>
          </a:p>
        </p:txBody>
      </p:sp>
      <p:sp>
        <p:nvSpPr>
          <p:cNvPr id="151574" name="Rectangle 22"/>
          <p:cNvSpPr>
            <a:spLocks noChangeArrowheads="1"/>
          </p:cNvSpPr>
          <p:nvPr/>
        </p:nvSpPr>
        <p:spPr bwMode="auto">
          <a:xfrm>
            <a:off x="6035675" y="2987676"/>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51575" name="Rectangle 23"/>
          <p:cNvSpPr>
            <a:spLocks noChangeArrowheads="1"/>
          </p:cNvSpPr>
          <p:nvPr/>
        </p:nvSpPr>
        <p:spPr bwMode="auto">
          <a:xfrm>
            <a:off x="6475413" y="3167063"/>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51576" name="AutoShape 24"/>
          <p:cNvSpPr>
            <a:spLocks noChangeArrowheads="1"/>
          </p:cNvSpPr>
          <p:nvPr/>
        </p:nvSpPr>
        <p:spPr bwMode="auto">
          <a:xfrm>
            <a:off x="6759575" y="3008313"/>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lang="en-US" sz="2400" b="1" baseline="30000">
              <a:latin typeface="Sylfaen" pitchFamily="18" charset="0"/>
            </a:endParaRPr>
          </a:p>
        </p:txBody>
      </p:sp>
      <p:sp>
        <p:nvSpPr>
          <p:cNvPr id="151577" name="Rectangle 25"/>
          <p:cNvSpPr>
            <a:spLocks noChangeArrowheads="1"/>
          </p:cNvSpPr>
          <p:nvPr/>
        </p:nvSpPr>
        <p:spPr bwMode="auto">
          <a:xfrm>
            <a:off x="6757989" y="3176588"/>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pic>
        <p:nvPicPr>
          <p:cNvPr id="151582" name="Picture 30" descr="TP_tmp"/>
          <p:cNvPicPr>
            <a:picLocks noChangeAspect="1" noChangeArrowheads="1"/>
          </p:cNvPicPr>
          <p:nvPr>
            <p:custDataLst>
              <p:tags r:id="rId2"/>
            </p:custDataLst>
          </p:nvPr>
        </p:nvPicPr>
        <p:blipFill>
          <a:blip r:embed="rId5" cstate="print">
            <a:clrChange>
              <a:clrFrom>
                <a:srgbClr val="FFFFFF"/>
              </a:clrFrom>
              <a:clrTo>
                <a:srgbClr val="FFFFFF">
                  <a:alpha val="0"/>
                </a:srgbClr>
              </a:clrTo>
            </a:clrChange>
          </a:blip>
          <a:srcRect/>
          <a:stretch>
            <a:fillRect/>
          </a:stretch>
        </p:blipFill>
        <p:spPr bwMode="auto">
          <a:xfrm>
            <a:off x="3200400" y="1498600"/>
            <a:ext cx="6248400" cy="635000"/>
          </a:xfrm>
          <a:prstGeom prst="rect">
            <a:avLst/>
          </a:prstGeom>
          <a:noFill/>
          <a:ln w="28575" algn="ctr">
            <a:noFill/>
            <a:miter lim="800000"/>
            <a:headEnd type="none" w="sm" len="sm"/>
            <a:tailEnd/>
          </a:ln>
          <a:effectLst/>
        </p:spPr>
      </p:pic>
      <p:sp>
        <p:nvSpPr>
          <p:cNvPr id="4" name="TextBox 3"/>
          <p:cNvSpPr txBox="1"/>
          <p:nvPr/>
        </p:nvSpPr>
        <p:spPr>
          <a:xfrm>
            <a:off x="9170126" y="1524726"/>
            <a:ext cx="325730" cy="369332"/>
          </a:xfrm>
          <a:prstGeom prst="rect">
            <a:avLst/>
          </a:prstGeom>
          <a:noFill/>
        </p:spPr>
        <p:txBody>
          <a:bodyPr wrap="none" rtlCol="0">
            <a:spAutoFit/>
          </a:bodyPr>
          <a:lstStyle/>
          <a:p>
            <a:r>
              <a:rPr lang="en-US" dirty="0">
                <a:latin typeface="Arial" pitchFamily="34" charset="0"/>
                <a:cs typeface="Arial" pitchFamily="34" charset="0"/>
              </a:rPr>
              <a:t>T</a:t>
            </a:r>
          </a:p>
        </p:txBody>
      </p:sp>
      <p:sp>
        <p:nvSpPr>
          <p:cNvPr id="5" name="日期占位符 4"/>
          <p:cNvSpPr>
            <a:spLocks noGrp="1"/>
          </p:cNvSpPr>
          <p:nvPr>
            <p:ph type="dt" sz="half" idx="10"/>
          </p:nvPr>
        </p:nvSpPr>
        <p:spPr/>
        <p:txBody>
          <a:bodyPr/>
          <a:lstStyle/>
          <a:p>
            <a:fld id="{E29C3902-9142-4EE5-A22C-361F2476DD1B}" type="datetime1">
              <a:rPr lang="en-US" altLang="zh-CN" smtClean="0"/>
              <a:t>12/17/2021</a:t>
            </a:fld>
            <a:endParaRPr lang="en-US"/>
          </a:p>
        </p:txBody>
      </p:sp>
    </p:spTree>
    <p:custDataLst>
      <p:tags r:id="rId1"/>
    </p:custDataLst>
    <p:extLst>
      <p:ext uri="{BB962C8B-B14F-4D97-AF65-F5344CB8AC3E}">
        <p14:creationId xmlns:p14="http://schemas.microsoft.com/office/powerpoint/2010/main" val="1672527435"/>
      </p:ext>
    </p:extLst>
  </p:cSld>
  <p:clrMapOvr>
    <a:masterClrMapping/>
  </p:clrMapOvr>
  <p:transition advTm="63359"/>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8.3"/>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usepackage[usenames]{color}&#10;\pagestyle{empty}&#10;\begin{document}&#10;&#10;\color[rgb]{0,0,0}&#10;$\mathbf{X} \approx \mathbf{U} \mathbf{\Sigma} \mathbf{V}^T = \sum_i \sigma_i \mathbf{u}_i \circ\mathbf{v}_i$&#10;\end{document}&#10;"/>
  <p:tag name="FILENAME" val="TP_tmp"/>
  <p:tag name="FORMAT" val="pngmono"/>
  <p:tag name="RES" val="1200"/>
  <p:tag name="BLEND" val="0"/>
  <p:tag name="TRANSPARENT" val="1"/>
  <p:tag name="TBUG" val="0"/>
  <p:tag name="ALLOWFS" val="0"/>
  <p:tag name="MAGNIFICATION" val="2000"/>
  <p:tag name="ORIGWIDTH" val="246"/>
  <p:tag name="PICTUREFILESIZE" val="11566"/>
</p:tagLst>
</file>

<file path=ppt/tags/tag3.xml><?xml version="1.0" encoding="utf-8"?>
<p:tagLst xmlns:a="http://schemas.openxmlformats.org/drawingml/2006/main" xmlns:r="http://schemas.openxmlformats.org/officeDocument/2006/relationships" xmlns:p="http://schemas.openxmlformats.org/presentationml/2006/main">
  <p:tag name="TIMING" val="|38.3"/>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usepackage[usenames]{color}&#10;\pagestyle{empty}&#10;\begin{document}&#10;&#10;\color[rgb]{0,0,0}&#10;$\mathbf{X} \approx \mathbf{U} \mathbf{\Sigma} \mathbf{V}^T = \sum_i \sigma_i \mathbf{u}_i \circ\mathbf{v}_i$&#10;\end{document}&#10;"/>
  <p:tag name="FILENAME" val="TP_tmp"/>
  <p:tag name="FORMAT" val="pngmono"/>
  <p:tag name="RES" val="1200"/>
  <p:tag name="BLEND" val="0"/>
  <p:tag name="TRANSPARENT" val="1"/>
  <p:tag name="TBUG" val="0"/>
  <p:tag name="ALLOWFS" val="0"/>
  <p:tag name="MAGNIFICATION" val="2000"/>
  <p:tag name="ORIGWIDTH" val="246"/>
  <p:tag name="PICTUREFILESIZE" val="11566"/>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eft( \begin{array}{ccccccccc}&#10;&amp;&amp;&amp;&amp;&amp;&amp;&amp;&amp; \\&#10;&amp;&amp;&amp;&amp;&amp;&amp;&amp;&amp; \\&#10;&amp;&amp;&amp;&amp;&amp;&amp;&amp;&amp; \\&#10;&amp;&amp;&amp;&amp;A &amp;&amp;&amp;&amp;\\&#10;&amp;&amp;&amp;&amp;&amp;&amp;&amp;&amp; \\&#10;&amp;&amp;&amp;&amp;&amp;&amp;&amp;&amp;\\&#10;&amp;&amp;&amp;&amp;&amp;&amp;&amp;&amp; \end{array}\right) \approx \left( \begin{array}{ccc}&#10;                              &amp;&amp;\\  &amp;&amp;\\ &amp;&amp;\\ &amp; C  &amp;\\&#10;                          &amp;&amp;\\ &amp;&amp;\\ &amp;&amp; \end{array}\right)&#10;{\bf \cdot } \left( \begin{array}{ccc} &amp;&amp;\\ &amp; U &amp; \\&#10;&amp;&amp;\end{array}\right) {\bf\cdot } \left( \begin{array}{ccccccccc}&#10;                &amp;&amp;&amp;&amp;&amp;&amp;\\   &amp;&amp;&amp; R &amp;&amp;&amp;\\ &amp;&amp;&amp;&amp;&amp;&amp;\end{array}\right)&#10;$&#10;\end{document}&#10;"/>
  <p:tag name="EXTERNALNAME" val="Edittex"/>
  <p:tag name="BLEND" val="False"/>
  <p:tag name="TRANSPARENT" val="False"/>
  <p:tag name="BITMAPFORMAT" val="bmpmono"/>
  <p:tag name="DEBUGINTERACTIVE" val="True"/>
  <p:tag name="ORIGWIDTH" val="579.875"/>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eft( \begin{array}{ccccccccc}&#10;&amp;&amp;&amp;&amp;&amp;&amp;&amp;&amp; \\&#10;&amp;&amp;&amp;&amp;&amp;&amp;&amp;&amp; \\&#10;&amp;&amp;&amp;&amp;&amp;&amp;&amp;&amp; \\&#10;&amp;&amp;&amp;&amp;A &amp;&amp;&amp;&amp;\\&#10;&amp;&amp;&amp;&amp;&amp;&amp;&amp;&amp; \\&#10;&amp;&amp;&amp;&amp;&amp;&amp;&amp;&amp;\\&#10;&amp;&amp;&amp;&amp;&amp;&amp;&amp;&amp; \end{array}\right) \approx \left( \begin{array}{ccc}&#10;                              &amp;&amp;\\  &amp;&amp;\\ &amp;&amp;\\ &amp; C  &amp;\\&#10;                          &amp;&amp;\\ &amp;&amp;\\ &amp;&amp; \end{array}\right)&#10;{\bf \cdot } \left( \begin{array}{ccc} &amp;&amp;\\ &amp; U &amp; \\&#10;&amp;&amp;\end{array}\right) {\bf\cdot } \left( \begin{array}{ccccccccc}&#10;                &amp;&amp;&amp;&amp;&amp;&amp;\\   &amp;&amp;&amp; R &amp;&amp;&amp;\\ &amp;&amp;&amp;&amp;&amp;&amp;\end{array}\right)&#10;$&#10;\end{document}&#10;"/>
  <p:tag name="EXTERNALNAME" val="Edittex"/>
  <p:tag name="BLEND" val="False"/>
  <p:tag name="TRANSPARENT" val="False"/>
  <p:tag name="BITMAPFORMAT" val="bmpmono"/>
  <p:tag name="DEBUGINTERACTIVE" val="True"/>
  <p:tag name="ORIGWIDTH" val="579.87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CCE8C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34486</TotalTime>
  <Words>16615</Words>
  <Application>Microsoft Office PowerPoint</Application>
  <PresentationFormat>宽屏</PresentationFormat>
  <Paragraphs>1426</Paragraphs>
  <Slides>71</Slides>
  <Notes>62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71</vt:i4>
      </vt:variant>
    </vt:vector>
  </HeadingPairs>
  <TitlesOfParts>
    <vt:vector size="88" baseType="lpstr">
      <vt:lpstr>cmsy10</vt:lpstr>
      <vt:lpstr>华文楷体</vt:lpstr>
      <vt:lpstr>宋体</vt:lpstr>
      <vt:lpstr>微软雅黑</vt:lpstr>
      <vt:lpstr>微软雅黑 Light</vt:lpstr>
      <vt:lpstr>Arial</vt:lpstr>
      <vt:lpstr>Calibri</vt:lpstr>
      <vt:lpstr>Cambria Math</vt:lpstr>
      <vt:lpstr>Comic Sans MS</vt:lpstr>
      <vt:lpstr>Corbel</vt:lpstr>
      <vt:lpstr>Sylfaen</vt:lpstr>
      <vt:lpstr>Symbol</vt:lpstr>
      <vt:lpstr>Times New Roman</vt:lpstr>
      <vt:lpstr>Wingdings</vt:lpstr>
      <vt:lpstr>Wingdings 2</vt:lpstr>
      <vt:lpstr>Module</vt:lpstr>
      <vt:lpstr>Document</vt:lpstr>
      <vt:lpstr>Dimensionality Reduction:  SVD &amp; CUR</vt:lpstr>
      <vt:lpstr>Dimensionality Reduction</vt:lpstr>
      <vt:lpstr>Dimensionality Reduction</vt:lpstr>
      <vt:lpstr>Rank of a Matrix</vt:lpstr>
      <vt:lpstr>Rank is “Dimensionality”</vt:lpstr>
      <vt:lpstr>Dimensionality Reduction</vt:lpstr>
      <vt:lpstr>Why Reduce Dimensions?</vt:lpstr>
      <vt:lpstr>SVD - Definition</vt:lpstr>
      <vt:lpstr>SVD</vt:lpstr>
      <vt:lpstr>SVD</vt:lpstr>
      <vt:lpstr>SVD - Properties</vt:lpstr>
      <vt:lpstr>SVD – Example: Users-to-Movies</vt:lpstr>
      <vt:lpstr>SVD – Example: Users-to-Movies</vt:lpstr>
      <vt:lpstr>SVD – Example: Users-to-Movies</vt:lpstr>
      <vt:lpstr>SVD – Example: Users-to-Movies</vt:lpstr>
      <vt:lpstr>SVD – Example: Users-to-Movies</vt:lpstr>
      <vt:lpstr>SVD – Example: Users-to-Movies</vt:lpstr>
      <vt:lpstr>SVD - Interpretation #1</vt:lpstr>
      <vt:lpstr>Dimensionality Reduction with SVD</vt:lpstr>
      <vt:lpstr>SVD – Dimensionality Reduction</vt:lpstr>
      <vt:lpstr>SVD – Dimensionality Reduction</vt:lpstr>
      <vt:lpstr>SVD - Interpretation #2</vt:lpstr>
      <vt:lpstr>SVD - Interpretation #2</vt:lpstr>
      <vt:lpstr>SVD - Interpretation #2</vt:lpstr>
      <vt:lpstr>SVD - Interpretation #2</vt:lpstr>
      <vt:lpstr>SVD - Interpretation #2</vt:lpstr>
      <vt:lpstr>SVD - Interpretation #2</vt:lpstr>
      <vt:lpstr>SVD - Interpretation #2</vt:lpstr>
      <vt:lpstr>SVD - Interpretation #2</vt:lpstr>
      <vt:lpstr>SVD - Interpretation #2</vt:lpstr>
      <vt:lpstr>SVD – Best Low Rank Approx.</vt:lpstr>
      <vt:lpstr>SVD – Best Low Rank Approx.</vt:lpstr>
      <vt:lpstr>SVD - Interpretation #2</vt:lpstr>
      <vt:lpstr>SVD - Interpretation #2</vt:lpstr>
      <vt:lpstr>SVD - Interpretation #2</vt:lpstr>
      <vt:lpstr>SVD - Complexity</vt:lpstr>
      <vt:lpstr>SVD - Conclusions so far</vt:lpstr>
      <vt:lpstr>Relation to Eigen-decomposition</vt:lpstr>
      <vt:lpstr>Relation to Eigen-decomposition</vt:lpstr>
      <vt:lpstr>SVD: Properties</vt:lpstr>
      <vt:lpstr>SVD: Properties</vt:lpstr>
      <vt:lpstr>Computing the SVD of  the matrix A</vt:lpstr>
      <vt:lpstr>Computing the eigenparis of  the matrix M</vt:lpstr>
      <vt:lpstr>Computing the eigenparis of  the matrix M</vt:lpstr>
      <vt:lpstr>Computing the eigenparis of  the matrix M</vt:lpstr>
      <vt:lpstr>Computing the eigenparis of  the matrix M</vt:lpstr>
      <vt:lpstr>Example of SVD &amp; Conclusion</vt:lpstr>
      <vt:lpstr>Example of SVD</vt:lpstr>
      <vt:lpstr>Example of SVD</vt:lpstr>
      <vt:lpstr>Example of SVD</vt:lpstr>
      <vt:lpstr>Example of SVD</vt:lpstr>
      <vt:lpstr>Case study: How to query?</vt:lpstr>
      <vt:lpstr>Case study: How to query?</vt:lpstr>
      <vt:lpstr>Case study: How to query?</vt:lpstr>
      <vt:lpstr>Case study: How to query?</vt:lpstr>
      <vt:lpstr>Case study: How to query?</vt:lpstr>
      <vt:lpstr>Case study: How to query?</vt:lpstr>
      <vt:lpstr>SVD: Drawbacks</vt:lpstr>
      <vt:lpstr> CUR Decomposition</vt:lpstr>
      <vt:lpstr>CUR Decomposition</vt:lpstr>
      <vt:lpstr>CUR Decomposition</vt:lpstr>
      <vt:lpstr>CUR: Provably good approx. to SVD</vt:lpstr>
      <vt:lpstr>CUR: How it Works</vt:lpstr>
      <vt:lpstr>Computing U</vt:lpstr>
      <vt:lpstr>CUR: Provably good approx. to SVD</vt:lpstr>
      <vt:lpstr>CUR: Pros &amp; Cons</vt:lpstr>
      <vt:lpstr>Solution</vt:lpstr>
      <vt:lpstr>SVD vs. CUR</vt:lpstr>
      <vt:lpstr>SVD vs. CUR: Simple Experiment</vt:lpstr>
      <vt:lpstr>Results: DBLP- big sparse matrix</vt:lpstr>
      <vt:lpstr>Further Reading: CUR</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崔金华</cp:lastModifiedBy>
  <cp:revision>1460</cp:revision>
  <cp:lastPrinted>2021-12-17T02:31:15Z</cp:lastPrinted>
  <dcterms:created xsi:type="dcterms:W3CDTF">2009-06-12T17:14:38Z</dcterms:created>
  <dcterms:modified xsi:type="dcterms:W3CDTF">2021-12-17T02:31:38Z</dcterms:modified>
</cp:coreProperties>
</file>