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3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28" r:id="rId66"/>
    <p:sldId id="329" r:id="rId67"/>
    <p:sldId id="330" r:id="rId68"/>
    <p:sldId id="331" r:id="rId69"/>
    <p:sldId id="334" r:id="rId70"/>
    <p:sldId id="335" r:id="rId71"/>
    <p:sldId id="336" r:id="rId72"/>
  </p:sldIdLst>
  <p:sldSz cx="20104100" cy="12566650"/>
  <p:notesSz cx="20104100" cy="12566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21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630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630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F811F-D6F4-4B25-AD91-2EC2A060435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571625"/>
            <a:ext cx="6784975" cy="4240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6048375"/>
            <a:ext cx="16084550" cy="4948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936413"/>
            <a:ext cx="8712200" cy="630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1936413"/>
            <a:ext cx="8712200" cy="630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896EA-2524-4A6A-BF37-A98D055E7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12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896EA-2524-4A6A-BF37-A98D055E708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54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895661"/>
            <a:ext cx="17088486" cy="2638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037324"/>
            <a:ext cx="14072870" cy="3141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890329"/>
            <a:ext cx="8745284" cy="829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890329"/>
            <a:ext cx="8745284" cy="829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68034" y="5620636"/>
            <a:ext cx="4768030" cy="1207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2753" y="2966441"/>
            <a:ext cx="17232630" cy="2874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1686985"/>
            <a:ext cx="6433312" cy="628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1686985"/>
            <a:ext cx="4623943" cy="628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1686985"/>
            <a:ext cx="4623943" cy="628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TaesuKim3/pr12094-modelagnostic-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912" y="2016125"/>
            <a:ext cx="17694275" cy="3530454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16230" marR="5080" indent="-304165" algn="l">
              <a:lnSpc>
                <a:spcPts val="8900"/>
              </a:lnSpc>
              <a:spcBef>
                <a:spcPts val="730"/>
              </a:spcBef>
            </a:pPr>
            <a:r>
              <a:rPr lang="en-US" b="1" spc="40" dirty="0">
                <a:latin typeface="Javanese Text" panose="02000000000000000000" pitchFamily="2" charset="0"/>
                <a:cs typeface="Arial"/>
              </a:rPr>
              <a:t>								</a:t>
            </a:r>
            <a:r>
              <a:rPr b="1" spc="40" dirty="0">
                <a:latin typeface="Javanese Text" panose="02000000000000000000" pitchFamily="2" charset="0"/>
                <a:cs typeface="Arial"/>
              </a:rPr>
              <a:t>MAML</a:t>
            </a:r>
            <a:r>
              <a:rPr lang="en-US" b="1" spc="40" dirty="0">
                <a:latin typeface="Javanese Text" panose="02000000000000000000" pitchFamily="2" charset="0"/>
                <a:cs typeface="Arial"/>
              </a:rPr>
              <a:t> </a:t>
            </a:r>
            <a:br>
              <a:rPr lang="en-US" b="1" spc="40" dirty="0">
                <a:latin typeface="Javanese Text" panose="02000000000000000000" pitchFamily="2" charset="0"/>
                <a:cs typeface="Arial"/>
              </a:rPr>
            </a:br>
            <a:r>
              <a:rPr b="1" spc="40" dirty="0">
                <a:latin typeface="Javanese Text" panose="02000000000000000000" pitchFamily="2" charset="0"/>
                <a:cs typeface="Arial"/>
              </a:rPr>
              <a:t> </a:t>
            </a:r>
            <a:r>
              <a:rPr b="1" spc="465" dirty="0">
                <a:latin typeface="Javanese Text" panose="02000000000000000000" pitchFamily="2" charset="0"/>
                <a:cs typeface="Arial"/>
              </a:rPr>
              <a:t>M</a:t>
            </a:r>
            <a:r>
              <a:rPr spc="465" dirty="0">
                <a:latin typeface="Javanese Text" panose="02000000000000000000" pitchFamily="2" charset="0"/>
              </a:rPr>
              <a:t>odel-</a:t>
            </a:r>
            <a:r>
              <a:rPr b="1" spc="465" dirty="0">
                <a:latin typeface="Javanese Text" panose="02000000000000000000" pitchFamily="2" charset="0"/>
                <a:cs typeface="Arial"/>
              </a:rPr>
              <a:t>A</a:t>
            </a:r>
            <a:r>
              <a:rPr spc="465" dirty="0">
                <a:latin typeface="Javanese Text" panose="02000000000000000000" pitchFamily="2" charset="0"/>
              </a:rPr>
              <a:t>gnostic</a:t>
            </a:r>
            <a:r>
              <a:rPr spc="-370" dirty="0">
                <a:latin typeface="Javanese Text" panose="02000000000000000000" pitchFamily="2" charset="0"/>
              </a:rPr>
              <a:t> </a:t>
            </a:r>
            <a:r>
              <a:rPr b="1" spc="355" dirty="0">
                <a:latin typeface="Javanese Text" panose="02000000000000000000" pitchFamily="2" charset="0"/>
                <a:cs typeface="Arial"/>
              </a:rPr>
              <a:t>M</a:t>
            </a:r>
            <a:r>
              <a:rPr spc="355" dirty="0">
                <a:latin typeface="Javanese Text" panose="02000000000000000000" pitchFamily="2" charset="0"/>
              </a:rPr>
              <a:t>eta-</a:t>
            </a:r>
            <a:r>
              <a:rPr b="1" spc="355" dirty="0">
                <a:latin typeface="Javanese Text" panose="02000000000000000000" pitchFamily="2" charset="0"/>
                <a:cs typeface="Arial"/>
              </a:rPr>
              <a:t>L</a:t>
            </a:r>
            <a:r>
              <a:rPr spc="355" dirty="0">
                <a:latin typeface="Javanese Text" panose="02000000000000000000" pitchFamily="2" charset="0"/>
              </a:rPr>
              <a:t>earning  </a:t>
            </a:r>
            <a:r>
              <a:rPr spc="325" dirty="0">
                <a:latin typeface="Javanese Text" panose="02000000000000000000" pitchFamily="2" charset="0"/>
              </a:rPr>
              <a:t>for</a:t>
            </a:r>
            <a:r>
              <a:rPr spc="40" dirty="0">
                <a:latin typeface="Javanese Text" panose="02000000000000000000" pitchFamily="2" charset="0"/>
              </a:rPr>
              <a:t> </a:t>
            </a:r>
            <a:r>
              <a:rPr spc="395" dirty="0">
                <a:latin typeface="Javanese Text" panose="02000000000000000000" pitchFamily="2" charset="0"/>
              </a:rPr>
              <a:t>Fast</a:t>
            </a:r>
            <a:r>
              <a:rPr spc="-190" dirty="0">
                <a:latin typeface="Javanese Text" panose="02000000000000000000" pitchFamily="2" charset="0"/>
              </a:rPr>
              <a:t> </a:t>
            </a:r>
            <a:r>
              <a:rPr spc="335" dirty="0">
                <a:latin typeface="Javanese Text" panose="02000000000000000000" pitchFamily="2" charset="0"/>
              </a:rPr>
              <a:t>Adaptation</a:t>
            </a:r>
            <a:r>
              <a:rPr spc="-114" dirty="0">
                <a:latin typeface="Javanese Text" panose="02000000000000000000" pitchFamily="2" charset="0"/>
              </a:rPr>
              <a:t> </a:t>
            </a:r>
            <a:r>
              <a:rPr spc="325" dirty="0">
                <a:latin typeface="Javanese Text" panose="02000000000000000000" pitchFamily="2" charset="0"/>
              </a:rPr>
              <a:t>for</a:t>
            </a:r>
            <a:r>
              <a:rPr spc="45" dirty="0">
                <a:latin typeface="Javanese Text" panose="02000000000000000000" pitchFamily="2" charset="0"/>
              </a:rPr>
              <a:t> </a:t>
            </a:r>
            <a:r>
              <a:rPr spc="540" dirty="0">
                <a:latin typeface="Javanese Text" panose="02000000000000000000" pitchFamily="2" charset="0"/>
              </a:rPr>
              <a:t>Deep</a:t>
            </a:r>
            <a:r>
              <a:rPr spc="45" dirty="0">
                <a:latin typeface="Javanese Text" panose="02000000000000000000" pitchFamily="2" charset="0"/>
              </a:rPr>
              <a:t> </a:t>
            </a:r>
            <a:r>
              <a:rPr spc="405" dirty="0">
                <a:latin typeface="Javanese Text" panose="02000000000000000000" pitchFamily="2" charset="0"/>
              </a:rPr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5930" y="6435725"/>
            <a:ext cx="4693920" cy="28932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6700"/>
              </a:lnSpc>
              <a:spcBef>
                <a:spcPts val="90"/>
              </a:spcBef>
            </a:pPr>
            <a:r>
              <a:rPr lang="en-US" sz="4250" spc="365" dirty="0">
                <a:latin typeface="Javanese Text" panose="02000000000000000000" pitchFamily="2" charset="0"/>
                <a:cs typeface="Calibri"/>
              </a:rPr>
              <a:t>Animesh Renanse</a:t>
            </a:r>
          </a:p>
          <a:p>
            <a:pPr marL="12700" marR="5080" algn="ctr">
              <a:lnSpc>
                <a:spcPct val="106700"/>
              </a:lnSpc>
              <a:spcBef>
                <a:spcPts val="90"/>
              </a:spcBef>
            </a:pPr>
            <a:endParaRPr sz="4250" dirty="0">
              <a:latin typeface="Javanese Text" panose="02000000000000000000" pitchFamily="2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5000" dirty="0">
                <a:latin typeface="Javanese Text" panose="02000000000000000000" pitchFamily="2" charset="0"/>
                <a:cs typeface="Times New Roman"/>
              </a:rPr>
              <a:t>    IIT Guwahati</a:t>
            </a:r>
            <a:endParaRPr sz="5000" dirty="0">
              <a:latin typeface="Javanese Text" panose="02000000000000000000" pitchFamily="2" charset="0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097" y="849533"/>
            <a:ext cx="9939020" cy="158432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950" spc="-204" dirty="0"/>
              <a:t>1. </a:t>
            </a:r>
            <a:r>
              <a:rPr sz="2950" spc="135" dirty="0"/>
              <a:t>Problem</a:t>
            </a:r>
            <a:r>
              <a:rPr sz="2950" spc="-310" dirty="0"/>
              <a:t> </a:t>
            </a:r>
            <a:r>
              <a:rPr sz="2950" spc="215" dirty="0"/>
              <a:t>Set-up</a:t>
            </a:r>
            <a:endParaRPr sz="2950"/>
          </a:p>
          <a:p>
            <a:pPr marL="221615">
              <a:lnSpc>
                <a:spcPct val="100000"/>
              </a:lnSpc>
              <a:spcBef>
                <a:spcPts val="509"/>
              </a:spcBef>
            </a:pPr>
            <a:r>
              <a:rPr sz="6650" spc="180" dirty="0"/>
              <a:t>Meta </a:t>
            </a:r>
            <a:r>
              <a:rPr sz="6650" spc="340" dirty="0"/>
              <a:t>Supervised</a:t>
            </a:r>
            <a:r>
              <a:rPr sz="6650" spc="-640" dirty="0"/>
              <a:t> </a:t>
            </a:r>
            <a:r>
              <a:rPr sz="6650" spc="290" dirty="0"/>
              <a:t>Learning</a:t>
            </a:r>
            <a:endParaRPr sz="6650"/>
          </a:p>
        </p:txBody>
      </p:sp>
      <p:sp>
        <p:nvSpPr>
          <p:cNvPr id="3" name="object 3"/>
          <p:cNvSpPr/>
          <p:nvPr/>
        </p:nvSpPr>
        <p:spPr>
          <a:xfrm>
            <a:off x="628253" y="3800931"/>
            <a:ext cx="18847593" cy="5910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097" y="849533"/>
            <a:ext cx="9939020" cy="158432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950" spc="-204" dirty="0"/>
              <a:t>1. </a:t>
            </a:r>
            <a:r>
              <a:rPr sz="2950" spc="135" dirty="0"/>
              <a:t>Problem</a:t>
            </a:r>
            <a:r>
              <a:rPr sz="2950" spc="-310" dirty="0"/>
              <a:t> </a:t>
            </a:r>
            <a:r>
              <a:rPr sz="2950" spc="215" dirty="0"/>
              <a:t>Set-up</a:t>
            </a:r>
            <a:endParaRPr sz="2950"/>
          </a:p>
          <a:p>
            <a:pPr marL="221615">
              <a:lnSpc>
                <a:spcPct val="100000"/>
              </a:lnSpc>
              <a:spcBef>
                <a:spcPts val="509"/>
              </a:spcBef>
            </a:pPr>
            <a:r>
              <a:rPr sz="6650" spc="180" dirty="0"/>
              <a:t>Meta </a:t>
            </a:r>
            <a:r>
              <a:rPr sz="6650" spc="340" dirty="0"/>
              <a:t>Supervised</a:t>
            </a:r>
            <a:r>
              <a:rPr sz="6650" spc="-640" dirty="0"/>
              <a:t> </a:t>
            </a:r>
            <a:r>
              <a:rPr sz="6650" spc="290" dirty="0"/>
              <a:t>Learning</a:t>
            </a:r>
            <a:endParaRPr sz="6650"/>
          </a:p>
        </p:txBody>
      </p:sp>
      <p:sp>
        <p:nvSpPr>
          <p:cNvPr id="3" name="object 3"/>
          <p:cNvSpPr/>
          <p:nvPr/>
        </p:nvSpPr>
        <p:spPr>
          <a:xfrm>
            <a:off x="628253" y="3805675"/>
            <a:ext cx="18847593" cy="5910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3FBE63-AB33-4A9E-8085-C14737C9A972}"/>
              </a:ext>
            </a:extLst>
          </p:cNvPr>
          <p:cNvSpPr txBox="1"/>
          <p:nvPr/>
        </p:nvSpPr>
        <p:spPr>
          <a:xfrm>
            <a:off x="7156450" y="1177925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+mj-lt"/>
              </a:rPr>
              <a:t>WARNING!</a:t>
            </a:r>
            <a:endParaRPr lang="en-IN" sz="8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FC2A2-5FE2-4803-B5E1-BD1FD99512FD}"/>
              </a:ext>
            </a:extLst>
          </p:cNvPr>
          <p:cNvSpPr txBox="1"/>
          <p:nvPr/>
        </p:nvSpPr>
        <p:spPr>
          <a:xfrm>
            <a:off x="2586789" y="3211245"/>
            <a:ext cx="14935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Actual description of how all these constructs came to be actually originated from Probabilistic View of Supervised Learning, so please refer to that for better understanding.</a:t>
            </a:r>
          </a:p>
          <a:p>
            <a:endParaRPr lang="en-US" sz="6000" dirty="0"/>
          </a:p>
          <a:p>
            <a:r>
              <a:rPr lang="en-US" sz="6000" dirty="0"/>
              <a:t>[ICML Tutorial by Chelsea Finn &amp; Sergey Levine might be a good start]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6383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66461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165" dirty="0">
                <a:latin typeface="+mn-lt"/>
              </a:rPr>
              <a:t>Prior</a:t>
            </a:r>
            <a:r>
              <a:rPr sz="6650" spc="-440" dirty="0">
                <a:latin typeface="+mn-lt"/>
              </a:rPr>
              <a:t> </a:t>
            </a:r>
            <a:r>
              <a:rPr sz="6650" spc="185" dirty="0">
                <a:latin typeface="+mn-lt"/>
              </a:rPr>
              <a:t>Work</a:t>
            </a:r>
            <a:endParaRPr sz="665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9705" y="3861527"/>
            <a:ext cx="2019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9705" y="5222742"/>
            <a:ext cx="2019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2753" y="2966441"/>
            <a:ext cx="14451965" cy="369139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52" baseline="1307" dirty="0">
                <a:cs typeface="Calibri"/>
              </a:rPr>
              <a:t>Learning</a:t>
            </a:r>
            <a:r>
              <a:rPr sz="6375" spc="37" baseline="1307" dirty="0">
                <a:cs typeface="Calibri"/>
              </a:rPr>
              <a:t> </a:t>
            </a:r>
            <a:r>
              <a:rPr sz="6375" spc="307" baseline="1307" dirty="0">
                <a:cs typeface="Calibri"/>
              </a:rPr>
              <a:t>an</a:t>
            </a:r>
            <a:r>
              <a:rPr sz="6375" spc="44" baseline="1307" dirty="0">
                <a:cs typeface="Calibri"/>
              </a:rPr>
              <a:t> </a:t>
            </a:r>
            <a:r>
              <a:rPr sz="6375" spc="337" baseline="1307" dirty="0">
                <a:cs typeface="Calibri"/>
              </a:rPr>
              <a:t>update</a:t>
            </a:r>
            <a:r>
              <a:rPr sz="6375" spc="-82" baseline="1307" dirty="0">
                <a:cs typeface="Calibri"/>
              </a:rPr>
              <a:t> </a:t>
            </a:r>
            <a:r>
              <a:rPr sz="6375" spc="322" baseline="1307" dirty="0">
                <a:cs typeface="Calibri"/>
              </a:rPr>
              <a:t>function</a:t>
            </a:r>
            <a:r>
              <a:rPr sz="6375" spc="44" baseline="1307" dirty="0">
                <a:cs typeface="Calibri"/>
              </a:rPr>
              <a:t> </a:t>
            </a:r>
            <a:r>
              <a:rPr sz="6375" spc="292" baseline="1307" dirty="0">
                <a:cs typeface="Calibri"/>
              </a:rPr>
              <a:t>or</a:t>
            </a:r>
            <a:r>
              <a:rPr sz="6375" spc="44" baseline="1307" dirty="0">
                <a:cs typeface="Calibri"/>
              </a:rPr>
              <a:t> </a:t>
            </a:r>
            <a:r>
              <a:rPr sz="6375" spc="337" baseline="1307" dirty="0">
                <a:cs typeface="Calibri"/>
              </a:rPr>
              <a:t>update</a:t>
            </a:r>
            <a:r>
              <a:rPr sz="6375" spc="44" baseline="1307" dirty="0">
                <a:cs typeface="Calibri"/>
              </a:rPr>
              <a:t> </a:t>
            </a:r>
            <a:r>
              <a:rPr sz="6375" spc="187" baseline="1307" dirty="0">
                <a:cs typeface="Calibri"/>
              </a:rPr>
              <a:t>rule</a:t>
            </a:r>
            <a:endParaRPr sz="6375" baseline="1307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885"/>
              </a:spcBef>
            </a:pPr>
            <a:r>
              <a:rPr lang="en-US" sz="3200" spc="240" dirty="0">
                <a:cs typeface="Calibri"/>
              </a:rPr>
              <a:t>Dynamic Loss Functions </a:t>
            </a:r>
            <a:r>
              <a:rPr lang="en-US" sz="3200" spc="175" dirty="0">
                <a:cs typeface="Calibri"/>
              </a:rPr>
              <a:t>[</a:t>
            </a:r>
            <a:r>
              <a:rPr lang="en-US" sz="3200" dirty="0"/>
              <a:t>Learning to Teach with Dynamic Loss Functions, Lijun Wu et. al. </a:t>
            </a:r>
            <a:r>
              <a:rPr lang="en-US" sz="3200" spc="175" dirty="0">
                <a:cs typeface="Calibri"/>
              </a:rPr>
              <a:t>]</a:t>
            </a:r>
            <a:endParaRPr sz="3200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290"/>
              </a:spcBef>
            </a:pPr>
            <a:r>
              <a:rPr sz="3200" spc="190" dirty="0">
                <a:cs typeface="Calibri"/>
              </a:rPr>
              <a:t>(</a:t>
            </a:r>
            <a:r>
              <a:rPr lang="en-US" sz="3200" spc="190" dirty="0">
                <a:cs typeface="Calibri"/>
              </a:rPr>
              <a:t> or, </a:t>
            </a:r>
            <a:r>
              <a:rPr sz="3200" spc="190" dirty="0">
                <a:cs typeface="Calibri"/>
              </a:rPr>
              <a:t>Learning</a:t>
            </a:r>
            <a:r>
              <a:rPr sz="3200" spc="30" dirty="0">
                <a:cs typeface="Calibri"/>
              </a:rPr>
              <a:t> </a:t>
            </a:r>
            <a:r>
              <a:rPr sz="3200" spc="155" dirty="0">
                <a:cs typeface="Calibri"/>
              </a:rPr>
              <a:t>to</a:t>
            </a:r>
            <a:r>
              <a:rPr sz="3200" spc="30" dirty="0">
                <a:cs typeface="Calibri"/>
              </a:rPr>
              <a:t> </a:t>
            </a:r>
            <a:r>
              <a:rPr sz="3200" spc="125" dirty="0">
                <a:cs typeface="Calibri"/>
              </a:rPr>
              <a:t>learn</a:t>
            </a:r>
            <a:r>
              <a:rPr sz="3200" spc="30" dirty="0">
                <a:cs typeface="Calibri"/>
              </a:rPr>
              <a:t> </a:t>
            </a:r>
            <a:r>
              <a:rPr sz="3200" spc="240" dirty="0">
                <a:cs typeface="Calibri"/>
              </a:rPr>
              <a:t>by</a:t>
            </a:r>
            <a:r>
              <a:rPr sz="3200" spc="30" dirty="0">
                <a:cs typeface="Calibri"/>
              </a:rPr>
              <a:t> </a:t>
            </a:r>
            <a:r>
              <a:rPr sz="3200" spc="175" dirty="0">
                <a:cs typeface="Calibri"/>
              </a:rPr>
              <a:t>gradient</a:t>
            </a:r>
            <a:r>
              <a:rPr sz="3200" spc="30" dirty="0">
                <a:cs typeface="Calibri"/>
              </a:rPr>
              <a:t> </a:t>
            </a:r>
            <a:r>
              <a:rPr sz="3200" spc="254" dirty="0">
                <a:cs typeface="Calibri"/>
              </a:rPr>
              <a:t>descent</a:t>
            </a:r>
            <a:r>
              <a:rPr sz="3200" spc="30" dirty="0">
                <a:cs typeface="Calibri"/>
              </a:rPr>
              <a:t> </a:t>
            </a:r>
            <a:r>
              <a:rPr sz="3200" spc="240" dirty="0">
                <a:cs typeface="Calibri"/>
              </a:rPr>
              <a:t>by</a:t>
            </a:r>
            <a:r>
              <a:rPr sz="3200" spc="35" dirty="0">
                <a:cs typeface="Calibri"/>
              </a:rPr>
              <a:t> </a:t>
            </a:r>
            <a:r>
              <a:rPr sz="3200" spc="175" dirty="0">
                <a:cs typeface="Calibri"/>
              </a:rPr>
              <a:t>gradient</a:t>
            </a:r>
            <a:r>
              <a:rPr sz="3200" spc="30" dirty="0">
                <a:cs typeface="Calibri"/>
              </a:rPr>
              <a:t> </a:t>
            </a:r>
            <a:r>
              <a:rPr sz="3200" spc="235" dirty="0">
                <a:cs typeface="Calibri"/>
              </a:rPr>
              <a:t>descent)</a:t>
            </a:r>
            <a:endParaRPr sz="3200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950"/>
              </a:spcBef>
            </a:pPr>
            <a:r>
              <a:rPr sz="3200" spc="135" dirty="0">
                <a:cs typeface="Calibri"/>
              </a:rPr>
              <a:t>Meta </a:t>
            </a:r>
            <a:r>
              <a:rPr sz="3200" spc="240" dirty="0">
                <a:cs typeface="Calibri"/>
              </a:rPr>
              <a:t>LSTM</a:t>
            </a:r>
            <a:r>
              <a:rPr sz="3200" spc="-90" dirty="0">
                <a:cs typeface="Calibri"/>
              </a:rPr>
              <a:t> </a:t>
            </a:r>
            <a:r>
              <a:rPr sz="3200" spc="175" dirty="0">
                <a:cs typeface="Calibri"/>
              </a:rPr>
              <a:t>optimizer</a:t>
            </a:r>
            <a:endParaRPr sz="3200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290"/>
              </a:spcBef>
            </a:pPr>
            <a:r>
              <a:rPr sz="3200" spc="180" dirty="0">
                <a:cs typeface="Calibri"/>
              </a:rPr>
              <a:t>(Optimization</a:t>
            </a:r>
            <a:r>
              <a:rPr sz="3200" spc="20" dirty="0">
                <a:cs typeface="Calibri"/>
              </a:rPr>
              <a:t> </a:t>
            </a:r>
            <a:r>
              <a:rPr sz="3200" spc="254" dirty="0">
                <a:cs typeface="Calibri"/>
              </a:rPr>
              <a:t>as</a:t>
            </a:r>
            <a:r>
              <a:rPr sz="3200" spc="25" dirty="0">
                <a:cs typeface="Calibri"/>
              </a:rPr>
              <a:t> </a:t>
            </a:r>
            <a:r>
              <a:rPr sz="3200" spc="204" dirty="0">
                <a:cs typeface="Calibri"/>
              </a:rPr>
              <a:t>a</a:t>
            </a:r>
            <a:r>
              <a:rPr sz="3200" spc="25" dirty="0">
                <a:cs typeface="Calibri"/>
              </a:rPr>
              <a:t> </a:t>
            </a:r>
            <a:r>
              <a:rPr sz="3200" spc="210" dirty="0">
                <a:cs typeface="Calibri"/>
              </a:rPr>
              <a:t>model</a:t>
            </a:r>
            <a:r>
              <a:rPr sz="3200" spc="-55" dirty="0">
                <a:cs typeface="Calibri"/>
              </a:rPr>
              <a:t> </a:t>
            </a:r>
            <a:r>
              <a:rPr sz="3200" spc="170" dirty="0">
                <a:cs typeface="Calibri"/>
              </a:rPr>
              <a:t>for</a:t>
            </a:r>
            <a:r>
              <a:rPr sz="3200" spc="-55" dirty="0">
                <a:cs typeface="Calibri"/>
              </a:rPr>
              <a:t> </a:t>
            </a:r>
            <a:r>
              <a:rPr sz="3200" spc="250" dirty="0">
                <a:cs typeface="Calibri"/>
              </a:rPr>
              <a:t>few-shot</a:t>
            </a:r>
            <a:r>
              <a:rPr sz="3200" spc="25" dirty="0">
                <a:cs typeface="Calibri"/>
              </a:rPr>
              <a:t> </a:t>
            </a:r>
            <a:r>
              <a:rPr sz="3200" spc="145" dirty="0">
                <a:cs typeface="Calibri"/>
              </a:rPr>
              <a:t>learning)</a:t>
            </a:r>
            <a:endParaRPr sz="3200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9705" y="8014281"/>
            <a:ext cx="201930" cy="219329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2753" y="7238562"/>
            <a:ext cx="16331565" cy="317330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67" baseline="1307" dirty="0">
                <a:cs typeface="Calibri"/>
              </a:rPr>
              <a:t>Few</a:t>
            </a:r>
            <a:r>
              <a:rPr sz="6375" spc="37" baseline="1307" dirty="0">
                <a:cs typeface="Calibri"/>
              </a:rPr>
              <a:t> </a:t>
            </a:r>
            <a:r>
              <a:rPr sz="6375" spc="352" baseline="1307" dirty="0">
                <a:cs typeface="Calibri"/>
              </a:rPr>
              <a:t>shot</a:t>
            </a:r>
            <a:r>
              <a:rPr sz="6375" spc="44" baseline="1307" dirty="0">
                <a:cs typeface="Calibri"/>
              </a:rPr>
              <a:t> </a:t>
            </a:r>
            <a:r>
              <a:rPr sz="6375" spc="240" baseline="1307" dirty="0">
                <a:cs typeface="Calibri"/>
              </a:rPr>
              <a:t>(or</a:t>
            </a:r>
            <a:r>
              <a:rPr sz="6375" spc="44" baseline="1307" dirty="0">
                <a:cs typeface="Calibri"/>
              </a:rPr>
              <a:t> </a:t>
            </a:r>
            <a:r>
              <a:rPr sz="6375" spc="307" baseline="1307" dirty="0">
                <a:cs typeface="Calibri"/>
              </a:rPr>
              <a:t>meta)</a:t>
            </a:r>
            <a:r>
              <a:rPr sz="6375" spc="44" baseline="1307" dirty="0">
                <a:cs typeface="Calibri"/>
              </a:rPr>
              <a:t> </a:t>
            </a:r>
            <a:r>
              <a:rPr sz="6375" spc="270" baseline="1307" dirty="0">
                <a:cs typeface="Calibri"/>
              </a:rPr>
              <a:t>learning</a:t>
            </a:r>
            <a:r>
              <a:rPr sz="6375" spc="-82" baseline="1307" dirty="0">
                <a:cs typeface="Calibri"/>
              </a:rPr>
              <a:t> </a:t>
            </a:r>
            <a:r>
              <a:rPr sz="6375" spc="292" baseline="1307" dirty="0">
                <a:cs typeface="Calibri"/>
              </a:rPr>
              <a:t>for</a:t>
            </a:r>
            <a:r>
              <a:rPr sz="6375" spc="44" baseline="1307" dirty="0">
                <a:cs typeface="Calibri"/>
              </a:rPr>
              <a:t> </a:t>
            </a:r>
            <a:r>
              <a:rPr sz="6375" spc="434" baseline="1307" dirty="0">
                <a:cs typeface="Calibri"/>
              </a:rPr>
              <a:t>specific</a:t>
            </a:r>
            <a:r>
              <a:rPr sz="6375" spc="37" baseline="1307" dirty="0">
                <a:cs typeface="Calibri"/>
              </a:rPr>
              <a:t> </a:t>
            </a:r>
            <a:r>
              <a:rPr sz="6375" spc="367" baseline="1307" dirty="0">
                <a:cs typeface="Calibri"/>
              </a:rPr>
              <a:t>tasks</a:t>
            </a:r>
            <a:endParaRPr sz="6375" baseline="1307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885"/>
              </a:spcBef>
            </a:pPr>
            <a:r>
              <a:rPr sz="3200" spc="215" dirty="0">
                <a:cs typeface="Calibri"/>
              </a:rPr>
              <a:t>Generative </a:t>
            </a:r>
            <a:r>
              <a:rPr sz="3200" spc="204" dirty="0">
                <a:cs typeface="Calibri"/>
              </a:rPr>
              <a:t>modeling </a:t>
            </a:r>
            <a:r>
              <a:rPr sz="3200" spc="125" dirty="0">
                <a:cs typeface="Calibri"/>
              </a:rPr>
              <a:t>(Neural</a:t>
            </a:r>
            <a:r>
              <a:rPr sz="3200" spc="-465" dirty="0">
                <a:cs typeface="Calibri"/>
              </a:rPr>
              <a:t> </a:t>
            </a:r>
            <a:r>
              <a:rPr sz="3200" spc="150" dirty="0">
                <a:cs typeface="Calibri"/>
              </a:rPr>
              <a:t>Statistician</a:t>
            </a:r>
            <a:r>
              <a:rPr lang="en-US" sz="3200" spc="150" dirty="0">
                <a:cs typeface="Calibri"/>
              </a:rPr>
              <a:t>, Edwards et al</a:t>
            </a:r>
            <a:r>
              <a:rPr sz="3200" spc="150" dirty="0">
                <a:cs typeface="Calibri"/>
              </a:rPr>
              <a:t>)</a:t>
            </a:r>
            <a:endParaRPr sz="3200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950"/>
              </a:spcBef>
            </a:pPr>
            <a:r>
              <a:rPr sz="3200" spc="235" dirty="0">
                <a:cs typeface="Calibri"/>
              </a:rPr>
              <a:t>Image </a:t>
            </a:r>
            <a:r>
              <a:rPr sz="3200" spc="180" dirty="0">
                <a:cs typeface="Calibri"/>
              </a:rPr>
              <a:t>classification </a:t>
            </a:r>
            <a:r>
              <a:rPr sz="3200" spc="170" dirty="0">
                <a:cs typeface="Calibri"/>
              </a:rPr>
              <a:t>(Matching </a:t>
            </a:r>
            <a:r>
              <a:rPr sz="3200" spc="95" dirty="0">
                <a:cs typeface="Calibri"/>
              </a:rPr>
              <a:t>Net., </a:t>
            </a:r>
            <a:r>
              <a:rPr sz="3200" spc="160" dirty="0">
                <a:cs typeface="Calibri"/>
              </a:rPr>
              <a:t>Prototypical</a:t>
            </a:r>
            <a:r>
              <a:rPr sz="3200" spc="-555" dirty="0">
                <a:cs typeface="Calibri"/>
              </a:rPr>
              <a:t> </a:t>
            </a:r>
            <a:r>
              <a:rPr sz="3200" spc="120" dirty="0">
                <a:cs typeface="Calibri"/>
              </a:rPr>
              <a:t>Net.)</a:t>
            </a:r>
            <a:endParaRPr sz="3200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950"/>
              </a:spcBef>
            </a:pPr>
            <a:r>
              <a:rPr sz="3200" spc="180" dirty="0">
                <a:cs typeface="Calibri"/>
              </a:rPr>
              <a:t>Reinforcement</a:t>
            </a:r>
            <a:r>
              <a:rPr sz="3200" spc="20" dirty="0">
                <a:cs typeface="Calibri"/>
              </a:rPr>
              <a:t> </a:t>
            </a:r>
            <a:r>
              <a:rPr sz="3200" spc="155" dirty="0">
                <a:cs typeface="Calibri"/>
              </a:rPr>
              <a:t>learning</a:t>
            </a:r>
            <a:endParaRPr sz="3200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290"/>
              </a:spcBef>
            </a:pPr>
            <a:r>
              <a:rPr sz="3200" spc="215" dirty="0">
                <a:cs typeface="Calibri"/>
              </a:rPr>
              <a:t>(Benchmarking</a:t>
            </a:r>
            <a:r>
              <a:rPr sz="3200" spc="30" dirty="0">
                <a:cs typeface="Calibri"/>
              </a:rPr>
              <a:t> </a:t>
            </a:r>
            <a:r>
              <a:rPr sz="3200" spc="275" dirty="0">
                <a:cs typeface="Calibri"/>
              </a:rPr>
              <a:t>deep</a:t>
            </a:r>
            <a:r>
              <a:rPr sz="3200" spc="35" dirty="0">
                <a:cs typeface="Calibri"/>
              </a:rPr>
              <a:t> </a:t>
            </a:r>
            <a:r>
              <a:rPr sz="3200" spc="165" dirty="0">
                <a:cs typeface="Calibri"/>
              </a:rPr>
              <a:t>reinforcement</a:t>
            </a:r>
            <a:r>
              <a:rPr sz="3200" spc="30" dirty="0">
                <a:cs typeface="Calibri"/>
              </a:rPr>
              <a:t> </a:t>
            </a:r>
            <a:r>
              <a:rPr sz="3200" spc="155" dirty="0">
                <a:cs typeface="Calibri"/>
              </a:rPr>
              <a:t>learning</a:t>
            </a:r>
            <a:r>
              <a:rPr sz="3200" spc="-45" dirty="0">
                <a:cs typeface="Calibri"/>
              </a:rPr>
              <a:t> </a:t>
            </a:r>
            <a:r>
              <a:rPr sz="3200" spc="170" dirty="0">
                <a:cs typeface="Calibri"/>
              </a:rPr>
              <a:t>for</a:t>
            </a:r>
            <a:r>
              <a:rPr sz="3200" spc="35" dirty="0">
                <a:cs typeface="Calibri"/>
              </a:rPr>
              <a:t> </a:t>
            </a:r>
            <a:r>
              <a:rPr sz="3200" spc="185" dirty="0">
                <a:cs typeface="Calibri"/>
              </a:rPr>
              <a:t>continuous</a:t>
            </a:r>
            <a:r>
              <a:rPr sz="3200" spc="30" dirty="0">
                <a:cs typeface="Calibri"/>
              </a:rPr>
              <a:t> </a:t>
            </a:r>
            <a:r>
              <a:rPr sz="3200" spc="140" dirty="0">
                <a:cs typeface="Calibri"/>
              </a:rPr>
              <a:t>control)</a:t>
            </a:r>
            <a:endParaRPr sz="3200"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097" y="877325"/>
            <a:ext cx="35027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0" dirty="0">
                <a:latin typeface="+mj-lt"/>
                <a:cs typeface="Calibri"/>
              </a:rPr>
              <a:t>2. </a:t>
            </a:r>
            <a:r>
              <a:rPr sz="2950" spc="100" dirty="0">
                <a:latin typeface="+mj-lt"/>
                <a:cs typeface="Calibri"/>
              </a:rPr>
              <a:t>Prior</a:t>
            </a:r>
            <a:r>
              <a:rPr sz="2950" spc="-160" dirty="0">
                <a:latin typeface="+mj-lt"/>
                <a:cs typeface="Calibri"/>
              </a:rPr>
              <a:t> </a:t>
            </a:r>
            <a:r>
              <a:rPr sz="2950" spc="110" dirty="0">
                <a:latin typeface="+mj-lt"/>
                <a:cs typeface="Calibri"/>
              </a:rPr>
              <a:t>Work</a:t>
            </a:r>
            <a:endParaRPr sz="295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58841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165" dirty="0">
                <a:latin typeface="+mj-lt"/>
              </a:rPr>
              <a:t>Prior</a:t>
            </a:r>
            <a:r>
              <a:rPr sz="6650" spc="-440" dirty="0">
                <a:latin typeface="+mj-lt"/>
              </a:rPr>
              <a:t> </a:t>
            </a:r>
            <a:r>
              <a:rPr sz="6650" spc="185" dirty="0">
                <a:latin typeface="+mj-lt"/>
              </a:rPr>
              <a:t>Work</a:t>
            </a:r>
            <a:endParaRPr sz="665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9705" y="3861527"/>
            <a:ext cx="2019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0185" y="2401055"/>
            <a:ext cx="14274800" cy="3447739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419" baseline="1307" dirty="0">
                <a:cs typeface="Calibri"/>
              </a:rPr>
              <a:t>Memory-augmented</a:t>
            </a:r>
            <a:r>
              <a:rPr sz="6375" spc="37" baseline="1307" dirty="0">
                <a:cs typeface="Calibri"/>
              </a:rPr>
              <a:t> </a:t>
            </a:r>
            <a:r>
              <a:rPr sz="6375" spc="337" baseline="1307" dirty="0">
                <a:cs typeface="Calibri"/>
              </a:rPr>
              <a:t>meta-learning</a:t>
            </a:r>
            <a:endParaRPr sz="6375" baseline="1307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885"/>
              </a:spcBef>
            </a:pPr>
            <a:r>
              <a:rPr sz="3200" spc="240" dirty="0">
                <a:cs typeface="Calibri"/>
              </a:rPr>
              <a:t>Memory-augmented </a:t>
            </a:r>
            <a:r>
              <a:rPr sz="3200" spc="225" dirty="0">
                <a:cs typeface="Calibri"/>
              </a:rPr>
              <a:t>models </a:t>
            </a:r>
            <a:r>
              <a:rPr sz="3200" spc="190" dirty="0">
                <a:cs typeface="Calibri"/>
              </a:rPr>
              <a:t>on </a:t>
            </a:r>
            <a:r>
              <a:rPr sz="3200" spc="204" dirty="0">
                <a:cs typeface="Calibri"/>
              </a:rPr>
              <a:t>many</a:t>
            </a:r>
            <a:r>
              <a:rPr sz="3200" spc="-555" dirty="0">
                <a:cs typeface="Calibri"/>
              </a:rPr>
              <a:t> </a:t>
            </a:r>
            <a:r>
              <a:rPr sz="3200" spc="215" dirty="0">
                <a:cs typeface="Calibri"/>
              </a:rPr>
              <a:t>tasks</a:t>
            </a:r>
            <a:endParaRPr sz="3200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290"/>
              </a:spcBef>
            </a:pPr>
            <a:r>
              <a:rPr sz="3200" spc="170" dirty="0">
                <a:cs typeface="Calibri"/>
              </a:rPr>
              <a:t>(Meta-learning </a:t>
            </a:r>
            <a:r>
              <a:rPr sz="3200" spc="125" dirty="0">
                <a:cs typeface="Calibri"/>
              </a:rPr>
              <a:t>with </a:t>
            </a:r>
            <a:r>
              <a:rPr sz="3200" spc="260" dirty="0">
                <a:cs typeface="Calibri"/>
              </a:rPr>
              <a:t>memory-augmented </a:t>
            </a:r>
            <a:r>
              <a:rPr sz="3200" spc="114" dirty="0">
                <a:cs typeface="Calibri"/>
              </a:rPr>
              <a:t>neural</a:t>
            </a:r>
            <a:r>
              <a:rPr sz="3200" spc="-455" dirty="0">
                <a:cs typeface="Calibri"/>
              </a:rPr>
              <a:t> </a:t>
            </a:r>
            <a:r>
              <a:rPr sz="3200" spc="185" dirty="0">
                <a:cs typeface="Calibri"/>
              </a:rPr>
              <a:t>networks)</a:t>
            </a:r>
            <a:endParaRPr lang="en-US" sz="3200" spc="185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290"/>
              </a:spcBef>
            </a:pPr>
            <a:r>
              <a:rPr lang="en-US" sz="3200" spc="185" dirty="0">
                <a:cs typeface="Calibri"/>
              </a:rPr>
              <a:t>Architectures like Differential Neural Computers, NTMs among others, have been shown to work well with Meta Learning tasks.</a:t>
            </a:r>
            <a:endParaRPr sz="3200" dirty="0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9705" y="6772433"/>
            <a:ext cx="2019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9705" y="8133649"/>
            <a:ext cx="2019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2753" y="5877347"/>
            <a:ext cx="17907000" cy="3583802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292" baseline="1307" dirty="0">
                <a:cs typeface="Calibri"/>
              </a:rPr>
              <a:t>Parameter </a:t>
            </a:r>
            <a:r>
              <a:rPr sz="6375" spc="165" baseline="1307" dirty="0">
                <a:cs typeface="Calibri"/>
              </a:rPr>
              <a:t>initialization </a:t>
            </a:r>
            <a:r>
              <a:rPr sz="6375" spc="427" baseline="1307" dirty="0">
                <a:cs typeface="Calibri"/>
              </a:rPr>
              <a:t>of </a:t>
            </a:r>
            <a:r>
              <a:rPr sz="6375" spc="472" baseline="1307" dirty="0">
                <a:cs typeface="Calibri"/>
              </a:rPr>
              <a:t>deep</a:t>
            </a:r>
            <a:r>
              <a:rPr sz="6375" spc="-712" baseline="1307" dirty="0">
                <a:cs typeface="Calibri"/>
              </a:rPr>
              <a:t> </a:t>
            </a:r>
            <a:r>
              <a:rPr sz="6375" spc="337" baseline="1307" dirty="0">
                <a:cs typeface="Calibri"/>
              </a:rPr>
              <a:t>networks</a:t>
            </a:r>
            <a:endParaRPr sz="6375" baseline="1307" dirty="0">
              <a:cs typeface="Calibri"/>
            </a:endParaRPr>
          </a:p>
          <a:p>
            <a:pPr marL="1059180" marR="3094990">
              <a:lnSpc>
                <a:spcPct val="106100"/>
              </a:lnSpc>
              <a:spcBef>
                <a:spcPts val="595"/>
              </a:spcBef>
            </a:pPr>
            <a:r>
              <a:rPr sz="3200" spc="170" dirty="0">
                <a:cs typeface="Calibri"/>
              </a:rPr>
              <a:t>Exploring </a:t>
            </a:r>
            <a:r>
              <a:rPr sz="3200" spc="155" dirty="0">
                <a:cs typeface="Calibri"/>
              </a:rPr>
              <a:t>sensitivity </a:t>
            </a:r>
            <a:r>
              <a:rPr sz="3200" spc="110" dirty="0">
                <a:cs typeface="Calibri"/>
              </a:rPr>
              <a:t>while </a:t>
            </a:r>
            <a:r>
              <a:rPr sz="3200" spc="140" dirty="0">
                <a:cs typeface="Calibri"/>
              </a:rPr>
              <a:t>maintaining </a:t>
            </a:r>
            <a:r>
              <a:rPr sz="3200" spc="85" dirty="0">
                <a:cs typeface="Calibri"/>
              </a:rPr>
              <a:t>Internal</a:t>
            </a:r>
            <a:r>
              <a:rPr sz="3200" spc="-434" dirty="0">
                <a:cs typeface="Calibri"/>
              </a:rPr>
              <a:t> </a:t>
            </a:r>
            <a:r>
              <a:rPr sz="3200" spc="155" dirty="0">
                <a:cs typeface="Calibri"/>
              </a:rPr>
              <a:t>representation  </a:t>
            </a:r>
            <a:r>
              <a:rPr sz="3200" spc="250" dirty="0">
                <a:cs typeface="Calibri"/>
              </a:rPr>
              <a:t>(Overcoming </a:t>
            </a:r>
            <a:r>
              <a:rPr sz="3200" spc="200" dirty="0">
                <a:cs typeface="Calibri"/>
              </a:rPr>
              <a:t>catastrophic </a:t>
            </a:r>
            <a:r>
              <a:rPr sz="3200" spc="195" dirty="0">
                <a:cs typeface="Calibri"/>
              </a:rPr>
              <a:t>forgetting</a:t>
            </a:r>
            <a:r>
              <a:rPr sz="3200" spc="-495" dirty="0">
                <a:cs typeface="Calibri"/>
              </a:rPr>
              <a:t> </a:t>
            </a:r>
            <a:r>
              <a:rPr sz="3200" spc="65" dirty="0">
                <a:cs typeface="Calibri"/>
              </a:rPr>
              <a:t>in </a:t>
            </a:r>
            <a:r>
              <a:rPr sz="3200" spc="190" dirty="0">
                <a:cs typeface="Calibri"/>
              </a:rPr>
              <a:t>NN)</a:t>
            </a:r>
            <a:endParaRPr sz="3200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950"/>
              </a:spcBef>
            </a:pPr>
            <a:r>
              <a:rPr sz="3200" spc="235" dirty="0">
                <a:cs typeface="Calibri"/>
              </a:rPr>
              <a:t>Data-dependent</a:t>
            </a:r>
            <a:r>
              <a:rPr sz="3200" spc="20" dirty="0">
                <a:cs typeface="Calibri"/>
              </a:rPr>
              <a:t> </a:t>
            </a:r>
            <a:r>
              <a:rPr sz="3200" spc="90" dirty="0">
                <a:cs typeface="Calibri"/>
              </a:rPr>
              <a:t>Initializer</a:t>
            </a:r>
            <a:endParaRPr sz="3200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290"/>
              </a:spcBef>
            </a:pPr>
            <a:r>
              <a:rPr sz="3200" spc="225" dirty="0">
                <a:cs typeface="Calibri"/>
              </a:rPr>
              <a:t>(Data-Dependent </a:t>
            </a:r>
            <a:r>
              <a:rPr sz="3200" spc="90" dirty="0">
                <a:cs typeface="Calibri"/>
              </a:rPr>
              <a:t>Initialization </a:t>
            </a:r>
            <a:r>
              <a:rPr sz="3200" spc="254" dirty="0">
                <a:cs typeface="Calibri"/>
              </a:rPr>
              <a:t>of</a:t>
            </a:r>
            <a:r>
              <a:rPr sz="3200" spc="-325" dirty="0">
                <a:cs typeface="Calibri"/>
              </a:rPr>
              <a:t> </a:t>
            </a:r>
            <a:r>
              <a:rPr sz="3200" spc="350" dirty="0">
                <a:cs typeface="Calibri"/>
              </a:rPr>
              <a:t>CNN)</a:t>
            </a:r>
            <a:endParaRPr sz="3200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210"/>
              </a:spcBef>
            </a:pPr>
            <a:r>
              <a:rPr sz="3200" spc="240" dirty="0">
                <a:cs typeface="Calibri"/>
              </a:rPr>
              <a:t>(Gradient-based </a:t>
            </a:r>
            <a:r>
              <a:rPr sz="3200" spc="190" dirty="0">
                <a:cs typeface="Calibri"/>
              </a:rPr>
              <a:t>hyperparameter </a:t>
            </a:r>
            <a:r>
              <a:rPr sz="3200" spc="155" dirty="0">
                <a:cs typeface="Calibri"/>
              </a:rPr>
              <a:t>optimization </a:t>
            </a:r>
            <a:r>
              <a:rPr sz="3200" spc="185" dirty="0">
                <a:cs typeface="Calibri"/>
              </a:rPr>
              <a:t>through </a:t>
            </a:r>
            <a:r>
              <a:rPr sz="3200" spc="140" dirty="0">
                <a:cs typeface="Calibri"/>
              </a:rPr>
              <a:t>reversible</a:t>
            </a:r>
            <a:r>
              <a:rPr sz="3200" spc="-610" dirty="0">
                <a:cs typeface="Calibri"/>
              </a:rPr>
              <a:t> </a:t>
            </a:r>
            <a:r>
              <a:rPr sz="3200" spc="145" dirty="0">
                <a:cs typeface="Calibri"/>
              </a:rPr>
              <a:t>learning)</a:t>
            </a:r>
            <a:endParaRPr sz="3200"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097" y="877325"/>
            <a:ext cx="391350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0" dirty="0">
                <a:latin typeface="+mj-lt"/>
                <a:cs typeface="Calibri"/>
              </a:rPr>
              <a:t>2. </a:t>
            </a:r>
            <a:r>
              <a:rPr sz="2950" spc="100" dirty="0">
                <a:latin typeface="+mj-lt"/>
                <a:cs typeface="Calibri"/>
              </a:rPr>
              <a:t>Prior</a:t>
            </a:r>
            <a:r>
              <a:rPr sz="2950" spc="-160" dirty="0">
                <a:latin typeface="+mj-lt"/>
                <a:cs typeface="Calibri"/>
              </a:rPr>
              <a:t> </a:t>
            </a:r>
            <a:r>
              <a:rPr sz="2950" spc="110" dirty="0">
                <a:latin typeface="+mj-lt"/>
                <a:cs typeface="Calibri"/>
              </a:rPr>
              <a:t>Work</a:t>
            </a:r>
            <a:endParaRPr sz="295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76951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355" dirty="0">
                <a:latin typeface="+mj-lt"/>
              </a:rPr>
              <a:t>Model-Agnostic </a:t>
            </a:r>
            <a:r>
              <a:rPr sz="6650" spc="290" dirty="0">
                <a:latin typeface="+mj-lt"/>
              </a:rPr>
              <a:t>Meta-Learning</a:t>
            </a:r>
            <a:r>
              <a:rPr sz="6650" spc="-590" dirty="0">
                <a:latin typeface="+mj-lt"/>
              </a:rPr>
              <a:t> </a:t>
            </a:r>
            <a:r>
              <a:rPr sz="6650" spc="204" dirty="0">
                <a:latin typeface="+mj-lt"/>
              </a:rPr>
              <a:t>(MAML)</a:t>
            </a:r>
            <a:endParaRPr sz="665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9705" y="3861527"/>
            <a:ext cx="2019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2752" y="2966441"/>
            <a:ext cx="17600897" cy="3396892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37" baseline="1307" dirty="0">
                <a:cs typeface="Calibri"/>
              </a:rPr>
              <a:t>Goal:</a:t>
            </a:r>
            <a:endParaRPr sz="6375" baseline="1307" dirty="0">
              <a:cs typeface="Calibri"/>
            </a:endParaRPr>
          </a:p>
          <a:p>
            <a:pPr marL="1059180" marR="5080">
              <a:lnSpc>
                <a:spcPct val="106100"/>
              </a:lnSpc>
              <a:spcBef>
                <a:spcPts val="595"/>
              </a:spcBef>
            </a:pPr>
            <a:r>
              <a:rPr sz="3950" spc="225" dirty="0">
                <a:cs typeface="Calibri"/>
              </a:rPr>
              <a:t>Quickly</a:t>
            </a:r>
            <a:r>
              <a:rPr sz="3950" spc="20" dirty="0">
                <a:cs typeface="Calibri"/>
              </a:rPr>
              <a:t> </a:t>
            </a:r>
            <a:r>
              <a:rPr sz="3950" spc="200" dirty="0">
                <a:cs typeface="Calibri"/>
              </a:rPr>
              <a:t>adapt</a:t>
            </a:r>
            <a:r>
              <a:rPr sz="3950" spc="20" dirty="0">
                <a:cs typeface="Calibri"/>
              </a:rPr>
              <a:t> </a:t>
            </a:r>
            <a:r>
              <a:rPr sz="3950" spc="155" dirty="0">
                <a:cs typeface="Calibri"/>
              </a:rPr>
              <a:t>to</a:t>
            </a:r>
            <a:r>
              <a:rPr sz="3950" spc="25" dirty="0">
                <a:cs typeface="Calibri"/>
              </a:rPr>
              <a:t> </a:t>
            </a:r>
            <a:r>
              <a:rPr sz="3950" spc="204" dirty="0">
                <a:cs typeface="Calibri"/>
              </a:rPr>
              <a:t>new</a:t>
            </a:r>
            <a:r>
              <a:rPr sz="3950" spc="20" dirty="0">
                <a:cs typeface="Calibri"/>
              </a:rPr>
              <a:t> </a:t>
            </a:r>
            <a:r>
              <a:rPr sz="3950" spc="215" dirty="0">
                <a:cs typeface="Calibri"/>
              </a:rPr>
              <a:t>tasks</a:t>
            </a:r>
            <a:r>
              <a:rPr sz="3950" spc="25" dirty="0">
                <a:cs typeface="Calibri"/>
              </a:rPr>
              <a:t> </a:t>
            </a:r>
            <a:r>
              <a:rPr sz="3950" spc="190" dirty="0">
                <a:cs typeface="Calibri"/>
              </a:rPr>
              <a:t>on</a:t>
            </a:r>
            <a:r>
              <a:rPr sz="3950" spc="20" dirty="0">
                <a:cs typeface="Calibri"/>
              </a:rPr>
              <a:t> </a:t>
            </a:r>
            <a:r>
              <a:rPr sz="3950" spc="145" dirty="0">
                <a:cs typeface="Calibri"/>
              </a:rPr>
              <a:t>distribution  </a:t>
            </a:r>
            <a:r>
              <a:rPr sz="3950" spc="125" dirty="0">
                <a:cs typeface="Calibri"/>
              </a:rPr>
              <a:t>with</a:t>
            </a:r>
            <a:r>
              <a:rPr sz="3950" spc="20" dirty="0">
                <a:cs typeface="Calibri"/>
              </a:rPr>
              <a:t> </a:t>
            </a:r>
            <a:r>
              <a:rPr sz="3950" b="1" spc="-10" dirty="0">
                <a:cs typeface="Arial"/>
              </a:rPr>
              <a:t>only</a:t>
            </a:r>
            <a:r>
              <a:rPr sz="3950" b="1" spc="-180" dirty="0">
                <a:cs typeface="Arial"/>
              </a:rPr>
              <a:t> </a:t>
            </a:r>
            <a:r>
              <a:rPr sz="3950" b="1" spc="-55" dirty="0">
                <a:cs typeface="Arial"/>
              </a:rPr>
              <a:t>small</a:t>
            </a:r>
            <a:r>
              <a:rPr sz="3950" b="1" spc="-175" dirty="0">
                <a:cs typeface="Arial"/>
              </a:rPr>
              <a:t> </a:t>
            </a:r>
            <a:r>
              <a:rPr sz="3950" b="1" spc="45" dirty="0">
                <a:cs typeface="Arial"/>
              </a:rPr>
              <a:t>amount</a:t>
            </a:r>
            <a:r>
              <a:rPr sz="3950" b="1" spc="-180" dirty="0">
                <a:cs typeface="Arial"/>
              </a:rPr>
              <a:t> </a:t>
            </a:r>
            <a:r>
              <a:rPr sz="3950" b="1" spc="140" dirty="0">
                <a:cs typeface="Arial"/>
              </a:rPr>
              <a:t>of</a:t>
            </a:r>
            <a:r>
              <a:rPr sz="3950" b="1" spc="-180" dirty="0">
                <a:cs typeface="Arial"/>
              </a:rPr>
              <a:t> </a:t>
            </a:r>
            <a:r>
              <a:rPr sz="3950" b="1" spc="90" dirty="0">
                <a:cs typeface="Arial"/>
              </a:rPr>
              <a:t>data</a:t>
            </a:r>
            <a:r>
              <a:rPr sz="3950" b="1" spc="-180" dirty="0">
                <a:cs typeface="Arial"/>
              </a:rPr>
              <a:t> </a:t>
            </a:r>
            <a:r>
              <a:rPr sz="3950" spc="220" dirty="0">
                <a:cs typeface="Calibri"/>
              </a:rPr>
              <a:t>and</a:t>
            </a:r>
            <a:endParaRPr sz="3950" dirty="0">
              <a:cs typeface="Calibri"/>
            </a:endParaRPr>
          </a:p>
          <a:p>
            <a:pPr marL="1059180" marR="2234565">
              <a:lnSpc>
                <a:spcPct val="106100"/>
              </a:lnSpc>
              <a:spcBef>
                <a:spcPts val="5"/>
              </a:spcBef>
            </a:pPr>
            <a:r>
              <a:rPr sz="3950" spc="125" dirty="0">
                <a:cs typeface="Calibri"/>
              </a:rPr>
              <a:t>with</a:t>
            </a:r>
            <a:r>
              <a:rPr sz="3950" spc="15" dirty="0">
                <a:cs typeface="Calibri"/>
              </a:rPr>
              <a:t> </a:t>
            </a:r>
            <a:r>
              <a:rPr sz="3950" b="1" spc="-10" dirty="0">
                <a:cs typeface="Arial"/>
              </a:rPr>
              <a:t>only</a:t>
            </a:r>
            <a:r>
              <a:rPr sz="3950" b="1" spc="-180" dirty="0">
                <a:cs typeface="Arial"/>
              </a:rPr>
              <a:t> </a:t>
            </a:r>
            <a:r>
              <a:rPr sz="3950" b="1" spc="20" dirty="0">
                <a:cs typeface="Arial"/>
              </a:rPr>
              <a:t>a</a:t>
            </a:r>
            <a:r>
              <a:rPr sz="3950" b="1" spc="-265" dirty="0">
                <a:cs typeface="Arial"/>
              </a:rPr>
              <a:t> </a:t>
            </a:r>
            <a:r>
              <a:rPr sz="3950" b="1" spc="165" dirty="0">
                <a:cs typeface="Arial"/>
              </a:rPr>
              <a:t>few</a:t>
            </a:r>
            <a:r>
              <a:rPr sz="3950" b="1" spc="-180" dirty="0">
                <a:cs typeface="Arial"/>
              </a:rPr>
              <a:t> </a:t>
            </a:r>
            <a:r>
              <a:rPr sz="3950" b="1" spc="65" dirty="0">
                <a:cs typeface="Arial"/>
              </a:rPr>
              <a:t>gradient</a:t>
            </a:r>
            <a:r>
              <a:rPr sz="3950" b="1" spc="-180" dirty="0">
                <a:cs typeface="Arial"/>
              </a:rPr>
              <a:t> </a:t>
            </a:r>
            <a:r>
              <a:rPr sz="3950" b="1" spc="-5" dirty="0">
                <a:cs typeface="Arial"/>
              </a:rPr>
              <a:t>steps</a:t>
            </a:r>
            <a:r>
              <a:rPr sz="3950" spc="-5" dirty="0">
                <a:cs typeface="Calibri"/>
              </a:rPr>
              <a:t>,  </a:t>
            </a:r>
            <a:r>
              <a:rPr sz="3950" b="1" spc="50" dirty="0">
                <a:cs typeface="Arial"/>
              </a:rPr>
              <a:t>even </a:t>
            </a:r>
            <a:r>
              <a:rPr sz="3950" b="1" spc="20" dirty="0">
                <a:cs typeface="Arial"/>
              </a:rPr>
              <a:t>one </a:t>
            </a:r>
            <a:r>
              <a:rPr sz="3950" b="1" spc="65" dirty="0">
                <a:cs typeface="Arial"/>
              </a:rPr>
              <a:t>gradient</a:t>
            </a:r>
            <a:r>
              <a:rPr sz="3950" b="1" spc="-610" dirty="0">
                <a:cs typeface="Arial"/>
              </a:rPr>
              <a:t> </a:t>
            </a:r>
            <a:r>
              <a:rPr sz="3950" b="1" spc="35" dirty="0">
                <a:cs typeface="Arial"/>
              </a:rPr>
              <a:t>step</a:t>
            </a:r>
            <a:r>
              <a:rPr sz="3950" spc="35" dirty="0">
                <a:cs typeface="Calibri"/>
              </a:rPr>
              <a:t>.</a:t>
            </a:r>
            <a:endParaRPr sz="3950" dirty="0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9705" y="8049881"/>
            <a:ext cx="2019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2753" y="8772373"/>
            <a:ext cx="2165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2752" y="7154795"/>
            <a:ext cx="15924497" cy="3047629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277" baseline="1307" dirty="0">
                <a:cs typeface="Calibri"/>
              </a:rPr>
              <a:t>Learner:</a:t>
            </a:r>
            <a:endParaRPr sz="6375" baseline="1307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885"/>
              </a:spcBef>
            </a:pPr>
            <a:r>
              <a:rPr sz="3950" spc="204" dirty="0">
                <a:cs typeface="Calibri"/>
              </a:rPr>
              <a:t>Learn</a:t>
            </a:r>
            <a:r>
              <a:rPr sz="3950" spc="25" dirty="0">
                <a:cs typeface="Calibri"/>
              </a:rPr>
              <a:t> </a:t>
            </a:r>
            <a:r>
              <a:rPr sz="3950" spc="204" dirty="0">
                <a:cs typeface="Calibri"/>
              </a:rPr>
              <a:t>a</a:t>
            </a:r>
            <a:r>
              <a:rPr sz="3950" spc="25" dirty="0">
                <a:cs typeface="Calibri"/>
              </a:rPr>
              <a:t> </a:t>
            </a:r>
            <a:r>
              <a:rPr sz="3950" spc="204" dirty="0">
                <a:cs typeface="Calibri"/>
              </a:rPr>
              <a:t>new</a:t>
            </a:r>
            <a:r>
              <a:rPr sz="3950" spc="25" dirty="0">
                <a:cs typeface="Calibri"/>
              </a:rPr>
              <a:t> </a:t>
            </a:r>
            <a:r>
              <a:rPr sz="3950" spc="200" dirty="0">
                <a:cs typeface="Calibri"/>
              </a:rPr>
              <a:t>task</a:t>
            </a:r>
            <a:r>
              <a:rPr sz="3950" spc="25" dirty="0">
                <a:cs typeface="Calibri"/>
              </a:rPr>
              <a:t> </a:t>
            </a:r>
            <a:r>
              <a:rPr sz="3950" spc="240" dirty="0">
                <a:cs typeface="Calibri"/>
              </a:rPr>
              <a:t>by</a:t>
            </a:r>
            <a:r>
              <a:rPr sz="3950" spc="25" dirty="0">
                <a:cs typeface="Calibri"/>
              </a:rPr>
              <a:t> </a:t>
            </a:r>
            <a:r>
              <a:rPr sz="3950" spc="204" dirty="0">
                <a:cs typeface="Calibri"/>
              </a:rPr>
              <a:t>using</a:t>
            </a:r>
            <a:r>
              <a:rPr sz="3950" spc="25" dirty="0">
                <a:cs typeface="Calibri"/>
              </a:rPr>
              <a:t> </a:t>
            </a:r>
            <a:r>
              <a:rPr sz="3950" spc="204" dirty="0">
                <a:cs typeface="Calibri"/>
              </a:rPr>
              <a:t>a</a:t>
            </a:r>
            <a:r>
              <a:rPr sz="3950" spc="30" dirty="0">
                <a:cs typeface="Calibri"/>
              </a:rPr>
              <a:t> </a:t>
            </a:r>
            <a:r>
              <a:rPr sz="3950" u="heavy" spc="180" dirty="0">
                <a:uFill>
                  <a:solidFill>
                    <a:srgbClr val="000000"/>
                  </a:solidFill>
                </a:uFill>
                <a:cs typeface="Calibri"/>
              </a:rPr>
              <a:t>single</a:t>
            </a:r>
            <a:r>
              <a:rPr sz="3950" spc="25" dirty="0">
                <a:cs typeface="Calibri"/>
              </a:rPr>
              <a:t> </a:t>
            </a:r>
            <a:r>
              <a:rPr sz="3950" spc="175" dirty="0">
                <a:cs typeface="Calibri"/>
              </a:rPr>
              <a:t>gradient</a:t>
            </a:r>
            <a:r>
              <a:rPr sz="3950" spc="25" dirty="0">
                <a:cs typeface="Calibri"/>
              </a:rPr>
              <a:t> </a:t>
            </a:r>
            <a:r>
              <a:rPr sz="3950" spc="165" dirty="0">
                <a:cs typeface="Calibri"/>
              </a:rPr>
              <a:t>step.</a:t>
            </a:r>
            <a:endParaRPr sz="3950" dirty="0">
              <a:cs typeface="Calibri"/>
            </a:endParaRPr>
          </a:p>
          <a:p>
            <a:pPr marL="588010">
              <a:lnSpc>
                <a:spcPct val="100000"/>
              </a:lnSpc>
              <a:spcBef>
                <a:spcPts val="980"/>
              </a:spcBef>
            </a:pPr>
            <a:r>
              <a:rPr sz="4250" spc="175" dirty="0">
                <a:cs typeface="Calibri"/>
              </a:rPr>
              <a:t>Meta-learner:</a:t>
            </a:r>
            <a:endParaRPr sz="4250" dirty="0">
              <a:cs typeface="Calibri"/>
            </a:endParaRPr>
          </a:p>
          <a:p>
            <a:pPr marL="1059180" lvl="1" indent="-6705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1059180" algn="l"/>
                <a:tab pos="1059815" algn="l"/>
              </a:tabLst>
            </a:pPr>
            <a:r>
              <a:rPr sz="5925" spc="307" baseline="1406" dirty="0">
                <a:cs typeface="Calibri"/>
              </a:rPr>
              <a:t>Learn</a:t>
            </a:r>
            <a:r>
              <a:rPr sz="5925" spc="37" baseline="1406" dirty="0">
                <a:cs typeface="Calibri"/>
              </a:rPr>
              <a:t> </a:t>
            </a:r>
            <a:r>
              <a:rPr sz="5925" spc="307" baseline="1406" dirty="0">
                <a:cs typeface="Calibri"/>
              </a:rPr>
              <a:t>a</a:t>
            </a:r>
            <a:r>
              <a:rPr sz="5925" spc="37" baseline="1406" dirty="0">
                <a:cs typeface="Calibri"/>
              </a:rPr>
              <a:t> </a:t>
            </a:r>
            <a:r>
              <a:rPr sz="5925" b="1" spc="67" baseline="1406" dirty="0">
                <a:cs typeface="Arial"/>
              </a:rPr>
              <a:t>generalized</a:t>
            </a:r>
            <a:r>
              <a:rPr sz="5925" b="1" spc="-262" baseline="1406" dirty="0">
                <a:cs typeface="Arial"/>
              </a:rPr>
              <a:t> </a:t>
            </a:r>
            <a:r>
              <a:rPr sz="5925" b="1" spc="150" baseline="1406" dirty="0">
                <a:cs typeface="Arial"/>
              </a:rPr>
              <a:t>parameter</a:t>
            </a:r>
            <a:r>
              <a:rPr sz="5925" b="1" spc="-254" baseline="1406" dirty="0">
                <a:cs typeface="Arial"/>
              </a:rPr>
              <a:t> </a:t>
            </a:r>
            <a:r>
              <a:rPr sz="5925" b="1" spc="44" baseline="1406" dirty="0">
                <a:cs typeface="Arial"/>
              </a:rPr>
              <a:t>initialization</a:t>
            </a:r>
            <a:r>
              <a:rPr sz="5925" b="1" spc="-270" baseline="1406" dirty="0">
                <a:cs typeface="Arial"/>
              </a:rPr>
              <a:t> </a:t>
            </a:r>
            <a:r>
              <a:rPr sz="5925" spc="382" baseline="1406" dirty="0">
                <a:cs typeface="Calibri"/>
              </a:rPr>
              <a:t>of</a:t>
            </a:r>
            <a:r>
              <a:rPr sz="5925" spc="37" baseline="1406" dirty="0">
                <a:cs typeface="Calibri"/>
              </a:rPr>
              <a:t> </a:t>
            </a:r>
            <a:r>
              <a:rPr sz="5925" spc="247" baseline="1406" dirty="0">
                <a:cs typeface="Calibri"/>
              </a:rPr>
              <a:t>model.</a:t>
            </a:r>
            <a:endParaRPr sz="5925" baseline="1406"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097" y="877325"/>
            <a:ext cx="85319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0" dirty="0">
                <a:latin typeface="+mj-lt"/>
                <a:cs typeface="Calibri"/>
              </a:rPr>
              <a:t>3. </a:t>
            </a:r>
            <a:r>
              <a:rPr sz="2950" spc="190" dirty="0">
                <a:latin typeface="+mj-lt"/>
                <a:cs typeface="Calibri"/>
              </a:rPr>
              <a:t>Model-Agnostic </a:t>
            </a:r>
            <a:r>
              <a:rPr sz="2950" spc="160" dirty="0">
                <a:latin typeface="+mj-lt"/>
                <a:cs typeface="Calibri"/>
              </a:rPr>
              <a:t>Meta-Learning</a:t>
            </a:r>
            <a:r>
              <a:rPr sz="2950" spc="-145" dirty="0">
                <a:latin typeface="+mj-lt"/>
                <a:cs typeface="Calibri"/>
              </a:rPr>
              <a:t> </a:t>
            </a:r>
            <a:r>
              <a:rPr sz="2950" spc="125" dirty="0">
                <a:latin typeface="+mj-lt"/>
                <a:cs typeface="Calibri"/>
              </a:rPr>
              <a:t>(MAML)</a:t>
            </a:r>
            <a:endParaRPr sz="295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23611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325" dirty="0">
                <a:latin typeface="+mj-lt"/>
              </a:rPr>
              <a:t>Characteristics </a:t>
            </a:r>
            <a:r>
              <a:rPr sz="6650" spc="395" dirty="0">
                <a:latin typeface="+mj-lt"/>
              </a:rPr>
              <a:t>of</a:t>
            </a:r>
            <a:r>
              <a:rPr sz="6650" spc="-595" dirty="0">
                <a:latin typeface="+mj-lt"/>
              </a:rPr>
              <a:t> </a:t>
            </a:r>
            <a:r>
              <a:rPr sz="6650" spc="290" dirty="0">
                <a:latin typeface="+mj-lt"/>
              </a:rPr>
              <a:t>MAML</a:t>
            </a:r>
            <a:endParaRPr sz="665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9705" y="4552605"/>
            <a:ext cx="2019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2753" y="3086682"/>
            <a:ext cx="17219897" cy="272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010" marR="5080" indent="-575945">
              <a:lnSpc>
                <a:spcPts val="5360"/>
              </a:lnSpc>
              <a:spcBef>
                <a:spcPts val="100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59" baseline="1307" dirty="0">
                <a:cs typeface="Calibri"/>
              </a:rPr>
              <a:t>The</a:t>
            </a:r>
            <a:r>
              <a:rPr sz="6375" spc="52" baseline="1307" dirty="0">
                <a:cs typeface="Calibri"/>
              </a:rPr>
              <a:t> </a:t>
            </a:r>
            <a:r>
              <a:rPr sz="6375" spc="359" baseline="1307" dirty="0">
                <a:cs typeface="Calibri"/>
              </a:rPr>
              <a:t>MAML</a:t>
            </a:r>
            <a:r>
              <a:rPr sz="6375" spc="52" baseline="1307" dirty="0">
                <a:cs typeface="Calibri"/>
              </a:rPr>
              <a:t> </a:t>
            </a:r>
            <a:r>
              <a:rPr sz="6375" spc="202" baseline="1307" dirty="0">
                <a:cs typeface="Calibri"/>
              </a:rPr>
              <a:t>learner’s</a:t>
            </a:r>
            <a:r>
              <a:rPr sz="6375" spc="52" baseline="1307" dirty="0">
                <a:cs typeface="Calibri"/>
              </a:rPr>
              <a:t> </a:t>
            </a:r>
            <a:r>
              <a:rPr sz="6375" b="1" spc="104" baseline="1307" dirty="0">
                <a:cs typeface="Arial"/>
              </a:rPr>
              <a:t>weights</a:t>
            </a:r>
            <a:r>
              <a:rPr sz="6375" b="1" spc="-262" baseline="1307" dirty="0">
                <a:cs typeface="Arial"/>
              </a:rPr>
              <a:t> </a:t>
            </a:r>
            <a:r>
              <a:rPr sz="6375" b="1" spc="120" baseline="1307" dirty="0">
                <a:cs typeface="Arial"/>
              </a:rPr>
              <a:t>are</a:t>
            </a:r>
            <a:r>
              <a:rPr sz="6375" b="1" spc="-262" baseline="1307" dirty="0">
                <a:cs typeface="Arial"/>
              </a:rPr>
              <a:t> </a:t>
            </a:r>
            <a:r>
              <a:rPr sz="6375" b="1" spc="150" baseline="1307" dirty="0">
                <a:cs typeface="Arial"/>
              </a:rPr>
              <a:t>updated</a:t>
            </a:r>
            <a:r>
              <a:rPr sz="6375" b="1" spc="-262" baseline="1307" dirty="0">
                <a:cs typeface="Arial"/>
              </a:rPr>
              <a:t> </a:t>
            </a:r>
            <a:r>
              <a:rPr sz="6375" b="1" spc="-75" baseline="1307" dirty="0">
                <a:cs typeface="Arial"/>
              </a:rPr>
              <a:t>using</a:t>
            </a:r>
            <a:r>
              <a:rPr sz="6375" b="1" spc="-262" baseline="1307" dirty="0">
                <a:cs typeface="Arial"/>
              </a:rPr>
              <a:t> </a:t>
            </a:r>
            <a:r>
              <a:rPr sz="6375" b="1" spc="262" baseline="1307" dirty="0">
                <a:cs typeface="Arial"/>
              </a:rPr>
              <a:t>the</a:t>
            </a:r>
            <a:r>
              <a:rPr sz="6375" b="1" spc="-262" baseline="1307" dirty="0">
                <a:cs typeface="Arial"/>
              </a:rPr>
              <a:t> </a:t>
            </a:r>
            <a:r>
              <a:rPr sz="6375" b="1" spc="104" baseline="1307" dirty="0">
                <a:cs typeface="Arial"/>
              </a:rPr>
              <a:t>gradient</a:t>
            </a:r>
            <a:r>
              <a:rPr sz="6375" spc="104" baseline="1307" dirty="0">
                <a:cs typeface="Calibri"/>
              </a:rPr>
              <a:t>, </a:t>
            </a:r>
            <a:r>
              <a:rPr sz="4250" spc="70" dirty="0">
                <a:cs typeface="Calibri"/>
              </a:rPr>
              <a:t> </a:t>
            </a:r>
            <a:r>
              <a:rPr sz="4250" spc="165" dirty="0">
                <a:cs typeface="Calibri"/>
              </a:rPr>
              <a:t>rather </a:t>
            </a:r>
            <a:r>
              <a:rPr sz="4250" spc="180" dirty="0">
                <a:cs typeface="Calibri"/>
              </a:rPr>
              <a:t>than </a:t>
            </a:r>
            <a:r>
              <a:rPr sz="4250" spc="240" dirty="0">
                <a:cs typeface="Calibri"/>
              </a:rPr>
              <a:t>a </a:t>
            </a:r>
            <a:r>
              <a:rPr sz="4250" spc="200" dirty="0">
                <a:cs typeface="Calibri"/>
              </a:rPr>
              <a:t>learned</a:t>
            </a:r>
            <a:r>
              <a:rPr sz="4250" spc="-470" dirty="0">
                <a:cs typeface="Calibri"/>
              </a:rPr>
              <a:t> </a:t>
            </a:r>
            <a:r>
              <a:rPr sz="4250" spc="185" dirty="0">
                <a:cs typeface="Calibri"/>
              </a:rPr>
              <a:t>update.</a:t>
            </a:r>
            <a:endParaRPr sz="4250" dirty="0">
              <a:cs typeface="Calibri"/>
            </a:endParaRPr>
          </a:p>
          <a:p>
            <a:pPr marL="1059180" marR="715010">
              <a:lnSpc>
                <a:spcPct val="106100"/>
              </a:lnSpc>
              <a:spcBef>
                <a:spcPts val="455"/>
              </a:spcBef>
            </a:pPr>
            <a:r>
              <a:rPr sz="3950" spc="195" dirty="0">
                <a:cs typeface="Calibri"/>
              </a:rPr>
              <a:t>Not</a:t>
            </a:r>
            <a:r>
              <a:rPr sz="3950" spc="25" dirty="0">
                <a:cs typeface="Calibri"/>
              </a:rPr>
              <a:t> </a:t>
            </a:r>
            <a:r>
              <a:rPr sz="3950" spc="250" dirty="0">
                <a:cs typeface="Calibri"/>
              </a:rPr>
              <a:t>need</a:t>
            </a:r>
            <a:r>
              <a:rPr sz="3950" spc="30" dirty="0">
                <a:cs typeface="Calibri"/>
              </a:rPr>
              <a:t> </a:t>
            </a:r>
            <a:r>
              <a:rPr sz="3950" spc="135" dirty="0">
                <a:cs typeface="Calibri"/>
              </a:rPr>
              <a:t>additional</a:t>
            </a:r>
            <a:r>
              <a:rPr sz="3950" spc="25" dirty="0">
                <a:cs typeface="Calibri"/>
              </a:rPr>
              <a:t> </a:t>
            </a:r>
            <a:r>
              <a:rPr sz="3950" spc="185" dirty="0">
                <a:cs typeface="Calibri"/>
              </a:rPr>
              <a:t>parameters</a:t>
            </a:r>
            <a:r>
              <a:rPr sz="3950" spc="30" dirty="0">
                <a:cs typeface="Calibri"/>
              </a:rPr>
              <a:t> </a:t>
            </a:r>
            <a:r>
              <a:rPr sz="3950" spc="160" dirty="0">
                <a:cs typeface="Calibri"/>
              </a:rPr>
              <a:t>nor</a:t>
            </a:r>
            <a:r>
              <a:rPr sz="3950" spc="30" dirty="0">
                <a:cs typeface="Calibri"/>
              </a:rPr>
              <a:t> </a:t>
            </a:r>
            <a:r>
              <a:rPr sz="3950" spc="130" dirty="0">
                <a:cs typeface="Calibri"/>
              </a:rPr>
              <a:t>require</a:t>
            </a:r>
            <a:r>
              <a:rPr sz="3950" spc="25" dirty="0">
                <a:cs typeface="Calibri"/>
              </a:rPr>
              <a:t> </a:t>
            </a:r>
            <a:r>
              <a:rPr sz="3950" spc="204" dirty="0">
                <a:cs typeface="Calibri"/>
              </a:rPr>
              <a:t>a</a:t>
            </a:r>
            <a:r>
              <a:rPr sz="3950" spc="30" dirty="0">
                <a:cs typeface="Calibri"/>
              </a:rPr>
              <a:t> </a:t>
            </a:r>
            <a:r>
              <a:rPr sz="3950" spc="160" dirty="0">
                <a:cs typeface="Calibri"/>
              </a:rPr>
              <a:t>particular</a:t>
            </a:r>
            <a:r>
              <a:rPr sz="3950" spc="30" dirty="0">
                <a:cs typeface="Calibri"/>
              </a:rPr>
              <a:t> </a:t>
            </a:r>
            <a:r>
              <a:rPr sz="3950" spc="145" dirty="0">
                <a:cs typeface="Calibri"/>
              </a:rPr>
              <a:t>learner  </a:t>
            </a:r>
            <a:r>
              <a:rPr sz="3950" spc="155" dirty="0">
                <a:cs typeface="Calibri"/>
              </a:rPr>
              <a:t>architecture.</a:t>
            </a:r>
            <a:endParaRPr sz="3950" dirty="0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9705" y="8824727"/>
            <a:ext cx="2019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2753" y="6557082"/>
            <a:ext cx="17219897" cy="3514937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b="1" spc="-22" baseline="1307" dirty="0">
                <a:cs typeface="Arial"/>
              </a:rPr>
              <a:t>Fast</a:t>
            </a:r>
            <a:r>
              <a:rPr sz="6375" b="1" spc="-277" baseline="1307" dirty="0">
                <a:cs typeface="Arial"/>
              </a:rPr>
              <a:t> </a:t>
            </a:r>
            <a:r>
              <a:rPr sz="6375" b="1" spc="127" baseline="1307" dirty="0">
                <a:cs typeface="Arial"/>
              </a:rPr>
              <a:t>adaptability</a:t>
            </a:r>
            <a:r>
              <a:rPr sz="6375" b="1" spc="-284" baseline="1307" dirty="0">
                <a:cs typeface="Arial"/>
              </a:rPr>
              <a:t> </a:t>
            </a:r>
            <a:r>
              <a:rPr sz="6375" spc="322" baseline="1307" dirty="0">
                <a:cs typeface="Calibri"/>
              </a:rPr>
              <a:t>through</a:t>
            </a:r>
            <a:r>
              <a:rPr sz="6375" spc="44" baseline="1307" dirty="0">
                <a:cs typeface="Calibri"/>
              </a:rPr>
              <a:t> </a:t>
            </a:r>
            <a:r>
              <a:rPr sz="6375" spc="562" baseline="1307" dirty="0">
                <a:cs typeface="Calibri"/>
              </a:rPr>
              <a:t>good</a:t>
            </a:r>
            <a:r>
              <a:rPr sz="6375" spc="44" baseline="1307" dirty="0">
                <a:cs typeface="Calibri"/>
              </a:rPr>
              <a:t> </a:t>
            </a:r>
            <a:r>
              <a:rPr sz="6375" spc="315" baseline="1307" dirty="0">
                <a:cs typeface="Calibri"/>
              </a:rPr>
              <a:t>parameter</a:t>
            </a:r>
            <a:r>
              <a:rPr sz="6375" spc="44" baseline="1307" dirty="0">
                <a:cs typeface="Calibri"/>
              </a:rPr>
              <a:t> </a:t>
            </a:r>
            <a:r>
              <a:rPr sz="6375" spc="165" baseline="1307" dirty="0">
                <a:cs typeface="Calibri"/>
              </a:rPr>
              <a:t>initialization</a:t>
            </a:r>
            <a:endParaRPr sz="6375" baseline="1307" dirty="0">
              <a:cs typeface="Calibri"/>
            </a:endParaRPr>
          </a:p>
          <a:p>
            <a:pPr marL="1059180" marR="3466465" lvl="1" indent="-670560">
              <a:lnSpc>
                <a:spcPct val="104400"/>
              </a:lnSpc>
              <a:spcBef>
                <a:spcPts val="765"/>
              </a:spcBef>
              <a:buFont typeface="Arial"/>
              <a:buChar char="•"/>
              <a:tabLst>
                <a:tab pos="1059180" algn="l"/>
                <a:tab pos="1059815" algn="l"/>
              </a:tabLst>
            </a:pPr>
            <a:r>
              <a:rPr sz="5925" spc="202" baseline="1406" dirty="0">
                <a:cs typeface="Calibri"/>
              </a:rPr>
              <a:t>Explicitly </a:t>
            </a:r>
            <a:r>
              <a:rPr sz="5925" spc="300" baseline="1406" dirty="0">
                <a:cs typeface="Calibri"/>
              </a:rPr>
              <a:t>optimizes </a:t>
            </a:r>
            <a:r>
              <a:rPr sz="5925" spc="232" baseline="1406" dirty="0">
                <a:cs typeface="Calibri"/>
              </a:rPr>
              <a:t>to </a:t>
            </a:r>
            <a:r>
              <a:rPr sz="5925" spc="187" baseline="1406" dirty="0">
                <a:cs typeface="Calibri"/>
              </a:rPr>
              <a:t>learn </a:t>
            </a:r>
            <a:r>
              <a:rPr sz="5925" spc="127" baseline="1406" dirty="0">
                <a:cs typeface="Calibri"/>
              </a:rPr>
              <a:t>Internal</a:t>
            </a:r>
            <a:r>
              <a:rPr sz="5925" spc="-787" baseline="1406" dirty="0">
                <a:cs typeface="Calibri"/>
              </a:rPr>
              <a:t> </a:t>
            </a:r>
            <a:r>
              <a:rPr sz="5925" spc="232" baseline="1406" dirty="0">
                <a:cs typeface="Calibri"/>
              </a:rPr>
              <a:t>representation </a:t>
            </a:r>
            <a:r>
              <a:rPr sz="3950" spc="155" dirty="0">
                <a:cs typeface="Calibri"/>
              </a:rPr>
              <a:t> </a:t>
            </a:r>
            <a:r>
              <a:rPr sz="3950" spc="40" dirty="0">
                <a:cs typeface="Calibri"/>
              </a:rPr>
              <a:t>(i.e. </a:t>
            </a:r>
            <a:r>
              <a:rPr sz="3950" spc="145" dirty="0">
                <a:cs typeface="Calibri"/>
              </a:rPr>
              <a:t>suitable </a:t>
            </a:r>
            <a:r>
              <a:rPr sz="3950" spc="170" dirty="0">
                <a:cs typeface="Calibri"/>
              </a:rPr>
              <a:t>for </a:t>
            </a:r>
            <a:r>
              <a:rPr sz="3950" spc="204" dirty="0">
                <a:cs typeface="Calibri"/>
              </a:rPr>
              <a:t>many</a:t>
            </a:r>
            <a:r>
              <a:rPr sz="3950" spc="-335" dirty="0">
                <a:cs typeface="Calibri"/>
              </a:rPr>
              <a:t> </a:t>
            </a:r>
            <a:r>
              <a:rPr sz="3950" spc="155" dirty="0">
                <a:cs typeface="Calibri"/>
              </a:rPr>
              <a:t>tasks).</a:t>
            </a:r>
            <a:endParaRPr sz="3950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950"/>
              </a:spcBef>
            </a:pPr>
            <a:r>
              <a:rPr sz="3950" spc="175" dirty="0">
                <a:cs typeface="Calibri"/>
              </a:rPr>
              <a:t>Maximizes</a:t>
            </a:r>
            <a:r>
              <a:rPr sz="3950" spc="30" dirty="0">
                <a:cs typeface="Calibri"/>
              </a:rPr>
              <a:t> </a:t>
            </a:r>
            <a:r>
              <a:rPr sz="3950" spc="155" dirty="0">
                <a:cs typeface="Calibri"/>
              </a:rPr>
              <a:t>sensitivity</a:t>
            </a:r>
            <a:r>
              <a:rPr sz="3950" spc="30" dirty="0">
                <a:cs typeface="Calibri"/>
              </a:rPr>
              <a:t> </a:t>
            </a:r>
            <a:r>
              <a:rPr sz="3950" spc="254" dirty="0">
                <a:cs typeface="Calibri"/>
              </a:rPr>
              <a:t>of</a:t>
            </a:r>
            <a:r>
              <a:rPr sz="3950" spc="30" dirty="0">
                <a:cs typeface="Calibri"/>
              </a:rPr>
              <a:t> </a:t>
            </a:r>
            <a:r>
              <a:rPr sz="3950" spc="204" dirty="0">
                <a:cs typeface="Calibri"/>
              </a:rPr>
              <a:t>new</a:t>
            </a:r>
            <a:r>
              <a:rPr sz="3950" spc="35" dirty="0">
                <a:cs typeface="Calibri"/>
              </a:rPr>
              <a:t> </a:t>
            </a:r>
            <a:r>
              <a:rPr sz="3950" spc="200" dirty="0">
                <a:cs typeface="Calibri"/>
              </a:rPr>
              <a:t>task</a:t>
            </a:r>
            <a:r>
              <a:rPr sz="3950" spc="30" dirty="0">
                <a:cs typeface="Calibri"/>
              </a:rPr>
              <a:t> </a:t>
            </a:r>
            <a:r>
              <a:rPr sz="3950" spc="235" dirty="0">
                <a:cs typeface="Calibri"/>
              </a:rPr>
              <a:t>losses</a:t>
            </a:r>
            <a:r>
              <a:rPr sz="3950" spc="30" dirty="0">
                <a:cs typeface="Calibri"/>
              </a:rPr>
              <a:t> </a:t>
            </a:r>
            <a:r>
              <a:rPr sz="3950" spc="155" dirty="0">
                <a:cs typeface="Calibri"/>
              </a:rPr>
              <a:t>to</a:t>
            </a:r>
            <a:r>
              <a:rPr sz="3950" spc="35" dirty="0">
                <a:cs typeface="Calibri"/>
              </a:rPr>
              <a:t> </a:t>
            </a:r>
            <a:r>
              <a:rPr sz="3950" spc="185" dirty="0">
                <a:cs typeface="Calibri"/>
              </a:rPr>
              <a:t>the</a:t>
            </a:r>
            <a:r>
              <a:rPr sz="3950" spc="30" dirty="0">
                <a:cs typeface="Calibri"/>
              </a:rPr>
              <a:t> </a:t>
            </a:r>
            <a:r>
              <a:rPr sz="3950" spc="210" dirty="0">
                <a:cs typeface="Calibri"/>
              </a:rPr>
              <a:t>model</a:t>
            </a:r>
            <a:r>
              <a:rPr sz="3950" spc="30" dirty="0">
                <a:cs typeface="Calibri"/>
              </a:rPr>
              <a:t> </a:t>
            </a:r>
            <a:r>
              <a:rPr sz="3950" spc="165" dirty="0">
                <a:cs typeface="Calibri"/>
              </a:rPr>
              <a:t>parameters.</a:t>
            </a:r>
            <a:endParaRPr sz="3950"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097" y="877325"/>
            <a:ext cx="91415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0" dirty="0">
                <a:latin typeface="+mj-lt"/>
                <a:cs typeface="Calibri"/>
              </a:rPr>
              <a:t>3. </a:t>
            </a:r>
            <a:r>
              <a:rPr sz="2950" spc="190" dirty="0">
                <a:latin typeface="+mj-lt"/>
                <a:cs typeface="Calibri"/>
              </a:rPr>
              <a:t>Model-Agnostic </a:t>
            </a:r>
            <a:r>
              <a:rPr sz="2950" spc="160" dirty="0">
                <a:latin typeface="+mj-lt"/>
                <a:cs typeface="Calibri"/>
              </a:rPr>
              <a:t>Meta-Learning</a:t>
            </a:r>
            <a:r>
              <a:rPr sz="2950" spc="-145" dirty="0">
                <a:latin typeface="+mj-lt"/>
                <a:cs typeface="Calibri"/>
              </a:rPr>
              <a:t> </a:t>
            </a:r>
            <a:r>
              <a:rPr sz="2950" spc="125" dirty="0">
                <a:latin typeface="+mj-lt"/>
                <a:cs typeface="Calibri"/>
              </a:rPr>
              <a:t>(MAML)</a:t>
            </a:r>
            <a:endParaRPr sz="295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30469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325" dirty="0">
                <a:latin typeface="+mn-lt"/>
              </a:rPr>
              <a:t>Characteristics </a:t>
            </a:r>
            <a:r>
              <a:rPr sz="6650" spc="395" dirty="0">
                <a:latin typeface="+mn-lt"/>
              </a:rPr>
              <a:t>of</a:t>
            </a:r>
            <a:r>
              <a:rPr sz="6650" spc="-595" dirty="0">
                <a:latin typeface="+mn-lt"/>
              </a:rPr>
              <a:t> </a:t>
            </a:r>
            <a:r>
              <a:rPr sz="6650" spc="290" dirty="0">
                <a:latin typeface="+mn-lt"/>
              </a:rPr>
              <a:t>MAML</a:t>
            </a:r>
            <a:endParaRPr sz="665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9705" y="3742158"/>
            <a:ext cx="201930" cy="219329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2753" y="2966441"/>
            <a:ext cx="17134205" cy="295846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b="1" spc="150" baseline="1307" dirty="0">
                <a:cs typeface="Arial"/>
              </a:rPr>
              <a:t>Model-agnostic</a:t>
            </a:r>
            <a:r>
              <a:rPr sz="6375" b="1" spc="-284" baseline="1307" dirty="0">
                <a:cs typeface="Arial"/>
              </a:rPr>
              <a:t> </a:t>
            </a:r>
            <a:r>
              <a:rPr sz="6375" spc="345" baseline="1307" dirty="0">
                <a:cs typeface="Calibri"/>
              </a:rPr>
              <a:t>(No</a:t>
            </a:r>
            <a:r>
              <a:rPr sz="6375" spc="44" baseline="1307" dirty="0">
                <a:cs typeface="Calibri"/>
              </a:rPr>
              <a:t> </a:t>
            </a:r>
            <a:r>
              <a:rPr sz="6375" spc="277" baseline="1307" dirty="0">
                <a:cs typeface="Calibri"/>
              </a:rPr>
              <a:t>matter</a:t>
            </a:r>
            <a:r>
              <a:rPr sz="6375" spc="44" baseline="1307" dirty="0">
                <a:cs typeface="Calibri"/>
              </a:rPr>
              <a:t> </a:t>
            </a:r>
            <a:r>
              <a:rPr sz="6375" spc="292" baseline="1307" dirty="0">
                <a:cs typeface="Calibri"/>
              </a:rPr>
              <a:t>whatever</a:t>
            </a:r>
            <a:r>
              <a:rPr sz="6375" spc="44" baseline="1307" dirty="0">
                <a:cs typeface="Calibri"/>
              </a:rPr>
              <a:t> </a:t>
            </a:r>
            <a:r>
              <a:rPr sz="6375" spc="359" baseline="1307" dirty="0">
                <a:cs typeface="Calibri"/>
              </a:rPr>
              <a:t>model</a:t>
            </a:r>
            <a:r>
              <a:rPr sz="6375" spc="44" baseline="1307" dirty="0">
                <a:cs typeface="Calibri"/>
              </a:rPr>
              <a:t> </a:t>
            </a:r>
            <a:r>
              <a:rPr sz="6375" spc="225" baseline="1307" dirty="0">
                <a:cs typeface="Calibri"/>
              </a:rPr>
              <a:t>is)</a:t>
            </a:r>
            <a:endParaRPr sz="6375" baseline="1307" dirty="0">
              <a:cs typeface="Calibri"/>
            </a:endParaRPr>
          </a:p>
          <a:p>
            <a:pPr marL="1059180" marR="5080">
              <a:lnSpc>
                <a:spcPts val="5690"/>
              </a:lnSpc>
              <a:spcBef>
                <a:spcPts val="285"/>
              </a:spcBef>
            </a:pPr>
            <a:r>
              <a:rPr sz="3950" spc="200" dirty="0">
                <a:cs typeface="Calibri"/>
              </a:rPr>
              <a:t>Classification </a:t>
            </a:r>
            <a:r>
              <a:rPr sz="3950" spc="-210" dirty="0">
                <a:cs typeface="Calibri"/>
              </a:rPr>
              <a:t>&amp; </a:t>
            </a:r>
            <a:r>
              <a:rPr sz="3950" spc="200" dirty="0">
                <a:cs typeface="Calibri"/>
              </a:rPr>
              <a:t>regression </a:t>
            </a:r>
            <a:r>
              <a:rPr sz="3950" spc="125" dirty="0">
                <a:cs typeface="Calibri"/>
              </a:rPr>
              <a:t>with </a:t>
            </a:r>
            <a:r>
              <a:rPr sz="3950" spc="140" dirty="0">
                <a:cs typeface="Calibri"/>
              </a:rPr>
              <a:t>differentiable </a:t>
            </a:r>
            <a:r>
              <a:rPr sz="3950" spc="200" dirty="0">
                <a:cs typeface="Calibri"/>
              </a:rPr>
              <a:t>losses, </a:t>
            </a:r>
            <a:r>
              <a:rPr sz="3950" spc="165" dirty="0">
                <a:cs typeface="Calibri"/>
              </a:rPr>
              <a:t>Policy </a:t>
            </a:r>
            <a:r>
              <a:rPr sz="3950" spc="175" dirty="0">
                <a:cs typeface="Calibri"/>
              </a:rPr>
              <a:t>gradient</a:t>
            </a:r>
            <a:r>
              <a:rPr sz="3950" spc="-535" dirty="0">
                <a:cs typeface="Calibri"/>
              </a:rPr>
              <a:t> </a:t>
            </a:r>
            <a:r>
              <a:rPr sz="3950" spc="155" dirty="0">
                <a:cs typeface="Calibri"/>
              </a:rPr>
              <a:t>RL.  </a:t>
            </a:r>
            <a:r>
              <a:rPr sz="3950" spc="204" dirty="0">
                <a:cs typeface="Calibri"/>
              </a:rPr>
              <a:t>The </a:t>
            </a:r>
            <a:r>
              <a:rPr sz="3950" spc="210" dirty="0">
                <a:cs typeface="Calibri"/>
              </a:rPr>
              <a:t>model </a:t>
            </a:r>
            <a:r>
              <a:rPr sz="3950" spc="180" dirty="0">
                <a:cs typeface="Calibri"/>
              </a:rPr>
              <a:t>should </a:t>
            </a:r>
            <a:r>
              <a:rPr sz="3950" spc="280" dirty="0">
                <a:cs typeface="Calibri"/>
              </a:rPr>
              <a:t>be</a:t>
            </a:r>
            <a:r>
              <a:rPr sz="3950" spc="-495" dirty="0">
                <a:cs typeface="Calibri"/>
              </a:rPr>
              <a:t> </a:t>
            </a:r>
            <a:r>
              <a:rPr sz="3950" spc="175" dirty="0">
                <a:cs typeface="Calibri"/>
              </a:rPr>
              <a:t>parameterized.</a:t>
            </a:r>
            <a:endParaRPr sz="3950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600"/>
              </a:spcBef>
            </a:pPr>
            <a:r>
              <a:rPr sz="3950" spc="260" dirty="0">
                <a:cs typeface="Calibri"/>
              </a:rPr>
              <a:t>No</a:t>
            </a:r>
            <a:r>
              <a:rPr sz="3950" spc="25" dirty="0">
                <a:cs typeface="Calibri"/>
              </a:rPr>
              <a:t> </a:t>
            </a:r>
            <a:r>
              <a:rPr sz="3950" spc="175" dirty="0">
                <a:cs typeface="Calibri"/>
              </a:rPr>
              <a:t>other</a:t>
            </a:r>
            <a:r>
              <a:rPr sz="3950" spc="25" dirty="0">
                <a:cs typeface="Calibri"/>
              </a:rPr>
              <a:t> </a:t>
            </a:r>
            <a:r>
              <a:rPr sz="3950" spc="204" dirty="0">
                <a:cs typeface="Calibri"/>
              </a:rPr>
              <a:t>assumptions</a:t>
            </a:r>
            <a:r>
              <a:rPr sz="3950" spc="25" dirty="0">
                <a:cs typeface="Calibri"/>
              </a:rPr>
              <a:t> </a:t>
            </a:r>
            <a:r>
              <a:rPr sz="3950" spc="190" dirty="0">
                <a:cs typeface="Calibri"/>
              </a:rPr>
              <a:t>on</a:t>
            </a:r>
            <a:r>
              <a:rPr sz="3950" spc="25" dirty="0">
                <a:cs typeface="Calibri"/>
              </a:rPr>
              <a:t> </a:t>
            </a:r>
            <a:r>
              <a:rPr sz="3950" spc="185" dirty="0">
                <a:cs typeface="Calibri"/>
              </a:rPr>
              <a:t>the</a:t>
            </a:r>
            <a:r>
              <a:rPr sz="3950" spc="-55" dirty="0">
                <a:cs typeface="Calibri"/>
              </a:rPr>
              <a:t> </a:t>
            </a:r>
            <a:r>
              <a:rPr sz="3950" spc="200" dirty="0">
                <a:cs typeface="Calibri"/>
              </a:rPr>
              <a:t>form</a:t>
            </a:r>
            <a:r>
              <a:rPr sz="3950" spc="25" dirty="0">
                <a:cs typeface="Calibri"/>
              </a:rPr>
              <a:t> </a:t>
            </a:r>
            <a:r>
              <a:rPr sz="3950" spc="254" dirty="0">
                <a:cs typeface="Calibri"/>
              </a:rPr>
              <a:t>of</a:t>
            </a:r>
            <a:r>
              <a:rPr sz="3950" spc="25" dirty="0">
                <a:cs typeface="Calibri"/>
              </a:rPr>
              <a:t> </a:t>
            </a:r>
            <a:r>
              <a:rPr sz="3950" spc="185" dirty="0">
                <a:cs typeface="Calibri"/>
              </a:rPr>
              <a:t>the</a:t>
            </a:r>
            <a:r>
              <a:rPr sz="3950" spc="25" dirty="0">
                <a:cs typeface="Calibri"/>
              </a:rPr>
              <a:t> </a:t>
            </a:r>
            <a:r>
              <a:rPr sz="3950" spc="165" dirty="0">
                <a:cs typeface="Calibri"/>
              </a:rPr>
              <a:t>model.</a:t>
            </a:r>
            <a:endParaRPr sz="3950" dirty="0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2753" y="6700623"/>
            <a:ext cx="15391097" cy="226344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b="1" spc="37" baseline="1307" dirty="0">
                <a:cs typeface="Arial"/>
              </a:rPr>
              <a:t>Task-agnostic</a:t>
            </a:r>
            <a:r>
              <a:rPr sz="6375" b="1" spc="-284" baseline="1307" dirty="0">
                <a:cs typeface="Arial"/>
              </a:rPr>
              <a:t> </a:t>
            </a:r>
            <a:r>
              <a:rPr sz="6375" spc="345" baseline="1307" dirty="0">
                <a:cs typeface="Calibri"/>
              </a:rPr>
              <a:t>(No</a:t>
            </a:r>
            <a:r>
              <a:rPr sz="6375" spc="52" baseline="1307" dirty="0">
                <a:cs typeface="Calibri"/>
              </a:rPr>
              <a:t> </a:t>
            </a:r>
            <a:r>
              <a:rPr sz="6375" spc="277" baseline="1307" dirty="0">
                <a:cs typeface="Calibri"/>
              </a:rPr>
              <a:t>matter</a:t>
            </a:r>
            <a:r>
              <a:rPr sz="6375" spc="44" baseline="1307" dirty="0">
                <a:cs typeface="Calibri"/>
              </a:rPr>
              <a:t> </a:t>
            </a:r>
            <a:r>
              <a:rPr sz="6375" spc="292" baseline="1307" dirty="0">
                <a:cs typeface="Calibri"/>
              </a:rPr>
              <a:t>whatever</a:t>
            </a:r>
            <a:r>
              <a:rPr sz="6375" spc="52" baseline="1307" dirty="0">
                <a:cs typeface="Calibri"/>
              </a:rPr>
              <a:t> </a:t>
            </a:r>
            <a:r>
              <a:rPr sz="6375" spc="337" baseline="1307" dirty="0">
                <a:cs typeface="Calibri"/>
              </a:rPr>
              <a:t>task</a:t>
            </a:r>
            <a:r>
              <a:rPr sz="6375" spc="44" baseline="1307" dirty="0">
                <a:cs typeface="Calibri"/>
              </a:rPr>
              <a:t> </a:t>
            </a:r>
            <a:r>
              <a:rPr sz="6375" spc="225" baseline="1307" dirty="0">
                <a:cs typeface="Calibri"/>
              </a:rPr>
              <a:t>is)</a:t>
            </a:r>
            <a:endParaRPr sz="6375" baseline="1307" dirty="0">
              <a:cs typeface="Calibri"/>
            </a:endParaRPr>
          </a:p>
          <a:p>
            <a:pPr marL="1059180" lvl="1" indent="-67056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1059180" algn="l"/>
                <a:tab pos="1059815" algn="l"/>
              </a:tabLst>
            </a:pPr>
            <a:r>
              <a:rPr sz="5925" spc="352" baseline="1406" dirty="0">
                <a:cs typeface="Calibri"/>
              </a:rPr>
              <a:t>Adopted </a:t>
            </a:r>
            <a:r>
              <a:rPr sz="5925" spc="30" baseline="1406" dirty="0">
                <a:cs typeface="Calibri"/>
              </a:rPr>
              <a:t>all </a:t>
            </a:r>
            <a:r>
              <a:rPr sz="5925" spc="307" baseline="1406" dirty="0">
                <a:cs typeface="Calibri"/>
              </a:rPr>
              <a:t>knowledge-transferable</a:t>
            </a:r>
            <a:r>
              <a:rPr sz="5925" spc="-284" baseline="1406" dirty="0">
                <a:cs typeface="Calibri"/>
              </a:rPr>
              <a:t> </a:t>
            </a:r>
            <a:r>
              <a:rPr sz="5925" spc="254" baseline="1406" dirty="0">
                <a:cs typeface="Calibri"/>
              </a:rPr>
              <a:t>tasks.</a:t>
            </a:r>
            <a:endParaRPr sz="5925" baseline="1406" dirty="0">
              <a:cs typeface="Calibri"/>
            </a:endParaRPr>
          </a:p>
          <a:p>
            <a:pPr marL="1059180" lvl="1" indent="-670560">
              <a:lnSpc>
                <a:spcPct val="100000"/>
              </a:lnSpc>
              <a:spcBef>
                <a:spcPts val="944"/>
              </a:spcBef>
              <a:buFont typeface="Arial"/>
              <a:buChar char="•"/>
              <a:tabLst>
                <a:tab pos="1059180" algn="l"/>
                <a:tab pos="1059815" algn="l"/>
              </a:tabLst>
            </a:pPr>
            <a:r>
              <a:rPr sz="5925" spc="390" baseline="1406" dirty="0">
                <a:cs typeface="Calibri"/>
              </a:rPr>
              <a:t>No </a:t>
            </a:r>
            <a:r>
              <a:rPr sz="5925" spc="262" baseline="1406" dirty="0">
                <a:cs typeface="Calibri"/>
              </a:rPr>
              <a:t>other </a:t>
            </a:r>
            <a:r>
              <a:rPr sz="5925" spc="292" baseline="1406" dirty="0">
                <a:cs typeface="Calibri"/>
              </a:rPr>
              <a:t>assumption </a:t>
            </a:r>
            <a:r>
              <a:rPr sz="5925" spc="232" baseline="1406" dirty="0">
                <a:cs typeface="Calibri"/>
              </a:rPr>
              <a:t>is</a:t>
            </a:r>
            <a:r>
              <a:rPr sz="5925" spc="-794" baseline="1406" dirty="0">
                <a:cs typeface="Calibri"/>
              </a:rPr>
              <a:t> </a:t>
            </a:r>
            <a:r>
              <a:rPr sz="5925" spc="195" baseline="1406" dirty="0">
                <a:cs typeface="Calibri"/>
              </a:rPr>
              <a:t>required.</a:t>
            </a:r>
            <a:endParaRPr sz="5925" baseline="1406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097" y="877325"/>
            <a:ext cx="101321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0" dirty="0">
                <a:latin typeface="+mj-lt"/>
                <a:cs typeface="Calibri"/>
              </a:rPr>
              <a:t>3. </a:t>
            </a:r>
            <a:r>
              <a:rPr sz="2950" spc="190" dirty="0">
                <a:latin typeface="+mj-lt"/>
                <a:cs typeface="Calibri"/>
              </a:rPr>
              <a:t>Model-Agnostic </a:t>
            </a:r>
            <a:r>
              <a:rPr sz="2950" spc="160" dirty="0">
                <a:latin typeface="+mj-lt"/>
                <a:cs typeface="Calibri"/>
              </a:rPr>
              <a:t>Meta-Learning</a:t>
            </a:r>
            <a:r>
              <a:rPr sz="2950" spc="-145" dirty="0">
                <a:latin typeface="+mj-lt"/>
                <a:cs typeface="Calibri"/>
              </a:rPr>
              <a:t> </a:t>
            </a:r>
            <a:r>
              <a:rPr sz="2950" spc="125" dirty="0">
                <a:latin typeface="+mj-lt"/>
                <a:cs typeface="Calibri"/>
              </a:rPr>
              <a:t>(MAML)</a:t>
            </a:r>
            <a:endParaRPr sz="295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8850" y="1179922"/>
            <a:ext cx="8524816" cy="5025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2753" y="3086682"/>
            <a:ext cx="9510395" cy="2017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509" baseline="1307" dirty="0">
                <a:cs typeface="Calibri"/>
              </a:rPr>
              <a:t>Some </a:t>
            </a:r>
            <a:r>
              <a:rPr sz="6375" spc="157" baseline="1307" dirty="0">
                <a:cs typeface="Calibri"/>
              </a:rPr>
              <a:t>internal</a:t>
            </a:r>
            <a:r>
              <a:rPr sz="6375" spc="-434" baseline="1307" dirty="0">
                <a:cs typeface="Calibri"/>
              </a:rPr>
              <a:t> </a:t>
            </a:r>
            <a:r>
              <a:rPr sz="6375" spc="284" baseline="1307" dirty="0">
                <a:cs typeface="Calibri"/>
              </a:rPr>
              <a:t>representations</a:t>
            </a:r>
            <a:endParaRPr sz="6375" baseline="1307" dirty="0">
              <a:cs typeface="Calibri"/>
            </a:endParaRPr>
          </a:p>
          <a:p>
            <a:pPr marL="588010">
              <a:lnSpc>
                <a:spcPct val="100000"/>
              </a:lnSpc>
              <a:spcBef>
                <a:spcPts val="260"/>
              </a:spcBef>
            </a:pPr>
            <a:r>
              <a:rPr sz="4250" spc="175" dirty="0">
                <a:cs typeface="Calibri"/>
              </a:rPr>
              <a:t>are </a:t>
            </a:r>
            <a:r>
              <a:rPr sz="4250" b="1" spc="80" dirty="0">
                <a:cs typeface="Arial"/>
              </a:rPr>
              <a:t>more </a:t>
            </a:r>
            <a:r>
              <a:rPr sz="4250" b="1" spc="85" dirty="0">
                <a:cs typeface="Arial"/>
              </a:rPr>
              <a:t>transferrable</a:t>
            </a:r>
            <a:r>
              <a:rPr sz="4250" b="1" spc="-775" dirty="0">
                <a:cs typeface="Arial"/>
              </a:rPr>
              <a:t> </a:t>
            </a:r>
            <a:r>
              <a:rPr sz="4250" spc="180" dirty="0">
                <a:cs typeface="Calibri"/>
              </a:rPr>
              <a:t>than </a:t>
            </a:r>
            <a:r>
              <a:rPr sz="4250" spc="175" dirty="0">
                <a:cs typeface="Calibri"/>
              </a:rPr>
              <a:t>others.</a:t>
            </a:r>
            <a:endParaRPr sz="4250" dirty="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2753" y="6018529"/>
            <a:ext cx="2165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651" y="5970363"/>
            <a:ext cx="13676630" cy="274882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250" spc="235" dirty="0">
                <a:cs typeface="Calibri"/>
              </a:rPr>
              <a:t>Desired</a:t>
            </a:r>
            <a:r>
              <a:rPr sz="4250" spc="25" dirty="0">
                <a:cs typeface="Calibri"/>
              </a:rPr>
              <a:t> </a:t>
            </a:r>
            <a:r>
              <a:rPr sz="4250" spc="240" dirty="0">
                <a:cs typeface="Calibri"/>
              </a:rPr>
              <a:t>model</a:t>
            </a:r>
            <a:r>
              <a:rPr sz="4250" spc="30" dirty="0">
                <a:cs typeface="Calibri"/>
              </a:rPr>
              <a:t> </a:t>
            </a:r>
            <a:r>
              <a:rPr sz="4250" spc="210" dirty="0">
                <a:cs typeface="Calibri"/>
              </a:rPr>
              <a:t>parameter</a:t>
            </a:r>
            <a:r>
              <a:rPr sz="4250" spc="30" dirty="0">
                <a:cs typeface="Calibri"/>
              </a:rPr>
              <a:t> </a:t>
            </a:r>
            <a:r>
              <a:rPr sz="4250" spc="254" dirty="0">
                <a:cs typeface="Calibri"/>
              </a:rPr>
              <a:t>set</a:t>
            </a:r>
            <a:r>
              <a:rPr sz="4250" spc="30" dirty="0">
                <a:cs typeface="Calibri"/>
              </a:rPr>
              <a:t> </a:t>
            </a:r>
            <a:r>
              <a:rPr sz="4250" spc="175" dirty="0">
                <a:cs typeface="Calibri"/>
              </a:rPr>
              <a:t>is</a:t>
            </a:r>
            <a:r>
              <a:rPr sz="4250" spc="25" dirty="0">
                <a:cs typeface="Calibri"/>
              </a:rPr>
              <a:t> </a:t>
            </a:r>
            <a:r>
              <a:rPr sz="4250" i="1" spc="475" dirty="0">
                <a:cs typeface="Calibri"/>
              </a:rPr>
              <a:t>θ</a:t>
            </a:r>
            <a:r>
              <a:rPr sz="4250" i="1" spc="30" dirty="0">
                <a:cs typeface="Calibri"/>
              </a:rPr>
              <a:t> </a:t>
            </a:r>
            <a:r>
              <a:rPr sz="4250" spc="310" dirty="0">
                <a:cs typeface="Calibri"/>
              </a:rPr>
              <a:t>such</a:t>
            </a:r>
            <a:r>
              <a:rPr sz="4250" spc="30" dirty="0">
                <a:cs typeface="Calibri"/>
              </a:rPr>
              <a:t> </a:t>
            </a:r>
            <a:r>
              <a:rPr sz="4250" spc="110" dirty="0">
                <a:cs typeface="Calibri"/>
              </a:rPr>
              <a:t>that:</a:t>
            </a:r>
            <a:endParaRPr sz="425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250" spc="235" dirty="0">
                <a:cs typeface="Calibri"/>
              </a:rPr>
              <a:t>Applying</a:t>
            </a:r>
            <a:r>
              <a:rPr sz="4250" spc="30" dirty="0">
                <a:cs typeface="Calibri"/>
              </a:rPr>
              <a:t> </a:t>
            </a:r>
            <a:r>
              <a:rPr sz="4250" spc="245" dirty="0">
                <a:cs typeface="Calibri"/>
              </a:rPr>
              <a:t>one</a:t>
            </a:r>
            <a:r>
              <a:rPr sz="4250" spc="30" dirty="0">
                <a:cs typeface="Calibri"/>
              </a:rPr>
              <a:t> </a:t>
            </a:r>
            <a:r>
              <a:rPr sz="4250" spc="160" dirty="0">
                <a:cs typeface="Calibri"/>
              </a:rPr>
              <a:t>(or</a:t>
            </a:r>
            <a:r>
              <a:rPr sz="4250" spc="30" dirty="0">
                <a:cs typeface="Calibri"/>
              </a:rPr>
              <a:t> </a:t>
            </a:r>
            <a:r>
              <a:rPr sz="4250" spc="240" dirty="0">
                <a:cs typeface="Calibri"/>
              </a:rPr>
              <a:t>a</a:t>
            </a:r>
            <a:r>
              <a:rPr sz="4250" spc="30" dirty="0">
                <a:cs typeface="Calibri"/>
              </a:rPr>
              <a:t> </a:t>
            </a:r>
            <a:r>
              <a:rPr sz="4250" spc="150" dirty="0">
                <a:cs typeface="Calibri"/>
              </a:rPr>
              <a:t>small</a:t>
            </a:r>
            <a:r>
              <a:rPr sz="4250" spc="35" dirty="0">
                <a:cs typeface="Calibri"/>
              </a:rPr>
              <a:t> </a:t>
            </a:r>
            <a:r>
              <a:rPr sz="4250" spc="630" dirty="0">
                <a:cs typeface="Calibri"/>
              </a:rPr>
              <a:t>#</a:t>
            </a:r>
            <a:r>
              <a:rPr sz="4250" spc="30" dirty="0">
                <a:cs typeface="Calibri"/>
              </a:rPr>
              <a:t> </a:t>
            </a:r>
            <a:r>
              <a:rPr sz="4250" spc="250" dirty="0">
                <a:cs typeface="Calibri"/>
              </a:rPr>
              <a:t>of)</a:t>
            </a:r>
            <a:r>
              <a:rPr sz="4250" spc="30" dirty="0">
                <a:cs typeface="Calibri"/>
              </a:rPr>
              <a:t> </a:t>
            </a:r>
            <a:r>
              <a:rPr sz="4250" spc="200" dirty="0">
                <a:cs typeface="Calibri"/>
              </a:rPr>
              <a:t>gradient</a:t>
            </a:r>
            <a:r>
              <a:rPr sz="4250" spc="30" dirty="0">
                <a:cs typeface="Calibri"/>
              </a:rPr>
              <a:t> </a:t>
            </a:r>
            <a:r>
              <a:rPr sz="4250" spc="254" dirty="0">
                <a:cs typeface="Calibri"/>
              </a:rPr>
              <a:t>step</a:t>
            </a:r>
            <a:r>
              <a:rPr sz="4250" spc="35" dirty="0">
                <a:cs typeface="Calibri"/>
              </a:rPr>
              <a:t> </a:t>
            </a:r>
            <a:r>
              <a:rPr sz="4250" spc="180" dirty="0">
                <a:cs typeface="Calibri"/>
              </a:rPr>
              <a:t>to</a:t>
            </a:r>
            <a:r>
              <a:rPr sz="4250" spc="30" dirty="0">
                <a:cs typeface="Calibri"/>
              </a:rPr>
              <a:t> </a:t>
            </a:r>
            <a:r>
              <a:rPr sz="4250" i="1" spc="475" dirty="0">
                <a:cs typeface="Calibri"/>
              </a:rPr>
              <a:t>θ</a:t>
            </a:r>
            <a:endParaRPr sz="425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250" spc="220" dirty="0">
                <a:cs typeface="Calibri"/>
              </a:rPr>
              <a:t>on</a:t>
            </a:r>
            <a:r>
              <a:rPr sz="4250" spc="35" dirty="0">
                <a:cs typeface="Calibri"/>
              </a:rPr>
              <a:t> </a:t>
            </a:r>
            <a:r>
              <a:rPr sz="4250" spc="240" dirty="0">
                <a:cs typeface="Calibri"/>
              </a:rPr>
              <a:t>a</a:t>
            </a:r>
            <a:r>
              <a:rPr sz="4250" spc="35" dirty="0">
                <a:cs typeface="Calibri"/>
              </a:rPr>
              <a:t> </a:t>
            </a:r>
            <a:r>
              <a:rPr sz="4250" spc="235" dirty="0">
                <a:cs typeface="Calibri"/>
              </a:rPr>
              <a:t>new</a:t>
            </a:r>
            <a:r>
              <a:rPr sz="4250" spc="35" dirty="0">
                <a:cs typeface="Calibri"/>
              </a:rPr>
              <a:t> </a:t>
            </a:r>
            <a:r>
              <a:rPr sz="4250" spc="225" dirty="0">
                <a:cs typeface="Calibri"/>
              </a:rPr>
              <a:t>task</a:t>
            </a:r>
            <a:r>
              <a:rPr sz="4250" spc="35" dirty="0">
                <a:cs typeface="Calibri"/>
              </a:rPr>
              <a:t> will </a:t>
            </a:r>
            <a:r>
              <a:rPr sz="4250" spc="275" dirty="0">
                <a:cs typeface="Calibri"/>
              </a:rPr>
              <a:t>produce</a:t>
            </a:r>
            <a:r>
              <a:rPr sz="4250" spc="35" dirty="0">
                <a:cs typeface="Calibri"/>
              </a:rPr>
              <a:t> </a:t>
            </a:r>
            <a:r>
              <a:rPr sz="4250" spc="165" dirty="0">
                <a:cs typeface="Calibri"/>
              </a:rPr>
              <a:t>maximally</a:t>
            </a:r>
            <a:r>
              <a:rPr sz="4250" spc="35" dirty="0">
                <a:cs typeface="Calibri"/>
              </a:rPr>
              <a:t> </a:t>
            </a:r>
            <a:r>
              <a:rPr sz="4250" spc="240" dirty="0">
                <a:cs typeface="Calibri"/>
              </a:rPr>
              <a:t>effective</a:t>
            </a:r>
            <a:r>
              <a:rPr sz="4250" spc="35" dirty="0">
                <a:cs typeface="Calibri"/>
              </a:rPr>
              <a:t> </a:t>
            </a:r>
            <a:r>
              <a:rPr sz="4250" spc="130" dirty="0">
                <a:cs typeface="Calibri"/>
              </a:rPr>
              <a:t>behavior.</a:t>
            </a:r>
            <a:endParaRPr sz="4250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8651" y="8734677"/>
            <a:ext cx="12949555" cy="205633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250" spc="755" dirty="0">
                <a:cs typeface="Calibri"/>
              </a:rPr>
              <a:t>→</a:t>
            </a:r>
            <a:r>
              <a:rPr sz="4250" spc="30" dirty="0">
                <a:cs typeface="Calibri"/>
              </a:rPr>
              <a:t> </a:t>
            </a:r>
            <a:r>
              <a:rPr sz="4250" spc="195" dirty="0">
                <a:cs typeface="Calibri"/>
              </a:rPr>
              <a:t>Find</a:t>
            </a:r>
            <a:r>
              <a:rPr sz="4250" spc="30" dirty="0">
                <a:cs typeface="Calibri"/>
              </a:rPr>
              <a:t> </a:t>
            </a:r>
            <a:r>
              <a:rPr sz="4250" i="1" spc="475" dirty="0">
                <a:cs typeface="Calibri"/>
              </a:rPr>
              <a:t>θ</a:t>
            </a:r>
            <a:r>
              <a:rPr sz="4250" i="1" spc="30" dirty="0">
                <a:cs typeface="Calibri"/>
              </a:rPr>
              <a:t> </a:t>
            </a:r>
            <a:r>
              <a:rPr sz="4250" spc="165" dirty="0">
                <a:cs typeface="Calibri"/>
              </a:rPr>
              <a:t>that</a:t>
            </a:r>
            <a:r>
              <a:rPr sz="4250" spc="30" dirty="0">
                <a:cs typeface="Calibri"/>
              </a:rPr>
              <a:t> </a:t>
            </a:r>
            <a:r>
              <a:rPr sz="4250" spc="265" dirty="0">
                <a:cs typeface="Calibri"/>
              </a:rPr>
              <a:t>commonly</a:t>
            </a:r>
            <a:r>
              <a:rPr sz="4250" spc="35" dirty="0">
                <a:cs typeface="Calibri"/>
              </a:rPr>
              <a:t> </a:t>
            </a:r>
            <a:r>
              <a:rPr sz="4250" spc="305" dirty="0">
                <a:cs typeface="Calibri"/>
              </a:rPr>
              <a:t>decreases</a:t>
            </a:r>
            <a:r>
              <a:rPr sz="4250" spc="30" dirty="0">
                <a:cs typeface="Calibri"/>
              </a:rPr>
              <a:t> </a:t>
            </a:r>
            <a:r>
              <a:rPr sz="4250" spc="229" dirty="0">
                <a:cs typeface="Calibri"/>
              </a:rPr>
              <a:t>loss</a:t>
            </a:r>
            <a:r>
              <a:rPr sz="4250" spc="30" dirty="0">
                <a:cs typeface="Calibri"/>
              </a:rPr>
              <a:t> </a:t>
            </a:r>
            <a:r>
              <a:rPr sz="4250" spc="285" dirty="0">
                <a:cs typeface="Calibri"/>
              </a:rPr>
              <a:t>of</a:t>
            </a:r>
            <a:r>
              <a:rPr sz="4250" spc="30" dirty="0">
                <a:cs typeface="Calibri"/>
              </a:rPr>
              <a:t> </a:t>
            </a:r>
            <a:r>
              <a:rPr sz="4250" spc="315" dirty="0">
                <a:cs typeface="Calibri"/>
              </a:rPr>
              <a:t>each</a:t>
            </a:r>
            <a:r>
              <a:rPr sz="4250" spc="35" dirty="0">
                <a:cs typeface="Calibri"/>
              </a:rPr>
              <a:t> </a:t>
            </a:r>
            <a:r>
              <a:rPr sz="4250" spc="225" dirty="0">
                <a:cs typeface="Calibri"/>
              </a:rPr>
              <a:t>task</a:t>
            </a:r>
            <a:endParaRPr sz="4250" dirty="0">
              <a:cs typeface="Calibri"/>
            </a:endParaRPr>
          </a:p>
          <a:p>
            <a:pPr marL="643890">
              <a:lnSpc>
                <a:spcPct val="100000"/>
              </a:lnSpc>
              <a:spcBef>
                <a:spcPts val="340"/>
              </a:spcBef>
            </a:pPr>
            <a:r>
              <a:rPr sz="4250" b="1" spc="185" dirty="0">
                <a:cs typeface="Arial"/>
              </a:rPr>
              <a:t>after</a:t>
            </a:r>
            <a:r>
              <a:rPr sz="4250" b="1" spc="-185" dirty="0">
                <a:cs typeface="Arial"/>
              </a:rPr>
              <a:t> </a:t>
            </a:r>
            <a:r>
              <a:rPr sz="4250" b="1" spc="65" dirty="0">
                <a:cs typeface="Arial"/>
              </a:rPr>
              <a:t>adaptation</a:t>
            </a:r>
            <a:r>
              <a:rPr sz="4250" spc="65" dirty="0">
                <a:cs typeface="Calibri"/>
              </a:rPr>
              <a:t>.</a:t>
            </a:r>
            <a:endParaRPr sz="4250" dirty="0"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8524816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80" dirty="0">
                <a:latin typeface="+mj-lt"/>
              </a:rPr>
              <a:t>Intuition </a:t>
            </a:r>
            <a:r>
              <a:rPr sz="6650" spc="395" dirty="0">
                <a:latin typeface="+mj-lt"/>
              </a:rPr>
              <a:t>of</a:t>
            </a:r>
            <a:r>
              <a:rPr sz="6650" spc="-365" dirty="0">
                <a:latin typeface="+mj-lt"/>
              </a:rPr>
              <a:t> </a:t>
            </a:r>
            <a:r>
              <a:rPr sz="6650" spc="275" dirty="0">
                <a:latin typeface="+mj-lt"/>
              </a:rPr>
              <a:t>MAML</a:t>
            </a:r>
            <a:endParaRPr sz="6650" dirty="0"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097" y="877325"/>
            <a:ext cx="8524816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0" dirty="0">
                <a:latin typeface="+mj-lt"/>
                <a:cs typeface="Calibri"/>
              </a:rPr>
              <a:t>3. </a:t>
            </a:r>
            <a:r>
              <a:rPr sz="2950" spc="190" dirty="0">
                <a:latin typeface="+mj-lt"/>
                <a:cs typeface="Calibri"/>
              </a:rPr>
              <a:t>Model-Agnostic </a:t>
            </a:r>
            <a:r>
              <a:rPr sz="2950" spc="160" dirty="0">
                <a:latin typeface="+mj-lt"/>
                <a:cs typeface="Calibri"/>
              </a:rPr>
              <a:t>Meta-Learning</a:t>
            </a:r>
            <a:r>
              <a:rPr sz="2950" spc="-145" dirty="0">
                <a:latin typeface="+mj-lt"/>
                <a:cs typeface="Calibri"/>
              </a:rPr>
              <a:t> </a:t>
            </a:r>
            <a:r>
              <a:rPr sz="2950" spc="125" dirty="0">
                <a:latin typeface="+mj-lt"/>
                <a:cs typeface="Calibri"/>
              </a:rPr>
              <a:t>(MAML)</a:t>
            </a:r>
            <a:endParaRPr sz="295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02275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340" dirty="0">
                <a:latin typeface="+mj-lt"/>
              </a:rPr>
              <a:t>Supervised</a:t>
            </a:r>
            <a:r>
              <a:rPr sz="6650" spc="-165" dirty="0">
                <a:latin typeface="+mj-lt"/>
              </a:rPr>
              <a:t> </a:t>
            </a:r>
            <a:r>
              <a:rPr sz="6650" spc="290" dirty="0">
                <a:latin typeface="+mj-lt"/>
              </a:rPr>
              <a:t>Learning</a:t>
            </a:r>
            <a:endParaRPr sz="665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78617" y="3851056"/>
            <a:ext cx="4512433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15" dirty="0">
                <a:cs typeface="Calibri"/>
              </a:rPr>
              <a:t>(Model-agnostic)</a:t>
            </a:r>
            <a:endParaRPr sz="3950" dirty="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9705" y="3742158"/>
            <a:ext cx="201930" cy="14706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097" y="877325"/>
            <a:ext cx="34265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10" dirty="0">
                <a:latin typeface="+mj-lt"/>
                <a:cs typeface="Calibri"/>
              </a:rPr>
              <a:t>4.</a:t>
            </a:r>
            <a:r>
              <a:rPr sz="2950" spc="-130" dirty="0">
                <a:latin typeface="+mj-lt"/>
                <a:cs typeface="Calibri"/>
              </a:rPr>
              <a:t> </a:t>
            </a:r>
            <a:r>
              <a:rPr sz="2950" spc="190" dirty="0">
                <a:latin typeface="+mj-lt"/>
                <a:cs typeface="Calibri"/>
              </a:rPr>
              <a:t>Approach</a:t>
            </a:r>
            <a:endParaRPr sz="2950" dirty="0">
              <a:latin typeface="+mj-lt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4652" y="5917843"/>
            <a:ext cx="15276797" cy="42998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626110" indent="-57594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626110" algn="l"/>
                <a:tab pos="626745" algn="l"/>
                <a:tab pos="4363720" algn="l"/>
              </a:tabLst>
            </a:pPr>
            <a:r>
              <a:rPr sz="6375" spc="292" baseline="1960" dirty="0">
                <a:cs typeface="Calibri"/>
              </a:rPr>
              <a:t>For</a:t>
            </a:r>
            <a:r>
              <a:rPr sz="6375" spc="44" baseline="1960" dirty="0">
                <a:cs typeface="Calibri"/>
              </a:rPr>
              <a:t> </a:t>
            </a:r>
            <a:r>
              <a:rPr sz="6375" spc="472" baseline="1960" dirty="0">
                <a:cs typeface="Calibri"/>
              </a:rPr>
              <a:t>each</a:t>
            </a:r>
            <a:r>
              <a:rPr sz="6375" spc="-202" baseline="1960" dirty="0">
                <a:cs typeface="Calibri"/>
              </a:rPr>
              <a:t> </a:t>
            </a:r>
            <a:r>
              <a:rPr sz="6375" spc="179" baseline="1960" dirty="0">
                <a:cs typeface="Calibri"/>
              </a:rPr>
              <a:t>Task:	</a:t>
            </a:r>
            <a:r>
              <a:rPr sz="4250" b="0" i="1" spc="-60" dirty="0">
                <a:cs typeface="Bookman Old Style"/>
              </a:rPr>
              <a:t>T</a:t>
            </a:r>
            <a:r>
              <a:rPr sz="4250" b="0" i="1" spc="505" dirty="0">
                <a:cs typeface="Bookman Old Style"/>
              </a:rPr>
              <a:t> </a:t>
            </a:r>
            <a:r>
              <a:rPr sz="4250" spc="225" dirty="0">
                <a:cs typeface="Tahoma"/>
              </a:rPr>
              <a:t>=</a:t>
            </a:r>
            <a:r>
              <a:rPr sz="4250" spc="-140" dirty="0">
                <a:cs typeface="Tahoma"/>
              </a:rPr>
              <a:t> </a:t>
            </a:r>
            <a:r>
              <a:rPr sz="4250" spc="145" dirty="0">
                <a:cs typeface="MS Gothic"/>
              </a:rPr>
              <a:t>{</a:t>
            </a:r>
            <a:r>
              <a:rPr sz="4250" b="0" i="1" spc="145" dirty="0">
                <a:cs typeface="Bookman Old Style"/>
              </a:rPr>
              <a:t>L</a:t>
            </a:r>
            <a:r>
              <a:rPr sz="4250" spc="145" dirty="0">
                <a:cs typeface="Tahoma"/>
              </a:rPr>
              <a:t>(</a:t>
            </a:r>
            <a:r>
              <a:rPr sz="4250" b="0" i="1" spc="145" dirty="0">
                <a:cs typeface="Bookman Old Style"/>
              </a:rPr>
              <a:t>x</a:t>
            </a:r>
            <a:r>
              <a:rPr sz="4425" spc="217" baseline="-12241" dirty="0">
                <a:cs typeface="Trebuchet MS"/>
              </a:rPr>
              <a:t>1</a:t>
            </a:r>
            <a:r>
              <a:rPr sz="4250" b="0" i="1" spc="145" dirty="0">
                <a:cs typeface="Bookman Old Style"/>
              </a:rPr>
              <a:t>,</a:t>
            </a:r>
            <a:r>
              <a:rPr sz="4250" b="0" i="1" spc="-560" dirty="0">
                <a:cs typeface="Bookman Old Style"/>
              </a:rPr>
              <a:t> </a:t>
            </a:r>
            <a:r>
              <a:rPr sz="4250" b="0" i="1" spc="-65" dirty="0">
                <a:cs typeface="Bookman Old Style"/>
              </a:rPr>
              <a:t>y</a:t>
            </a:r>
            <a:r>
              <a:rPr sz="4425" spc="-97" baseline="-12241" dirty="0">
                <a:cs typeface="Trebuchet MS"/>
              </a:rPr>
              <a:t>1</a:t>
            </a:r>
            <a:r>
              <a:rPr sz="4250" b="0" i="1" spc="-65" dirty="0">
                <a:cs typeface="Bookman Old Style"/>
              </a:rPr>
              <a:t>,</a:t>
            </a:r>
            <a:r>
              <a:rPr sz="4250" b="0" i="1" spc="-560" dirty="0">
                <a:cs typeface="Bookman Old Style"/>
              </a:rPr>
              <a:t> </a:t>
            </a:r>
            <a:r>
              <a:rPr sz="4250" b="0" i="1" spc="-95" dirty="0">
                <a:cs typeface="Bookman Old Style"/>
              </a:rPr>
              <a:t>.</a:t>
            </a:r>
            <a:r>
              <a:rPr sz="4250" b="0" i="1" spc="-565" dirty="0">
                <a:cs typeface="Bookman Old Style"/>
              </a:rPr>
              <a:t> </a:t>
            </a:r>
            <a:r>
              <a:rPr sz="4250" b="0" i="1" spc="-95" dirty="0">
                <a:cs typeface="Bookman Old Style"/>
              </a:rPr>
              <a:t>.</a:t>
            </a:r>
            <a:r>
              <a:rPr sz="4250" b="0" i="1" spc="-565" dirty="0">
                <a:cs typeface="Bookman Old Style"/>
              </a:rPr>
              <a:t> </a:t>
            </a:r>
            <a:r>
              <a:rPr sz="4250" b="0" i="1" spc="-95" dirty="0">
                <a:cs typeface="Bookman Old Style"/>
              </a:rPr>
              <a:t>.</a:t>
            </a:r>
            <a:r>
              <a:rPr sz="4250" b="0" i="1" spc="-560" dirty="0">
                <a:cs typeface="Bookman Old Style"/>
              </a:rPr>
              <a:t> </a:t>
            </a:r>
            <a:r>
              <a:rPr sz="4250" b="0" i="1" spc="-95" dirty="0">
                <a:cs typeface="Bookman Old Style"/>
              </a:rPr>
              <a:t>,</a:t>
            </a:r>
            <a:r>
              <a:rPr sz="4250" b="0" i="1" spc="-565" dirty="0">
                <a:cs typeface="Bookman Old Style"/>
              </a:rPr>
              <a:t> </a:t>
            </a:r>
            <a:r>
              <a:rPr sz="4250" b="0" i="1" spc="620" dirty="0">
                <a:cs typeface="Bookman Old Style"/>
              </a:rPr>
              <a:t>x</a:t>
            </a:r>
            <a:r>
              <a:rPr sz="4425" spc="930" baseline="-12241" dirty="0">
                <a:cs typeface="MS UI Gothic"/>
              </a:rPr>
              <a:t>K</a:t>
            </a:r>
            <a:r>
              <a:rPr sz="4425" spc="-712" baseline="-12241" dirty="0">
                <a:cs typeface="MS UI Gothic"/>
              </a:rPr>
              <a:t> </a:t>
            </a:r>
            <a:r>
              <a:rPr sz="4250" b="0" i="1" spc="-95" dirty="0">
                <a:cs typeface="Bookman Old Style"/>
              </a:rPr>
              <a:t>,</a:t>
            </a:r>
            <a:r>
              <a:rPr sz="4250" b="0" i="1" spc="-560" dirty="0">
                <a:cs typeface="Bookman Old Style"/>
              </a:rPr>
              <a:t> </a:t>
            </a:r>
            <a:r>
              <a:rPr sz="4250" b="0" i="1" spc="250" dirty="0">
                <a:cs typeface="Bookman Old Style"/>
              </a:rPr>
              <a:t>y</a:t>
            </a:r>
            <a:r>
              <a:rPr sz="4425" spc="375" baseline="-12241" dirty="0">
                <a:cs typeface="MS UI Gothic"/>
              </a:rPr>
              <a:t>K</a:t>
            </a:r>
            <a:r>
              <a:rPr sz="4250" spc="250" dirty="0">
                <a:cs typeface="Tahoma"/>
              </a:rPr>
              <a:t>)</a:t>
            </a:r>
            <a:r>
              <a:rPr sz="4250" b="0" i="1" spc="250" dirty="0">
                <a:cs typeface="Bookman Old Style"/>
              </a:rPr>
              <a:t>,</a:t>
            </a:r>
            <a:r>
              <a:rPr sz="4250" b="0" i="1" spc="-560" dirty="0">
                <a:cs typeface="Bookman Old Style"/>
              </a:rPr>
              <a:t> </a:t>
            </a:r>
            <a:r>
              <a:rPr sz="4250" spc="25" dirty="0">
                <a:cs typeface="Tahoma"/>
              </a:rPr>
              <a:t>(</a:t>
            </a:r>
            <a:r>
              <a:rPr sz="4250" b="0" i="1" spc="25" dirty="0">
                <a:cs typeface="Bookman Old Style"/>
              </a:rPr>
              <a:t>x,</a:t>
            </a:r>
            <a:r>
              <a:rPr sz="4250" b="0" i="1" spc="-560" dirty="0">
                <a:cs typeface="Bookman Old Style"/>
              </a:rPr>
              <a:t> </a:t>
            </a:r>
            <a:r>
              <a:rPr sz="4250" b="0" i="1" spc="-140" dirty="0">
                <a:cs typeface="Bookman Old Style"/>
              </a:rPr>
              <a:t>y</a:t>
            </a:r>
            <a:r>
              <a:rPr sz="4250" spc="-140" dirty="0">
                <a:cs typeface="Tahoma"/>
              </a:rPr>
              <a:t>) </a:t>
            </a:r>
            <a:r>
              <a:rPr sz="4250" spc="1190" dirty="0">
                <a:cs typeface="MS Gothic"/>
              </a:rPr>
              <a:t>⇠</a:t>
            </a:r>
            <a:r>
              <a:rPr sz="4250" spc="-940" dirty="0">
                <a:cs typeface="MS Gothic"/>
              </a:rPr>
              <a:t> </a:t>
            </a:r>
            <a:r>
              <a:rPr sz="4250" b="0" i="1" spc="-155" dirty="0">
                <a:cs typeface="Bookman Old Style"/>
              </a:rPr>
              <a:t>q</a:t>
            </a:r>
            <a:r>
              <a:rPr sz="4250" spc="-155" dirty="0">
                <a:cs typeface="MS Gothic"/>
              </a:rPr>
              <a:t>}</a:t>
            </a:r>
            <a:endParaRPr sz="4250" dirty="0">
              <a:cs typeface="MS Gothic"/>
            </a:endParaRPr>
          </a:p>
          <a:p>
            <a:pPr marL="1097280" lvl="1" indent="-67056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1097280" algn="l"/>
                <a:tab pos="1097915" algn="l"/>
              </a:tabLst>
            </a:pPr>
            <a:r>
              <a:rPr sz="5925" spc="300" baseline="1406" dirty="0">
                <a:cs typeface="Calibri"/>
              </a:rPr>
              <a:t>Data</a:t>
            </a:r>
            <a:r>
              <a:rPr sz="5925" spc="30" baseline="1406" dirty="0">
                <a:cs typeface="Calibri"/>
              </a:rPr>
              <a:t> </a:t>
            </a:r>
            <a:r>
              <a:rPr sz="5925" spc="187" baseline="1406" dirty="0">
                <a:cs typeface="Calibri"/>
              </a:rPr>
              <a:t>distribution:</a:t>
            </a:r>
            <a:r>
              <a:rPr sz="5925" spc="37" baseline="1406" dirty="0">
                <a:cs typeface="Calibri"/>
              </a:rPr>
              <a:t> </a:t>
            </a:r>
            <a:r>
              <a:rPr sz="5925" i="1" spc="502" baseline="1406" dirty="0">
                <a:cs typeface="Calibri"/>
              </a:rPr>
              <a:t>q</a:t>
            </a:r>
            <a:r>
              <a:rPr sz="5925" i="1" spc="37" baseline="1406" dirty="0">
                <a:cs typeface="Calibri"/>
              </a:rPr>
              <a:t> </a:t>
            </a:r>
            <a:r>
              <a:rPr lang="en-US" sz="5925" i="1" spc="37" baseline="1406" dirty="0">
                <a:cs typeface="Calibri"/>
              </a:rPr>
              <a:t>    </a:t>
            </a:r>
            <a:r>
              <a:rPr sz="5925" spc="375" baseline="1406" dirty="0">
                <a:cs typeface="Calibri"/>
              </a:rPr>
              <a:t>(</a:t>
            </a:r>
            <a:r>
              <a:rPr sz="5925" i="1" spc="375" baseline="1406" dirty="0">
                <a:cs typeface="Calibri"/>
              </a:rPr>
              <a:t>K</a:t>
            </a:r>
            <a:r>
              <a:rPr sz="5925" i="1" spc="37" baseline="1406" dirty="0">
                <a:cs typeface="Calibri"/>
              </a:rPr>
              <a:t> </a:t>
            </a:r>
            <a:r>
              <a:rPr sz="5925" spc="345" baseline="1406" dirty="0">
                <a:cs typeface="Calibri"/>
              </a:rPr>
              <a:t>samples</a:t>
            </a:r>
            <a:r>
              <a:rPr sz="5925" spc="37" baseline="1406" dirty="0">
                <a:cs typeface="Calibri"/>
              </a:rPr>
              <a:t> </a:t>
            </a:r>
            <a:r>
              <a:rPr sz="5925" spc="225" baseline="1406" dirty="0">
                <a:cs typeface="Calibri"/>
              </a:rPr>
              <a:t>are</a:t>
            </a:r>
            <a:r>
              <a:rPr sz="5925" spc="37" baseline="1406" dirty="0">
                <a:cs typeface="Calibri"/>
              </a:rPr>
              <a:t> </a:t>
            </a:r>
            <a:r>
              <a:rPr sz="5925" spc="262" baseline="1406" dirty="0">
                <a:cs typeface="Calibri"/>
              </a:rPr>
              <a:t>drawn</a:t>
            </a:r>
            <a:r>
              <a:rPr sz="5925" spc="-82" baseline="1406" dirty="0">
                <a:cs typeface="Calibri"/>
              </a:rPr>
              <a:t> </a:t>
            </a:r>
            <a:r>
              <a:rPr sz="5925" spc="307" baseline="1406" dirty="0">
                <a:cs typeface="Calibri"/>
              </a:rPr>
              <a:t>from</a:t>
            </a:r>
            <a:r>
              <a:rPr sz="5925" spc="37" baseline="1406" dirty="0">
                <a:cs typeface="Calibri"/>
              </a:rPr>
              <a:t> </a:t>
            </a:r>
            <a:r>
              <a:rPr sz="5925" i="1" spc="307" baseline="1406" dirty="0">
                <a:cs typeface="Calibri"/>
              </a:rPr>
              <a:t>q</a:t>
            </a:r>
            <a:r>
              <a:rPr sz="5925" spc="307" baseline="1406" dirty="0">
                <a:cs typeface="Calibri"/>
              </a:rPr>
              <a:t>)</a:t>
            </a:r>
            <a:endParaRPr sz="5925" baseline="1406" dirty="0">
              <a:cs typeface="Calibri"/>
            </a:endParaRPr>
          </a:p>
          <a:p>
            <a:pPr marL="1097280" lvl="1" indent="-670560">
              <a:lnSpc>
                <a:spcPct val="100000"/>
              </a:lnSpc>
              <a:spcBef>
                <a:spcPts val="950"/>
              </a:spcBef>
              <a:buFont typeface="Arial"/>
              <a:buChar char="•"/>
              <a:tabLst>
                <a:tab pos="1097280" algn="l"/>
                <a:tab pos="1097915" algn="l"/>
              </a:tabLst>
            </a:pPr>
            <a:r>
              <a:rPr sz="5925" spc="450" baseline="1406" dirty="0">
                <a:cs typeface="Calibri"/>
              </a:rPr>
              <a:t>Loss</a:t>
            </a:r>
            <a:r>
              <a:rPr sz="5925" spc="-89" baseline="1406" dirty="0">
                <a:cs typeface="Calibri"/>
              </a:rPr>
              <a:t> </a:t>
            </a:r>
            <a:r>
              <a:rPr sz="5925" spc="225" baseline="1406" dirty="0">
                <a:cs typeface="Calibri"/>
              </a:rPr>
              <a:t>function:</a:t>
            </a:r>
            <a:endParaRPr sz="5925" baseline="1406" dirty="0">
              <a:cs typeface="Calibri"/>
            </a:endParaRPr>
          </a:p>
          <a:p>
            <a:pPr marL="1610360" lvl="2" indent="-80645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1610360" algn="l"/>
                <a:tab pos="1610995" algn="l"/>
              </a:tabLst>
            </a:pPr>
            <a:r>
              <a:rPr sz="5400" spc="337" baseline="1543" dirty="0">
                <a:cs typeface="Calibri"/>
              </a:rPr>
              <a:t>MSE </a:t>
            </a:r>
            <a:r>
              <a:rPr sz="5400" spc="240" baseline="1543" dirty="0">
                <a:cs typeface="Calibri"/>
              </a:rPr>
              <a:t>for</a:t>
            </a:r>
            <a:r>
              <a:rPr sz="5400" spc="-375" baseline="1543" dirty="0">
                <a:cs typeface="Calibri"/>
              </a:rPr>
              <a:t> </a:t>
            </a:r>
            <a:r>
              <a:rPr sz="5400" spc="307" baseline="1543" dirty="0">
                <a:cs typeface="Calibri"/>
              </a:rPr>
              <a:t>Regression</a:t>
            </a:r>
            <a:endParaRPr sz="5400" baseline="1543" dirty="0">
              <a:cs typeface="Calibri"/>
            </a:endParaRPr>
          </a:p>
          <a:p>
            <a:pPr marL="1610360" lvl="2" indent="-80645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1610360" algn="l"/>
                <a:tab pos="1610995" algn="l"/>
              </a:tabLst>
            </a:pPr>
            <a:r>
              <a:rPr sz="5400" spc="472" baseline="1543" dirty="0">
                <a:cs typeface="Calibri"/>
              </a:rPr>
              <a:t>Cross </a:t>
            </a:r>
            <a:r>
              <a:rPr sz="5400" spc="232" baseline="1543" dirty="0">
                <a:cs typeface="Calibri"/>
              </a:rPr>
              <a:t>entropy </a:t>
            </a:r>
            <a:r>
              <a:rPr sz="5400" spc="240" baseline="1543" dirty="0">
                <a:cs typeface="Calibri"/>
              </a:rPr>
              <a:t>for</a:t>
            </a:r>
            <a:r>
              <a:rPr sz="5400" spc="-705" baseline="1543" dirty="0">
                <a:cs typeface="Calibri"/>
              </a:rPr>
              <a:t> </a:t>
            </a:r>
            <a:r>
              <a:rPr sz="5400" spc="254" baseline="1543" dirty="0">
                <a:cs typeface="Calibri"/>
              </a:rPr>
              <a:t>classification</a:t>
            </a:r>
            <a:endParaRPr sz="5400" baseline="1543" dirty="0">
              <a:cs typeface="Calibri"/>
            </a:endParaRPr>
          </a:p>
          <a:p>
            <a:pPr marL="1610360" lvl="2" indent="-8064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610360" algn="l"/>
                <a:tab pos="1610995" algn="l"/>
              </a:tabLst>
            </a:pPr>
            <a:r>
              <a:rPr sz="5400" spc="337" baseline="1543" dirty="0">
                <a:cs typeface="Calibri"/>
              </a:rPr>
              <a:t>Any</a:t>
            </a:r>
            <a:r>
              <a:rPr sz="5400" spc="30" baseline="1543" dirty="0">
                <a:cs typeface="Calibri"/>
              </a:rPr>
              <a:t> </a:t>
            </a:r>
            <a:r>
              <a:rPr sz="5400" spc="254" baseline="1543" dirty="0">
                <a:cs typeface="Calibri"/>
              </a:rPr>
              <a:t>other</a:t>
            </a:r>
            <a:r>
              <a:rPr sz="5400" spc="37" baseline="1543" dirty="0">
                <a:cs typeface="Calibri"/>
              </a:rPr>
              <a:t> </a:t>
            </a:r>
            <a:r>
              <a:rPr sz="5400" b="1" spc="120" baseline="1543" dirty="0">
                <a:cs typeface="Arial"/>
              </a:rPr>
              <a:t>differentiable</a:t>
            </a:r>
            <a:r>
              <a:rPr sz="5400" b="1" spc="-240" baseline="1543" dirty="0">
                <a:cs typeface="Arial"/>
              </a:rPr>
              <a:t> </a:t>
            </a:r>
            <a:r>
              <a:rPr sz="5400" spc="284" baseline="1543" dirty="0">
                <a:cs typeface="Calibri"/>
              </a:rPr>
              <a:t>loss</a:t>
            </a:r>
            <a:r>
              <a:rPr sz="5400" spc="-67" baseline="1543" dirty="0">
                <a:cs typeface="Calibri"/>
              </a:rPr>
              <a:t> </a:t>
            </a:r>
            <a:r>
              <a:rPr sz="5400" spc="284" baseline="1543" dirty="0">
                <a:cs typeface="Calibri"/>
              </a:rPr>
              <a:t>functions</a:t>
            </a:r>
            <a:r>
              <a:rPr sz="5400" spc="37" baseline="1543" dirty="0">
                <a:cs typeface="Calibri"/>
              </a:rPr>
              <a:t> </a:t>
            </a:r>
            <a:r>
              <a:rPr sz="5400" spc="390" baseline="1543" dirty="0">
                <a:cs typeface="Calibri"/>
              </a:rPr>
              <a:t>can</a:t>
            </a:r>
            <a:r>
              <a:rPr sz="5400" spc="30" baseline="1543" dirty="0">
                <a:cs typeface="Calibri"/>
              </a:rPr>
              <a:t> </a:t>
            </a:r>
            <a:r>
              <a:rPr sz="5400" spc="405" baseline="1543" dirty="0">
                <a:cs typeface="Calibri"/>
              </a:rPr>
              <a:t>be</a:t>
            </a:r>
            <a:r>
              <a:rPr sz="5400" spc="37" baseline="1543" dirty="0">
                <a:cs typeface="Calibri"/>
              </a:rPr>
              <a:t> </a:t>
            </a:r>
            <a:r>
              <a:rPr sz="5400" spc="284" baseline="1543" dirty="0">
                <a:cs typeface="Calibri"/>
              </a:rPr>
              <a:t>used.</a:t>
            </a:r>
            <a:endParaRPr sz="5400" baseline="1543" dirty="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/>
              <p:nvPr/>
            </p:nvSpPr>
            <p:spPr>
              <a:xfrm>
                <a:off x="1417353" y="3015271"/>
                <a:ext cx="9625297" cy="2159566"/>
              </a:xfrm>
              <a:prstGeom prst="rect">
                <a:avLst/>
              </a:prstGeom>
            </p:spPr>
            <p:txBody>
              <a:bodyPr vert="horz" wrap="square" lIns="0" tIns="88900" rIns="0" bIns="0" rtlCol="0">
                <a:spAutoFit/>
              </a:bodyPr>
              <a:lstStyle/>
              <a:p>
                <a:pPr marL="613410" indent="-575945">
                  <a:lnSpc>
                    <a:spcPct val="100000"/>
                  </a:lnSpc>
                  <a:spcBef>
                    <a:spcPts val="700"/>
                  </a:spcBef>
                  <a:buFont typeface="Arial"/>
                  <a:buChar char="•"/>
                  <a:tabLst>
                    <a:tab pos="613410" algn="l"/>
                    <a:tab pos="614045" algn="l"/>
                  </a:tabLst>
                </a:pPr>
                <a:r>
                  <a:rPr lang="en-IN" sz="6375" spc="284" baseline="1307" dirty="0">
                    <a:cs typeface="Calibri"/>
                  </a:rPr>
                  <a:t>Notations</a:t>
                </a:r>
                <a:endParaRPr lang="en-IN" sz="6375" baseline="1307" dirty="0">
                  <a:cs typeface="Calibri"/>
                </a:endParaRPr>
              </a:p>
              <a:p>
                <a:pPr marL="1084580">
                  <a:lnSpc>
                    <a:spcPct val="100000"/>
                  </a:lnSpc>
                  <a:spcBef>
                    <a:spcPts val="585"/>
                  </a:spcBef>
                  <a:tabLst>
                    <a:tab pos="2821940" algn="l"/>
                  </a:tabLst>
                </a:pPr>
                <a:r>
                  <a:rPr lang="en-IN" sz="3950" spc="110" dirty="0">
                    <a:cs typeface="Calibri"/>
                  </a:rPr>
                  <a:t>Model: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50" b="0" i="1" spc="11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3950" b="0" i="1" spc="110" smtClean="0"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950" b="0" i="1" spc="110" smtClean="0">
                            <a:latin typeface="Cambria Math" panose="02040503050406030204" pitchFamily="18" charset="0"/>
                            <a:cs typeface="Calibri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IN" sz="3950" spc="110" dirty="0">
                    <a:cs typeface="Calibri"/>
                  </a:rPr>
                  <a:t> with Network weights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950" b="0" i="1" spc="110" smtClean="0">
                        <a:latin typeface="Cambria Math" panose="02040503050406030204" pitchFamily="18" charset="0"/>
                        <a:cs typeface="Calibri"/>
                      </a:rPr>
                      <m:t>θ</m:t>
                    </m:r>
                    <m:r>
                      <a:rPr lang="en-US" sz="3950" b="0" i="1" spc="110" smtClean="0">
                        <a:latin typeface="Cambria Math" panose="02040503050406030204" pitchFamily="18" charset="0"/>
                        <a:cs typeface="Calibri"/>
                      </a:rPr>
                      <m:t>.</m:t>
                    </m:r>
                  </m:oMath>
                </a14:m>
                <a:endParaRPr lang="en-IN" sz="3950" spc="110" dirty="0">
                  <a:cs typeface="Calibri"/>
                </a:endParaRPr>
              </a:p>
              <a:p>
                <a:pPr marL="1084580">
                  <a:lnSpc>
                    <a:spcPct val="100000"/>
                  </a:lnSpc>
                  <a:spcBef>
                    <a:spcPts val="585"/>
                  </a:spcBef>
                  <a:tabLst>
                    <a:tab pos="2821940" algn="l"/>
                  </a:tabLst>
                </a:pPr>
                <a:r>
                  <a:rPr lang="en-IN" sz="3950" spc="155" dirty="0">
                    <a:cs typeface="Calibri"/>
                  </a:rPr>
                  <a:t>Task</a:t>
                </a:r>
                <a:r>
                  <a:rPr lang="en-IN" sz="3950" spc="30" dirty="0">
                    <a:cs typeface="Calibri"/>
                  </a:rPr>
                  <a:t> </a:t>
                </a:r>
                <a:r>
                  <a:rPr lang="en-IN" sz="3950" spc="125" dirty="0">
                    <a:cs typeface="Calibri"/>
                  </a:rPr>
                  <a:t>distribution:	</a:t>
                </a:r>
                <a:r>
                  <a:rPr lang="en-IN" sz="6375" i="1" spc="-247" baseline="1307" dirty="0">
                    <a:cs typeface="Arial"/>
                  </a:rPr>
                  <a:t>p</a:t>
                </a:r>
                <a:r>
                  <a:rPr lang="en-IN" sz="6375" spc="-247" baseline="1307" dirty="0">
                    <a:cs typeface="Trebuchet MS"/>
                  </a:rPr>
                  <a:t>(</a:t>
                </a:r>
                <a:r>
                  <a:rPr lang="en-IN" sz="6375" spc="-247" baseline="1307" dirty="0">
                    <a:cs typeface="Lucida Sans Unicode"/>
                  </a:rPr>
                  <a:t>T</a:t>
                </a:r>
                <a:r>
                  <a:rPr lang="en-IN" sz="6375" spc="-480" baseline="1307" dirty="0">
                    <a:cs typeface="Lucida Sans Unicode"/>
                  </a:rPr>
                  <a:t> </a:t>
                </a:r>
                <a:r>
                  <a:rPr lang="en-IN" sz="6375" spc="142" baseline="1307" dirty="0">
                    <a:cs typeface="Trebuchet MS"/>
                  </a:rPr>
                  <a:t>)</a:t>
                </a:r>
                <a:endParaRPr sz="6375" baseline="1307" dirty="0">
                  <a:cs typeface="Trebuchet MS"/>
                </a:endParaRPr>
              </a:p>
            </p:txBody>
          </p:sp>
        </mc:Choice>
        <mc:Fallback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53" y="3015271"/>
                <a:ext cx="9625297" cy="2159566"/>
              </a:xfrm>
              <a:prstGeom prst="rect">
                <a:avLst/>
              </a:prstGeom>
              <a:blipFill>
                <a:blip r:embed="rId2"/>
                <a:stretch>
                  <a:fillRect l="-4373" t="-15819" b="-138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49697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330" dirty="0">
                <a:latin typeface="Javanese Text" panose="02000000000000000000" pitchFamily="2" charset="0"/>
              </a:rPr>
              <a:t>Contents</a:t>
            </a:r>
            <a:endParaRPr sz="6650" dirty="0">
              <a:latin typeface="Javanese Text" panose="02000000000000000000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8515" y="2952570"/>
            <a:ext cx="12291060" cy="8829981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075"/>
              </a:spcBef>
              <a:buAutoNum type="arabicPeriod"/>
              <a:tabLst>
                <a:tab pos="577850" algn="l"/>
                <a:tab pos="578485" algn="l"/>
              </a:tabLst>
            </a:pPr>
            <a:r>
              <a:rPr sz="4200" spc="220" dirty="0">
                <a:latin typeface="Javanese Text" panose="02000000000000000000" pitchFamily="2" charset="0"/>
                <a:cs typeface="Calibri"/>
              </a:rPr>
              <a:t>Meta-Learning </a:t>
            </a:r>
            <a:r>
              <a:rPr sz="4200" spc="180" dirty="0">
                <a:latin typeface="Javanese Text" panose="02000000000000000000" pitchFamily="2" charset="0"/>
                <a:cs typeface="Calibri"/>
              </a:rPr>
              <a:t>Problem </a:t>
            </a:r>
            <a:r>
              <a:rPr sz="4200" spc="245" dirty="0">
                <a:latin typeface="Javanese Text" panose="02000000000000000000" pitchFamily="2" charset="0"/>
                <a:cs typeface="Calibri"/>
              </a:rPr>
              <a:t>Setup </a:t>
            </a:r>
            <a:r>
              <a:rPr sz="4200" spc="135" dirty="0">
                <a:latin typeface="Javanese Text" panose="02000000000000000000" pitchFamily="2" charset="0"/>
                <a:cs typeface="Calibri"/>
              </a:rPr>
              <a:t>(Definition</a:t>
            </a:r>
            <a:r>
              <a:rPr sz="4200" spc="-555" dirty="0">
                <a:latin typeface="Javanese Text" panose="02000000000000000000" pitchFamily="2" charset="0"/>
                <a:cs typeface="Calibri"/>
              </a:rPr>
              <a:t> </a:t>
            </a:r>
            <a:r>
              <a:rPr sz="4200" spc="-229" dirty="0">
                <a:latin typeface="Javanese Text" panose="02000000000000000000" pitchFamily="2" charset="0"/>
                <a:cs typeface="Calibri"/>
              </a:rPr>
              <a:t>&amp; </a:t>
            </a:r>
            <a:r>
              <a:rPr sz="4200" spc="250" dirty="0">
                <a:latin typeface="Javanese Text" panose="02000000000000000000" pitchFamily="2" charset="0"/>
                <a:cs typeface="Calibri"/>
              </a:rPr>
              <a:t>Goal</a:t>
            </a:r>
            <a:r>
              <a:rPr lang="en-US" sz="4200" spc="250" dirty="0">
                <a:latin typeface="Javanese Text" panose="02000000000000000000" pitchFamily="2" charset="0"/>
                <a:cs typeface="Calibri"/>
              </a:rPr>
              <a:t>)</a:t>
            </a:r>
            <a:endParaRPr sz="4200" dirty="0">
              <a:latin typeface="Javanese Text" panose="02000000000000000000" pitchFamily="2" charset="0"/>
              <a:cs typeface="Calibri"/>
            </a:endParaRPr>
          </a:p>
          <a:p>
            <a:pPr marL="577850" indent="-56578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578485" algn="l"/>
              </a:tabLst>
            </a:pPr>
            <a:r>
              <a:rPr sz="4200" spc="135" dirty="0">
                <a:latin typeface="Javanese Text" panose="02000000000000000000" pitchFamily="2" charset="0"/>
                <a:cs typeface="Calibri"/>
              </a:rPr>
              <a:t>Prior</a:t>
            </a:r>
            <a:r>
              <a:rPr sz="4200" spc="-150" dirty="0">
                <a:latin typeface="Javanese Text" panose="02000000000000000000" pitchFamily="2" charset="0"/>
                <a:cs typeface="Calibri"/>
              </a:rPr>
              <a:t> </a:t>
            </a:r>
            <a:r>
              <a:rPr sz="4200" spc="140" dirty="0">
                <a:latin typeface="Javanese Text" panose="02000000000000000000" pitchFamily="2" charset="0"/>
                <a:cs typeface="Calibri"/>
              </a:rPr>
              <a:t>Work</a:t>
            </a:r>
            <a:endParaRPr sz="4200" dirty="0">
              <a:latin typeface="Javanese Text" panose="02000000000000000000" pitchFamily="2" charset="0"/>
              <a:cs typeface="Calibri"/>
            </a:endParaRPr>
          </a:p>
          <a:p>
            <a:pPr marL="577850" indent="-56578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578485" algn="l"/>
              </a:tabLst>
            </a:pPr>
            <a:r>
              <a:rPr sz="4200" spc="165" dirty="0">
                <a:latin typeface="Javanese Text" panose="02000000000000000000" pitchFamily="2" charset="0"/>
                <a:cs typeface="Calibri"/>
              </a:rPr>
              <a:t>Model </a:t>
            </a:r>
            <a:r>
              <a:rPr sz="4200" spc="275" dirty="0">
                <a:latin typeface="Javanese Text" panose="02000000000000000000" pitchFamily="2" charset="0"/>
                <a:cs typeface="Calibri"/>
              </a:rPr>
              <a:t>Agnostic </a:t>
            </a:r>
            <a:r>
              <a:rPr sz="4200" spc="140" dirty="0">
                <a:latin typeface="Javanese Text" panose="02000000000000000000" pitchFamily="2" charset="0"/>
                <a:cs typeface="Calibri"/>
              </a:rPr>
              <a:t>Meta</a:t>
            </a:r>
            <a:r>
              <a:rPr sz="4200" spc="-500" dirty="0">
                <a:latin typeface="Javanese Text" panose="02000000000000000000" pitchFamily="2" charset="0"/>
                <a:cs typeface="Calibri"/>
              </a:rPr>
              <a:t> </a:t>
            </a:r>
            <a:r>
              <a:rPr sz="4200" spc="215" dirty="0">
                <a:latin typeface="Javanese Text" panose="02000000000000000000" pitchFamily="2" charset="0"/>
                <a:cs typeface="Calibri"/>
              </a:rPr>
              <a:t>Learning</a:t>
            </a:r>
            <a:endParaRPr sz="4200" dirty="0">
              <a:latin typeface="Javanese Text" panose="02000000000000000000" pitchFamily="2" charset="0"/>
              <a:cs typeface="Calibri"/>
            </a:endParaRPr>
          </a:p>
          <a:p>
            <a:pPr marL="944244" lvl="1" indent="-513715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944244" algn="l"/>
                <a:tab pos="944880" algn="l"/>
              </a:tabLst>
            </a:pPr>
            <a:r>
              <a:rPr sz="3850" spc="229" dirty="0">
                <a:latin typeface="Javanese Text" panose="02000000000000000000" pitchFamily="2" charset="0"/>
                <a:cs typeface="Calibri"/>
              </a:rPr>
              <a:t>Characteristics</a:t>
            </a:r>
            <a:endParaRPr sz="3850" dirty="0">
              <a:latin typeface="Javanese Text" panose="02000000000000000000" pitchFamily="2" charset="0"/>
              <a:cs typeface="Calibri"/>
            </a:endParaRPr>
          </a:p>
          <a:p>
            <a:pPr marL="944244" lvl="1" indent="-513715">
              <a:lnSpc>
                <a:spcPct val="100000"/>
              </a:lnSpc>
              <a:spcBef>
                <a:spcPts val="905"/>
              </a:spcBef>
              <a:buAutoNum type="arabicPeriod"/>
              <a:tabLst>
                <a:tab pos="944880" algn="l"/>
              </a:tabLst>
            </a:pPr>
            <a:r>
              <a:rPr sz="3850" spc="85" dirty="0">
                <a:latin typeface="Javanese Text" panose="02000000000000000000" pitchFamily="2" charset="0"/>
                <a:cs typeface="Calibri"/>
              </a:rPr>
              <a:t>Intuition</a:t>
            </a:r>
            <a:endParaRPr sz="3850" dirty="0">
              <a:latin typeface="Javanese Text" panose="02000000000000000000" pitchFamily="2" charset="0"/>
              <a:cs typeface="Calibri"/>
            </a:endParaRPr>
          </a:p>
          <a:p>
            <a:pPr marL="933450" indent="-921385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932815" algn="l"/>
                <a:tab pos="934085" algn="l"/>
              </a:tabLst>
            </a:pPr>
            <a:r>
              <a:rPr sz="4200" spc="260" dirty="0">
                <a:latin typeface="Javanese Text" panose="02000000000000000000" pitchFamily="2" charset="0"/>
                <a:cs typeface="Calibri"/>
              </a:rPr>
              <a:t>Approach</a:t>
            </a:r>
            <a:endParaRPr sz="4200" dirty="0">
              <a:latin typeface="Javanese Text" panose="02000000000000000000" pitchFamily="2" charset="0"/>
              <a:cs typeface="Calibri"/>
            </a:endParaRPr>
          </a:p>
          <a:p>
            <a:pPr marL="944244" lvl="1" indent="-51371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944244" algn="l"/>
                <a:tab pos="944880" algn="l"/>
              </a:tabLst>
            </a:pPr>
            <a:r>
              <a:rPr sz="3850" spc="240" dirty="0">
                <a:latin typeface="Javanese Text" panose="02000000000000000000" pitchFamily="2" charset="0"/>
                <a:cs typeface="Calibri"/>
              </a:rPr>
              <a:t>Supervised</a:t>
            </a:r>
            <a:r>
              <a:rPr sz="3850" spc="20" dirty="0">
                <a:latin typeface="Javanese Text" panose="02000000000000000000" pitchFamily="2" charset="0"/>
                <a:cs typeface="Calibri"/>
              </a:rPr>
              <a:t> </a:t>
            </a:r>
            <a:r>
              <a:rPr sz="3850" spc="210" dirty="0">
                <a:latin typeface="Javanese Text" panose="02000000000000000000" pitchFamily="2" charset="0"/>
                <a:cs typeface="Calibri"/>
              </a:rPr>
              <a:t>Learning</a:t>
            </a:r>
            <a:endParaRPr sz="3850" dirty="0">
              <a:latin typeface="Javanese Text" panose="02000000000000000000" pitchFamily="2" charset="0"/>
              <a:cs typeface="Calibri"/>
            </a:endParaRPr>
          </a:p>
          <a:p>
            <a:pPr marL="944244" lvl="1" indent="-513715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944880" algn="l"/>
              </a:tabLst>
            </a:pPr>
            <a:r>
              <a:rPr sz="3850" spc="200" dirty="0">
                <a:latin typeface="Javanese Text" panose="02000000000000000000" pitchFamily="2" charset="0"/>
                <a:cs typeface="Calibri"/>
              </a:rPr>
              <a:t>Gradient </a:t>
            </a:r>
            <a:r>
              <a:rPr sz="3850" spc="254" dirty="0">
                <a:latin typeface="Javanese Text" panose="02000000000000000000" pitchFamily="2" charset="0"/>
                <a:cs typeface="Calibri"/>
              </a:rPr>
              <a:t>of</a:t>
            </a:r>
            <a:r>
              <a:rPr sz="3850" spc="-229" dirty="0">
                <a:latin typeface="Javanese Text" panose="02000000000000000000" pitchFamily="2" charset="0"/>
                <a:cs typeface="Calibri"/>
              </a:rPr>
              <a:t> </a:t>
            </a:r>
            <a:r>
              <a:rPr sz="3850" spc="200" dirty="0">
                <a:latin typeface="Javanese Text" panose="02000000000000000000" pitchFamily="2" charset="0"/>
                <a:cs typeface="Calibri"/>
              </a:rPr>
              <a:t>Gradient</a:t>
            </a:r>
            <a:endParaRPr sz="3850" dirty="0">
              <a:latin typeface="Javanese Text" panose="02000000000000000000" pitchFamily="2" charset="0"/>
              <a:cs typeface="Calibri"/>
            </a:endParaRPr>
          </a:p>
          <a:p>
            <a:pPr marL="944244" lvl="1" indent="-513715">
              <a:lnSpc>
                <a:spcPct val="100000"/>
              </a:lnSpc>
              <a:spcBef>
                <a:spcPts val="905"/>
              </a:spcBef>
              <a:buAutoNum type="arabicPeriod"/>
              <a:tabLst>
                <a:tab pos="944880" algn="l"/>
              </a:tabLst>
            </a:pPr>
            <a:r>
              <a:rPr sz="3850" spc="185" dirty="0">
                <a:latin typeface="Javanese Text" panose="02000000000000000000" pitchFamily="2" charset="0"/>
                <a:cs typeface="Calibri"/>
              </a:rPr>
              <a:t>Reinforcement</a:t>
            </a:r>
            <a:r>
              <a:rPr sz="3850" spc="20" dirty="0">
                <a:latin typeface="Javanese Text" panose="02000000000000000000" pitchFamily="2" charset="0"/>
                <a:cs typeface="Calibri"/>
              </a:rPr>
              <a:t> </a:t>
            </a:r>
            <a:r>
              <a:rPr sz="3850" spc="210" dirty="0">
                <a:latin typeface="Javanese Text" panose="02000000000000000000" pitchFamily="2" charset="0"/>
                <a:cs typeface="Calibri"/>
              </a:rPr>
              <a:t>Learning</a:t>
            </a:r>
            <a:endParaRPr sz="3850" dirty="0">
              <a:latin typeface="Javanese Text" panose="02000000000000000000" pitchFamily="2" charset="0"/>
              <a:cs typeface="Calibri"/>
            </a:endParaRPr>
          </a:p>
          <a:p>
            <a:pPr marL="577850" indent="-565785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578485" algn="l"/>
              </a:tabLst>
            </a:pPr>
            <a:r>
              <a:rPr sz="4200" spc="185" dirty="0">
                <a:latin typeface="Javanese Text" panose="02000000000000000000" pitchFamily="2" charset="0"/>
                <a:cs typeface="Calibri"/>
              </a:rPr>
              <a:t>Experiment</a:t>
            </a:r>
            <a:endParaRPr sz="4200" dirty="0">
              <a:latin typeface="Javanese Text" panose="02000000000000000000" pitchFamily="2" charset="0"/>
              <a:cs typeface="Calibri"/>
            </a:endParaRPr>
          </a:p>
          <a:p>
            <a:pPr marL="577850" indent="-56578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578485" algn="l"/>
              </a:tabLst>
            </a:pPr>
            <a:r>
              <a:rPr sz="4200" spc="235" dirty="0">
                <a:latin typeface="Javanese Text" panose="02000000000000000000" pitchFamily="2" charset="0"/>
                <a:cs typeface="Calibri"/>
              </a:rPr>
              <a:t>Discussion</a:t>
            </a:r>
            <a:endParaRPr sz="4200" dirty="0">
              <a:latin typeface="Javanese Text" panose="02000000000000000000" pitchFamily="2" charset="0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096" y="849533"/>
            <a:ext cx="9751153" cy="158440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950" spc="110" dirty="0">
                <a:latin typeface="+mj-lt"/>
              </a:rPr>
              <a:t>4.</a:t>
            </a:r>
            <a:r>
              <a:rPr sz="2950" spc="-75" dirty="0">
                <a:latin typeface="+mj-lt"/>
              </a:rPr>
              <a:t> </a:t>
            </a:r>
            <a:r>
              <a:rPr sz="2950" spc="190" dirty="0">
                <a:latin typeface="+mj-lt"/>
              </a:rPr>
              <a:t>Approach</a:t>
            </a:r>
            <a:endParaRPr sz="2950" dirty="0">
              <a:latin typeface="+mj-lt"/>
            </a:endParaRPr>
          </a:p>
          <a:p>
            <a:pPr marL="221615">
              <a:lnSpc>
                <a:spcPct val="100000"/>
              </a:lnSpc>
              <a:spcBef>
                <a:spcPts val="509"/>
              </a:spcBef>
            </a:pPr>
            <a:r>
              <a:rPr sz="6650" spc="340" dirty="0">
                <a:latin typeface="+mj-lt"/>
              </a:rPr>
              <a:t>Supervised</a:t>
            </a:r>
            <a:r>
              <a:rPr sz="6650" spc="-165" dirty="0">
                <a:latin typeface="+mj-lt"/>
              </a:rPr>
              <a:t> </a:t>
            </a:r>
            <a:r>
              <a:rPr sz="6650" spc="290" dirty="0">
                <a:latin typeface="+mj-lt"/>
              </a:rPr>
              <a:t>Learning</a:t>
            </a:r>
            <a:endParaRPr sz="6650" dirty="0"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3575" y="3085341"/>
            <a:ext cx="9875212" cy="8081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13764" y="4464803"/>
            <a:ext cx="8444790" cy="4978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753" y="3086682"/>
            <a:ext cx="8609297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15" baseline="1307" dirty="0">
                <a:cs typeface="Calibri"/>
              </a:rPr>
              <a:t>From </a:t>
            </a:r>
            <a:r>
              <a:rPr sz="6375" spc="142" baseline="1307" dirty="0">
                <a:cs typeface="Calibri"/>
              </a:rPr>
              <a:t>line </a:t>
            </a:r>
            <a:r>
              <a:rPr sz="6375" spc="60" baseline="1307" dirty="0">
                <a:cs typeface="Calibri"/>
              </a:rPr>
              <a:t>10 </a:t>
            </a:r>
            <a:r>
              <a:rPr sz="6375" spc="120" baseline="1307" dirty="0">
                <a:cs typeface="Calibri"/>
              </a:rPr>
              <a:t>in </a:t>
            </a:r>
            <a:r>
              <a:rPr sz="6375" spc="315" baseline="1307" dirty="0">
                <a:cs typeface="Calibri"/>
              </a:rPr>
              <a:t>Algorithm</a:t>
            </a:r>
            <a:r>
              <a:rPr sz="6375" spc="-630" baseline="1307" dirty="0">
                <a:cs typeface="Calibri"/>
              </a:rPr>
              <a:t> </a:t>
            </a:r>
            <a:r>
              <a:rPr sz="6375" spc="44" baseline="1307" dirty="0">
                <a:cs typeface="Calibri"/>
              </a:rPr>
              <a:t>2,</a:t>
            </a:r>
            <a:endParaRPr sz="6375" baseline="1307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388" y="4458368"/>
            <a:ext cx="17672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30" dirty="0">
                <a:latin typeface="Calibri"/>
                <a:cs typeface="Calibri"/>
              </a:rPr>
              <a:t>(Recall: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13671" y="4458368"/>
            <a:ext cx="2012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95" dirty="0">
                <a:latin typeface="Calibri"/>
                <a:cs typeface="Calibri"/>
              </a:rPr>
              <a:t>)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0017873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70" dirty="0">
                <a:latin typeface="+mj-lt"/>
              </a:rPr>
              <a:t>Gradient </a:t>
            </a:r>
            <a:r>
              <a:rPr sz="6650" spc="395" dirty="0">
                <a:latin typeface="+mj-lt"/>
              </a:rPr>
              <a:t>of</a:t>
            </a:r>
            <a:r>
              <a:rPr sz="6650" spc="-640" dirty="0">
                <a:latin typeface="+mj-lt"/>
              </a:rPr>
              <a:t> </a:t>
            </a:r>
            <a:r>
              <a:rPr sz="6650" spc="270" dirty="0">
                <a:latin typeface="+mj-lt"/>
              </a:rPr>
              <a:t>Gradient</a:t>
            </a:r>
            <a:endParaRPr sz="6650" dirty="0"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097" y="877325"/>
            <a:ext cx="39599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10" dirty="0">
                <a:latin typeface="+mj-lt"/>
                <a:cs typeface="Calibri"/>
              </a:rPr>
              <a:t>4.</a:t>
            </a:r>
            <a:r>
              <a:rPr sz="2950" spc="-130" dirty="0">
                <a:latin typeface="+mj-lt"/>
                <a:cs typeface="Calibri"/>
              </a:rPr>
              <a:t> </a:t>
            </a:r>
            <a:r>
              <a:rPr sz="2950" spc="190" dirty="0">
                <a:latin typeface="+mj-lt"/>
                <a:cs typeface="Calibri"/>
              </a:rPr>
              <a:t>Approach</a:t>
            </a:r>
            <a:endParaRPr sz="2950" dirty="0">
              <a:latin typeface="+mj-lt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39489" y="4532099"/>
            <a:ext cx="4956082" cy="594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36614" y="4479066"/>
            <a:ext cx="11134634" cy="1478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753" y="3086682"/>
            <a:ext cx="8456897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15" baseline="1307" dirty="0">
                <a:cs typeface="Calibri"/>
              </a:rPr>
              <a:t>From </a:t>
            </a:r>
            <a:r>
              <a:rPr sz="6375" spc="142" baseline="1307" dirty="0">
                <a:cs typeface="Calibri"/>
              </a:rPr>
              <a:t>line </a:t>
            </a:r>
            <a:r>
              <a:rPr sz="6375" spc="60" baseline="1307" dirty="0">
                <a:cs typeface="Calibri"/>
              </a:rPr>
              <a:t>10 </a:t>
            </a:r>
            <a:r>
              <a:rPr sz="6375" spc="120" baseline="1307" dirty="0">
                <a:cs typeface="Calibri"/>
              </a:rPr>
              <a:t>in </a:t>
            </a:r>
            <a:r>
              <a:rPr sz="6375" spc="315" baseline="1307" dirty="0">
                <a:cs typeface="Calibri"/>
              </a:rPr>
              <a:t>Algorithm</a:t>
            </a:r>
            <a:r>
              <a:rPr sz="6375" spc="-630" baseline="1307" dirty="0">
                <a:cs typeface="Calibri"/>
              </a:rPr>
              <a:t> </a:t>
            </a:r>
            <a:r>
              <a:rPr sz="6375" spc="44" baseline="1307" dirty="0">
                <a:cs typeface="Calibri"/>
              </a:rPr>
              <a:t>2,</a:t>
            </a:r>
            <a:endParaRPr sz="6375" baseline="1307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388" y="4458368"/>
            <a:ext cx="17672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30" dirty="0">
                <a:latin typeface="Calibri"/>
                <a:cs typeface="Calibri"/>
              </a:rPr>
              <a:t>(Recall: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13671" y="4458368"/>
            <a:ext cx="2012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95" dirty="0">
                <a:latin typeface="Calibri"/>
                <a:cs typeface="Calibri"/>
              </a:rPr>
              <a:t>)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66388" y="6133709"/>
            <a:ext cx="8591662" cy="13253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6150" algn="l"/>
              </a:tabLst>
            </a:pPr>
            <a:r>
              <a:rPr sz="4250" spc="95" dirty="0">
                <a:cs typeface="Calibri"/>
              </a:rPr>
              <a:t>(</a:t>
            </a:r>
            <a:r>
              <a:rPr lang="en-US" sz="4250" spc="95" dirty="0">
                <a:cs typeface="Calibri"/>
              </a:rPr>
              <a:t>derivative of sum is sum over derivatives</a:t>
            </a:r>
            <a:r>
              <a:rPr sz="4250" spc="160" dirty="0">
                <a:cs typeface="Calibri"/>
              </a:rPr>
              <a:t>)</a:t>
            </a:r>
            <a:endParaRPr sz="4250" dirty="0"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06847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70" dirty="0">
                <a:latin typeface="+mn-lt"/>
              </a:rPr>
              <a:t>Gradient </a:t>
            </a:r>
            <a:r>
              <a:rPr sz="6650" spc="395" dirty="0">
                <a:latin typeface="+mn-lt"/>
              </a:rPr>
              <a:t>of</a:t>
            </a:r>
            <a:r>
              <a:rPr sz="6650" spc="-640" dirty="0">
                <a:latin typeface="+mn-lt"/>
              </a:rPr>
              <a:t> </a:t>
            </a:r>
            <a:r>
              <a:rPr sz="6650" spc="270" dirty="0">
                <a:latin typeface="+mn-lt"/>
              </a:rPr>
              <a:t>Gradient</a:t>
            </a:r>
            <a:endParaRPr sz="6650" dirty="0">
              <a:latin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097" y="877325"/>
            <a:ext cx="35027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10" dirty="0">
                <a:cs typeface="Calibri"/>
              </a:rPr>
              <a:t>4.</a:t>
            </a:r>
            <a:r>
              <a:rPr sz="2950" spc="-130" dirty="0">
                <a:cs typeface="Calibri"/>
              </a:rPr>
              <a:t> </a:t>
            </a:r>
            <a:r>
              <a:rPr sz="2950" spc="190" dirty="0">
                <a:cs typeface="Calibri"/>
              </a:rPr>
              <a:t>Approach</a:t>
            </a:r>
            <a:endParaRPr sz="2950" dirty="0"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39489" y="4532099"/>
            <a:ext cx="4956082" cy="594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6614" y="4479066"/>
            <a:ext cx="11134634" cy="3032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753" y="3086682"/>
            <a:ext cx="8609297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15" baseline="1307" dirty="0">
                <a:cs typeface="Calibri"/>
              </a:rPr>
              <a:t>From </a:t>
            </a:r>
            <a:r>
              <a:rPr sz="6375" spc="142" baseline="1307" dirty="0">
                <a:cs typeface="Calibri"/>
              </a:rPr>
              <a:t>line </a:t>
            </a:r>
            <a:r>
              <a:rPr sz="6375" spc="60" baseline="1307" dirty="0">
                <a:cs typeface="Calibri"/>
              </a:rPr>
              <a:t>10 </a:t>
            </a:r>
            <a:r>
              <a:rPr sz="6375" spc="120" baseline="1307" dirty="0">
                <a:cs typeface="Calibri"/>
              </a:rPr>
              <a:t>in </a:t>
            </a:r>
            <a:r>
              <a:rPr sz="6375" spc="315" baseline="1307" dirty="0">
                <a:cs typeface="Calibri"/>
              </a:rPr>
              <a:t>Algorithm</a:t>
            </a:r>
            <a:r>
              <a:rPr sz="6375" spc="-630" baseline="1307" dirty="0">
                <a:cs typeface="Calibri"/>
              </a:rPr>
              <a:t> </a:t>
            </a:r>
            <a:r>
              <a:rPr sz="6375" spc="44" baseline="1307" dirty="0">
                <a:cs typeface="Calibri"/>
              </a:rPr>
              <a:t>2,</a:t>
            </a:r>
            <a:endParaRPr sz="6375" baseline="1307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388" y="4458368"/>
            <a:ext cx="17672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30" dirty="0">
                <a:latin typeface="Calibri"/>
                <a:cs typeface="Calibri"/>
              </a:rPr>
              <a:t>(Recall: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13671" y="4458368"/>
            <a:ext cx="2012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95" dirty="0">
                <a:latin typeface="Calibri"/>
                <a:cs typeface="Calibri"/>
              </a:rPr>
              <a:t>)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66388" y="6133709"/>
            <a:ext cx="8058262" cy="13253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6150" algn="l"/>
              </a:tabLst>
            </a:pPr>
            <a:r>
              <a:rPr lang="en-US" sz="4250" spc="95" dirty="0">
                <a:cs typeface="Calibri"/>
              </a:rPr>
              <a:t>(derivative of sum is sum over derivatives</a:t>
            </a:r>
            <a:r>
              <a:rPr lang="en-US" sz="4250" spc="160" dirty="0">
                <a:cs typeface="Calibri"/>
              </a:rPr>
              <a:t>)</a:t>
            </a:r>
            <a:endParaRPr lang="en-US" sz="4250" dirty="0"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0017873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70" dirty="0">
                <a:latin typeface="+mj-lt"/>
              </a:rPr>
              <a:t>Gradient </a:t>
            </a:r>
            <a:r>
              <a:rPr sz="6650" spc="395" dirty="0">
                <a:latin typeface="+mj-lt"/>
              </a:rPr>
              <a:t>of</a:t>
            </a:r>
            <a:r>
              <a:rPr sz="6650" spc="-640" dirty="0">
                <a:latin typeface="+mj-lt"/>
              </a:rPr>
              <a:t> </a:t>
            </a:r>
            <a:r>
              <a:rPr sz="6650" spc="270" dirty="0">
                <a:latin typeface="+mj-lt"/>
              </a:rPr>
              <a:t>Gradient</a:t>
            </a:r>
            <a:endParaRPr sz="6650" dirty="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097" y="877325"/>
            <a:ext cx="33503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10" dirty="0">
                <a:latin typeface="+mj-lt"/>
                <a:cs typeface="Calibri"/>
              </a:rPr>
              <a:t>4.</a:t>
            </a:r>
            <a:r>
              <a:rPr sz="2950" spc="-130" dirty="0">
                <a:latin typeface="+mj-lt"/>
                <a:cs typeface="Calibri"/>
              </a:rPr>
              <a:t> </a:t>
            </a:r>
            <a:r>
              <a:rPr sz="2950" spc="190" dirty="0">
                <a:latin typeface="+mj-lt"/>
                <a:cs typeface="Calibri"/>
              </a:rPr>
              <a:t>Approach</a:t>
            </a:r>
            <a:endParaRPr sz="2950" dirty="0">
              <a:latin typeface="+mj-lt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39489" y="4532099"/>
            <a:ext cx="4956082" cy="594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6614" y="4479066"/>
            <a:ext cx="11134634" cy="4830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B522E24A-5D6F-48C5-A3FB-F1EE3FC8F590}"/>
              </a:ext>
            </a:extLst>
          </p:cNvPr>
          <p:cNvSpPr txBox="1"/>
          <p:nvPr/>
        </p:nvSpPr>
        <p:spPr>
          <a:xfrm>
            <a:off x="11366388" y="7735800"/>
            <a:ext cx="8058262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6150" algn="l"/>
              </a:tabLst>
            </a:pPr>
            <a:r>
              <a:rPr lang="en-US" sz="4250" spc="95" dirty="0">
                <a:cs typeface="Calibri"/>
              </a:rPr>
              <a:t>(usual Chain Rule</a:t>
            </a:r>
            <a:r>
              <a:rPr lang="en-US" sz="4250" spc="160" dirty="0">
                <a:cs typeface="Calibri"/>
              </a:rPr>
              <a:t>)</a:t>
            </a:r>
            <a:endParaRPr lang="en-US" sz="4250" dirty="0"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753" y="3086682"/>
            <a:ext cx="8837897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15" baseline="1307" dirty="0">
                <a:cs typeface="Calibri"/>
              </a:rPr>
              <a:t>From </a:t>
            </a:r>
            <a:r>
              <a:rPr sz="6375" spc="142" baseline="1307" dirty="0">
                <a:cs typeface="Calibri"/>
              </a:rPr>
              <a:t>line </a:t>
            </a:r>
            <a:r>
              <a:rPr sz="6375" spc="60" baseline="1307" dirty="0">
                <a:cs typeface="Calibri"/>
              </a:rPr>
              <a:t>10 </a:t>
            </a:r>
            <a:r>
              <a:rPr sz="6375" spc="120" baseline="1307" dirty="0">
                <a:cs typeface="Calibri"/>
              </a:rPr>
              <a:t>in </a:t>
            </a:r>
            <a:r>
              <a:rPr sz="6375" spc="315" baseline="1307" dirty="0">
                <a:cs typeface="Calibri"/>
              </a:rPr>
              <a:t>Algorithm</a:t>
            </a:r>
            <a:r>
              <a:rPr sz="6375" spc="-630" baseline="1307" dirty="0">
                <a:cs typeface="Calibri"/>
              </a:rPr>
              <a:t> </a:t>
            </a:r>
            <a:r>
              <a:rPr sz="6375" spc="44" baseline="1307" dirty="0">
                <a:cs typeface="Calibri"/>
              </a:rPr>
              <a:t>2,</a:t>
            </a:r>
            <a:endParaRPr sz="6375" baseline="1307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388" y="4458368"/>
            <a:ext cx="17672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30" dirty="0">
                <a:latin typeface="Calibri"/>
                <a:cs typeface="Calibri"/>
              </a:rPr>
              <a:t>(Recall: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13671" y="4458368"/>
            <a:ext cx="2012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95" dirty="0">
                <a:latin typeface="Calibri"/>
                <a:cs typeface="Calibri"/>
              </a:rPr>
              <a:t>)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99227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70" dirty="0">
                <a:latin typeface="+mj-lt"/>
              </a:rPr>
              <a:t>Gradient </a:t>
            </a:r>
            <a:r>
              <a:rPr sz="6650" spc="395" dirty="0">
                <a:latin typeface="+mj-lt"/>
              </a:rPr>
              <a:t>of</a:t>
            </a:r>
            <a:r>
              <a:rPr sz="6650" spc="-640" dirty="0">
                <a:latin typeface="+mj-lt"/>
              </a:rPr>
              <a:t> </a:t>
            </a:r>
            <a:r>
              <a:rPr sz="6650" spc="270" dirty="0">
                <a:latin typeface="+mj-lt"/>
              </a:rPr>
              <a:t>Gradient</a:t>
            </a:r>
            <a:endParaRPr sz="6650" dirty="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097" y="877325"/>
            <a:ext cx="42647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10" dirty="0">
                <a:latin typeface="+mj-lt"/>
                <a:cs typeface="Calibri"/>
              </a:rPr>
              <a:t>4.</a:t>
            </a:r>
            <a:r>
              <a:rPr sz="2950" spc="-130" dirty="0">
                <a:latin typeface="+mj-lt"/>
                <a:cs typeface="Calibri"/>
              </a:rPr>
              <a:t> </a:t>
            </a:r>
            <a:r>
              <a:rPr sz="2950" spc="190" dirty="0">
                <a:latin typeface="+mj-lt"/>
                <a:cs typeface="Calibri"/>
              </a:rPr>
              <a:t>Approach</a:t>
            </a:r>
            <a:endParaRPr sz="2950" dirty="0">
              <a:latin typeface="+mj-lt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39489" y="4532099"/>
            <a:ext cx="4956082" cy="594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6614" y="4479066"/>
            <a:ext cx="11134634" cy="6269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7292117-F906-497C-AD85-58CAEDEAC32B}"/>
              </a:ext>
            </a:extLst>
          </p:cNvPr>
          <p:cNvSpPr txBox="1"/>
          <p:nvPr/>
        </p:nvSpPr>
        <p:spPr>
          <a:xfrm>
            <a:off x="11366388" y="6133709"/>
            <a:ext cx="8058262" cy="13253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6150" algn="l"/>
              </a:tabLst>
            </a:pPr>
            <a:r>
              <a:rPr lang="en-US" sz="4250" spc="95" dirty="0">
                <a:cs typeface="Calibri"/>
              </a:rPr>
              <a:t>(derivative of sum is sum over derivatives</a:t>
            </a:r>
            <a:r>
              <a:rPr lang="en-US" sz="4250" spc="160" dirty="0">
                <a:cs typeface="Calibri"/>
              </a:rPr>
              <a:t>)</a:t>
            </a:r>
            <a:endParaRPr lang="en-US" sz="4250" dirty="0">
              <a:cs typeface="Calibri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27D1F949-8C27-4616-A08E-0E30820A6C7F}"/>
              </a:ext>
            </a:extLst>
          </p:cNvPr>
          <p:cNvSpPr txBox="1"/>
          <p:nvPr/>
        </p:nvSpPr>
        <p:spPr>
          <a:xfrm>
            <a:off x="11366388" y="7735800"/>
            <a:ext cx="8058262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6150" algn="l"/>
              </a:tabLst>
            </a:pPr>
            <a:r>
              <a:rPr lang="en-US" sz="4250" spc="95" dirty="0">
                <a:cs typeface="Calibri"/>
              </a:rPr>
              <a:t>(usual Chain Rule</a:t>
            </a:r>
            <a:r>
              <a:rPr lang="en-US" sz="4250" spc="160" dirty="0">
                <a:cs typeface="Calibri"/>
              </a:rPr>
              <a:t>)</a:t>
            </a:r>
            <a:endParaRPr lang="en-US" sz="4250" dirty="0">
              <a:cs typeface="Calibri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C4A2BC4E-E918-4873-9BD0-F0D4BD7102C7}"/>
              </a:ext>
            </a:extLst>
          </p:cNvPr>
          <p:cNvSpPr txBox="1"/>
          <p:nvPr/>
        </p:nvSpPr>
        <p:spPr>
          <a:xfrm>
            <a:off x="14038355" y="9483725"/>
            <a:ext cx="8058262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6150" algn="l"/>
              </a:tabLst>
            </a:pPr>
            <a:r>
              <a:rPr lang="en-US" sz="4250" spc="95" dirty="0">
                <a:cs typeface="Calibri"/>
              </a:rPr>
              <a:t>(                                 )</a:t>
            </a:r>
            <a:endParaRPr lang="en-US" sz="4250" dirty="0">
              <a:cs typeface="Calibri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6B96520C-4D8E-4EE1-9E8A-0C5720377865}"/>
              </a:ext>
            </a:extLst>
          </p:cNvPr>
          <p:cNvSpPr/>
          <p:nvPr/>
        </p:nvSpPr>
        <p:spPr>
          <a:xfrm>
            <a:off x="14468568" y="9560317"/>
            <a:ext cx="4956082" cy="594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                                              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753" y="3086682"/>
            <a:ext cx="9218897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15" baseline="1307" dirty="0">
                <a:cs typeface="Calibri"/>
              </a:rPr>
              <a:t>From </a:t>
            </a:r>
            <a:r>
              <a:rPr sz="6375" spc="142" baseline="1307" dirty="0">
                <a:cs typeface="Calibri"/>
              </a:rPr>
              <a:t>line </a:t>
            </a:r>
            <a:r>
              <a:rPr sz="6375" spc="60" baseline="1307" dirty="0">
                <a:cs typeface="Calibri"/>
              </a:rPr>
              <a:t>10 </a:t>
            </a:r>
            <a:r>
              <a:rPr sz="6375" spc="120" baseline="1307" dirty="0">
                <a:cs typeface="Calibri"/>
              </a:rPr>
              <a:t>in </a:t>
            </a:r>
            <a:r>
              <a:rPr sz="6375" spc="315" baseline="1307" dirty="0">
                <a:cs typeface="Calibri"/>
              </a:rPr>
              <a:t>Algorithm</a:t>
            </a:r>
            <a:r>
              <a:rPr sz="6375" spc="-630" baseline="1307" dirty="0">
                <a:cs typeface="Calibri"/>
              </a:rPr>
              <a:t> </a:t>
            </a:r>
            <a:r>
              <a:rPr sz="6375" spc="44" baseline="1307" dirty="0">
                <a:cs typeface="Calibri"/>
              </a:rPr>
              <a:t>2,</a:t>
            </a:r>
            <a:endParaRPr sz="6375" baseline="1307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388" y="4458368"/>
            <a:ext cx="17672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30" dirty="0">
                <a:latin typeface="Calibri"/>
                <a:cs typeface="Calibri"/>
              </a:rPr>
              <a:t>(Recall: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13671" y="4458368"/>
            <a:ext cx="2012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95" dirty="0">
                <a:latin typeface="Calibri"/>
                <a:cs typeface="Calibri"/>
              </a:rPr>
              <a:t>)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96941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70" dirty="0">
                <a:latin typeface="+mj-lt"/>
              </a:rPr>
              <a:t>Gradient </a:t>
            </a:r>
            <a:r>
              <a:rPr sz="6650" spc="395" dirty="0">
                <a:latin typeface="+mj-lt"/>
              </a:rPr>
              <a:t>of</a:t>
            </a:r>
            <a:r>
              <a:rPr sz="6650" spc="-640" dirty="0">
                <a:latin typeface="+mj-lt"/>
              </a:rPr>
              <a:t> </a:t>
            </a:r>
            <a:r>
              <a:rPr sz="6650" spc="270" dirty="0">
                <a:latin typeface="+mj-lt"/>
              </a:rPr>
              <a:t>Gradient</a:t>
            </a:r>
            <a:endParaRPr sz="6650" dirty="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097" y="877325"/>
            <a:ext cx="38837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10" dirty="0">
                <a:latin typeface="+mj-lt"/>
                <a:cs typeface="Calibri"/>
              </a:rPr>
              <a:t>4.</a:t>
            </a:r>
            <a:r>
              <a:rPr sz="2950" spc="-130" dirty="0">
                <a:latin typeface="+mj-lt"/>
                <a:cs typeface="Calibri"/>
              </a:rPr>
              <a:t> </a:t>
            </a:r>
            <a:r>
              <a:rPr sz="2950" spc="190" dirty="0">
                <a:latin typeface="+mj-lt"/>
                <a:cs typeface="Calibri"/>
              </a:rPr>
              <a:t>Approach</a:t>
            </a:r>
            <a:endParaRPr sz="2950" dirty="0">
              <a:latin typeface="+mj-lt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39489" y="4532099"/>
            <a:ext cx="4956082" cy="594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94450" y="10879662"/>
            <a:ext cx="9588500" cy="12772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cs typeface="Calibri"/>
              </a:rPr>
              <a:t>Calculation</a:t>
            </a:r>
            <a:r>
              <a:rPr sz="4100" spc="15" dirty="0">
                <a:cs typeface="Calibri"/>
              </a:rPr>
              <a:t> </a:t>
            </a:r>
            <a:r>
              <a:rPr sz="4100" spc="270" dirty="0">
                <a:cs typeface="Calibri"/>
              </a:rPr>
              <a:t>of</a:t>
            </a:r>
            <a:r>
              <a:rPr sz="4100" spc="15" dirty="0">
                <a:cs typeface="Calibri"/>
              </a:rPr>
              <a:t> </a:t>
            </a:r>
            <a:r>
              <a:rPr sz="4100" spc="229" dirty="0">
                <a:cs typeface="Calibri"/>
              </a:rPr>
              <a:t>Hessian</a:t>
            </a:r>
            <a:r>
              <a:rPr sz="4100" spc="15" dirty="0">
                <a:cs typeface="Calibri"/>
              </a:rPr>
              <a:t> </a:t>
            </a:r>
            <a:r>
              <a:rPr sz="4100" spc="160" dirty="0">
                <a:cs typeface="Calibri"/>
              </a:rPr>
              <a:t>matrix</a:t>
            </a:r>
            <a:r>
              <a:rPr sz="4100" spc="20" dirty="0">
                <a:cs typeface="Calibri"/>
              </a:rPr>
              <a:t> </a:t>
            </a:r>
            <a:r>
              <a:rPr sz="4100" spc="165" dirty="0">
                <a:cs typeface="Calibri"/>
              </a:rPr>
              <a:t>is</a:t>
            </a:r>
            <a:r>
              <a:rPr sz="4100" spc="15" dirty="0">
                <a:cs typeface="Calibri"/>
              </a:rPr>
              <a:t> </a:t>
            </a:r>
            <a:r>
              <a:rPr sz="4100" spc="145" dirty="0">
                <a:cs typeface="Calibri"/>
              </a:rPr>
              <a:t>required.</a:t>
            </a:r>
            <a:endParaRPr sz="4100" dirty="0"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36614" y="4479066"/>
            <a:ext cx="11134634" cy="6269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70248" y="9296980"/>
            <a:ext cx="4425315" cy="934719"/>
          </a:xfrm>
          <a:custGeom>
            <a:avLst/>
            <a:gdLst/>
            <a:ahLst/>
            <a:cxnLst/>
            <a:rect l="l" t="t" r="r" b="b"/>
            <a:pathLst>
              <a:path w="4425315" h="934720">
                <a:moveTo>
                  <a:pt x="0" y="0"/>
                </a:moveTo>
                <a:lnTo>
                  <a:pt x="4424746" y="0"/>
                </a:lnTo>
                <a:lnTo>
                  <a:pt x="4424746" y="934569"/>
                </a:lnTo>
                <a:lnTo>
                  <a:pt x="0" y="934569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29DBE056-7B38-4EE8-9356-2828F751F244}"/>
              </a:ext>
            </a:extLst>
          </p:cNvPr>
          <p:cNvSpPr txBox="1"/>
          <p:nvPr/>
        </p:nvSpPr>
        <p:spPr>
          <a:xfrm>
            <a:off x="11366388" y="6133709"/>
            <a:ext cx="8058262" cy="13253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6150" algn="l"/>
              </a:tabLst>
            </a:pPr>
            <a:r>
              <a:rPr lang="en-US" sz="4250" spc="95" dirty="0">
                <a:cs typeface="Calibri"/>
              </a:rPr>
              <a:t>(derivative of sum is sum over derivatives</a:t>
            </a:r>
            <a:r>
              <a:rPr lang="en-US" sz="4250" spc="160" dirty="0">
                <a:cs typeface="Calibri"/>
              </a:rPr>
              <a:t>)</a:t>
            </a:r>
            <a:endParaRPr lang="en-US" sz="4250" dirty="0">
              <a:cs typeface="Calibri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CE8B1E5B-F4AF-4D2D-8556-8DF859443E11}"/>
              </a:ext>
            </a:extLst>
          </p:cNvPr>
          <p:cNvSpPr txBox="1"/>
          <p:nvPr/>
        </p:nvSpPr>
        <p:spPr>
          <a:xfrm>
            <a:off x="11366388" y="7735800"/>
            <a:ext cx="8058262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6150" algn="l"/>
              </a:tabLst>
            </a:pPr>
            <a:r>
              <a:rPr lang="en-US" sz="4250" spc="95" dirty="0">
                <a:cs typeface="Calibri"/>
              </a:rPr>
              <a:t>(usual Chain Rule</a:t>
            </a:r>
            <a:r>
              <a:rPr lang="en-US" sz="4250" spc="160" dirty="0">
                <a:cs typeface="Calibri"/>
              </a:rPr>
              <a:t>)</a:t>
            </a:r>
            <a:endParaRPr lang="en-US" sz="4250" dirty="0">
              <a:cs typeface="Calibri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71A6F5DC-B4B8-49F8-A1C3-26AD06A2FD6E}"/>
              </a:ext>
            </a:extLst>
          </p:cNvPr>
          <p:cNvSpPr txBox="1"/>
          <p:nvPr/>
        </p:nvSpPr>
        <p:spPr>
          <a:xfrm>
            <a:off x="14038355" y="9483725"/>
            <a:ext cx="8058262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6150" algn="l"/>
              </a:tabLst>
            </a:pPr>
            <a:r>
              <a:rPr lang="en-US" sz="4250" spc="95" dirty="0">
                <a:cs typeface="Calibri"/>
              </a:rPr>
              <a:t>(                                 )</a:t>
            </a:r>
            <a:endParaRPr lang="en-US" sz="4250" dirty="0">
              <a:cs typeface="Calibri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224B82A5-538A-44C8-8C22-655AD82C23B5}"/>
              </a:ext>
            </a:extLst>
          </p:cNvPr>
          <p:cNvSpPr/>
          <p:nvPr/>
        </p:nvSpPr>
        <p:spPr>
          <a:xfrm>
            <a:off x="14468568" y="9560317"/>
            <a:ext cx="4956082" cy="594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                                              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753" y="3086682"/>
            <a:ext cx="8952810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15" baseline="1307" dirty="0">
                <a:cs typeface="Calibri"/>
              </a:rPr>
              <a:t>From </a:t>
            </a:r>
            <a:r>
              <a:rPr sz="6375" spc="142" baseline="1307" dirty="0">
                <a:cs typeface="Calibri"/>
              </a:rPr>
              <a:t>line </a:t>
            </a:r>
            <a:r>
              <a:rPr sz="6375" spc="60" baseline="1307" dirty="0">
                <a:cs typeface="Calibri"/>
              </a:rPr>
              <a:t>10 </a:t>
            </a:r>
            <a:r>
              <a:rPr sz="6375" spc="120" baseline="1307" dirty="0">
                <a:cs typeface="Calibri"/>
              </a:rPr>
              <a:t>in </a:t>
            </a:r>
            <a:r>
              <a:rPr sz="6375" spc="315" baseline="1307" dirty="0">
                <a:cs typeface="Calibri"/>
              </a:rPr>
              <a:t>Algorithm</a:t>
            </a:r>
            <a:r>
              <a:rPr sz="6375" spc="-630" baseline="1307" dirty="0">
                <a:cs typeface="Calibri"/>
              </a:rPr>
              <a:t> </a:t>
            </a:r>
            <a:r>
              <a:rPr sz="6375" spc="44" baseline="1307" dirty="0">
                <a:cs typeface="Calibri"/>
              </a:rPr>
              <a:t>2,</a:t>
            </a:r>
            <a:endParaRPr sz="6375" baseline="1307"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388" y="4458368"/>
            <a:ext cx="17672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30" dirty="0">
                <a:latin typeface="Calibri"/>
                <a:cs typeface="Calibri"/>
              </a:rPr>
              <a:t>(Recall: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13671" y="4458368"/>
            <a:ext cx="2012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95" dirty="0">
                <a:latin typeface="Calibri"/>
                <a:cs typeface="Calibri"/>
              </a:rPr>
              <a:t>)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96179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70" dirty="0">
                <a:latin typeface="+mn-lt"/>
              </a:rPr>
              <a:t>Gradient </a:t>
            </a:r>
            <a:r>
              <a:rPr sz="6650" spc="395" dirty="0">
                <a:latin typeface="+mn-lt"/>
              </a:rPr>
              <a:t>of</a:t>
            </a:r>
            <a:r>
              <a:rPr sz="6650" spc="-640" dirty="0">
                <a:latin typeface="+mn-lt"/>
              </a:rPr>
              <a:t> </a:t>
            </a:r>
            <a:r>
              <a:rPr sz="6650" spc="270" dirty="0">
                <a:latin typeface="+mn-lt"/>
              </a:rPr>
              <a:t>Gradient</a:t>
            </a:r>
            <a:endParaRPr sz="6650" dirty="0">
              <a:latin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097" y="877325"/>
            <a:ext cx="28169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10" dirty="0">
                <a:latin typeface="+mj-lt"/>
                <a:cs typeface="Calibri"/>
              </a:rPr>
              <a:t>4.</a:t>
            </a:r>
            <a:r>
              <a:rPr sz="2950" spc="-130" dirty="0">
                <a:latin typeface="+mj-lt"/>
                <a:cs typeface="Calibri"/>
              </a:rPr>
              <a:t> </a:t>
            </a:r>
            <a:r>
              <a:rPr sz="2950" spc="190" dirty="0">
                <a:latin typeface="+mj-lt"/>
                <a:cs typeface="Calibri"/>
              </a:rPr>
              <a:t>Approach</a:t>
            </a:r>
            <a:endParaRPr sz="2950" dirty="0">
              <a:latin typeface="+mj-lt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39489" y="4532099"/>
            <a:ext cx="4956082" cy="594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36614" y="4479066"/>
            <a:ext cx="11134634" cy="6269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70248" y="9296980"/>
            <a:ext cx="4425315" cy="934719"/>
          </a:xfrm>
          <a:custGeom>
            <a:avLst/>
            <a:gdLst/>
            <a:ahLst/>
            <a:cxnLst/>
            <a:rect l="l" t="t" r="r" b="b"/>
            <a:pathLst>
              <a:path w="4425315" h="934720">
                <a:moveTo>
                  <a:pt x="0" y="0"/>
                </a:moveTo>
                <a:lnTo>
                  <a:pt x="4424746" y="0"/>
                </a:lnTo>
                <a:lnTo>
                  <a:pt x="4424746" y="934569"/>
                </a:lnTo>
                <a:lnTo>
                  <a:pt x="0" y="934569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23CCAEEE-72D9-4FF1-B1A1-F95B583F10F1}"/>
              </a:ext>
            </a:extLst>
          </p:cNvPr>
          <p:cNvSpPr txBox="1"/>
          <p:nvPr/>
        </p:nvSpPr>
        <p:spPr>
          <a:xfrm>
            <a:off x="5784850" y="10838330"/>
            <a:ext cx="13919312" cy="12772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4100" spc="145" dirty="0">
                <a:cs typeface="Calibri"/>
              </a:rPr>
              <a:t>Instead, MAML suggests to do </a:t>
            </a:r>
            <a:r>
              <a:rPr lang="en-US" sz="4100" b="1" spc="145" dirty="0">
                <a:cs typeface="Calibri"/>
              </a:rPr>
              <a:t>First Order Approximation</a:t>
            </a:r>
            <a:endParaRPr sz="4100" dirty="0">
              <a:cs typeface="Calibri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049A6259-39CA-4682-B76D-C161E81B36EC}"/>
              </a:ext>
            </a:extLst>
          </p:cNvPr>
          <p:cNvSpPr txBox="1"/>
          <p:nvPr/>
        </p:nvSpPr>
        <p:spPr>
          <a:xfrm>
            <a:off x="11366388" y="6133709"/>
            <a:ext cx="8058262" cy="13253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6150" algn="l"/>
              </a:tabLst>
            </a:pPr>
            <a:r>
              <a:rPr lang="en-US" sz="4250" spc="95" dirty="0">
                <a:cs typeface="Calibri"/>
              </a:rPr>
              <a:t>(derivative of sum is sum over derivatives</a:t>
            </a:r>
            <a:r>
              <a:rPr lang="en-US" sz="4250" spc="160" dirty="0">
                <a:cs typeface="Calibri"/>
              </a:rPr>
              <a:t>)</a:t>
            </a:r>
            <a:endParaRPr lang="en-US" sz="4250" dirty="0">
              <a:cs typeface="Calibri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729BA447-7DCA-47E7-AB29-6BA3C1D28263}"/>
              </a:ext>
            </a:extLst>
          </p:cNvPr>
          <p:cNvSpPr txBox="1"/>
          <p:nvPr/>
        </p:nvSpPr>
        <p:spPr>
          <a:xfrm>
            <a:off x="11366388" y="7735800"/>
            <a:ext cx="8058262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6150" algn="l"/>
              </a:tabLst>
            </a:pPr>
            <a:r>
              <a:rPr lang="en-US" sz="4250" spc="95" dirty="0">
                <a:cs typeface="Calibri"/>
              </a:rPr>
              <a:t>(usual Chain Rule</a:t>
            </a:r>
            <a:r>
              <a:rPr lang="en-US" sz="4250" spc="160" dirty="0">
                <a:cs typeface="Calibri"/>
              </a:rPr>
              <a:t>)</a:t>
            </a:r>
            <a:endParaRPr lang="en-US" sz="4250" dirty="0">
              <a:cs typeface="Calibri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00B5B8E6-9D8E-4187-AA33-3CD6ADB89A21}"/>
              </a:ext>
            </a:extLst>
          </p:cNvPr>
          <p:cNvSpPr txBox="1"/>
          <p:nvPr/>
        </p:nvSpPr>
        <p:spPr>
          <a:xfrm>
            <a:off x="14038355" y="9483725"/>
            <a:ext cx="8058262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6150" algn="l"/>
              </a:tabLst>
            </a:pPr>
            <a:r>
              <a:rPr lang="en-US" sz="4250" spc="95" dirty="0">
                <a:cs typeface="Calibri"/>
              </a:rPr>
              <a:t>(                                 )</a:t>
            </a:r>
            <a:endParaRPr lang="en-US" sz="4250" dirty="0">
              <a:cs typeface="Calibri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F3C2A67D-1069-425E-899B-6DA21691EEE4}"/>
              </a:ext>
            </a:extLst>
          </p:cNvPr>
          <p:cNvSpPr/>
          <p:nvPr/>
        </p:nvSpPr>
        <p:spPr>
          <a:xfrm>
            <a:off x="14468568" y="9560317"/>
            <a:ext cx="4956082" cy="594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                                              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31231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6650" spc="380" dirty="0">
                <a:latin typeface="+mn-lt"/>
              </a:rPr>
              <a:t>First </a:t>
            </a:r>
            <a:r>
              <a:rPr sz="6650" spc="380" dirty="0">
                <a:latin typeface="+mn-lt"/>
              </a:rPr>
              <a:t>Order</a:t>
            </a:r>
            <a:r>
              <a:rPr sz="6650" spc="-495" dirty="0">
                <a:latin typeface="+mn-lt"/>
              </a:rPr>
              <a:t> </a:t>
            </a:r>
            <a:r>
              <a:rPr sz="6650" spc="229" dirty="0">
                <a:latin typeface="+mn-lt"/>
              </a:rPr>
              <a:t>Approximation</a:t>
            </a:r>
            <a:endParaRPr sz="665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53" y="3086682"/>
            <a:ext cx="7313897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15" baseline="1307" dirty="0">
                <a:latin typeface="+mj-lt"/>
                <a:cs typeface="Calibri"/>
              </a:rPr>
              <a:t>Update </a:t>
            </a:r>
            <a:r>
              <a:rPr sz="6375" spc="187" baseline="1307" dirty="0">
                <a:latin typeface="+mj-lt"/>
                <a:cs typeface="Calibri"/>
              </a:rPr>
              <a:t>rule </a:t>
            </a:r>
            <a:r>
              <a:rPr sz="6375" spc="427" baseline="1307" dirty="0">
                <a:latin typeface="+mj-lt"/>
                <a:cs typeface="Calibri"/>
              </a:rPr>
              <a:t>of</a:t>
            </a:r>
            <a:r>
              <a:rPr sz="6375" spc="-457" baseline="1307" dirty="0">
                <a:latin typeface="+mj-lt"/>
                <a:cs typeface="Calibri"/>
              </a:rPr>
              <a:t> </a:t>
            </a:r>
            <a:r>
              <a:rPr sz="6375" spc="247" baseline="1307" dirty="0">
                <a:latin typeface="+mj-lt"/>
                <a:cs typeface="Calibri"/>
              </a:rPr>
              <a:t>MAML:</a:t>
            </a:r>
            <a:endParaRPr sz="6375" baseline="1307" dirty="0">
              <a:latin typeface="+mj-lt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097" y="877325"/>
            <a:ext cx="38075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10" dirty="0">
                <a:latin typeface="+mj-lt"/>
                <a:cs typeface="Calibri"/>
              </a:rPr>
              <a:t>4.</a:t>
            </a:r>
            <a:r>
              <a:rPr sz="2950" spc="-130" dirty="0">
                <a:latin typeface="+mj-lt"/>
                <a:cs typeface="Calibri"/>
              </a:rPr>
              <a:t> </a:t>
            </a:r>
            <a:r>
              <a:rPr sz="2950" spc="190" dirty="0">
                <a:latin typeface="+mj-lt"/>
                <a:cs typeface="Calibri"/>
              </a:rPr>
              <a:t>Approach</a:t>
            </a:r>
            <a:endParaRPr sz="2950" dirty="0">
              <a:latin typeface="+mj-lt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4835" y="4291584"/>
            <a:ext cx="10994429" cy="1578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17515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6650" spc="-85" dirty="0">
                <a:latin typeface="+mn-lt"/>
              </a:rPr>
              <a:t>First</a:t>
            </a:r>
            <a:r>
              <a:rPr sz="6650" spc="-85" dirty="0">
                <a:latin typeface="+mn-lt"/>
              </a:rPr>
              <a:t> </a:t>
            </a:r>
            <a:r>
              <a:rPr sz="6650" spc="380" dirty="0">
                <a:latin typeface="+mn-lt"/>
              </a:rPr>
              <a:t>Order</a:t>
            </a:r>
            <a:r>
              <a:rPr sz="6650" spc="-495" dirty="0">
                <a:latin typeface="+mn-lt"/>
              </a:rPr>
              <a:t> </a:t>
            </a:r>
            <a:r>
              <a:rPr sz="6650" spc="229" dirty="0">
                <a:latin typeface="+mn-lt"/>
              </a:rPr>
              <a:t>Approximation</a:t>
            </a:r>
            <a:endParaRPr sz="665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9097" y="877325"/>
            <a:ext cx="41885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10" dirty="0">
                <a:latin typeface="+mj-lt"/>
                <a:cs typeface="Calibri"/>
              </a:rPr>
              <a:t>4.</a:t>
            </a:r>
            <a:r>
              <a:rPr sz="2950" spc="-130" dirty="0">
                <a:latin typeface="+mj-lt"/>
                <a:cs typeface="Calibri"/>
              </a:rPr>
              <a:t> </a:t>
            </a:r>
            <a:r>
              <a:rPr sz="2950" spc="190" dirty="0">
                <a:latin typeface="+mj-lt"/>
                <a:cs typeface="Calibri"/>
              </a:rPr>
              <a:t>Approach</a:t>
            </a:r>
            <a:endParaRPr sz="2950" dirty="0">
              <a:latin typeface="+mj-lt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54835" y="4291584"/>
            <a:ext cx="10994429" cy="1578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2753" y="3086682"/>
            <a:ext cx="17877155" cy="509812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15" baseline="1307" dirty="0">
                <a:cs typeface="Calibri"/>
              </a:rPr>
              <a:t>Update </a:t>
            </a:r>
            <a:r>
              <a:rPr sz="6375" spc="187" baseline="1307" dirty="0">
                <a:cs typeface="Calibri"/>
              </a:rPr>
              <a:t>rule </a:t>
            </a:r>
            <a:r>
              <a:rPr sz="6375" spc="427" baseline="1307" dirty="0">
                <a:cs typeface="Calibri"/>
              </a:rPr>
              <a:t>of</a:t>
            </a:r>
            <a:r>
              <a:rPr sz="6375" spc="-375" baseline="1307" dirty="0">
                <a:cs typeface="Calibri"/>
              </a:rPr>
              <a:t> </a:t>
            </a:r>
            <a:r>
              <a:rPr sz="6375" spc="247" baseline="1307" dirty="0">
                <a:cs typeface="Calibri"/>
              </a:rPr>
              <a:t>MAML:</a:t>
            </a:r>
            <a:endParaRPr sz="6375" baseline="1307" dirty="0">
              <a:cs typeface="Calibri"/>
            </a:endParaRPr>
          </a:p>
          <a:p>
            <a:pPr>
              <a:lnSpc>
                <a:spcPct val="100000"/>
              </a:lnSpc>
            </a:pPr>
            <a:endParaRPr sz="5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50" dirty="0">
              <a:cs typeface="Times New Roman"/>
            </a:endParaRPr>
          </a:p>
          <a:p>
            <a:pPr marL="9153525" marR="5080">
              <a:lnSpc>
                <a:spcPct val="106700"/>
              </a:lnSpc>
            </a:pPr>
            <a:endParaRPr lang="en-US" sz="4250" spc="195" dirty="0">
              <a:cs typeface="Calibri"/>
            </a:endParaRPr>
          </a:p>
          <a:p>
            <a:pPr marL="9153525" marR="5080">
              <a:lnSpc>
                <a:spcPct val="106700"/>
              </a:lnSpc>
            </a:pPr>
            <a:r>
              <a:rPr sz="4250" spc="195" dirty="0">
                <a:cs typeface="Calibri"/>
              </a:rPr>
              <a:t>This </a:t>
            </a:r>
            <a:r>
              <a:rPr sz="4250" spc="220" dirty="0">
                <a:cs typeface="Calibri"/>
              </a:rPr>
              <a:t>part </a:t>
            </a:r>
            <a:r>
              <a:rPr sz="4250" spc="295" dirty="0">
                <a:cs typeface="Calibri"/>
              </a:rPr>
              <a:t>needs </a:t>
            </a:r>
            <a:r>
              <a:rPr lang="en-US" sz="4250" spc="210" dirty="0">
                <a:cs typeface="Calibri"/>
              </a:rPr>
              <a:t>calculation of</a:t>
            </a:r>
            <a:r>
              <a:rPr sz="4250" spc="-605" dirty="0">
                <a:cs typeface="Calibri"/>
              </a:rPr>
              <a:t> </a:t>
            </a:r>
            <a:r>
              <a:rPr sz="4250" spc="210" dirty="0">
                <a:cs typeface="Calibri"/>
              </a:rPr>
              <a:t>Hessian</a:t>
            </a:r>
            <a:r>
              <a:rPr lang="en-US" sz="4250" spc="210" dirty="0">
                <a:cs typeface="Calibri"/>
              </a:rPr>
              <a:t> Matrix</a:t>
            </a:r>
            <a:r>
              <a:rPr sz="4250" spc="210" dirty="0">
                <a:cs typeface="Calibri"/>
              </a:rPr>
              <a:t>.</a:t>
            </a:r>
            <a:r>
              <a:rPr lang="en-US" sz="4250" spc="210" dirty="0">
                <a:cs typeface="Calibri"/>
              </a:rPr>
              <a:t> Thus making MAML quite slow</a:t>
            </a:r>
            <a:r>
              <a:rPr sz="4250" spc="125" dirty="0">
                <a:cs typeface="Calibri"/>
              </a:rPr>
              <a:t>.</a:t>
            </a:r>
            <a:endParaRPr sz="4250" dirty="0"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71229" y="4571437"/>
            <a:ext cx="2814320" cy="742315"/>
          </a:xfrm>
          <a:custGeom>
            <a:avLst/>
            <a:gdLst/>
            <a:ahLst/>
            <a:cxnLst/>
            <a:rect l="l" t="t" r="r" b="b"/>
            <a:pathLst>
              <a:path w="2814319" h="742314">
                <a:moveTo>
                  <a:pt x="0" y="0"/>
                </a:moveTo>
                <a:lnTo>
                  <a:pt x="2813735" y="0"/>
                </a:lnTo>
                <a:lnTo>
                  <a:pt x="2813735" y="741773"/>
                </a:lnTo>
                <a:lnTo>
                  <a:pt x="0" y="741773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20563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6650" spc="380" dirty="0">
                <a:latin typeface="+mn-lt"/>
              </a:rPr>
              <a:t>First </a:t>
            </a:r>
            <a:r>
              <a:rPr sz="6650" spc="380" dirty="0">
                <a:latin typeface="+mn-lt"/>
              </a:rPr>
              <a:t>Order</a:t>
            </a:r>
            <a:r>
              <a:rPr sz="6650" spc="-495" dirty="0">
                <a:latin typeface="+mn-lt"/>
              </a:rPr>
              <a:t> </a:t>
            </a:r>
            <a:r>
              <a:rPr sz="6650" spc="229" dirty="0">
                <a:latin typeface="+mn-lt"/>
              </a:rPr>
              <a:t>Approximation</a:t>
            </a:r>
            <a:endParaRPr sz="665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53" y="3086682"/>
            <a:ext cx="7161497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15" baseline="1307" dirty="0">
                <a:cs typeface="Calibri"/>
              </a:rPr>
              <a:t>Update </a:t>
            </a:r>
            <a:r>
              <a:rPr sz="6375" spc="187" baseline="1307" dirty="0">
                <a:cs typeface="Calibri"/>
              </a:rPr>
              <a:t>rule </a:t>
            </a:r>
            <a:r>
              <a:rPr sz="6375" spc="427" baseline="1307" dirty="0">
                <a:cs typeface="Calibri"/>
              </a:rPr>
              <a:t>of</a:t>
            </a:r>
            <a:r>
              <a:rPr sz="6375" spc="-457" baseline="1307" dirty="0">
                <a:cs typeface="Calibri"/>
              </a:rPr>
              <a:t> </a:t>
            </a:r>
            <a:r>
              <a:rPr sz="6375" spc="247" baseline="1307" dirty="0">
                <a:cs typeface="Calibri"/>
              </a:rPr>
              <a:t>MAML:</a:t>
            </a:r>
            <a:endParaRPr sz="6375" baseline="1307" dirty="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2753" y="6960909"/>
            <a:ext cx="2165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650" y="6950438"/>
            <a:ext cx="15119999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10" dirty="0">
                <a:cs typeface="Calibri"/>
              </a:rPr>
              <a:t>Update</a:t>
            </a:r>
            <a:r>
              <a:rPr sz="4250" spc="30" dirty="0">
                <a:cs typeface="Calibri"/>
              </a:rPr>
              <a:t> </a:t>
            </a:r>
            <a:r>
              <a:rPr sz="4250" spc="125" dirty="0">
                <a:cs typeface="Calibri"/>
              </a:rPr>
              <a:t>rule</a:t>
            </a:r>
            <a:r>
              <a:rPr sz="4250" spc="30" dirty="0">
                <a:cs typeface="Calibri"/>
              </a:rPr>
              <a:t> </a:t>
            </a:r>
            <a:r>
              <a:rPr sz="4250" spc="285" dirty="0">
                <a:cs typeface="Calibri"/>
              </a:rPr>
              <a:t>of</a:t>
            </a:r>
            <a:r>
              <a:rPr sz="4250" spc="35" dirty="0">
                <a:cs typeface="Calibri"/>
              </a:rPr>
              <a:t> </a:t>
            </a:r>
            <a:r>
              <a:rPr sz="4250" spc="240" dirty="0">
                <a:cs typeface="Calibri"/>
              </a:rPr>
              <a:t>MAML</a:t>
            </a:r>
            <a:r>
              <a:rPr sz="4250" spc="30" dirty="0">
                <a:cs typeface="Calibri"/>
              </a:rPr>
              <a:t> </a:t>
            </a:r>
            <a:r>
              <a:rPr sz="4250" spc="150" dirty="0">
                <a:cs typeface="Calibri"/>
              </a:rPr>
              <a:t>with</a:t>
            </a:r>
            <a:r>
              <a:rPr sz="4250" spc="35" dirty="0">
                <a:cs typeface="Calibri"/>
              </a:rPr>
              <a:t> </a:t>
            </a:r>
            <a:r>
              <a:rPr sz="4250" spc="-15" dirty="0">
                <a:cs typeface="Calibri"/>
              </a:rPr>
              <a:t>1st</a:t>
            </a:r>
            <a:r>
              <a:rPr sz="4250" spc="30" dirty="0">
                <a:cs typeface="Calibri"/>
              </a:rPr>
              <a:t> </a:t>
            </a:r>
            <a:r>
              <a:rPr sz="4250" spc="200" dirty="0">
                <a:cs typeface="Calibri"/>
              </a:rPr>
              <a:t>order</a:t>
            </a:r>
            <a:r>
              <a:rPr sz="4250" spc="35" dirty="0">
                <a:cs typeface="Calibri"/>
              </a:rPr>
              <a:t> </a:t>
            </a:r>
            <a:r>
              <a:rPr sz="4250" spc="160" dirty="0">
                <a:cs typeface="Calibri"/>
              </a:rPr>
              <a:t>approximation:</a:t>
            </a:r>
            <a:endParaRPr sz="4250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097" y="877325"/>
            <a:ext cx="44171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10" dirty="0">
                <a:latin typeface="+mj-lt"/>
                <a:cs typeface="Calibri"/>
              </a:rPr>
              <a:t>4.</a:t>
            </a:r>
            <a:r>
              <a:rPr sz="2950" spc="-130" dirty="0">
                <a:latin typeface="+mj-lt"/>
                <a:cs typeface="Calibri"/>
              </a:rPr>
              <a:t> </a:t>
            </a:r>
            <a:r>
              <a:rPr sz="2950" spc="190" dirty="0">
                <a:latin typeface="+mj-lt"/>
                <a:cs typeface="Calibri"/>
              </a:rPr>
              <a:t>Approach</a:t>
            </a:r>
            <a:endParaRPr sz="2950" dirty="0">
              <a:latin typeface="+mj-lt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4835" y="4291584"/>
            <a:ext cx="10994429" cy="1578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34208" y="8393349"/>
            <a:ext cx="9280156" cy="2732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41899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90" dirty="0">
                <a:latin typeface="Javanese Text" panose="02000000000000000000" pitchFamily="2" charset="0"/>
              </a:rPr>
              <a:t>Meta-Learning </a:t>
            </a:r>
            <a:r>
              <a:rPr sz="6650" spc="240" dirty="0">
                <a:latin typeface="Javanese Text" panose="02000000000000000000" pitchFamily="2" charset="0"/>
              </a:rPr>
              <a:t>Problem</a:t>
            </a:r>
            <a:r>
              <a:rPr sz="6650" spc="-715" dirty="0">
                <a:latin typeface="Javanese Text" panose="02000000000000000000" pitchFamily="2" charset="0"/>
              </a:rPr>
              <a:t> </a:t>
            </a:r>
            <a:r>
              <a:rPr sz="6650" spc="409" dirty="0">
                <a:latin typeface="Javanese Text" panose="02000000000000000000" pitchFamily="2" charset="0"/>
              </a:rPr>
              <a:t>Set-up</a:t>
            </a:r>
            <a:endParaRPr sz="6650" dirty="0">
              <a:latin typeface="Javanese Text" panose="02000000000000000000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9705" y="3861527"/>
            <a:ext cx="2019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2753" y="2966441"/>
            <a:ext cx="17101820" cy="3671261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232" baseline="1307" dirty="0">
                <a:latin typeface="Bookman Old Style" panose="02050604050505020204" pitchFamily="18" charset="0"/>
                <a:cs typeface="Calibri"/>
              </a:rPr>
              <a:t>Definition </a:t>
            </a:r>
            <a:r>
              <a:rPr sz="6375" spc="427" baseline="1307" dirty="0">
                <a:latin typeface="Bookman Old Style" panose="02050604050505020204" pitchFamily="18" charset="0"/>
                <a:cs typeface="Calibri"/>
              </a:rPr>
              <a:t>of</a:t>
            </a:r>
            <a:r>
              <a:rPr sz="6375" spc="-142" baseline="1307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6375" spc="300" baseline="1307" dirty="0">
                <a:latin typeface="Bookman Old Style" panose="02050604050505020204" pitchFamily="18" charset="0"/>
                <a:cs typeface="Calibri"/>
              </a:rPr>
              <a:t>meta-learning:</a:t>
            </a:r>
            <a:r>
              <a:rPr lang="en-US" sz="6375" spc="300" baseline="1307" dirty="0">
                <a:latin typeface="Bookman Old Style" panose="02050604050505020204" pitchFamily="18" charset="0"/>
                <a:cs typeface="Calibri"/>
              </a:rPr>
              <a:t>	</a:t>
            </a:r>
            <a:endParaRPr sz="6375" baseline="1307" dirty="0">
              <a:latin typeface="Bookman Old Style" panose="02050604050505020204" pitchFamily="18" charset="0"/>
              <a:cs typeface="Calibri"/>
            </a:endParaRPr>
          </a:p>
          <a:p>
            <a:pPr marL="1059180" marR="5080">
              <a:lnSpc>
                <a:spcPct val="106100"/>
              </a:lnSpc>
              <a:spcBef>
                <a:spcPts val="595"/>
              </a:spcBef>
            </a:pPr>
            <a:r>
              <a:rPr sz="3950" spc="200" dirty="0">
                <a:latin typeface="Bookman Old Style" panose="02050604050505020204" pitchFamily="18" charset="0"/>
                <a:cs typeface="Calibri"/>
              </a:rPr>
              <a:t>Learner</a:t>
            </a:r>
            <a:r>
              <a:rPr sz="3950" spc="25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3950" spc="155" dirty="0">
                <a:latin typeface="Bookman Old Style" panose="02050604050505020204" pitchFamily="18" charset="0"/>
                <a:cs typeface="Calibri"/>
              </a:rPr>
              <a:t>is</a:t>
            </a:r>
            <a:r>
              <a:rPr sz="3950" spc="30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3950" spc="150" dirty="0">
                <a:latin typeface="Bookman Old Style" panose="02050604050505020204" pitchFamily="18" charset="0"/>
                <a:cs typeface="Calibri"/>
              </a:rPr>
              <a:t>trained</a:t>
            </a:r>
            <a:r>
              <a:rPr sz="3950" spc="25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3950" spc="240" dirty="0">
                <a:latin typeface="Bookman Old Style" panose="02050604050505020204" pitchFamily="18" charset="0"/>
                <a:cs typeface="Calibri"/>
              </a:rPr>
              <a:t>by</a:t>
            </a:r>
            <a:r>
              <a:rPr sz="3950" spc="30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3950" spc="195" dirty="0">
                <a:latin typeface="Bookman Old Style" panose="02050604050505020204" pitchFamily="18" charset="0"/>
                <a:cs typeface="Calibri"/>
              </a:rPr>
              <a:t>meta-learner</a:t>
            </a:r>
            <a:r>
              <a:rPr sz="3950" spc="25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3950" spc="155" dirty="0">
                <a:latin typeface="Bookman Old Style" panose="02050604050505020204" pitchFamily="18" charset="0"/>
                <a:cs typeface="Calibri"/>
              </a:rPr>
              <a:t>to</a:t>
            </a:r>
            <a:r>
              <a:rPr sz="3950" spc="30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3950" spc="280" dirty="0">
                <a:latin typeface="Bookman Old Style" panose="02050604050505020204" pitchFamily="18" charset="0"/>
                <a:cs typeface="Calibri"/>
              </a:rPr>
              <a:t>be</a:t>
            </a:r>
            <a:r>
              <a:rPr sz="3950" spc="30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3950" spc="165" dirty="0">
                <a:latin typeface="Bookman Old Style" panose="02050604050505020204" pitchFamily="18" charset="0"/>
                <a:cs typeface="Calibri"/>
              </a:rPr>
              <a:t>able</a:t>
            </a:r>
            <a:r>
              <a:rPr sz="3950" spc="25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3950" spc="155" dirty="0">
                <a:latin typeface="Bookman Old Style" panose="02050604050505020204" pitchFamily="18" charset="0"/>
                <a:cs typeface="Calibri"/>
              </a:rPr>
              <a:t>to</a:t>
            </a:r>
            <a:r>
              <a:rPr sz="3950" spc="30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3950" spc="125" dirty="0">
                <a:latin typeface="Bookman Old Style" panose="02050604050505020204" pitchFamily="18" charset="0"/>
                <a:cs typeface="Calibri"/>
              </a:rPr>
              <a:t>learn</a:t>
            </a:r>
            <a:r>
              <a:rPr sz="3950" spc="25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3950" spc="190" dirty="0">
                <a:latin typeface="Bookman Old Style" panose="02050604050505020204" pitchFamily="18" charset="0"/>
                <a:cs typeface="Calibri"/>
              </a:rPr>
              <a:t>on</a:t>
            </a:r>
            <a:r>
              <a:rPr sz="3950" spc="30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3950" spc="204" dirty="0">
                <a:latin typeface="Bookman Old Style" panose="02050604050505020204" pitchFamily="18" charset="0"/>
                <a:cs typeface="Calibri"/>
              </a:rPr>
              <a:t>many</a:t>
            </a:r>
            <a:r>
              <a:rPr sz="3950" spc="30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3950" spc="150" dirty="0">
                <a:latin typeface="Bookman Old Style" panose="02050604050505020204" pitchFamily="18" charset="0"/>
                <a:cs typeface="Calibri"/>
              </a:rPr>
              <a:t>different  </a:t>
            </a:r>
            <a:r>
              <a:rPr sz="3950" spc="170" dirty="0">
                <a:latin typeface="Bookman Old Style" panose="02050604050505020204" pitchFamily="18" charset="0"/>
                <a:cs typeface="Calibri"/>
              </a:rPr>
              <a:t>tasks.</a:t>
            </a:r>
            <a:endParaRPr lang="en-US" sz="3950" spc="170" dirty="0">
              <a:latin typeface="Bookman Old Style" panose="02050604050505020204" pitchFamily="18" charset="0"/>
              <a:cs typeface="Calibri"/>
            </a:endParaRPr>
          </a:p>
          <a:p>
            <a:pPr marL="1630680" marR="5080" indent="-571500">
              <a:lnSpc>
                <a:spcPct val="106100"/>
              </a:lnSpc>
              <a:spcBef>
                <a:spcPts val="595"/>
              </a:spcBef>
              <a:buFont typeface="Arial" panose="020B0604020202020204" pitchFamily="34" charset="0"/>
              <a:buChar char="•"/>
            </a:pPr>
            <a:r>
              <a:rPr lang="en-US" sz="3950" spc="170" dirty="0">
                <a:latin typeface="Bookman Old Style" panose="02050604050505020204" pitchFamily="18" charset="0"/>
                <a:cs typeface="Calibri"/>
              </a:rPr>
              <a:t>Definition of “Meta” : </a:t>
            </a:r>
            <a:r>
              <a:rPr lang="en-US" sz="4400" i="1" spc="170" dirty="0">
                <a:latin typeface="Bookman Old Style" panose="02050604050505020204" pitchFamily="18" charset="0"/>
                <a:cs typeface="Calibri"/>
              </a:rPr>
              <a:t>C</a:t>
            </a:r>
            <a:r>
              <a:rPr lang="en-US" sz="4400" i="1" dirty="0">
                <a:latin typeface="Bookman Old Style" panose="02050604050505020204" pitchFamily="18" charset="0"/>
              </a:rPr>
              <a:t>oncerning or providing information about members of its own category</a:t>
            </a:r>
            <a:r>
              <a:rPr lang="en-US" sz="3950" i="1" spc="170" dirty="0">
                <a:latin typeface="Bookman Old Style" panose="02050604050505020204" pitchFamily="18" charset="0"/>
                <a:cs typeface="Calibri"/>
              </a:rPr>
              <a:t> .</a:t>
            </a:r>
            <a:endParaRPr sz="3950" i="1" dirty="0">
              <a:latin typeface="Bookman Old Style" panose="02050604050505020204" pitchFamily="18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2753" y="7045325"/>
            <a:ext cx="15736569" cy="214802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37" baseline="1307" dirty="0">
                <a:latin typeface="Bookman Old Style" panose="02050604050505020204" pitchFamily="18" charset="0"/>
                <a:cs typeface="Calibri"/>
              </a:rPr>
              <a:t>Goal:</a:t>
            </a:r>
            <a:endParaRPr sz="6375" baseline="1307" dirty="0">
              <a:latin typeface="Bookman Old Style" panose="02050604050505020204" pitchFamily="18" charset="0"/>
              <a:cs typeface="Calibri"/>
            </a:endParaRPr>
          </a:p>
          <a:p>
            <a:pPr marL="1059180" lvl="1" indent="-67056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1059180" algn="l"/>
                <a:tab pos="1059815" algn="l"/>
              </a:tabLst>
            </a:pPr>
            <a:r>
              <a:rPr sz="5925" spc="300" baseline="1406" dirty="0">
                <a:latin typeface="Bookman Old Style" panose="02050604050505020204" pitchFamily="18" charset="0"/>
                <a:cs typeface="Calibri"/>
              </a:rPr>
              <a:t>Learner</a:t>
            </a:r>
            <a:r>
              <a:rPr sz="5925" spc="37" baseline="1406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5925" spc="270" baseline="1406" dirty="0">
                <a:latin typeface="Bookman Old Style" panose="02050604050505020204" pitchFamily="18" charset="0"/>
                <a:cs typeface="Calibri"/>
              </a:rPr>
              <a:t>quickly</a:t>
            </a:r>
            <a:r>
              <a:rPr sz="5925" spc="44" baseline="1406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5925" spc="187" baseline="1406" dirty="0">
                <a:latin typeface="Bookman Old Style" panose="02050604050505020204" pitchFamily="18" charset="0"/>
                <a:cs typeface="Calibri"/>
              </a:rPr>
              <a:t>learn</a:t>
            </a:r>
            <a:r>
              <a:rPr sz="5925" spc="37" baseline="1406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5925" spc="307" baseline="1406" dirty="0">
                <a:latin typeface="Bookman Old Style" panose="02050604050505020204" pitchFamily="18" charset="0"/>
                <a:cs typeface="Calibri"/>
              </a:rPr>
              <a:t>new</a:t>
            </a:r>
            <a:r>
              <a:rPr sz="5925" spc="44" baseline="1406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5925" spc="322" baseline="1406" dirty="0">
                <a:latin typeface="Bookman Old Style" panose="02050604050505020204" pitchFamily="18" charset="0"/>
                <a:cs typeface="Calibri"/>
              </a:rPr>
              <a:t>tasks</a:t>
            </a:r>
            <a:r>
              <a:rPr sz="5925" spc="-82" baseline="1406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5925" spc="307" baseline="1406" dirty="0">
                <a:latin typeface="Bookman Old Style" panose="02050604050505020204" pitchFamily="18" charset="0"/>
                <a:cs typeface="Calibri"/>
              </a:rPr>
              <a:t>from</a:t>
            </a:r>
            <a:r>
              <a:rPr sz="5925" spc="37" baseline="1406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5925" spc="307" baseline="1406" dirty="0">
                <a:latin typeface="Bookman Old Style" panose="02050604050505020204" pitchFamily="18" charset="0"/>
                <a:cs typeface="Calibri"/>
              </a:rPr>
              <a:t>a</a:t>
            </a:r>
            <a:r>
              <a:rPr sz="5925" spc="44" baseline="1406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5925" spc="195" baseline="1406" dirty="0">
                <a:latin typeface="Bookman Old Style" panose="02050604050505020204" pitchFamily="18" charset="0"/>
                <a:cs typeface="Calibri"/>
              </a:rPr>
              <a:t>small</a:t>
            </a:r>
            <a:r>
              <a:rPr sz="5925" spc="37" baseline="1406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5925" spc="270" baseline="1406" dirty="0">
                <a:latin typeface="Bookman Old Style" panose="02050604050505020204" pitchFamily="18" charset="0"/>
                <a:cs typeface="Calibri"/>
              </a:rPr>
              <a:t>amount</a:t>
            </a:r>
            <a:r>
              <a:rPr sz="5925" spc="44" baseline="1406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5925" spc="382" baseline="1406" dirty="0">
                <a:latin typeface="Bookman Old Style" panose="02050604050505020204" pitchFamily="18" charset="0"/>
                <a:cs typeface="Calibri"/>
              </a:rPr>
              <a:t>of</a:t>
            </a:r>
            <a:r>
              <a:rPr sz="5925" spc="37" baseline="1406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5925" spc="307" baseline="1406" dirty="0">
                <a:latin typeface="Bookman Old Style" panose="02050604050505020204" pitchFamily="18" charset="0"/>
                <a:cs typeface="Calibri"/>
              </a:rPr>
              <a:t>new</a:t>
            </a:r>
            <a:r>
              <a:rPr sz="5925" spc="44" baseline="1406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5925" spc="202" baseline="1406" dirty="0">
                <a:latin typeface="Bookman Old Style" panose="02050604050505020204" pitchFamily="18" charset="0"/>
                <a:cs typeface="Calibri"/>
              </a:rPr>
              <a:t>data.</a:t>
            </a:r>
            <a:endParaRPr sz="5925" baseline="1406" dirty="0">
              <a:latin typeface="Bookman Old Style" panose="02050604050505020204" pitchFamily="18" charset="0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6650" y="616731"/>
            <a:ext cx="4495800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204" dirty="0">
                <a:latin typeface="Javanese Text" panose="02000000000000000000" pitchFamily="2" charset="0"/>
                <a:cs typeface="Calibri"/>
              </a:rPr>
              <a:t>1. </a:t>
            </a:r>
            <a:r>
              <a:rPr sz="2950" spc="135" dirty="0">
                <a:latin typeface="Javanese Text" panose="02000000000000000000" pitchFamily="2" charset="0"/>
                <a:cs typeface="Calibri"/>
              </a:rPr>
              <a:t>Problem</a:t>
            </a:r>
            <a:r>
              <a:rPr sz="2950" spc="-345" dirty="0">
                <a:latin typeface="Javanese Text" panose="02000000000000000000" pitchFamily="2" charset="0"/>
                <a:cs typeface="Calibri"/>
              </a:rPr>
              <a:t> </a:t>
            </a:r>
            <a:r>
              <a:rPr sz="2950" spc="215" dirty="0">
                <a:latin typeface="Javanese Text" panose="02000000000000000000" pitchFamily="2" charset="0"/>
                <a:cs typeface="Calibri"/>
              </a:rPr>
              <a:t>Set-up</a:t>
            </a:r>
            <a:endParaRPr sz="2950" dirty="0">
              <a:latin typeface="Javanese Text" panose="02000000000000000000" pitchFamily="2" charset="0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15229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6650" spc="380" dirty="0">
                <a:latin typeface="+mn-lt"/>
              </a:rPr>
              <a:t>First </a:t>
            </a:r>
            <a:r>
              <a:rPr sz="6650" spc="380" dirty="0">
                <a:latin typeface="+mn-lt"/>
              </a:rPr>
              <a:t>Order</a:t>
            </a:r>
            <a:r>
              <a:rPr sz="6650" spc="-495" dirty="0">
                <a:latin typeface="+mn-lt"/>
              </a:rPr>
              <a:t> </a:t>
            </a:r>
            <a:r>
              <a:rPr sz="6650" spc="229" dirty="0">
                <a:latin typeface="+mn-lt"/>
              </a:rPr>
              <a:t>Approximation</a:t>
            </a:r>
            <a:endParaRPr sz="665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53" y="3086682"/>
            <a:ext cx="7049838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15" baseline="1307" dirty="0">
                <a:cs typeface="Calibri"/>
              </a:rPr>
              <a:t>Update </a:t>
            </a:r>
            <a:r>
              <a:rPr sz="6375" spc="187" baseline="1307" dirty="0">
                <a:cs typeface="Calibri"/>
              </a:rPr>
              <a:t>rule </a:t>
            </a:r>
            <a:r>
              <a:rPr sz="6375" spc="427" baseline="1307" dirty="0">
                <a:cs typeface="Calibri"/>
              </a:rPr>
              <a:t>of</a:t>
            </a:r>
            <a:r>
              <a:rPr sz="6375" spc="-457" baseline="1307" dirty="0">
                <a:cs typeface="Calibri"/>
              </a:rPr>
              <a:t> </a:t>
            </a:r>
            <a:r>
              <a:rPr sz="6375" spc="247" baseline="1307" dirty="0">
                <a:cs typeface="Calibri"/>
              </a:rPr>
              <a:t>MAML:</a:t>
            </a:r>
            <a:endParaRPr sz="6375" baseline="1307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2753" y="6960909"/>
            <a:ext cx="2165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651" y="6950438"/>
            <a:ext cx="14795826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10" dirty="0">
                <a:cs typeface="Calibri"/>
              </a:rPr>
              <a:t>Update</a:t>
            </a:r>
            <a:r>
              <a:rPr sz="4250" spc="30" dirty="0">
                <a:cs typeface="Calibri"/>
              </a:rPr>
              <a:t> </a:t>
            </a:r>
            <a:r>
              <a:rPr sz="4250" spc="125" dirty="0">
                <a:cs typeface="Calibri"/>
              </a:rPr>
              <a:t>rule</a:t>
            </a:r>
            <a:r>
              <a:rPr sz="4250" spc="30" dirty="0">
                <a:cs typeface="Calibri"/>
              </a:rPr>
              <a:t> </a:t>
            </a:r>
            <a:r>
              <a:rPr sz="4250" spc="285" dirty="0">
                <a:cs typeface="Calibri"/>
              </a:rPr>
              <a:t>of</a:t>
            </a:r>
            <a:r>
              <a:rPr sz="4250" spc="35" dirty="0">
                <a:cs typeface="Calibri"/>
              </a:rPr>
              <a:t> </a:t>
            </a:r>
            <a:r>
              <a:rPr sz="4250" spc="240" dirty="0">
                <a:cs typeface="Calibri"/>
              </a:rPr>
              <a:t>MAML</a:t>
            </a:r>
            <a:r>
              <a:rPr sz="4250" spc="30" dirty="0">
                <a:cs typeface="Calibri"/>
              </a:rPr>
              <a:t> </a:t>
            </a:r>
            <a:r>
              <a:rPr sz="4250" spc="150" dirty="0">
                <a:cs typeface="Calibri"/>
              </a:rPr>
              <a:t>with</a:t>
            </a:r>
            <a:r>
              <a:rPr sz="4250" spc="35" dirty="0">
                <a:cs typeface="Calibri"/>
              </a:rPr>
              <a:t> </a:t>
            </a:r>
            <a:r>
              <a:rPr sz="4250" spc="-15" dirty="0">
                <a:cs typeface="Calibri"/>
              </a:rPr>
              <a:t>1st</a:t>
            </a:r>
            <a:r>
              <a:rPr sz="4250" spc="30" dirty="0">
                <a:cs typeface="Calibri"/>
              </a:rPr>
              <a:t> </a:t>
            </a:r>
            <a:r>
              <a:rPr sz="4250" spc="200" dirty="0">
                <a:cs typeface="Calibri"/>
              </a:rPr>
              <a:t>order</a:t>
            </a:r>
            <a:r>
              <a:rPr sz="4250" spc="35" dirty="0">
                <a:cs typeface="Calibri"/>
              </a:rPr>
              <a:t> </a:t>
            </a:r>
            <a:r>
              <a:rPr sz="4250" spc="160" dirty="0">
                <a:cs typeface="Calibri"/>
              </a:rPr>
              <a:t>approximation:</a:t>
            </a:r>
            <a:endParaRPr sz="425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097" y="877325"/>
            <a:ext cx="2479561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10" dirty="0">
                <a:cs typeface="Calibri"/>
              </a:rPr>
              <a:t>4.</a:t>
            </a:r>
            <a:r>
              <a:rPr sz="2950" spc="-130" dirty="0">
                <a:cs typeface="Calibri"/>
              </a:rPr>
              <a:t> </a:t>
            </a:r>
            <a:r>
              <a:rPr sz="2950" spc="190" dirty="0">
                <a:cs typeface="Calibri"/>
              </a:rPr>
              <a:t>Approach</a:t>
            </a:r>
            <a:endParaRPr sz="2950" dirty="0"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4835" y="4291584"/>
            <a:ext cx="10994429" cy="1578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116351" y="8311653"/>
            <a:ext cx="2115981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0" dirty="0">
                <a:cs typeface="Calibri"/>
              </a:rPr>
              <a:t>(</a:t>
            </a:r>
            <a:r>
              <a:rPr sz="3950" spc="120" dirty="0">
                <a:cs typeface="Calibri"/>
              </a:rPr>
              <a:t>R</a:t>
            </a:r>
            <a:r>
              <a:rPr sz="3950" spc="275" dirty="0">
                <a:cs typeface="Calibri"/>
              </a:rPr>
              <a:t>e</a:t>
            </a:r>
            <a:r>
              <a:rPr sz="3950" spc="480" dirty="0">
                <a:cs typeface="Calibri"/>
              </a:rPr>
              <a:t>g</a:t>
            </a:r>
            <a:r>
              <a:rPr sz="3950" spc="204" dirty="0">
                <a:cs typeface="Calibri"/>
              </a:rPr>
              <a:t>a</a:t>
            </a:r>
            <a:r>
              <a:rPr sz="3950" spc="-15" dirty="0">
                <a:cs typeface="Calibri"/>
              </a:rPr>
              <a:t>r</a:t>
            </a:r>
            <a:r>
              <a:rPr sz="3950" spc="305" dirty="0">
                <a:cs typeface="Calibri"/>
              </a:rPr>
              <a:t>d</a:t>
            </a:r>
            <a:endParaRPr sz="3950" dirty="0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31239" y="8311653"/>
            <a:ext cx="3464811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54" dirty="0">
                <a:cs typeface="Calibri"/>
              </a:rPr>
              <a:t>as</a:t>
            </a:r>
            <a:r>
              <a:rPr sz="3950" spc="-45" dirty="0">
                <a:cs typeface="Calibri"/>
              </a:rPr>
              <a:t> </a:t>
            </a:r>
            <a:r>
              <a:rPr sz="3950" spc="185" dirty="0">
                <a:cs typeface="Calibri"/>
              </a:rPr>
              <a:t>constant)</a:t>
            </a:r>
            <a:endParaRPr sz="3950" dirty="0"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34208" y="8393349"/>
            <a:ext cx="9280156" cy="2732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32332" y="8361840"/>
            <a:ext cx="341668" cy="5947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66388" y="4458368"/>
            <a:ext cx="17672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30" dirty="0">
                <a:latin typeface="Calibri"/>
                <a:cs typeface="Calibri"/>
              </a:rPr>
              <a:t>(Recall: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13671" y="4458368"/>
            <a:ext cx="2012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95" dirty="0">
                <a:latin typeface="Calibri"/>
                <a:cs typeface="Calibri"/>
              </a:rPr>
              <a:t>)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39489" y="4532099"/>
            <a:ext cx="4956082" cy="594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41988" y="10788159"/>
            <a:ext cx="9448800" cy="13478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4100" spc="65" dirty="0">
                <a:cs typeface="Calibri"/>
              </a:rPr>
              <a:t>In </a:t>
            </a:r>
            <a:r>
              <a:rPr sz="4100" spc="-20" dirty="0">
                <a:cs typeface="Calibri"/>
              </a:rPr>
              <a:t>1st </a:t>
            </a:r>
            <a:r>
              <a:rPr sz="4100" spc="185" dirty="0">
                <a:cs typeface="Calibri"/>
              </a:rPr>
              <a:t>order</a:t>
            </a:r>
            <a:r>
              <a:rPr sz="4100" spc="20" dirty="0">
                <a:cs typeface="Calibri"/>
              </a:rPr>
              <a:t> </a:t>
            </a:r>
            <a:r>
              <a:rPr sz="4100" spc="155" dirty="0">
                <a:cs typeface="Calibri"/>
              </a:rPr>
              <a:t>approximation,</a:t>
            </a:r>
            <a:endParaRPr sz="41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4100" spc="250" dirty="0">
                <a:cs typeface="Calibri"/>
              </a:rPr>
              <a:t>we</a:t>
            </a:r>
            <a:r>
              <a:rPr sz="4100" spc="20" dirty="0">
                <a:cs typeface="Calibri"/>
              </a:rPr>
              <a:t> </a:t>
            </a:r>
            <a:r>
              <a:rPr sz="4100" spc="220" dirty="0">
                <a:cs typeface="Calibri"/>
              </a:rPr>
              <a:t>regard</a:t>
            </a:r>
            <a:r>
              <a:rPr sz="4100" spc="20" dirty="0">
                <a:cs typeface="Calibri"/>
              </a:rPr>
              <a:t> </a:t>
            </a:r>
            <a:r>
              <a:rPr sz="4100" spc="165" dirty="0">
                <a:cs typeface="Calibri"/>
              </a:rPr>
              <a:t>this</a:t>
            </a:r>
            <a:r>
              <a:rPr sz="4100" spc="25" dirty="0">
                <a:cs typeface="Calibri"/>
              </a:rPr>
              <a:t> </a:t>
            </a:r>
            <a:r>
              <a:rPr sz="4100" spc="270" dirty="0">
                <a:cs typeface="Calibri"/>
              </a:rPr>
              <a:t>as</a:t>
            </a:r>
            <a:r>
              <a:rPr sz="4100" spc="20" dirty="0">
                <a:cs typeface="Calibri"/>
              </a:rPr>
              <a:t> </a:t>
            </a:r>
            <a:r>
              <a:rPr sz="4100" spc="140" dirty="0">
                <a:cs typeface="Calibri"/>
              </a:rPr>
              <a:t>identity</a:t>
            </a:r>
            <a:r>
              <a:rPr sz="4100" spc="25" dirty="0">
                <a:cs typeface="Calibri"/>
              </a:rPr>
              <a:t> </a:t>
            </a:r>
            <a:r>
              <a:rPr sz="4100" spc="160" dirty="0">
                <a:cs typeface="Calibri"/>
              </a:rPr>
              <a:t>matrix</a:t>
            </a:r>
            <a:r>
              <a:rPr sz="4100" spc="20" dirty="0">
                <a:cs typeface="Calibri"/>
              </a:rPr>
              <a:t> </a:t>
            </a:r>
            <a:r>
              <a:rPr sz="4100" i="1" spc="-80" dirty="0">
                <a:cs typeface="Calibri"/>
              </a:rPr>
              <a:t>I.</a:t>
            </a:r>
            <a:endParaRPr sz="4100" dirty="0"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36614" y="4479066"/>
            <a:ext cx="11134634" cy="6269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70248" y="9296980"/>
            <a:ext cx="4425315" cy="934719"/>
          </a:xfrm>
          <a:custGeom>
            <a:avLst/>
            <a:gdLst/>
            <a:ahLst/>
            <a:cxnLst/>
            <a:rect l="l" t="t" r="r" b="b"/>
            <a:pathLst>
              <a:path w="4425315" h="934720">
                <a:moveTo>
                  <a:pt x="0" y="0"/>
                </a:moveTo>
                <a:lnTo>
                  <a:pt x="4424746" y="0"/>
                </a:lnTo>
                <a:lnTo>
                  <a:pt x="4424746" y="934569"/>
                </a:lnTo>
                <a:lnTo>
                  <a:pt x="0" y="934569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B9E8BC76-244D-4F4B-9021-473D968F97C2}"/>
              </a:ext>
            </a:extLst>
          </p:cNvPr>
          <p:cNvSpPr txBox="1"/>
          <p:nvPr/>
        </p:nvSpPr>
        <p:spPr>
          <a:xfrm>
            <a:off x="1442753" y="3086682"/>
            <a:ext cx="8952810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15" baseline="1307" dirty="0">
                <a:cs typeface="Calibri"/>
              </a:rPr>
              <a:t>From </a:t>
            </a:r>
            <a:r>
              <a:rPr sz="6375" spc="142" baseline="1307" dirty="0">
                <a:cs typeface="Calibri"/>
              </a:rPr>
              <a:t>line </a:t>
            </a:r>
            <a:r>
              <a:rPr sz="6375" spc="60" baseline="1307" dirty="0">
                <a:cs typeface="Calibri"/>
              </a:rPr>
              <a:t>10 </a:t>
            </a:r>
            <a:r>
              <a:rPr sz="6375" spc="120" baseline="1307" dirty="0">
                <a:cs typeface="Calibri"/>
              </a:rPr>
              <a:t>in </a:t>
            </a:r>
            <a:r>
              <a:rPr sz="6375" spc="315" baseline="1307" dirty="0">
                <a:cs typeface="Calibri"/>
              </a:rPr>
              <a:t>Algorithm</a:t>
            </a:r>
            <a:r>
              <a:rPr sz="6375" spc="-630" baseline="1307" dirty="0">
                <a:cs typeface="Calibri"/>
              </a:rPr>
              <a:t> </a:t>
            </a:r>
            <a:r>
              <a:rPr sz="6375" spc="44" baseline="1307" dirty="0">
                <a:cs typeface="Calibri"/>
              </a:rPr>
              <a:t>2,</a:t>
            </a:r>
            <a:endParaRPr sz="6375" baseline="1307" dirty="0">
              <a:cs typeface="Calibri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9A5F6FF0-E71A-4BC6-A1BC-8C27F059D9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96179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70" dirty="0">
                <a:latin typeface="+mn-lt"/>
              </a:rPr>
              <a:t>Gradient </a:t>
            </a:r>
            <a:r>
              <a:rPr sz="6650" spc="395" dirty="0">
                <a:latin typeface="+mn-lt"/>
              </a:rPr>
              <a:t>of</a:t>
            </a:r>
            <a:r>
              <a:rPr sz="6650" spc="-640" dirty="0">
                <a:latin typeface="+mn-lt"/>
              </a:rPr>
              <a:t> </a:t>
            </a:r>
            <a:r>
              <a:rPr sz="6650" spc="270" dirty="0">
                <a:latin typeface="+mn-lt"/>
              </a:rPr>
              <a:t>Gradient</a:t>
            </a:r>
            <a:endParaRPr sz="6650" dirty="0">
              <a:latin typeface="+mn-lt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42573278-32A7-410A-B48B-6BFC5168BBF0}"/>
              </a:ext>
            </a:extLst>
          </p:cNvPr>
          <p:cNvSpPr txBox="1"/>
          <p:nvPr/>
        </p:nvSpPr>
        <p:spPr>
          <a:xfrm>
            <a:off x="1139097" y="877325"/>
            <a:ext cx="28169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10" dirty="0">
                <a:latin typeface="+mj-lt"/>
                <a:cs typeface="Calibri"/>
              </a:rPr>
              <a:t>4.</a:t>
            </a:r>
            <a:r>
              <a:rPr sz="2950" spc="-130" dirty="0">
                <a:latin typeface="+mj-lt"/>
                <a:cs typeface="Calibri"/>
              </a:rPr>
              <a:t> </a:t>
            </a:r>
            <a:r>
              <a:rPr sz="2950" spc="190" dirty="0">
                <a:latin typeface="+mj-lt"/>
                <a:cs typeface="Calibri"/>
              </a:rPr>
              <a:t>Approach</a:t>
            </a:r>
            <a:endParaRPr sz="2950" dirty="0">
              <a:latin typeface="+mj-lt"/>
              <a:cs typeface="Calibri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8627BE83-517B-4F43-88D3-68AD3BB55D6E}"/>
              </a:ext>
            </a:extLst>
          </p:cNvPr>
          <p:cNvSpPr txBox="1"/>
          <p:nvPr/>
        </p:nvSpPr>
        <p:spPr>
          <a:xfrm>
            <a:off x="11366388" y="6133709"/>
            <a:ext cx="8058262" cy="13253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6150" algn="l"/>
              </a:tabLst>
            </a:pPr>
            <a:r>
              <a:rPr lang="en-US" sz="4250" spc="95" dirty="0">
                <a:cs typeface="Calibri"/>
              </a:rPr>
              <a:t>(derivative of sum is sum over derivatives</a:t>
            </a:r>
            <a:r>
              <a:rPr lang="en-US" sz="4250" spc="160" dirty="0">
                <a:cs typeface="Calibri"/>
              </a:rPr>
              <a:t>)</a:t>
            </a:r>
            <a:endParaRPr lang="en-US" sz="4250" dirty="0">
              <a:cs typeface="Calibri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DB4BA247-4349-43AA-AC41-BE5D5E5609F9}"/>
              </a:ext>
            </a:extLst>
          </p:cNvPr>
          <p:cNvSpPr txBox="1"/>
          <p:nvPr/>
        </p:nvSpPr>
        <p:spPr>
          <a:xfrm>
            <a:off x="11366388" y="7735800"/>
            <a:ext cx="8058262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6150" algn="l"/>
              </a:tabLst>
            </a:pPr>
            <a:r>
              <a:rPr lang="en-US" sz="4250" spc="95" dirty="0">
                <a:cs typeface="Calibri"/>
              </a:rPr>
              <a:t>(usual Chain Rule</a:t>
            </a:r>
            <a:r>
              <a:rPr lang="en-US" sz="4250" spc="160" dirty="0">
                <a:cs typeface="Calibri"/>
              </a:rPr>
              <a:t>)</a:t>
            </a:r>
            <a:endParaRPr lang="en-US" sz="4250" dirty="0">
              <a:cs typeface="Calibri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C346E120-A634-41AC-8F0E-FC89290C757D}"/>
              </a:ext>
            </a:extLst>
          </p:cNvPr>
          <p:cNvSpPr txBox="1"/>
          <p:nvPr/>
        </p:nvSpPr>
        <p:spPr>
          <a:xfrm>
            <a:off x="14038355" y="9483725"/>
            <a:ext cx="8058262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6150" algn="l"/>
              </a:tabLst>
            </a:pPr>
            <a:r>
              <a:rPr lang="en-US" sz="4250" spc="95" dirty="0">
                <a:cs typeface="Calibri"/>
              </a:rPr>
              <a:t>(                                 )</a:t>
            </a:r>
            <a:endParaRPr lang="en-US" sz="4250" dirty="0">
              <a:cs typeface="Calibri"/>
            </a:endParaRP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578C3FCF-A3B1-47D2-B5B1-ABCEA6AB2D10}"/>
              </a:ext>
            </a:extLst>
          </p:cNvPr>
          <p:cNvSpPr/>
          <p:nvPr/>
        </p:nvSpPr>
        <p:spPr>
          <a:xfrm>
            <a:off x="14468568" y="9560317"/>
            <a:ext cx="4956082" cy="594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                                              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8974455" cy="1041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40" dirty="0"/>
              <a:t>Reinforcement</a:t>
            </a:r>
            <a:r>
              <a:rPr sz="6650" spc="-140" dirty="0"/>
              <a:t> </a:t>
            </a:r>
            <a:r>
              <a:rPr sz="6650" spc="290" dirty="0"/>
              <a:t>Learning</a:t>
            </a:r>
            <a:endParaRPr sz="6650"/>
          </a:p>
        </p:txBody>
      </p:sp>
      <p:sp>
        <p:nvSpPr>
          <p:cNvPr id="3" name="object 3"/>
          <p:cNvSpPr txBox="1"/>
          <p:nvPr/>
        </p:nvSpPr>
        <p:spPr>
          <a:xfrm>
            <a:off x="7541499" y="3851056"/>
            <a:ext cx="70389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70" dirty="0">
                <a:latin typeface="Calibri"/>
                <a:cs typeface="Calibri"/>
              </a:rPr>
              <a:t>such </a:t>
            </a:r>
            <a:r>
              <a:rPr sz="3950" spc="140" dirty="0">
                <a:latin typeface="Calibri"/>
                <a:cs typeface="Calibri"/>
              </a:rPr>
              <a:t>that </a:t>
            </a:r>
            <a:r>
              <a:rPr sz="3950" spc="15" dirty="0">
                <a:latin typeface="Calibri"/>
                <a:cs typeface="Calibri"/>
              </a:rPr>
              <a:t>a_t </a:t>
            </a:r>
            <a:r>
              <a:rPr sz="3950" spc="200" dirty="0">
                <a:latin typeface="Calibri"/>
                <a:cs typeface="Calibri"/>
              </a:rPr>
              <a:t>\sim </a:t>
            </a:r>
            <a:r>
              <a:rPr sz="3950" spc="120" dirty="0">
                <a:latin typeface="Calibri"/>
                <a:cs typeface="Calibri"/>
              </a:rPr>
              <a:t>f_\theta</a:t>
            </a:r>
            <a:r>
              <a:rPr sz="3950" spc="-600" dirty="0">
                <a:latin typeface="Calibri"/>
                <a:cs typeface="Calibri"/>
              </a:rPr>
              <a:t> </a:t>
            </a:r>
            <a:r>
              <a:rPr sz="3950" spc="40" dirty="0">
                <a:latin typeface="Calibri"/>
                <a:cs typeface="Calibri"/>
              </a:rPr>
              <a:t>(x_t)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9705" y="3742158"/>
            <a:ext cx="201930" cy="14706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2753" y="6029000"/>
            <a:ext cx="2165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9705" y="6684478"/>
            <a:ext cx="14860905" cy="29159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  <a:p>
            <a:pPr marL="682625" indent="-670560">
              <a:lnSpc>
                <a:spcPct val="100000"/>
              </a:lnSpc>
              <a:spcBef>
                <a:spcPts val="950"/>
              </a:spcBef>
              <a:buFont typeface="Arial"/>
              <a:buChar char="•"/>
              <a:tabLst>
                <a:tab pos="682625" algn="l"/>
                <a:tab pos="683260" algn="l"/>
              </a:tabLst>
            </a:pPr>
            <a:r>
              <a:rPr sz="5925" spc="157" baseline="1406" dirty="0">
                <a:latin typeface="Calibri"/>
                <a:cs typeface="Calibri"/>
              </a:rPr>
              <a:t>Transition</a:t>
            </a:r>
            <a:r>
              <a:rPr sz="5925" spc="37" baseline="1406" dirty="0">
                <a:latin typeface="Calibri"/>
                <a:cs typeface="Calibri"/>
              </a:rPr>
              <a:t> </a:t>
            </a:r>
            <a:r>
              <a:rPr sz="5925" spc="187" baseline="1406" dirty="0">
                <a:latin typeface="Calibri"/>
                <a:cs typeface="Calibri"/>
              </a:rPr>
              <a:t>distribution:</a:t>
            </a:r>
            <a:r>
              <a:rPr sz="5925" spc="44" baseline="1406" dirty="0">
                <a:latin typeface="Calibri"/>
                <a:cs typeface="Calibri"/>
              </a:rPr>
              <a:t> </a:t>
            </a:r>
            <a:r>
              <a:rPr sz="5925" i="1" spc="502" baseline="1406" dirty="0">
                <a:latin typeface="Calibri"/>
                <a:cs typeface="Calibri"/>
              </a:rPr>
              <a:t>q</a:t>
            </a:r>
            <a:r>
              <a:rPr sz="5925" i="1" spc="37" baseline="1406" dirty="0">
                <a:latin typeface="Calibri"/>
                <a:cs typeface="Calibri"/>
              </a:rPr>
              <a:t> </a:t>
            </a:r>
            <a:r>
              <a:rPr sz="5925" spc="375" baseline="1406" dirty="0">
                <a:latin typeface="Calibri"/>
                <a:cs typeface="Calibri"/>
              </a:rPr>
              <a:t>(</a:t>
            </a:r>
            <a:r>
              <a:rPr sz="5925" i="1" spc="375" baseline="1406" dirty="0">
                <a:latin typeface="Calibri"/>
                <a:cs typeface="Calibri"/>
              </a:rPr>
              <a:t>K</a:t>
            </a:r>
            <a:r>
              <a:rPr sz="5925" i="1" spc="44" baseline="1406" dirty="0">
                <a:latin typeface="Calibri"/>
                <a:cs typeface="Calibri"/>
              </a:rPr>
              <a:t> </a:t>
            </a:r>
            <a:r>
              <a:rPr sz="5925" spc="247" baseline="1406" dirty="0">
                <a:latin typeface="Calibri"/>
                <a:cs typeface="Calibri"/>
              </a:rPr>
              <a:t>trajectories</a:t>
            </a:r>
            <a:r>
              <a:rPr sz="5925" spc="37" baseline="1406" dirty="0">
                <a:latin typeface="Calibri"/>
                <a:cs typeface="Calibri"/>
              </a:rPr>
              <a:t> </a:t>
            </a:r>
            <a:r>
              <a:rPr sz="5925" spc="225" baseline="1406" dirty="0">
                <a:latin typeface="Calibri"/>
                <a:cs typeface="Calibri"/>
              </a:rPr>
              <a:t>are</a:t>
            </a:r>
            <a:r>
              <a:rPr sz="5925" spc="44" baseline="1406" dirty="0">
                <a:latin typeface="Calibri"/>
                <a:cs typeface="Calibri"/>
              </a:rPr>
              <a:t> </a:t>
            </a:r>
            <a:r>
              <a:rPr sz="5925" spc="262" baseline="1406" dirty="0">
                <a:latin typeface="Calibri"/>
                <a:cs typeface="Calibri"/>
              </a:rPr>
              <a:t>drawn</a:t>
            </a:r>
            <a:r>
              <a:rPr sz="5925" spc="-82" baseline="1406" dirty="0">
                <a:latin typeface="Calibri"/>
                <a:cs typeface="Calibri"/>
              </a:rPr>
              <a:t> </a:t>
            </a:r>
            <a:r>
              <a:rPr sz="5925" spc="307" baseline="1406" dirty="0">
                <a:latin typeface="Calibri"/>
                <a:cs typeface="Calibri"/>
              </a:rPr>
              <a:t>from</a:t>
            </a:r>
            <a:r>
              <a:rPr sz="5925" spc="44" baseline="1406" dirty="0">
                <a:latin typeface="Calibri"/>
                <a:cs typeface="Calibri"/>
              </a:rPr>
              <a:t> </a:t>
            </a:r>
            <a:r>
              <a:rPr sz="5925" i="1" spc="502" baseline="1406" dirty="0">
                <a:latin typeface="Calibri"/>
                <a:cs typeface="Calibri"/>
              </a:rPr>
              <a:t>q</a:t>
            </a:r>
            <a:r>
              <a:rPr sz="5925" i="1" spc="37" baseline="1406" dirty="0">
                <a:latin typeface="Calibri"/>
                <a:cs typeface="Calibri"/>
              </a:rPr>
              <a:t> </a:t>
            </a:r>
            <a:r>
              <a:rPr sz="5925" spc="330" baseline="1406" dirty="0">
                <a:latin typeface="Calibri"/>
                <a:cs typeface="Calibri"/>
              </a:rPr>
              <a:t>and</a:t>
            </a:r>
            <a:r>
              <a:rPr sz="5925" spc="44" baseline="1406" dirty="0">
                <a:latin typeface="Calibri"/>
                <a:cs typeface="Calibri"/>
              </a:rPr>
              <a:t> </a:t>
            </a:r>
            <a:r>
              <a:rPr sz="5925" i="1" spc="277" baseline="1406" dirty="0">
                <a:latin typeface="Calibri"/>
                <a:cs typeface="Calibri"/>
              </a:rPr>
              <a:t>f</a:t>
            </a:r>
            <a:r>
              <a:rPr sz="5925" spc="277" baseline="1406" dirty="0">
                <a:latin typeface="Calibri"/>
                <a:cs typeface="Calibri"/>
              </a:rPr>
              <a:t>)</a:t>
            </a:r>
            <a:endParaRPr sz="5925" baseline="1406">
              <a:latin typeface="Calibri"/>
              <a:cs typeface="Calibri"/>
            </a:endParaRPr>
          </a:p>
          <a:p>
            <a:pPr marL="682625" indent="-670560">
              <a:lnSpc>
                <a:spcPct val="100000"/>
              </a:lnSpc>
              <a:spcBef>
                <a:spcPts val="950"/>
              </a:spcBef>
              <a:buFont typeface="Arial"/>
              <a:buChar char="•"/>
              <a:tabLst>
                <a:tab pos="682625" algn="l"/>
                <a:tab pos="683260" algn="l"/>
              </a:tabLst>
            </a:pPr>
            <a:r>
              <a:rPr sz="5925" spc="352" baseline="1406" dirty="0">
                <a:latin typeface="Calibri"/>
                <a:cs typeface="Calibri"/>
              </a:rPr>
              <a:t>Episode </a:t>
            </a:r>
            <a:r>
              <a:rPr sz="5925" spc="202" baseline="1406" dirty="0">
                <a:latin typeface="Calibri"/>
                <a:cs typeface="Calibri"/>
              </a:rPr>
              <a:t>length:</a:t>
            </a:r>
            <a:r>
              <a:rPr sz="5925" spc="-284" baseline="1406" dirty="0">
                <a:latin typeface="Calibri"/>
                <a:cs typeface="Calibri"/>
              </a:rPr>
              <a:t> </a:t>
            </a:r>
            <a:r>
              <a:rPr sz="5925" i="1" spc="450" baseline="1406" dirty="0">
                <a:latin typeface="Calibri"/>
                <a:cs typeface="Calibri"/>
              </a:rPr>
              <a:t>H</a:t>
            </a:r>
            <a:endParaRPr sz="5925" baseline="1406">
              <a:latin typeface="Calibri"/>
              <a:cs typeface="Calibri"/>
            </a:endParaRPr>
          </a:p>
          <a:p>
            <a:pPr marL="682625" indent="-670560">
              <a:lnSpc>
                <a:spcPct val="100000"/>
              </a:lnSpc>
              <a:spcBef>
                <a:spcPts val="950"/>
              </a:spcBef>
              <a:buFont typeface="Arial"/>
              <a:buChar char="•"/>
              <a:tabLst>
                <a:tab pos="682625" algn="l"/>
                <a:tab pos="683260" algn="l"/>
                <a:tab pos="4875530" algn="l"/>
              </a:tabLst>
            </a:pPr>
            <a:r>
              <a:rPr sz="5925" spc="450" baseline="1406" dirty="0">
                <a:latin typeface="Calibri"/>
                <a:cs typeface="Calibri"/>
              </a:rPr>
              <a:t>Loss</a:t>
            </a:r>
            <a:r>
              <a:rPr sz="5925" spc="-67" baseline="1406" dirty="0">
                <a:latin typeface="Calibri"/>
                <a:cs typeface="Calibri"/>
              </a:rPr>
              <a:t> </a:t>
            </a:r>
            <a:r>
              <a:rPr sz="5925" spc="225" baseline="1406" dirty="0">
                <a:latin typeface="Calibri"/>
                <a:cs typeface="Calibri"/>
              </a:rPr>
              <a:t>function:	</a:t>
            </a:r>
            <a:r>
              <a:rPr sz="5925" spc="419" baseline="1406" dirty="0">
                <a:latin typeface="Calibri"/>
                <a:cs typeface="Calibri"/>
              </a:rPr>
              <a:t>=</a:t>
            </a:r>
            <a:r>
              <a:rPr sz="5925" spc="37" baseline="1406" dirty="0">
                <a:latin typeface="Calibri"/>
                <a:cs typeface="Calibri"/>
              </a:rPr>
              <a:t> </a:t>
            </a:r>
            <a:r>
              <a:rPr sz="5925" spc="300" baseline="1406" dirty="0">
                <a:latin typeface="Calibri"/>
                <a:cs typeface="Calibri"/>
              </a:rPr>
              <a:t>expectation</a:t>
            </a:r>
            <a:r>
              <a:rPr sz="5925" spc="30" baseline="1406" dirty="0">
                <a:latin typeface="Calibri"/>
                <a:cs typeface="Calibri"/>
              </a:rPr>
              <a:t> </a:t>
            </a:r>
            <a:r>
              <a:rPr sz="5925" spc="382" baseline="1406" dirty="0">
                <a:latin typeface="Calibri"/>
                <a:cs typeface="Calibri"/>
              </a:rPr>
              <a:t>of</a:t>
            </a:r>
            <a:r>
              <a:rPr sz="5925" spc="37" baseline="1406" dirty="0">
                <a:latin typeface="Calibri"/>
                <a:cs typeface="Calibri"/>
              </a:rPr>
              <a:t> </a:t>
            </a:r>
            <a:r>
              <a:rPr sz="5925" spc="382" baseline="1406" dirty="0">
                <a:latin typeface="Calibri"/>
                <a:cs typeface="Calibri"/>
              </a:rPr>
              <a:t>sum</a:t>
            </a:r>
            <a:r>
              <a:rPr sz="5925" spc="37" baseline="1406" dirty="0">
                <a:latin typeface="Calibri"/>
                <a:cs typeface="Calibri"/>
              </a:rPr>
              <a:t> </a:t>
            </a:r>
            <a:r>
              <a:rPr sz="5925" spc="382" baseline="1406" dirty="0">
                <a:latin typeface="Calibri"/>
                <a:cs typeface="Calibri"/>
              </a:rPr>
              <a:t>of</a:t>
            </a:r>
            <a:r>
              <a:rPr sz="5925" spc="30" baseline="1406" dirty="0">
                <a:latin typeface="Calibri"/>
                <a:cs typeface="Calibri"/>
              </a:rPr>
              <a:t> </a:t>
            </a:r>
            <a:r>
              <a:rPr sz="5925" spc="262" baseline="1406" dirty="0">
                <a:latin typeface="Calibri"/>
                <a:cs typeface="Calibri"/>
              </a:rPr>
              <a:t>rewards</a:t>
            </a:r>
            <a:endParaRPr sz="5925" baseline="1406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097" y="877325"/>
            <a:ext cx="208533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10" dirty="0">
                <a:latin typeface="Calibri"/>
                <a:cs typeface="Calibri"/>
              </a:rPr>
              <a:t>4.</a:t>
            </a:r>
            <a:r>
              <a:rPr sz="2950" spc="-130" dirty="0">
                <a:latin typeface="Calibri"/>
                <a:cs typeface="Calibri"/>
              </a:rPr>
              <a:t> </a:t>
            </a:r>
            <a:r>
              <a:rPr sz="2950" spc="190" dirty="0">
                <a:latin typeface="Calibri"/>
                <a:cs typeface="Calibri"/>
              </a:rPr>
              <a:t>Approach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7353" y="3015271"/>
            <a:ext cx="5848350" cy="14725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13410" indent="-57594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613410" algn="l"/>
                <a:tab pos="614045" algn="l"/>
              </a:tabLst>
            </a:pPr>
            <a:r>
              <a:rPr sz="6375" spc="284" baseline="1307" dirty="0">
                <a:latin typeface="Calibri"/>
                <a:cs typeface="Calibri"/>
              </a:rPr>
              <a:t>Notations</a:t>
            </a:r>
            <a:endParaRPr sz="6375" baseline="1307">
              <a:latin typeface="Calibri"/>
              <a:cs typeface="Calibri"/>
            </a:endParaRPr>
          </a:p>
          <a:p>
            <a:pPr marL="1084580">
              <a:lnSpc>
                <a:spcPct val="100000"/>
              </a:lnSpc>
              <a:spcBef>
                <a:spcPts val="585"/>
              </a:spcBef>
            </a:pPr>
            <a:r>
              <a:rPr sz="3950" spc="165" dirty="0">
                <a:latin typeface="Calibri"/>
                <a:cs typeface="Calibri"/>
              </a:rPr>
              <a:t>Policy </a:t>
            </a:r>
            <a:r>
              <a:rPr sz="3950" spc="254" dirty="0">
                <a:latin typeface="Calibri"/>
                <a:cs typeface="Calibri"/>
              </a:rPr>
              <a:t>of </a:t>
            </a:r>
            <a:r>
              <a:rPr sz="3950" spc="175" dirty="0">
                <a:latin typeface="Calibri"/>
                <a:cs typeface="Calibri"/>
              </a:rPr>
              <a:t>an </a:t>
            </a:r>
            <a:r>
              <a:rPr sz="3950" spc="165" dirty="0">
                <a:latin typeface="Calibri"/>
                <a:cs typeface="Calibri"/>
              </a:rPr>
              <a:t>agent:</a:t>
            </a:r>
            <a:r>
              <a:rPr sz="3950" spc="-545" dirty="0">
                <a:latin typeface="Calibri"/>
                <a:cs typeface="Calibri"/>
              </a:rPr>
              <a:t> </a:t>
            </a:r>
            <a:r>
              <a:rPr sz="4250" i="1" spc="-210" dirty="0">
                <a:latin typeface="Arial"/>
                <a:cs typeface="Arial"/>
              </a:rPr>
              <a:t>f</a:t>
            </a:r>
            <a:r>
              <a:rPr sz="4425" spc="-315" baseline="-10357" dirty="0">
                <a:latin typeface="MS Gothic"/>
                <a:cs typeface="MS Gothic"/>
              </a:rPr>
              <a:t>✓</a:t>
            </a:r>
            <a:endParaRPr sz="4425" baseline="-10357">
              <a:latin typeface="MS Gothic"/>
              <a:cs typeface="MS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8651" y="4533700"/>
            <a:ext cx="5736590" cy="21640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120"/>
              </a:spcBef>
              <a:tabLst>
                <a:tab pos="4596130" algn="l"/>
              </a:tabLst>
            </a:pPr>
            <a:r>
              <a:rPr sz="3950" spc="155" dirty="0">
                <a:latin typeface="Calibri"/>
                <a:cs typeface="Calibri"/>
              </a:rPr>
              <a:t>Task</a:t>
            </a:r>
            <a:r>
              <a:rPr sz="3950" spc="30" dirty="0">
                <a:latin typeface="Calibri"/>
                <a:cs typeface="Calibri"/>
              </a:rPr>
              <a:t> </a:t>
            </a:r>
            <a:r>
              <a:rPr sz="3950" spc="125" dirty="0">
                <a:latin typeface="Calibri"/>
                <a:cs typeface="Calibri"/>
              </a:rPr>
              <a:t>distribution:	</a:t>
            </a:r>
            <a:r>
              <a:rPr sz="6375" i="1" spc="-247" baseline="1307" dirty="0">
                <a:latin typeface="Arial"/>
                <a:cs typeface="Arial"/>
              </a:rPr>
              <a:t>p</a:t>
            </a:r>
            <a:r>
              <a:rPr sz="6375" spc="-247" baseline="1307" dirty="0">
                <a:latin typeface="Trebuchet MS"/>
                <a:cs typeface="Trebuchet MS"/>
              </a:rPr>
              <a:t>(</a:t>
            </a:r>
            <a:r>
              <a:rPr sz="6375" spc="-247" baseline="1307" dirty="0">
                <a:latin typeface="Lucida Sans Unicode"/>
                <a:cs typeface="Lucida Sans Unicode"/>
              </a:rPr>
              <a:t>T</a:t>
            </a:r>
            <a:r>
              <a:rPr sz="6375" spc="-509" baseline="1307" dirty="0">
                <a:latin typeface="Lucida Sans Unicode"/>
                <a:cs typeface="Lucida Sans Unicode"/>
              </a:rPr>
              <a:t> </a:t>
            </a:r>
            <a:r>
              <a:rPr sz="6375" spc="142" baseline="1307" dirty="0">
                <a:latin typeface="Trebuchet MS"/>
                <a:cs typeface="Trebuchet MS"/>
              </a:rPr>
              <a:t>)</a:t>
            </a:r>
            <a:endParaRPr sz="6375" baseline="1307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5"/>
              </a:spcBef>
            </a:pPr>
            <a:r>
              <a:rPr sz="4250" spc="195" dirty="0">
                <a:latin typeface="Calibri"/>
                <a:cs typeface="Calibri"/>
              </a:rPr>
              <a:t>For </a:t>
            </a:r>
            <a:r>
              <a:rPr sz="4250" spc="315" dirty="0">
                <a:latin typeface="Calibri"/>
                <a:cs typeface="Calibri"/>
              </a:rPr>
              <a:t>each</a:t>
            </a:r>
            <a:r>
              <a:rPr sz="4250" spc="-315" dirty="0">
                <a:latin typeface="Calibri"/>
                <a:cs typeface="Calibri"/>
              </a:rPr>
              <a:t> </a:t>
            </a:r>
            <a:r>
              <a:rPr sz="4250" spc="120" dirty="0">
                <a:latin typeface="Calibri"/>
                <a:cs typeface="Calibri"/>
              </a:rPr>
              <a:t>Task: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9258" y="5988487"/>
            <a:ext cx="13260705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250" b="0" i="1" spc="-60" dirty="0">
                <a:latin typeface="Bookman Old Style"/>
                <a:cs typeface="Bookman Old Style"/>
              </a:rPr>
              <a:t>T</a:t>
            </a:r>
            <a:r>
              <a:rPr sz="4250" b="0" i="1" spc="505" dirty="0">
                <a:latin typeface="Bookman Old Style"/>
                <a:cs typeface="Bookman Old Style"/>
              </a:rPr>
              <a:t> </a:t>
            </a:r>
            <a:r>
              <a:rPr sz="4250" spc="225" dirty="0">
                <a:latin typeface="Tahoma"/>
                <a:cs typeface="Tahoma"/>
              </a:rPr>
              <a:t>=</a:t>
            </a:r>
            <a:r>
              <a:rPr sz="4250" spc="-135" dirty="0">
                <a:latin typeface="Tahoma"/>
                <a:cs typeface="Tahoma"/>
              </a:rPr>
              <a:t> </a:t>
            </a:r>
            <a:r>
              <a:rPr sz="4250" spc="140" dirty="0">
                <a:latin typeface="Lucida Sans Unicode"/>
                <a:cs typeface="Lucida Sans Unicode"/>
              </a:rPr>
              <a:t>{</a:t>
            </a:r>
            <a:r>
              <a:rPr sz="4250" b="0" i="1" spc="140" dirty="0">
                <a:latin typeface="Bookman Old Style"/>
                <a:cs typeface="Bookman Old Style"/>
              </a:rPr>
              <a:t>L</a:t>
            </a:r>
            <a:r>
              <a:rPr sz="4250" spc="140" dirty="0">
                <a:latin typeface="Tahoma"/>
                <a:cs typeface="Tahoma"/>
              </a:rPr>
              <a:t>(</a:t>
            </a:r>
            <a:r>
              <a:rPr sz="4250" b="0" i="1" spc="140" dirty="0">
                <a:latin typeface="Bookman Old Style"/>
                <a:cs typeface="Bookman Old Style"/>
              </a:rPr>
              <a:t>e</a:t>
            </a:r>
            <a:r>
              <a:rPr sz="4425" spc="209" baseline="-12241" dirty="0">
                <a:latin typeface="Verdana"/>
                <a:cs typeface="Verdana"/>
              </a:rPr>
              <a:t>1</a:t>
            </a:r>
            <a:r>
              <a:rPr sz="4250" b="0" i="1" spc="140" dirty="0">
                <a:latin typeface="Bookman Old Style"/>
                <a:cs typeface="Bookman Old Style"/>
              </a:rPr>
              <a:t>,</a:t>
            </a:r>
            <a:r>
              <a:rPr sz="4250" b="0" i="1" spc="-560" dirty="0">
                <a:latin typeface="Bookman Old Style"/>
                <a:cs typeface="Bookman Old Style"/>
              </a:rPr>
              <a:t> </a:t>
            </a:r>
            <a:r>
              <a:rPr sz="4250" b="0" i="1" spc="-120" dirty="0">
                <a:latin typeface="Bookman Old Style"/>
                <a:cs typeface="Bookman Old Style"/>
              </a:rPr>
              <a:t>e</a:t>
            </a:r>
            <a:r>
              <a:rPr sz="4425" spc="-179" baseline="-12241" dirty="0">
                <a:latin typeface="Verdana"/>
                <a:cs typeface="Verdana"/>
              </a:rPr>
              <a:t>2</a:t>
            </a:r>
            <a:r>
              <a:rPr sz="4250" b="0" i="1" spc="-120" dirty="0">
                <a:latin typeface="Bookman Old Style"/>
                <a:cs typeface="Bookman Old Style"/>
              </a:rPr>
              <a:t>,</a:t>
            </a:r>
            <a:r>
              <a:rPr sz="4250" b="0" i="1" spc="-555" dirty="0">
                <a:latin typeface="Bookman Old Style"/>
                <a:cs typeface="Bookman Old Style"/>
              </a:rPr>
              <a:t> </a:t>
            </a:r>
            <a:r>
              <a:rPr sz="4250" b="0" i="1" spc="-95" dirty="0">
                <a:latin typeface="Bookman Old Style"/>
                <a:cs typeface="Bookman Old Style"/>
              </a:rPr>
              <a:t>.</a:t>
            </a:r>
            <a:r>
              <a:rPr sz="4250" b="0" i="1" spc="-565" dirty="0">
                <a:latin typeface="Bookman Old Style"/>
                <a:cs typeface="Bookman Old Style"/>
              </a:rPr>
              <a:t> </a:t>
            </a:r>
            <a:r>
              <a:rPr sz="4250" b="0" i="1" spc="-95" dirty="0">
                <a:latin typeface="Bookman Old Style"/>
                <a:cs typeface="Bookman Old Style"/>
              </a:rPr>
              <a:t>.</a:t>
            </a:r>
            <a:r>
              <a:rPr sz="4250" b="0" i="1" spc="-555" dirty="0">
                <a:latin typeface="Bookman Old Style"/>
                <a:cs typeface="Bookman Old Style"/>
              </a:rPr>
              <a:t> </a:t>
            </a:r>
            <a:r>
              <a:rPr sz="4250" b="0" i="1" spc="-95" dirty="0">
                <a:latin typeface="Bookman Old Style"/>
                <a:cs typeface="Bookman Old Style"/>
              </a:rPr>
              <a:t>.</a:t>
            </a:r>
            <a:r>
              <a:rPr sz="4250" b="0" i="1" spc="-560" dirty="0">
                <a:latin typeface="Bookman Old Style"/>
                <a:cs typeface="Bookman Old Style"/>
              </a:rPr>
              <a:t> </a:t>
            </a:r>
            <a:r>
              <a:rPr sz="4250" b="0" i="1" spc="-95" dirty="0">
                <a:latin typeface="Bookman Old Style"/>
                <a:cs typeface="Bookman Old Style"/>
              </a:rPr>
              <a:t>,</a:t>
            </a:r>
            <a:r>
              <a:rPr sz="4250" b="0" i="1" spc="-565" dirty="0">
                <a:latin typeface="Bookman Old Style"/>
                <a:cs typeface="Bookman Old Style"/>
              </a:rPr>
              <a:t> </a:t>
            </a:r>
            <a:r>
              <a:rPr sz="4250" b="0" i="1" spc="285" dirty="0">
                <a:latin typeface="Bookman Old Style"/>
                <a:cs typeface="Bookman Old Style"/>
              </a:rPr>
              <a:t>e</a:t>
            </a:r>
            <a:r>
              <a:rPr sz="4425" spc="427" baseline="-12241" dirty="0">
                <a:latin typeface="MS UI Gothic"/>
                <a:cs typeface="MS UI Gothic"/>
              </a:rPr>
              <a:t>K</a:t>
            </a:r>
            <a:r>
              <a:rPr sz="4250" spc="285" dirty="0">
                <a:latin typeface="Tahoma"/>
                <a:cs typeface="Tahoma"/>
              </a:rPr>
              <a:t>)</a:t>
            </a:r>
            <a:r>
              <a:rPr sz="4250" b="0" i="1" spc="285" dirty="0">
                <a:latin typeface="Bookman Old Style"/>
                <a:cs typeface="Bookman Old Style"/>
              </a:rPr>
              <a:t>,</a:t>
            </a:r>
            <a:r>
              <a:rPr sz="4250" b="0" i="1" spc="-555" dirty="0">
                <a:latin typeface="Bookman Old Style"/>
                <a:cs typeface="Bookman Old Style"/>
              </a:rPr>
              <a:t> </a:t>
            </a:r>
            <a:r>
              <a:rPr sz="4250" b="0" i="1" spc="-20" dirty="0">
                <a:latin typeface="Bookman Old Style"/>
                <a:cs typeface="Bookman Old Style"/>
              </a:rPr>
              <a:t>x</a:t>
            </a:r>
            <a:r>
              <a:rPr sz="4425" spc="-30" baseline="-12241" dirty="0">
                <a:latin typeface="Verdana"/>
                <a:cs typeface="Verdana"/>
              </a:rPr>
              <a:t>1</a:t>
            </a:r>
            <a:r>
              <a:rPr sz="4425" spc="547" baseline="-12241" dirty="0">
                <a:latin typeface="Verdana"/>
                <a:cs typeface="Verdana"/>
              </a:rPr>
              <a:t> </a:t>
            </a:r>
            <a:r>
              <a:rPr sz="4250" spc="-675" dirty="0">
                <a:latin typeface="Lucida Sans Unicode"/>
                <a:cs typeface="Lucida Sans Unicode"/>
              </a:rPr>
              <a:t>⇠</a:t>
            </a:r>
            <a:r>
              <a:rPr sz="4250" spc="-155" dirty="0">
                <a:latin typeface="Lucida Sans Unicode"/>
                <a:cs typeface="Lucida Sans Unicode"/>
              </a:rPr>
              <a:t> </a:t>
            </a:r>
            <a:r>
              <a:rPr sz="4250" b="0" i="1" spc="-45" dirty="0">
                <a:latin typeface="Bookman Old Style"/>
                <a:cs typeface="Bookman Old Style"/>
              </a:rPr>
              <a:t>q</a:t>
            </a:r>
            <a:r>
              <a:rPr sz="4250" spc="-45" dirty="0">
                <a:latin typeface="Tahoma"/>
                <a:cs typeface="Tahoma"/>
              </a:rPr>
              <a:t>(</a:t>
            </a:r>
            <a:r>
              <a:rPr sz="4250" b="0" i="1" spc="-45" dirty="0">
                <a:latin typeface="Bookman Old Style"/>
                <a:cs typeface="Bookman Old Style"/>
              </a:rPr>
              <a:t>x</a:t>
            </a:r>
            <a:r>
              <a:rPr sz="4250" spc="-45" dirty="0">
                <a:latin typeface="Tahoma"/>
                <a:cs typeface="Tahoma"/>
              </a:rPr>
              <a:t>)</a:t>
            </a:r>
            <a:r>
              <a:rPr sz="4250" b="0" i="1" spc="-45" dirty="0">
                <a:latin typeface="Bookman Old Style"/>
                <a:cs typeface="Bookman Old Style"/>
              </a:rPr>
              <a:t>,</a:t>
            </a:r>
            <a:r>
              <a:rPr sz="4250" b="0" i="1" spc="-555" dirty="0">
                <a:latin typeface="Bookman Old Style"/>
                <a:cs typeface="Bookman Old Style"/>
              </a:rPr>
              <a:t> </a:t>
            </a:r>
            <a:r>
              <a:rPr sz="4250" b="0" i="1" spc="105" dirty="0">
                <a:latin typeface="Bookman Old Style"/>
                <a:cs typeface="Bookman Old Style"/>
              </a:rPr>
              <a:t>x</a:t>
            </a:r>
            <a:r>
              <a:rPr sz="4425" spc="157" baseline="-12241" dirty="0">
                <a:latin typeface="MS UI Gothic"/>
                <a:cs typeface="MS UI Gothic"/>
              </a:rPr>
              <a:t>t</a:t>
            </a:r>
            <a:r>
              <a:rPr sz="4425" spc="157" baseline="-12241" dirty="0">
                <a:latin typeface="Verdana"/>
                <a:cs typeface="Verdana"/>
              </a:rPr>
              <a:t>+1</a:t>
            </a:r>
            <a:r>
              <a:rPr sz="4425" spc="540" baseline="-12241" dirty="0">
                <a:latin typeface="Verdana"/>
                <a:cs typeface="Verdana"/>
              </a:rPr>
              <a:t> </a:t>
            </a:r>
            <a:r>
              <a:rPr sz="4250" spc="-675" dirty="0">
                <a:latin typeface="Lucida Sans Unicode"/>
                <a:cs typeface="Lucida Sans Unicode"/>
              </a:rPr>
              <a:t>⇠</a:t>
            </a:r>
            <a:r>
              <a:rPr sz="4250" spc="-150" dirty="0">
                <a:latin typeface="Lucida Sans Unicode"/>
                <a:cs typeface="Lucida Sans Unicode"/>
              </a:rPr>
              <a:t> </a:t>
            </a:r>
            <a:r>
              <a:rPr sz="4250" b="0" i="1" spc="-10" dirty="0">
                <a:latin typeface="Bookman Old Style"/>
                <a:cs typeface="Bookman Old Style"/>
              </a:rPr>
              <a:t>q</a:t>
            </a:r>
            <a:r>
              <a:rPr sz="4250" spc="-10" dirty="0">
                <a:latin typeface="Tahoma"/>
                <a:cs typeface="Tahoma"/>
              </a:rPr>
              <a:t>(</a:t>
            </a:r>
            <a:r>
              <a:rPr sz="4250" b="0" i="1" spc="-10" dirty="0">
                <a:latin typeface="Bookman Old Style"/>
                <a:cs typeface="Bookman Old Style"/>
              </a:rPr>
              <a:t>x</a:t>
            </a:r>
            <a:r>
              <a:rPr sz="4250" spc="-10" dirty="0">
                <a:latin typeface="Lucida Sans Unicode"/>
                <a:cs typeface="Lucida Sans Unicode"/>
              </a:rPr>
              <a:t>|</a:t>
            </a:r>
            <a:r>
              <a:rPr sz="4250" b="0" i="1" spc="-10" dirty="0">
                <a:latin typeface="Bookman Old Style"/>
                <a:cs typeface="Bookman Old Style"/>
              </a:rPr>
              <a:t>x</a:t>
            </a:r>
            <a:r>
              <a:rPr sz="4425" spc="-15" baseline="-12241" dirty="0">
                <a:latin typeface="MS UI Gothic"/>
                <a:cs typeface="MS UI Gothic"/>
              </a:rPr>
              <a:t>t</a:t>
            </a:r>
            <a:r>
              <a:rPr sz="4250" b="0" i="1" spc="-10" dirty="0">
                <a:latin typeface="Bookman Old Style"/>
                <a:cs typeface="Bookman Old Style"/>
              </a:rPr>
              <a:t>,</a:t>
            </a:r>
            <a:r>
              <a:rPr sz="4250" b="0" i="1" spc="-560" dirty="0">
                <a:latin typeface="Bookman Old Style"/>
                <a:cs typeface="Bookman Old Style"/>
              </a:rPr>
              <a:t> </a:t>
            </a:r>
            <a:r>
              <a:rPr sz="4250" b="0" i="1" spc="5" dirty="0">
                <a:latin typeface="Bookman Old Style"/>
                <a:cs typeface="Bookman Old Style"/>
              </a:rPr>
              <a:t>a</a:t>
            </a:r>
            <a:r>
              <a:rPr sz="4425" spc="7" baseline="-12241" dirty="0">
                <a:latin typeface="MS UI Gothic"/>
                <a:cs typeface="MS UI Gothic"/>
              </a:rPr>
              <a:t>t</a:t>
            </a:r>
            <a:r>
              <a:rPr sz="4250" spc="5" dirty="0">
                <a:latin typeface="Tahoma"/>
                <a:cs typeface="Tahoma"/>
              </a:rPr>
              <a:t>)</a:t>
            </a:r>
            <a:r>
              <a:rPr sz="4250" b="0" i="1" spc="5" dirty="0">
                <a:latin typeface="Bookman Old Style"/>
                <a:cs typeface="Bookman Old Style"/>
              </a:rPr>
              <a:t>,</a:t>
            </a:r>
            <a:r>
              <a:rPr sz="4250" b="0" i="1" spc="-555" dirty="0">
                <a:latin typeface="Bookman Old Style"/>
                <a:cs typeface="Bookman Old Style"/>
              </a:rPr>
              <a:t> </a:t>
            </a:r>
            <a:r>
              <a:rPr sz="4250" b="0" i="1" spc="620" dirty="0">
                <a:latin typeface="Bookman Old Style"/>
                <a:cs typeface="Bookman Old Style"/>
              </a:rPr>
              <a:t>H</a:t>
            </a:r>
            <a:r>
              <a:rPr sz="4250" spc="620" dirty="0">
                <a:latin typeface="Lucida Sans Unicode"/>
                <a:cs typeface="Lucida Sans Unicode"/>
              </a:rPr>
              <a:t>}</a:t>
            </a:r>
            <a:endParaRPr sz="42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4441" y="6731920"/>
            <a:ext cx="7922259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262505" algn="l"/>
              </a:tabLst>
            </a:pPr>
            <a:r>
              <a:rPr sz="5925" spc="292" baseline="-2109" dirty="0">
                <a:latin typeface="Calibri"/>
                <a:cs typeface="Calibri"/>
              </a:rPr>
              <a:t>Episode:	</a:t>
            </a:r>
            <a:r>
              <a:rPr sz="4250" b="1" spc="10" dirty="0">
                <a:latin typeface="Segoe Script"/>
                <a:cs typeface="Segoe Script"/>
              </a:rPr>
              <a:t>e</a:t>
            </a:r>
            <a:r>
              <a:rPr sz="4250" b="1" spc="-525" dirty="0">
                <a:latin typeface="Segoe Script"/>
                <a:cs typeface="Segoe Script"/>
              </a:rPr>
              <a:t> </a:t>
            </a:r>
            <a:r>
              <a:rPr sz="4250" spc="225" dirty="0">
                <a:latin typeface="Tahoma"/>
                <a:cs typeface="Tahoma"/>
              </a:rPr>
              <a:t>=</a:t>
            </a:r>
            <a:r>
              <a:rPr sz="4250" spc="-145" dirty="0">
                <a:latin typeface="Tahoma"/>
                <a:cs typeface="Tahoma"/>
              </a:rPr>
              <a:t> </a:t>
            </a:r>
            <a:r>
              <a:rPr sz="4250" spc="110" dirty="0">
                <a:latin typeface="Tahoma"/>
                <a:cs typeface="Tahoma"/>
              </a:rPr>
              <a:t>(</a:t>
            </a:r>
            <a:r>
              <a:rPr sz="4250" b="0" i="1" spc="110" dirty="0">
                <a:latin typeface="Bookman Old Style"/>
                <a:cs typeface="Bookman Old Style"/>
              </a:rPr>
              <a:t>x</a:t>
            </a:r>
            <a:r>
              <a:rPr sz="4425" spc="165" baseline="-12241" dirty="0">
                <a:latin typeface="Trebuchet MS"/>
                <a:cs typeface="Trebuchet MS"/>
              </a:rPr>
              <a:t>1</a:t>
            </a:r>
            <a:r>
              <a:rPr sz="4250" b="0" i="1" spc="110" dirty="0">
                <a:latin typeface="Bookman Old Style"/>
                <a:cs typeface="Bookman Old Style"/>
              </a:rPr>
              <a:t>,</a:t>
            </a:r>
            <a:r>
              <a:rPr sz="4250" b="0" i="1" spc="-565" dirty="0">
                <a:latin typeface="Bookman Old Style"/>
                <a:cs typeface="Bookman Old Style"/>
              </a:rPr>
              <a:t> </a:t>
            </a:r>
            <a:r>
              <a:rPr sz="4250" b="0" i="1" spc="-35" dirty="0">
                <a:latin typeface="Bookman Old Style"/>
                <a:cs typeface="Bookman Old Style"/>
              </a:rPr>
              <a:t>a</a:t>
            </a:r>
            <a:r>
              <a:rPr sz="4425" spc="-52" baseline="-12241" dirty="0">
                <a:latin typeface="Trebuchet MS"/>
                <a:cs typeface="Trebuchet MS"/>
              </a:rPr>
              <a:t>1</a:t>
            </a:r>
            <a:r>
              <a:rPr sz="4250" b="0" i="1" spc="-35" dirty="0">
                <a:latin typeface="Bookman Old Style"/>
                <a:cs typeface="Bookman Old Style"/>
              </a:rPr>
              <a:t>,</a:t>
            </a:r>
            <a:r>
              <a:rPr sz="4250" b="0" i="1" spc="-565" dirty="0">
                <a:latin typeface="Bookman Old Style"/>
                <a:cs typeface="Bookman Old Style"/>
              </a:rPr>
              <a:t> </a:t>
            </a:r>
            <a:r>
              <a:rPr sz="4250" b="0" i="1" spc="-95" dirty="0">
                <a:latin typeface="Bookman Old Style"/>
                <a:cs typeface="Bookman Old Style"/>
              </a:rPr>
              <a:t>.</a:t>
            </a:r>
            <a:r>
              <a:rPr sz="4250" b="0" i="1" spc="-570" dirty="0">
                <a:latin typeface="Bookman Old Style"/>
                <a:cs typeface="Bookman Old Style"/>
              </a:rPr>
              <a:t> </a:t>
            </a:r>
            <a:r>
              <a:rPr sz="4250" b="0" i="1" spc="-95" dirty="0">
                <a:latin typeface="Bookman Old Style"/>
                <a:cs typeface="Bookman Old Style"/>
              </a:rPr>
              <a:t>.</a:t>
            </a:r>
            <a:r>
              <a:rPr sz="4250" b="0" i="1" spc="-560" dirty="0">
                <a:latin typeface="Bookman Old Style"/>
                <a:cs typeface="Bookman Old Style"/>
              </a:rPr>
              <a:t> </a:t>
            </a:r>
            <a:r>
              <a:rPr sz="4250" b="0" i="1" spc="-95" dirty="0">
                <a:latin typeface="Bookman Old Style"/>
                <a:cs typeface="Bookman Old Style"/>
              </a:rPr>
              <a:t>.</a:t>
            </a:r>
            <a:r>
              <a:rPr sz="4250" b="0" i="1" spc="-565" dirty="0">
                <a:latin typeface="Bookman Old Style"/>
                <a:cs typeface="Bookman Old Style"/>
              </a:rPr>
              <a:t> </a:t>
            </a:r>
            <a:r>
              <a:rPr sz="4250" b="0" i="1" spc="-95" dirty="0">
                <a:latin typeface="Bookman Old Style"/>
                <a:cs typeface="Bookman Old Style"/>
              </a:rPr>
              <a:t>,</a:t>
            </a:r>
            <a:r>
              <a:rPr sz="4250" b="0" i="1" spc="-570" dirty="0">
                <a:latin typeface="Bookman Old Style"/>
                <a:cs typeface="Bookman Old Style"/>
              </a:rPr>
              <a:t> </a:t>
            </a:r>
            <a:r>
              <a:rPr sz="4250" b="0" i="1" spc="520" dirty="0">
                <a:latin typeface="Bookman Old Style"/>
                <a:cs typeface="Bookman Old Style"/>
              </a:rPr>
              <a:t>x</a:t>
            </a:r>
            <a:r>
              <a:rPr sz="4425" spc="780" baseline="-12241" dirty="0">
                <a:latin typeface="MS UI Gothic"/>
                <a:cs typeface="MS UI Gothic"/>
              </a:rPr>
              <a:t>H</a:t>
            </a:r>
            <a:r>
              <a:rPr sz="4425" spc="-690" baseline="-12241" dirty="0">
                <a:latin typeface="MS UI Gothic"/>
                <a:cs typeface="MS UI Gothic"/>
              </a:rPr>
              <a:t> </a:t>
            </a:r>
            <a:r>
              <a:rPr sz="4250" b="0" i="1" spc="-95" dirty="0">
                <a:latin typeface="Bookman Old Style"/>
                <a:cs typeface="Bookman Old Style"/>
              </a:rPr>
              <a:t>,</a:t>
            </a:r>
            <a:r>
              <a:rPr sz="4250" b="0" i="1" spc="-560" dirty="0">
                <a:latin typeface="Bookman Old Style"/>
                <a:cs typeface="Bookman Old Style"/>
              </a:rPr>
              <a:t> </a:t>
            </a:r>
            <a:r>
              <a:rPr sz="4250" b="0" i="1" spc="260" dirty="0">
                <a:latin typeface="Bookman Old Style"/>
                <a:cs typeface="Bookman Old Style"/>
              </a:rPr>
              <a:t>a</a:t>
            </a:r>
            <a:r>
              <a:rPr sz="4425" spc="390" baseline="-12241" dirty="0">
                <a:latin typeface="MS UI Gothic"/>
                <a:cs typeface="MS UI Gothic"/>
              </a:rPr>
              <a:t>H</a:t>
            </a:r>
            <a:r>
              <a:rPr sz="4425" spc="-690" baseline="-12241" dirty="0">
                <a:latin typeface="MS UI Gothic"/>
                <a:cs typeface="MS UI Gothic"/>
              </a:rPr>
              <a:t> </a:t>
            </a:r>
            <a:r>
              <a:rPr sz="4250" spc="30" dirty="0">
                <a:latin typeface="Tahoma"/>
                <a:cs typeface="Tahoma"/>
              </a:rPr>
              <a:t>)</a:t>
            </a:r>
            <a:endParaRPr sz="4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097" y="849533"/>
            <a:ext cx="9184005" cy="158432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950" spc="110" dirty="0"/>
              <a:t>4.</a:t>
            </a:r>
            <a:r>
              <a:rPr sz="2950" spc="-75" dirty="0"/>
              <a:t> </a:t>
            </a:r>
            <a:r>
              <a:rPr sz="2950" spc="190" dirty="0"/>
              <a:t>Approach</a:t>
            </a:r>
            <a:endParaRPr sz="2950"/>
          </a:p>
          <a:p>
            <a:pPr marL="221615">
              <a:lnSpc>
                <a:spcPct val="100000"/>
              </a:lnSpc>
              <a:spcBef>
                <a:spcPts val="509"/>
              </a:spcBef>
            </a:pPr>
            <a:r>
              <a:rPr sz="6650" spc="240" dirty="0"/>
              <a:t>Reinforcement</a:t>
            </a:r>
            <a:r>
              <a:rPr sz="6650" spc="-140" dirty="0"/>
              <a:t> </a:t>
            </a:r>
            <a:r>
              <a:rPr sz="6650" spc="290" dirty="0"/>
              <a:t>Learning</a:t>
            </a:r>
            <a:endParaRPr sz="6650"/>
          </a:p>
        </p:txBody>
      </p:sp>
      <p:sp>
        <p:nvSpPr>
          <p:cNvPr id="3" name="object 3"/>
          <p:cNvSpPr/>
          <p:nvPr/>
        </p:nvSpPr>
        <p:spPr>
          <a:xfrm>
            <a:off x="1317626" y="3085477"/>
            <a:ext cx="9915514" cy="810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13764" y="4464803"/>
            <a:ext cx="8444790" cy="4978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7861112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40" dirty="0">
                <a:latin typeface="+mn-lt"/>
              </a:rPr>
              <a:t>Experiment </a:t>
            </a:r>
            <a:r>
              <a:rPr sz="6650" spc="285" dirty="0">
                <a:latin typeface="+mn-lt"/>
              </a:rPr>
              <a:t>on </a:t>
            </a:r>
            <a:r>
              <a:rPr sz="6650" spc="375" dirty="0">
                <a:latin typeface="+mn-lt"/>
              </a:rPr>
              <a:t>Few-Shot</a:t>
            </a:r>
            <a:r>
              <a:rPr sz="6650" spc="-919" dirty="0">
                <a:latin typeface="+mn-lt"/>
              </a:rPr>
              <a:t> </a:t>
            </a:r>
            <a:r>
              <a:rPr sz="6650" spc="270" dirty="0">
                <a:latin typeface="+mn-lt"/>
              </a:rPr>
              <a:t>Classification</a:t>
            </a:r>
            <a:endParaRPr sz="665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9705" y="3742158"/>
            <a:ext cx="212042" cy="219329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950" dirty="0">
                <a:cs typeface="Arial"/>
              </a:rPr>
              <a:t>•</a:t>
            </a:r>
            <a:endParaRPr sz="395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950" dirty="0">
                <a:cs typeface="Arial"/>
              </a:rPr>
              <a:t>•</a:t>
            </a:r>
            <a:endParaRPr sz="395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950" dirty="0">
                <a:cs typeface="Arial"/>
              </a:rPr>
              <a:t>•</a:t>
            </a:r>
            <a:endParaRPr sz="3950"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2753" y="2966441"/>
            <a:ext cx="17296097" cy="295846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82" baseline="1307" dirty="0">
                <a:cs typeface="Calibri"/>
              </a:rPr>
              <a:t>Omniglot </a:t>
            </a:r>
            <a:r>
              <a:rPr sz="6375" spc="352" baseline="1307" dirty="0">
                <a:cs typeface="Calibri"/>
              </a:rPr>
              <a:t>(Lake </a:t>
            </a:r>
            <a:r>
              <a:rPr sz="6375" spc="277" baseline="1307" dirty="0">
                <a:cs typeface="Calibri"/>
              </a:rPr>
              <a:t>et </a:t>
            </a:r>
            <a:r>
              <a:rPr sz="6375" spc="30" baseline="1307" dirty="0">
                <a:cs typeface="Calibri"/>
              </a:rPr>
              <a:t>al.,</a:t>
            </a:r>
            <a:r>
              <a:rPr sz="6375" spc="-839" baseline="1307" dirty="0">
                <a:cs typeface="Calibri"/>
              </a:rPr>
              <a:t> </a:t>
            </a:r>
            <a:r>
              <a:rPr sz="6375" spc="104" baseline="1307" dirty="0">
                <a:cs typeface="Calibri"/>
              </a:rPr>
              <a:t>2012)</a:t>
            </a:r>
            <a:endParaRPr sz="6375" baseline="1307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885"/>
              </a:spcBef>
            </a:pPr>
            <a:r>
              <a:rPr sz="3950" spc="385" dirty="0">
                <a:cs typeface="Calibri"/>
              </a:rPr>
              <a:t>50 </a:t>
            </a:r>
            <a:r>
              <a:rPr sz="3950" spc="150" dirty="0">
                <a:cs typeface="Calibri"/>
              </a:rPr>
              <a:t>different </a:t>
            </a:r>
            <a:r>
              <a:rPr sz="3950" spc="170" dirty="0">
                <a:cs typeface="Calibri"/>
              </a:rPr>
              <a:t>alphabets, </a:t>
            </a:r>
            <a:r>
              <a:rPr sz="3950" spc="-25" dirty="0">
                <a:cs typeface="Calibri"/>
              </a:rPr>
              <a:t>1623</a:t>
            </a:r>
            <a:r>
              <a:rPr sz="3950" spc="-610" dirty="0">
                <a:cs typeface="Calibri"/>
              </a:rPr>
              <a:t> </a:t>
            </a:r>
            <a:r>
              <a:rPr sz="3950" spc="190" dirty="0">
                <a:cs typeface="Calibri"/>
              </a:rPr>
              <a:t>characters.</a:t>
            </a:r>
            <a:endParaRPr sz="3950" dirty="0">
              <a:cs typeface="Calibri"/>
            </a:endParaRPr>
          </a:p>
          <a:p>
            <a:pPr marL="1059180" marR="5080">
              <a:lnSpc>
                <a:spcPct val="120000"/>
              </a:lnSpc>
            </a:pPr>
            <a:r>
              <a:rPr sz="3950" spc="310" dirty="0">
                <a:cs typeface="Calibri"/>
              </a:rPr>
              <a:t>20</a:t>
            </a:r>
            <a:r>
              <a:rPr sz="3950" spc="20" dirty="0">
                <a:cs typeface="Calibri"/>
              </a:rPr>
              <a:t> </a:t>
            </a:r>
            <a:r>
              <a:rPr sz="3950" spc="215" dirty="0">
                <a:cs typeface="Calibri"/>
              </a:rPr>
              <a:t>instances</a:t>
            </a:r>
            <a:r>
              <a:rPr sz="3950" spc="-55" dirty="0">
                <a:cs typeface="Calibri"/>
              </a:rPr>
              <a:t> </a:t>
            </a:r>
            <a:r>
              <a:rPr sz="3950" spc="170" dirty="0">
                <a:cs typeface="Calibri"/>
              </a:rPr>
              <a:t>for</a:t>
            </a:r>
            <a:r>
              <a:rPr sz="3950" spc="25" dirty="0">
                <a:cs typeface="Calibri"/>
              </a:rPr>
              <a:t> </a:t>
            </a:r>
            <a:r>
              <a:rPr sz="3950" spc="275" dirty="0">
                <a:cs typeface="Calibri"/>
              </a:rPr>
              <a:t>each</a:t>
            </a:r>
            <a:r>
              <a:rPr sz="3950" spc="25" dirty="0">
                <a:cs typeface="Calibri"/>
              </a:rPr>
              <a:t> </a:t>
            </a:r>
            <a:r>
              <a:rPr sz="3950" spc="215" dirty="0">
                <a:cs typeface="Calibri"/>
              </a:rPr>
              <a:t>characters</a:t>
            </a:r>
            <a:r>
              <a:rPr sz="3950" spc="25" dirty="0">
                <a:cs typeface="Calibri"/>
              </a:rPr>
              <a:t> </a:t>
            </a:r>
            <a:r>
              <a:rPr sz="3950" spc="180" dirty="0">
                <a:cs typeface="Calibri"/>
              </a:rPr>
              <a:t>were</a:t>
            </a:r>
            <a:r>
              <a:rPr sz="3950" spc="25" dirty="0">
                <a:cs typeface="Calibri"/>
              </a:rPr>
              <a:t> </a:t>
            </a:r>
            <a:r>
              <a:rPr sz="3950" spc="175" dirty="0">
                <a:cs typeface="Calibri"/>
              </a:rPr>
              <a:t>drawn</a:t>
            </a:r>
            <a:r>
              <a:rPr sz="3950" spc="25" dirty="0">
                <a:cs typeface="Calibri"/>
              </a:rPr>
              <a:t> </a:t>
            </a:r>
            <a:r>
              <a:rPr sz="3950" spc="240" dirty="0">
                <a:cs typeface="Calibri"/>
              </a:rPr>
              <a:t>by</a:t>
            </a:r>
            <a:r>
              <a:rPr sz="3950" spc="25" dirty="0">
                <a:cs typeface="Calibri"/>
              </a:rPr>
              <a:t> </a:t>
            </a:r>
            <a:r>
              <a:rPr sz="3950" spc="310" dirty="0">
                <a:cs typeface="Calibri"/>
              </a:rPr>
              <a:t>20</a:t>
            </a:r>
            <a:r>
              <a:rPr sz="3950" spc="25" dirty="0">
                <a:cs typeface="Calibri"/>
              </a:rPr>
              <a:t> </a:t>
            </a:r>
            <a:r>
              <a:rPr sz="3950" spc="150" dirty="0">
                <a:cs typeface="Calibri"/>
              </a:rPr>
              <a:t>different</a:t>
            </a:r>
            <a:r>
              <a:rPr sz="3950" spc="25" dirty="0">
                <a:cs typeface="Calibri"/>
              </a:rPr>
              <a:t> </a:t>
            </a:r>
            <a:r>
              <a:rPr sz="3950" spc="170" dirty="0">
                <a:cs typeface="Calibri"/>
              </a:rPr>
              <a:t>people.  </a:t>
            </a:r>
            <a:r>
              <a:rPr sz="3950" spc="175" dirty="0">
                <a:cs typeface="Calibri"/>
              </a:rPr>
              <a:t>1200</a:t>
            </a:r>
            <a:r>
              <a:rPr sz="3950" spc="-60" dirty="0">
                <a:cs typeface="Calibri"/>
              </a:rPr>
              <a:t> </a:t>
            </a:r>
            <a:r>
              <a:rPr sz="3950" spc="170" dirty="0">
                <a:cs typeface="Calibri"/>
              </a:rPr>
              <a:t>for</a:t>
            </a:r>
            <a:r>
              <a:rPr sz="3950" spc="25" dirty="0">
                <a:cs typeface="Calibri"/>
              </a:rPr>
              <a:t> </a:t>
            </a:r>
            <a:r>
              <a:rPr sz="3950" spc="114" dirty="0">
                <a:cs typeface="Calibri"/>
              </a:rPr>
              <a:t>training,</a:t>
            </a:r>
            <a:r>
              <a:rPr sz="3950" spc="25" dirty="0">
                <a:cs typeface="Calibri"/>
              </a:rPr>
              <a:t> </a:t>
            </a:r>
            <a:r>
              <a:rPr sz="3950" spc="175" dirty="0">
                <a:cs typeface="Calibri"/>
              </a:rPr>
              <a:t>423</a:t>
            </a:r>
            <a:r>
              <a:rPr sz="3950" spc="-55" dirty="0">
                <a:cs typeface="Calibri"/>
              </a:rPr>
              <a:t> </a:t>
            </a:r>
            <a:r>
              <a:rPr sz="3950" spc="170" dirty="0">
                <a:cs typeface="Calibri"/>
              </a:rPr>
              <a:t>for</a:t>
            </a:r>
            <a:r>
              <a:rPr sz="3950" spc="25" dirty="0">
                <a:cs typeface="Calibri"/>
              </a:rPr>
              <a:t> </a:t>
            </a:r>
            <a:r>
              <a:rPr sz="3950" spc="135" dirty="0">
                <a:cs typeface="Calibri"/>
              </a:rPr>
              <a:t>test.</a:t>
            </a:r>
            <a:endParaRPr sz="3950" dirty="0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2753" y="6536140"/>
            <a:ext cx="13626036" cy="214802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15" baseline="1307" dirty="0">
                <a:cs typeface="Calibri"/>
              </a:rPr>
              <a:t>Mini-Imagenet </a:t>
            </a:r>
            <a:r>
              <a:rPr sz="6375" spc="217" baseline="1307" dirty="0">
                <a:cs typeface="Calibri"/>
              </a:rPr>
              <a:t>(Ravi </a:t>
            </a:r>
            <a:r>
              <a:rPr sz="6375" spc="-315" baseline="1307" dirty="0">
                <a:cs typeface="Calibri"/>
              </a:rPr>
              <a:t>&amp; </a:t>
            </a:r>
            <a:r>
              <a:rPr sz="6375" spc="277" baseline="1307" dirty="0">
                <a:cs typeface="Calibri"/>
              </a:rPr>
              <a:t>Larochelle,</a:t>
            </a:r>
            <a:r>
              <a:rPr sz="6375" spc="-44" baseline="1307" dirty="0">
                <a:cs typeface="Calibri"/>
              </a:rPr>
              <a:t> </a:t>
            </a:r>
            <a:r>
              <a:rPr sz="6375" spc="97" baseline="1307" dirty="0">
                <a:cs typeface="Calibri"/>
              </a:rPr>
              <a:t>2017)</a:t>
            </a:r>
            <a:endParaRPr sz="6375" baseline="1307">
              <a:cs typeface="Calibri"/>
            </a:endParaRPr>
          </a:p>
          <a:p>
            <a:pPr marL="1059180" lvl="1" indent="-67056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1059180" algn="l"/>
                <a:tab pos="1059815" algn="l"/>
              </a:tabLst>
            </a:pPr>
            <a:r>
              <a:rPr sz="5925" spc="457" baseline="1406" dirty="0">
                <a:cs typeface="Calibri"/>
              </a:rPr>
              <a:t>Classes</a:t>
            </a:r>
            <a:r>
              <a:rPr sz="5925" spc="-82" baseline="1406" dirty="0">
                <a:cs typeface="Calibri"/>
              </a:rPr>
              <a:t> </a:t>
            </a:r>
            <a:r>
              <a:rPr sz="5925" spc="254" baseline="1406" dirty="0">
                <a:cs typeface="Calibri"/>
              </a:rPr>
              <a:t>for</a:t>
            </a:r>
            <a:r>
              <a:rPr sz="5925" spc="37" baseline="1406" dirty="0">
                <a:cs typeface="Calibri"/>
              </a:rPr>
              <a:t> </a:t>
            </a:r>
            <a:r>
              <a:rPr sz="5925" spc="412" baseline="1406" dirty="0">
                <a:cs typeface="Calibri"/>
              </a:rPr>
              <a:t>each</a:t>
            </a:r>
            <a:r>
              <a:rPr sz="5925" spc="44" baseline="1406" dirty="0">
                <a:cs typeface="Calibri"/>
              </a:rPr>
              <a:t> </a:t>
            </a:r>
            <a:r>
              <a:rPr sz="5925" spc="202" baseline="1406" dirty="0">
                <a:cs typeface="Calibri"/>
              </a:rPr>
              <a:t>set:</a:t>
            </a:r>
            <a:r>
              <a:rPr sz="5925" spc="37" baseline="1406" dirty="0">
                <a:cs typeface="Calibri"/>
              </a:rPr>
              <a:t> </a:t>
            </a:r>
            <a:r>
              <a:rPr sz="5925" spc="209" baseline="1406" dirty="0">
                <a:cs typeface="Calibri"/>
              </a:rPr>
              <a:t>train=64,</a:t>
            </a:r>
            <a:r>
              <a:rPr sz="5925" spc="37" baseline="1406" dirty="0">
                <a:cs typeface="Calibri"/>
              </a:rPr>
              <a:t> </a:t>
            </a:r>
            <a:r>
              <a:rPr sz="5925" spc="120" baseline="1406" dirty="0">
                <a:cs typeface="Calibri"/>
              </a:rPr>
              <a:t>validation=12,</a:t>
            </a:r>
            <a:r>
              <a:rPr sz="5925" spc="44" baseline="1406" dirty="0">
                <a:cs typeface="Calibri"/>
              </a:rPr>
              <a:t> </a:t>
            </a:r>
            <a:r>
              <a:rPr sz="5925" spc="254" baseline="1406" dirty="0">
                <a:cs typeface="Calibri"/>
              </a:rPr>
              <a:t>test=24.</a:t>
            </a:r>
            <a:endParaRPr sz="5925" baseline="1406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097" y="877325"/>
            <a:ext cx="2958018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cs typeface="Calibri"/>
              </a:rPr>
              <a:t>5.</a:t>
            </a:r>
            <a:r>
              <a:rPr sz="2950" spc="-45" dirty="0">
                <a:cs typeface="Calibri"/>
              </a:rPr>
              <a:t> </a:t>
            </a:r>
            <a:r>
              <a:rPr sz="2950" spc="140" dirty="0">
                <a:cs typeface="Calibri"/>
              </a:rPr>
              <a:t>Experiment</a:t>
            </a:r>
            <a:endParaRPr sz="2950" dirty="0"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753" y="3086682"/>
            <a:ext cx="14171897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59" baseline="1307" dirty="0">
                <a:cs typeface="Calibri"/>
              </a:rPr>
              <a:t>MAML outperforms </a:t>
            </a:r>
            <a:r>
              <a:rPr sz="6375" spc="419" baseline="1307" dirty="0">
                <a:cs typeface="Calibri"/>
              </a:rPr>
              <a:t>state-of-arts</a:t>
            </a:r>
            <a:r>
              <a:rPr sz="6375" spc="-569" baseline="1307" dirty="0">
                <a:cs typeface="Calibri"/>
              </a:rPr>
              <a:t> </a:t>
            </a:r>
            <a:r>
              <a:rPr sz="6375" spc="277" baseline="1307" dirty="0">
                <a:cs typeface="Calibri"/>
              </a:rPr>
              <a:t>algorithms.</a:t>
            </a:r>
            <a:endParaRPr sz="6375" baseline="1307" dirty="0"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52567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60" dirty="0">
                <a:latin typeface="+mn-lt"/>
              </a:rPr>
              <a:t>Results </a:t>
            </a:r>
            <a:r>
              <a:rPr sz="6650" spc="395" dirty="0">
                <a:latin typeface="+mn-lt"/>
              </a:rPr>
              <a:t>of </a:t>
            </a:r>
            <a:r>
              <a:rPr sz="6650" spc="375" dirty="0">
                <a:latin typeface="+mn-lt"/>
              </a:rPr>
              <a:t>Few-Shot</a:t>
            </a:r>
            <a:r>
              <a:rPr sz="6650" spc="-1090" dirty="0">
                <a:latin typeface="+mn-lt"/>
              </a:rPr>
              <a:t> </a:t>
            </a:r>
            <a:r>
              <a:rPr sz="6650" spc="280" dirty="0">
                <a:latin typeface="+mn-lt"/>
              </a:rPr>
              <a:t>Classification</a:t>
            </a:r>
            <a:endParaRPr sz="6650" dirty="0">
              <a:latin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996" y="4333107"/>
            <a:ext cx="18983703" cy="425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9097" y="877325"/>
            <a:ext cx="32741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cs typeface="Calibri"/>
              </a:rPr>
              <a:t>5.</a:t>
            </a:r>
            <a:r>
              <a:rPr sz="2950" spc="-45" dirty="0">
                <a:cs typeface="Calibri"/>
              </a:rPr>
              <a:t> </a:t>
            </a:r>
            <a:r>
              <a:rPr sz="2950" spc="140" dirty="0">
                <a:cs typeface="Calibri"/>
              </a:rPr>
              <a:t>Experiment</a:t>
            </a:r>
            <a:endParaRPr sz="2950" dirty="0"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54091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345" dirty="0">
                <a:latin typeface="+mj-lt"/>
              </a:rPr>
              <a:t>Effect</a:t>
            </a:r>
            <a:r>
              <a:rPr sz="6650" spc="-105" dirty="0">
                <a:latin typeface="+mj-lt"/>
              </a:rPr>
              <a:t> </a:t>
            </a:r>
            <a:r>
              <a:rPr sz="6650" spc="395" dirty="0">
                <a:latin typeface="+mj-lt"/>
              </a:rPr>
              <a:t>of</a:t>
            </a:r>
            <a:r>
              <a:rPr sz="6650" spc="-105" dirty="0">
                <a:latin typeface="+mj-lt"/>
              </a:rPr>
              <a:t> </a:t>
            </a:r>
            <a:r>
              <a:rPr sz="6650" spc="-85" dirty="0">
                <a:latin typeface="+mj-lt"/>
              </a:rPr>
              <a:t>1st</a:t>
            </a:r>
            <a:r>
              <a:rPr sz="6650" spc="-235" dirty="0">
                <a:latin typeface="+mj-lt"/>
              </a:rPr>
              <a:t> </a:t>
            </a:r>
            <a:r>
              <a:rPr sz="6650" spc="380" dirty="0">
                <a:latin typeface="+mj-lt"/>
              </a:rPr>
              <a:t>Order</a:t>
            </a:r>
            <a:r>
              <a:rPr sz="6650" spc="-305" dirty="0">
                <a:latin typeface="+mj-lt"/>
              </a:rPr>
              <a:t> </a:t>
            </a:r>
            <a:r>
              <a:rPr sz="6650" spc="229" dirty="0">
                <a:latin typeface="+mj-lt"/>
              </a:rPr>
              <a:t>Approximation</a:t>
            </a:r>
            <a:endParaRPr sz="6650" dirty="0"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0282" y="4958271"/>
            <a:ext cx="16683218" cy="422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2753" y="2965219"/>
            <a:ext cx="216535" cy="157543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651" y="2954749"/>
            <a:ext cx="18616053" cy="150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95"/>
              </a:spcBef>
            </a:pPr>
            <a:r>
              <a:rPr sz="4250" spc="70" dirty="0">
                <a:latin typeface="+mj-lt"/>
                <a:cs typeface="Calibri"/>
              </a:rPr>
              <a:t>In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-15" dirty="0">
                <a:latin typeface="+mj-lt"/>
                <a:cs typeface="Calibri"/>
              </a:rPr>
              <a:t>1st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200" dirty="0">
                <a:latin typeface="+mj-lt"/>
                <a:cs typeface="Calibri"/>
              </a:rPr>
              <a:t>order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170" dirty="0">
                <a:latin typeface="+mj-lt"/>
                <a:cs typeface="Calibri"/>
              </a:rPr>
              <a:t>approximation,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225" dirty="0">
                <a:latin typeface="+mj-lt"/>
                <a:cs typeface="Calibri"/>
              </a:rPr>
              <a:t>computation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175" dirty="0">
                <a:latin typeface="+mj-lt"/>
                <a:cs typeface="Calibri"/>
              </a:rPr>
              <a:t>is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195" dirty="0">
                <a:latin typeface="+mj-lt"/>
                <a:cs typeface="Calibri"/>
              </a:rPr>
              <a:t>roughly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260" dirty="0">
                <a:latin typeface="+mj-lt"/>
                <a:cs typeface="Calibri"/>
              </a:rPr>
              <a:t>33%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105" dirty="0">
                <a:latin typeface="+mj-lt"/>
                <a:cs typeface="Calibri"/>
              </a:rPr>
              <a:t>better.  </a:t>
            </a:r>
            <a:r>
              <a:rPr sz="4250" spc="254" dirty="0">
                <a:latin typeface="+mj-lt"/>
                <a:cs typeface="Calibri"/>
              </a:rPr>
              <a:t>Performances </a:t>
            </a:r>
            <a:r>
              <a:rPr sz="4250" spc="175" dirty="0">
                <a:latin typeface="+mj-lt"/>
                <a:cs typeface="Calibri"/>
              </a:rPr>
              <a:t>are</a:t>
            </a:r>
            <a:r>
              <a:rPr sz="4250" spc="-200" dirty="0">
                <a:latin typeface="+mj-lt"/>
                <a:cs typeface="Calibri"/>
              </a:rPr>
              <a:t> </a:t>
            </a:r>
            <a:r>
              <a:rPr sz="4250" spc="60" dirty="0">
                <a:latin typeface="+mj-lt"/>
                <a:cs typeface="Calibri"/>
              </a:rPr>
              <a:t>similar.</a:t>
            </a:r>
            <a:endParaRPr sz="4250">
              <a:latin typeface="+mj-lt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097" y="877325"/>
            <a:ext cx="288833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latin typeface="+mj-lt"/>
                <a:cs typeface="Calibri"/>
              </a:rPr>
              <a:t>5.</a:t>
            </a:r>
            <a:r>
              <a:rPr sz="2950" spc="-45" dirty="0">
                <a:latin typeface="+mj-lt"/>
                <a:cs typeface="Calibri"/>
              </a:rPr>
              <a:t> </a:t>
            </a:r>
            <a:r>
              <a:rPr sz="2950" spc="140" dirty="0">
                <a:latin typeface="+mj-lt"/>
                <a:cs typeface="Calibri"/>
              </a:rPr>
              <a:t>Experiment</a:t>
            </a:r>
            <a:endParaRPr sz="295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47233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345" dirty="0">
                <a:latin typeface="+mj-lt"/>
              </a:rPr>
              <a:t>Effect</a:t>
            </a:r>
            <a:r>
              <a:rPr sz="6650" spc="-105" dirty="0">
                <a:latin typeface="+mj-lt"/>
              </a:rPr>
              <a:t> </a:t>
            </a:r>
            <a:r>
              <a:rPr sz="6650" spc="395" dirty="0">
                <a:latin typeface="+mj-lt"/>
              </a:rPr>
              <a:t>of</a:t>
            </a:r>
            <a:r>
              <a:rPr sz="6650" spc="-105" dirty="0">
                <a:latin typeface="+mj-lt"/>
              </a:rPr>
              <a:t> </a:t>
            </a:r>
            <a:r>
              <a:rPr sz="6650" spc="-85" dirty="0">
                <a:latin typeface="+mj-lt"/>
              </a:rPr>
              <a:t>1st</a:t>
            </a:r>
            <a:r>
              <a:rPr sz="6650" spc="-235" dirty="0">
                <a:latin typeface="+mj-lt"/>
              </a:rPr>
              <a:t> </a:t>
            </a:r>
            <a:r>
              <a:rPr sz="6650" spc="380" dirty="0">
                <a:latin typeface="+mj-lt"/>
              </a:rPr>
              <a:t>Order</a:t>
            </a:r>
            <a:r>
              <a:rPr sz="6650" spc="-305" dirty="0">
                <a:latin typeface="+mj-lt"/>
              </a:rPr>
              <a:t> </a:t>
            </a:r>
            <a:r>
              <a:rPr sz="6650" spc="229" dirty="0">
                <a:latin typeface="+mj-lt"/>
              </a:rPr>
              <a:t>Approximation</a:t>
            </a:r>
            <a:endParaRPr sz="6650"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0282" y="4958271"/>
            <a:ext cx="16683218" cy="422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2753" y="2965219"/>
            <a:ext cx="216535" cy="157543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651" y="2954749"/>
            <a:ext cx="17787526" cy="150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95"/>
              </a:spcBef>
            </a:pPr>
            <a:r>
              <a:rPr sz="4250" spc="70" dirty="0">
                <a:latin typeface="+mj-lt"/>
                <a:cs typeface="Calibri"/>
              </a:rPr>
              <a:t>In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-15" dirty="0">
                <a:latin typeface="+mj-lt"/>
                <a:cs typeface="Calibri"/>
              </a:rPr>
              <a:t>1st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200" dirty="0">
                <a:latin typeface="+mj-lt"/>
                <a:cs typeface="Calibri"/>
              </a:rPr>
              <a:t>order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170" dirty="0">
                <a:latin typeface="+mj-lt"/>
                <a:cs typeface="Calibri"/>
              </a:rPr>
              <a:t>approximation,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225" dirty="0">
                <a:latin typeface="+mj-lt"/>
                <a:cs typeface="Calibri"/>
              </a:rPr>
              <a:t>computation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175" dirty="0">
                <a:latin typeface="+mj-lt"/>
                <a:cs typeface="Calibri"/>
              </a:rPr>
              <a:t>is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195" dirty="0">
                <a:latin typeface="+mj-lt"/>
                <a:cs typeface="Calibri"/>
              </a:rPr>
              <a:t>roughly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260" dirty="0">
                <a:latin typeface="+mj-lt"/>
                <a:cs typeface="Calibri"/>
              </a:rPr>
              <a:t>33%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105" dirty="0">
                <a:latin typeface="+mj-lt"/>
                <a:cs typeface="Calibri"/>
              </a:rPr>
              <a:t>better.  </a:t>
            </a:r>
            <a:r>
              <a:rPr sz="4250" spc="254" dirty="0">
                <a:latin typeface="+mj-lt"/>
                <a:cs typeface="Calibri"/>
              </a:rPr>
              <a:t>Performances </a:t>
            </a:r>
            <a:r>
              <a:rPr sz="4250" spc="175" dirty="0">
                <a:latin typeface="+mj-lt"/>
                <a:cs typeface="Calibri"/>
              </a:rPr>
              <a:t>are</a:t>
            </a:r>
            <a:r>
              <a:rPr sz="4250" spc="-200" dirty="0">
                <a:latin typeface="+mj-lt"/>
                <a:cs typeface="Calibri"/>
              </a:rPr>
              <a:t> </a:t>
            </a:r>
            <a:r>
              <a:rPr sz="4250" spc="60" dirty="0">
                <a:latin typeface="+mj-lt"/>
                <a:cs typeface="Calibri"/>
              </a:rPr>
              <a:t>similar.</a:t>
            </a:r>
            <a:endParaRPr sz="4250" dirty="0">
              <a:latin typeface="+mj-lt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097" y="877325"/>
            <a:ext cx="2759786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latin typeface="+mj-lt"/>
                <a:cs typeface="Calibri"/>
              </a:rPr>
              <a:t>5.</a:t>
            </a:r>
            <a:r>
              <a:rPr sz="2950" spc="-45" dirty="0">
                <a:latin typeface="+mj-lt"/>
                <a:cs typeface="Calibri"/>
              </a:rPr>
              <a:t> </a:t>
            </a:r>
            <a:r>
              <a:rPr sz="2950" spc="140" dirty="0">
                <a:latin typeface="+mj-lt"/>
                <a:cs typeface="Calibri"/>
              </a:rPr>
              <a:t>Experiment</a:t>
            </a:r>
            <a:endParaRPr sz="2950">
              <a:latin typeface="+mj-lt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60787" y="9463451"/>
            <a:ext cx="8152765" cy="12291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20" dirty="0">
                <a:latin typeface="+mj-lt"/>
                <a:cs typeface="Calibri"/>
              </a:rPr>
              <a:t>Performances </a:t>
            </a:r>
            <a:r>
              <a:rPr sz="3950" spc="150" dirty="0">
                <a:latin typeface="+mj-lt"/>
                <a:cs typeface="Calibri"/>
              </a:rPr>
              <a:t>are </a:t>
            </a:r>
            <a:r>
              <a:rPr sz="3950" spc="160" dirty="0">
                <a:latin typeface="+mj-lt"/>
                <a:cs typeface="Calibri"/>
              </a:rPr>
              <a:t>not </a:t>
            </a:r>
            <a:r>
              <a:rPr sz="3950" spc="140" dirty="0">
                <a:latin typeface="+mj-lt"/>
                <a:cs typeface="Calibri"/>
              </a:rPr>
              <a:t>that</a:t>
            </a:r>
            <a:r>
              <a:rPr sz="3950" spc="-440" dirty="0">
                <a:latin typeface="+mj-lt"/>
                <a:cs typeface="Calibri"/>
              </a:rPr>
              <a:t> </a:t>
            </a:r>
            <a:r>
              <a:rPr sz="3950" spc="130" dirty="0">
                <a:latin typeface="+mj-lt"/>
                <a:cs typeface="Calibri"/>
              </a:rPr>
              <a:t>different.</a:t>
            </a:r>
            <a:endParaRPr sz="3950" dirty="0">
              <a:latin typeface="+mj-lt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09705" y="7906053"/>
            <a:ext cx="4136390" cy="1426845"/>
          </a:xfrm>
          <a:custGeom>
            <a:avLst/>
            <a:gdLst/>
            <a:ahLst/>
            <a:cxnLst/>
            <a:rect l="l" t="t" r="r" b="b"/>
            <a:pathLst>
              <a:path w="4136390" h="1426845">
                <a:moveTo>
                  <a:pt x="0" y="0"/>
                </a:moveTo>
                <a:lnTo>
                  <a:pt x="4135876" y="0"/>
                </a:lnTo>
                <a:lnTo>
                  <a:pt x="4135876" y="1426485"/>
                </a:lnTo>
                <a:lnTo>
                  <a:pt x="0" y="1426485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56377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345" dirty="0">
                <a:latin typeface="+mn-lt"/>
              </a:rPr>
              <a:t>Effect</a:t>
            </a:r>
            <a:r>
              <a:rPr sz="6650" spc="-105" dirty="0">
                <a:latin typeface="+mn-lt"/>
              </a:rPr>
              <a:t> </a:t>
            </a:r>
            <a:r>
              <a:rPr sz="6650" spc="395" dirty="0">
                <a:latin typeface="+mn-lt"/>
              </a:rPr>
              <a:t>of</a:t>
            </a:r>
            <a:r>
              <a:rPr sz="6650" spc="-105" dirty="0">
                <a:latin typeface="+mn-lt"/>
              </a:rPr>
              <a:t> </a:t>
            </a:r>
            <a:r>
              <a:rPr sz="6650" spc="-85" dirty="0">
                <a:latin typeface="+mn-lt"/>
              </a:rPr>
              <a:t>1st</a:t>
            </a:r>
            <a:r>
              <a:rPr sz="6650" spc="-235" dirty="0">
                <a:latin typeface="+mn-lt"/>
              </a:rPr>
              <a:t> </a:t>
            </a:r>
            <a:r>
              <a:rPr sz="6650" spc="380" dirty="0">
                <a:latin typeface="+mn-lt"/>
              </a:rPr>
              <a:t>Order</a:t>
            </a:r>
            <a:r>
              <a:rPr sz="6650" spc="-305" dirty="0">
                <a:latin typeface="+mn-lt"/>
              </a:rPr>
              <a:t> </a:t>
            </a:r>
            <a:r>
              <a:rPr sz="6650" spc="229" dirty="0">
                <a:latin typeface="+mn-lt"/>
              </a:rPr>
              <a:t>Approximation</a:t>
            </a:r>
            <a:endParaRPr sz="665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0282" y="4958271"/>
            <a:ext cx="16683218" cy="422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2753" y="2965219"/>
            <a:ext cx="270217" cy="157543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250" spc="10" dirty="0">
                <a:cs typeface="Arial"/>
              </a:rPr>
              <a:t>•</a:t>
            </a:r>
            <a:endParaRPr sz="425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4250" spc="10" dirty="0">
                <a:cs typeface="Arial"/>
              </a:rPr>
              <a:t>•</a:t>
            </a:r>
            <a:endParaRPr sz="4250"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651" y="2954749"/>
            <a:ext cx="18892229" cy="150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95"/>
              </a:spcBef>
            </a:pPr>
            <a:r>
              <a:rPr sz="4250" spc="70" dirty="0">
                <a:cs typeface="Calibri"/>
              </a:rPr>
              <a:t>In</a:t>
            </a:r>
            <a:r>
              <a:rPr sz="4250" spc="30" dirty="0">
                <a:cs typeface="Calibri"/>
              </a:rPr>
              <a:t> </a:t>
            </a:r>
            <a:r>
              <a:rPr sz="4250" spc="-15" dirty="0">
                <a:cs typeface="Calibri"/>
              </a:rPr>
              <a:t>1st</a:t>
            </a:r>
            <a:r>
              <a:rPr sz="4250" spc="35" dirty="0">
                <a:cs typeface="Calibri"/>
              </a:rPr>
              <a:t> </a:t>
            </a:r>
            <a:r>
              <a:rPr sz="4250" spc="200" dirty="0">
                <a:cs typeface="Calibri"/>
              </a:rPr>
              <a:t>order</a:t>
            </a:r>
            <a:r>
              <a:rPr sz="4250" spc="30" dirty="0">
                <a:cs typeface="Calibri"/>
              </a:rPr>
              <a:t> </a:t>
            </a:r>
            <a:r>
              <a:rPr sz="4250" spc="170" dirty="0">
                <a:cs typeface="Calibri"/>
              </a:rPr>
              <a:t>approximation,</a:t>
            </a:r>
            <a:r>
              <a:rPr sz="4250" spc="35" dirty="0">
                <a:cs typeface="Calibri"/>
              </a:rPr>
              <a:t> </a:t>
            </a:r>
            <a:r>
              <a:rPr sz="4250" spc="225" dirty="0">
                <a:cs typeface="Calibri"/>
              </a:rPr>
              <a:t>computation</a:t>
            </a:r>
            <a:r>
              <a:rPr sz="4250" spc="35" dirty="0">
                <a:cs typeface="Calibri"/>
              </a:rPr>
              <a:t> </a:t>
            </a:r>
            <a:r>
              <a:rPr sz="4250" spc="175" dirty="0">
                <a:cs typeface="Calibri"/>
              </a:rPr>
              <a:t>is</a:t>
            </a:r>
            <a:r>
              <a:rPr sz="4250" spc="30" dirty="0">
                <a:cs typeface="Calibri"/>
              </a:rPr>
              <a:t> </a:t>
            </a:r>
            <a:r>
              <a:rPr sz="4250" spc="195" dirty="0">
                <a:cs typeface="Calibri"/>
              </a:rPr>
              <a:t>roughly</a:t>
            </a:r>
            <a:r>
              <a:rPr sz="4250" spc="35" dirty="0">
                <a:cs typeface="Calibri"/>
              </a:rPr>
              <a:t> </a:t>
            </a:r>
            <a:r>
              <a:rPr sz="4250" spc="260" dirty="0">
                <a:cs typeface="Calibri"/>
              </a:rPr>
              <a:t>33%</a:t>
            </a:r>
            <a:r>
              <a:rPr sz="4250" spc="35" dirty="0">
                <a:cs typeface="Calibri"/>
              </a:rPr>
              <a:t> </a:t>
            </a:r>
            <a:r>
              <a:rPr sz="4250" spc="105" dirty="0">
                <a:cs typeface="Calibri"/>
              </a:rPr>
              <a:t>better.  </a:t>
            </a:r>
            <a:r>
              <a:rPr sz="4250" spc="254" dirty="0">
                <a:cs typeface="Calibri"/>
              </a:rPr>
              <a:t>Performances </a:t>
            </a:r>
            <a:r>
              <a:rPr sz="4250" spc="175" dirty="0">
                <a:cs typeface="Calibri"/>
              </a:rPr>
              <a:t>are</a:t>
            </a:r>
            <a:r>
              <a:rPr sz="4250" spc="-200" dirty="0">
                <a:cs typeface="Calibri"/>
              </a:rPr>
              <a:t> </a:t>
            </a:r>
            <a:r>
              <a:rPr sz="4250" spc="60" dirty="0">
                <a:cs typeface="Calibri"/>
              </a:rPr>
              <a:t>similar.</a:t>
            </a:r>
            <a:endParaRPr sz="425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097" y="877325"/>
            <a:ext cx="293118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cs typeface="Calibri"/>
              </a:rPr>
              <a:t>5.</a:t>
            </a:r>
            <a:r>
              <a:rPr sz="2950" spc="-45" dirty="0">
                <a:cs typeface="Calibri"/>
              </a:rPr>
              <a:t> </a:t>
            </a:r>
            <a:r>
              <a:rPr sz="2950" spc="140" dirty="0">
                <a:cs typeface="Calibri"/>
              </a:rPr>
              <a:t>Experiment</a:t>
            </a:r>
            <a:endParaRPr sz="295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60787" y="9463451"/>
            <a:ext cx="9590732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0" dirty="0">
                <a:cs typeface="Calibri"/>
              </a:rPr>
              <a:t>Some </a:t>
            </a:r>
            <a:r>
              <a:rPr sz="3950" spc="229" dirty="0">
                <a:cs typeface="Calibri"/>
              </a:rPr>
              <a:t>performance</a:t>
            </a:r>
            <a:r>
              <a:rPr sz="3950" spc="-615" dirty="0">
                <a:cs typeface="Calibri"/>
              </a:rPr>
              <a:t> </a:t>
            </a:r>
            <a:r>
              <a:rPr sz="3950" spc="155" dirty="0">
                <a:cs typeface="Calibri"/>
              </a:rPr>
              <a:t>is </a:t>
            </a:r>
            <a:r>
              <a:rPr sz="3950" spc="204" dirty="0">
                <a:cs typeface="Calibri"/>
              </a:rPr>
              <a:t>even </a:t>
            </a:r>
            <a:r>
              <a:rPr sz="3950" spc="85" dirty="0">
                <a:cs typeface="Calibri"/>
              </a:rPr>
              <a:t>better.</a:t>
            </a:r>
            <a:endParaRPr sz="3950"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70366" y="7906053"/>
            <a:ext cx="4136390" cy="1426845"/>
          </a:xfrm>
          <a:custGeom>
            <a:avLst/>
            <a:gdLst/>
            <a:ahLst/>
            <a:cxnLst/>
            <a:rect l="l" t="t" r="r" b="b"/>
            <a:pathLst>
              <a:path w="4136390" h="1426845">
                <a:moveTo>
                  <a:pt x="0" y="0"/>
                </a:moveTo>
                <a:lnTo>
                  <a:pt x="4135876" y="0"/>
                </a:lnTo>
                <a:lnTo>
                  <a:pt x="4135876" y="1426485"/>
                </a:lnTo>
                <a:lnTo>
                  <a:pt x="0" y="1426485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3692864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70" dirty="0">
                <a:latin typeface="+mn-lt"/>
              </a:rPr>
              <a:t>Experiments </a:t>
            </a:r>
            <a:r>
              <a:rPr sz="6650" spc="285" dirty="0">
                <a:latin typeface="+mn-lt"/>
              </a:rPr>
              <a:t>on</a:t>
            </a:r>
            <a:r>
              <a:rPr sz="6650" spc="-515" dirty="0">
                <a:latin typeface="+mn-lt"/>
              </a:rPr>
              <a:t> </a:t>
            </a:r>
            <a:r>
              <a:rPr sz="6650" spc="305" dirty="0">
                <a:latin typeface="+mn-lt"/>
              </a:rPr>
              <a:t>Regression</a:t>
            </a:r>
            <a:endParaRPr sz="665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53" y="2955098"/>
            <a:ext cx="17865217" cy="154016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22" baseline="1307" dirty="0">
                <a:cs typeface="Calibri"/>
              </a:rPr>
              <a:t>Sinusoid</a:t>
            </a:r>
            <a:r>
              <a:rPr sz="6375" spc="-89" baseline="1307" dirty="0">
                <a:cs typeface="Calibri"/>
              </a:rPr>
              <a:t> </a:t>
            </a:r>
            <a:r>
              <a:rPr sz="6375" spc="262" baseline="1307" dirty="0">
                <a:cs typeface="Calibri"/>
              </a:rPr>
              <a:t>function:</a:t>
            </a:r>
            <a:endParaRPr sz="6375" baseline="1307">
              <a:cs typeface="Calibri"/>
            </a:endParaRPr>
          </a:p>
          <a:p>
            <a:pPr marL="1059180" lvl="1" indent="-67056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1059180" algn="l"/>
                <a:tab pos="1059815" algn="l"/>
              </a:tabLst>
            </a:pPr>
            <a:r>
              <a:rPr sz="5925" spc="262" baseline="1406" dirty="0">
                <a:cs typeface="Calibri"/>
              </a:rPr>
              <a:t>Amplitude</a:t>
            </a:r>
            <a:r>
              <a:rPr sz="5925" spc="37" baseline="1406" dirty="0">
                <a:cs typeface="Calibri"/>
              </a:rPr>
              <a:t> </a:t>
            </a:r>
            <a:r>
              <a:rPr sz="5925" spc="254" baseline="1406" dirty="0">
                <a:cs typeface="Calibri"/>
              </a:rPr>
              <a:t>(</a:t>
            </a:r>
            <a:r>
              <a:rPr sz="5925" i="1" spc="254" baseline="1406" dirty="0">
                <a:cs typeface="Calibri"/>
              </a:rPr>
              <a:t>A</a:t>
            </a:r>
            <a:r>
              <a:rPr sz="5925" spc="254" baseline="1406" dirty="0">
                <a:cs typeface="Calibri"/>
              </a:rPr>
              <a:t>)</a:t>
            </a:r>
            <a:r>
              <a:rPr sz="5925" spc="44" baseline="1406" dirty="0">
                <a:cs typeface="Calibri"/>
              </a:rPr>
              <a:t> </a:t>
            </a:r>
            <a:r>
              <a:rPr sz="5925" spc="330" baseline="1406" dirty="0">
                <a:cs typeface="Calibri"/>
              </a:rPr>
              <a:t>and</a:t>
            </a:r>
            <a:r>
              <a:rPr sz="5925" spc="44" baseline="1406" dirty="0">
                <a:cs typeface="Calibri"/>
              </a:rPr>
              <a:t> </a:t>
            </a:r>
            <a:r>
              <a:rPr sz="5925" spc="352" baseline="1406" dirty="0">
                <a:cs typeface="Calibri"/>
              </a:rPr>
              <a:t>phase</a:t>
            </a:r>
            <a:r>
              <a:rPr sz="5925" spc="44" baseline="1406" dirty="0">
                <a:cs typeface="Calibri"/>
              </a:rPr>
              <a:t> </a:t>
            </a:r>
            <a:r>
              <a:rPr sz="5925" spc="509" baseline="1406" dirty="0">
                <a:cs typeface="Calibri"/>
              </a:rPr>
              <a:t>(</a:t>
            </a:r>
            <a:r>
              <a:rPr sz="5925" spc="509" baseline="1406" dirty="0">
                <a:cs typeface="Tahoma"/>
              </a:rPr>
              <a:t>ɸ</a:t>
            </a:r>
            <a:r>
              <a:rPr sz="5925" spc="509" baseline="1406" dirty="0">
                <a:cs typeface="Calibri"/>
              </a:rPr>
              <a:t>)</a:t>
            </a:r>
            <a:r>
              <a:rPr sz="5925" spc="37" baseline="1406" dirty="0">
                <a:cs typeface="Calibri"/>
              </a:rPr>
              <a:t> </a:t>
            </a:r>
            <a:r>
              <a:rPr sz="5925" spc="225" baseline="1406" dirty="0">
                <a:cs typeface="Calibri"/>
              </a:rPr>
              <a:t>are</a:t>
            </a:r>
            <a:r>
              <a:rPr sz="5925" spc="44" baseline="1406" dirty="0">
                <a:cs typeface="Calibri"/>
              </a:rPr>
              <a:t> </a:t>
            </a:r>
            <a:r>
              <a:rPr sz="5925" spc="262" baseline="1406" dirty="0">
                <a:cs typeface="Calibri"/>
              </a:rPr>
              <a:t>varied</a:t>
            </a:r>
            <a:r>
              <a:rPr sz="5925" spc="44" baseline="1406" dirty="0">
                <a:cs typeface="Calibri"/>
              </a:rPr>
              <a:t> </a:t>
            </a:r>
            <a:r>
              <a:rPr sz="5925" spc="337" baseline="1406" dirty="0">
                <a:cs typeface="Calibri"/>
              </a:rPr>
              <a:t>between</a:t>
            </a:r>
            <a:r>
              <a:rPr sz="5925" spc="44" baseline="1406" dirty="0">
                <a:cs typeface="Calibri"/>
              </a:rPr>
              <a:t> </a:t>
            </a:r>
            <a:r>
              <a:rPr sz="5925" spc="322" baseline="1406" dirty="0">
                <a:cs typeface="Calibri"/>
              </a:rPr>
              <a:t>tasks</a:t>
            </a:r>
            <a:endParaRPr sz="5925" baseline="1406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9705" y="5924291"/>
            <a:ext cx="2727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cs typeface="Arial"/>
              </a:rPr>
              <a:t>•</a:t>
            </a:r>
            <a:endParaRPr sz="3950"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6655" y="4466744"/>
            <a:ext cx="4668919" cy="2094163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818515" indent="-806450">
              <a:lnSpc>
                <a:spcPct val="100000"/>
              </a:lnSpc>
              <a:spcBef>
                <a:spcPts val="1050"/>
              </a:spcBef>
              <a:buFont typeface="Arial"/>
              <a:buChar char="•"/>
              <a:tabLst>
                <a:tab pos="818515" algn="l"/>
                <a:tab pos="819150" algn="l"/>
              </a:tabLst>
            </a:pPr>
            <a:r>
              <a:rPr sz="5400" i="1" spc="509" baseline="1543" dirty="0">
                <a:cs typeface="Calibri"/>
              </a:rPr>
              <a:t>A </a:t>
            </a:r>
            <a:r>
              <a:rPr sz="5400" spc="97" baseline="1543" dirty="0">
                <a:cs typeface="Calibri"/>
              </a:rPr>
              <a:t>in </a:t>
            </a:r>
            <a:r>
              <a:rPr sz="5400" spc="-37" baseline="1543" dirty="0">
                <a:cs typeface="Calibri"/>
              </a:rPr>
              <a:t>[0.1,</a:t>
            </a:r>
            <a:r>
              <a:rPr sz="5400" spc="-562" baseline="1543" dirty="0">
                <a:cs typeface="Calibri"/>
              </a:rPr>
              <a:t> </a:t>
            </a:r>
            <a:r>
              <a:rPr sz="5400" spc="270" baseline="1543" dirty="0">
                <a:cs typeface="Calibri"/>
              </a:rPr>
              <a:t>0.5]</a:t>
            </a:r>
            <a:endParaRPr sz="5400" baseline="1543">
              <a:cs typeface="Calibri"/>
            </a:endParaRPr>
          </a:p>
          <a:p>
            <a:pPr marL="818515" indent="-80645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818515" algn="l"/>
                <a:tab pos="819150" algn="l"/>
              </a:tabLst>
            </a:pPr>
            <a:r>
              <a:rPr sz="3600" spc="795" dirty="0">
                <a:cs typeface="Tahoma"/>
              </a:rPr>
              <a:t>ɸ</a:t>
            </a:r>
            <a:r>
              <a:rPr sz="3600" spc="-509" dirty="0">
                <a:cs typeface="Tahoma"/>
              </a:rPr>
              <a:t> </a:t>
            </a:r>
            <a:r>
              <a:rPr sz="3600" spc="65" dirty="0">
                <a:cs typeface="Calibri"/>
              </a:rPr>
              <a:t>in </a:t>
            </a:r>
            <a:r>
              <a:rPr sz="3600" spc="180" dirty="0">
                <a:cs typeface="Calibri"/>
              </a:rPr>
              <a:t>[0, </a:t>
            </a:r>
            <a:r>
              <a:rPr sz="3600" i="1" spc="305" dirty="0">
                <a:cs typeface="Calibri"/>
              </a:rPr>
              <a:t>π</a:t>
            </a:r>
            <a:r>
              <a:rPr sz="3600" spc="305" dirty="0">
                <a:cs typeface="Calibri"/>
              </a:rPr>
              <a:t>]</a:t>
            </a:r>
            <a:endParaRPr sz="3600">
              <a:cs typeface="Calibri"/>
            </a:endParaRPr>
          </a:p>
          <a:p>
            <a:pPr marL="305435">
              <a:lnSpc>
                <a:spcPct val="100000"/>
              </a:lnSpc>
              <a:spcBef>
                <a:spcPts val="855"/>
              </a:spcBef>
            </a:pPr>
            <a:r>
              <a:rPr sz="3950" i="1" spc="210" dirty="0">
                <a:cs typeface="Calibri"/>
              </a:rPr>
              <a:t>x </a:t>
            </a:r>
            <a:r>
              <a:rPr sz="3950" spc="65" dirty="0">
                <a:cs typeface="Calibri"/>
              </a:rPr>
              <a:t>in </a:t>
            </a:r>
            <a:r>
              <a:rPr sz="3950" spc="210" dirty="0">
                <a:cs typeface="Calibri"/>
              </a:rPr>
              <a:t>[-5.0,</a:t>
            </a:r>
            <a:r>
              <a:rPr sz="3950" spc="-265" dirty="0">
                <a:cs typeface="Calibri"/>
              </a:rPr>
              <a:t> </a:t>
            </a:r>
            <a:r>
              <a:rPr sz="3950" spc="190" dirty="0">
                <a:cs typeface="Calibri"/>
              </a:rPr>
              <a:t>5.0]</a:t>
            </a:r>
            <a:endParaRPr sz="395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9705" y="8851951"/>
            <a:ext cx="272725" cy="219329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950" dirty="0">
                <a:cs typeface="Arial"/>
              </a:rPr>
              <a:t>•</a:t>
            </a:r>
            <a:endParaRPr sz="395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950" dirty="0">
                <a:cs typeface="Arial"/>
              </a:rPr>
              <a:t>•</a:t>
            </a:r>
            <a:endParaRPr sz="395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950" dirty="0">
                <a:cs typeface="Arial"/>
              </a:rPr>
              <a:t>•</a:t>
            </a:r>
            <a:endParaRPr sz="3950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2753" y="6525321"/>
            <a:ext cx="18515297" cy="4475008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509" baseline="1307" dirty="0">
                <a:cs typeface="Calibri"/>
              </a:rPr>
              <a:t>Loss</a:t>
            </a:r>
            <a:r>
              <a:rPr sz="6375" spc="-89" baseline="1307" dirty="0">
                <a:cs typeface="Calibri"/>
              </a:rPr>
              <a:t> </a:t>
            </a:r>
            <a:r>
              <a:rPr sz="6375" spc="262" baseline="1307" dirty="0">
                <a:cs typeface="Calibri"/>
              </a:rPr>
              <a:t>function:</a:t>
            </a:r>
            <a:r>
              <a:rPr sz="6375" spc="44" baseline="1307" dirty="0">
                <a:cs typeface="Calibri"/>
              </a:rPr>
              <a:t> </a:t>
            </a:r>
            <a:r>
              <a:rPr sz="6375" spc="300" baseline="1307" dirty="0">
                <a:cs typeface="Calibri"/>
              </a:rPr>
              <a:t>Mean</a:t>
            </a:r>
            <a:r>
              <a:rPr sz="6375" spc="-142" baseline="1307" dirty="0">
                <a:cs typeface="Calibri"/>
              </a:rPr>
              <a:t> </a:t>
            </a:r>
            <a:r>
              <a:rPr sz="6375" spc="390" baseline="1307" dirty="0">
                <a:cs typeface="Calibri"/>
              </a:rPr>
              <a:t>Squared</a:t>
            </a:r>
            <a:r>
              <a:rPr sz="6375" spc="44" baseline="1307" dirty="0">
                <a:cs typeface="Calibri"/>
              </a:rPr>
              <a:t> </a:t>
            </a:r>
            <a:r>
              <a:rPr sz="6375" spc="225" baseline="1307" dirty="0">
                <a:cs typeface="Calibri"/>
              </a:rPr>
              <a:t>Error</a:t>
            </a:r>
            <a:r>
              <a:rPr sz="6375" spc="44" baseline="1307" dirty="0">
                <a:cs typeface="Calibri"/>
              </a:rPr>
              <a:t> </a:t>
            </a:r>
            <a:r>
              <a:rPr sz="6375" spc="300" baseline="1307" dirty="0">
                <a:cs typeface="Calibri"/>
              </a:rPr>
              <a:t>(MSE)</a:t>
            </a:r>
            <a:endParaRPr sz="6375" baseline="1307" dirty="0">
              <a:cs typeface="Calibri"/>
            </a:endParaRPr>
          </a:p>
          <a:p>
            <a:pPr marL="588010" indent="-575945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52" baseline="1307" dirty="0">
                <a:cs typeface="Calibri"/>
              </a:rPr>
              <a:t>Regressor:</a:t>
            </a:r>
            <a:r>
              <a:rPr sz="6375" spc="44" baseline="1307" dirty="0">
                <a:cs typeface="Calibri"/>
              </a:rPr>
              <a:t> </a:t>
            </a:r>
            <a:r>
              <a:rPr sz="6375" spc="142" baseline="1307" dirty="0">
                <a:cs typeface="Calibri"/>
              </a:rPr>
              <a:t>2</a:t>
            </a:r>
            <a:r>
              <a:rPr sz="6375" spc="44" baseline="1307" dirty="0">
                <a:cs typeface="Calibri"/>
              </a:rPr>
              <a:t> </a:t>
            </a:r>
            <a:r>
              <a:rPr sz="6375" spc="315" baseline="1307" dirty="0">
                <a:cs typeface="Calibri"/>
              </a:rPr>
              <a:t>hidden</a:t>
            </a:r>
            <a:r>
              <a:rPr sz="6375" spc="44" baseline="1307" dirty="0">
                <a:cs typeface="Calibri"/>
              </a:rPr>
              <a:t> </a:t>
            </a:r>
            <a:r>
              <a:rPr sz="6375" spc="247" baseline="1307" dirty="0">
                <a:cs typeface="Calibri"/>
              </a:rPr>
              <a:t>layers</a:t>
            </a:r>
            <a:r>
              <a:rPr sz="6375" spc="44" baseline="1307" dirty="0">
                <a:cs typeface="Calibri"/>
              </a:rPr>
              <a:t> </a:t>
            </a:r>
            <a:r>
              <a:rPr sz="6375" spc="225" baseline="1307" dirty="0">
                <a:cs typeface="Calibri"/>
              </a:rPr>
              <a:t>with</a:t>
            </a:r>
            <a:r>
              <a:rPr sz="6375" spc="44" baseline="1307" dirty="0">
                <a:cs typeface="Calibri"/>
              </a:rPr>
              <a:t> </a:t>
            </a:r>
            <a:r>
              <a:rPr sz="6375" spc="742" baseline="1307" dirty="0">
                <a:cs typeface="Calibri"/>
              </a:rPr>
              <a:t>40</a:t>
            </a:r>
            <a:r>
              <a:rPr sz="6375" spc="52" baseline="1307" dirty="0">
                <a:cs typeface="Calibri"/>
              </a:rPr>
              <a:t> </a:t>
            </a:r>
            <a:r>
              <a:rPr sz="6375" spc="254" baseline="1307" dirty="0">
                <a:cs typeface="Calibri"/>
              </a:rPr>
              <a:t>units</a:t>
            </a:r>
            <a:r>
              <a:rPr sz="6375" spc="44" baseline="1307" dirty="0">
                <a:cs typeface="Calibri"/>
              </a:rPr>
              <a:t> </a:t>
            </a:r>
            <a:r>
              <a:rPr sz="6375" spc="375" baseline="1307" dirty="0">
                <a:cs typeface="Calibri"/>
              </a:rPr>
              <a:t>and</a:t>
            </a:r>
            <a:r>
              <a:rPr sz="6375" spc="44" baseline="1307" dirty="0">
                <a:cs typeface="Calibri"/>
              </a:rPr>
              <a:t> </a:t>
            </a:r>
            <a:r>
              <a:rPr sz="6375" spc="322" baseline="1307" dirty="0">
                <a:cs typeface="Calibri"/>
              </a:rPr>
              <a:t>ReLU</a:t>
            </a:r>
            <a:endParaRPr sz="6375" baseline="1307" dirty="0">
              <a:cs typeface="Calibri"/>
            </a:endParaRPr>
          </a:p>
          <a:p>
            <a:pPr marL="588010" indent="-575945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209" baseline="1307" dirty="0">
                <a:cs typeface="Calibri"/>
              </a:rPr>
              <a:t>Training</a:t>
            </a:r>
            <a:endParaRPr sz="6375" baseline="1307" dirty="0"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890"/>
              </a:spcBef>
            </a:pPr>
            <a:r>
              <a:rPr sz="3950" spc="215" dirty="0">
                <a:cs typeface="Calibri"/>
              </a:rPr>
              <a:t>Use </a:t>
            </a:r>
            <a:r>
              <a:rPr sz="3950" b="1" spc="-10" dirty="0">
                <a:cs typeface="Arial"/>
              </a:rPr>
              <a:t>only </a:t>
            </a:r>
            <a:r>
              <a:rPr sz="3950" b="1" spc="-480" dirty="0">
                <a:cs typeface="Arial"/>
              </a:rPr>
              <a:t>1 </a:t>
            </a:r>
            <a:r>
              <a:rPr sz="3950" b="1" spc="65" dirty="0">
                <a:cs typeface="Arial"/>
              </a:rPr>
              <a:t>gradient </a:t>
            </a:r>
            <a:r>
              <a:rPr sz="3950" b="1" spc="60" dirty="0">
                <a:cs typeface="Arial"/>
              </a:rPr>
              <a:t>step </a:t>
            </a:r>
            <a:r>
              <a:rPr sz="3950" spc="170" dirty="0">
                <a:cs typeface="Calibri"/>
              </a:rPr>
              <a:t>for</a:t>
            </a:r>
            <a:r>
              <a:rPr sz="3950" spc="-600" dirty="0">
                <a:cs typeface="Calibri"/>
              </a:rPr>
              <a:t> </a:t>
            </a:r>
            <a:r>
              <a:rPr sz="3950" spc="145" dirty="0">
                <a:cs typeface="Calibri"/>
              </a:rPr>
              <a:t>learner</a:t>
            </a:r>
            <a:endParaRPr sz="3950" dirty="0">
              <a:cs typeface="Calibri"/>
            </a:endParaRPr>
          </a:p>
          <a:p>
            <a:pPr marL="1059180" marR="5080">
              <a:lnSpc>
                <a:spcPct val="120000"/>
              </a:lnSpc>
            </a:pPr>
            <a:r>
              <a:rPr sz="3950" i="1" spc="425" dirty="0">
                <a:cs typeface="Calibri"/>
              </a:rPr>
              <a:t>K</a:t>
            </a:r>
            <a:r>
              <a:rPr sz="3950" i="1" spc="25" dirty="0">
                <a:cs typeface="Calibri"/>
              </a:rPr>
              <a:t> </a:t>
            </a:r>
            <a:r>
              <a:rPr sz="3950" spc="280" dirty="0">
                <a:cs typeface="Calibri"/>
              </a:rPr>
              <a:t>=</a:t>
            </a:r>
            <a:r>
              <a:rPr sz="3950" spc="25" dirty="0">
                <a:cs typeface="Calibri"/>
              </a:rPr>
              <a:t> </a:t>
            </a:r>
            <a:r>
              <a:rPr sz="3950" spc="225" dirty="0">
                <a:cs typeface="Calibri"/>
              </a:rPr>
              <a:t>5</a:t>
            </a:r>
            <a:r>
              <a:rPr sz="3950" spc="25" dirty="0">
                <a:cs typeface="Calibri"/>
              </a:rPr>
              <a:t> </a:t>
            </a:r>
            <a:r>
              <a:rPr sz="3950" spc="170" dirty="0">
                <a:cs typeface="Calibri"/>
              </a:rPr>
              <a:t>or</a:t>
            </a:r>
            <a:r>
              <a:rPr sz="3950" spc="30" dirty="0">
                <a:cs typeface="Calibri"/>
              </a:rPr>
              <a:t> </a:t>
            </a:r>
            <a:r>
              <a:rPr sz="3950" spc="25" dirty="0">
                <a:cs typeface="Calibri"/>
              </a:rPr>
              <a:t>10 </a:t>
            </a:r>
            <a:r>
              <a:rPr sz="3950" spc="190" dirty="0">
                <a:cs typeface="Calibri"/>
              </a:rPr>
              <a:t>example</a:t>
            </a:r>
            <a:r>
              <a:rPr sz="3950" spc="25" dirty="0">
                <a:cs typeface="Calibri"/>
              </a:rPr>
              <a:t> </a:t>
            </a:r>
            <a:r>
              <a:rPr sz="3950" spc="235" dirty="0">
                <a:cs typeface="Calibri"/>
              </a:rPr>
              <a:t>(5-shot</a:t>
            </a:r>
            <a:r>
              <a:rPr sz="3950" spc="30" dirty="0">
                <a:cs typeface="Calibri"/>
              </a:rPr>
              <a:t> </a:t>
            </a:r>
            <a:r>
              <a:rPr sz="3950" spc="155" dirty="0">
                <a:cs typeface="Calibri"/>
              </a:rPr>
              <a:t>learning</a:t>
            </a:r>
            <a:r>
              <a:rPr sz="3950" spc="25" dirty="0">
                <a:cs typeface="Calibri"/>
              </a:rPr>
              <a:t> </a:t>
            </a:r>
            <a:r>
              <a:rPr sz="3950" spc="170" dirty="0">
                <a:cs typeface="Calibri"/>
              </a:rPr>
              <a:t>or</a:t>
            </a:r>
            <a:r>
              <a:rPr sz="3950" spc="25" dirty="0">
                <a:cs typeface="Calibri"/>
              </a:rPr>
              <a:t> </a:t>
            </a:r>
            <a:r>
              <a:rPr sz="3950" spc="200" dirty="0">
                <a:cs typeface="Calibri"/>
              </a:rPr>
              <a:t>10-shot</a:t>
            </a:r>
            <a:r>
              <a:rPr sz="3950" spc="30" dirty="0">
                <a:cs typeface="Calibri"/>
              </a:rPr>
              <a:t> </a:t>
            </a:r>
            <a:r>
              <a:rPr sz="3950" spc="145" dirty="0">
                <a:cs typeface="Calibri"/>
              </a:rPr>
              <a:t>learning)  </a:t>
            </a:r>
            <a:r>
              <a:rPr sz="3950" spc="195" dirty="0">
                <a:cs typeface="Calibri"/>
              </a:rPr>
              <a:t>Fixed</a:t>
            </a:r>
            <a:r>
              <a:rPr sz="3950" spc="20" dirty="0">
                <a:cs typeface="Calibri"/>
              </a:rPr>
              <a:t> </a:t>
            </a:r>
            <a:r>
              <a:rPr sz="3950" spc="220" dirty="0">
                <a:cs typeface="Calibri"/>
              </a:rPr>
              <a:t>step</a:t>
            </a:r>
            <a:r>
              <a:rPr sz="3950" spc="25" dirty="0">
                <a:cs typeface="Calibri"/>
              </a:rPr>
              <a:t> </a:t>
            </a:r>
            <a:r>
              <a:rPr sz="3950" spc="220" dirty="0">
                <a:cs typeface="Calibri"/>
              </a:rPr>
              <a:t>size</a:t>
            </a:r>
            <a:r>
              <a:rPr sz="3950" spc="25" dirty="0">
                <a:cs typeface="Calibri"/>
              </a:rPr>
              <a:t> </a:t>
            </a:r>
            <a:r>
              <a:rPr sz="3950" spc="155" dirty="0">
                <a:cs typeface="Calibri"/>
              </a:rPr>
              <a:t>(</a:t>
            </a:r>
            <a:r>
              <a:rPr sz="3950" spc="155" dirty="0">
                <a:cs typeface="Tahoma"/>
              </a:rPr>
              <a:t>ɑ</a:t>
            </a:r>
            <a:r>
              <a:rPr sz="3950" spc="155" dirty="0">
                <a:cs typeface="Calibri"/>
              </a:rPr>
              <a:t>=0.01)</a:t>
            </a:r>
            <a:r>
              <a:rPr sz="3950" spc="-60" dirty="0">
                <a:cs typeface="Calibri"/>
              </a:rPr>
              <a:t> </a:t>
            </a:r>
            <a:r>
              <a:rPr sz="3950" spc="170" dirty="0">
                <a:cs typeface="Calibri"/>
              </a:rPr>
              <a:t>for</a:t>
            </a:r>
            <a:r>
              <a:rPr sz="3950" spc="-95" dirty="0">
                <a:cs typeface="Calibri"/>
              </a:rPr>
              <a:t> </a:t>
            </a:r>
            <a:r>
              <a:rPr sz="3950" spc="275" dirty="0">
                <a:cs typeface="Calibri"/>
              </a:rPr>
              <a:t>Adam</a:t>
            </a:r>
            <a:r>
              <a:rPr sz="3950" spc="25" dirty="0">
                <a:cs typeface="Calibri"/>
              </a:rPr>
              <a:t> </a:t>
            </a:r>
            <a:r>
              <a:rPr sz="3950" spc="114" dirty="0">
                <a:cs typeface="Calibri"/>
              </a:rPr>
              <a:t>optimizer.</a:t>
            </a:r>
            <a:endParaRPr sz="3950"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097" y="877325"/>
            <a:ext cx="3172361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cs typeface="Calibri"/>
              </a:rPr>
              <a:t>5.</a:t>
            </a:r>
            <a:r>
              <a:rPr sz="2950" spc="-45" dirty="0">
                <a:cs typeface="Calibri"/>
              </a:rPr>
              <a:t> </a:t>
            </a:r>
            <a:r>
              <a:rPr sz="2950" spc="140" dirty="0">
                <a:cs typeface="Calibri"/>
              </a:rPr>
              <a:t>Experiment</a:t>
            </a:r>
            <a:endParaRPr sz="295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27421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180" dirty="0">
                <a:latin typeface="Bookman Old Style" panose="02050604050505020204" pitchFamily="18" charset="0"/>
              </a:rPr>
              <a:t>Meta </a:t>
            </a:r>
            <a:r>
              <a:rPr sz="6650" spc="340" dirty="0">
                <a:latin typeface="Bookman Old Style" panose="02050604050505020204" pitchFamily="18" charset="0"/>
              </a:rPr>
              <a:t>Supervised</a:t>
            </a:r>
            <a:r>
              <a:rPr sz="6650" spc="-640" dirty="0">
                <a:latin typeface="Bookman Old Style" panose="02050604050505020204" pitchFamily="18" charset="0"/>
              </a:rPr>
              <a:t> </a:t>
            </a:r>
            <a:r>
              <a:rPr sz="6650" spc="290" dirty="0">
                <a:latin typeface="Bookman Old Style" panose="02050604050505020204" pitchFamily="18" charset="0"/>
              </a:rPr>
              <a:t>Learning</a:t>
            </a:r>
            <a:endParaRPr sz="6650" dirty="0">
              <a:latin typeface="Bookman Old Style" panose="0205060405050502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53" y="3086682"/>
            <a:ext cx="7313897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405" baseline="1307" dirty="0">
                <a:latin typeface="Bookman Old Style" panose="02050604050505020204" pitchFamily="18" charset="0"/>
                <a:cs typeface="Calibri"/>
              </a:rPr>
              <a:t>Supervised</a:t>
            </a:r>
            <a:r>
              <a:rPr sz="6375" spc="-15" baseline="1307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6375" spc="217" baseline="1307" dirty="0">
                <a:latin typeface="Bookman Old Style" panose="02050604050505020204" pitchFamily="18" charset="0"/>
                <a:cs typeface="Calibri"/>
              </a:rPr>
              <a:t>learning:</a:t>
            </a:r>
            <a:endParaRPr sz="6375" baseline="1307" dirty="0">
              <a:latin typeface="Bookman Old Style" panose="02050604050505020204" pitchFamily="18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2753" y="7735754"/>
            <a:ext cx="2165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651" y="7725284"/>
            <a:ext cx="8414399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60" dirty="0">
                <a:latin typeface="Bookman Old Style" panose="02050604050505020204" pitchFamily="18" charset="0"/>
                <a:cs typeface="Calibri"/>
              </a:rPr>
              <a:t>Meta </a:t>
            </a:r>
            <a:r>
              <a:rPr sz="4250" spc="265" dirty="0">
                <a:latin typeface="Bookman Old Style" panose="02050604050505020204" pitchFamily="18" charset="0"/>
                <a:cs typeface="Calibri"/>
              </a:rPr>
              <a:t>supervised</a:t>
            </a:r>
            <a:r>
              <a:rPr sz="4250" spc="-110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4250" spc="180" dirty="0">
                <a:latin typeface="Bookman Old Style" panose="02050604050505020204" pitchFamily="18" charset="0"/>
                <a:cs typeface="Calibri"/>
              </a:rPr>
              <a:t>learning?</a:t>
            </a:r>
            <a:endParaRPr sz="4250" dirty="0">
              <a:latin typeface="Bookman Old Style" panose="02050604050505020204" pitchFamily="18" charset="0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096" y="877325"/>
            <a:ext cx="50267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204" dirty="0">
                <a:latin typeface="Bookman Old Style" panose="02050604050505020204" pitchFamily="18" charset="0"/>
                <a:cs typeface="Calibri"/>
              </a:rPr>
              <a:t>1. </a:t>
            </a:r>
            <a:r>
              <a:rPr sz="2950" spc="135" dirty="0">
                <a:latin typeface="Bookman Old Style" panose="02050604050505020204" pitchFamily="18" charset="0"/>
                <a:cs typeface="Calibri"/>
              </a:rPr>
              <a:t>Problem</a:t>
            </a:r>
            <a:r>
              <a:rPr sz="2950" spc="-345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2950" spc="215" dirty="0">
                <a:latin typeface="Bookman Old Style" panose="02050604050505020204" pitchFamily="18" charset="0"/>
                <a:cs typeface="Calibri"/>
              </a:rPr>
              <a:t>Set-up</a:t>
            </a:r>
            <a:endParaRPr sz="2950" dirty="0">
              <a:latin typeface="Bookman Old Style" panose="02050604050505020204" pitchFamily="18" charset="0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6834" y="4213366"/>
            <a:ext cx="13370430" cy="1832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5651" y="3167914"/>
            <a:ext cx="7588600" cy="569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7868" y="3167934"/>
            <a:ext cx="7585541" cy="56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72379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60" dirty="0">
                <a:latin typeface="+mn-lt"/>
              </a:rPr>
              <a:t>Results</a:t>
            </a:r>
            <a:r>
              <a:rPr sz="6650" spc="-114" dirty="0">
                <a:latin typeface="+mn-lt"/>
              </a:rPr>
              <a:t> </a:t>
            </a:r>
            <a:r>
              <a:rPr sz="6650" spc="395" dirty="0">
                <a:latin typeface="+mn-lt"/>
              </a:rPr>
              <a:t>of</a:t>
            </a:r>
            <a:r>
              <a:rPr sz="6650" spc="-110" dirty="0">
                <a:latin typeface="+mn-lt"/>
              </a:rPr>
              <a:t> </a:t>
            </a:r>
            <a:r>
              <a:rPr sz="6650" spc="300" dirty="0">
                <a:latin typeface="+mn-lt"/>
              </a:rPr>
              <a:t>10-Shot</a:t>
            </a:r>
            <a:r>
              <a:rPr sz="6650" spc="-110" dirty="0">
                <a:latin typeface="+mn-lt"/>
              </a:rPr>
              <a:t> </a:t>
            </a:r>
            <a:r>
              <a:rPr sz="6650" spc="290" dirty="0">
                <a:latin typeface="+mn-lt"/>
              </a:rPr>
              <a:t>Learning</a:t>
            </a:r>
            <a:r>
              <a:rPr sz="6650" spc="-110" dirty="0">
                <a:latin typeface="+mn-lt"/>
              </a:rPr>
              <a:t> </a:t>
            </a:r>
            <a:r>
              <a:rPr sz="6650" spc="305" dirty="0">
                <a:latin typeface="+mn-lt"/>
              </a:rPr>
              <a:t>Regression</a:t>
            </a:r>
            <a:endParaRPr sz="6650" dirty="0"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097" y="877325"/>
            <a:ext cx="42647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cs typeface="Calibri"/>
              </a:rPr>
              <a:t>5.</a:t>
            </a:r>
            <a:r>
              <a:rPr sz="2950" spc="-45" dirty="0">
                <a:cs typeface="Calibri"/>
              </a:rPr>
              <a:t> </a:t>
            </a:r>
            <a:r>
              <a:rPr sz="2950" spc="140" dirty="0">
                <a:cs typeface="Calibri"/>
              </a:rPr>
              <a:t>Experiment</a:t>
            </a:r>
            <a:endParaRPr sz="2950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1850" y="3006725"/>
            <a:ext cx="14097000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91655" algn="l"/>
              </a:tabLst>
            </a:pPr>
            <a:r>
              <a:rPr sz="3950" spc="150" dirty="0">
                <a:cs typeface="Calibri"/>
              </a:rPr>
              <a:t>[MAML]	</a:t>
            </a:r>
            <a:r>
              <a:rPr sz="3950" spc="130" dirty="0">
                <a:cs typeface="Calibri"/>
              </a:rPr>
              <a:t>[Pretraining </a:t>
            </a:r>
            <a:r>
              <a:rPr sz="3950" spc="240" dirty="0">
                <a:cs typeface="Calibri"/>
              </a:rPr>
              <a:t>+</a:t>
            </a:r>
            <a:r>
              <a:rPr sz="3950" spc="-114" dirty="0">
                <a:cs typeface="Calibri"/>
              </a:rPr>
              <a:t> </a:t>
            </a:r>
            <a:r>
              <a:rPr sz="3950" spc="185" dirty="0">
                <a:cs typeface="Calibri"/>
              </a:rPr>
              <a:t>Fine-tuning]</a:t>
            </a:r>
            <a:endParaRPr sz="3950"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8950" y="9896946"/>
            <a:ext cx="11601450" cy="205633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4250" spc="240" dirty="0">
                <a:cs typeface="Calibri"/>
              </a:rPr>
              <a:t>The </a:t>
            </a:r>
            <a:r>
              <a:rPr sz="4250" spc="220" dirty="0">
                <a:cs typeface="Calibri"/>
              </a:rPr>
              <a:t>red </a:t>
            </a:r>
            <a:r>
              <a:rPr sz="4250" spc="95" dirty="0">
                <a:cs typeface="Calibri"/>
              </a:rPr>
              <a:t>line </a:t>
            </a:r>
            <a:r>
              <a:rPr sz="4250" spc="175" dirty="0">
                <a:cs typeface="Calibri"/>
              </a:rPr>
              <a:t>is </a:t>
            </a:r>
            <a:r>
              <a:rPr sz="4250" spc="254" dirty="0">
                <a:cs typeface="Calibri"/>
              </a:rPr>
              <a:t>ground</a:t>
            </a:r>
            <a:r>
              <a:rPr sz="4250" spc="-595" dirty="0">
                <a:cs typeface="Calibri"/>
              </a:rPr>
              <a:t> </a:t>
            </a:r>
            <a:r>
              <a:rPr sz="4250" spc="125" dirty="0">
                <a:cs typeface="Calibri"/>
              </a:rPr>
              <a:t>truth.</a:t>
            </a:r>
            <a:endParaRPr sz="4250" dirty="0"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lang="en-US" sz="4250" b="1" spc="130" dirty="0">
                <a:cs typeface="Calibri"/>
              </a:rPr>
              <a:t>TARGET: </a:t>
            </a:r>
            <a:r>
              <a:rPr sz="4250" spc="130" dirty="0">
                <a:cs typeface="Calibri"/>
              </a:rPr>
              <a:t>Fit</a:t>
            </a:r>
            <a:r>
              <a:rPr sz="4250" spc="25" dirty="0">
                <a:cs typeface="Calibri"/>
              </a:rPr>
              <a:t> </a:t>
            </a:r>
            <a:r>
              <a:rPr sz="4250" spc="175" dirty="0">
                <a:cs typeface="Calibri"/>
              </a:rPr>
              <a:t>this</a:t>
            </a:r>
            <a:r>
              <a:rPr sz="4250" spc="30" dirty="0">
                <a:cs typeface="Calibri"/>
              </a:rPr>
              <a:t> </a:t>
            </a:r>
            <a:r>
              <a:rPr sz="4250" spc="200" dirty="0">
                <a:cs typeface="Calibri"/>
              </a:rPr>
              <a:t>sine</a:t>
            </a:r>
            <a:r>
              <a:rPr sz="4250" spc="-60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function</a:t>
            </a:r>
            <a:r>
              <a:rPr sz="4250" spc="30" dirty="0">
                <a:cs typeface="Calibri"/>
              </a:rPr>
              <a:t> </a:t>
            </a:r>
            <a:r>
              <a:rPr sz="4250" spc="150" dirty="0">
                <a:cs typeface="Calibri"/>
              </a:rPr>
              <a:t>with</a:t>
            </a:r>
            <a:r>
              <a:rPr sz="4250" spc="25" dirty="0">
                <a:cs typeface="Calibri"/>
              </a:rPr>
              <a:t> </a:t>
            </a:r>
            <a:r>
              <a:rPr sz="4250" spc="160" dirty="0">
                <a:cs typeface="Calibri"/>
              </a:rPr>
              <a:t>only</a:t>
            </a:r>
            <a:r>
              <a:rPr sz="4250" spc="-55" dirty="0">
                <a:cs typeface="Calibri"/>
              </a:rPr>
              <a:t> </a:t>
            </a:r>
            <a:r>
              <a:rPr sz="4250" spc="245" dirty="0">
                <a:cs typeface="Calibri"/>
              </a:rPr>
              <a:t>few</a:t>
            </a:r>
            <a:r>
              <a:rPr sz="4250" spc="25" dirty="0">
                <a:cs typeface="Calibri"/>
              </a:rPr>
              <a:t> </a:t>
            </a:r>
            <a:r>
              <a:rPr sz="4250" spc="65" dirty="0">
                <a:cs typeface="Calibri"/>
              </a:rPr>
              <a:t>(10)</a:t>
            </a:r>
            <a:r>
              <a:rPr sz="4250" spc="30" dirty="0">
                <a:cs typeface="Calibri"/>
              </a:rPr>
              <a:t> </a:t>
            </a:r>
            <a:r>
              <a:rPr sz="4250" spc="225" dirty="0">
                <a:cs typeface="Calibri"/>
              </a:rPr>
              <a:t>samples.</a:t>
            </a:r>
            <a:endParaRPr sz="4250" dirty="0"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8548" y="3164414"/>
            <a:ext cx="7588454" cy="5701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83934" y="3164391"/>
            <a:ext cx="7581494" cy="5701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74665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60" dirty="0">
                <a:latin typeface="+mn-lt"/>
              </a:rPr>
              <a:t>Results</a:t>
            </a:r>
            <a:r>
              <a:rPr sz="6650" spc="-114" dirty="0">
                <a:latin typeface="+mn-lt"/>
              </a:rPr>
              <a:t> </a:t>
            </a:r>
            <a:r>
              <a:rPr sz="6650" spc="395" dirty="0">
                <a:latin typeface="+mn-lt"/>
              </a:rPr>
              <a:t>of</a:t>
            </a:r>
            <a:r>
              <a:rPr sz="6650" spc="-110" dirty="0">
                <a:latin typeface="+mn-lt"/>
              </a:rPr>
              <a:t> </a:t>
            </a:r>
            <a:r>
              <a:rPr sz="6650" spc="300" dirty="0">
                <a:latin typeface="+mn-lt"/>
              </a:rPr>
              <a:t>10-Shot</a:t>
            </a:r>
            <a:r>
              <a:rPr sz="6650" spc="-110" dirty="0">
                <a:latin typeface="+mn-lt"/>
              </a:rPr>
              <a:t> </a:t>
            </a:r>
            <a:r>
              <a:rPr sz="6650" spc="290" dirty="0">
                <a:latin typeface="+mn-lt"/>
              </a:rPr>
              <a:t>Learning</a:t>
            </a:r>
            <a:r>
              <a:rPr sz="6650" spc="-110" dirty="0">
                <a:latin typeface="+mn-lt"/>
              </a:rPr>
              <a:t> </a:t>
            </a:r>
            <a:r>
              <a:rPr sz="6650" spc="305" dirty="0">
                <a:latin typeface="+mn-lt"/>
              </a:rPr>
              <a:t>Regression</a:t>
            </a:r>
            <a:endParaRPr sz="6650"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097" y="877325"/>
            <a:ext cx="281740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cs typeface="Calibri"/>
              </a:rPr>
              <a:t>5.</a:t>
            </a:r>
            <a:r>
              <a:rPr sz="2950" spc="-45" dirty="0">
                <a:cs typeface="Calibri"/>
              </a:rPr>
              <a:t> </a:t>
            </a:r>
            <a:r>
              <a:rPr sz="2950" spc="140" dirty="0">
                <a:cs typeface="Calibri"/>
              </a:rPr>
              <a:t>Experiment</a:t>
            </a:r>
            <a:endParaRPr sz="295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34" y="9491077"/>
            <a:ext cx="20291557" cy="21036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35125" marR="1614805" algn="ctr">
              <a:lnSpc>
                <a:spcPct val="106700"/>
              </a:lnSpc>
              <a:spcBef>
                <a:spcPts val="90"/>
              </a:spcBef>
            </a:pPr>
            <a:r>
              <a:rPr sz="4250" spc="300" dirty="0">
                <a:cs typeface="Calibri"/>
              </a:rPr>
              <a:t>Above</a:t>
            </a:r>
            <a:r>
              <a:rPr sz="4250" spc="25" dirty="0">
                <a:cs typeface="Calibri"/>
              </a:rPr>
              <a:t> </a:t>
            </a:r>
            <a:r>
              <a:rPr sz="4250" spc="195" dirty="0">
                <a:cs typeface="Calibri"/>
              </a:rPr>
              <a:t>plots</a:t>
            </a:r>
            <a:r>
              <a:rPr sz="4250" spc="30" dirty="0">
                <a:cs typeface="Calibri"/>
              </a:rPr>
              <a:t> </a:t>
            </a:r>
            <a:r>
              <a:rPr sz="4250" spc="175" dirty="0">
                <a:cs typeface="Calibri"/>
              </a:rPr>
              <a:t>are</a:t>
            </a:r>
            <a:r>
              <a:rPr sz="4250" spc="30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the</a:t>
            </a:r>
            <a:r>
              <a:rPr sz="4250" spc="30" dirty="0">
                <a:cs typeface="Calibri"/>
              </a:rPr>
              <a:t> </a:t>
            </a:r>
            <a:r>
              <a:rPr sz="4250" spc="220" dirty="0">
                <a:cs typeface="Calibri"/>
              </a:rPr>
              <a:t>pre-trained</a:t>
            </a:r>
            <a:r>
              <a:rPr sz="4250" spc="-55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function</a:t>
            </a:r>
            <a:r>
              <a:rPr sz="4250" spc="30" dirty="0">
                <a:cs typeface="Calibri"/>
              </a:rPr>
              <a:t> </a:t>
            </a:r>
            <a:r>
              <a:rPr sz="4250" spc="285" dirty="0">
                <a:cs typeface="Calibri"/>
              </a:rPr>
              <a:t>of</a:t>
            </a:r>
            <a:r>
              <a:rPr sz="4250" spc="30" dirty="0">
                <a:cs typeface="Calibri"/>
              </a:rPr>
              <a:t> </a:t>
            </a:r>
            <a:r>
              <a:rPr sz="4250" spc="254" dirty="0">
                <a:cs typeface="Calibri"/>
              </a:rPr>
              <a:t>two</a:t>
            </a:r>
            <a:r>
              <a:rPr sz="4250" spc="30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models.  </a:t>
            </a:r>
            <a:r>
              <a:rPr sz="4250" spc="204" dirty="0">
                <a:cs typeface="Calibri"/>
              </a:rPr>
              <a:t>(The</a:t>
            </a:r>
            <a:r>
              <a:rPr sz="4250" spc="25" dirty="0">
                <a:cs typeface="Calibri"/>
              </a:rPr>
              <a:t> </a:t>
            </a:r>
            <a:r>
              <a:rPr sz="4250" spc="200" dirty="0">
                <a:cs typeface="Calibri"/>
              </a:rPr>
              <a:t>prediction</a:t>
            </a:r>
            <a:r>
              <a:rPr sz="4250" spc="30" dirty="0">
                <a:cs typeface="Calibri"/>
              </a:rPr>
              <a:t> </a:t>
            </a:r>
            <a:r>
              <a:rPr sz="4250" spc="285" dirty="0">
                <a:cs typeface="Calibri"/>
              </a:rPr>
              <a:t>of</a:t>
            </a:r>
            <a:r>
              <a:rPr sz="4250" spc="25" dirty="0">
                <a:cs typeface="Calibri"/>
              </a:rPr>
              <a:t> </a:t>
            </a:r>
            <a:r>
              <a:rPr sz="4250" spc="245" dirty="0">
                <a:cs typeface="Calibri"/>
              </a:rPr>
              <a:t>meta-parameter</a:t>
            </a:r>
            <a:r>
              <a:rPr sz="4250" spc="30" dirty="0">
                <a:cs typeface="Calibri"/>
              </a:rPr>
              <a:t> </a:t>
            </a:r>
            <a:r>
              <a:rPr sz="4250" spc="285" dirty="0">
                <a:cs typeface="Calibri"/>
              </a:rPr>
              <a:t>of</a:t>
            </a:r>
            <a:r>
              <a:rPr sz="4250" spc="25" dirty="0">
                <a:cs typeface="Calibri"/>
              </a:rPr>
              <a:t> </a:t>
            </a:r>
            <a:r>
              <a:rPr sz="4250" spc="185" dirty="0">
                <a:cs typeface="Calibri"/>
              </a:rPr>
              <a:t>MAML,</a:t>
            </a:r>
            <a:endParaRPr sz="4250" dirty="0"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4250" spc="240" dirty="0">
                <a:cs typeface="Calibri"/>
              </a:rPr>
              <a:t>The</a:t>
            </a:r>
            <a:r>
              <a:rPr sz="4250" spc="35" dirty="0">
                <a:cs typeface="Calibri"/>
              </a:rPr>
              <a:t> </a:t>
            </a:r>
            <a:r>
              <a:rPr sz="4250" spc="200" dirty="0">
                <a:cs typeface="Calibri"/>
              </a:rPr>
              <a:t>prediction</a:t>
            </a:r>
            <a:r>
              <a:rPr sz="4250" spc="40" dirty="0">
                <a:cs typeface="Calibri"/>
              </a:rPr>
              <a:t> </a:t>
            </a:r>
            <a:r>
              <a:rPr sz="4250" spc="285" dirty="0">
                <a:cs typeface="Calibri"/>
              </a:rPr>
              <a:t>of</a:t>
            </a:r>
            <a:r>
              <a:rPr sz="4250" spc="35" dirty="0">
                <a:cs typeface="Calibri"/>
              </a:rPr>
              <a:t> </a:t>
            </a:r>
            <a:r>
              <a:rPr sz="4250" spc="285" dirty="0">
                <a:cs typeface="Calibri"/>
              </a:rPr>
              <a:t>co-learned</a:t>
            </a:r>
            <a:r>
              <a:rPr sz="4250" spc="40" dirty="0">
                <a:cs typeface="Calibri"/>
              </a:rPr>
              <a:t> </a:t>
            </a:r>
            <a:r>
              <a:rPr sz="4250" spc="210" dirty="0">
                <a:cs typeface="Calibri"/>
              </a:rPr>
              <a:t>parameter</a:t>
            </a:r>
            <a:r>
              <a:rPr sz="4250" spc="40" dirty="0">
                <a:cs typeface="Calibri"/>
              </a:rPr>
              <a:t> </a:t>
            </a:r>
            <a:r>
              <a:rPr sz="4250" spc="285" dirty="0">
                <a:cs typeface="Calibri"/>
              </a:rPr>
              <a:t>of</a:t>
            </a:r>
            <a:r>
              <a:rPr sz="4250" spc="35" dirty="0">
                <a:cs typeface="Calibri"/>
              </a:rPr>
              <a:t> </a:t>
            </a:r>
            <a:r>
              <a:rPr sz="4250" spc="100" dirty="0">
                <a:cs typeface="Calibri"/>
              </a:rPr>
              <a:t>vanilla</a:t>
            </a:r>
            <a:r>
              <a:rPr sz="4250" spc="40" dirty="0">
                <a:cs typeface="Calibri"/>
              </a:rPr>
              <a:t> </a:t>
            </a:r>
            <a:r>
              <a:rPr sz="4250" spc="210" dirty="0">
                <a:cs typeface="Calibri"/>
              </a:rPr>
              <a:t>multi-task</a:t>
            </a:r>
            <a:r>
              <a:rPr sz="4250" spc="40" dirty="0">
                <a:cs typeface="Calibri"/>
              </a:rPr>
              <a:t> </a:t>
            </a:r>
            <a:r>
              <a:rPr sz="4250" spc="170" dirty="0">
                <a:cs typeface="Calibri"/>
              </a:rPr>
              <a:t>learning)</a:t>
            </a:r>
            <a:endParaRPr sz="4250"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6842" y="3034327"/>
            <a:ext cx="15350627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91655" algn="l"/>
              </a:tabLst>
            </a:pPr>
            <a:r>
              <a:rPr sz="3950" spc="150" dirty="0">
                <a:cs typeface="Calibri"/>
              </a:rPr>
              <a:t>[MAML]	</a:t>
            </a:r>
            <a:r>
              <a:rPr sz="3950" spc="130" dirty="0">
                <a:cs typeface="Calibri"/>
              </a:rPr>
              <a:t>[Pretraining </a:t>
            </a:r>
            <a:r>
              <a:rPr sz="3950" spc="240" dirty="0">
                <a:cs typeface="Calibri"/>
              </a:rPr>
              <a:t>+</a:t>
            </a:r>
            <a:r>
              <a:rPr sz="3950" spc="-114" dirty="0">
                <a:cs typeface="Calibri"/>
              </a:rPr>
              <a:t> </a:t>
            </a:r>
            <a:r>
              <a:rPr sz="3950" spc="185" dirty="0">
                <a:cs typeface="Calibri"/>
              </a:rPr>
              <a:t>Fine-tuning]</a:t>
            </a:r>
            <a:endParaRPr sz="3950"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75290" y="4197530"/>
            <a:ext cx="4974837" cy="374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896" y="2372789"/>
            <a:ext cx="10333214" cy="7749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77825" y="2367293"/>
            <a:ext cx="9339378" cy="7749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71617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60" dirty="0">
                <a:latin typeface="+mn-lt"/>
              </a:rPr>
              <a:t>Results</a:t>
            </a:r>
            <a:r>
              <a:rPr sz="6650" spc="-114" dirty="0">
                <a:latin typeface="+mn-lt"/>
              </a:rPr>
              <a:t> </a:t>
            </a:r>
            <a:r>
              <a:rPr sz="6650" spc="395" dirty="0">
                <a:latin typeface="+mn-lt"/>
              </a:rPr>
              <a:t>of</a:t>
            </a:r>
            <a:r>
              <a:rPr sz="6650" spc="-110" dirty="0">
                <a:latin typeface="+mn-lt"/>
              </a:rPr>
              <a:t> </a:t>
            </a:r>
            <a:r>
              <a:rPr sz="6650" spc="300" dirty="0">
                <a:latin typeface="+mn-lt"/>
              </a:rPr>
              <a:t>10-Shot</a:t>
            </a:r>
            <a:r>
              <a:rPr sz="6650" spc="-110" dirty="0">
                <a:latin typeface="+mn-lt"/>
              </a:rPr>
              <a:t> </a:t>
            </a:r>
            <a:r>
              <a:rPr sz="6650" spc="290" dirty="0">
                <a:latin typeface="+mn-lt"/>
              </a:rPr>
              <a:t>Learning</a:t>
            </a:r>
            <a:r>
              <a:rPr sz="6650" spc="-110" dirty="0">
                <a:latin typeface="+mn-lt"/>
              </a:rPr>
              <a:t> </a:t>
            </a:r>
            <a:r>
              <a:rPr sz="6650" spc="305" dirty="0">
                <a:latin typeface="+mn-lt"/>
              </a:rPr>
              <a:t>Regression</a:t>
            </a:r>
            <a:endParaRPr sz="665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097" y="877325"/>
            <a:ext cx="2768239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cs typeface="Calibri"/>
              </a:rPr>
              <a:t>5.</a:t>
            </a:r>
            <a:r>
              <a:rPr sz="2950" spc="-45" dirty="0">
                <a:cs typeface="Calibri"/>
              </a:rPr>
              <a:t> </a:t>
            </a:r>
            <a:r>
              <a:rPr sz="2950" spc="140" dirty="0">
                <a:cs typeface="Calibri"/>
              </a:rPr>
              <a:t>Experiment</a:t>
            </a:r>
            <a:endParaRPr sz="2950"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7833" y="10107534"/>
            <a:ext cx="8214913" cy="13253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0" dirty="0">
                <a:cs typeface="Calibri"/>
              </a:rPr>
              <a:t>After </a:t>
            </a:r>
            <a:r>
              <a:rPr sz="4250" spc="-525" dirty="0">
                <a:cs typeface="Calibri"/>
              </a:rPr>
              <a:t>1 </a:t>
            </a:r>
            <a:r>
              <a:rPr lang="en-US" sz="4250" spc="-525" dirty="0">
                <a:cs typeface="Calibri"/>
              </a:rPr>
              <a:t> </a:t>
            </a:r>
            <a:r>
              <a:rPr sz="4250" spc="200" dirty="0">
                <a:cs typeface="Calibri"/>
              </a:rPr>
              <a:t>gradient </a:t>
            </a:r>
            <a:r>
              <a:rPr sz="4250" spc="254" dirty="0">
                <a:cs typeface="Calibri"/>
              </a:rPr>
              <a:t>step</a:t>
            </a:r>
            <a:r>
              <a:rPr sz="4250" spc="-220" dirty="0">
                <a:cs typeface="Calibri"/>
              </a:rPr>
              <a:t> </a:t>
            </a:r>
            <a:r>
              <a:rPr sz="4250" spc="185" dirty="0">
                <a:cs typeface="Calibri"/>
              </a:rPr>
              <a:t>update</a:t>
            </a:r>
            <a:r>
              <a:rPr lang="en-US" sz="4250" spc="185" dirty="0">
                <a:cs typeface="Calibri"/>
              </a:rPr>
              <a:t> for Adaptation to this task</a:t>
            </a:r>
            <a:r>
              <a:rPr sz="4250" spc="185" dirty="0">
                <a:cs typeface="Calibri"/>
              </a:rPr>
              <a:t>.</a:t>
            </a:r>
            <a:endParaRPr sz="4250"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6843" y="3034327"/>
            <a:ext cx="15082750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91655" algn="l"/>
              </a:tabLst>
            </a:pPr>
            <a:r>
              <a:rPr sz="3950" spc="150" dirty="0">
                <a:cs typeface="Calibri"/>
              </a:rPr>
              <a:t>[MAML]	</a:t>
            </a:r>
            <a:r>
              <a:rPr sz="3950" spc="130" dirty="0">
                <a:cs typeface="Calibri"/>
              </a:rPr>
              <a:t>[Pretraining </a:t>
            </a:r>
            <a:r>
              <a:rPr sz="3950" spc="240" dirty="0">
                <a:cs typeface="Calibri"/>
              </a:rPr>
              <a:t>+</a:t>
            </a:r>
            <a:r>
              <a:rPr sz="3950" spc="-114" dirty="0">
                <a:cs typeface="Calibri"/>
              </a:rPr>
              <a:t> </a:t>
            </a:r>
            <a:r>
              <a:rPr sz="3950" spc="185" dirty="0">
                <a:cs typeface="Calibri"/>
              </a:rPr>
              <a:t>Fine-tuning]</a:t>
            </a:r>
            <a:endParaRPr sz="3950"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8548" y="3164403"/>
            <a:ext cx="7588454" cy="5701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83989" y="2407575"/>
            <a:ext cx="10333214" cy="7749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76189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60" dirty="0">
                <a:latin typeface="+mn-lt"/>
              </a:rPr>
              <a:t>Results</a:t>
            </a:r>
            <a:r>
              <a:rPr sz="6650" spc="-114" dirty="0">
                <a:latin typeface="+mn-lt"/>
              </a:rPr>
              <a:t> </a:t>
            </a:r>
            <a:r>
              <a:rPr sz="6650" spc="395" dirty="0">
                <a:latin typeface="+mn-lt"/>
              </a:rPr>
              <a:t>of</a:t>
            </a:r>
            <a:r>
              <a:rPr sz="6650" spc="-110" dirty="0">
                <a:latin typeface="+mn-lt"/>
              </a:rPr>
              <a:t> </a:t>
            </a:r>
            <a:r>
              <a:rPr sz="6650" spc="300" dirty="0">
                <a:latin typeface="+mn-lt"/>
              </a:rPr>
              <a:t>10-Shot</a:t>
            </a:r>
            <a:r>
              <a:rPr sz="6650" spc="-110" dirty="0">
                <a:latin typeface="+mn-lt"/>
              </a:rPr>
              <a:t> </a:t>
            </a:r>
            <a:r>
              <a:rPr sz="6650" spc="290" dirty="0">
                <a:latin typeface="+mn-lt"/>
              </a:rPr>
              <a:t>Learning</a:t>
            </a:r>
            <a:r>
              <a:rPr sz="6650" spc="-110" dirty="0">
                <a:latin typeface="+mn-lt"/>
              </a:rPr>
              <a:t> </a:t>
            </a:r>
            <a:r>
              <a:rPr sz="6650" spc="305" dirty="0">
                <a:latin typeface="+mn-lt"/>
              </a:rPr>
              <a:t>Regression</a:t>
            </a:r>
            <a:endParaRPr sz="6650"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097" y="877325"/>
            <a:ext cx="2841987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cs typeface="Calibri"/>
              </a:rPr>
              <a:t>5.</a:t>
            </a:r>
            <a:r>
              <a:rPr sz="2950" spc="-45" dirty="0">
                <a:cs typeface="Calibri"/>
              </a:rPr>
              <a:t> </a:t>
            </a:r>
            <a:r>
              <a:rPr sz="2950" spc="140" dirty="0">
                <a:cs typeface="Calibri"/>
              </a:rPr>
              <a:t>Experiment</a:t>
            </a:r>
            <a:endParaRPr sz="295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6842" y="3034327"/>
            <a:ext cx="15484565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91655" algn="l"/>
              </a:tabLst>
            </a:pPr>
            <a:r>
              <a:rPr sz="3950" spc="150" dirty="0">
                <a:cs typeface="Calibri"/>
              </a:rPr>
              <a:t>[MAML]	</a:t>
            </a:r>
            <a:r>
              <a:rPr sz="3950" spc="130" dirty="0">
                <a:cs typeface="Calibri"/>
              </a:rPr>
              <a:t>[Pretraining </a:t>
            </a:r>
            <a:r>
              <a:rPr sz="3950" spc="240" dirty="0">
                <a:cs typeface="Calibri"/>
              </a:rPr>
              <a:t>+</a:t>
            </a:r>
            <a:r>
              <a:rPr sz="3950" spc="-114" dirty="0">
                <a:cs typeface="Calibri"/>
              </a:rPr>
              <a:t> </a:t>
            </a:r>
            <a:r>
              <a:rPr sz="3950" spc="185" dirty="0">
                <a:cs typeface="Calibri"/>
              </a:rPr>
              <a:t>Fine-tuning]</a:t>
            </a:r>
            <a:endParaRPr sz="395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2730" y="10220373"/>
            <a:ext cx="8858640" cy="13253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250" spc="200" dirty="0">
                <a:cs typeface="Calibri"/>
              </a:rPr>
              <a:t>After </a:t>
            </a:r>
            <a:r>
              <a:rPr lang="en-US" sz="4250" spc="-525" dirty="0">
                <a:cs typeface="Calibri"/>
              </a:rPr>
              <a:t>1 0  </a:t>
            </a:r>
            <a:r>
              <a:rPr lang="en-US" sz="4250" spc="200" dirty="0">
                <a:cs typeface="Calibri"/>
              </a:rPr>
              <a:t>gradient </a:t>
            </a:r>
            <a:r>
              <a:rPr lang="en-US" sz="4250" spc="254" dirty="0">
                <a:cs typeface="Calibri"/>
              </a:rPr>
              <a:t>step</a:t>
            </a:r>
            <a:r>
              <a:rPr lang="en-US" sz="4250" spc="-220" dirty="0">
                <a:cs typeface="Calibri"/>
              </a:rPr>
              <a:t> </a:t>
            </a:r>
            <a:r>
              <a:rPr lang="en-US" sz="4250" spc="185" dirty="0">
                <a:cs typeface="Calibri"/>
              </a:rPr>
              <a:t>update for Adaptation to this task.</a:t>
            </a:r>
            <a:endParaRPr lang="en-US" sz="4250" dirty="0"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73903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60" dirty="0">
                <a:latin typeface="+mn-lt"/>
              </a:rPr>
              <a:t>Results</a:t>
            </a:r>
            <a:r>
              <a:rPr sz="6650" spc="-114" dirty="0">
                <a:latin typeface="+mn-lt"/>
              </a:rPr>
              <a:t> </a:t>
            </a:r>
            <a:r>
              <a:rPr sz="6650" spc="395" dirty="0">
                <a:latin typeface="+mn-lt"/>
              </a:rPr>
              <a:t>of</a:t>
            </a:r>
            <a:r>
              <a:rPr sz="6650" spc="-110" dirty="0">
                <a:latin typeface="+mn-lt"/>
              </a:rPr>
              <a:t> </a:t>
            </a:r>
            <a:r>
              <a:rPr sz="6650" spc="300" dirty="0">
                <a:latin typeface="+mn-lt"/>
              </a:rPr>
              <a:t>10-Shot</a:t>
            </a:r>
            <a:r>
              <a:rPr sz="6650" spc="-110" dirty="0">
                <a:latin typeface="+mn-lt"/>
              </a:rPr>
              <a:t> </a:t>
            </a:r>
            <a:r>
              <a:rPr sz="6650" spc="290" dirty="0">
                <a:latin typeface="+mn-lt"/>
              </a:rPr>
              <a:t>Learning</a:t>
            </a:r>
            <a:r>
              <a:rPr sz="6650" spc="-110" dirty="0">
                <a:latin typeface="+mn-lt"/>
              </a:rPr>
              <a:t> </a:t>
            </a:r>
            <a:r>
              <a:rPr sz="6650" spc="305" dirty="0">
                <a:latin typeface="+mn-lt"/>
              </a:rPr>
              <a:t>Regression</a:t>
            </a:r>
            <a:endParaRPr sz="665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9097" y="877325"/>
            <a:ext cx="32741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cs typeface="Calibri"/>
              </a:rPr>
              <a:t>5.</a:t>
            </a:r>
            <a:r>
              <a:rPr sz="2950" spc="-45" dirty="0">
                <a:cs typeface="Calibri"/>
              </a:rPr>
              <a:t> </a:t>
            </a:r>
            <a:r>
              <a:rPr sz="2950" spc="140" dirty="0">
                <a:cs typeface="Calibri"/>
              </a:rPr>
              <a:t>Experiment</a:t>
            </a:r>
            <a:endParaRPr sz="2950" dirty="0"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4207" y="3448830"/>
            <a:ext cx="8097589" cy="5447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18496" y="3448830"/>
            <a:ext cx="7725386" cy="5548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732" y="11908134"/>
            <a:ext cx="19126411" cy="360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316675" y="7903288"/>
            <a:ext cx="327000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204" dirty="0">
                <a:cs typeface="Calibri"/>
              </a:rPr>
              <a:t>* </a:t>
            </a:r>
            <a:r>
              <a:rPr sz="2950" spc="170" dirty="0">
                <a:cs typeface="Calibri"/>
              </a:rPr>
              <a:t>step size</a:t>
            </a:r>
            <a:r>
              <a:rPr sz="2950" spc="-434" dirty="0">
                <a:cs typeface="Calibri"/>
              </a:rPr>
              <a:t> </a:t>
            </a:r>
            <a:r>
              <a:rPr sz="2950" spc="204" dirty="0">
                <a:cs typeface="Calibri"/>
              </a:rPr>
              <a:t>0.02</a:t>
            </a:r>
            <a:endParaRPr sz="2950"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8740" y="9221638"/>
            <a:ext cx="15772240" cy="205633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4250" spc="70" dirty="0">
                <a:cs typeface="Calibri"/>
              </a:rPr>
              <a:t>In</a:t>
            </a:r>
            <a:r>
              <a:rPr sz="4250" spc="30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the</a:t>
            </a:r>
            <a:r>
              <a:rPr sz="4250" spc="35" dirty="0">
                <a:cs typeface="Calibri"/>
              </a:rPr>
              <a:t> </a:t>
            </a:r>
            <a:r>
              <a:rPr sz="4250" spc="350" dirty="0">
                <a:cs typeface="Calibri"/>
              </a:rPr>
              <a:t>case</a:t>
            </a:r>
            <a:r>
              <a:rPr sz="4250" spc="35" dirty="0">
                <a:cs typeface="Calibri"/>
              </a:rPr>
              <a:t> </a:t>
            </a:r>
            <a:r>
              <a:rPr sz="4250" spc="285" dirty="0">
                <a:cs typeface="Calibri"/>
              </a:rPr>
              <a:t>of</a:t>
            </a:r>
            <a:r>
              <a:rPr sz="4250" spc="35" dirty="0">
                <a:cs typeface="Calibri"/>
              </a:rPr>
              <a:t> </a:t>
            </a:r>
            <a:r>
              <a:rPr sz="4250" spc="185" dirty="0">
                <a:cs typeface="Calibri"/>
              </a:rPr>
              <a:t>MAML,</a:t>
            </a:r>
            <a:r>
              <a:rPr sz="4250" spc="35" dirty="0">
                <a:cs typeface="Calibri"/>
              </a:rPr>
              <a:t> </a:t>
            </a:r>
            <a:r>
              <a:rPr sz="4250" spc="220" dirty="0">
                <a:cs typeface="Calibri"/>
              </a:rPr>
              <a:t>they</a:t>
            </a:r>
            <a:r>
              <a:rPr sz="4250" spc="30" dirty="0">
                <a:cs typeface="Calibri"/>
              </a:rPr>
              <a:t> </a:t>
            </a:r>
            <a:r>
              <a:rPr sz="4250" spc="204" dirty="0">
                <a:cs typeface="Calibri"/>
              </a:rPr>
              <a:t>quickly</a:t>
            </a:r>
            <a:r>
              <a:rPr sz="4250" spc="35" dirty="0">
                <a:cs typeface="Calibri"/>
              </a:rPr>
              <a:t> </a:t>
            </a:r>
            <a:r>
              <a:rPr sz="4250" spc="245" dirty="0">
                <a:cs typeface="Calibri"/>
              </a:rPr>
              <a:t>adapted</a:t>
            </a:r>
            <a:r>
              <a:rPr sz="4250" spc="35" dirty="0">
                <a:cs typeface="Calibri"/>
              </a:rPr>
              <a:t> </a:t>
            </a:r>
            <a:r>
              <a:rPr sz="4250" spc="180" dirty="0">
                <a:cs typeface="Calibri"/>
              </a:rPr>
              <a:t>to</a:t>
            </a:r>
            <a:r>
              <a:rPr sz="4250" spc="35" dirty="0">
                <a:cs typeface="Calibri"/>
              </a:rPr>
              <a:t> </a:t>
            </a:r>
            <a:r>
              <a:rPr sz="4250" spc="235" dirty="0">
                <a:cs typeface="Calibri"/>
              </a:rPr>
              <a:t>new</a:t>
            </a:r>
            <a:r>
              <a:rPr sz="4250" spc="35" dirty="0">
                <a:cs typeface="Calibri"/>
              </a:rPr>
              <a:t> </a:t>
            </a:r>
            <a:r>
              <a:rPr sz="4250" spc="225" dirty="0">
                <a:cs typeface="Calibri"/>
              </a:rPr>
              <a:t>samples.</a:t>
            </a:r>
            <a:endParaRPr sz="4250" dirty="0">
              <a:cs typeface="Calibri"/>
            </a:endParaRPr>
          </a:p>
          <a:p>
            <a:pPr marR="635" algn="ctr">
              <a:lnSpc>
                <a:spcPct val="100000"/>
              </a:lnSpc>
              <a:spcBef>
                <a:spcPts val="340"/>
              </a:spcBef>
            </a:pPr>
            <a:r>
              <a:rPr sz="4250" spc="145" dirty="0">
                <a:cs typeface="Calibri"/>
              </a:rPr>
              <a:t>But,</a:t>
            </a:r>
            <a:r>
              <a:rPr sz="4250" spc="30" dirty="0">
                <a:cs typeface="Calibri"/>
              </a:rPr>
              <a:t> </a:t>
            </a:r>
            <a:r>
              <a:rPr sz="4250" spc="185" dirty="0">
                <a:cs typeface="Calibri"/>
              </a:rPr>
              <a:t>adaptation</a:t>
            </a:r>
            <a:r>
              <a:rPr sz="4250" spc="-50" dirty="0">
                <a:cs typeface="Calibri"/>
              </a:rPr>
              <a:t> </a:t>
            </a:r>
            <a:r>
              <a:rPr sz="4250" spc="170" dirty="0">
                <a:cs typeface="Calibri"/>
              </a:rPr>
              <a:t>failed</a:t>
            </a:r>
            <a:r>
              <a:rPr sz="4250" spc="35" dirty="0">
                <a:cs typeface="Calibri"/>
              </a:rPr>
              <a:t> </a:t>
            </a:r>
            <a:r>
              <a:rPr sz="4250" spc="80" dirty="0">
                <a:cs typeface="Calibri"/>
              </a:rPr>
              <a:t>in</a:t>
            </a:r>
            <a:r>
              <a:rPr sz="4250" spc="35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the</a:t>
            </a:r>
            <a:r>
              <a:rPr sz="4250" spc="35" dirty="0">
                <a:cs typeface="Calibri"/>
              </a:rPr>
              <a:t> </a:t>
            </a:r>
            <a:r>
              <a:rPr sz="4250" spc="350" dirty="0">
                <a:cs typeface="Calibri"/>
              </a:rPr>
              <a:t>case</a:t>
            </a:r>
            <a:r>
              <a:rPr sz="4250" spc="35" dirty="0">
                <a:cs typeface="Calibri"/>
              </a:rPr>
              <a:t> </a:t>
            </a:r>
            <a:r>
              <a:rPr sz="4250" spc="285" dirty="0">
                <a:cs typeface="Calibri"/>
              </a:rPr>
              <a:t>of</a:t>
            </a:r>
            <a:r>
              <a:rPr sz="4250" spc="35" dirty="0">
                <a:cs typeface="Calibri"/>
              </a:rPr>
              <a:t> </a:t>
            </a:r>
            <a:r>
              <a:rPr sz="4250" spc="165" dirty="0">
                <a:cs typeface="Calibri"/>
              </a:rPr>
              <a:t>pretraining</a:t>
            </a:r>
            <a:r>
              <a:rPr sz="4250" spc="35" dirty="0">
                <a:cs typeface="Calibri"/>
              </a:rPr>
              <a:t> </a:t>
            </a:r>
            <a:r>
              <a:rPr sz="4250" spc="190" dirty="0">
                <a:cs typeface="Calibri"/>
              </a:rPr>
              <a:t>model.</a:t>
            </a:r>
            <a:endParaRPr sz="4250" dirty="0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6843" y="3034327"/>
            <a:ext cx="13944276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91655" algn="l"/>
              </a:tabLst>
            </a:pPr>
            <a:r>
              <a:rPr sz="3950" spc="150" dirty="0">
                <a:cs typeface="Calibri"/>
              </a:rPr>
              <a:t>[MAML]	</a:t>
            </a:r>
            <a:r>
              <a:rPr sz="3950" spc="130" dirty="0">
                <a:cs typeface="Calibri"/>
              </a:rPr>
              <a:t>[Pretraining </a:t>
            </a:r>
            <a:r>
              <a:rPr sz="3950" spc="240" dirty="0">
                <a:cs typeface="Calibri"/>
              </a:rPr>
              <a:t>+</a:t>
            </a:r>
            <a:r>
              <a:rPr sz="3950" spc="-114" dirty="0">
                <a:cs typeface="Calibri"/>
              </a:rPr>
              <a:t> </a:t>
            </a:r>
            <a:r>
              <a:rPr sz="3950" spc="185" dirty="0">
                <a:cs typeface="Calibri"/>
              </a:rPr>
              <a:t>Fine-tuning]</a:t>
            </a:r>
            <a:endParaRPr sz="3950"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47633" y="3718666"/>
            <a:ext cx="7024847" cy="5127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5818" y="3738511"/>
            <a:ext cx="6913702" cy="4953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67045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60" dirty="0">
                <a:latin typeface="+mn-lt"/>
              </a:rPr>
              <a:t>Results</a:t>
            </a:r>
            <a:r>
              <a:rPr sz="6650" spc="-114" dirty="0">
                <a:latin typeface="+mn-lt"/>
              </a:rPr>
              <a:t> </a:t>
            </a:r>
            <a:r>
              <a:rPr sz="6650" spc="395" dirty="0">
                <a:latin typeface="+mn-lt"/>
              </a:rPr>
              <a:t>of</a:t>
            </a:r>
            <a:r>
              <a:rPr sz="6650" spc="-110" dirty="0">
                <a:latin typeface="+mn-lt"/>
              </a:rPr>
              <a:t> </a:t>
            </a:r>
            <a:r>
              <a:rPr sz="6650" spc="409" dirty="0">
                <a:latin typeface="+mn-lt"/>
              </a:rPr>
              <a:t>5-Shot</a:t>
            </a:r>
            <a:r>
              <a:rPr sz="6650" spc="-110" dirty="0">
                <a:latin typeface="+mn-lt"/>
              </a:rPr>
              <a:t> </a:t>
            </a:r>
            <a:r>
              <a:rPr sz="6650" spc="290" dirty="0">
                <a:latin typeface="+mn-lt"/>
              </a:rPr>
              <a:t>Learning</a:t>
            </a:r>
            <a:r>
              <a:rPr sz="6650" spc="-110" dirty="0">
                <a:latin typeface="+mn-lt"/>
              </a:rPr>
              <a:t> </a:t>
            </a:r>
            <a:r>
              <a:rPr sz="6650" spc="305" dirty="0">
                <a:latin typeface="+mn-lt"/>
              </a:rPr>
              <a:t>Regression</a:t>
            </a:r>
            <a:endParaRPr sz="6650"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097" y="877325"/>
            <a:ext cx="276713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cs typeface="Calibri"/>
              </a:rPr>
              <a:t>5.</a:t>
            </a:r>
            <a:r>
              <a:rPr sz="2950" spc="-45" dirty="0">
                <a:cs typeface="Calibri"/>
              </a:rPr>
              <a:t> </a:t>
            </a:r>
            <a:r>
              <a:rPr sz="2950" spc="140" dirty="0">
                <a:cs typeface="Calibri"/>
              </a:rPr>
              <a:t>Experiment</a:t>
            </a:r>
            <a:endParaRPr sz="295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7754" y="7735754"/>
            <a:ext cx="3188296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204" dirty="0">
                <a:cs typeface="Calibri"/>
              </a:rPr>
              <a:t>* </a:t>
            </a:r>
            <a:r>
              <a:rPr sz="2950" spc="170" dirty="0">
                <a:cs typeface="Calibri"/>
              </a:rPr>
              <a:t>step size</a:t>
            </a:r>
            <a:r>
              <a:rPr sz="2950" spc="-445" dirty="0">
                <a:cs typeface="Calibri"/>
              </a:rPr>
              <a:t> </a:t>
            </a:r>
            <a:r>
              <a:rPr sz="2950" spc="100" dirty="0">
                <a:cs typeface="Calibri"/>
              </a:rPr>
              <a:t>0.01</a:t>
            </a:r>
            <a:endParaRPr sz="2950" dirty="0"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4732" y="11908134"/>
            <a:ext cx="19126411" cy="360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6843" y="3034327"/>
            <a:ext cx="15076722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91655" algn="l"/>
              </a:tabLst>
            </a:pPr>
            <a:r>
              <a:rPr sz="3950" spc="150" dirty="0">
                <a:cs typeface="Calibri"/>
              </a:rPr>
              <a:t>[MAML]	</a:t>
            </a:r>
            <a:r>
              <a:rPr sz="3950" spc="130" dirty="0">
                <a:cs typeface="Calibri"/>
              </a:rPr>
              <a:t>[Pretraining </a:t>
            </a:r>
            <a:r>
              <a:rPr sz="3950" spc="240" dirty="0">
                <a:cs typeface="Calibri"/>
              </a:rPr>
              <a:t>+</a:t>
            </a:r>
            <a:r>
              <a:rPr sz="3950" spc="-114" dirty="0">
                <a:cs typeface="Calibri"/>
              </a:rPr>
              <a:t> </a:t>
            </a:r>
            <a:r>
              <a:rPr sz="3950" spc="185" dirty="0">
                <a:cs typeface="Calibri"/>
              </a:rPr>
              <a:t>Fine-tuning]</a:t>
            </a:r>
            <a:endParaRPr sz="3950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5050" y="9447635"/>
            <a:ext cx="14283761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70" dirty="0">
                <a:cs typeface="Calibri"/>
              </a:rPr>
              <a:t>In</a:t>
            </a:r>
            <a:r>
              <a:rPr sz="4250" spc="30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the</a:t>
            </a:r>
            <a:r>
              <a:rPr sz="4250" spc="35" dirty="0">
                <a:cs typeface="Calibri"/>
              </a:rPr>
              <a:t> </a:t>
            </a:r>
            <a:r>
              <a:rPr sz="4250" spc="295" dirty="0">
                <a:cs typeface="Calibri"/>
              </a:rPr>
              <a:t>5-shot</a:t>
            </a:r>
            <a:r>
              <a:rPr sz="4250" spc="35" dirty="0">
                <a:cs typeface="Calibri"/>
              </a:rPr>
              <a:t> </a:t>
            </a:r>
            <a:r>
              <a:rPr sz="4250" spc="155" dirty="0">
                <a:cs typeface="Calibri"/>
              </a:rPr>
              <a:t>learning,</a:t>
            </a:r>
            <a:r>
              <a:rPr sz="4250" spc="35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the</a:t>
            </a:r>
            <a:r>
              <a:rPr sz="4250" spc="35" dirty="0">
                <a:cs typeface="Calibri"/>
              </a:rPr>
              <a:t> </a:t>
            </a:r>
            <a:r>
              <a:rPr sz="4250" spc="235" dirty="0">
                <a:cs typeface="Calibri"/>
              </a:rPr>
              <a:t>difference</a:t>
            </a:r>
            <a:r>
              <a:rPr sz="4250" spc="30" dirty="0">
                <a:cs typeface="Calibri"/>
              </a:rPr>
              <a:t> </a:t>
            </a:r>
            <a:r>
              <a:rPr sz="4250" spc="175" dirty="0">
                <a:cs typeface="Calibri"/>
              </a:rPr>
              <a:t>is</a:t>
            </a:r>
            <a:r>
              <a:rPr sz="4250" spc="35" dirty="0">
                <a:cs typeface="Calibri"/>
              </a:rPr>
              <a:t> </a:t>
            </a:r>
            <a:r>
              <a:rPr sz="4250" spc="204" dirty="0">
                <a:cs typeface="Calibri"/>
              </a:rPr>
              <a:t>pervasive.</a:t>
            </a:r>
            <a:endParaRPr sz="4250" dirty="0"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47633" y="3718666"/>
            <a:ext cx="7024847" cy="5127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5818" y="3738511"/>
            <a:ext cx="6913702" cy="4953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73141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60" dirty="0">
                <a:latin typeface="+mn-lt"/>
              </a:rPr>
              <a:t>Results</a:t>
            </a:r>
            <a:r>
              <a:rPr sz="6650" spc="-114" dirty="0">
                <a:latin typeface="+mn-lt"/>
              </a:rPr>
              <a:t> </a:t>
            </a:r>
            <a:r>
              <a:rPr sz="6650" spc="395" dirty="0">
                <a:latin typeface="+mn-lt"/>
              </a:rPr>
              <a:t>of</a:t>
            </a:r>
            <a:r>
              <a:rPr sz="6650" spc="-110" dirty="0">
                <a:latin typeface="+mn-lt"/>
              </a:rPr>
              <a:t> </a:t>
            </a:r>
            <a:r>
              <a:rPr sz="6650" spc="409" dirty="0">
                <a:latin typeface="+mn-lt"/>
              </a:rPr>
              <a:t>5-Shot</a:t>
            </a:r>
            <a:r>
              <a:rPr sz="6650" spc="-110" dirty="0">
                <a:latin typeface="+mn-lt"/>
              </a:rPr>
              <a:t> </a:t>
            </a:r>
            <a:r>
              <a:rPr sz="6650" spc="290" dirty="0">
                <a:latin typeface="+mn-lt"/>
              </a:rPr>
              <a:t>Learning</a:t>
            </a:r>
            <a:r>
              <a:rPr sz="6650" spc="-110" dirty="0">
                <a:latin typeface="+mn-lt"/>
              </a:rPr>
              <a:t> </a:t>
            </a:r>
            <a:r>
              <a:rPr sz="6650" spc="305" dirty="0">
                <a:latin typeface="+mn-lt"/>
              </a:rPr>
              <a:t>Regression</a:t>
            </a:r>
            <a:endParaRPr sz="6650"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097" y="877325"/>
            <a:ext cx="28681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cs typeface="Calibri"/>
              </a:rPr>
              <a:t>5.</a:t>
            </a:r>
            <a:r>
              <a:rPr sz="2950" spc="-45" dirty="0">
                <a:cs typeface="Calibri"/>
              </a:rPr>
              <a:t> </a:t>
            </a:r>
            <a:r>
              <a:rPr sz="2950" spc="140" dirty="0">
                <a:cs typeface="Calibri"/>
              </a:rPr>
              <a:t>Experiment</a:t>
            </a:r>
            <a:endParaRPr sz="295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7753" y="7735754"/>
            <a:ext cx="3127865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204" dirty="0">
                <a:cs typeface="Calibri"/>
              </a:rPr>
              <a:t>* </a:t>
            </a:r>
            <a:r>
              <a:rPr sz="2950" spc="170" dirty="0">
                <a:cs typeface="Calibri"/>
              </a:rPr>
              <a:t>step size</a:t>
            </a:r>
            <a:r>
              <a:rPr sz="2950" spc="-445" dirty="0">
                <a:cs typeface="Calibri"/>
              </a:rPr>
              <a:t> </a:t>
            </a:r>
            <a:r>
              <a:rPr sz="2950" spc="100" dirty="0">
                <a:cs typeface="Calibri"/>
              </a:rPr>
              <a:t>0.01</a:t>
            </a:r>
            <a:endParaRPr sz="295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650" y="9532323"/>
            <a:ext cx="19252574" cy="140230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34"/>
              </a:spcBef>
            </a:pPr>
            <a:r>
              <a:rPr sz="4250" spc="70" dirty="0">
                <a:cs typeface="Calibri"/>
              </a:rPr>
              <a:t>In</a:t>
            </a:r>
            <a:r>
              <a:rPr sz="4250" spc="30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the</a:t>
            </a:r>
            <a:r>
              <a:rPr sz="4250" spc="30" dirty="0">
                <a:cs typeface="Calibri"/>
              </a:rPr>
              <a:t> </a:t>
            </a:r>
            <a:r>
              <a:rPr sz="4250" spc="295" dirty="0">
                <a:cs typeface="Calibri"/>
              </a:rPr>
              <a:t>5-shot</a:t>
            </a:r>
            <a:r>
              <a:rPr sz="4250" spc="30" dirty="0">
                <a:cs typeface="Calibri"/>
              </a:rPr>
              <a:t> </a:t>
            </a:r>
            <a:r>
              <a:rPr sz="4250" spc="155" dirty="0">
                <a:cs typeface="Calibri"/>
              </a:rPr>
              <a:t>learning,</a:t>
            </a:r>
            <a:r>
              <a:rPr sz="4250" spc="35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the</a:t>
            </a:r>
            <a:r>
              <a:rPr sz="4250" spc="30" dirty="0">
                <a:cs typeface="Calibri"/>
              </a:rPr>
              <a:t> </a:t>
            </a:r>
            <a:r>
              <a:rPr sz="4250" spc="235" dirty="0">
                <a:cs typeface="Calibri"/>
              </a:rPr>
              <a:t>difference</a:t>
            </a:r>
            <a:r>
              <a:rPr sz="4250" spc="30" dirty="0">
                <a:cs typeface="Calibri"/>
              </a:rPr>
              <a:t> </a:t>
            </a:r>
            <a:r>
              <a:rPr sz="4250" spc="175" dirty="0">
                <a:cs typeface="Calibri"/>
              </a:rPr>
              <a:t>is</a:t>
            </a:r>
            <a:r>
              <a:rPr sz="4250" spc="30" dirty="0">
                <a:cs typeface="Calibri"/>
              </a:rPr>
              <a:t> </a:t>
            </a:r>
            <a:r>
              <a:rPr sz="4250" spc="204" dirty="0">
                <a:cs typeface="Calibri"/>
              </a:rPr>
              <a:t>pervasive.</a:t>
            </a:r>
            <a:endParaRPr sz="4250" dirty="0"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4250" spc="434" dirty="0">
                <a:cs typeface="Calibri"/>
              </a:rPr>
              <a:t>Good</a:t>
            </a:r>
            <a:r>
              <a:rPr sz="4250" spc="35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predictions</a:t>
            </a:r>
            <a:r>
              <a:rPr sz="4250" spc="35" dirty="0">
                <a:cs typeface="Calibri"/>
              </a:rPr>
              <a:t> </a:t>
            </a:r>
            <a:r>
              <a:rPr sz="4250" spc="175" dirty="0">
                <a:cs typeface="Calibri"/>
              </a:rPr>
              <a:t>are</a:t>
            </a:r>
            <a:r>
              <a:rPr sz="4250" spc="40" dirty="0">
                <a:cs typeface="Calibri"/>
              </a:rPr>
              <a:t> </a:t>
            </a:r>
            <a:r>
              <a:rPr sz="4250" spc="210" dirty="0">
                <a:cs typeface="Calibri"/>
              </a:rPr>
              <a:t>also</a:t>
            </a:r>
            <a:r>
              <a:rPr sz="4250" spc="35" dirty="0">
                <a:cs typeface="Calibri"/>
              </a:rPr>
              <a:t> </a:t>
            </a:r>
            <a:r>
              <a:rPr sz="4250" spc="290" dirty="0">
                <a:cs typeface="Calibri"/>
              </a:rPr>
              <a:t>made</a:t>
            </a:r>
            <a:r>
              <a:rPr sz="4250" spc="-45" dirty="0">
                <a:cs typeface="Calibri"/>
              </a:rPr>
              <a:t> </a:t>
            </a:r>
            <a:r>
              <a:rPr sz="4250" spc="195" dirty="0">
                <a:cs typeface="Calibri"/>
              </a:rPr>
              <a:t>for</a:t>
            </a:r>
            <a:r>
              <a:rPr sz="4250" spc="35" dirty="0">
                <a:cs typeface="Calibri"/>
              </a:rPr>
              <a:t> </a:t>
            </a:r>
            <a:r>
              <a:rPr sz="4250" spc="270" dirty="0">
                <a:cs typeface="Calibri"/>
              </a:rPr>
              <a:t>ranges</a:t>
            </a:r>
            <a:r>
              <a:rPr sz="4250" spc="40" dirty="0">
                <a:cs typeface="Calibri"/>
              </a:rPr>
              <a:t> </a:t>
            </a:r>
            <a:r>
              <a:rPr sz="4250" spc="185" dirty="0">
                <a:cs typeface="Calibri"/>
              </a:rPr>
              <a:t>not</a:t>
            </a:r>
            <a:r>
              <a:rPr sz="4250" spc="35" dirty="0">
                <a:cs typeface="Calibri"/>
              </a:rPr>
              <a:t> </a:t>
            </a:r>
            <a:r>
              <a:rPr sz="4250" spc="170" dirty="0">
                <a:cs typeface="Calibri"/>
              </a:rPr>
              <a:t>particularly</a:t>
            </a:r>
            <a:r>
              <a:rPr sz="4250" spc="40" dirty="0">
                <a:cs typeface="Calibri"/>
              </a:rPr>
              <a:t> </a:t>
            </a:r>
            <a:r>
              <a:rPr sz="4250" spc="220" dirty="0">
                <a:cs typeface="Calibri"/>
              </a:rPr>
              <a:t>seen.</a:t>
            </a:r>
            <a:endParaRPr sz="4250" dirty="0"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4732" y="11908134"/>
            <a:ext cx="19126411" cy="360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46843" y="3034327"/>
            <a:ext cx="15626918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91655" algn="l"/>
              </a:tabLst>
            </a:pPr>
            <a:r>
              <a:rPr sz="3950" spc="150" dirty="0">
                <a:cs typeface="Calibri"/>
              </a:rPr>
              <a:t>[MAML]	</a:t>
            </a:r>
            <a:r>
              <a:rPr sz="3950" spc="130" dirty="0">
                <a:cs typeface="Calibri"/>
              </a:rPr>
              <a:t>[Pretraining </a:t>
            </a:r>
            <a:r>
              <a:rPr sz="3950" spc="240" dirty="0">
                <a:cs typeface="Calibri"/>
              </a:rPr>
              <a:t>+</a:t>
            </a:r>
            <a:r>
              <a:rPr sz="3950" spc="-114" dirty="0">
                <a:cs typeface="Calibri"/>
              </a:rPr>
              <a:t> </a:t>
            </a:r>
            <a:r>
              <a:rPr sz="3950" spc="185" dirty="0">
                <a:cs typeface="Calibri"/>
              </a:rPr>
              <a:t>Fine-tuning]</a:t>
            </a:r>
            <a:endParaRPr sz="3950"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83622" y="3759582"/>
            <a:ext cx="3307715" cy="4575810"/>
          </a:xfrm>
          <a:custGeom>
            <a:avLst/>
            <a:gdLst/>
            <a:ahLst/>
            <a:cxnLst/>
            <a:rect l="l" t="t" r="r" b="b"/>
            <a:pathLst>
              <a:path w="3307715" h="4575809">
                <a:moveTo>
                  <a:pt x="0" y="0"/>
                </a:moveTo>
                <a:lnTo>
                  <a:pt x="3307121" y="0"/>
                </a:lnTo>
                <a:lnTo>
                  <a:pt x="3307121" y="4575604"/>
                </a:lnTo>
                <a:lnTo>
                  <a:pt x="0" y="4575604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99611" y="3759582"/>
            <a:ext cx="3307715" cy="4575810"/>
          </a:xfrm>
          <a:custGeom>
            <a:avLst/>
            <a:gdLst/>
            <a:ahLst/>
            <a:cxnLst/>
            <a:rect l="l" t="t" r="r" b="b"/>
            <a:pathLst>
              <a:path w="3307715" h="4575809">
                <a:moveTo>
                  <a:pt x="0" y="0"/>
                </a:moveTo>
                <a:lnTo>
                  <a:pt x="3307121" y="0"/>
                </a:lnTo>
                <a:lnTo>
                  <a:pt x="3307121" y="4575604"/>
                </a:lnTo>
                <a:lnTo>
                  <a:pt x="0" y="4575604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65521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90" dirty="0">
                <a:latin typeface="+mn-lt"/>
              </a:rPr>
              <a:t>MAML</a:t>
            </a:r>
            <a:r>
              <a:rPr sz="6650" spc="-105" dirty="0">
                <a:latin typeface="+mn-lt"/>
              </a:rPr>
              <a:t> </a:t>
            </a:r>
            <a:r>
              <a:rPr sz="6650" spc="425" dirty="0">
                <a:latin typeface="+mn-lt"/>
              </a:rPr>
              <a:t>Needs</a:t>
            </a:r>
            <a:r>
              <a:rPr sz="6650" spc="-229" dirty="0">
                <a:latin typeface="+mn-lt"/>
              </a:rPr>
              <a:t> </a:t>
            </a:r>
            <a:r>
              <a:rPr sz="6650" spc="350" dirty="0">
                <a:latin typeface="+mn-lt"/>
              </a:rPr>
              <a:t>Only</a:t>
            </a:r>
            <a:r>
              <a:rPr sz="6650" spc="-229" dirty="0">
                <a:latin typeface="+mn-lt"/>
              </a:rPr>
              <a:t> </a:t>
            </a:r>
            <a:r>
              <a:rPr sz="6650" spc="535" dirty="0">
                <a:latin typeface="+mn-lt"/>
              </a:rPr>
              <a:t>One</a:t>
            </a:r>
            <a:r>
              <a:rPr sz="6650" spc="-229" dirty="0">
                <a:latin typeface="+mn-lt"/>
              </a:rPr>
              <a:t> </a:t>
            </a:r>
            <a:r>
              <a:rPr sz="6650" spc="270" dirty="0">
                <a:latin typeface="+mn-lt"/>
              </a:rPr>
              <a:t>Gradient</a:t>
            </a:r>
            <a:r>
              <a:rPr sz="6650" spc="-300" dirty="0">
                <a:latin typeface="+mn-lt"/>
              </a:rPr>
              <a:t> </a:t>
            </a:r>
            <a:r>
              <a:rPr sz="6650" spc="310" dirty="0">
                <a:latin typeface="+mn-lt"/>
              </a:rPr>
              <a:t>Step</a:t>
            </a:r>
            <a:endParaRPr sz="665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9097" y="877325"/>
            <a:ext cx="2758689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cs typeface="Calibri"/>
              </a:rPr>
              <a:t>5.</a:t>
            </a:r>
            <a:r>
              <a:rPr sz="2950" spc="-45" dirty="0">
                <a:cs typeface="Calibri"/>
              </a:rPr>
              <a:t> </a:t>
            </a:r>
            <a:r>
              <a:rPr sz="2950" spc="140" dirty="0">
                <a:cs typeface="Calibri"/>
              </a:rPr>
              <a:t>Experiment</a:t>
            </a:r>
            <a:endParaRPr sz="2950"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8021" y="2895431"/>
            <a:ext cx="9656922" cy="5772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8725" y="9118653"/>
            <a:ext cx="19459236" cy="140230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4250" spc="75" dirty="0">
                <a:cs typeface="Calibri"/>
              </a:rPr>
              <a:t>Vanilla </a:t>
            </a:r>
            <a:r>
              <a:rPr sz="4250" spc="175" dirty="0">
                <a:cs typeface="Calibri"/>
              </a:rPr>
              <a:t>pretrained </a:t>
            </a:r>
            <a:r>
              <a:rPr sz="4250" spc="240" dirty="0">
                <a:cs typeface="Calibri"/>
              </a:rPr>
              <a:t>model </a:t>
            </a:r>
            <a:r>
              <a:rPr sz="4250" spc="245" dirty="0">
                <a:cs typeface="Calibri"/>
              </a:rPr>
              <a:t>adapted</a:t>
            </a:r>
            <a:r>
              <a:rPr sz="4250" spc="-370" dirty="0">
                <a:cs typeface="Calibri"/>
              </a:rPr>
              <a:t> </a:t>
            </a:r>
            <a:r>
              <a:rPr sz="4250" spc="100" dirty="0">
                <a:cs typeface="Calibri"/>
              </a:rPr>
              <a:t>slowly,</a:t>
            </a:r>
            <a:endParaRPr sz="4250" dirty="0"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4250" spc="155" dirty="0">
                <a:cs typeface="Calibri"/>
              </a:rPr>
              <a:t>but,</a:t>
            </a:r>
            <a:r>
              <a:rPr sz="4250" spc="30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the</a:t>
            </a:r>
            <a:r>
              <a:rPr sz="4250" spc="30" dirty="0">
                <a:cs typeface="Calibri"/>
              </a:rPr>
              <a:t> </a:t>
            </a:r>
            <a:r>
              <a:rPr sz="4250" spc="240" dirty="0">
                <a:cs typeface="Calibri"/>
              </a:rPr>
              <a:t>MAML</a:t>
            </a:r>
            <a:r>
              <a:rPr sz="4250" spc="30" dirty="0">
                <a:cs typeface="Calibri"/>
              </a:rPr>
              <a:t> </a:t>
            </a:r>
            <a:r>
              <a:rPr sz="4250" spc="265" dirty="0">
                <a:cs typeface="Calibri"/>
              </a:rPr>
              <a:t>method</a:t>
            </a:r>
            <a:r>
              <a:rPr sz="4250" spc="35" dirty="0">
                <a:cs typeface="Calibri"/>
              </a:rPr>
              <a:t> </a:t>
            </a:r>
            <a:r>
              <a:rPr sz="4250" spc="204" dirty="0">
                <a:cs typeface="Calibri"/>
              </a:rPr>
              <a:t>quickly</a:t>
            </a:r>
            <a:r>
              <a:rPr sz="4250" spc="30" dirty="0">
                <a:cs typeface="Calibri"/>
              </a:rPr>
              <a:t> </a:t>
            </a:r>
            <a:r>
              <a:rPr sz="4250" spc="245" dirty="0">
                <a:cs typeface="Calibri"/>
              </a:rPr>
              <a:t>adapted</a:t>
            </a:r>
            <a:r>
              <a:rPr sz="4250" spc="30" dirty="0">
                <a:cs typeface="Calibri"/>
              </a:rPr>
              <a:t> </a:t>
            </a:r>
            <a:r>
              <a:rPr sz="4250" b="1" spc="70" dirty="0">
                <a:cs typeface="Arial"/>
              </a:rPr>
              <a:t>even</a:t>
            </a:r>
            <a:r>
              <a:rPr sz="4250" b="1" spc="-180" dirty="0">
                <a:cs typeface="Arial"/>
              </a:rPr>
              <a:t> </a:t>
            </a:r>
            <a:r>
              <a:rPr sz="4250" b="1" spc="-15" dirty="0">
                <a:cs typeface="Arial"/>
              </a:rPr>
              <a:t>in</a:t>
            </a:r>
            <a:r>
              <a:rPr sz="4250" b="1" spc="-175" dirty="0">
                <a:cs typeface="Arial"/>
              </a:rPr>
              <a:t> </a:t>
            </a:r>
            <a:r>
              <a:rPr sz="4250" b="1" spc="40" dirty="0">
                <a:cs typeface="Arial"/>
              </a:rPr>
              <a:t>one</a:t>
            </a:r>
            <a:r>
              <a:rPr sz="4250" b="1" spc="-180" dirty="0">
                <a:cs typeface="Arial"/>
              </a:rPr>
              <a:t> </a:t>
            </a:r>
            <a:r>
              <a:rPr sz="4250" b="1" spc="85" dirty="0">
                <a:cs typeface="Arial"/>
              </a:rPr>
              <a:t>gradient</a:t>
            </a:r>
            <a:r>
              <a:rPr sz="4250" b="1" spc="-180" dirty="0">
                <a:cs typeface="Arial"/>
              </a:rPr>
              <a:t> </a:t>
            </a:r>
            <a:r>
              <a:rPr sz="4250" b="1" spc="50" dirty="0">
                <a:cs typeface="Arial"/>
              </a:rPr>
              <a:t>step</a:t>
            </a:r>
            <a:r>
              <a:rPr sz="4250" spc="50" dirty="0">
                <a:cs typeface="Calibri"/>
              </a:rPr>
              <a:t>.</a:t>
            </a:r>
            <a:endParaRPr sz="4250" dirty="0"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76189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90" dirty="0">
                <a:latin typeface="+mn-lt"/>
              </a:rPr>
              <a:t>MAML</a:t>
            </a:r>
            <a:r>
              <a:rPr sz="6650" spc="-105" dirty="0">
                <a:latin typeface="+mn-lt"/>
              </a:rPr>
              <a:t> </a:t>
            </a:r>
            <a:r>
              <a:rPr sz="6650" spc="425" dirty="0">
                <a:latin typeface="+mn-lt"/>
              </a:rPr>
              <a:t>Needs</a:t>
            </a:r>
            <a:r>
              <a:rPr sz="6650" spc="-229" dirty="0">
                <a:latin typeface="+mn-lt"/>
              </a:rPr>
              <a:t> </a:t>
            </a:r>
            <a:r>
              <a:rPr sz="6650" spc="350" dirty="0">
                <a:latin typeface="+mn-lt"/>
              </a:rPr>
              <a:t>Only</a:t>
            </a:r>
            <a:r>
              <a:rPr sz="6650" spc="-229" dirty="0">
                <a:latin typeface="+mn-lt"/>
              </a:rPr>
              <a:t> </a:t>
            </a:r>
            <a:r>
              <a:rPr sz="6650" spc="535" dirty="0">
                <a:latin typeface="+mn-lt"/>
              </a:rPr>
              <a:t>One</a:t>
            </a:r>
            <a:r>
              <a:rPr sz="6650" spc="-229" dirty="0">
                <a:latin typeface="+mn-lt"/>
              </a:rPr>
              <a:t> </a:t>
            </a:r>
            <a:r>
              <a:rPr sz="6650" spc="270" dirty="0">
                <a:latin typeface="+mn-lt"/>
              </a:rPr>
              <a:t>Gradient</a:t>
            </a:r>
            <a:r>
              <a:rPr sz="6650" spc="-300" dirty="0">
                <a:latin typeface="+mn-lt"/>
              </a:rPr>
              <a:t> </a:t>
            </a:r>
            <a:r>
              <a:rPr sz="6650" spc="310" dirty="0">
                <a:latin typeface="+mn-lt"/>
              </a:rPr>
              <a:t>Step</a:t>
            </a:r>
            <a:endParaRPr sz="665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9097" y="877325"/>
            <a:ext cx="2936489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cs typeface="Calibri"/>
              </a:rPr>
              <a:t>5.</a:t>
            </a:r>
            <a:r>
              <a:rPr sz="2950" spc="-45" dirty="0">
                <a:cs typeface="Calibri"/>
              </a:rPr>
              <a:t> </a:t>
            </a:r>
            <a:r>
              <a:rPr sz="2950" spc="140" dirty="0">
                <a:cs typeface="Calibri"/>
              </a:rPr>
              <a:t>Experiment</a:t>
            </a:r>
            <a:endParaRPr sz="2950"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8021" y="2895431"/>
            <a:ext cx="9656922" cy="5772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98720" y="8902025"/>
            <a:ext cx="20713401" cy="27873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4250" spc="75" dirty="0">
                <a:cs typeface="Calibri"/>
              </a:rPr>
              <a:t>Vanilla </a:t>
            </a:r>
            <a:r>
              <a:rPr sz="4250" spc="175" dirty="0">
                <a:cs typeface="Calibri"/>
              </a:rPr>
              <a:t>pretrained </a:t>
            </a:r>
            <a:r>
              <a:rPr sz="4250" spc="240" dirty="0">
                <a:cs typeface="Calibri"/>
              </a:rPr>
              <a:t>model </a:t>
            </a:r>
            <a:r>
              <a:rPr sz="4250" spc="245" dirty="0">
                <a:cs typeface="Calibri"/>
              </a:rPr>
              <a:t>adapted</a:t>
            </a:r>
            <a:r>
              <a:rPr sz="4250" spc="-370" dirty="0">
                <a:cs typeface="Calibri"/>
              </a:rPr>
              <a:t> </a:t>
            </a:r>
            <a:r>
              <a:rPr sz="4250" spc="100" dirty="0">
                <a:cs typeface="Calibri"/>
              </a:rPr>
              <a:t>slowly,</a:t>
            </a:r>
            <a:endParaRPr sz="4250" dirty="0"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4250" spc="155" dirty="0">
                <a:cs typeface="Calibri"/>
              </a:rPr>
              <a:t>but,</a:t>
            </a:r>
            <a:r>
              <a:rPr sz="4250" spc="30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the</a:t>
            </a:r>
            <a:r>
              <a:rPr sz="4250" spc="30" dirty="0">
                <a:cs typeface="Calibri"/>
              </a:rPr>
              <a:t> </a:t>
            </a:r>
            <a:r>
              <a:rPr sz="4250" spc="240" dirty="0">
                <a:cs typeface="Calibri"/>
              </a:rPr>
              <a:t>MAML</a:t>
            </a:r>
            <a:r>
              <a:rPr sz="4250" spc="30" dirty="0">
                <a:cs typeface="Calibri"/>
              </a:rPr>
              <a:t> </a:t>
            </a:r>
            <a:r>
              <a:rPr sz="4250" spc="265" dirty="0">
                <a:cs typeface="Calibri"/>
              </a:rPr>
              <a:t>method</a:t>
            </a:r>
            <a:r>
              <a:rPr sz="4250" spc="35" dirty="0">
                <a:cs typeface="Calibri"/>
              </a:rPr>
              <a:t> </a:t>
            </a:r>
            <a:r>
              <a:rPr sz="4250" spc="204" dirty="0">
                <a:cs typeface="Calibri"/>
              </a:rPr>
              <a:t>quickly</a:t>
            </a:r>
            <a:r>
              <a:rPr sz="4250" spc="30" dirty="0">
                <a:cs typeface="Calibri"/>
              </a:rPr>
              <a:t> </a:t>
            </a:r>
            <a:r>
              <a:rPr sz="4250" spc="245" dirty="0">
                <a:cs typeface="Calibri"/>
              </a:rPr>
              <a:t>adapted</a:t>
            </a:r>
            <a:r>
              <a:rPr sz="4250" spc="30" dirty="0">
                <a:cs typeface="Calibri"/>
              </a:rPr>
              <a:t> </a:t>
            </a:r>
            <a:r>
              <a:rPr sz="4250" b="1" spc="70" dirty="0">
                <a:cs typeface="Arial"/>
              </a:rPr>
              <a:t>even</a:t>
            </a:r>
            <a:r>
              <a:rPr sz="4250" b="1" spc="-180" dirty="0">
                <a:cs typeface="Arial"/>
              </a:rPr>
              <a:t> </a:t>
            </a:r>
            <a:r>
              <a:rPr sz="4250" b="1" spc="-15" dirty="0">
                <a:cs typeface="Arial"/>
              </a:rPr>
              <a:t>in</a:t>
            </a:r>
            <a:r>
              <a:rPr sz="4250" b="1" spc="-175" dirty="0">
                <a:cs typeface="Arial"/>
              </a:rPr>
              <a:t> </a:t>
            </a:r>
            <a:r>
              <a:rPr sz="4250" b="1" spc="40" dirty="0">
                <a:cs typeface="Arial"/>
              </a:rPr>
              <a:t>one</a:t>
            </a:r>
            <a:r>
              <a:rPr sz="4250" b="1" spc="-180" dirty="0">
                <a:cs typeface="Arial"/>
              </a:rPr>
              <a:t> </a:t>
            </a:r>
            <a:r>
              <a:rPr sz="4250" b="1" spc="85" dirty="0">
                <a:cs typeface="Arial"/>
              </a:rPr>
              <a:t>gradient</a:t>
            </a:r>
            <a:r>
              <a:rPr sz="4250" b="1" spc="-180" dirty="0">
                <a:cs typeface="Arial"/>
              </a:rPr>
              <a:t> </a:t>
            </a:r>
            <a:r>
              <a:rPr sz="4250" b="1" spc="50" dirty="0">
                <a:cs typeface="Arial"/>
              </a:rPr>
              <a:t>step</a:t>
            </a:r>
            <a:r>
              <a:rPr sz="4250" spc="50" dirty="0">
                <a:cs typeface="Calibri"/>
              </a:rPr>
              <a:t>.</a:t>
            </a:r>
            <a:endParaRPr sz="4250" dirty="0">
              <a:cs typeface="Calibri"/>
            </a:endParaRPr>
          </a:p>
          <a:p>
            <a:pPr marL="7620" algn="ctr">
              <a:lnSpc>
                <a:spcPct val="100000"/>
              </a:lnSpc>
              <a:spcBef>
                <a:spcPts val="340"/>
              </a:spcBef>
            </a:pPr>
            <a:r>
              <a:rPr sz="4250" spc="160" dirty="0">
                <a:cs typeface="Calibri"/>
              </a:rPr>
              <a:t>Meta</a:t>
            </a:r>
            <a:r>
              <a:rPr sz="4250" spc="25" dirty="0">
                <a:cs typeface="Calibri"/>
              </a:rPr>
              <a:t> </a:t>
            </a:r>
            <a:r>
              <a:rPr sz="4250" spc="210" dirty="0">
                <a:cs typeface="Calibri"/>
              </a:rPr>
              <a:t>parameter</a:t>
            </a:r>
            <a:r>
              <a:rPr sz="4250" spc="30" dirty="0">
                <a:cs typeface="Calibri"/>
              </a:rPr>
              <a:t> </a:t>
            </a:r>
            <a:r>
              <a:rPr sz="4250" spc="185" dirty="0">
                <a:cs typeface="Calibri"/>
              </a:rPr>
              <a:t>theta</a:t>
            </a:r>
            <a:r>
              <a:rPr sz="4250" spc="30" dirty="0">
                <a:cs typeface="Calibri"/>
              </a:rPr>
              <a:t> </a:t>
            </a:r>
            <a:r>
              <a:rPr sz="4250" spc="285" dirty="0">
                <a:cs typeface="Calibri"/>
              </a:rPr>
              <a:t>of</a:t>
            </a:r>
            <a:r>
              <a:rPr sz="4250" spc="25" dirty="0">
                <a:cs typeface="Calibri"/>
              </a:rPr>
              <a:t> </a:t>
            </a:r>
            <a:r>
              <a:rPr sz="4250" spc="240" dirty="0">
                <a:cs typeface="Calibri"/>
              </a:rPr>
              <a:t>MAML</a:t>
            </a:r>
            <a:r>
              <a:rPr sz="4250" spc="30" dirty="0">
                <a:cs typeface="Calibri"/>
              </a:rPr>
              <a:t> </a:t>
            </a:r>
            <a:r>
              <a:rPr sz="4250" spc="175" dirty="0">
                <a:cs typeface="Calibri"/>
              </a:rPr>
              <a:t>is</a:t>
            </a:r>
            <a:r>
              <a:rPr sz="4250" spc="30" dirty="0">
                <a:cs typeface="Calibri"/>
              </a:rPr>
              <a:t> </a:t>
            </a:r>
            <a:r>
              <a:rPr sz="4250" b="1" spc="80" dirty="0">
                <a:cs typeface="Arial"/>
              </a:rPr>
              <a:t>more</a:t>
            </a:r>
            <a:r>
              <a:rPr sz="4250" b="1" spc="-180" dirty="0">
                <a:cs typeface="Arial"/>
              </a:rPr>
              <a:t> </a:t>
            </a:r>
            <a:r>
              <a:rPr sz="4250" b="1" spc="30" dirty="0">
                <a:cs typeface="Arial"/>
              </a:rPr>
              <a:t>sensitive</a:t>
            </a:r>
            <a:endParaRPr sz="4250" dirty="0"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4250" spc="180" dirty="0">
                <a:cs typeface="Calibri"/>
              </a:rPr>
              <a:t>than</a:t>
            </a:r>
            <a:r>
              <a:rPr sz="4250" spc="30" dirty="0">
                <a:cs typeface="Calibri"/>
              </a:rPr>
              <a:t> </a:t>
            </a:r>
            <a:r>
              <a:rPr sz="4250" spc="265" dirty="0">
                <a:cs typeface="Calibri"/>
              </a:rPr>
              <a:t>pre-updated</a:t>
            </a:r>
            <a:r>
              <a:rPr sz="4250" spc="30" dirty="0">
                <a:cs typeface="Calibri"/>
              </a:rPr>
              <a:t> </a:t>
            </a:r>
            <a:r>
              <a:rPr sz="4250" spc="185" dirty="0">
                <a:cs typeface="Calibri"/>
              </a:rPr>
              <a:t>theta</a:t>
            </a:r>
            <a:r>
              <a:rPr sz="4250" spc="30" dirty="0">
                <a:cs typeface="Calibri"/>
              </a:rPr>
              <a:t> </a:t>
            </a:r>
            <a:r>
              <a:rPr sz="4250" spc="285" dirty="0">
                <a:cs typeface="Calibri"/>
              </a:rPr>
              <a:t>of</a:t>
            </a:r>
            <a:r>
              <a:rPr sz="4250" spc="35" dirty="0">
                <a:cs typeface="Calibri"/>
              </a:rPr>
              <a:t> </a:t>
            </a:r>
            <a:r>
              <a:rPr sz="4250" spc="100" dirty="0">
                <a:cs typeface="Calibri"/>
              </a:rPr>
              <a:t>vanilla</a:t>
            </a:r>
            <a:r>
              <a:rPr sz="4250" spc="30" dirty="0">
                <a:cs typeface="Calibri"/>
              </a:rPr>
              <a:t> </a:t>
            </a:r>
            <a:r>
              <a:rPr sz="4250" spc="175" dirty="0">
                <a:cs typeface="Calibri"/>
              </a:rPr>
              <a:t>pretrained</a:t>
            </a:r>
            <a:r>
              <a:rPr sz="4250" spc="30" dirty="0">
                <a:cs typeface="Calibri"/>
              </a:rPr>
              <a:t> </a:t>
            </a:r>
            <a:r>
              <a:rPr sz="4250" spc="190" dirty="0">
                <a:cs typeface="Calibri"/>
              </a:rPr>
              <a:t>model.</a:t>
            </a:r>
            <a:endParaRPr sz="4250" dirty="0"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28945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350" dirty="0">
                <a:latin typeface="+mn-lt"/>
              </a:rPr>
              <a:t>MSE </a:t>
            </a:r>
            <a:r>
              <a:rPr sz="6650" spc="395" dirty="0">
                <a:latin typeface="+mn-lt"/>
              </a:rPr>
              <a:t>of </a:t>
            </a:r>
            <a:r>
              <a:rPr sz="6650" spc="270" dirty="0">
                <a:latin typeface="+mn-lt"/>
              </a:rPr>
              <a:t>the</a:t>
            </a:r>
            <a:r>
              <a:rPr sz="6650" spc="-1080" dirty="0">
                <a:latin typeface="+mn-lt"/>
              </a:rPr>
              <a:t> </a:t>
            </a:r>
            <a:r>
              <a:rPr sz="6650" spc="254" dirty="0">
                <a:latin typeface="+mn-lt"/>
              </a:rPr>
              <a:t>Meta-Parameters</a:t>
            </a:r>
            <a:endParaRPr sz="665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2467" y="3616325"/>
            <a:ext cx="10321378" cy="6317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010" marR="725170" indent="-575945">
              <a:lnSpc>
                <a:spcPts val="5360"/>
              </a:lnSpc>
              <a:spcBef>
                <a:spcPts val="100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59" baseline="1307" dirty="0">
                <a:cs typeface="Calibri"/>
              </a:rPr>
              <a:t>The </a:t>
            </a:r>
            <a:r>
              <a:rPr sz="6375" spc="390" baseline="1307" dirty="0">
                <a:cs typeface="Calibri"/>
              </a:rPr>
              <a:t>performance </a:t>
            </a:r>
            <a:r>
              <a:rPr sz="6375" spc="427" baseline="1307" dirty="0">
                <a:cs typeface="Calibri"/>
              </a:rPr>
              <a:t>of</a:t>
            </a:r>
            <a:r>
              <a:rPr sz="6375" spc="-667" baseline="1307" dirty="0">
                <a:cs typeface="Calibri"/>
              </a:rPr>
              <a:t> </a:t>
            </a:r>
            <a:r>
              <a:rPr sz="6375" spc="405" baseline="1307" dirty="0">
                <a:cs typeface="Calibri"/>
              </a:rPr>
              <a:t>the-meta </a:t>
            </a:r>
            <a:r>
              <a:rPr sz="4250" spc="270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parameters </a:t>
            </a:r>
            <a:r>
              <a:rPr sz="4250" spc="275" dirty="0">
                <a:cs typeface="Calibri"/>
              </a:rPr>
              <a:t>was </a:t>
            </a:r>
            <a:r>
              <a:rPr sz="4250" spc="185" dirty="0">
                <a:cs typeface="Calibri"/>
              </a:rPr>
              <a:t>not</a:t>
            </a:r>
            <a:r>
              <a:rPr sz="4250" spc="-415" dirty="0">
                <a:cs typeface="Calibri"/>
              </a:rPr>
              <a:t> </a:t>
            </a:r>
            <a:r>
              <a:rPr sz="4250" spc="220" dirty="0">
                <a:cs typeface="Calibri"/>
              </a:rPr>
              <a:t>improved</a:t>
            </a:r>
            <a:endParaRPr sz="4250" dirty="0">
              <a:cs typeface="Calibri"/>
            </a:endParaRPr>
          </a:p>
          <a:p>
            <a:pPr marL="588010">
              <a:lnSpc>
                <a:spcPct val="100000"/>
              </a:lnSpc>
              <a:spcBef>
                <a:spcPts val="114"/>
              </a:spcBef>
            </a:pPr>
            <a:r>
              <a:rPr sz="4250" spc="305" dirty="0">
                <a:cs typeface="Calibri"/>
              </a:rPr>
              <a:t>much </a:t>
            </a:r>
            <a:r>
              <a:rPr sz="4250" spc="80" dirty="0">
                <a:cs typeface="Calibri"/>
              </a:rPr>
              <a:t>in</a:t>
            </a:r>
            <a:r>
              <a:rPr sz="4250" spc="-250" dirty="0">
                <a:cs typeface="Calibri"/>
              </a:rPr>
              <a:t> </a:t>
            </a:r>
            <a:r>
              <a:rPr sz="4250" spc="135" dirty="0">
                <a:cs typeface="Calibri"/>
              </a:rPr>
              <a:t>training.</a:t>
            </a:r>
            <a:endParaRPr sz="425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400" dirty="0">
              <a:cs typeface="Times New Roman"/>
            </a:endParaRPr>
          </a:p>
          <a:p>
            <a:pPr marL="588010" marR="847725" indent="-575945">
              <a:lnSpc>
                <a:spcPct val="105900"/>
              </a:lnSpc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247" baseline="1307" dirty="0">
                <a:cs typeface="Calibri"/>
              </a:rPr>
              <a:t>However, </a:t>
            </a:r>
            <a:r>
              <a:rPr sz="6375" spc="322" baseline="1307" dirty="0">
                <a:cs typeface="Calibri"/>
              </a:rPr>
              <a:t>the </a:t>
            </a:r>
            <a:r>
              <a:rPr sz="6375" spc="390" baseline="1307" dirty="0">
                <a:cs typeface="Calibri"/>
              </a:rPr>
              <a:t>performance</a:t>
            </a:r>
            <a:r>
              <a:rPr sz="6375" spc="-465" baseline="1307" dirty="0">
                <a:cs typeface="Calibri"/>
              </a:rPr>
              <a:t> </a:t>
            </a:r>
            <a:r>
              <a:rPr sz="6375" spc="427" baseline="1307" dirty="0">
                <a:cs typeface="Calibri"/>
              </a:rPr>
              <a:t>of </a:t>
            </a:r>
            <a:r>
              <a:rPr sz="4250" spc="285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the </a:t>
            </a:r>
            <a:r>
              <a:rPr sz="4250" spc="204" dirty="0">
                <a:cs typeface="Calibri"/>
              </a:rPr>
              <a:t>single </a:t>
            </a:r>
            <a:r>
              <a:rPr sz="4250" spc="200" dirty="0">
                <a:cs typeface="Calibri"/>
              </a:rPr>
              <a:t>gradient </a:t>
            </a:r>
            <a:r>
              <a:rPr sz="4250" spc="245" dirty="0">
                <a:cs typeface="Calibri"/>
              </a:rPr>
              <a:t>updated  </a:t>
            </a:r>
            <a:r>
              <a:rPr sz="4250" spc="215" dirty="0">
                <a:cs typeface="Calibri"/>
              </a:rPr>
              <a:t>parameters</a:t>
            </a:r>
            <a:endParaRPr sz="4250" dirty="0">
              <a:cs typeface="Calibri"/>
            </a:endParaRPr>
          </a:p>
          <a:p>
            <a:pPr marL="588010" marR="5080">
              <a:lnSpc>
                <a:spcPct val="106700"/>
              </a:lnSpc>
            </a:pPr>
            <a:r>
              <a:rPr sz="4250" spc="220" dirty="0">
                <a:cs typeface="Calibri"/>
              </a:rPr>
              <a:t>started on </a:t>
            </a:r>
            <a:r>
              <a:rPr sz="4250" spc="245" dirty="0">
                <a:cs typeface="Calibri"/>
              </a:rPr>
              <a:t>meta-parameters  </a:t>
            </a:r>
            <a:r>
              <a:rPr sz="4250" spc="220" dirty="0">
                <a:cs typeface="Calibri"/>
              </a:rPr>
              <a:t>improved </a:t>
            </a:r>
            <a:r>
              <a:rPr sz="4250" spc="290" dirty="0">
                <a:cs typeface="Calibri"/>
              </a:rPr>
              <a:t>as </a:t>
            </a:r>
            <a:r>
              <a:rPr sz="4250" spc="160" dirty="0">
                <a:cs typeface="Calibri"/>
              </a:rPr>
              <a:t>training</a:t>
            </a:r>
            <a:r>
              <a:rPr sz="4250" spc="-434" dirty="0">
                <a:cs typeface="Calibri"/>
              </a:rPr>
              <a:t> </a:t>
            </a:r>
            <a:r>
              <a:rPr sz="4250" spc="254" dirty="0">
                <a:cs typeface="Calibri"/>
              </a:rPr>
              <a:t>progressed.</a:t>
            </a:r>
            <a:endParaRPr sz="4250" dirty="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097" y="877325"/>
            <a:ext cx="2798620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cs typeface="Calibri"/>
              </a:rPr>
              <a:t>5.</a:t>
            </a:r>
            <a:r>
              <a:rPr sz="2950" spc="-45" dirty="0">
                <a:cs typeface="Calibri"/>
              </a:rPr>
              <a:t> </a:t>
            </a:r>
            <a:r>
              <a:rPr sz="2950" spc="140" dirty="0">
                <a:cs typeface="Calibri"/>
              </a:rPr>
              <a:t>Experiment</a:t>
            </a:r>
            <a:endParaRPr sz="295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3788" y="3247764"/>
            <a:ext cx="8432888" cy="6567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096" y="849533"/>
            <a:ext cx="12570553" cy="158440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950" spc="-204" dirty="0">
                <a:latin typeface="Bookman Old Style" panose="02050604050505020204" pitchFamily="18" charset="0"/>
              </a:rPr>
              <a:t>1. </a:t>
            </a:r>
            <a:r>
              <a:rPr sz="2950" spc="135" dirty="0">
                <a:latin typeface="Bookman Old Style" panose="02050604050505020204" pitchFamily="18" charset="0"/>
              </a:rPr>
              <a:t>Problem</a:t>
            </a:r>
            <a:r>
              <a:rPr sz="2950" spc="-310" dirty="0">
                <a:latin typeface="Bookman Old Style" panose="02050604050505020204" pitchFamily="18" charset="0"/>
              </a:rPr>
              <a:t> </a:t>
            </a:r>
            <a:r>
              <a:rPr sz="2950" spc="215" dirty="0">
                <a:latin typeface="Bookman Old Style" panose="02050604050505020204" pitchFamily="18" charset="0"/>
              </a:rPr>
              <a:t>Set-up</a:t>
            </a:r>
            <a:endParaRPr sz="2950" dirty="0">
              <a:latin typeface="Bookman Old Style" panose="02050604050505020204" pitchFamily="18" charset="0"/>
            </a:endParaRPr>
          </a:p>
          <a:p>
            <a:pPr marL="221615">
              <a:lnSpc>
                <a:spcPct val="100000"/>
              </a:lnSpc>
              <a:spcBef>
                <a:spcPts val="509"/>
              </a:spcBef>
            </a:pPr>
            <a:r>
              <a:rPr sz="6650" spc="180" dirty="0">
                <a:latin typeface="Bookman Old Style" panose="02050604050505020204" pitchFamily="18" charset="0"/>
              </a:rPr>
              <a:t>Meta </a:t>
            </a:r>
            <a:r>
              <a:rPr sz="6650" spc="340" dirty="0">
                <a:latin typeface="Bookman Old Style" panose="02050604050505020204" pitchFamily="18" charset="0"/>
              </a:rPr>
              <a:t>Supervised</a:t>
            </a:r>
            <a:r>
              <a:rPr sz="6650" spc="-640" dirty="0">
                <a:latin typeface="Bookman Old Style" panose="02050604050505020204" pitchFamily="18" charset="0"/>
              </a:rPr>
              <a:t> </a:t>
            </a:r>
            <a:r>
              <a:rPr sz="6650" spc="290" dirty="0">
                <a:latin typeface="Bookman Old Style" panose="02050604050505020204" pitchFamily="18" charset="0"/>
              </a:rPr>
              <a:t>Learning</a:t>
            </a:r>
            <a:endParaRPr sz="6650" dirty="0">
              <a:latin typeface="Bookman Old Style" panose="020506040505050202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5099" y="4450767"/>
            <a:ext cx="8674304" cy="510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A5519-2A4B-4887-BE25-6735690B7CEC}"/>
                  </a:ext>
                </a:extLst>
              </p:cNvPr>
              <p:cNvSpPr txBox="1"/>
              <p:nvPr/>
            </p:nvSpPr>
            <p:spPr>
              <a:xfrm>
                <a:off x="11728450" y="3921125"/>
                <a:ext cx="5943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IN" dirty="0"/>
                  <a:t>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are the Images for classification whereas </a:t>
                </a:r>
                <a:r>
                  <a:rPr lang="en-IN" dirty="0" err="1"/>
                  <a:t>whereas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b="0" dirty="0"/>
                  <a:t> are the corresponding labels.</a:t>
                </a:r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A5519-2A4B-4887-BE25-6735690B7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450" y="3921125"/>
                <a:ext cx="5943600" cy="1200329"/>
              </a:xfrm>
              <a:prstGeom prst="rect">
                <a:avLst/>
              </a:prstGeom>
              <a:blipFill>
                <a:blip r:embed="rId3"/>
                <a:stretch>
                  <a:fillRect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D9E13-B783-4AB3-BA66-B11E12E0062A}"/>
                  </a:ext>
                </a:extLst>
              </p:cNvPr>
              <p:cNvSpPr txBox="1"/>
              <p:nvPr/>
            </p:nvSpPr>
            <p:spPr>
              <a:xfrm>
                <a:off x="11728450" y="6130925"/>
                <a:ext cx="59436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is a small reserved task samples for each task which contains images from that task and model has to Identify them. Note that </a:t>
                </a:r>
                <a:r>
                  <a:rPr lang="en-US" b="1" dirty="0"/>
                  <a:t>ONE</a:t>
                </a:r>
                <a:r>
                  <a:rPr lang="en-US" dirty="0"/>
                  <a:t> task here (combination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) is the usual Supervised learning problem.</a:t>
                </a:r>
              </a:p>
              <a:p>
                <a:endParaRPr lang="en-US" b="0" dirty="0"/>
              </a:p>
              <a:p>
                <a:r>
                  <a:rPr lang="en-US" dirty="0"/>
                  <a:t>However in Meta Learning, we are working on multiple Supervised Learning problems, effectively learning </a:t>
                </a:r>
                <a:r>
                  <a:rPr lang="en-US" b="1" i="1" dirty="0"/>
                  <a:t>how </a:t>
                </a:r>
                <a:r>
                  <a:rPr lang="en-US" b="1" dirty="0"/>
                  <a:t>to classify.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D9E13-B783-4AB3-BA66-B11E12E00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450" y="6130925"/>
                <a:ext cx="5943600" cy="2585323"/>
              </a:xfrm>
              <a:prstGeom prst="rect">
                <a:avLst/>
              </a:prstGeom>
              <a:blipFill>
                <a:blip r:embed="rId4"/>
                <a:stretch>
                  <a:fillRect l="-923" t="-1415" b="-2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7312832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70" dirty="0">
                <a:latin typeface="+mn-lt"/>
              </a:rPr>
              <a:t>Experiments </a:t>
            </a:r>
            <a:r>
              <a:rPr sz="6650" spc="285" dirty="0">
                <a:latin typeface="+mn-lt"/>
              </a:rPr>
              <a:t>on </a:t>
            </a:r>
            <a:r>
              <a:rPr sz="6650" spc="240" dirty="0">
                <a:latin typeface="+mn-lt"/>
              </a:rPr>
              <a:t>Reinforcement</a:t>
            </a:r>
            <a:r>
              <a:rPr sz="6650" spc="-850" dirty="0">
                <a:latin typeface="+mn-lt"/>
              </a:rPr>
              <a:t> </a:t>
            </a:r>
            <a:r>
              <a:rPr sz="6650" spc="290" dirty="0">
                <a:latin typeface="+mn-lt"/>
              </a:rPr>
              <a:t>Learning</a:t>
            </a:r>
            <a:endParaRPr sz="665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53" y="2965219"/>
            <a:ext cx="216535" cy="235013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651" y="2954749"/>
            <a:ext cx="17558399" cy="3741922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250" spc="110" dirty="0">
                <a:cs typeface="Calibri"/>
              </a:rPr>
              <a:t>rllab </a:t>
            </a:r>
            <a:r>
              <a:rPr sz="4250" spc="275" dirty="0">
                <a:cs typeface="Calibri"/>
              </a:rPr>
              <a:t>benchmark</a:t>
            </a:r>
            <a:r>
              <a:rPr sz="4250" spc="-55" dirty="0">
                <a:cs typeface="Calibri"/>
              </a:rPr>
              <a:t> </a:t>
            </a:r>
            <a:r>
              <a:rPr sz="4250" spc="170" dirty="0">
                <a:cs typeface="Calibri"/>
              </a:rPr>
              <a:t>suite</a:t>
            </a:r>
            <a:endParaRPr sz="4250" dirty="0">
              <a:cs typeface="Calibri"/>
            </a:endParaRPr>
          </a:p>
          <a:p>
            <a:pPr marL="12700" marR="5080">
              <a:lnSpc>
                <a:spcPct val="113199"/>
              </a:lnSpc>
              <a:spcBef>
                <a:spcPts val="330"/>
              </a:spcBef>
            </a:pPr>
            <a:r>
              <a:rPr sz="4250" spc="160" dirty="0">
                <a:cs typeface="Calibri"/>
              </a:rPr>
              <a:t>Neural</a:t>
            </a:r>
            <a:r>
              <a:rPr sz="4250" spc="30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network</a:t>
            </a:r>
            <a:r>
              <a:rPr sz="4250" spc="30" dirty="0">
                <a:cs typeface="Calibri"/>
              </a:rPr>
              <a:t> </a:t>
            </a:r>
            <a:r>
              <a:rPr sz="4250" spc="225" dirty="0">
                <a:cs typeface="Calibri"/>
              </a:rPr>
              <a:t>policy</a:t>
            </a:r>
            <a:r>
              <a:rPr sz="4250" spc="30" dirty="0">
                <a:cs typeface="Calibri"/>
              </a:rPr>
              <a:t> </a:t>
            </a:r>
            <a:r>
              <a:rPr sz="4250" spc="150" dirty="0">
                <a:cs typeface="Calibri"/>
              </a:rPr>
              <a:t>with</a:t>
            </a:r>
            <a:r>
              <a:rPr sz="4250" spc="30" dirty="0">
                <a:cs typeface="Calibri"/>
              </a:rPr>
              <a:t> </a:t>
            </a:r>
            <a:r>
              <a:rPr sz="4250" spc="254" dirty="0">
                <a:cs typeface="Calibri"/>
              </a:rPr>
              <a:t>two</a:t>
            </a:r>
            <a:r>
              <a:rPr sz="4250" spc="30" dirty="0">
                <a:cs typeface="Calibri"/>
              </a:rPr>
              <a:t> </a:t>
            </a:r>
            <a:r>
              <a:rPr sz="4250" spc="210" dirty="0">
                <a:cs typeface="Calibri"/>
              </a:rPr>
              <a:t>hidden</a:t>
            </a:r>
            <a:r>
              <a:rPr sz="4250" spc="35" dirty="0">
                <a:cs typeface="Calibri"/>
              </a:rPr>
              <a:t> </a:t>
            </a:r>
            <a:r>
              <a:rPr sz="4250" spc="165" dirty="0">
                <a:cs typeface="Calibri"/>
              </a:rPr>
              <a:t>layers</a:t>
            </a:r>
            <a:r>
              <a:rPr sz="4250" spc="30" dirty="0">
                <a:cs typeface="Calibri"/>
              </a:rPr>
              <a:t> </a:t>
            </a:r>
            <a:r>
              <a:rPr sz="4250" spc="285" dirty="0">
                <a:cs typeface="Calibri"/>
              </a:rPr>
              <a:t>of</a:t>
            </a:r>
            <a:r>
              <a:rPr sz="4250" spc="30" dirty="0">
                <a:cs typeface="Calibri"/>
              </a:rPr>
              <a:t> </a:t>
            </a:r>
            <a:r>
              <a:rPr sz="4250" spc="245" dirty="0">
                <a:cs typeface="Calibri"/>
              </a:rPr>
              <a:t>size</a:t>
            </a:r>
            <a:r>
              <a:rPr sz="4250" spc="30" dirty="0">
                <a:cs typeface="Calibri"/>
              </a:rPr>
              <a:t> </a:t>
            </a:r>
            <a:r>
              <a:rPr sz="4250" spc="229" dirty="0">
                <a:cs typeface="Calibri"/>
              </a:rPr>
              <a:t>100</a:t>
            </a:r>
            <a:r>
              <a:rPr sz="4250" spc="30" dirty="0">
                <a:cs typeface="Calibri"/>
              </a:rPr>
              <a:t> </a:t>
            </a:r>
            <a:r>
              <a:rPr sz="4250" spc="150" dirty="0">
                <a:cs typeface="Calibri"/>
              </a:rPr>
              <a:t>with</a:t>
            </a:r>
            <a:r>
              <a:rPr sz="4250" spc="35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ReLU  </a:t>
            </a:r>
            <a:r>
              <a:rPr sz="4250" spc="240" dirty="0">
                <a:cs typeface="Calibri"/>
              </a:rPr>
              <a:t>Gradients </a:t>
            </a:r>
            <a:r>
              <a:rPr sz="4250" spc="250" dirty="0">
                <a:cs typeface="Calibri"/>
              </a:rPr>
              <a:t>updates </a:t>
            </a:r>
            <a:r>
              <a:rPr sz="4250" spc="175" dirty="0">
                <a:cs typeface="Calibri"/>
              </a:rPr>
              <a:t>are </a:t>
            </a:r>
            <a:r>
              <a:rPr sz="4250" spc="295" dirty="0">
                <a:cs typeface="Calibri"/>
              </a:rPr>
              <a:t>computed </a:t>
            </a:r>
            <a:r>
              <a:rPr sz="4250" spc="235" dirty="0">
                <a:cs typeface="Calibri"/>
              </a:rPr>
              <a:t>using </a:t>
            </a:r>
            <a:r>
              <a:rPr sz="4250" spc="100" dirty="0">
                <a:cs typeface="Calibri"/>
              </a:rPr>
              <a:t>vanilla </a:t>
            </a:r>
            <a:r>
              <a:rPr sz="4250" spc="225" dirty="0">
                <a:cs typeface="Calibri"/>
              </a:rPr>
              <a:t>policy </a:t>
            </a:r>
            <a:r>
              <a:rPr sz="4250" spc="200" dirty="0">
                <a:cs typeface="Calibri"/>
              </a:rPr>
              <a:t>gradient  </a:t>
            </a:r>
            <a:r>
              <a:rPr sz="4250" spc="305" dirty="0">
                <a:cs typeface="Calibri"/>
              </a:rPr>
              <a:t>(REINFORCE)</a:t>
            </a:r>
            <a:endParaRPr sz="425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250" spc="250" dirty="0">
                <a:cs typeface="Calibri"/>
              </a:rPr>
              <a:t>and</a:t>
            </a:r>
            <a:r>
              <a:rPr sz="4250" spc="30" dirty="0">
                <a:cs typeface="Calibri"/>
              </a:rPr>
              <a:t> </a:t>
            </a:r>
            <a:r>
              <a:rPr sz="4250" spc="229" dirty="0">
                <a:cs typeface="Calibri"/>
              </a:rPr>
              <a:t>trust-region</a:t>
            </a:r>
            <a:r>
              <a:rPr sz="4250" spc="30" dirty="0">
                <a:cs typeface="Calibri"/>
              </a:rPr>
              <a:t> </a:t>
            </a:r>
            <a:r>
              <a:rPr sz="4250" spc="225" dirty="0">
                <a:cs typeface="Calibri"/>
              </a:rPr>
              <a:t>policy</a:t>
            </a:r>
            <a:r>
              <a:rPr sz="4250" spc="35" dirty="0">
                <a:cs typeface="Calibri"/>
              </a:rPr>
              <a:t> </a:t>
            </a:r>
            <a:r>
              <a:rPr sz="4250" spc="260" dirty="0">
                <a:cs typeface="Calibri"/>
              </a:rPr>
              <a:t>(TRPO)</a:t>
            </a:r>
            <a:r>
              <a:rPr sz="4250" spc="30" dirty="0">
                <a:cs typeface="Calibri"/>
              </a:rPr>
              <a:t> </a:t>
            </a:r>
            <a:r>
              <a:rPr sz="4250" spc="180" dirty="0">
                <a:cs typeface="Calibri"/>
              </a:rPr>
              <a:t>optimization</a:t>
            </a:r>
            <a:r>
              <a:rPr sz="4250" spc="35" dirty="0">
                <a:cs typeface="Calibri"/>
              </a:rPr>
              <a:t> </a:t>
            </a:r>
            <a:r>
              <a:rPr sz="4250" spc="290" dirty="0">
                <a:cs typeface="Calibri"/>
              </a:rPr>
              <a:t>as</a:t>
            </a:r>
            <a:r>
              <a:rPr sz="4250" spc="30" dirty="0">
                <a:cs typeface="Calibri"/>
              </a:rPr>
              <a:t> </a:t>
            </a:r>
            <a:r>
              <a:rPr sz="4250" spc="190" dirty="0">
                <a:cs typeface="Calibri"/>
              </a:rPr>
              <a:t>meta-optimizer.</a:t>
            </a:r>
            <a:endParaRPr sz="4250" dirty="0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2753" y="7568220"/>
            <a:ext cx="2165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9705" y="7414822"/>
            <a:ext cx="15315056" cy="3036729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260"/>
              </a:spcBef>
            </a:pPr>
            <a:r>
              <a:rPr sz="4250" spc="295" dirty="0">
                <a:cs typeface="Calibri"/>
              </a:rPr>
              <a:t>Comparison</a:t>
            </a:r>
            <a:endParaRPr sz="4250">
              <a:cs typeface="Calibri"/>
            </a:endParaRPr>
          </a:p>
          <a:p>
            <a:pPr marL="682625" indent="-6705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682625" algn="l"/>
                <a:tab pos="683260" algn="l"/>
              </a:tabLst>
            </a:pPr>
            <a:r>
              <a:rPr sz="5925" spc="202" baseline="1406" dirty="0">
                <a:cs typeface="Calibri"/>
              </a:rPr>
              <a:t>Pretraining</a:t>
            </a:r>
            <a:r>
              <a:rPr sz="5925" spc="37" baseline="1406" dirty="0">
                <a:cs typeface="Calibri"/>
              </a:rPr>
              <a:t> </a:t>
            </a:r>
            <a:r>
              <a:rPr sz="5925" spc="315" baseline="1406" dirty="0">
                <a:cs typeface="Calibri"/>
              </a:rPr>
              <a:t>one</a:t>
            </a:r>
            <a:r>
              <a:rPr sz="5925" spc="44" baseline="1406" dirty="0">
                <a:cs typeface="Calibri"/>
              </a:rPr>
              <a:t> </a:t>
            </a:r>
            <a:r>
              <a:rPr sz="5925" spc="292" baseline="1406" dirty="0">
                <a:cs typeface="Calibri"/>
              </a:rPr>
              <a:t>policy</a:t>
            </a:r>
            <a:r>
              <a:rPr sz="5925" spc="44" baseline="1406" dirty="0">
                <a:cs typeface="Calibri"/>
              </a:rPr>
              <a:t> </a:t>
            </a:r>
            <a:r>
              <a:rPr sz="5925" spc="284" baseline="1406" dirty="0">
                <a:cs typeface="Calibri"/>
              </a:rPr>
              <a:t>on</a:t>
            </a:r>
            <a:r>
              <a:rPr sz="5925" spc="37" baseline="1406" dirty="0">
                <a:cs typeface="Calibri"/>
              </a:rPr>
              <a:t> </a:t>
            </a:r>
            <a:r>
              <a:rPr sz="5925" spc="30" baseline="1406" dirty="0">
                <a:cs typeface="Calibri"/>
              </a:rPr>
              <a:t>all</a:t>
            </a:r>
            <a:r>
              <a:rPr sz="5925" spc="44" baseline="1406" dirty="0">
                <a:cs typeface="Calibri"/>
              </a:rPr>
              <a:t> </a:t>
            </a:r>
            <a:r>
              <a:rPr sz="5925" spc="382" baseline="1406" dirty="0">
                <a:cs typeface="Calibri"/>
              </a:rPr>
              <a:t>of</a:t>
            </a:r>
            <a:r>
              <a:rPr sz="5925" spc="44" baseline="1406" dirty="0">
                <a:cs typeface="Calibri"/>
              </a:rPr>
              <a:t> </a:t>
            </a:r>
            <a:r>
              <a:rPr sz="5925" spc="277" baseline="1406" dirty="0">
                <a:cs typeface="Calibri"/>
              </a:rPr>
              <a:t>the</a:t>
            </a:r>
            <a:r>
              <a:rPr sz="5925" spc="44" baseline="1406" dirty="0">
                <a:cs typeface="Calibri"/>
              </a:rPr>
              <a:t> </a:t>
            </a:r>
            <a:r>
              <a:rPr sz="5925" spc="322" baseline="1406" dirty="0">
                <a:cs typeface="Calibri"/>
              </a:rPr>
              <a:t>tasks</a:t>
            </a:r>
            <a:r>
              <a:rPr sz="5925" spc="37" baseline="1406" dirty="0">
                <a:cs typeface="Calibri"/>
              </a:rPr>
              <a:t> </a:t>
            </a:r>
            <a:r>
              <a:rPr sz="5925" spc="330" baseline="1406" dirty="0">
                <a:cs typeface="Calibri"/>
              </a:rPr>
              <a:t>and</a:t>
            </a:r>
            <a:r>
              <a:rPr sz="5925" spc="-75" baseline="1406" dirty="0">
                <a:cs typeface="Calibri"/>
              </a:rPr>
              <a:t> </a:t>
            </a:r>
            <a:r>
              <a:rPr sz="5925" spc="300" baseline="1406" dirty="0">
                <a:cs typeface="Calibri"/>
              </a:rPr>
              <a:t>fine-tuning</a:t>
            </a:r>
            <a:endParaRPr sz="5925" baseline="1406">
              <a:cs typeface="Calibri"/>
            </a:endParaRPr>
          </a:p>
          <a:p>
            <a:pPr marL="682625" indent="-670560">
              <a:lnSpc>
                <a:spcPct val="100000"/>
              </a:lnSpc>
              <a:spcBef>
                <a:spcPts val="950"/>
              </a:spcBef>
              <a:buFont typeface="Arial"/>
              <a:buChar char="•"/>
              <a:tabLst>
                <a:tab pos="682625" algn="l"/>
                <a:tab pos="683260" algn="l"/>
              </a:tabLst>
            </a:pPr>
            <a:r>
              <a:rPr sz="5925" spc="172" baseline="1406" dirty="0">
                <a:cs typeface="Calibri"/>
              </a:rPr>
              <a:t>Training</a:t>
            </a:r>
            <a:r>
              <a:rPr sz="5925" spc="37" baseline="1406" dirty="0">
                <a:cs typeface="Calibri"/>
              </a:rPr>
              <a:t> </a:t>
            </a:r>
            <a:r>
              <a:rPr sz="5925" spc="307" baseline="1406" dirty="0">
                <a:cs typeface="Calibri"/>
              </a:rPr>
              <a:t>a</a:t>
            </a:r>
            <a:r>
              <a:rPr sz="5925" spc="44" baseline="1406" dirty="0">
                <a:cs typeface="Calibri"/>
              </a:rPr>
              <a:t> </a:t>
            </a:r>
            <a:r>
              <a:rPr sz="5925" spc="292" baseline="1406" dirty="0">
                <a:cs typeface="Calibri"/>
              </a:rPr>
              <a:t>policy</a:t>
            </a:r>
            <a:r>
              <a:rPr sz="5925" spc="-82" baseline="1406" dirty="0">
                <a:cs typeface="Calibri"/>
              </a:rPr>
              <a:t> </a:t>
            </a:r>
            <a:r>
              <a:rPr sz="5925" spc="307" baseline="1406" dirty="0">
                <a:cs typeface="Calibri"/>
              </a:rPr>
              <a:t>from</a:t>
            </a:r>
            <a:r>
              <a:rPr sz="5925" spc="44" baseline="1406" dirty="0">
                <a:cs typeface="Calibri"/>
              </a:rPr>
              <a:t> </a:t>
            </a:r>
            <a:r>
              <a:rPr sz="5925" spc="254" baseline="1406" dirty="0">
                <a:cs typeface="Calibri"/>
              </a:rPr>
              <a:t>randomly</a:t>
            </a:r>
            <a:r>
              <a:rPr sz="5925" spc="37" baseline="1406" dirty="0">
                <a:cs typeface="Calibri"/>
              </a:rPr>
              <a:t> </a:t>
            </a:r>
            <a:r>
              <a:rPr sz="5925" spc="165" baseline="1406" dirty="0">
                <a:cs typeface="Calibri"/>
              </a:rPr>
              <a:t>initialized</a:t>
            </a:r>
            <a:r>
              <a:rPr sz="5925" spc="44" baseline="1406" dirty="0">
                <a:cs typeface="Calibri"/>
              </a:rPr>
              <a:t> </a:t>
            </a:r>
            <a:r>
              <a:rPr sz="5925" spc="315" baseline="1406" dirty="0">
                <a:cs typeface="Calibri"/>
              </a:rPr>
              <a:t>weights</a:t>
            </a:r>
            <a:endParaRPr sz="5925" baseline="1406">
              <a:cs typeface="Calibri"/>
            </a:endParaRPr>
          </a:p>
          <a:p>
            <a:pPr marL="682625" indent="-670560">
              <a:lnSpc>
                <a:spcPct val="100000"/>
              </a:lnSpc>
              <a:spcBef>
                <a:spcPts val="950"/>
              </a:spcBef>
              <a:buFont typeface="Arial"/>
              <a:buChar char="•"/>
              <a:tabLst>
                <a:tab pos="682625" algn="l"/>
                <a:tab pos="683260" algn="l"/>
              </a:tabLst>
            </a:pPr>
            <a:r>
              <a:rPr sz="5925" spc="375" baseline="1406" dirty="0">
                <a:cs typeface="Calibri"/>
              </a:rPr>
              <a:t>Oracle</a:t>
            </a:r>
            <a:r>
              <a:rPr sz="5925" spc="30" baseline="1406" dirty="0">
                <a:cs typeface="Calibri"/>
              </a:rPr>
              <a:t> </a:t>
            </a:r>
            <a:r>
              <a:rPr sz="5925" spc="292" baseline="1406" dirty="0">
                <a:cs typeface="Calibri"/>
              </a:rPr>
              <a:t>policy</a:t>
            </a:r>
            <a:endParaRPr sz="5925" baseline="1406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097" y="877325"/>
            <a:ext cx="2717827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cs typeface="Calibri"/>
              </a:rPr>
              <a:t>5.</a:t>
            </a:r>
            <a:r>
              <a:rPr sz="2950" spc="-45" dirty="0">
                <a:cs typeface="Calibri"/>
              </a:rPr>
              <a:t> </a:t>
            </a:r>
            <a:r>
              <a:rPr sz="2950" spc="140" dirty="0">
                <a:cs typeface="Calibri"/>
              </a:rPr>
              <a:t>Experiment</a:t>
            </a:r>
            <a:endParaRPr sz="2950" dirty="0"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51805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60" dirty="0">
                <a:latin typeface="+mn-lt"/>
              </a:rPr>
              <a:t>Results </a:t>
            </a:r>
            <a:r>
              <a:rPr sz="6650" spc="285" dirty="0">
                <a:latin typeface="+mn-lt"/>
              </a:rPr>
              <a:t>on </a:t>
            </a:r>
            <a:r>
              <a:rPr sz="6650" spc="240" dirty="0">
                <a:latin typeface="+mn-lt"/>
              </a:rPr>
              <a:t>Reinforcement</a:t>
            </a:r>
            <a:r>
              <a:rPr sz="6650" spc="-855" dirty="0">
                <a:latin typeface="+mn-lt"/>
              </a:rPr>
              <a:t> </a:t>
            </a:r>
            <a:r>
              <a:rPr sz="6650" spc="290" dirty="0">
                <a:latin typeface="+mn-lt"/>
              </a:rPr>
              <a:t>Learning</a:t>
            </a:r>
            <a:endParaRPr sz="665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52" y="3086682"/>
            <a:ext cx="4535535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30" baseline="1307" dirty="0">
                <a:cs typeface="Calibri"/>
              </a:rPr>
              <a:t>2d</a:t>
            </a:r>
            <a:r>
              <a:rPr sz="6375" spc="-82" baseline="1307" dirty="0">
                <a:cs typeface="Calibri"/>
              </a:rPr>
              <a:t> </a:t>
            </a:r>
            <a:r>
              <a:rPr sz="6375" spc="284" baseline="1307" dirty="0">
                <a:cs typeface="Calibri"/>
              </a:rPr>
              <a:t>navigation</a:t>
            </a:r>
            <a:endParaRPr sz="6375" baseline="1307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097" y="877325"/>
            <a:ext cx="2744919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cs typeface="Calibri"/>
              </a:rPr>
              <a:t>5.</a:t>
            </a:r>
            <a:r>
              <a:rPr sz="2950" spc="-45" dirty="0">
                <a:cs typeface="Calibri"/>
              </a:rPr>
              <a:t> </a:t>
            </a:r>
            <a:r>
              <a:rPr sz="2950" spc="140" dirty="0">
                <a:cs typeface="Calibri"/>
              </a:rPr>
              <a:t>Experiment</a:t>
            </a:r>
            <a:endParaRPr sz="295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8113" y="4198305"/>
            <a:ext cx="7667569" cy="520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6146" y="7746514"/>
            <a:ext cx="7258699" cy="3754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70806" y="4009139"/>
            <a:ext cx="7112254" cy="338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4553" y="9772600"/>
            <a:ext cx="8545850" cy="1326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52567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60" dirty="0">
                <a:latin typeface="+mn-lt"/>
              </a:rPr>
              <a:t>Results </a:t>
            </a:r>
            <a:r>
              <a:rPr sz="6650" spc="285" dirty="0">
                <a:latin typeface="+mn-lt"/>
              </a:rPr>
              <a:t>on </a:t>
            </a:r>
            <a:r>
              <a:rPr sz="6650" spc="240" dirty="0">
                <a:latin typeface="+mn-lt"/>
              </a:rPr>
              <a:t>Reinforcement</a:t>
            </a:r>
            <a:r>
              <a:rPr sz="6650" spc="-855" dirty="0">
                <a:latin typeface="+mn-lt"/>
              </a:rPr>
              <a:t> </a:t>
            </a:r>
            <a:r>
              <a:rPr sz="6650" spc="290" dirty="0">
                <a:latin typeface="+mn-lt"/>
              </a:rPr>
              <a:t>Learning</a:t>
            </a:r>
            <a:endParaRPr sz="665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53" y="2955098"/>
            <a:ext cx="17905054" cy="154016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90" baseline="1307" dirty="0">
                <a:cs typeface="Calibri"/>
              </a:rPr>
              <a:t>Locomotion</a:t>
            </a:r>
            <a:endParaRPr sz="6375" baseline="1307">
              <a:cs typeface="Calibri"/>
            </a:endParaRPr>
          </a:p>
          <a:p>
            <a:pPr marL="1059180" lvl="1" indent="-67056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1059180" algn="l"/>
                <a:tab pos="1059815" algn="l"/>
              </a:tabLst>
            </a:pPr>
            <a:r>
              <a:rPr sz="5925" spc="300" baseline="1406" dirty="0">
                <a:cs typeface="Calibri"/>
              </a:rPr>
              <a:t>High-dimensional</a:t>
            </a:r>
            <a:r>
              <a:rPr sz="5925" spc="37" baseline="1406" dirty="0">
                <a:cs typeface="Calibri"/>
              </a:rPr>
              <a:t> </a:t>
            </a:r>
            <a:r>
              <a:rPr sz="5925" spc="284" baseline="1406" dirty="0">
                <a:cs typeface="Calibri"/>
              </a:rPr>
              <a:t>locomotion</a:t>
            </a:r>
            <a:r>
              <a:rPr sz="5925" spc="37" baseline="1406" dirty="0">
                <a:cs typeface="Calibri"/>
              </a:rPr>
              <a:t> </a:t>
            </a:r>
            <a:r>
              <a:rPr sz="5925" spc="322" baseline="1406" dirty="0">
                <a:cs typeface="Calibri"/>
              </a:rPr>
              <a:t>tasks</a:t>
            </a:r>
            <a:r>
              <a:rPr sz="5925" spc="37" baseline="1406" dirty="0">
                <a:cs typeface="Calibri"/>
              </a:rPr>
              <a:t> </a:t>
            </a:r>
            <a:r>
              <a:rPr sz="5925" spc="187" baseline="1406" dirty="0">
                <a:cs typeface="Calibri"/>
              </a:rPr>
              <a:t>with</a:t>
            </a:r>
            <a:r>
              <a:rPr sz="5925" spc="37" baseline="1406" dirty="0">
                <a:cs typeface="Calibri"/>
              </a:rPr>
              <a:t> </a:t>
            </a:r>
            <a:r>
              <a:rPr sz="5925" spc="277" baseline="1406" dirty="0">
                <a:cs typeface="Calibri"/>
              </a:rPr>
              <a:t>the</a:t>
            </a:r>
            <a:r>
              <a:rPr sz="5925" spc="37" baseline="1406" dirty="0">
                <a:cs typeface="Calibri"/>
              </a:rPr>
              <a:t> </a:t>
            </a:r>
            <a:r>
              <a:rPr sz="5925" spc="562" baseline="1406" dirty="0">
                <a:cs typeface="Calibri"/>
              </a:rPr>
              <a:t>MuJoCo</a:t>
            </a:r>
            <a:r>
              <a:rPr sz="5925" spc="37" baseline="1406" dirty="0">
                <a:cs typeface="Calibri"/>
              </a:rPr>
              <a:t> </a:t>
            </a:r>
            <a:r>
              <a:rPr sz="5925" spc="195" baseline="1406" dirty="0">
                <a:cs typeface="Calibri"/>
              </a:rPr>
              <a:t>simulator</a:t>
            </a:r>
            <a:endParaRPr sz="5925" baseline="1406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097" y="877325"/>
            <a:ext cx="2758697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65" dirty="0">
                <a:cs typeface="Calibri"/>
              </a:rPr>
              <a:t>5.</a:t>
            </a:r>
            <a:r>
              <a:rPr sz="2950" spc="-45" dirty="0">
                <a:cs typeface="Calibri"/>
              </a:rPr>
              <a:t> </a:t>
            </a:r>
            <a:r>
              <a:rPr sz="2950" spc="140" dirty="0">
                <a:cs typeface="Calibri"/>
              </a:rPr>
              <a:t>Experiment</a:t>
            </a:r>
            <a:endParaRPr sz="295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51371" y="8977003"/>
            <a:ext cx="9218571" cy="1399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202" y="4947473"/>
            <a:ext cx="19359082" cy="3498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096" y="849533"/>
            <a:ext cx="16609153" cy="158440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950" spc="55" dirty="0">
                <a:latin typeface="+mn-lt"/>
              </a:rPr>
              <a:t>6.</a:t>
            </a:r>
            <a:r>
              <a:rPr sz="2950" spc="15" dirty="0">
                <a:latin typeface="+mn-lt"/>
              </a:rPr>
              <a:t> </a:t>
            </a:r>
            <a:r>
              <a:rPr sz="2950" spc="175" dirty="0">
                <a:latin typeface="+mn-lt"/>
              </a:rPr>
              <a:t>Discussion</a:t>
            </a:r>
            <a:endParaRPr sz="2950">
              <a:latin typeface="+mn-lt"/>
            </a:endParaRPr>
          </a:p>
          <a:p>
            <a:pPr marL="221615">
              <a:lnSpc>
                <a:spcPct val="100000"/>
              </a:lnSpc>
              <a:spcBef>
                <a:spcPts val="509"/>
              </a:spcBef>
            </a:pPr>
            <a:r>
              <a:rPr sz="6650" spc="280" dirty="0">
                <a:latin typeface="+mn-lt"/>
              </a:rPr>
              <a:t>Why</a:t>
            </a:r>
            <a:r>
              <a:rPr sz="6650" spc="-110" dirty="0">
                <a:latin typeface="+mn-lt"/>
              </a:rPr>
              <a:t> </a:t>
            </a:r>
            <a:r>
              <a:rPr sz="6650" spc="-85" dirty="0">
                <a:latin typeface="+mn-lt"/>
              </a:rPr>
              <a:t>1st</a:t>
            </a:r>
            <a:r>
              <a:rPr sz="6650" spc="-240" dirty="0">
                <a:latin typeface="+mn-lt"/>
              </a:rPr>
              <a:t> </a:t>
            </a:r>
            <a:r>
              <a:rPr sz="6650" spc="380" dirty="0">
                <a:latin typeface="+mn-lt"/>
              </a:rPr>
              <a:t>Order</a:t>
            </a:r>
            <a:r>
              <a:rPr sz="6650" spc="-305" dirty="0">
                <a:latin typeface="+mn-lt"/>
              </a:rPr>
              <a:t> </a:t>
            </a:r>
            <a:r>
              <a:rPr sz="6650" spc="229" dirty="0">
                <a:latin typeface="+mn-lt"/>
              </a:rPr>
              <a:t>Approximation</a:t>
            </a:r>
            <a:r>
              <a:rPr sz="6650" spc="-370" dirty="0">
                <a:latin typeface="+mn-lt"/>
              </a:rPr>
              <a:t> </a:t>
            </a:r>
            <a:r>
              <a:rPr sz="6650" spc="215" dirty="0">
                <a:latin typeface="+mn-lt"/>
              </a:rPr>
              <a:t>Works?</a:t>
            </a:r>
            <a:endParaRPr sz="6650">
              <a:latin typeface="+mn-l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6253743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80" dirty="0">
                <a:latin typeface="+mn-lt"/>
              </a:rPr>
              <a:t>Why</a:t>
            </a:r>
            <a:r>
              <a:rPr sz="6650" spc="-110" dirty="0">
                <a:latin typeface="+mn-lt"/>
              </a:rPr>
              <a:t> </a:t>
            </a:r>
            <a:r>
              <a:rPr sz="6650" spc="-85" dirty="0">
                <a:latin typeface="+mn-lt"/>
              </a:rPr>
              <a:t>1st</a:t>
            </a:r>
            <a:r>
              <a:rPr sz="6650" spc="-240" dirty="0">
                <a:latin typeface="+mn-lt"/>
              </a:rPr>
              <a:t> </a:t>
            </a:r>
            <a:r>
              <a:rPr sz="6650" spc="380" dirty="0">
                <a:latin typeface="+mn-lt"/>
              </a:rPr>
              <a:t>Order</a:t>
            </a:r>
            <a:r>
              <a:rPr sz="6650" spc="-305" dirty="0">
                <a:latin typeface="+mn-lt"/>
              </a:rPr>
              <a:t> </a:t>
            </a:r>
            <a:r>
              <a:rPr sz="6650" spc="229" dirty="0">
                <a:latin typeface="+mn-lt"/>
              </a:rPr>
              <a:t>Approximation</a:t>
            </a:r>
            <a:r>
              <a:rPr sz="6650" spc="-370" dirty="0">
                <a:latin typeface="+mn-lt"/>
              </a:rPr>
              <a:t> </a:t>
            </a:r>
            <a:r>
              <a:rPr sz="6650" spc="215" dirty="0">
                <a:latin typeface="+mn-lt"/>
              </a:rPr>
              <a:t>Works?</a:t>
            </a:r>
            <a:endParaRPr sz="665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9705" y="3861527"/>
            <a:ext cx="2019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9705" y="5222742"/>
            <a:ext cx="2019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442753" y="2966441"/>
            <a:ext cx="17981898" cy="294349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88010" marR="5080" indent="-588010">
              <a:lnSpc>
                <a:spcPct val="111800"/>
              </a:lnSpc>
              <a:spcBef>
                <a:spcPts val="480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165" baseline="1307" dirty="0">
                <a:latin typeface="+mn-lt"/>
              </a:rPr>
              <a:t>[Montufar14]</a:t>
            </a:r>
            <a:r>
              <a:rPr sz="6375" spc="-209" baseline="1307" dirty="0">
                <a:latin typeface="+mn-lt"/>
              </a:rPr>
              <a:t> </a:t>
            </a:r>
            <a:r>
              <a:rPr sz="6375" spc="359" baseline="1307" dirty="0">
                <a:latin typeface="+mn-lt"/>
              </a:rPr>
              <a:t>The</a:t>
            </a:r>
            <a:r>
              <a:rPr sz="6375" spc="44" baseline="1307" dirty="0">
                <a:latin typeface="+mn-lt"/>
              </a:rPr>
              <a:t> </a:t>
            </a:r>
            <a:r>
              <a:rPr sz="6375" spc="337" baseline="1307" dirty="0">
                <a:latin typeface="+mn-lt"/>
              </a:rPr>
              <a:t>objective</a:t>
            </a:r>
            <a:r>
              <a:rPr sz="6375" spc="-82" baseline="1307" dirty="0">
                <a:latin typeface="+mn-lt"/>
              </a:rPr>
              <a:t> </a:t>
            </a:r>
            <a:r>
              <a:rPr sz="6375" spc="322" baseline="1307" dirty="0">
                <a:latin typeface="+mn-lt"/>
              </a:rPr>
              <a:t>function</a:t>
            </a:r>
            <a:r>
              <a:rPr sz="6375" spc="52" baseline="1307" dirty="0">
                <a:latin typeface="+mn-lt"/>
              </a:rPr>
              <a:t> </a:t>
            </a:r>
            <a:r>
              <a:rPr sz="6375" spc="427" baseline="1307" dirty="0">
                <a:latin typeface="+mn-lt"/>
              </a:rPr>
              <a:t>of</a:t>
            </a:r>
            <a:r>
              <a:rPr sz="6375" spc="44" baseline="1307" dirty="0">
                <a:latin typeface="+mn-lt"/>
              </a:rPr>
              <a:t> </a:t>
            </a:r>
            <a:r>
              <a:rPr sz="6375" spc="322" baseline="1307" dirty="0">
                <a:latin typeface="+mn-lt"/>
              </a:rPr>
              <a:t>ReLU</a:t>
            </a:r>
            <a:r>
              <a:rPr sz="6375" spc="44" baseline="1307" dirty="0">
                <a:latin typeface="+mn-lt"/>
              </a:rPr>
              <a:t> </a:t>
            </a:r>
            <a:r>
              <a:rPr sz="6375" spc="322" baseline="1307" dirty="0">
                <a:latin typeface="+mn-lt"/>
              </a:rPr>
              <a:t>network</a:t>
            </a:r>
            <a:r>
              <a:rPr sz="6375" spc="52" baseline="1307" dirty="0">
                <a:latin typeface="+mn-lt"/>
              </a:rPr>
              <a:t> </a:t>
            </a:r>
            <a:r>
              <a:rPr sz="6375" spc="262" baseline="1307" dirty="0">
                <a:latin typeface="+mn-lt"/>
              </a:rPr>
              <a:t>is</a:t>
            </a:r>
            <a:r>
              <a:rPr sz="6375" spc="44" baseline="1307" dirty="0">
                <a:latin typeface="+mn-lt"/>
              </a:rPr>
              <a:t> </a:t>
            </a:r>
            <a:r>
              <a:rPr sz="6375" spc="240" baseline="1307" dirty="0">
                <a:latin typeface="+mn-lt"/>
              </a:rPr>
              <a:t>locally</a:t>
            </a:r>
            <a:r>
              <a:rPr sz="6375" spc="44" baseline="1307" dirty="0">
                <a:latin typeface="+mn-lt"/>
              </a:rPr>
              <a:t> </a:t>
            </a:r>
            <a:r>
              <a:rPr sz="6375" spc="67" baseline="1307" dirty="0">
                <a:latin typeface="+mn-lt"/>
              </a:rPr>
              <a:t>linear. </a:t>
            </a:r>
            <a:r>
              <a:rPr sz="4250" spc="45" dirty="0">
                <a:latin typeface="+mn-lt"/>
              </a:rPr>
              <a:t> </a:t>
            </a:r>
            <a:r>
              <a:rPr sz="3950" spc="340" dirty="0">
                <a:latin typeface="+mn-lt"/>
              </a:rPr>
              <a:t>So </a:t>
            </a:r>
            <a:r>
              <a:rPr sz="3950" spc="254" dirty="0">
                <a:latin typeface="+mn-lt"/>
              </a:rPr>
              <a:t>as </a:t>
            </a:r>
            <a:r>
              <a:rPr sz="3950" spc="185" dirty="0">
                <a:latin typeface="+mn-lt"/>
              </a:rPr>
              <a:t>the </a:t>
            </a:r>
            <a:r>
              <a:rPr sz="3950" spc="175" dirty="0">
                <a:latin typeface="+mn-lt"/>
              </a:rPr>
              <a:t>other </a:t>
            </a:r>
            <a:r>
              <a:rPr sz="3950" spc="225" dirty="0">
                <a:latin typeface="+mn-lt"/>
              </a:rPr>
              <a:t>piecewise </a:t>
            </a:r>
            <a:r>
              <a:rPr sz="3950" spc="105" dirty="0">
                <a:latin typeface="+mn-lt"/>
              </a:rPr>
              <a:t>linear </a:t>
            </a:r>
            <a:r>
              <a:rPr sz="3950" spc="175" dirty="0">
                <a:latin typeface="+mn-lt"/>
              </a:rPr>
              <a:t>activations </a:t>
            </a:r>
            <a:r>
              <a:rPr sz="3950" spc="150" dirty="0">
                <a:latin typeface="+mn-lt"/>
              </a:rPr>
              <a:t>(maxout, </a:t>
            </a:r>
            <a:r>
              <a:rPr sz="3950" spc="170" dirty="0">
                <a:latin typeface="+mn-lt"/>
              </a:rPr>
              <a:t>leaky </a:t>
            </a:r>
            <a:r>
              <a:rPr sz="3950" spc="55" dirty="0">
                <a:latin typeface="+mn-lt"/>
              </a:rPr>
              <a:t>relu, </a:t>
            </a:r>
            <a:r>
              <a:rPr sz="3950" spc="-25" dirty="0">
                <a:latin typeface="+mn-lt"/>
              </a:rPr>
              <a:t>...) </a:t>
            </a:r>
            <a:r>
              <a:rPr sz="3950" spc="150" dirty="0">
                <a:latin typeface="+mn-lt"/>
              </a:rPr>
              <a:t>are  </a:t>
            </a:r>
            <a:r>
              <a:rPr sz="3950" spc="195" dirty="0">
                <a:latin typeface="+mn-lt"/>
              </a:rPr>
              <a:t>used.</a:t>
            </a:r>
            <a:endParaRPr sz="3950" dirty="0">
              <a:latin typeface="+mn-lt"/>
            </a:endParaRPr>
          </a:p>
          <a:p>
            <a:pPr marL="1059180">
              <a:lnSpc>
                <a:spcPct val="100000"/>
              </a:lnSpc>
              <a:spcBef>
                <a:spcPts val="950"/>
              </a:spcBef>
            </a:pPr>
            <a:r>
              <a:rPr spc="235" dirty="0">
                <a:latin typeface="+mn-lt"/>
              </a:rPr>
              <a:t>Because,</a:t>
            </a:r>
            <a:r>
              <a:rPr spc="25" dirty="0">
                <a:latin typeface="+mn-lt"/>
              </a:rPr>
              <a:t> </a:t>
            </a:r>
            <a:r>
              <a:rPr spc="180" dirty="0">
                <a:latin typeface="+mn-lt"/>
              </a:rPr>
              <a:t>any</a:t>
            </a:r>
            <a:r>
              <a:rPr spc="30" dirty="0">
                <a:latin typeface="+mn-lt"/>
              </a:rPr>
              <a:t> </a:t>
            </a:r>
            <a:r>
              <a:rPr spc="235" dirty="0">
                <a:latin typeface="+mn-lt"/>
              </a:rPr>
              <a:t>composite</a:t>
            </a:r>
            <a:r>
              <a:rPr spc="-55" dirty="0">
                <a:latin typeface="+mn-lt"/>
              </a:rPr>
              <a:t> </a:t>
            </a:r>
            <a:r>
              <a:rPr spc="185" dirty="0">
                <a:latin typeface="+mn-lt"/>
              </a:rPr>
              <a:t>function</a:t>
            </a:r>
            <a:r>
              <a:rPr spc="30" dirty="0">
                <a:latin typeface="+mn-lt"/>
              </a:rPr>
              <a:t> </a:t>
            </a:r>
            <a:r>
              <a:rPr spc="125" dirty="0">
                <a:latin typeface="+mn-lt"/>
              </a:rPr>
              <a:t>with</a:t>
            </a:r>
            <a:r>
              <a:rPr spc="30" dirty="0">
                <a:latin typeface="+mn-lt"/>
              </a:rPr>
              <a:t> </a:t>
            </a:r>
            <a:r>
              <a:rPr spc="105" dirty="0">
                <a:latin typeface="+mn-lt"/>
              </a:rPr>
              <a:t>linear</a:t>
            </a:r>
            <a:r>
              <a:rPr spc="25" dirty="0">
                <a:latin typeface="+mn-lt"/>
              </a:rPr>
              <a:t> </a:t>
            </a:r>
            <a:r>
              <a:rPr spc="170" dirty="0">
                <a:latin typeface="+mn-lt"/>
              </a:rPr>
              <a:t>or</a:t>
            </a:r>
            <a:r>
              <a:rPr spc="30" dirty="0">
                <a:latin typeface="+mn-lt"/>
              </a:rPr>
              <a:t> </a:t>
            </a:r>
            <a:r>
              <a:rPr spc="225" dirty="0">
                <a:latin typeface="+mn-lt"/>
              </a:rPr>
              <a:t>piecewise</a:t>
            </a:r>
            <a:r>
              <a:rPr spc="25" dirty="0">
                <a:latin typeface="+mn-lt"/>
              </a:rPr>
              <a:t> </a:t>
            </a:r>
            <a:r>
              <a:rPr spc="105" dirty="0">
                <a:latin typeface="+mn-lt"/>
              </a:rPr>
              <a:t>linear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89840" y="5850995"/>
            <a:ext cx="8713255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00" dirty="0">
                <a:cs typeface="Calibri"/>
              </a:rPr>
              <a:t>functions </a:t>
            </a:r>
            <a:r>
              <a:rPr sz="3950" spc="180" dirty="0">
                <a:cs typeface="Calibri"/>
              </a:rPr>
              <a:t>should </a:t>
            </a:r>
            <a:r>
              <a:rPr sz="3950" spc="280" dirty="0">
                <a:cs typeface="Calibri"/>
              </a:rPr>
              <a:t>be </a:t>
            </a:r>
            <a:r>
              <a:rPr sz="3950" spc="135" dirty="0">
                <a:cs typeface="Calibri"/>
              </a:rPr>
              <a:t>locally</a:t>
            </a:r>
            <a:r>
              <a:rPr sz="3950" spc="-560" dirty="0">
                <a:cs typeface="Calibri"/>
              </a:rPr>
              <a:t> </a:t>
            </a:r>
            <a:r>
              <a:rPr sz="3950" spc="30" dirty="0">
                <a:cs typeface="Calibri"/>
              </a:rPr>
              <a:t>linear.</a:t>
            </a:r>
            <a:endParaRPr sz="395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5453" y="8972771"/>
            <a:ext cx="191135" cy="60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30"/>
              </a:lnSpc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096" y="877325"/>
            <a:ext cx="2608625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5" dirty="0">
                <a:cs typeface="Calibri"/>
              </a:rPr>
              <a:t>6.</a:t>
            </a:r>
            <a:r>
              <a:rPr sz="2950" spc="-50" dirty="0">
                <a:cs typeface="Calibri"/>
              </a:rPr>
              <a:t> </a:t>
            </a:r>
            <a:r>
              <a:rPr sz="2950" spc="175" dirty="0">
                <a:cs typeface="Calibri"/>
              </a:rPr>
              <a:t>Discussion</a:t>
            </a:r>
            <a:endParaRPr sz="2950"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8502" y="6898518"/>
            <a:ext cx="16253743" cy="3164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26362" y="8370804"/>
            <a:ext cx="1031875" cy="0"/>
          </a:xfrm>
          <a:custGeom>
            <a:avLst/>
            <a:gdLst/>
            <a:ahLst/>
            <a:cxnLst/>
            <a:rect l="l" t="t" r="r" b="b"/>
            <a:pathLst>
              <a:path w="1031875">
                <a:moveTo>
                  <a:pt x="1031486" y="0"/>
                </a:moveTo>
                <a:lnTo>
                  <a:pt x="1000074" y="0"/>
                </a:lnTo>
                <a:lnTo>
                  <a:pt x="0" y="0"/>
                </a:lnTo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26436" y="8245154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0" y="0"/>
                </a:moveTo>
                <a:lnTo>
                  <a:pt x="0" y="251301"/>
                </a:lnTo>
                <a:lnTo>
                  <a:pt x="251301" y="1256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5891" y="8447775"/>
            <a:ext cx="3551159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85" dirty="0">
                <a:cs typeface="Calibri"/>
              </a:rPr>
              <a:t>magnification</a:t>
            </a:r>
            <a:endParaRPr sz="3950" dirty="0"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00565" y="6385011"/>
            <a:ext cx="8024086" cy="929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25" dirty="0">
                <a:cs typeface="Arial"/>
              </a:rPr>
              <a:t>Solid</a:t>
            </a:r>
            <a:r>
              <a:rPr sz="1950" spc="-25" dirty="0">
                <a:cs typeface="Calibri"/>
              </a:rPr>
              <a:t>:</a:t>
            </a:r>
            <a:r>
              <a:rPr sz="1950" spc="-45" dirty="0">
                <a:cs typeface="Calibri"/>
              </a:rPr>
              <a:t> </a:t>
            </a:r>
            <a:r>
              <a:rPr sz="1950" spc="85" dirty="0">
                <a:cs typeface="Calibri"/>
              </a:rPr>
              <a:t>Shallow</a:t>
            </a:r>
            <a:r>
              <a:rPr sz="1950" spc="15" dirty="0">
                <a:cs typeface="Calibri"/>
              </a:rPr>
              <a:t> </a:t>
            </a:r>
            <a:r>
              <a:rPr sz="1950" spc="100" dirty="0">
                <a:cs typeface="Calibri"/>
              </a:rPr>
              <a:t>network</a:t>
            </a:r>
            <a:r>
              <a:rPr sz="1950" spc="15" dirty="0">
                <a:cs typeface="Calibri"/>
              </a:rPr>
              <a:t> </a:t>
            </a:r>
            <a:r>
              <a:rPr sz="1950" spc="75" dirty="0">
                <a:cs typeface="Calibri"/>
              </a:rPr>
              <a:t>with</a:t>
            </a:r>
            <a:r>
              <a:rPr sz="1950" spc="15" dirty="0">
                <a:cs typeface="Calibri"/>
              </a:rPr>
              <a:t> </a:t>
            </a:r>
            <a:r>
              <a:rPr sz="1950" spc="165" dirty="0">
                <a:cs typeface="Calibri"/>
              </a:rPr>
              <a:t>20</a:t>
            </a:r>
            <a:r>
              <a:rPr sz="1950" spc="15" dirty="0">
                <a:cs typeface="Calibri"/>
              </a:rPr>
              <a:t> </a:t>
            </a:r>
            <a:r>
              <a:rPr sz="1950" spc="100" dirty="0">
                <a:cs typeface="Calibri"/>
              </a:rPr>
              <a:t>hidden</a:t>
            </a:r>
            <a:r>
              <a:rPr sz="1950" spc="15" dirty="0">
                <a:cs typeface="Calibri"/>
              </a:rPr>
              <a:t> </a:t>
            </a:r>
            <a:r>
              <a:rPr sz="1950" spc="80" dirty="0">
                <a:cs typeface="Calibri"/>
              </a:rPr>
              <a:t>units</a:t>
            </a:r>
            <a:endParaRPr sz="195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spc="55" dirty="0">
                <a:cs typeface="Arial"/>
              </a:rPr>
              <a:t>Dotted</a:t>
            </a:r>
            <a:r>
              <a:rPr sz="1950" spc="55" dirty="0">
                <a:cs typeface="Calibri"/>
              </a:rPr>
              <a:t>:</a:t>
            </a:r>
            <a:r>
              <a:rPr sz="1950" spc="20" dirty="0">
                <a:cs typeface="Calibri"/>
              </a:rPr>
              <a:t> </a:t>
            </a:r>
            <a:r>
              <a:rPr sz="1950" spc="150" dirty="0">
                <a:cs typeface="Calibri"/>
              </a:rPr>
              <a:t>deep</a:t>
            </a:r>
            <a:r>
              <a:rPr sz="1950" spc="20" dirty="0">
                <a:cs typeface="Calibri"/>
              </a:rPr>
              <a:t> </a:t>
            </a:r>
            <a:r>
              <a:rPr sz="1950" spc="100" dirty="0">
                <a:cs typeface="Calibri"/>
              </a:rPr>
              <a:t>network</a:t>
            </a:r>
            <a:r>
              <a:rPr sz="1950" spc="25" dirty="0">
                <a:cs typeface="Calibri"/>
              </a:rPr>
              <a:t> </a:t>
            </a:r>
            <a:r>
              <a:rPr sz="1950" spc="45" dirty="0">
                <a:cs typeface="Calibri"/>
              </a:rPr>
              <a:t>(2</a:t>
            </a:r>
            <a:r>
              <a:rPr sz="1950" spc="20" dirty="0">
                <a:cs typeface="Calibri"/>
              </a:rPr>
              <a:t> </a:t>
            </a:r>
            <a:r>
              <a:rPr sz="1950" spc="100" dirty="0">
                <a:cs typeface="Calibri"/>
              </a:rPr>
              <a:t>hidden</a:t>
            </a:r>
            <a:r>
              <a:rPr sz="1950" spc="20" dirty="0">
                <a:cs typeface="Calibri"/>
              </a:rPr>
              <a:t> </a:t>
            </a:r>
            <a:r>
              <a:rPr sz="1950" spc="75" dirty="0">
                <a:cs typeface="Calibri"/>
              </a:rPr>
              <a:t>layers)</a:t>
            </a:r>
            <a:r>
              <a:rPr sz="1950" spc="20" dirty="0">
                <a:cs typeface="Calibri"/>
              </a:rPr>
              <a:t> </a:t>
            </a:r>
            <a:r>
              <a:rPr sz="1950" spc="75" dirty="0">
                <a:cs typeface="Calibri"/>
              </a:rPr>
              <a:t>with</a:t>
            </a:r>
            <a:r>
              <a:rPr sz="1950" spc="25" dirty="0">
                <a:cs typeface="Calibri"/>
              </a:rPr>
              <a:t> 10</a:t>
            </a:r>
            <a:r>
              <a:rPr sz="1950" spc="20" dirty="0">
                <a:cs typeface="Calibri"/>
              </a:rPr>
              <a:t> </a:t>
            </a:r>
            <a:r>
              <a:rPr sz="1950" spc="100" dirty="0">
                <a:cs typeface="Calibri"/>
              </a:rPr>
              <a:t>hidden</a:t>
            </a:r>
            <a:r>
              <a:rPr sz="1950" spc="20" dirty="0">
                <a:cs typeface="Calibri"/>
              </a:rPr>
              <a:t> </a:t>
            </a:r>
            <a:r>
              <a:rPr sz="1950" spc="80" dirty="0">
                <a:cs typeface="Calibri"/>
              </a:rPr>
              <a:t>units</a:t>
            </a:r>
            <a:r>
              <a:rPr sz="1950" spc="25" dirty="0">
                <a:cs typeface="Calibri"/>
              </a:rPr>
              <a:t> </a:t>
            </a:r>
            <a:r>
              <a:rPr sz="1950" spc="80" dirty="0">
                <a:cs typeface="Calibri"/>
              </a:rPr>
              <a:t>at</a:t>
            </a:r>
            <a:r>
              <a:rPr sz="1950" spc="20" dirty="0">
                <a:cs typeface="Calibri"/>
              </a:rPr>
              <a:t> </a:t>
            </a:r>
            <a:r>
              <a:rPr sz="1950" spc="150" dirty="0">
                <a:cs typeface="Calibri"/>
              </a:rPr>
              <a:t>each</a:t>
            </a:r>
            <a:r>
              <a:rPr sz="1950" spc="20" dirty="0">
                <a:cs typeface="Calibri"/>
              </a:rPr>
              <a:t> </a:t>
            </a:r>
            <a:r>
              <a:rPr sz="1950" spc="70" dirty="0">
                <a:cs typeface="Calibri"/>
              </a:rPr>
              <a:t>layer</a:t>
            </a:r>
            <a:endParaRPr sz="1950" dirty="0"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6253742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80" dirty="0">
                <a:latin typeface="+mn-lt"/>
              </a:rPr>
              <a:t>Why</a:t>
            </a:r>
            <a:r>
              <a:rPr sz="6650" spc="-110" dirty="0">
                <a:latin typeface="+mn-lt"/>
              </a:rPr>
              <a:t> </a:t>
            </a:r>
            <a:r>
              <a:rPr sz="6650" spc="-85" dirty="0">
                <a:latin typeface="+mn-lt"/>
              </a:rPr>
              <a:t>1st</a:t>
            </a:r>
            <a:r>
              <a:rPr sz="6650" spc="-240" dirty="0">
                <a:latin typeface="+mn-lt"/>
              </a:rPr>
              <a:t> </a:t>
            </a:r>
            <a:r>
              <a:rPr sz="6650" spc="380" dirty="0">
                <a:latin typeface="+mn-lt"/>
              </a:rPr>
              <a:t>Order</a:t>
            </a:r>
            <a:r>
              <a:rPr sz="6650" spc="-305" dirty="0">
                <a:latin typeface="+mn-lt"/>
              </a:rPr>
              <a:t> </a:t>
            </a:r>
            <a:r>
              <a:rPr sz="6650" spc="229" dirty="0">
                <a:latin typeface="+mn-lt"/>
              </a:rPr>
              <a:t>Approximation</a:t>
            </a:r>
            <a:r>
              <a:rPr sz="6650" spc="-370" dirty="0">
                <a:latin typeface="+mn-lt"/>
              </a:rPr>
              <a:t> </a:t>
            </a:r>
            <a:r>
              <a:rPr sz="6650" spc="215" dirty="0">
                <a:latin typeface="+mn-lt"/>
              </a:rPr>
              <a:t>Works?</a:t>
            </a:r>
            <a:endParaRPr sz="665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9705" y="3861527"/>
            <a:ext cx="2019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9705" y="5222742"/>
            <a:ext cx="2019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"/>
                <a:cs typeface="Arial"/>
              </a:rPr>
              <a:t>•</a:t>
            </a:r>
            <a:endParaRPr sz="3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442753" y="2966441"/>
            <a:ext cx="18134298" cy="294349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88010" marR="5080" indent="-588010">
              <a:lnSpc>
                <a:spcPct val="111800"/>
              </a:lnSpc>
              <a:spcBef>
                <a:spcPts val="480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165" baseline="1307" dirty="0">
                <a:latin typeface="+mn-lt"/>
              </a:rPr>
              <a:t>[Montufar14]</a:t>
            </a:r>
            <a:r>
              <a:rPr sz="6375" spc="-209" baseline="1307" dirty="0">
                <a:latin typeface="+mn-lt"/>
              </a:rPr>
              <a:t> </a:t>
            </a:r>
            <a:r>
              <a:rPr sz="6375" spc="359" baseline="1307" dirty="0">
                <a:latin typeface="+mn-lt"/>
              </a:rPr>
              <a:t>The</a:t>
            </a:r>
            <a:r>
              <a:rPr sz="6375" spc="44" baseline="1307" dirty="0">
                <a:latin typeface="+mn-lt"/>
              </a:rPr>
              <a:t> </a:t>
            </a:r>
            <a:r>
              <a:rPr sz="6375" spc="337" baseline="1307" dirty="0">
                <a:latin typeface="+mn-lt"/>
              </a:rPr>
              <a:t>objective</a:t>
            </a:r>
            <a:r>
              <a:rPr sz="6375" spc="-82" baseline="1307" dirty="0">
                <a:latin typeface="+mn-lt"/>
              </a:rPr>
              <a:t> </a:t>
            </a:r>
            <a:r>
              <a:rPr sz="6375" spc="322" baseline="1307" dirty="0">
                <a:latin typeface="+mn-lt"/>
              </a:rPr>
              <a:t>function</a:t>
            </a:r>
            <a:r>
              <a:rPr sz="6375" spc="52" baseline="1307" dirty="0">
                <a:latin typeface="+mn-lt"/>
              </a:rPr>
              <a:t> </a:t>
            </a:r>
            <a:r>
              <a:rPr sz="6375" spc="427" baseline="1307" dirty="0">
                <a:latin typeface="+mn-lt"/>
              </a:rPr>
              <a:t>of</a:t>
            </a:r>
            <a:r>
              <a:rPr sz="6375" spc="44" baseline="1307" dirty="0">
                <a:latin typeface="+mn-lt"/>
              </a:rPr>
              <a:t> </a:t>
            </a:r>
            <a:r>
              <a:rPr sz="6375" spc="322" baseline="1307" dirty="0">
                <a:latin typeface="+mn-lt"/>
              </a:rPr>
              <a:t>ReLU</a:t>
            </a:r>
            <a:r>
              <a:rPr sz="6375" spc="44" baseline="1307" dirty="0">
                <a:latin typeface="+mn-lt"/>
              </a:rPr>
              <a:t> </a:t>
            </a:r>
            <a:r>
              <a:rPr sz="6375" spc="322" baseline="1307" dirty="0">
                <a:latin typeface="+mn-lt"/>
              </a:rPr>
              <a:t>network</a:t>
            </a:r>
            <a:r>
              <a:rPr sz="6375" spc="52" baseline="1307" dirty="0">
                <a:latin typeface="+mn-lt"/>
              </a:rPr>
              <a:t> </a:t>
            </a:r>
            <a:r>
              <a:rPr sz="6375" spc="262" baseline="1307" dirty="0">
                <a:latin typeface="+mn-lt"/>
              </a:rPr>
              <a:t>is</a:t>
            </a:r>
            <a:r>
              <a:rPr sz="6375" spc="44" baseline="1307" dirty="0">
                <a:latin typeface="+mn-lt"/>
              </a:rPr>
              <a:t> </a:t>
            </a:r>
            <a:r>
              <a:rPr sz="6375" spc="240" baseline="1307" dirty="0">
                <a:latin typeface="+mn-lt"/>
              </a:rPr>
              <a:t>locally</a:t>
            </a:r>
            <a:r>
              <a:rPr sz="6375" spc="44" baseline="1307" dirty="0">
                <a:latin typeface="+mn-lt"/>
              </a:rPr>
              <a:t> </a:t>
            </a:r>
            <a:r>
              <a:rPr sz="6375" spc="67" baseline="1307" dirty="0">
                <a:latin typeface="+mn-lt"/>
              </a:rPr>
              <a:t>linear. </a:t>
            </a:r>
            <a:r>
              <a:rPr sz="4250" spc="45" dirty="0">
                <a:latin typeface="+mn-lt"/>
              </a:rPr>
              <a:t> </a:t>
            </a:r>
            <a:r>
              <a:rPr sz="3950" spc="340" dirty="0">
                <a:latin typeface="+mn-lt"/>
              </a:rPr>
              <a:t>So </a:t>
            </a:r>
            <a:r>
              <a:rPr sz="3950" spc="254" dirty="0">
                <a:latin typeface="+mn-lt"/>
              </a:rPr>
              <a:t>as </a:t>
            </a:r>
            <a:r>
              <a:rPr sz="3950" spc="185" dirty="0">
                <a:latin typeface="+mn-lt"/>
              </a:rPr>
              <a:t>the </a:t>
            </a:r>
            <a:r>
              <a:rPr sz="3950" spc="175" dirty="0">
                <a:latin typeface="+mn-lt"/>
              </a:rPr>
              <a:t>other </a:t>
            </a:r>
            <a:r>
              <a:rPr sz="3950" spc="225" dirty="0">
                <a:latin typeface="+mn-lt"/>
              </a:rPr>
              <a:t>piecewise </a:t>
            </a:r>
            <a:r>
              <a:rPr sz="3950" spc="105" dirty="0">
                <a:latin typeface="+mn-lt"/>
              </a:rPr>
              <a:t>linear </a:t>
            </a:r>
            <a:r>
              <a:rPr sz="3950" spc="175" dirty="0">
                <a:latin typeface="+mn-lt"/>
              </a:rPr>
              <a:t>activations </a:t>
            </a:r>
            <a:r>
              <a:rPr sz="3950" spc="150" dirty="0">
                <a:latin typeface="+mn-lt"/>
              </a:rPr>
              <a:t>(maxout, </a:t>
            </a:r>
            <a:r>
              <a:rPr sz="3950" spc="170" dirty="0">
                <a:latin typeface="+mn-lt"/>
              </a:rPr>
              <a:t>leaky </a:t>
            </a:r>
            <a:r>
              <a:rPr sz="3950" spc="55" dirty="0">
                <a:latin typeface="+mn-lt"/>
              </a:rPr>
              <a:t>relu, </a:t>
            </a:r>
            <a:r>
              <a:rPr sz="3950" spc="-25" dirty="0">
                <a:latin typeface="+mn-lt"/>
              </a:rPr>
              <a:t>...) </a:t>
            </a:r>
            <a:r>
              <a:rPr sz="3950" spc="150" dirty="0">
                <a:latin typeface="+mn-lt"/>
              </a:rPr>
              <a:t>are  </a:t>
            </a:r>
            <a:r>
              <a:rPr sz="3950" spc="195" dirty="0">
                <a:latin typeface="+mn-lt"/>
              </a:rPr>
              <a:t>used.</a:t>
            </a:r>
            <a:endParaRPr sz="3950" dirty="0">
              <a:latin typeface="+mn-lt"/>
            </a:endParaRPr>
          </a:p>
          <a:p>
            <a:pPr marL="1059180">
              <a:lnSpc>
                <a:spcPct val="100000"/>
              </a:lnSpc>
              <a:spcBef>
                <a:spcPts val="950"/>
              </a:spcBef>
            </a:pPr>
            <a:r>
              <a:rPr spc="235" dirty="0">
                <a:latin typeface="+mn-lt"/>
              </a:rPr>
              <a:t>Because,</a:t>
            </a:r>
            <a:r>
              <a:rPr spc="25" dirty="0">
                <a:latin typeface="+mn-lt"/>
              </a:rPr>
              <a:t> </a:t>
            </a:r>
            <a:r>
              <a:rPr spc="180" dirty="0">
                <a:latin typeface="+mn-lt"/>
              </a:rPr>
              <a:t>any</a:t>
            </a:r>
            <a:r>
              <a:rPr spc="30" dirty="0">
                <a:latin typeface="+mn-lt"/>
              </a:rPr>
              <a:t> </a:t>
            </a:r>
            <a:r>
              <a:rPr spc="235" dirty="0">
                <a:latin typeface="+mn-lt"/>
              </a:rPr>
              <a:t>composite</a:t>
            </a:r>
            <a:r>
              <a:rPr spc="-55" dirty="0">
                <a:latin typeface="+mn-lt"/>
              </a:rPr>
              <a:t> </a:t>
            </a:r>
            <a:r>
              <a:rPr spc="185" dirty="0">
                <a:latin typeface="+mn-lt"/>
              </a:rPr>
              <a:t>function</a:t>
            </a:r>
            <a:r>
              <a:rPr spc="30" dirty="0">
                <a:latin typeface="+mn-lt"/>
              </a:rPr>
              <a:t> </a:t>
            </a:r>
            <a:r>
              <a:rPr spc="125" dirty="0">
                <a:latin typeface="+mn-lt"/>
              </a:rPr>
              <a:t>with</a:t>
            </a:r>
            <a:r>
              <a:rPr spc="30" dirty="0">
                <a:latin typeface="+mn-lt"/>
              </a:rPr>
              <a:t> </a:t>
            </a:r>
            <a:r>
              <a:rPr spc="105" dirty="0">
                <a:latin typeface="+mn-lt"/>
              </a:rPr>
              <a:t>linear</a:t>
            </a:r>
            <a:r>
              <a:rPr spc="25" dirty="0">
                <a:latin typeface="+mn-lt"/>
              </a:rPr>
              <a:t> </a:t>
            </a:r>
            <a:r>
              <a:rPr spc="170" dirty="0">
                <a:latin typeface="+mn-lt"/>
              </a:rPr>
              <a:t>or</a:t>
            </a:r>
            <a:r>
              <a:rPr spc="30" dirty="0">
                <a:latin typeface="+mn-lt"/>
              </a:rPr>
              <a:t> </a:t>
            </a:r>
            <a:r>
              <a:rPr spc="225" dirty="0">
                <a:latin typeface="+mn-lt"/>
              </a:rPr>
              <a:t>piecewise</a:t>
            </a:r>
            <a:r>
              <a:rPr spc="25" dirty="0">
                <a:latin typeface="+mn-lt"/>
              </a:rPr>
              <a:t> </a:t>
            </a:r>
            <a:r>
              <a:rPr spc="105" dirty="0">
                <a:latin typeface="+mn-lt"/>
              </a:rPr>
              <a:t>linear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89841" y="5850995"/>
            <a:ext cx="8713254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00" dirty="0">
                <a:cs typeface="Calibri"/>
              </a:rPr>
              <a:t>functions </a:t>
            </a:r>
            <a:r>
              <a:rPr sz="3950" spc="180" dirty="0">
                <a:cs typeface="Calibri"/>
              </a:rPr>
              <a:t>should </a:t>
            </a:r>
            <a:r>
              <a:rPr sz="3950" spc="280" dirty="0">
                <a:cs typeface="Calibri"/>
              </a:rPr>
              <a:t>be </a:t>
            </a:r>
            <a:r>
              <a:rPr sz="3950" spc="135" dirty="0">
                <a:cs typeface="Calibri"/>
              </a:rPr>
              <a:t>locally</a:t>
            </a:r>
            <a:r>
              <a:rPr sz="3950" spc="-560" dirty="0">
                <a:cs typeface="Calibri"/>
              </a:rPr>
              <a:t> </a:t>
            </a:r>
            <a:r>
              <a:rPr sz="3950" spc="30" dirty="0">
                <a:cs typeface="Calibri"/>
              </a:rPr>
              <a:t>linear.</a:t>
            </a:r>
            <a:endParaRPr sz="395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096" y="877325"/>
            <a:ext cx="2608625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5" dirty="0">
                <a:cs typeface="Calibri"/>
              </a:rPr>
              <a:t>6.</a:t>
            </a:r>
            <a:r>
              <a:rPr sz="2950" spc="-50" dirty="0">
                <a:cs typeface="Calibri"/>
              </a:rPr>
              <a:t> </a:t>
            </a:r>
            <a:r>
              <a:rPr sz="2950" spc="175" dirty="0">
                <a:cs typeface="Calibri"/>
              </a:rPr>
              <a:t>Discussion</a:t>
            </a:r>
            <a:endParaRPr sz="2950"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18502" y="6898518"/>
            <a:ext cx="16253743" cy="3164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26362" y="8370804"/>
            <a:ext cx="1031875" cy="0"/>
          </a:xfrm>
          <a:custGeom>
            <a:avLst/>
            <a:gdLst/>
            <a:ahLst/>
            <a:cxnLst/>
            <a:rect l="l" t="t" r="r" b="b"/>
            <a:pathLst>
              <a:path w="1031875">
                <a:moveTo>
                  <a:pt x="1031486" y="0"/>
                </a:moveTo>
                <a:lnTo>
                  <a:pt x="1000074" y="0"/>
                </a:lnTo>
                <a:lnTo>
                  <a:pt x="0" y="0"/>
                </a:lnTo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26436" y="8245154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0" y="0"/>
                </a:moveTo>
                <a:lnTo>
                  <a:pt x="0" y="251301"/>
                </a:lnTo>
                <a:lnTo>
                  <a:pt x="251301" y="1256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42752" y="8447775"/>
            <a:ext cx="13090691" cy="34528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75475">
              <a:lnSpc>
                <a:spcPct val="100000"/>
              </a:lnSpc>
              <a:spcBef>
                <a:spcPts val="105"/>
              </a:spcBef>
            </a:pPr>
            <a:r>
              <a:rPr sz="3950" spc="185" dirty="0">
                <a:cs typeface="Calibri"/>
              </a:rPr>
              <a:t>magnification</a:t>
            </a:r>
            <a:endParaRPr sz="3950" dirty="0">
              <a:cs typeface="Calibri"/>
            </a:endParaRPr>
          </a:p>
          <a:p>
            <a:pPr>
              <a:lnSpc>
                <a:spcPct val="100000"/>
              </a:lnSpc>
            </a:pPr>
            <a:endParaRPr sz="5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650" dirty="0">
              <a:cs typeface="Times New Roman"/>
            </a:endParaRPr>
          </a:p>
          <a:p>
            <a:pPr marL="588010" indent="-575945">
              <a:lnSpc>
                <a:spcPct val="100000"/>
              </a:lnSpc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97" baseline="1307" dirty="0">
                <a:cs typeface="Calibri"/>
              </a:rPr>
              <a:t>Hence,</a:t>
            </a:r>
            <a:r>
              <a:rPr sz="6375" spc="37" baseline="1307" dirty="0">
                <a:cs typeface="Calibri"/>
              </a:rPr>
              <a:t> </a:t>
            </a:r>
            <a:r>
              <a:rPr sz="6375" b="1" spc="262" baseline="1307" dirty="0">
                <a:cs typeface="Arial"/>
              </a:rPr>
              <a:t>the</a:t>
            </a:r>
            <a:r>
              <a:rPr sz="6375" b="1" spc="-270" baseline="1307" dirty="0">
                <a:cs typeface="Arial"/>
              </a:rPr>
              <a:t> </a:t>
            </a:r>
            <a:r>
              <a:rPr sz="6375" b="1" spc="-44" baseline="1307" dirty="0">
                <a:cs typeface="Arial"/>
              </a:rPr>
              <a:t>Hessian</a:t>
            </a:r>
            <a:r>
              <a:rPr sz="6375" b="1" spc="-270" baseline="1307" dirty="0">
                <a:cs typeface="Arial"/>
              </a:rPr>
              <a:t> </a:t>
            </a:r>
            <a:r>
              <a:rPr sz="6375" b="1" spc="142" baseline="1307" dirty="0">
                <a:cs typeface="Arial"/>
              </a:rPr>
              <a:t>matrix</a:t>
            </a:r>
            <a:r>
              <a:rPr sz="6375" b="1" spc="-270" baseline="1307" dirty="0">
                <a:cs typeface="Arial"/>
              </a:rPr>
              <a:t> </a:t>
            </a:r>
            <a:r>
              <a:rPr sz="6375" b="1" spc="-150" baseline="1307" dirty="0">
                <a:cs typeface="Arial"/>
              </a:rPr>
              <a:t>is</a:t>
            </a:r>
            <a:r>
              <a:rPr sz="6375" b="1" spc="-277" baseline="1307" dirty="0">
                <a:cs typeface="Arial"/>
              </a:rPr>
              <a:t> </a:t>
            </a:r>
            <a:r>
              <a:rPr sz="6375" b="1" spc="67" baseline="1307" dirty="0">
                <a:cs typeface="Arial"/>
              </a:rPr>
              <a:t>almost</a:t>
            </a:r>
            <a:r>
              <a:rPr sz="6375" b="1" spc="-270" baseline="1307" dirty="0">
                <a:cs typeface="Arial"/>
              </a:rPr>
              <a:t> </a:t>
            </a:r>
            <a:r>
              <a:rPr sz="6375" b="1" spc="60" baseline="1307" dirty="0">
                <a:cs typeface="Arial"/>
              </a:rPr>
              <a:t>zero</a:t>
            </a:r>
            <a:r>
              <a:rPr sz="6375" spc="60" baseline="1307" dirty="0">
                <a:cs typeface="Calibri"/>
              </a:rPr>
              <a:t>.</a:t>
            </a:r>
            <a:endParaRPr sz="6375" baseline="1307" dirty="0">
              <a:cs typeface="Calibri"/>
            </a:endParaRPr>
          </a:p>
          <a:p>
            <a:pPr marL="588010">
              <a:lnSpc>
                <a:spcPct val="100000"/>
              </a:lnSpc>
              <a:spcBef>
                <a:spcPts val="259"/>
              </a:spcBef>
            </a:pPr>
            <a:r>
              <a:rPr sz="4250" spc="315" dirty="0">
                <a:cs typeface="Calibri"/>
              </a:rPr>
              <a:t>= </a:t>
            </a:r>
            <a:r>
              <a:rPr sz="4250" spc="250" dirty="0">
                <a:cs typeface="Calibri"/>
              </a:rPr>
              <a:t>Hessian </a:t>
            </a:r>
            <a:r>
              <a:rPr sz="4250" spc="170" dirty="0">
                <a:cs typeface="Calibri"/>
              </a:rPr>
              <a:t>matrix </a:t>
            </a:r>
            <a:r>
              <a:rPr sz="4250" spc="175" dirty="0">
                <a:cs typeface="Calibri"/>
              </a:rPr>
              <a:t>is</a:t>
            </a:r>
            <a:r>
              <a:rPr sz="4250" spc="-620" dirty="0">
                <a:cs typeface="Calibri"/>
              </a:rPr>
              <a:t> </a:t>
            </a:r>
            <a:r>
              <a:rPr sz="4250" spc="220" dirty="0">
                <a:cs typeface="Calibri"/>
              </a:rPr>
              <a:t>meaningless.</a:t>
            </a:r>
            <a:endParaRPr sz="4250" dirty="0"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00565" y="6385011"/>
            <a:ext cx="8481286" cy="929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25" dirty="0">
                <a:cs typeface="Arial"/>
              </a:rPr>
              <a:t>Solid</a:t>
            </a:r>
            <a:r>
              <a:rPr sz="1950" spc="-25" dirty="0">
                <a:cs typeface="Calibri"/>
              </a:rPr>
              <a:t>:</a:t>
            </a:r>
            <a:r>
              <a:rPr sz="1950" spc="-45" dirty="0">
                <a:cs typeface="Calibri"/>
              </a:rPr>
              <a:t> </a:t>
            </a:r>
            <a:r>
              <a:rPr sz="1950" spc="85" dirty="0">
                <a:cs typeface="Calibri"/>
              </a:rPr>
              <a:t>Shallow</a:t>
            </a:r>
            <a:r>
              <a:rPr sz="1950" spc="15" dirty="0">
                <a:cs typeface="Calibri"/>
              </a:rPr>
              <a:t> </a:t>
            </a:r>
            <a:r>
              <a:rPr sz="1950" spc="100" dirty="0">
                <a:cs typeface="Calibri"/>
              </a:rPr>
              <a:t>network</a:t>
            </a:r>
            <a:r>
              <a:rPr sz="1950" spc="15" dirty="0">
                <a:cs typeface="Calibri"/>
              </a:rPr>
              <a:t> </a:t>
            </a:r>
            <a:r>
              <a:rPr sz="1950" spc="75" dirty="0">
                <a:cs typeface="Calibri"/>
              </a:rPr>
              <a:t>with</a:t>
            </a:r>
            <a:r>
              <a:rPr sz="1950" spc="15" dirty="0">
                <a:cs typeface="Calibri"/>
              </a:rPr>
              <a:t> </a:t>
            </a:r>
            <a:r>
              <a:rPr sz="1950" spc="165" dirty="0">
                <a:cs typeface="Calibri"/>
              </a:rPr>
              <a:t>20</a:t>
            </a:r>
            <a:r>
              <a:rPr sz="1950" spc="15" dirty="0">
                <a:cs typeface="Calibri"/>
              </a:rPr>
              <a:t> </a:t>
            </a:r>
            <a:r>
              <a:rPr sz="1950" spc="100" dirty="0">
                <a:cs typeface="Calibri"/>
              </a:rPr>
              <a:t>hidden</a:t>
            </a:r>
            <a:r>
              <a:rPr sz="1950" spc="15" dirty="0">
                <a:cs typeface="Calibri"/>
              </a:rPr>
              <a:t> </a:t>
            </a:r>
            <a:r>
              <a:rPr sz="1950" spc="80" dirty="0">
                <a:cs typeface="Calibri"/>
              </a:rPr>
              <a:t>units</a:t>
            </a:r>
            <a:endParaRPr sz="195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spc="55" dirty="0">
                <a:cs typeface="Arial"/>
              </a:rPr>
              <a:t>Dotted</a:t>
            </a:r>
            <a:r>
              <a:rPr sz="1950" spc="55" dirty="0">
                <a:cs typeface="Calibri"/>
              </a:rPr>
              <a:t>:</a:t>
            </a:r>
            <a:r>
              <a:rPr sz="1950" spc="20" dirty="0">
                <a:cs typeface="Calibri"/>
              </a:rPr>
              <a:t> </a:t>
            </a:r>
            <a:r>
              <a:rPr sz="1950" spc="150" dirty="0">
                <a:cs typeface="Calibri"/>
              </a:rPr>
              <a:t>deep</a:t>
            </a:r>
            <a:r>
              <a:rPr sz="1950" spc="20" dirty="0">
                <a:cs typeface="Calibri"/>
              </a:rPr>
              <a:t> </a:t>
            </a:r>
            <a:r>
              <a:rPr sz="1950" spc="100" dirty="0">
                <a:cs typeface="Calibri"/>
              </a:rPr>
              <a:t>network</a:t>
            </a:r>
            <a:r>
              <a:rPr sz="1950" spc="25" dirty="0">
                <a:cs typeface="Calibri"/>
              </a:rPr>
              <a:t> </a:t>
            </a:r>
            <a:r>
              <a:rPr sz="1950" spc="45" dirty="0">
                <a:cs typeface="Calibri"/>
              </a:rPr>
              <a:t>(2</a:t>
            </a:r>
            <a:r>
              <a:rPr sz="1950" spc="20" dirty="0">
                <a:cs typeface="Calibri"/>
              </a:rPr>
              <a:t> </a:t>
            </a:r>
            <a:r>
              <a:rPr sz="1950" spc="100" dirty="0">
                <a:cs typeface="Calibri"/>
              </a:rPr>
              <a:t>hidden</a:t>
            </a:r>
            <a:r>
              <a:rPr sz="1950" spc="20" dirty="0">
                <a:cs typeface="Calibri"/>
              </a:rPr>
              <a:t> </a:t>
            </a:r>
            <a:r>
              <a:rPr sz="1950" spc="75" dirty="0">
                <a:cs typeface="Calibri"/>
              </a:rPr>
              <a:t>layers)</a:t>
            </a:r>
            <a:r>
              <a:rPr sz="1950" spc="20" dirty="0">
                <a:cs typeface="Calibri"/>
              </a:rPr>
              <a:t> </a:t>
            </a:r>
            <a:r>
              <a:rPr sz="1950" spc="75" dirty="0">
                <a:cs typeface="Calibri"/>
              </a:rPr>
              <a:t>with</a:t>
            </a:r>
            <a:r>
              <a:rPr sz="1950" spc="25" dirty="0">
                <a:cs typeface="Calibri"/>
              </a:rPr>
              <a:t> 10</a:t>
            </a:r>
            <a:r>
              <a:rPr sz="1950" spc="20" dirty="0">
                <a:cs typeface="Calibri"/>
              </a:rPr>
              <a:t> </a:t>
            </a:r>
            <a:r>
              <a:rPr sz="1950" spc="100" dirty="0">
                <a:cs typeface="Calibri"/>
              </a:rPr>
              <a:t>hidden</a:t>
            </a:r>
            <a:r>
              <a:rPr sz="1950" spc="20" dirty="0">
                <a:cs typeface="Calibri"/>
              </a:rPr>
              <a:t> </a:t>
            </a:r>
            <a:r>
              <a:rPr sz="1950" spc="80" dirty="0">
                <a:cs typeface="Calibri"/>
              </a:rPr>
              <a:t>units</a:t>
            </a:r>
            <a:r>
              <a:rPr sz="1950" spc="25" dirty="0">
                <a:cs typeface="Calibri"/>
              </a:rPr>
              <a:t> </a:t>
            </a:r>
            <a:r>
              <a:rPr sz="1950" spc="80" dirty="0">
                <a:cs typeface="Calibri"/>
              </a:rPr>
              <a:t>at</a:t>
            </a:r>
            <a:r>
              <a:rPr sz="1950" spc="20" dirty="0">
                <a:cs typeface="Calibri"/>
              </a:rPr>
              <a:t> </a:t>
            </a:r>
            <a:r>
              <a:rPr sz="1950" spc="150" dirty="0">
                <a:cs typeface="Calibri"/>
              </a:rPr>
              <a:t>each</a:t>
            </a:r>
            <a:r>
              <a:rPr sz="1950" spc="20" dirty="0">
                <a:cs typeface="Calibri"/>
              </a:rPr>
              <a:t> </a:t>
            </a:r>
            <a:r>
              <a:rPr sz="1950" spc="70" dirty="0">
                <a:cs typeface="Calibri"/>
              </a:rPr>
              <a:t>layer</a:t>
            </a:r>
            <a:endParaRPr sz="1950" dirty="0"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59425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80" dirty="0">
                <a:latin typeface="+mn-lt"/>
              </a:rPr>
              <a:t>Why</a:t>
            </a:r>
            <a:r>
              <a:rPr sz="6650" spc="-110" dirty="0">
                <a:latin typeface="+mn-lt"/>
              </a:rPr>
              <a:t> </a:t>
            </a:r>
            <a:r>
              <a:rPr sz="6650" spc="-85" dirty="0">
                <a:latin typeface="+mn-lt"/>
              </a:rPr>
              <a:t>1st</a:t>
            </a:r>
            <a:r>
              <a:rPr sz="6650" spc="-240" dirty="0">
                <a:latin typeface="+mn-lt"/>
              </a:rPr>
              <a:t> </a:t>
            </a:r>
            <a:r>
              <a:rPr sz="6650" spc="380" dirty="0">
                <a:latin typeface="+mn-lt"/>
              </a:rPr>
              <a:t>Order</a:t>
            </a:r>
            <a:r>
              <a:rPr sz="6650" spc="-305" dirty="0">
                <a:latin typeface="+mn-lt"/>
              </a:rPr>
              <a:t> </a:t>
            </a:r>
            <a:r>
              <a:rPr sz="6650" spc="229" dirty="0">
                <a:latin typeface="+mn-lt"/>
              </a:rPr>
              <a:t>Approximation</a:t>
            </a:r>
            <a:r>
              <a:rPr sz="6650" spc="-370" dirty="0">
                <a:latin typeface="+mn-lt"/>
              </a:rPr>
              <a:t> </a:t>
            </a:r>
            <a:r>
              <a:rPr sz="6650" spc="215" dirty="0">
                <a:latin typeface="+mn-lt"/>
              </a:rPr>
              <a:t>Works?</a:t>
            </a:r>
            <a:endParaRPr sz="665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53" y="3086682"/>
            <a:ext cx="17263424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157" baseline="1307" dirty="0">
                <a:cs typeface="Calibri"/>
              </a:rPr>
              <a:t>If</a:t>
            </a:r>
            <a:r>
              <a:rPr sz="6375" spc="37" baseline="1307" dirty="0">
                <a:cs typeface="Calibri"/>
              </a:rPr>
              <a:t> </a:t>
            </a:r>
            <a:r>
              <a:rPr sz="6375" spc="405" baseline="1307" dirty="0">
                <a:cs typeface="Calibri"/>
              </a:rPr>
              <a:t>we</a:t>
            </a:r>
            <a:r>
              <a:rPr sz="6375" spc="37" baseline="1307" dirty="0">
                <a:cs typeface="Calibri"/>
              </a:rPr>
              <a:t> </a:t>
            </a:r>
            <a:r>
              <a:rPr sz="6375" spc="480" baseline="1307" dirty="0">
                <a:cs typeface="Calibri"/>
              </a:rPr>
              <a:t>change</a:t>
            </a:r>
            <a:r>
              <a:rPr sz="6375" spc="37" baseline="1307" dirty="0">
                <a:cs typeface="Calibri"/>
              </a:rPr>
              <a:t> </a:t>
            </a:r>
            <a:r>
              <a:rPr sz="6375" spc="322" baseline="1307" dirty="0">
                <a:cs typeface="Calibri"/>
              </a:rPr>
              <a:t>the</a:t>
            </a:r>
            <a:r>
              <a:rPr sz="6375" spc="37" baseline="1307" dirty="0">
                <a:cs typeface="Calibri"/>
              </a:rPr>
              <a:t> </a:t>
            </a:r>
            <a:r>
              <a:rPr sz="6375" spc="284" baseline="1307" dirty="0">
                <a:cs typeface="Calibri"/>
              </a:rPr>
              <a:t>activation</a:t>
            </a:r>
            <a:r>
              <a:rPr sz="6375" spc="-89" baseline="1307" dirty="0">
                <a:cs typeface="Calibri"/>
              </a:rPr>
              <a:t> </a:t>
            </a:r>
            <a:r>
              <a:rPr sz="6375" spc="322" baseline="1307" dirty="0">
                <a:cs typeface="Calibri"/>
              </a:rPr>
              <a:t>function</a:t>
            </a:r>
            <a:r>
              <a:rPr sz="6375" spc="-89" baseline="1307" dirty="0">
                <a:cs typeface="Calibri"/>
              </a:rPr>
              <a:t> </a:t>
            </a:r>
            <a:r>
              <a:rPr sz="6375" spc="352" baseline="1307" dirty="0">
                <a:cs typeface="Calibri"/>
              </a:rPr>
              <a:t>from</a:t>
            </a:r>
            <a:r>
              <a:rPr sz="6375" spc="37" baseline="1307" dirty="0">
                <a:cs typeface="Calibri"/>
              </a:rPr>
              <a:t> </a:t>
            </a:r>
            <a:r>
              <a:rPr sz="6375" spc="322" baseline="1307" dirty="0">
                <a:cs typeface="Calibri"/>
              </a:rPr>
              <a:t>ReLU</a:t>
            </a:r>
            <a:r>
              <a:rPr sz="6375" spc="37" baseline="1307" dirty="0">
                <a:cs typeface="Calibri"/>
              </a:rPr>
              <a:t> </a:t>
            </a:r>
            <a:r>
              <a:rPr sz="6375" spc="270" baseline="1307" dirty="0">
                <a:cs typeface="Calibri"/>
              </a:rPr>
              <a:t>to</a:t>
            </a:r>
            <a:r>
              <a:rPr sz="6375" spc="44" baseline="1307" dirty="0">
                <a:cs typeface="Calibri"/>
              </a:rPr>
              <a:t> </a:t>
            </a:r>
            <a:r>
              <a:rPr sz="6375" spc="375" baseline="1307" dirty="0">
                <a:cs typeface="Calibri"/>
              </a:rPr>
              <a:t>sigmoid?</a:t>
            </a:r>
            <a:endParaRPr sz="6375" baseline="1307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097" y="877325"/>
            <a:ext cx="2558678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5" dirty="0">
                <a:cs typeface="Calibri"/>
              </a:rPr>
              <a:t>6.</a:t>
            </a:r>
            <a:r>
              <a:rPr sz="2950" spc="-50" dirty="0">
                <a:cs typeface="Calibri"/>
              </a:rPr>
              <a:t> </a:t>
            </a:r>
            <a:r>
              <a:rPr sz="2950" spc="175" dirty="0">
                <a:cs typeface="Calibri"/>
              </a:rPr>
              <a:t>Discussion</a:t>
            </a:r>
            <a:endParaRPr sz="2950"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65521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80" dirty="0">
                <a:latin typeface="+mj-lt"/>
              </a:rPr>
              <a:t>Why</a:t>
            </a:r>
            <a:r>
              <a:rPr sz="6650" spc="-110" dirty="0">
                <a:latin typeface="+mj-lt"/>
              </a:rPr>
              <a:t> </a:t>
            </a:r>
            <a:r>
              <a:rPr sz="6650" spc="-85" dirty="0">
                <a:latin typeface="+mj-lt"/>
              </a:rPr>
              <a:t>1st</a:t>
            </a:r>
            <a:r>
              <a:rPr sz="6650" spc="-240" dirty="0">
                <a:latin typeface="+mj-lt"/>
              </a:rPr>
              <a:t> </a:t>
            </a:r>
            <a:r>
              <a:rPr sz="6650" spc="380" dirty="0">
                <a:latin typeface="+mj-lt"/>
              </a:rPr>
              <a:t>Order</a:t>
            </a:r>
            <a:r>
              <a:rPr sz="6650" spc="-305" dirty="0">
                <a:latin typeface="+mj-lt"/>
              </a:rPr>
              <a:t> </a:t>
            </a:r>
            <a:r>
              <a:rPr sz="6650" spc="229" dirty="0">
                <a:latin typeface="+mj-lt"/>
              </a:rPr>
              <a:t>Approximation</a:t>
            </a:r>
            <a:r>
              <a:rPr sz="6650" spc="-370" dirty="0">
                <a:latin typeface="+mj-lt"/>
              </a:rPr>
              <a:t> </a:t>
            </a:r>
            <a:r>
              <a:rPr sz="6650" spc="215" dirty="0">
                <a:latin typeface="+mj-lt"/>
              </a:rPr>
              <a:t>Works?</a:t>
            </a:r>
            <a:endParaRPr sz="665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53" y="3086682"/>
            <a:ext cx="17923532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157" baseline="1307" dirty="0">
                <a:latin typeface="+mj-lt"/>
                <a:cs typeface="Calibri"/>
              </a:rPr>
              <a:t>If</a:t>
            </a:r>
            <a:r>
              <a:rPr sz="6375" spc="37" baseline="1307" dirty="0">
                <a:latin typeface="+mj-lt"/>
                <a:cs typeface="Calibri"/>
              </a:rPr>
              <a:t> </a:t>
            </a:r>
            <a:r>
              <a:rPr sz="6375" spc="405" baseline="1307" dirty="0">
                <a:latin typeface="+mj-lt"/>
                <a:cs typeface="Calibri"/>
              </a:rPr>
              <a:t>we</a:t>
            </a:r>
            <a:r>
              <a:rPr sz="6375" spc="37" baseline="1307" dirty="0">
                <a:latin typeface="+mj-lt"/>
                <a:cs typeface="Calibri"/>
              </a:rPr>
              <a:t> </a:t>
            </a:r>
            <a:r>
              <a:rPr sz="6375" spc="480" baseline="1307" dirty="0">
                <a:latin typeface="+mj-lt"/>
                <a:cs typeface="Calibri"/>
              </a:rPr>
              <a:t>change</a:t>
            </a:r>
            <a:r>
              <a:rPr sz="6375" spc="37" baseline="1307" dirty="0">
                <a:latin typeface="+mj-lt"/>
                <a:cs typeface="Calibri"/>
              </a:rPr>
              <a:t> </a:t>
            </a:r>
            <a:r>
              <a:rPr sz="6375" spc="322" baseline="1307" dirty="0">
                <a:latin typeface="+mj-lt"/>
                <a:cs typeface="Calibri"/>
              </a:rPr>
              <a:t>the</a:t>
            </a:r>
            <a:r>
              <a:rPr sz="6375" spc="37" baseline="1307" dirty="0">
                <a:latin typeface="+mj-lt"/>
                <a:cs typeface="Calibri"/>
              </a:rPr>
              <a:t> </a:t>
            </a:r>
            <a:r>
              <a:rPr sz="6375" spc="284" baseline="1307" dirty="0">
                <a:latin typeface="+mj-lt"/>
                <a:cs typeface="Calibri"/>
              </a:rPr>
              <a:t>activation</a:t>
            </a:r>
            <a:r>
              <a:rPr sz="6375" spc="-89" baseline="1307" dirty="0">
                <a:latin typeface="+mj-lt"/>
                <a:cs typeface="Calibri"/>
              </a:rPr>
              <a:t> </a:t>
            </a:r>
            <a:r>
              <a:rPr sz="6375" spc="322" baseline="1307" dirty="0">
                <a:latin typeface="+mj-lt"/>
                <a:cs typeface="Calibri"/>
              </a:rPr>
              <a:t>function</a:t>
            </a:r>
            <a:r>
              <a:rPr sz="6375" spc="-89" baseline="1307" dirty="0">
                <a:latin typeface="+mj-lt"/>
                <a:cs typeface="Calibri"/>
              </a:rPr>
              <a:t> </a:t>
            </a:r>
            <a:r>
              <a:rPr sz="6375" spc="352" baseline="1307" dirty="0">
                <a:latin typeface="+mj-lt"/>
                <a:cs typeface="Calibri"/>
              </a:rPr>
              <a:t>from</a:t>
            </a:r>
            <a:r>
              <a:rPr sz="6375" spc="37" baseline="1307" dirty="0">
                <a:latin typeface="+mj-lt"/>
                <a:cs typeface="Calibri"/>
              </a:rPr>
              <a:t> </a:t>
            </a:r>
            <a:r>
              <a:rPr sz="6375" spc="322" baseline="1307" dirty="0">
                <a:latin typeface="+mj-lt"/>
                <a:cs typeface="Calibri"/>
              </a:rPr>
              <a:t>ReLU</a:t>
            </a:r>
            <a:r>
              <a:rPr sz="6375" spc="37" baseline="1307" dirty="0">
                <a:latin typeface="+mj-lt"/>
                <a:cs typeface="Calibri"/>
              </a:rPr>
              <a:t> </a:t>
            </a:r>
            <a:r>
              <a:rPr sz="6375" spc="270" baseline="1307" dirty="0">
                <a:latin typeface="+mj-lt"/>
                <a:cs typeface="Calibri"/>
              </a:rPr>
              <a:t>to</a:t>
            </a:r>
            <a:r>
              <a:rPr sz="6375" spc="44" baseline="1307" dirty="0">
                <a:latin typeface="+mj-lt"/>
                <a:cs typeface="Calibri"/>
              </a:rPr>
              <a:t> </a:t>
            </a:r>
            <a:r>
              <a:rPr sz="6375" spc="375" baseline="1307" dirty="0">
                <a:latin typeface="+mj-lt"/>
                <a:cs typeface="Calibri"/>
              </a:rPr>
              <a:t>sigmoid?</a:t>
            </a:r>
            <a:endParaRPr sz="6375" baseline="1307">
              <a:latin typeface="+mj-lt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096" y="877325"/>
            <a:ext cx="2656515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5" dirty="0">
                <a:latin typeface="+mj-lt"/>
                <a:cs typeface="Calibri"/>
              </a:rPr>
              <a:t>6.</a:t>
            </a:r>
            <a:r>
              <a:rPr sz="2950" spc="-50" dirty="0">
                <a:latin typeface="+mj-lt"/>
                <a:cs typeface="Calibri"/>
              </a:rPr>
              <a:t> </a:t>
            </a:r>
            <a:r>
              <a:rPr sz="2950" spc="175" dirty="0">
                <a:latin typeface="+mj-lt"/>
                <a:cs typeface="Calibri"/>
              </a:rPr>
              <a:t>Discussion</a:t>
            </a:r>
            <a:endParaRPr sz="2950">
              <a:latin typeface="+mj-lt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77447" y="4230237"/>
          <a:ext cx="17516475" cy="2651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4250" spc="215" dirty="0">
                          <a:latin typeface="Calibri"/>
                          <a:cs typeface="Calibri"/>
                        </a:rPr>
                        <a:t>ReLU</a:t>
                      </a:r>
                      <a:endParaRPr sz="425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4250" spc="254" dirty="0">
                          <a:latin typeface="Calibri"/>
                          <a:cs typeface="Calibri"/>
                        </a:rPr>
                        <a:t>sigmoid</a:t>
                      </a:r>
                      <a:endParaRPr sz="425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71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4250" spc="105" dirty="0">
                          <a:latin typeface="Calibri"/>
                          <a:cs typeface="Calibri"/>
                        </a:rPr>
                        <a:t>w/o </a:t>
                      </a:r>
                      <a:r>
                        <a:rPr sz="4250" spc="-15" dirty="0">
                          <a:latin typeface="Calibri"/>
                          <a:cs typeface="Calibri"/>
                        </a:rPr>
                        <a:t>1st </a:t>
                      </a:r>
                      <a:r>
                        <a:rPr sz="4250" spc="20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42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50" spc="180" dirty="0">
                          <a:latin typeface="Calibri"/>
                          <a:cs typeface="Calibri"/>
                        </a:rPr>
                        <a:t>approx.</a:t>
                      </a:r>
                      <a:endParaRPr sz="425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4250" spc="-55" dirty="0">
                          <a:latin typeface="Calibri"/>
                          <a:cs typeface="Calibri"/>
                        </a:rPr>
                        <a:t>0.1183</a:t>
                      </a:r>
                      <a:endParaRPr sz="425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4250" spc="75" dirty="0">
                          <a:latin typeface="Calibri"/>
                          <a:cs typeface="Calibri"/>
                        </a:rPr>
                        <a:t>0.1579</a:t>
                      </a:r>
                      <a:endParaRPr sz="425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7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4250" spc="290" dirty="0">
                          <a:latin typeface="Calibri"/>
                          <a:cs typeface="Calibri"/>
                        </a:rPr>
                        <a:t>w </a:t>
                      </a:r>
                      <a:r>
                        <a:rPr sz="4250" spc="-15" dirty="0">
                          <a:latin typeface="Calibri"/>
                          <a:cs typeface="Calibri"/>
                        </a:rPr>
                        <a:t>1st </a:t>
                      </a:r>
                      <a:r>
                        <a:rPr sz="4250" spc="20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4250" spc="-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50" spc="180" dirty="0">
                          <a:latin typeface="Calibri"/>
                          <a:cs typeface="Calibri"/>
                        </a:rPr>
                        <a:t>approx.</a:t>
                      </a:r>
                      <a:endParaRPr sz="425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4250" spc="-55" dirty="0">
                          <a:latin typeface="Calibri"/>
                          <a:cs typeface="Calibri"/>
                        </a:rPr>
                        <a:t>0.1183</a:t>
                      </a:r>
                      <a:endParaRPr sz="425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4250" spc="-60" dirty="0">
                          <a:latin typeface="Calibri"/>
                          <a:cs typeface="Calibri"/>
                        </a:rPr>
                        <a:t>0.1931</a:t>
                      </a:r>
                      <a:endParaRPr sz="425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77447" y="8450004"/>
          <a:ext cx="17516475" cy="2651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4250" spc="215" dirty="0">
                          <a:latin typeface="Calibri"/>
                          <a:cs typeface="Calibri"/>
                        </a:rPr>
                        <a:t>ReLU</a:t>
                      </a:r>
                      <a:endParaRPr sz="425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4250" spc="254" dirty="0">
                          <a:latin typeface="Calibri"/>
                          <a:cs typeface="Calibri"/>
                        </a:rPr>
                        <a:t>sigmoid</a:t>
                      </a:r>
                      <a:endParaRPr sz="425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71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4250" spc="105" dirty="0">
                          <a:latin typeface="Calibri"/>
                          <a:cs typeface="Calibri"/>
                        </a:rPr>
                        <a:t>w/o </a:t>
                      </a:r>
                      <a:r>
                        <a:rPr sz="4250" spc="-15" dirty="0">
                          <a:latin typeface="Calibri"/>
                          <a:cs typeface="Calibri"/>
                        </a:rPr>
                        <a:t>1st </a:t>
                      </a:r>
                      <a:r>
                        <a:rPr sz="4250" spc="20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42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50" spc="180" dirty="0">
                          <a:latin typeface="Calibri"/>
                          <a:cs typeface="Calibri"/>
                        </a:rPr>
                        <a:t>approx.</a:t>
                      </a:r>
                      <a:endParaRPr sz="425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4250" spc="-280" dirty="0">
                          <a:latin typeface="Calibri"/>
                          <a:cs typeface="Calibri"/>
                        </a:rPr>
                        <a:t>61</a:t>
                      </a:r>
                      <a:endParaRPr sz="425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4250" spc="140" dirty="0">
                          <a:latin typeface="Calibri"/>
                          <a:cs typeface="Calibri"/>
                        </a:rPr>
                        <a:t>96</a:t>
                      </a:r>
                      <a:endParaRPr sz="425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7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4250" spc="290" dirty="0">
                          <a:latin typeface="Calibri"/>
                          <a:cs typeface="Calibri"/>
                        </a:rPr>
                        <a:t>w </a:t>
                      </a:r>
                      <a:r>
                        <a:rPr sz="4250" spc="-15" dirty="0">
                          <a:latin typeface="Calibri"/>
                          <a:cs typeface="Calibri"/>
                        </a:rPr>
                        <a:t>1st </a:t>
                      </a:r>
                      <a:r>
                        <a:rPr sz="4250" spc="20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4250" spc="-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50" spc="180" dirty="0">
                          <a:latin typeface="Calibri"/>
                          <a:cs typeface="Calibri"/>
                        </a:rPr>
                        <a:t>approx.</a:t>
                      </a:r>
                      <a:endParaRPr sz="425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4250" spc="195" dirty="0">
                          <a:latin typeface="Calibri"/>
                          <a:cs typeface="Calibri"/>
                        </a:rPr>
                        <a:t>53 </a:t>
                      </a:r>
                      <a:r>
                        <a:rPr sz="4250" spc="50" dirty="0">
                          <a:latin typeface="Calibri"/>
                          <a:cs typeface="Calibri"/>
                        </a:rPr>
                        <a:t>(13%</a:t>
                      </a:r>
                      <a:r>
                        <a:rPr sz="4250" spc="-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50" spc="180" dirty="0">
                          <a:latin typeface="Calibri"/>
                          <a:cs typeface="Calibri"/>
                        </a:rPr>
                        <a:t>better)</a:t>
                      </a:r>
                      <a:endParaRPr sz="425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4250" spc="175" dirty="0">
                          <a:latin typeface="Calibri"/>
                          <a:cs typeface="Calibri"/>
                        </a:rPr>
                        <a:t>52 </a:t>
                      </a:r>
                      <a:r>
                        <a:rPr sz="4250" spc="260" dirty="0">
                          <a:latin typeface="Calibri"/>
                          <a:cs typeface="Calibri"/>
                        </a:rPr>
                        <a:t>(46%</a:t>
                      </a:r>
                      <a:r>
                        <a:rPr sz="4250" spc="-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50" spc="180" dirty="0">
                          <a:latin typeface="Calibri"/>
                          <a:cs typeface="Calibri"/>
                        </a:rPr>
                        <a:t>better)</a:t>
                      </a:r>
                      <a:endParaRPr sz="425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232650" y="7042945"/>
            <a:ext cx="5966329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5" dirty="0">
                <a:cs typeface="Calibri"/>
              </a:rPr>
              <a:t>[ </a:t>
            </a:r>
            <a:r>
              <a:rPr sz="3950" spc="235" dirty="0">
                <a:cs typeface="Calibri"/>
              </a:rPr>
              <a:t>MSE </a:t>
            </a:r>
            <a:r>
              <a:rPr sz="3950" spc="260" dirty="0">
                <a:cs typeface="Calibri"/>
              </a:rPr>
              <a:t>Comparison</a:t>
            </a:r>
            <a:r>
              <a:rPr sz="3950" spc="-370" dirty="0">
                <a:cs typeface="Calibri"/>
              </a:rPr>
              <a:t> </a:t>
            </a:r>
            <a:r>
              <a:rPr sz="3950" spc="45" dirty="0">
                <a:cs typeface="Calibri"/>
              </a:rPr>
              <a:t>]</a:t>
            </a:r>
            <a:endParaRPr sz="3950"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0041" y="11388725"/>
            <a:ext cx="11071285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5" dirty="0">
                <a:cs typeface="Calibri"/>
              </a:rPr>
              <a:t>[</a:t>
            </a:r>
            <a:r>
              <a:rPr sz="3950" spc="10" dirty="0">
                <a:cs typeface="Calibri"/>
              </a:rPr>
              <a:t> </a:t>
            </a:r>
            <a:r>
              <a:rPr sz="3950" spc="204" dirty="0">
                <a:cs typeface="Calibri"/>
              </a:rPr>
              <a:t>Learning</a:t>
            </a:r>
            <a:r>
              <a:rPr sz="3950" spc="-145" dirty="0">
                <a:cs typeface="Calibri"/>
              </a:rPr>
              <a:t> </a:t>
            </a:r>
            <a:r>
              <a:rPr sz="3950" spc="170" dirty="0">
                <a:cs typeface="Calibri"/>
              </a:rPr>
              <a:t>Time</a:t>
            </a:r>
            <a:r>
              <a:rPr sz="3950" spc="-65" dirty="0">
                <a:cs typeface="Calibri"/>
              </a:rPr>
              <a:t> </a:t>
            </a:r>
            <a:r>
              <a:rPr sz="3950" spc="260" dirty="0">
                <a:cs typeface="Calibri"/>
              </a:rPr>
              <a:t>Comparison</a:t>
            </a:r>
            <a:r>
              <a:rPr sz="3950" spc="15" dirty="0">
                <a:cs typeface="Calibri"/>
              </a:rPr>
              <a:t> </a:t>
            </a:r>
            <a:r>
              <a:rPr sz="3950" spc="155" dirty="0">
                <a:cs typeface="Calibri"/>
              </a:rPr>
              <a:t>(minutes)</a:t>
            </a:r>
            <a:r>
              <a:rPr sz="3950" spc="15" dirty="0">
                <a:cs typeface="Calibri"/>
              </a:rPr>
              <a:t> </a:t>
            </a:r>
            <a:r>
              <a:rPr sz="3950" spc="45" dirty="0">
                <a:cs typeface="Calibri"/>
              </a:rPr>
              <a:t>]</a:t>
            </a:r>
            <a:endParaRPr sz="3950" dirty="0"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6323535" cy="206146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80" dirty="0">
                <a:latin typeface="+mn-lt"/>
              </a:rPr>
              <a:t>Why</a:t>
            </a:r>
            <a:r>
              <a:rPr sz="6650" spc="-105" dirty="0">
                <a:latin typeface="+mn-lt"/>
              </a:rPr>
              <a:t> </a:t>
            </a:r>
            <a:r>
              <a:rPr sz="6650" spc="270" dirty="0">
                <a:latin typeface="+mn-lt"/>
              </a:rPr>
              <a:t>the</a:t>
            </a:r>
            <a:r>
              <a:rPr sz="6650" spc="-300" dirty="0">
                <a:latin typeface="+mn-lt"/>
              </a:rPr>
              <a:t> </a:t>
            </a:r>
            <a:r>
              <a:rPr sz="6650" spc="260" dirty="0">
                <a:latin typeface="+mn-lt"/>
              </a:rPr>
              <a:t>Authors</a:t>
            </a:r>
            <a:r>
              <a:rPr sz="6650" spc="-100" dirty="0">
                <a:latin typeface="+mn-lt"/>
              </a:rPr>
              <a:t> </a:t>
            </a:r>
            <a:r>
              <a:rPr sz="6650" spc="420" dirty="0">
                <a:latin typeface="+mn-lt"/>
              </a:rPr>
              <a:t>Focused</a:t>
            </a:r>
            <a:r>
              <a:rPr sz="6650" spc="-100" dirty="0">
                <a:latin typeface="+mn-lt"/>
              </a:rPr>
              <a:t> </a:t>
            </a:r>
            <a:r>
              <a:rPr sz="6650" spc="285" dirty="0">
                <a:latin typeface="+mn-lt"/>
              </a:rPr>
              <a:t>on</a:t>
            </a:r>
            <a:r>
              <a:rPr sz="6650" spc="-100" dirty="0">
                <a:latin typeface="+mn-lt"/>
              </a:rPr>
              <a:t> </a:t>
            </a:r>
            <a:r>
              <a:rPr sz="6650" spc="420" dirty="0">
                <a:latin typeface="+mn-lt"/>
              </a:rPr>
              <a:t>Deep</a:t>
            </a:r>
            <a:r>
              <a:rPr sz="6650" spc="-105" dirty="0">
                <a:latin typeface="+mn-lt"/>
              </a:rPr>
              <a:t> </a:t>
            </a:r>
            <a:r>
              <a:rPr sz="6650" spc="280" dirty="0">
                <a:latin typeface="+mn-lt"/>
              </a:rPr>
              <a:t>Networks?</a:t>
            </a:r>
            <a:endParaRPr sz="665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0186" y="3786231"/>
            <a:ext cx="216535" cy="235013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6084" y="3775761"/>
            <a:ext cx="13631596" cy="3802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7380">
              <a:lnSpc>
                <a:spcPct val="119600"/>
              </a:lnSpc>
              <a:spcBef>
                <a:spcPts val="95"/>
              </a:spcBef>
            </a:pPr>
            <a:r>
              <a:rPr sz="4250" spc="240" dirty="0">
                <a:cs typeface="Calibri"/>
              </a:rPr>
              <a:t>The</a:t>
            </a:r>
            <a:r>
              <a:rPr sz="4250" spc="30" dirty="0">
                <a:cs typeface="Calibri"/>
              </a:rPr>
              <a:t> </a:t>
            </a:r>
            <a:r>
              <a:rPr sz="4250" spc="204" dirty="0">
                <a:cs typeface="Calibri"/>
              </a:rPr>
              <a:t>authors</a:t>
            </a:r>
            <a:r>
              <a:rPr sz="4250" spc="35" dirty="0">
                <a:cs typeface="Calibri"/>
              </a:rPr>
              <a:t> </a:t>
            </a:r>
            <a:r>
              <a:rPr sz="4250" spc="235" dirty="0">
                <a:cs typeface="Calibri"/>
              </a:rPr>
              <a:t>said</a:t>
            </a:r>
            <a:r>
              <a:rPr sz="4250" spc="35" dirty="0">
                <a:cs typeface="Calibri"/>
              </a:rPr>
              <a:t> </a:t>
            </a:r>
            <a:r>
              <a:rPr sz="4250" spc="150" dirty="0">
                <a:cs typeface="Calibri"/>
              </a:rPr>
              <a:t>their</a:t>
            </a:r>
            <a:r>
              <a:rPr sz="4250" spc="35" dirty="0">
                <a:cs typeface="Calibri"/>
              </a:rPr>
              <a:t> </a:t>
            </a:r>
            <a:r>
              <a:rPr sz="4250" spc="240" dirty="0">
                <a:cs typeface="Calibri"/>
              </a:rPr>
              <a:t>model</a:t>
            </a:r>
            <a:r>
              <a:rPr sz="4250" spc="35" dirty="0">
                <a:cs typeface="Calibri"/>
              </a:rPr>
              <a:t> </a:t>
            </a:r>
            <a:r>
              <a:rPr sz="4250" spc="190" dirty="0">
                <a:cs typeface="Calibri"/>
              </a:rPr>
              <a:t>(MAML)</a:t>
            </a:r>
            <a:r>
              <a:rPr sz="4250" spc="35" dirty="0">
                <a:cs typeface="Calibri"/>
              </a:rPr>
              <a:t> </a:t>
            </a:r>
            <a:r>
              <a:rPr sz="4250" spc="175" dirty="0">
                <a:cs typeface="Calibri"/>
              </a:rPr>
              <a:t>is</a:t>
            </a:r>
            <a:r>
              <a:rPr sz="4250" spc="35" dirty="0">
                <a:cs typeface="Calibri"/>
              </a:rPr>
              <a:t> </a:t>
            </a:r>
            <a:r>
              <a:rPr sz="4250" spc="265" dirty="0">
                <a:cs typeface="Calibri"/>
              </a:rPr>
              <a:t>model-agnostic.  </a:t>
            </a:r>
            <a:r>
              <a:rPr sz="4250" spc="145" dirty="0">
                <a:cs typeface="Calibri"/>
              </a:rPr>
              <a:t>But,</a:t>
            </a:r>
            <a:r>
              <a:rPr sz="4250" spc="25" dirty="0">
                <a:cs typeface="Calibri"/>
              </a:rPr>
              <a:t> </a:t>
            </a:r>
            <a:r>
              <a:rPr sz="4250" spc="235" dirty="0">
                <a:cs typeface="Calibri"/>
              </a:rPr>
              <a:t>why</a:t>
            </a:r>
            <a:r>
              <a:rPr sz="4250" spc="30" dirty="0">
                <a:cs typeface="Calibri"/>
              </a:rPr>
              <a:t> </a:t>
            </a:r>
            <a:r>
              <a:rPr sz="4250" spc="220" dirty="0">
                <a:cs typeface="Calibri"/>
              </a:rPr>
              <a:t>they</a:t>
            </a:r>
            <a:r>
              <a:rPr sz="4250" spc="-55" dirty="0">
                <a:cs typeface="Calibri"/>
              </a:rPr>
              <a:t> </a:t>
            </a:r>
            <a:r>
              <a:rPr sz="4250" spc="320" dirty="0">
                <a:cs typeface="Calibri"/>
              </a:rPr>
              <a:t>focused</a:t>
            </a:r>
            <a:r>
              <a:rPr sz="4250" spc="30" dirty="0">
                <a:cs typeface="Calibri"/>
              </a:rPr>
              <a:t> </a:t>
            </a:r>
            <a:r>
              <a:rPr sz="4250" spc="220" dirty="0">
                <a:cs typeface="Calibri"/>
              </a:rPr>
              <a:t>on</a:t>
            </a:r>
            <a:r>
              <a:rPr sz="4250" spc="30" dirty="0">
                <a:cs typeface="Calibri"/>
              </a:rPr>
              <a:t> </a:t>
            </a:r>
            <a:r>
              <a:rPr sz="4250" spc="315" dirty="0">
                <a:cs typeface="Calibri"/>
              </a:rPr>
              <a:t>deep</a:t>
            </a:r>
            <a:r>
              <a:rPr sz="4250" spc="30" dirty="0">
                <a:cs typeface="Calibri"/>
              </a:rPr>
              <a:t> </a:t>
            </a:r>
            <a:r>
              <a:rPr sz="4250" spc="220" dirty="0">
                <a:cs typeface="Calibri"/>
              </a:rPr>
              <a:t>networks?</a:t>
            </a:r>
            <a:endParaRPr sz="425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4250" spc="105" dirty="0">
                <a:cs typeface="Calibri"/>
              </a:rPr>
              <a:t>If</a:t>
            </a:r>
            <a:r>
              <a:rPr sz="4250" spc="25" dirty="0">
                <a:cs typeface="Calibri"/>
              </a:rPr>
              <a:t> </a:t>
            </a:r>
            <a:r>
              <a:rPr sz="4250" spc="55" dirty="0">
                <a:cs typeface="Calibri"/>
              </a:rPr>
              <a:t>it</a:t>
            </a:r>
            <a:r>
              <a:rPr sz="4250" spc="30" dirty="0">
                <a:cs typeface="Calibri"/>
              </a:rPr>
              <a:t> </a:t>
            </a:r>
            <a:r>
              <a:rPr sz="4250" spc="175" dirty="0">
                <a:cs typeface="Calibri"/>
              </a:rPr>
              <a:t>is</a:t>
            </a:r>
            <a:r>
              <a:rPr sz="4250" spc="30" dirty="0">
                <a:cs typeface="Calibri"/>
              </a:rPr>
              <a:t> </a:t>
            </a:r>
            <a:r>
              <a:rPr sz="4250" spc="185" dirty="0">
                <a:cs typeface="Calibri"/>
              </a:rPr>
              <a:t>not</a:t>
            </a:r>
            <a:r>
              <a:rPr sz="4250" spc="25" dirty="0">
                <a:cs typeface="Calibri"/>
              </a:rPr>
              <a:t> </a:t>
            </a:r>
            <a:r>
              <a:rPr sz="4250" spc="315" dirty="0">
                <a:cs typeface="Calibri"/>
              </a:rPr>
              <a:t>deep</a:t>
            </a:r>
            <a:r>
              <a:rPr sz="4250" spc="30" dirty="0">
                <a:cs typeface="Calibri"/>
              </a:rPr>
              <a:t> </a:t>
            </a:r>
            <a:r>
              <a:rPr sz="4250" spc="200" dirty="0">
                <a:cs typeface="Calibri"/>
              </a:rPr>
              <a:t>networks,</a:t>
            </a:r>
            <a:r>
              <a:rPr sz="4250" spc="30" dirty="0">
                <a:cs typeface="Calibri"/>
              </a:rPr>
              <a:t> </a:t>
            </a:r>
            <a:r>
              <a:rPr sz="4250" spc="195" dirty="0">
                <a:cs typeface="Calibri"/>
              </a:rPr>
              <a:t>what</a:t>
            </a:r>
            <a:r>
              <a:rPr sz="4250" spc="25" dirty="0">
                <a:cs typeface="Calibri"/>
              </a:rPr>
              <a:t> </a:t>
            </a:r>
            <a:r>
              <a:rPr sz="4250" spc="185" dirty="0">
                <a:cs typeface="Calibri"/>
              </a:rPr>
              <a:t>kind</a:t>
            </a:r>
            <a:r>
              <a:rPr sz="4250" spc="30" dirty="0">
                <a:cs typeface="Calibri"/>
              </a:rPr>
              <a:t> </a:t>
            </a:r>
            <a:r>
              <a:rPr sz="4250" spc="285" dirty="0">
                <a:cs typeface="Calibri"/>
              </a:rPr>
              <a:t>of</a:t>
            </a:r>
            <a:r>
              <a:rPr sz="4250" spc="30" dirty="0">
                <a:cs typeface="Calibri"/>
              </a:rPr>
              <a:t> </a:t>
            </a:r>
            <a:r>
              <a:rPr sz="4250" spc="210" dirty="0">
                <a:cs typeface="Calibri"/>
              </a:rPr>
              <a:t>problem</a:t>
            </a:r>
            <a:r>
              <a:rPr sz="4250" spc="25" dirty="0">
                <a:cs typeface="Calibri"/>
              </a:rPr>
              <a:t> </a:t>
            </a:r>
            <a:r>
              <a:rPr sz="4250" spc="310" dirty="0">
                <a:cs typeface="Calibri"/>
              </a:rPr>
              <a:t>can</a:t>
            </a:r>
            <a:r>
              <a:rPr sz="4250" spc="30" dirty="0">
                <a:cs typeface="Calibri"/>
              </a:rPr>
              <a:t> </a:t>
            </a:r>
            <a:r>
              <a:rPr sz="4250" spc="310" dirty="0">
                <a:cs typeface="Calibri"/>
              </a:rPr>
              <a:t>occur?</a:t>
            </a:r>
            <a:endParaRPr sz="4250" dirty="0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096" y="877325"/>
            <a:ext cx="30455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5" dirty="0">
                <a:cs typeface="Calibri"/>
              </a:rPr>
              <a:t>6.</a:t>
            </a:r>
            <a:r>
              <a:rPr sz="2950" spc="-50" dirty="0">
                <a:cs typeface="Calibri"/>
              </a:rPr>
              <a:t> </a:t>
            </a:r>
            <a:r>
              <a:rPr sz="2950" spc="175" dirty="0">
                <a:cs typeface="Calibri"/>
              </a:rPr>
              <a:t>Discussion</a:t>
            </a:r>
            <a:endParaRPr sz="2950" dirty="0"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83110"/>
            <a:ext cx="17185005" cy="206146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80" dirty="0">
                <a:latin typeface="+mj-lt"/>
              </a:rPr>
              <a:t>Why</a:t>
            </a:r>
            <a:r>
              <a:rPr sz="6650" spc="-105" dirty="0">
                <a:latin typeface="+mj-lt"/>
              </a:rPr>
              <a:t> </a:t>
            </a:r>
            <a:r>
              <a:rPr sz="6650" spc="270" dirty="0">
                <a:latin typeface="+mj-lt"/>
              </a:rPr>
              <a:t>the</a:t>
            </a:r>
            <a:r>
              <a:rPr sz="6650" spc="-300" dirty="0">
                <a:latin typeface="+mj-lt"/>
              </a:rPr>
              <a:t> </a:t>
            </a:r>
            <a:r>
              <a:rPr sz="6650" spc="260" dirty="0">
                <a:latin typeface="+mj-lt"/>
              </a:rPr>
              <a:t>Authors</a:t>
            </a:r>
            <a:r>
              <a:rPr sz="6650" spc="-100" dirty="0">
                <a:latin typeface="+mj-lt"/>
              </a:rPr>
              <a:t> </a:t>
            </a:r>
            <a:r>
              <a:rPr sz="6650" spc="420" dirty="0">
                <a:latin typeface="+mj-lt"/>
              </a:rPr>
              <a:t>Focused</a:t>
            </a:r>
            <a:r>
              <a:rPr sz="6650" spc="-100" dirty="0">
                <a:latin typeface="+mj-lt"/>
              </a:rPr>
              <a:t> </a:t>
            </a:r>
            <a:r>
              <a:rPr sz="6650" spc="285" dirty="0">
                <a:latin typeface="+mj-lt"/>
              </a:rPr>
              <a:t>on</a:t>
            </a:r>
            <a:r>
              <a:rPr sz="6650" spc="-100" dirty="0">
                <a:latin typeface="+mj-lt"/>
              </a:rPr>
              <a:t> </a:t>
            </a:r>
            <a:r>
              <a:rPr sz="6650" spc="420" dirty="0">
                <a:latin typeface="+mj-lt"/>
              </a:rPr>
              <a:t>Deep</a:t>
            </a:r>
            <a:r>
              <a:rPr sz="6650" spc="-105" dirty="0">
                <a:latin typeface="+mj-lt"/>
              </a:rPr>
              <a:t> </a:t>
            </a:r>
            <a:r>
              <a:rPr sz="6650" spc="280" dirty="0">
                <a:latin typeface="+mj-lt"/>
              </a:rPr>
              <a:t>Networks?</a:t>
            </a:r>
            <a:endParaRPr sz="665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53" y="3784335"/>
            <a:ext cx="16466185" cy="219419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22" baseline="1307" dirty="0">
                <a:latin typeface="+mj-lt"/>
                <a:cs typeface="Calibri"/>
              </a:rPr>
              <a:t>Simple</a:t>
            </a:r>
            <a:r>
              <a:rPr sz="6375" spc="37" baseline="1307" dirty="0">
                <a:latin typeface="+mj-lt"/>
                <a:cs typeface="Calibri"/>
              </a:rPr>
              <a:t> </a:t>
            </a:r>
            <a:r>
              <a:rPr sz="6375" spc="195" baseline="1307" dirty="0">
                <a:latin typeface="+mj-lt"/>
                <a:cs typeface="Calibri"/>
              </a:rPr>
              <a:t>linear</a:t>
            </a:r>
            <a:r>
              <a:rPr sz="6375" spc="44" baseline="1307" dirty="0">
                <a:latin typeface="+mj-lt"/>
                <a:cs typeface="Calibri"/>
              </a:rPr>
              <a:t> </a:t>
            </a:r>
            <a:r>
              <a:rPr sz="6375" spc="345" baseline="1307" dirty="0">
                <a:latin typeface="+mj-lt"/>
                <a:cs typeface="Calibri"/>
              </a:rPr>
              <a:t>regression</a:t>
            </a:r>
            <a:r>
              <a:rPr sz="6375" spc="37" baseline="1307" dirty="0">
                <a:latin typeface="+mj-lt"/>
                <a:cs typeface="Calibri"/>
              </a:rPr>
              <a:t> </a:t>
            </a:r>
            <a:r>
              <a:rPr sz="6375" spc="359" baseline="1307" dirty="0">
                <a:latin typeface="+mj-lt"/>
                <a:cs typeface="Calibri"/>
              </a:rPr>
              <a:t>model</a:t>
            </a:r>
            <a:r>
              <a:rPr sz="6375" spc="44" baseline="1307" dirty="0">
                <a:latin typeface="+mj-lt"/>
                <a:cs typeface="Calibri"/>
              </a:rPr>
              <a:t> </a:t>
            </a:r>
            <a:r>
              <a:rPr sz="6375" spc="300" baseline="1307" dirty="0">
                <a:latin typeface="+mj-lt"/>
                <a:cs typeface="Calibri"/>
              </a:rPr>
              <a:t>(</a:t>
            </a:r>
            <a:r>
              <a:rPr sz="6375" i="1" spc="300" baseline="1307" dirty="0">
                <a:latin typeface="+mj-lt"/>
                <a:cs typeface="Calibri"/>
              </a:rPr>
              <a:t>y</a:t>
            </a:r>
            <a:r>
              <a:rPr sz="6375" i="1" spc="-7" baseline="1307" dirty="0">
                <a:latin typeface="+mj-lt"/>
                <a:cs typeface="Calibri"/>
              </a:rPr>
              <a:t> </a:t>
            </a:r>
            <a:r>
              <a:rPr sz="6375" i="1" spc="397" baseline="1307" dirty="0">
                <a:latin typeface="+mj-lt"/>
                <a:cs typeface="Calibri"/>
              </a:rPr>
              <a:t>=</a:t>
            </a:r>
            <a:r>
              <a:rPr sz="6375" i="1" spc="-15" baseline="1307" dirty="0">
                <a:latin typeface="+mj-lt"/>
                <a:cs typeface="Calibri"/>
              </a:rPr>
              <a:t> </a:t>
            </a:r>
            <a:r>
              <a:rPr sz="6375" i="1" spc="405" baseline="1307" dirty="0">
                <a:latin typeface="+mj-lt"/>
                <a:cs typeface="Calibri"/>
              </a:rPr>
              <a:t>θx</a:t>
            </a:r>
            <a:r>
              <a:rPr sz="6375" spc="405" baseline="1307" dirty="0">
                <a:latin typeface="+mj-lt"/>
                <a:cs typeface="Calibri"/>
              </a:rPr>
              <a:t>)</a:t>
            </a:r>
            <a:r>
              <a:rPr sz="6375" spc="44" baseline="1307" dirty="0">
                <a:latin typeface="+mj-lt"/>
                <a:cs typeface="Calibri"/>
              </a:rPr>
              <a:t> </a:t>
            </a:r>
            <a:r>
              <a:rPr sz="6375" spc="465" baseline="1307" dirty="0">
                <a:latin typeface="+mj-lt"/>
                <a:cs typeface="Calibri"/>
              </a:rPr>
              <a:t>can</a:t>
            </a:r>
            <a:r>
              <a:rPr sz="6375" spc="37" baseline="1307" dirty="0">
                <a:latin typeface="+mj-lt"/>
                <a:cs typeface="Calibri"/>
              </a:rPr>
              <a:t> </a:t>
            </a:r>
            <a:r>
              <a:rPr sz="6375" spc="480" baseline="1307" dirty="0">
                <a:latin typeface="+mj-lt"/>
                <a:cs typeface="Calibri"/>
              </a:rPr>
              <a:t>be</a:t>
            </a:r>
            <a:r>
              <a:rPr sz="6375" spc="44" baseline="1307" dirty="0">
                <a:latin typeface="+mj-lt"/>
                <a:cs typeface="Calibri"/>
              </a:rPr>
              <a:t> </a:t>
            </a:r>
            <a:r>
              <a:rPr sz="6375" spc="450" baseline="1307" dirty="0">
                <a:latin typeface="+mj-lt"/>
                <a:cs typeface="Calibri"/>
              </a:rPr>
              <a:t>used</a:t>
            </a:r>
            <a:r>
              <a:rPr sz="6375" spc="44" baseline="1307" dirty="0">
                <a:latin typeface="+mj-lt"/>
                <a:cs typeface="Calibri"/>
              </a:rPr>
              <a:t> </a:t>
            </a:r>
            <a:r>
              <a:rPr sz="6375" spc="120" baseline="1307" dirty="0">
                <a:latin typeface="+mj-lt"/>
                <a:cs typeface="Calibri"/>
              </a:rPr>
              <a:t>in</a:t>
            </a:r>
            <a:r>
              <a:rPr sz="6375" spc="37" baseline="1307" dirty="0">
                <a:latin typeface="+mj-lt"/>
                <a:cs typeface="Calibri"/>
              </a:rPr>
              <a:t> </a:t>
            </a:r>
            <a:r>
              <a:rPr sz="6375" spc="322" baseline="1307" dirty="0">
                <a:latin typeface="+mj-lt"/>
                <a:cs typeface="Calibri"/>
              </a:rPr>
              <a:t>the</a:t>
            </a:r>
            <a:r>
              <a:rPr sz="6375" spc="44" baseline="1307" dirty="0">
                <a:latin typeface="+mj-lt"/>
                <a:cs typeface="Calibri"/>
              </a:rPr>
              <a:t> </a:t>
            </a:r>
            <a:r>
              <a:rPr sz="6375" spc="270" baseline="1307" dirty="0">
                <a:latin typeface="+mj-lt"/>
                <a:cs typeface="Calibri"/>
              </a:rPr>
              <a:t>MAML.</a:t>
            </a:r>
            <a:endParaRPr sz="6375" baseline="1307" dirty="0">
              <a:latin typeface="+mj-lt"/>
              <a:cs typeface="Calibri"/>
            </a:endParaRPr>
          </a:p>
          <a:p>
            <a:pPr marL="1059180" lvl="1" indent="-67056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1059180" algn="l"/>
                <a:tab pos="1059815" algn="l"/>
              </a:tabLst>
            </a:pPr>
            <a:r>
              <a:rPr sz="5925" spc="254" baseline="1406" dirty="0">
                <a:latin typeface="+mj-lt"/>
                <a:cs typeface="Calibri"/>
              </a:rPr>
              <a:t>Parametrized, </a:t>
            </a:r>
            <a:r>
              <a:rPr sz="5925" spc="209" baseline="1406" dirty="0">
                <a:latin typeface="+mj-lt"/>
                <a:cs typeface="Calibri"/>
              </a:rPr>
              <a:t>differentiable </a:t>
            </a:r>
            <a:r>
              <a:rPr sz="5925" spc="300" baseline="1406" dirty="0">
                <a:latin typeface="+mj-lt"/>
                <a:cs typeface="Calibri"/>
              </a:rPr>
              <a:t>loss</a:t>
            </a:r>
            <a:r>
              <a:rPr sz="5925" spc="-480" baseline="1406" dirty="0">
                <a:latin typeface="+mj-lt"/>
                <a:cs typeface="Calibri"/>
              </a:rPr>
              <a:t> </a:t>
            </a:r>
            <a:r>
              <a:rPr sz="5925" spc="240" baseline="1406" dirty="0">
                <a:latin typeface="+mj-lt"/>
                <a:cs typeface="Calibri"/>
              </a:rPr>
              <a:t>function.</a:t>
            </a:r>
            <a:endParaRPr sz="5925" baseline="1406" dirty="0">
              <a:latin typeface="+mj-lt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096" y="868362"/>
            <a:ext cx="29693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5" dirty="0">
                <a:latin typeface="+mj-lt"/>
                <a:cs typeface="Calibri"/>
              </a:rPr>
              <a:t>6.</a:t>
            </a:r>
            <a:r>
              <a:rPr sz="2950" spc="-50" dirty="0">
                <a:latin typeface="+mj-lt"/>
                <a:cs typeface="Calibri"/>
              </a:rPr>
              <a:t> </a:t>
            </a:r>
            <a:r>
              <a:rPr sz="2950" spc="175" dirty="0">
                <a:latin typeface="+mj-lt"/>
                <a:cs typeface="Calibri"/>
              </a:rPr>
              <a:t>Discussion</a:t>
            </a:r>
            <a:endParaRPr sz="295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27716" y="3626441"/>
            <a:ext cx="8785072" cy="6752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5099" y="4450767"/>
            <a:ext cx="8674304" cy="510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9096" y="849533"/>
            <a:ext cx="12494353" cy="158440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950" spc="-204" dirty="0">
                <a:latin typeface="Bookman Old Style" panose="02050604050505020204" pitchFamily="18" charset="0"/>
              </a:rPr>
              <a:t>1. </a:t>
            </a:r>
            <a:r>
              <a:rPr sz="2950" spc="135" dirty="0">
                <a:latin typeface="Bookman Old Style" panose="02050604050505020204" pitchFamily="18" charset="0"/>
              </a:rPr>
              <a:t>Problem</a:t>
            </a:r>
            <a:r>
              <a:rPr sz="2950" spc="-310" dirty="0">
                <a:latin typeface="Bookman Old Style" panose="02050604050505020204" pitchFamily="18" charset="0"/>
              </a:rPr>
              <a:t> </a:t>
            </a:r>
            <a:r>
              <a:rPr sz="2950" spc="215" dirty="0">
                <a:latin typeface="Bookman Old Style" panose="02050604050505020204" pitchFamily="18" charset="0"/>
              </a:rPr>
              <a:t>Set-up</a:t>
            </a:r>
            <a:endParaRPr sz="2950" dirty="0">
              <a:latin typeface="Bookman Old Style" panose="02050604050505020204" pitchFamily="18" charset="0"/>
            </a:endParaRPr>
          </a:p>
          <a:p>
            <a:pPr marL="221615">
              <a:lnSpc>
                <a:spcPct val="100000"/>
              </a:lnSpc>
              <a:spcBef>
                <a:spcPts val="509"/>
              </a:spcBef>
            </a:pPr>
            <a:r>
              <a:rPr sz="6650" spc="180" dirty="0">
                <a:latin typeface="Bookman Old Style" panose="02050604050505020204" pitchFamily="18" charset="0"/>
              </a:rPr>
              <a:t>Meta </a:t>
            </a:r>
            <a:r>
              <a:rPr sz="6650" spc="340" dirty="0">
                <a:latin typeface="Bookman Old Style" panose="02050604050505020204" pitchFamily="18" charset="0"/>
              </a:rPr>
              <a:t>Supervised</a:t>
            </a:r>
            <a:r>
              <a:rPr sz="6650" spc="-640" dirty="0">
                <a:latin typeface="Bookman Old Style" panose="02050604050505020204" pitchFamily="18" charset="0"/>
              </a:rPr>
              <a:t> </a:t>
            </a:r>
            <a:r>
              <a:rPr sz="6650" spc="290" dirty="0">
                <a:latin typeface="Bookman Old Style" panose="02050604050505020204" pitchFamily="18" charset="0"/>
              </a:rPr>
              <a:t>Learning</a:t>
            </a:r>
            <a:endParaRPr sz="665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CC63-DBED-437B-8903-FBE010A08ADE}"/>
              </a:ext>
            </a:extLst>
          </p:cNvPr>
          <p:cNvSpPr txBox="1"/>
          <p:nvPr/>
        </p:nvSpPr>
        <p:spPr>
          <a:xfrm>
            <a:off x="14620252" y="407352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Learns how to classify, can be another Neural Net, or just an Optimizer(MAML)</a:t>
            </a:r>
            <a:endParaRPr lang="en-I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7185005" cy="206146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80" dirty="0">
                <a:latin typeface="+mn-lt"/>
              </a:rPr>
              <a:t>Why</a:t>
            </a:r>
            <a:r>
              <a:rPr sz="6650" spc="-105" dirty="0">
                <a:latin typeface="+mn-lt"/>
              </a:rPr>
              <a:t> </a:t>
            </a:r>
            <a:r>
              <a:rPr sz="6650" spc="270" dirty="0">
                <a:latin typeface="+mn-lt"/>
              </a:rPr>
              <a:t>the</a:t>
            </a:r>
            <a:r>
              <a:rPr sz="6650" spc="-300" dirty="0">
                <a:latin typeface="+mn-lt"/>
              </a:rPr>
              <a:t> </a:t>
            </a:r>
            <a:r>
              <a:rPr sz="6650" spc="260" dirty="0">
                <a:latin typeface="+mn-lt"/>
              </a:rPr>
              <a:t>Authors</a:t>
            </a:r>
            <a:r>
              <a:rPr sz="6650" spc="-100" dirty="0">
                <a:latin typeface="+mn-lt"/>
              </a:rPr>
              <a:t> </a:t>
            </a:r>
            <a:r>
              <a:rPr sz="6650" spc="420" dirty="0">
                <a:latin typeface="+mn-lt"/>
              </a:rPr>
              <a:t>Focused</a:t>
            </a:r>
            <a:r>
              <a:rPr sz="6650" spc="-100" dirty="0">
                <a:latin typeface="+mn-lt"/>
              </a:rPr>
              <a:t> </a:t>
            </a:r>
            <a:r>
              <a:rPr sz="6650" spc="285" dirty="0">
                <a:latin typeface="+mn-lt"/>
              </a:rPr>
              <a:t>on</a:t>
            </a:r>
            <a:r>
              <a:rPr sz="6650" spc="-100" dirty="0">
                <a:latin typeface="+mn-lt"/>
              </a:rPr>
              <a:t> </a:t>
            </a:r>
            <a:r>
              <a:rPr sz="6650" spc="420" dirty="0">
                <a:latin typeface="+mn-lt"/>
              </a:rPr>
              <a:t>Deep</a:t>
            </a:r>
            <a:r>
              <a:rPr sz="6650" spc="-105" dirty="0">
                <a:latin typeface="+mn-lt"/>
              </a:rPr>
              <a:t> </a:t>
            </a:r>
            <a:r>
              <a:rPr sz="6650" spc="280" dirty="0">
                <a:latin typeface="+mn-lt"/>
              </a:rPr>
              <a:t>Networks?</a:t>
            </a:r>
            <a:endParaRPr sz="665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53" y="3449220"/>
            <a:ext cx="16466185" cy="219419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22" baseline="1307" dirty="0">
                <a:cs typeface="Calibri"/>
              </a:rPr>
              <a:t>Simple</a:t>
            </a:r>
            <a:r>
              <a:rPr sz="6375" spc="37" baseline="1307" dirty="0">
                <a:cs typeface="Calibri"/>
              </a:rPr>
              <a:t> </a:t>
            </a:r>
            <a:r>
              <a:rPr sz="6375" spc="195" baseline="1307" dirty="0">
                <a:cs typeface="Calibri"/>
              </a:rPr>
              <a:t>linear</a:t>
            </a:r>
            <a:r>
              <a:rPr sz="6375" spc="44" baseline="1307" dirty="0">
                <a:cs typeface="Calibri"/>
              </a:rPr>
              <a:t> </a:t>
            </a:r>
            <a:r>
              <a:rPr sz="6375" spc="345" baseline="1307" dirty="0">
                <a:cs typeface="Calibri"/>
              </a:rPr>
              <a:t>regression</a:t>
            </a:r>
            <a:r>
              <a:rPr sz="6375" spc="37" baseline="1307" dirty="0">
                <a:cs typeface="Calibri"/>
              </a:rPr>
              <a:t> </a:t>
            </a:r>
            <a:r>
              <a:rPr sz="6375" spc="359" baseline="1307" dirty="0">
                <a:cs typeface="Calibri"/>
              </a:rPr>
              <a:t>model</a:t>
            </a:r>
            <a:r>
              <a:rPr sz="6375" spc="44" baseline="1307" dirty="0">
                <a:cs typeface="Calibri"/>
              </a:rPr>
              <a:t> </a:t>
            </a:r>
            <a:r>
              <a:rPr sz="6375" spc="300" baseline="1307" dirty="0">
                <a:cs typeface="Calibri"/>
              </a:rPr>
              <a:t>(</a:t>
            </a:r>
            <a:r>
              <a:rPr sz="6375" i="1" spc="300" baseline="1307" dirty="0">
                <a:cs typeface="Calibri"/>
              </a:rPr>
              <a:t>y</a:t>
            </a:r>
            <a:r>
              <a:rPr sz="6375" i="1" spc="-7" baseline="1307" dirty="0">
                <a:cs typeface="Calibri"/>
              </a:rPr>
              <a:t> </a:t>
            </a:r>
            <a:r>
              <a:rPr sz="6375" i="1" spc="397" baseline="1307" dirty="0">
                <a:cs typeface="Calibri"/>
              </a:rPr>
              <a:t>=</a:t>
            </a:r>
            <a:r>
              <a:rPr sz="6375" i="1" spc="-15" baseline="1307" dirty="0">
                <a:cs typeface="Calibri"/>
              </a:rPr>
              <a:t> </a:t>
            </a:r>
            <a:r>
              <a:rPr sz="6375" i="1" spc="405" baseline="1307" dirty="0">
                <a:cs typeface="Calibri"/>
              </a:rPr>
              <a:t>θx</a:t>
            </a:r>
            <a:r>
              <a:rPr sz="6375" spc="405" baseline="1307" dirty="0">
                <a:cs typeface="Calibri"/>
              </a:rPr>
              <a:t>)</a:t>
            </a:r>
            <a:r>
              <a:rPr sz="6375" spc="44" baseline="1307" dirty="0">
                <a:cs typeface="Calibri"/>
              </a:rPr>
              <a:t> </a:t>
            </a:r>
            <a:r>
              <a:rPr sz="6375" spc="465" baseline="1307" dirty="0">
                <a:cs typeface="Calibri"/>
              </a:rPr>
              <a:t>can</a:t>
            </a:r>
            <a:r>
              <a:rPr sz="6375" spc="37" baseline="1307" dirty="0">
                <a:cs typeface="Calibri"/>
              </a:rPr>
              <a:t> </a:t>
            </a:r>
            <a:r>
              <a:rPr sz="6375" spc="480" baseline="1307" dirty="0">
                <a:cs typeface="Calibri"/>
              </a:rPr>
              <a:t>be</a:t>
            </a:r>
            <a:r>
              <a:rPr sz="6375" spc="44" baseline="1307" dirty="0">
                <a:cs typeface="Calibri"/>
              </a:rPr>
              <a:t> </a:t>
            </a:r>
            <a:r>
              <a:rPr sz="6375" spc="450" baseline="1307" dirty="0">
                <a:cs typeface="Calibri"/>
              </a:rPr>
              <a:t>used</a:t>
            </a:r>
            <a:r>
              <a:rPr sz="6375" spc="44" baseline="1307" dirty="0">
                <a:cs typeface="Calibri"/>
              </a:rPr>
              <a:t> </a:t>
            </a:r>
            <a:r>
              <a:rPr sz="6375" spc="120" baseline="1307" dirty="0">
                <a:cs typeface="Calibri"/>
              </a:rPr>
              <a:t>in</a:t>
            </a:r>
            <a:r>
              <a:rPr sz="6375" spc="37" baseline="1307" dirty="0">
                <a:cs typeface="Calibri"/>
              </a:rPr>
              <a:t> </a:t>
            </a:r>
            <a:r>
              <a:rPr sz="6375" spc="322" baseline="1307" dirty="0">
                <a:cs typeface="Calibri"/>
              </a:rPr>
              <a:t>the</a:t>
            </a:r>
            <a:r>
              <a:rPr sz="6375" spc="44" baseline="1307" dirty="0">
                <a:cs typeface="Calibri"/>
              </a:rPr>
              <a:t> </a:t>
            </a:r>
            <a:r>
              <a:rPr sz="6375" spc="270" baseline="1307" dirty="0">
                <a:cs typeface="Calibri"/>
              </a:rPr>
              <a:t>MAML.</a:t>
            </a:r>
            <a:endParaRPr sz="6375" baseline="1307" dirty="0">
              <a:cs typeface="Calibri"/>
            </a:endParaRPr>
          </a:p>
          <a:p>
            <a:pPr marL="1059180" lvl="1" indent="-67056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1059180" algn="l"/>
                <a:tab pos="1059815" algn="l"/>
              </a:tabLst>
            </a:pPr>
            <a:r>
              <a:rPr sz="5925" spc="254" baseline="1406" dirty="0">
                <a:cs typeface="Calibri"/>
              </a:rPr>
              <a:t>Parametrized, </a:t>
            </a:r>
            <a:r>
              <a:rPr sz="5925" spc="209" baseline="1406" dirty="0">
                <a:cs typeface="Calibri"/>
              </a:rPr>
              <a:t>differentiable </a:t>
            </a:r>
            <a:r>
              <a:rPr sz="5925" spc="300" baseline="1406" dirty="0">
                <a:cs typeface="Calibri"/>
              </a:rPr>
              <a:t>loss</a:t>
            </a:r>
            <a:r>
              <a:rPr sz="5925" spc="-480" baseline="1406" dirty="0">
                <a:cs typeface="Calibri"/>
              </a:rPr>
              <a:t> </a:t>
            </a:r>
            <a:r>
              <a:rPr sz="5925" spc="240" baseline="1406" dirty="0">
                <a:cs typeface="Calibri"/>
              </a:rPr>
              <a:t>function.</a:t>
            </a:r>
            <a:endParaRPr sz="5925" baseline="1406" dirty="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2753" y="6627831"/>
            <a:ext cx="2165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651" y="6617360"/>
            <a:ext cx="1008090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60" dirty="0">
                <a:cs typeface="Calibri"/>
              </a:rPr>
              <a:t>L</a:t>
            </a:r>
            <a:r>
              <a:rPr sz="4250" spc="310" dirty="0">
                <a:cs typeface="Calibri"/>
              </a:rPr>
              <a:t>e</a:t>
            </a:r>
            <a:r>
              <a:rPr sz="4250" spc="145" dirty="0">
                <a:cs typeface="Calibri"/>
              </a:rPr>
              <a:t>t</a:t>
            </a:r>
            <a:endParaRPr sz="4250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096" y="877325"/>
            <a:ext cx="28931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5" dirty="0">
                <a:cs typeface="Calibri"/>
              </a:rPr>
              <a:t>6.</a:t>
            </a:r>
            <a:r>
              <a:rPr sz="2950" spc="-50" dirty="0">
                <a:cs typeface="Calibri"/>
              </a:rPr>
              <a:t> </a:t>
            </a:r>
            <a:r>
              <a:rPr sz="2950" spc="175" dirty="0">
                <a:cs typeface="Calibri"/>
              </a:rPr>
              <a:t>Discussion</a:t>
            </a:r>
            <a:endParaRPr sz="2950" dirty="0"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3403" y="6430331"/>
            <a:ext cx="7791939" cy="128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3403" y="7946608"/>
            <a:ext cx="7538730" cy="54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47628" y="5157738"/>
            <a:ext cx="0" cy="5404485"/>
          </a:xfrm>
          <a:custGeom>
            <a:avLst/>
            <a:gdLst/>
            <a:ahLst/>
            <a:cxnLst/>
            <a:rect l="l" t="t" r="r" b="b"/>
            <a:pathLst>
              <a:path h="5404484">
                <a:moveTo>
                  <a:pt x="0" y="0"/>
                </a:moveTo>
                <a:lnTo>
                  <a:pt x="0" y="5404439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90038" y="5058264"/>
            <a:ext cx="115179" cy="115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61221" y="9713584"/>
            <a:ext cx="5381625" cy="0"/>
          </a:xfrm>
          <a:custGeom>
            <a:avLst/>
            <a:gdLst/>
            <a:ahLst/>
            <a:cxnLst/>
            <a:rect l="l" t="t" r="r" b="b"/>
            <a:pathLst>
              <a:path w="5381625">
                <a:moveTo>
                  <a:pt x="5381403" y="0"/>
                </a:moveTo>
                <a:lnTo>
                  <a:pt x="5365697" y="0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26919" y="9644477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30" h="138429">
                <a:moveTo>
                  <a:pt x="0" y="0"/>
                </a:moveTo>
                <a:lnTo>
                  <a:pt x="0" y="138215"/>
                </a:lnTo>
                <a:lnTo>
                  <a:pt x="138215" y="691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54193" y="7676716"/>
            <a:ext cx="5020945" cy="2531745"/>
          </a:xfrm>
          <a:custGeom>
            <a:avLst/>
            <a:gdLst/>
            <a:ahLst/>
            <a:cxnLst/>
            <a:rect l="l" t="t" r="r" b="b"/>
            <a:pathLst>
              <a:path w="5020944" h="2531745">
                <a:moveTo>
                  <a:pt x="0" y="2503623"/>
                </a:moveTo>
                <a:lnTo>
                  <a:pt x="5006763" y="0"/>
                </a:lnTo>
                <a:lnTo>
                  <a:pt x="5020812" y="28095"/>
                </a:lnTo>
                <a:lnTo>
                  <a:pt x="14049" y="2531719"/>
                </a:lnTo>
                <a:lnTo>
                  <a:pt x="0" y="2503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67793" y="5594286"/>
            <a:ext cx="2531745" cy="5020945"/>
          </a:xfrm>
          <a:custGeom>
            <a:avLst/>
            <a:gdLst/>
            <a:ahLst/>
            <a:cxnLst/>
            <a:rect l="l" t="t" r="r" b="b"/>
            <a:pathLst>
              <a:path w="2531744" h="5020945">
                <a:moveTo>
                  <a:pt x="0" y="5006763"/>
                </a:moveTo>
                <a:lnTo>
                  <a:pt x="2503623" y="0"/>
                </a:lnTo>
                <a:lnTo>
                  <a:pt x="2531719" y="14049"/>
                </a:lnTo>
                <a:lnTo>
                  <a:pt x="28095" y="5020812"/>
                </a:lnTo>
                <a:lnTo>
                  <a:pt x="0" y="500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51861" y="6378491"/>
            <a:ext cx="3559175" cy="4438015"/>
          </a:xfrm>
          <a:custGeom>
            <a:avLst/>
            <a:gdLst/>
            <a:ahLst/>
            <a:cxnLst/>
            <a:rect l="l" t="t" r="r" b="b"/>
            <a:pathLst>
              <a:path w="3559175" h="4438015">
                <a:moveTo>
                  <a:pt x="0" y="4417818"/>
                </a:moveTo>
                <a:lnTo>
                  <a:pt x="3534157" y="0"/>
                </a:lnTo>
                <a:lnTo>
                  <a:pt x="3558687" y="19623"/>
                </a:lnTo>
                <a:lnTo>
                  <a:pt x="24529" y="4437441"/>
                </a:lnTo>
                <a:lnTo>
                  <a:pt x="0" y="441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898280" y="8536700"/>
            <a:ext cx="3574137" cy="5215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94990" y="4889246"/>
            <a:ext cx="3144626" cy="5215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097698" y="6113479"/>
            <a:ext cx="2285606" cy="490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7185005" cy="206146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80" dirty="0">
                <a:latin typeface="+mj-lt"/>
              </a:rPr>
              <a:t>Why</a:t>
            </a:r>
            <a:r>
              <a:rPr sz="6650" spc="-105" dirty="0">
                <a:latin typeface="+mj-lt"/>
              </a:rPr>
              <a:t> </a:t>
            </a:r>
            <a:r>
              <a:rPr sz="6650" spc="270" dirty="0">
                <a:latin typeface="+mj-lt"/>
              </a:rPr>
              <a:t>the</a:t>
            </a:r>
            <a:r>
              <a:rPr sz="6650" spc="-300" dirty="0">
                <a:latin typeface="+mj-lt"/>
              </a:rPr>
              <a:t> </a:t>
            </a:r>
            <a:r>
              <a:rPr sz="6650" spc="260" dirty="0">
                <a:latin typeface="+mj-lt"/>
              </a:rPr>
              <a:t>Authors</a:t>
            </a:r>
            <a:r>
              <a:rPr sz="6650" spc="-100" dirty="0">
                <a:latin typeface="+mj-lt"/>
              </a:rPr>
              <a:t> </a:t>
            </a:r>
            <a:r>
              <a:rPr sz="6650" spc="420" dirty="0">
                <a:latin typeface="+mj-lt"/>
              </a:rPr>
              <a:t>Focused</a:t>
            </a:r>
            <a:r>
              <a:rPr sz="6650" spc="-100" dirty="0">
                <a:latin typeface="+mj-lt"/>
              </a:rPr>
              <a:t> </a:t>
            </a:r>
            <a:r>
              <a:rPr sz="6650" spc="285" dirty="0">
                <a:latin typeface="+mj-lt"/>
              </a:rPr>
              <a:t>on</a:t>
            </a:r>
            <a:r>
              <a:rPr sz="6650" spc="-100" dirty="0">
                <a:latin typeface="+mj-lt"/>
              </a:rPr>
              <a:t> </a:t>
            </a:r>
            <a:r>
              <a:rPr sz="6650" spc="420" dirty="0">
                <a:latin typeface="+mj-lt"/>
              </a:rPr>
              <a:t>Deep</a:t>
            </a:r>
            <a:r>
              <a:rPr sz="6650" spc="-105" dirty="0">
                <a:latin typeface="+mj-lt"/>
              </a:rPr>
              <a:t> </a:t>
            </a:r>
            <a:r>
              <a:rPr sz="6650" spc="280" dirty="0">
                <a:latin typeface="+mj-lt"/>
              </a:rPr>
              <a:t>Networks?</a:t>
            </a:r>
            <a:endParaRPr sz="665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53" y="3479535"/>
            <a:ext cx="16466185" cy="219419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322" baseline="1307" dirty="0">
                <a:latin typeface="+mj-lt"/>
                <a:cs typeface="Calibri"/>
              </a:rPr>
              <a:t>Simple</a:t>
            </a:r>
            <a:r>
              <a:rPr sz="6375" spc="37" baseline="1307" dirty="0">
                <a:latin typeface="+mj-lt"/>
                <a:cs typeface="Calibri"/>
              </a:rPr>
              <a:t> </a:t>
            </a:r>
            <a:r>
              <a:rPr sz="6375" spc="195" baseline="1307" dirty="0">
                <a:latin typeface="+mj-lt"/>
                <a:cs typeface="Calibri"/>
              </a:rPr>
              <a:t>linear</a:t>
            </a:r>
            <a:r>
              <a:rPr sz="6375" spc="44" baseline="1307" dirty="0">
                <a:latin typeface="+mj-lt"/>
                <a:cs typeface="Calibri"/>
              </a:rPr>
              <a:t> </a:t>
            </a:r>
            <a:r>
              <a:rPr sz="6375" spc="345" baseline="1307" dirty="0">
                <a:latin typeface="+mj-lt"/>
                <a:cs typeface="Calibri"/>
              </a:rPr>
              <a:t>regression</a:t>
            </a:r>
            <a:r>
              <a:rPr sz="6375" spc="37" baseline="1307" dirty="0">
                <a:latin typeface="+mj-lt"/>
                <a:cs typeface="Calibri"/>
              </a:rPr>
              <a:t> </a:t>
            </a:r>
            <a:r>
              <a:rPr sz="6375" spc="359" baseline="1307" dirty="0">
                <a:latin typeface="+mj-lt"/>
                <a:cs typeface="Calibri"/>
              </a:rPr>
              <a:t>model</a:t>
            </a:r>
            <a:r>
              <a:rPr sz="6375" spc="44" baseline="1307" dirty="0">
                <a:latin typeface="+mj-lt"/>
                <a:cs typeface="Calibri"/>
              </a:rPr>
              <a:t> </a:t>
            </a:r>
            <a:r>
              <a:rPr sz="6375" spc="300" baseline="1307" dirty="0">
                <a:latin typeface="+mj-lt"/>
                <a:cs typeface="Calibri"/>
              </a:rPr>
              <a:t>(</a:t>
            </a:r>
            <a:r>
              <a:rPr sz="6375" i="1" spc="300" baseline="1307" dirty="0">
                <a:latin typeface="+mj-lt"/>
                <a:cs typeface="Calibri"/>
              </a:rPr>
              <a:t>y</a:t>
            </a:r>
            <a:r>
              <a:rPr sz="6375" i="1" spc="-7" baseline="1307" dirty="0">
                <a:latin typeface="+mj-lt"/>
                <a:cs typeface="Calibri"/>
              </a:rPr>
              <a:t> </a:t>
            </a:r>
            <a:r>
              <a:rPr sz="6375" i="1" spc="397" baseline="1307" dirty="0">
                <a:latin typeface="+mj-lt"/>
                <a:cs typeface="Calibri"/>
              </a:rPr>
              <a:t>=</a:t>
            </a:r>
            <a:r>
              <a:rPr sz="6375" i="1" spc="-15" baseline="1307" dirty="0">
                <a:latin typeface="+mj-lt"/>
                <a:cs typeface="Calibri"/>
              </a:rPr>
              <a:t> </a:t>
            </a:r>
            <a:r>
              <a:rPr sz="6375" i="1" spc="405" baseline="1307" dirty="0">
                <a:latin typeface="+mj-lt"/>
                <a:cs typeface="Calibri"/>
              </a:rPr>
              <a:t>θx</a:t>
            </a:r>
            <a:r>
              <a:rPr sz="6375" spc="405" baseline="1307" dirty="0">
                <a:latin typeface="+mj-lt"/>
                <a:cs typeface="Calibri"/>
              </a:rPr>
              <a:t>)</a:t>
            </a:r>
            <a:r>
              <a:rPr sz="6375" spc="44" baseline="1307" dirty="0">
                <a:latin typeface="+mj-lt"/>
                <a:cs typeface="Calibri"/>
              </a:rPr>
              <a:t> </a:t>
            </a:r>
            <a:r>
              <a:rPr sz="6375" spc="465" baseline="1307" dirty="0">
                <a:latin typeface="+mj-lt"/>
                <a:cs typeface="Calibri"/>
              </a:rPr>
              <a:t>can</a:t>
            </a:r>
            <a:r>
              <a:rPr sz="6375" spc="37" baseline="1307" dirty="0">
                <a:latin typeface="+mj-lt"/>
                <a:cs typeface="Calibri"/>
              </a:rPr>
              <a:t> </a:t>
            </a:r>
            <a:r>
              <a:rPr sz="6375" spc="480" baseline="1307" dirty="0">
                <a:latin typeface="+mj-lt"/>
                <a:cs typeface="Calibri"/>
              </a:rPr>
              <a:t>be</a:t>
            </a:r>
            <a:r>
              <a:rPr sz="6375" spc="44" baseline="1307" dirty="0">
                <a:latin typeface="+mj-lt"/>
                <a:cs typeface="Calibri"/>
              </a:rPr>
              <a:t> </a:t>
            </a:r>
            <a:r>
              <a:rPr sz="6375" spc="450" baseline="1307" dirty="0">
                <a:latin typeface="+mj-lt"/>
                <a:cs typeface="Calibri"/>
              </a:rPr>
              <a:t>used</a:t>
            </a:r>
            <a:r>
              <a:rPr sz="6375" spc="44" baseline="1307" dirty="0">
                <a:latin typeface="+mj-lt"/>
                <a:cs typeface="Calibri"/>
              </a:rPr>
              <a:t> </a:t>
            </a:r>
            <a:r>
              <a:rPr sz="6375" spc="120" baseline="1307" dirty="0">
                <a:latin typeface="+mj-lt"/>
                <a:cs typeface="Calibri"/>
              </a:rPr>
              <a:t>in</a:t>
            </a:r>
            <a:r>
              <a:rPr sz="6375" spc="37" baseline="1307" dirty="0">
                <a:latin typeface="+mj-lt"/>
                <a:cs typeface="Calibri"/>
              </a:rPr>
              <a:t> </a:t>
            </a:r>
            <a:r>
              <a:rPr sz="6375" spc="322" baseline="1307" dirty="0">
                <a:latin typeface="+mj-lt"/>
                <a:cs typeface="Calibri"/>
              </a:rPr>
              <a:t>the</a:t>
            </a:r>
            <a:r>
              <a:rPr sz="6375" spc="44" baseline="1307" dirty="0">
                <a:latin typeface="+mj-lt"/>
                <a:cs typeface="Calibri"/>
              </a:rPr>
              <a:t> </a:t>
            </a:r>
            <a:r>
              <a:rPr sz="6375" spc="270" baseline="1307" dirty="0">
                <a:latin typeface="+mj-lt"/>
                <a:cs typeface="Calibri"/>
              </a:rPr>
              <a:t>MAML.</a:t>
            </a:r>
            <a:endParaRPr sz="6375" baseline="1307" dirty="0">
              <a:latin typeface="+mj-lt"/>
              <a:cs typeface="Calibri"/>
            </a:endParaRPr>
          </a:p>
          <a:p>
            <a:pPr marL="1059180" lvl="1" indent="-67056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1059180" algn="l"/>
                <a:tab pos="1059815" algn="l"/>
              </a:tabLst>
            </a:pPr>
            <a:r>
              <a:rPr sz="5925" spc="254" baseline="1406" dirty="0">
                <a:latin typeface="+mj-lt"/>
                <a:cs typeface="Calibri"/>
              </a:rPr>
              <a:t>Parametrized, </a:t>
            </a:r>
            <a:r>
              <a:rPr sz="5925" spc="209" baseline="1406" dirty="0">
                <a:latin typeface="+mj-lt"/>
                <a:cs typeface="Calibri"/>
              </a:rPr>
              <a:t>differentiable </a:t>
            </a:r>
            <a:r>
              <a:rPr sz="5925" spc="300" baseline="1406" dirty="0">
                <a:latin typeface="+mj-lt"/>
                <a:cs typeface="Calibri"/>
              </a:rPr>
              <a:t>loss</a:t>
            </a:r>
            <a:r>
              <a:rPr sz="5925" spc="-480" baseline="1406" dirty="0">
                <a:latin typeface="+mj-lt"/>
                <a:cs typeface="Calibri"/>
              </a:rPr>
              <a:t> </a:t>
            </a:r>
            <a:r>
              <a:rPr sz="5925" spc="240" baseline="1406" dirty="0">
                <a:latin typeface="+mj-lt"/>
                <a:cs typeface="Calibri"/>
              </a:rPr>
              <a:t>function.</a:t>
            </a:r>
            <a:endParaRPr sz="5925" baseline="1406" dirty="0">
              <a:latin typeface="+mj-lt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2753" y="6133709"/>
            <a:ext cx="2165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+mj-lt"/>
                <a:cs typeface="Arial"/>
              </a:rPr>
              <a:t>•</a:t>
            </a:r>
            <a:endParaRPr sz="4250">
              <a:latin typeface="+mj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651" y="6123238"/>
            <a:ext cx="987156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340" dirty="0">
                <a:latin typeface="+mj-lt"/>
                <a:cs typeface="Calibri"/>
              </a:rPr>
              <a:t>L</a:t>
            </a:r>
            <a:r>
              <a:rPr lang="en-US" sz="4250" spc="229" dirty="0">
                <a:latin typeface="+mj-lt"/>
                <a:cs typeface="Calibri"/>
              </a:rPr>
              <a:t>e</a:t>
            </a:r>
            <a:r>
              <a:rPr sz="4250" spc="145" dirty="0">
                <a:latin typeface="+mj-lt"/>
                <a:cs typeface="Calibri"/>
              </a:rPr>
              <a:t>t</a:t>
            </a:r>
            <a:endParaRPr sz="4250" dirty="0">
              <a:latin typeface="+mj-lt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2753" y="9233091"/>
            <a:ext cx="2165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+mj-lt"/>
                <a:cs typeface="Arial"/>
              </a:rPr>
              <a:t>•</a:t>
            </a:r>
            <a:endParaRPr sz="4250">
              <a:latin typeface="+mj-lt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8651" y="9222620"/>
            <a:ext cx="8785860" cy="13253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70" dirty="0">
                <a:latin typeface="+mj-lt"/>
                <a:cs typeface="Calibri"/>
              </a:rPr>
              <a:t>Then,</a:t>
            </a:r>
            <a:r>
              <a:rPr sz="4250" spc="25" dirty="0">
                <a:latin typeface="+mj-lt"/>
                <a:cs typeface="Calibri"/>
              </a:rPr>
              <a:t> </a:t>
            </a:r>
            <a:r>
              <a:rPr sz="4250" spc="229" dirty="0">
                <a:latin typeface="+mj-lt"/>
                <a:cs typeface="Calibri"/>
              </a:rPr>
              <a:t>meta</a:t>
            </a:r>
            <a:r>
              <a:rPr sz="4250" spc="25" dirty="0">
                <a:latin typeface="+mj-lt"/>
                <a:cs typeface="Calibri"/>
              </a:rPr>
              <a:t> </a:t>
            </a:r>
            <a:r>
              <a:rPr sz="4250" spc="210" dirty="0">
                <a:latin typeface="+mj-lt"/>
                <a:cs typeface="Calibri"/>
              </a:rPr>
              <a:t>parameter</a:t>
            </a:r>
            <a:r>
              <a:rPr sz="4250" spc="25" dirty="0">
                <a:latin typeface="+mj-lt"/>
                <a:cs typeface="Calibri"/>
              </a:rPr>
              <a:t> </a:t>
            </a:r>
            <a:r>
              <a:rPr sz="4250" i="1" spc="475" dirty="0">
                <a:latin typeface="+mj-lt"/>
                <a:cs typeface="Calibri"/>
              </a:rPr>
              <a:t>θ</a:t>
            </a:r>
            <a:r>
              <a:rPr sz="4250" i="1" spc="25" dirty="0">
                <a:latin typeface="+mj-lt"/>
                <a:cs typeface="Calibri"/>
              </a:rPr>
              <a:t> </a:t>
            </a:r>
            <a:r>
              <a:rPr sz="4250" spc="35" dirty="0">
                <a:latin typeface="+mj-lt"/>
                <a:cs typeface="Calibri"/>
              </a:rPr>
              <a:t>will</a:t>
            </a:r>
            <a:r>
              <a:rPr sz="4250" spc="25" dirty="0">
                <a:latin typeface="+mj-lt"/>
                <a:cs typeface="Calibri"/>
              </a:rPr>
              <a:t> </a:t>
            </a:r>
            <a:r>
              <a:rPr sz="4250" spc="320" dirty="0">
                <a:latin typeface="+mj-lt"/>
                <a:cs typeface="Calibri"/>
              </a:rPr>
              <a:t>be</a:t>
            </a:r>
            <a:r>
              <a:rPr sz="4250" spc="25" dirty="0">
                <a:latin typeface="+mj-lt"/>
                <a:cs typeface="Calibri"/>
              </a:rPr>
              <a:t> </a:t>
            </a:r>
            <a:r>
              <a:rPr sz="4250" spc="-55" dirty="0">
                <a:latin typeface="+mj-lt"/>
                <a:cs typeface="Calibri"/>
              </a:rPr>
              <a:t>1.25.</a:t>
            </a:r>
            <a:endParaRPr sz="4250">
              <a:latin typeface="+mj-lt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096" y="877325"/>
            <a:ext cx="28931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5" dirty="0">
                <a:latin typeface="+mj-lt"/>
                <a:cs typeface="Calibri"/>
              </a:rPr>
              <a:t>6.</a:t>
            </a:r>
            <a:r>
              <a:rPr sz="2950" spc="-50" dirty="0">
                <a:latin typeface="+mj-lt"/>
                <a:cs typeface="Calibri"/>
              </a:rPr>
              <a:t> </a:t>
            </a:r>
            <a:r>
              <a:rPr sz="2950" spc="175" dirty="0">
                <a:latin typeface="+mj-lt"/>
                <a:cs typeface="Calibri"/>
              </a:rPr>
              <a:t>Discussion</a:t>
            </a:r>
            <a:endParaRPr sz="2950" dirty="0">
              <a:latin typeface="+mj-lt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3403" y="5936209"/>
            <a:ext cx="7791939" cy="128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13403" y="7452486"/>
            <a:ext cx="7538730" cy="54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247628" y="5157738"/>
            <a:ext cx="0" cy="5404485"/>
          </a:xfrm>
          <a:custGeom>
            <a:avLst/>
            <a:gdLst/>
            <a:ahLst/>
            <a:cxnLst/>
            <a:rect l="l" t="t" r="r" b="b"/>
            <a:pathLst>
              <a:path h="5404484">
                <a:moveTo>
                  <a:pt x="0" y="0"/>
                </a:moveTo>
                <a:lnTo>
                  <a:pt x="0" y="5404439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90038" y="5058264"/>
            <a:ext cx="115179" cy="115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61221" y="9713584"/>
            <a:ext cx="5381625" cy="0"/>
          </a:xfrm>
          <a:custGeom>
            <a:avLst/>
            <a:gdLst/>
            <a:ahLst/>
            <a:cxnLst/>
            <a:rect l="l" t="t" r="r" b="b"/>
            <a:pathLst>
              <a:path w="5381625">
                <a:moveTo>
                  <a:pt x="5381403" y="0"/>
                </a:moveTo>
                <a:lnTo>
                  <a:pt x="5365697" y="0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626919" y="9644477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30" h="138429">
                <a:moveTo>
                  <a:pt x="0" y="0"/>
                </a:moveTo>
                <a:lnTo>
                  <a:pt x="0" y="138215"/>
                </a:lnTo>
                <a:lnTo>
                  <a:pt x="138215" y="691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54193" y="7676716"/>
            <a:ext cx="5020945" cy="2531745"/>
          </a:xfrm>
          <a:custGeom>
            <a:avLst/>
            <a:gdLst/>
            <a:ahLst/>
            <a:cxnLst/>
            <a:rect l="l" t="t" r="r" b="b"/>
            <a:pathLst>
              <a:path w="5020944" h="2531745">
                <a:moveTo>
                  <a:pt x="0" y="2503623"/>
                </a:moveTo>
                <a:lnTo>
                  <a:pt x="5006763" y="0"/>
                </a:lnTo>
                <a:lnTo>
                  <a:pt x="5020812" y="28095"/>
                </a:lnTo>
                <a:lnTo>
                  <a:pt x="14049" y="2531719"/>
                </a:lnTo>
                <a:lnTo>
                  <a:pt x="0" y="2503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767793" y="5594286"/>
            <a:ext cx="2531745" cy="5020945"/>
          </a:xfrm>
          <a:custGeom>
            <a:avLst/>
            <a:gdLst/>
            <a:ahLst/>
            <a:cxnLst/>
            <a:rect l="l" t="t" r="r" b="b"/>
            <a:pathLst>
              <a:path w="2531744" h="5020945">
                <a:moveTo>
                  <a:pt x="0" y="5006763"/>
                </a:moveTo>
                <a:lnTo>
                  <a:pt x="2503623" y="0"/>
                </a:lnTo>
                <a:lnTo>
                  <a:pt x="2531719" y="14049"/>
                </a:lnTo>
                <a:lnTo>
                  <a:pt x="28095" y="5020812"/>
                </a:lnTo>
                <a:lnTo>
                  <a:pt x="0" y="500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351861" y="6378491"/>
            <a:ext cx="3559175" cy="4438015"/>
          </a:xfrm>
          <a:custGeom>
            <a:avLst/>
            <a:gdLst/>
            <a:ahLst/>
            <a:cxnLst/>
            <a:rect l="l" t="t" r="r" b="b"/>
            <a:pathLst>
              <a:path w="3559175" h="4438015">
                <a:moveTo>
                  <a:pt x="0" y="4417818"/>
                </a:moveTo>
                <a:lnTo>
                  <a:pt x="3534157" y="0"/>
                </a:lnTo>
                <a:lnTo>
                  <a:pt x="3558687" y="19623"/>
                </a:lnTo>
                <a:lnTo>
                  <a:pt x="24529" y="4437441"/>
                </a:lnTo>
                <a:lnTo>
                  <a:pt x="0" y="441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98280" y="8536700"/>
            <a:ext cx="3574137" cy="5215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94990" y="4889246"/>
            <a:ext cx="3144626" cy="5215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97698" y="6113479"/>
            <a:ext cx="2285606" cy="490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38140"/>
              </p:ext>
            </p:extLst>
          </p:nvPr>
        </p:nvGraphicFramePr>
        <p:xfrm>
          <a:off x="1423702" y="3766047"/>
          <a:ext cx="15791147" cy="2135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2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3003">
                <a:tc>
                  <a:txBody>
                    <a:bodyPr/>
                    <a:lstStyle/>
                    <a:p>
                      <a:pPr marL="607060" indent="-575945">
                        <a:lnSpc>
                          <a:spcPts val="5075"/>
                        </a:lnSpc>
                        <a:buFont typeface="Arial"/>
                        <a:buChar char="•"/>
                        <a:tabLst>
                          <a:tab pos="607060" algn="l"/>
                          <a:tab pos="607695" algn="l"/>
                        </a:tabLst>
                      </a:pPr>
                      <a:r>
                        <a:rPr sz="6375" spc="232" baseline="1307" dirty="0">
                          <a:latin typeface="+mn-lt"/>
                          <a:cs typeface="Calibri"/>
                        </a:rPr>
                        <a:t>Let’s </a:t>
                      </a:r>
                      <a:r>
                        <a:rPr sz="6375" spc="337" baseline="1307" dirty="0">
                          <a:latin typeface="+mn-lt"/>
                          <a:cs typeface="Calibri"/>
                        </a:rPr>
                        <a:t>extend </a:t>
                      </a:r>
                      <a:r>
                        <a:rPr sz="6375" spc="322" baseline="1307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6375" spc="-450" baseline="1307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6375" spc="284" baseline="1307" dirty="0">
                          <a:latin typeface="+mn-lt"/>
                          <a:cs typeface="Calibri"/>
                        </a:rPr>
                        <a:t>setting.</a:t>
                      </a:r>
                      <a:endParaRPr sz="6375" baseline="1307" dirty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318">
                <a:tc>
                  <a:txBody>
                    <a:bodyPr/>
                    <a:lstStyle/>
                    <a:p>
                      <a:pPr marL="669925" marR="1094740" indent="-669925" algn="r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Arial"/>
                        <a:buChar char="•"/>
                        <a:tabLst>
                          <a:tab pos="669925" algn="l"/>
                          <a:tab pos="670560" algn="l"/>
                        </a:tabLst>
                      </a:pPr>
                      <a:r>
                        <a:rPr sz="5925" spc="307" baseline="1406" dirty="0">
                          <a:latin typeface="+mj-lt"/>
                          <a:cs typeface="Calibri"/>
                        </a:rPr>
                        <a:t>The </a:t>
                      </a:r>
                      <a:r>
                        <a:rPr sz="5925" spc="315" baseline="1406" dirty="0">
                          <a:latin typeface="+mj-lt"/>
                          <a:cs typeface="Calibri"/>
                        </a:rPr>
                        <a:t>sample </a:t>
                      </a:r>
                      <a:r>
                        <a:rPr sz="5925" spc="232" baseline="1406" dirty="0">
                          <a:latin typeface="+mj-lt"/>
                          <a:cs typeface="Calibri"/>
                        </a:rPr>
                        <a:t>is </a:t>
                      </a:r>
                      <a:r>
                        <a:rPr sz="5925" spc="262" baseline="1406" dirty="0">
                          <a:latin typeface="+mj-lt"/>
                          <a:cs typeface="Calibri"/>
                        </a:rPr>
                        <a:t>drawn</a:t>
                      </a:r>
                      <a:r>
                        <a:rPr sz="5925" spc="-877" baseline="1406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5925" spc="307" baseline="1406" dirty="0">
                          <a:latin typeface="+mj-lt"/>
                          <a:cs typeface="Calibri"/>
                        </a:rPr>
                        <a:t>from</a:t>
                      </a:r>
                      <a:endParaRPr sz="5925" baseline="1406" dirty="0">
                        <a:latin typeface="+mj-lt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69405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950" spc="170" dirty="0">
                          <a:latin typeface="+mj-lt"/>
                          <a:cs typeface="Calibri"/>
                        </a:rPr>
                        <a:t>for </a:t>
                      </a:r>
                      <a:r>
                        <a:rPr sz="3950" spc="185" dirty="0">
                          <a:latin typeface="+mj-lt"/>
                          <a:cs typeface="Calibri"/>
                        </a:rPr>
                        <a:t>the</a:t>
                      </a:r>
                      <a:r>
                        <a:rPr sz="3950" spc="-15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3950" spc="200" dirty="0">
                          <a:latin typeface="+mj-lt"/>
                          <a:cs typeface="Calibri"/>
                        </a:rPr>
                        <a:t>task</a:t>
                      </a:r>
                      <a:endParaRPr sz="3950" dirty="0">
                        <a:latin typeface="+mj-lt"/>
                        <a:cs typeface="Calibri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950" dirty="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900">
                <a:tc>
                  <a:txBody>
                    <a:bodyPr/>
                    <a:lstStyle/>
                    <a:p>
                      <a:pPr marL="669925" marR="1127125" indent="-669925" algn="r">
                        <a:lnSpc>
                          <a:spcPct val="100000"/>
                        </a:lnSpc>
                        <a:spcBef>
                          <a:spcPts val="280"/>
                        </a:spcBef>
                        <a:buFont typeface="Arial"/>
                        <a:buChar char="•"/>
                        <a:tabLst>
                          <a:tab pos="669925" algn="l"/>
                          <a:tab pos="670560" algn="l"/>
                        </a:tabLst>
                      </a:pPr>
                      <a:r>
                        <a:rPr sz="5925" spc="284" baseline="1406" dirty="0">
                          <a:latin typeface="+mj-lt"/>
                          <a:cs typeface="Calibri"/>
                        </a:rPr>
                        <a:t>Then </a:t>
                      </a:r>
                      <a:r>
                        <a:rPr sz="5925" spc="277" baseline="1406" dirty="0">
                          <a:latin typeface="+mj-lt"/>
                          <a:cs typeface="Calibri"/>
                        </a:rPr>
                        <a:t>the </a:t>
                      </a:r>
                      <a:r>
                        <a:rPr sz="5925" spc="300" baseline="1406" dirty="0">
                          <a:latin typeface="+mj-lt"/>
                          <a:cs typeface="Calibri"/>
                        </a:rPr>
                        <a:t>meta</a:t>
                      </a:r>
                      <a:r>
                        <a:rPr sz="5925" spc="-525" baseline="1406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5925" spc="270" baseline="1406" dirty="0">
                          <a:latin typeface="+mj-lt"/>
                          <a:cs typeface="Calibri"/>
                        </a:rPr>
                        <a:t>parameter</a:t>
                      </a:r>
                      <a:endParaRPr sz="5925" baseline="1406" dirty="0">
                        <a:latin typeface="+mj-lt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27127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950" dirty="0">
                          <a:latin typeface="+mj-lt"/>
                          <a:cs typeface="Calibri"/>
                        </a:rPr>
                        <a:t>.</a:t>
                      </a: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9097" y="849533"/>
            <a:ext cx="17394555" cy="2607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950" spc="55" dirty="0">
                <a:latin typeface="+mn-lt"/>
              </a:rPr>
              <a:t>6.</a:t>
            </a:r>
            <a:r>
              <a:rPr sz="2950" spc="15" dirty="0">
                <a:latin typeface="+mn-lt"/>
              </a:rPr>
              <a:t> </a:t>
            </a:r>
            <a:r>
              <a:rPr sz="2950" spc="175" dirty="0">
                <a:latin typeface="+mn-lt"/>
              </a:rPr>
              <a:t>Discussion</a:t>
            </a:r>
            <a:endParaRPr sz="2950">
              <a:latin typeface="+mn-lt"/>
            </a:endParaRPr>
          </a:p>
          <a:p>
            <a:pPr marL="221615">
              <a:lnSpc>
                <a:spcPct val="100000"/>
              </a:lnSpc>
              <a:spcBef>
                <a:spcPts val="509"/>
              </a:spcBef>
            </a:pPr>
            <a:r>
              <a:rPr sz="6650" spc="280" dirty="0">
                <a:latin typeface="+mn-lt"/>
              </a:rPr>
              <a:t>Why</a:t>
            </a:r>
            <a:r>
              <a:rPr sz="6650" spc="-105" dirty="0">
                <a:latin typeface="+mn-lt"/>
              </a:rPr>
              <a:t> </a:t>
            </a:r>
            <a:r>
              <a:rPr sz="6650" spc="270" dirty="0">
                <a:latin typeface="+mn-lt"/>
              </a:rPr>
              <a:t>the</a:t>
            </a:r>
            <a:r>
              <a:rPr sz="6650" spc="-300" dirty="0">
                <a:latin typeface="+mn-lt"/>
              </a:rPr>
              <a:t> </a:t>
            </a:r>
            <a:r>
              <a:rPr sz="6650" spc="260" dirty="0">
                <a:latin typeface="+mn-lt"/>
              </a:rPr>
              <a:t>Authors</a:t>
            </a:r>
            <a:r>
              <a:rPr sz="6650" spc="-100" dirty="0">
                <a:latin typeface="+mn-lt"/>
              </a:rPr>
              <a:t> </a:t>
            </a:r>
            <a:r>
              <a:rPr sz="6650" spc="420" dirty="0">
                <a:latin typeface="+mn-lt"/>
              </a:rPr>
              <a:t>Focused</a:t>
            </a:r>
            <a:r>
              <a:rPr sz="6650" spc="-100" dirty="0">
                <a:latin typeface="+mn-lt"/>
              </a:rPr>
              <a:t> </a:t>
            </a:r>
            <a:r>
              <a:rPr sz="6650" spc="285" dirty="0">
                <a:latin typeface="+mn-lt"/>
              </a:rPr>
              <a:t>on</a:t>
            </a:r>
            <a:r>
              <a:rPr sz="6650" spc="-100" dirty="0">
                <a:latin typeface="+mn-lt"/>
              </a:rPr>
              <a:t> </a:t>
            </a:r>
            <a:r>
              <a:rPr sz="6650" spc="420" dirty="0">
                <a:latin typeface="+mn-lt"/>
              </a:rPr>
              <a:t>Deep</a:t>
            </a:r>
            <a:r>
              <a:rPr sz="6650" spc="-105" dirty="0">
                <a:latin typeface="+mn-lt"/>
              </a:rPr>
              <a:t> </a:t>
            </a:r>
            <a:r>
              <a:rPr sz="6650" spc="280" dirty="0">
                <a:latin typeface="+mn-lt"/>
              </a:rPr>
              <a:t>Networks?</a:t>
            </a:r>
            <a:endParaRPr sz="6650">
              <a:latin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58186" y="4682225"/>
            <a:ext cx="394664" cy="407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09250" y="5340323"/>
            <a:ext cx="3346674" cy="638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05585" y="4612225"/>
            <a:ext cx="1708665" cy="505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42753" y="5823771"/>
            <a:ext cx="216535" cy="157543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651" y="5813300"/>
            <a:ext cx="12184313" cy="1576072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250" spc="240" dirty="0">
                <a:latin typeface="+mj-lt"/>
                <a:cs typeface="Calibri"/>
              </a:rPr>
              <a:t>The</a:t>
            </a:r>
            <a:r>
              <a:rPr sz="4250" spc="25" dirty="0">
                <a:latin typeface="+mj-lt"/>
                <a:cs typeface="Calibri"/>
              </a:rPr>
              <a:t> </a:t>
            </a:r>
            <a:r>
              <a:rPr sz="4250" spc="240" dirty="0">
                <a:latin typeface="+mj-lt"/>
                <a:cs typeface="Calibri"/>
              </a:rPr>
              <a:t>MAML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275" dirty="0">
                <a:latin typeface="+mj-lt"/>
                <a:cs typeface="Calibri"/>
              </a:rPr>
              <a:t>use</a:t>
            </a:r>
            <a:r>
              <a:rPr sz="4250" spc="-60" dirty="0">
                <a:latin typeface="+mj-lt"/>
                <a:cs typeface="Calibri"/>
              </a:rPr>
              <a:t> </a:t>
            </a:r>
            <a:r>
              <a:rPr sz="4250" spc="225" dirty="0">
                <a:latin typeface="+mj-lt"/>
                <a:cs typeface="Calibri"/>
              </a:rPr>
              <a:t>fixed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180" dirty="0">
                <a:latin typeface="+mj-lt"/>
                <a:cs typeface="Calibri"/>
              </a:rPr>
              <a:t>learning</a:t>
            </a:r>
            <a:r>
              <a:rPr sz="4250" spc="25" dirty="0">
                <a:latin typeface="+mj-lt"/>
                <a:cs typeface="Calibri"/>
              </a:rPr>
              <a:t> </a:t>
            </a:r>
            <a:r>
              <a:rPr sz="4250" spc="105" dirty="0">
                <a:latin typeface="+mj-lt"/>
                <a:cs typeface="Calibri"/>
              </a:rPr>
              <a:t>rate.</a:t>
            </a:r>
            <a:endParaRPr sz="4250" dirty="0"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4250" spc="160" dirty="0">
                <a:latin typeface="+mj-lt"/>
                <a:cs typeface="Calibri"/>
              </a:rPr>
              <a:t>More</a:t>
            </a:r>
            <a:r>
              <a:rPr sz="4250" spc="25" dirty="0">
                <a:latin typeface="+mj-lt"/>
                <a:cs typeface="Calibri"/>
              </a:rPr>
              <a:t> </a:t>
            </a:r>
            <a:r>
              <a:rPr sz="4250" spc="180" dirty="0">
                <a:latin typeface="+mj-lt"/>
                <a:cs typeface="Calibri"/>
              </a:rPr>
              <a:t>than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95" dirty="0">
                <a:latin typeface="+mj-lt"/>
                <a:cs typeface="Calibri"/>
              </a:rPr>
              <a:t>2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200" dirty="0">
                <a:latin typeface="+mj-lt"/>
                <a:cs typeface="Calibri"/>
              </a:rPr>
              <a:t>gradient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270" dirty="0">
                <a:latin typeface="+mj-lt"/>
                <a:cs typeface="Calibri"/>
              </a:rPr>
              <a:t>steps</a:t>
            </a:r>
            <a:r>
              <a:rPr sz="4250" spc="25" dirty="0">
                <a:latin typeface="+mj-lt"/>
                <a:cs typeface="Calibri"/>
              </a:rPr>
              <a:t> </a:t>
            </a:r>
            <a:r>
              <a:rPr sz="4250" spc="175" dirty="0">
                <a:latin typeface="+mj-lt"/>
                <a:cs typeface="Calibri"/>
              </a:rPr>
              <a:t>are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300" dirty="0">
                <a:latin typeface="+mj-lt"/>
                <a:cs typeface="Calibri"/>
              </a:rPr>
              <a:t>needed</a:t>
            </a:r>
            <a:r>
              <a:rPr lang="en-US" sz="4250" spc="30" dirty="0">
                <a:latin typeface="+mj-lt"/>
                <a:cs typeface="Calibri"/>
              </a:rPr>
              <a:t> </a:t>
            </a:r>
            <a:r>
              <a:rPr sz="4250" spc="235" dirty="0">
                <a:latin typeface="+mj-lt"/>
                <a:cs typeface="Calibri"/>
              </a:rPr>
              <a:t>when</a:t>
            </a:r>
            <a:endParaRPr sz="4250" dirty="0">
              <a:latin typeface="+mj-lt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2650" y="6709608"/>
            <a:ext cx="32766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33725" algn="l"/>
              </a:tabLst>
            </a:pPr>
            <a:r>
              <a:rPr sz="4250" spc="175" dirty="0">
                <a:cs typeface="Calibri"/>
              </a:rPr>
              <a:t>is</a:t>
            </a:r>
            <a:r>
              <a:rPr sz="4250" spc="-55" dirty="0">
                <a:cs typeface="Calibri"/>
              </a:rPr>
              <a:t> </a:t>
            </a:r>
            <a:r>
              <a:rPr sz="4250" spc="235" dirty="0">
                <a:cs typeface="Calibri"/>
              </a:rPr>
              <a:t>f</a:t>
            </a:r>
            <a:r>
              <a:rPr sz="4250" spc="180" dirty="0">
                <a:cs typeface="Calibri"/>
              </a:rPr>
              <a:t>ar</a:t>
            </a:r>
            <a:r>
              <a:rPr sz="4250" spc="-55" dirty="0">
                <a:cs typeface="Calibri"/>
              </a:rPr>
              <a:t> </a:t>
            </a:r>
            <a:r>
              <a:rPr sz="4250" spc="325" dirty="0">
                <a:cs typeface="Calibri"/>
              </a:rPr>
              <a:t>f</a:t>
            </a:r>
            <a:r>
              <a:rPr sz="4250" spc="-5" dirty="0">
                <a:cs typeface="Calibri"/>
              </a:rPr>
              <a:t>r</a:t>
            </a:r>
            <a:r>
              <a:rPr sz="4250" spc="265" dirty="0">
                <a:cs typeface="Calibri"/>
              </a:rPr>
              <a:t>o</a:t>
            </a:r>
            <a:r>
              <a:rPr sz="4250" spc="355" dirty="0">
                <a:cs typeface="Calibri"/>
              </a:rPr>
              <a:t>m</a:t>
            </a:r>
            <a:r>
              <a:rPr sz="4250" dirty="0">
                <a:cs typeface="Calibri"/>
              </a:rPr>
              <a:t>	</a:t>
            </a:r>
            <a:r>
              <a:rPr sz="4250" spc="-55" dirty="0">
                <a:latin typeface="Calibri"/>
                <a:cs typeface="Calibri"/>
              </a:rPr>
              <a:t>.</a:t>
            </a:r>
            <a:endParaRPr sz="425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40835" y="6815088"/>
            <a:ext cx="430721" cy="551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01189" y="6820860"/>
            <a:ext cx="275661" cy="465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FB137454-7EE6-4F47-85B1-F1DDAADE5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07843"/>
              </p:ext>
            </p:extLst>
          </p:nvPr>
        </p:nvGraphicFramePr>
        <p:xfrm>
          <a:off x="1423702" y="3766047"/>
          <a:ext cx="15791147" cy="2135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2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3003">
                <a:tc>
                  <a:txBody>
                    <a:bodyPr/>
                    <a:lstStyle/>
                    <a:p>
                      <a:pPr marL="607060" indent="-575945">
                        <a:lnSpc>
                          <a:spcPts val="5075"/>
                        </a:lnSpc>
                        <a:buFont typeface="Arial"/>
                        <a:buChar char="•"/>
                        <a:tabLst>
                          <a:tab pos="607060" algn="l"/>
                          <a:tab pos="607695" algn="l"/>
                        </a:tabLst>
                      </a:pPr>
                      <a:r>
                        <a:rPr sz="6375" spc="232" baseline="1307" dirty="0">
                          <a:latin typeface="+mn-lt"/>
                          <a:cs typeface="Calibri"/>
                        </a:rPr>
                        <a:t>Let’s </a:t>
                      </a:r>
                      <a:r>
                        <a:rPr sz="6375" spc="337" baseline="1307" dirty="0">
                          <a:latin typeface="+mn-lt"/>
                          <a:cs typeface="Calibri"/>
                        </a:rPr>
                        <a:t>extend </a:t>
                      </a:r>
                      <a:r>
                        <a:rPr sz="6375" spc="322" baseline="1307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6375" spc="-450" baseline="1307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6375" spc="284" baseline="1307" dirty="0">
                          <a:latin typeface="+mn-lt"/>
                          <a:cs typeface="Calibri"/>
                        </a:rPr>
                        <a:t>setting.</a:t>
                      </a:r>
                      <a:endParaRPr sz="6375" baseline="1307" dirty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318">
                <a:tc>
                  <a:txBody>
                    <a:bodyPr/>
                    <a:lstStyle/>
                    <a:p>
                      <a:pPr marL="669925" marR="1094740" indent="-669925" algn="r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Arial"/>
                        <a:buChar char="•"/>
                        <a:tabLst>
                          <a:tab pos="669925" algn="l"/>
                          <a:tab pos="670560" algn="l"/>
                        </a:tabLst>
                      </a:pPr>
                      <a:r>
                        <a:rPr sz="5925" spc="307" baseline="1406" dirty="0">
                          <a:latin typeface="+mj-lt"/>
                          <a:cs typeface="Calibri"/>
                        </a:rPr>
                        <a:t>The </a:t>
                      </a:r>
                      <a:r>
                        <a:rPr sz="5925" spc="315" baseline="1406" dirty="0">
                          <a:latin typeface="+mj-lt"/>
                          <a:cs typeface="Calibri"/>
                        </a:rPr>
                        <a:t>sample </a:t>
                      </a:r>
                      <a:r>
                        <a:rPr sz="5925" spc="232" baseline="1406" dirty="0">
                          <a:latin typeface="+mj-lt"/>
                          <a:cs typeface="Calibri"/>
                        </a:rPr>
                        <a:t>is </a:t>
                      </a:r>
                      <a:r>
                        <a:rPr sz="5925" spc="262" baseline="1406" dirty="0">
                          <a:latin typeface="+mj-lt"/>
                          <a:cs typeface="Calibri"/>
                        </a:rPr>
                        <a:t>drawn</a:t>
                      </a:r>
                      <a:r>
                        <a:rPr sz="5925" spc="-877" baseline="1406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5925" spc="307" baseline="1406" dirty="0">
                          <a:latin typeface="+mj-lt"/>
                          <a:cs typeface="Calibri"/>
                        </a:rPr>
                        <a:t>from</a:t>
                      </a:r>
                      <a:endParaRPr sz="5925" baseline="1406" dirty="0">
                        <a:latin typeface="+mj-lt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69405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950" spc="170" dirty="0">
                          <a:latin typeface="+mj-lt"/>
                          <a:cs typeface="Calibri"/>
                        </a:rPr>
                        <a:t>for </a:t>
                      </a:r>
                      <a:r>
                        <a:rPr sz="3950" spc="185" dirty="0">
                          <a:latin typeface="+mj-lt"/>
                          <a:cs typeface="Calibri"/>
                        </a:rPr>
                        <a:t>the</a:t>
                      </a:r>
                      <a:r>
                        <a:rPr sz="3950" spc="-15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3950" spc="200" dirty="0">
                          <a:latin typeface="+mj-lt"/>
                          <a:cs typeface="Calibri"/>
                        </a:rPr>
                        <a:t>task</a:t>
                      </a:r>
                      <a:endParaRPr sz="3950" dirty="0">
                        <a:latin typeface="+mj-lt"/>
                        <a:cs typeface="Calibri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950" dirty="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900">
                <a:tc>
                  <a:txBody>
                    <a:bodyPr/>
                    <a:lstStyle/>
                    <a:p>
                      <a:pPr marL="669925" marR="1127125" indent="-669925" algn="r">
                        <a:lnSpc>
                          <a:spcPct val="100000"/>
                        </a:lnSpc>
                        <a:spcBef>
                          <a:spcPts val="280"/>
                        </a:spcBef>
                        <a:buFont typeface="Arial"/>
                        <a:buChar char="•"/>
                        <a:tabLst>
                          <a:tab pos="669925" algn="l"/>
                          <a:tab pos="670560" algn="l"/>
                        </a:tabLst>
                      </a:pPr>
                      <a:r>
                        <a:rPr sz="5925" spc="284" baseline="1406" dirty="0">
                          <a:latin typeface="+mj-lt"/>
                          <a:cs typeface="Calibri"/>
                        </a:rPr>
                        <a:t>Then </a:t>
                      </a:r>
                      <a:r>
                        <a:rPr sz="5925" spc="277" baseline="1406" dirty="0">
                          <a:latin typeface="+mj-lt"/>
                          <a:cs typeface="Calibri"/>
                        </a:rPr>
                        <a:t>the </a:t>
                      </a:r>
                      <a:r>
                        <a:rPr sz="5925" spc="300" baseline="1406" dirty="0">
                          <a:latin typeface="+mj-lt"/>
                          <a:cs typeface="Calibri"/>
                        </a:rPr>
                        <a:t>meta</a:t>
                      </a:r>
                      <a:r>
                        <a:rPr sz="5925" spc="-525" baseline="1406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5925" spc="270" baseline="1406" dirty="0">
                          <a:latin typeface="+mj-lt"/>
                          <a:cs typeface="Calibri"/>
                        </a:rPr>
                        <a:t>parameter</a:t>
                      </a:r>
                      <a:endParaRPr sz="5925" baseline="1406" dirty="0">
                        <a:latin typeface="+mj-lt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27127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950" dirty="0">
                          <a:latin typeface="+mj-lt"/>
                          <a:cs typeface="Calibri"/>
                        </a:rPr>
                        <a:t>.</a:t>
                      </a: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3">
            <a:extLst>
              <a:ext uri="{FF2B5EF4-FFF2-40B4-BE49-F238E27FC236}">
                <a16:creationId xmlns:a16="http://schemas.microsoft.com/office/drawing/2014/main" id="{62CDA8A7-38C7-44F5-B3F5-619F6A138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9097" y="849533"/>
            <a:ext cx="17394555" cy="2607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950" spc="55" dirty="0">
                <a:latin typeface="+mn-lt"/>
              </a:rPr>
              <a:t>6.</a:t>
            </a:r>
            <a:r>
              <a:rPr sz="2950" spc="15" dirty="0">
                <a:latin typeface="+mn-lt"/>
              </a:rPr>
              <a:t> </a:t>
            </a:r>
            <a:r>
              <a:rPr sz="2950" spc="175" dirty="0">
                <a:latin typeface="+mn-lt"/>
              </a:rPr>
              <a:t>Discussion</a:t>
            </a:r>
            <a:endParaRPr sz="2950">
              <a:latin typeface="+mn-lt"/>
            </a:endParaRPr>
          </a:p>
          <a:p>
            <a:pPr marL="221615">
              <a:lnSpc>
                <a:spcPct val="100000"/>
              </a:lnSpc>
              <a:spcBef>
                <a:spcPts val="509"/>
              </a:spcBef>
            </a:pPr>
            <a:r>
              <a:rPr sz="6650" spc="280" dirty="0">
                <a:latin typeface="+mn-lt"/>
              </a:rPr>
              <a:t>Why</a:t>
            </a:r>
            <a:r>
              <a:rPr sz="6650" spc="-105" dirty="0">
                <a:latin typeface="+mn-lt"/>
              </a:rPr>
              <a:t> </a:t>
            </a:r>
            <a:r>
              <a:rPr sz="6650" spc="270" dirty="0">
                <a:latin typeface="+mn-lt"/>
              </a:rPr>
              <a:t>the</a:t>
            </a:r>
            <a:r>
              <a:rPr sz="6650" spc="-300" dirty="0">
                <a:latin typeface="+mn-lt"/>
              </a:rPr>
              <a:t> </a:t>
            </a:r>
            <a:r>
              <a:rPr sz="6650" spc="260" dirty="0">
                <a:latin typeface="+mn-lt"/>
              </a:rPr>
              <a:t>Authors</a:t>
            </a:r>
            <a:r>
              <a:rPr sz="6650" spc="-100" dirty="0">
                <a:latin typeface="+mn-lt"/>
              </a:rPr>
              <a:t> </a:t>
            </a:r>
            <a:r>
              <a:rPr sz="6650" spc="420" dirty="0">
                <a:latin typeface="+mn-lt"/>
              </a:rPr>
              <a:t>Focused</a:t>
            </a:r>
            <a:r>
              <a:rPr sz="6650" spc="-100" dirty="0">
                <a:latin typeface="+mn-lt"/>
              </a:rPr>
              <a:t> </a:t>
            </a:r>
            <a:r>
              <a:rPr sz="6650" spc="285" dirty="0">
                <a:latin typeface="+mn-lt"/>
              </a:rPr>
              <a:t>on</a:t>
            </a:r>
            <a:r>
              <a:rPr sz="6650" spc="-100" dirty="0">
                <a:latin typeface="+mn-lt"/>
              </a:rPr>
              <a:t> </a:t>
            </a:r>
            <a:r>
              <a:rPr sz="6650" spc="420" dirty="0">
                <a:latin typeface="+mn-lt"/>
              </a:rPr>
              <a:t>Deep</a:t>
            </a:r>
            <a:r>
              <a:rPr sz="6650" spc="-105" dirty="0">
                <a:latin typeface="+mn-lt"/>
              </a:rPr>
              <a:t> </a:t>
            </a:r>
            <a:r>
              <a:rPr sz="6650" spc="280" dirty="0">
                <a:latin typeface="+mn-lt"/>
              </a:rPr>
              <a:t>Networks?</a:t>
            </a:r>
            <a:endParaRPr sz="6650">
              <a:latin typeface="+mn-lt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5E55B96-0D94-4704-9052-4032142CA911}"/>
              </a:ext>
            </a:extLst>
          </p:cNvPr>
          <p:cNvSpPr/>
          <p:nvPr/>
        </p:nvSpPr>
        <p:spPr>
          <a:xfrm>
            <a:off x="16058186" y="4682225"/>
            <a:ext cx="394664" cy="407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24FE8283-CA5D-4A55-8CBC-9DEFD8A16AA8}"/>
              </a:ext>
            </a:extLst>
          </p:cNvPr>
          <p:cNvSpPr/>
          <p:nvPr/>
        </p:nvSpPr>
        <p:spPr>
          <a:xfrm>
            <a:off x="10509250" y="5340323"/>
            <a:ext cx="3346674" cy="638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31256A56-C181-4AA6-AB49-982AA45DAEEE}"/>
              </a:ext>
            </a:extLst>
          </p:cNvPr>
          <p:cNvSpPr/>
          <p:nvPr/>
        </p:nvSpPr>
        <p:spPr>
          <a:xfrm>
            <a:off x="10705585" y="4612225"/>
            <a:ext cx="1708665" cy="5051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26264"/>
            <a:ext cx="17185005" cy="206146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80" dirty="0">
                <a:latin typeface="+mn-lt"/>
              </a:rPr>
              <a:t>Why</a:t>
            </a:r>
            <a:r>
              <a:rPr sz="6650" spc="-105" dirty="0">
                <a:latin typeface="+mn-lt"/>
              </a:rPr>
              <a:t> </a:t>
            </a:r>
            <a:r>
              <a:rPr sz="6650" spc="270" dirty="0">
                <a:latin typeface="+mn-lt"/>
              </a:rPr>
              <a:t>the</a:t>
            </a:r>
            <a:r>
              <a:rPr sz="6650" spc="-300" dirty="0">
                <a:latin typeface="+mn-lt"/>
              </a:rPr>
              <a:t> </a:t>
            </a:r>
            <a:r>
              <a:rPr sz="6650" spc="260" dirty="0">
                <a:latin typeface="+mn-lt"/>
              </a:rPr>
              <a:t>Authors</a:t>
            </a:r>
            <a:r>
              <a:rPr sz="6650" spc="-100" dirty="0">
                <a:latin typeface="+mn-lt"/>
              </a:rPr>
              <a:t> </a:t>
            </a:r>
            <a:r>
              <a:rPr sz="6650" spc="420" dirty="0">
                <a:latin typeface="+mn-lt"/>
              </a:rPr>
              <a:t>Focused</a:t>
            </a:r>
            <a:r>
              <a:rPr sz="6650" spc="-100" dirty="0">
                <a:latin typeface="+mn-lt"/>
              </a:rPr>
              <a:t> </a:t>
            </a:r>
            <a:r>
              <a:rPr sz="6650" spc="285" dirty="0">
                <a:latin typeface="+mn-lt"/>
              </a:rPr>
              <a:t>on</a:t>
            </a:r>
            <a:r>
              <a:rPr sz="6650" spc="-100" dirty="0">
                <a:latin typeface="+mn-lt"/>
              </a:rPr>
              <a:t> </a:t>
            </a:r>
            <a:r>
              <a:rPr sz="6650" spc="420" dirty="0">
                <a:latin typeface="+mn-lt"/>
              </a:rPr>
              <a:t>Deep</a:t>
            </a:r>
            <a:r>
              <a:rPr sz="6650" spc="-105" dirty="0">
                <a:latin typeface="+mn-lt"/>
              </a:rPr>
              <a:t> </a:t>
            </a:r>
            <a:r>
              <a:rPr sz="6650" spc="280" dirty="0">
                <a:latin typeface="+mn-lt"/>
              </a:rPr>
              <a:t>Networks?</a:t>
            </a:r>
            <a:endParaRPr sz="665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35624"/>
              </p:ext>
            </p:extLst>
          </p:nvPr>
        </p:nvGraphicFramePr>
        <p:xfrm>
          <a:off x="1423703" y="3398128"/>
          <a:ext cx="12619354" cy="2135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3003">
                <a:tc>
                  <a:txBody>
                    <a:bodyPr/>
                    <a:lstStyle/>
                    <a:p>
                      <a:pPr marL="607060" indent="-575945">
                        <a:lnSpc>
                          <a:spcPts val="5075"/>
                        </a:lnSpc>
                        <a:buFont typeface="Arial"/>
                        <a:buChar char="•"/>
                        <a:tabLst>
                          <a:tab pos="607060" algn="l"/>
                          <a:tab pos="607695" algn="l"/>
                        </a:tabLst>
                      </a:pPr>
                      <a:r>
                        <a:rPr sz="6375" spc="232" baseline="1307" dirty="0">
                          <a:latin typeface="Calibri"/>
                          <a:cs typeface="Calibri"/>
                        </a:rPr>
                        <a:t>Let’s </a:t>
                      </a:r>
                      <a:r>
                        <a:rPr sz="6375" spc="337" baseline="1307" dirty="0">
                          <a:latin typeface="Calibri"/>
                          <a:cs typeface="Calibri"/>
                        </a:rPr>
                        <a:t>extend </a:t>
                      </a:r>
                      <a:r>
                        <a:rPr sz="6375" spc="322" baseline="1307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6375" spc="-450" baseline="130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375" spc="284" baseline="1307" dirty="0">
                          <a:latin typeface="Calibri"/>
                          <a:cs typeface="Calibri"/>
                        </a:rPr>
                        <a:t>setting.</a:t>
                      </a:r>
                      <a:endParaRPr sz="6375" baseline="1307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318">
                <a:tc>
                  <a:txBody>
                    <a:bodyPr/>
                    <a:lstStyle/>
                    <a:p>
                      <a:pPr marL="669925" marR="1094740" indent="-669925" algn="r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Arial"/>
                        <a:buChar char="•"/>
                        <a:tabLst>
                          <a:tab pos="669925" algn="l"/>
                          <a:tab pos="670560" algn="l"/>
                        </a:tabLst>
                      </a:pPr>
                      <a:r>
                        <a:rPr sz="5925" spc="307" baseline="1406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5925" spc="315" baseline="1406" dirty="0">
                          <a:latin typeface="Calibri"/>
                          <a:cs typeface="Calibri"/>
                        </a:rPr>
                        <a:t>sample </a:t>
                      </a:r>
                      <a:r>
                        <a:rPr sz="5925" spc="232" baseline="1406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5925" spc="262" baseline="1406" dirty="0">
                          <a:latin typeface="Calibri"/>
                          <a:cs typeface="Calibri"/>
                        </a:rPr>
                        <a:t>drawn</a:t>
                      </a:r>
                      <a:r>
                        <a:rPr sz="5925" spc="-877" baseline="1406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925" spc="307" baseline="1406" dirty="0">
                          <a:latin typeface="Calibri"/>
                          <a:cs typeface="Calibri"/>
                        </a:rPr>
                        <a:t>from</a:t>
                      </a:r>
                      <a:endParaRPr sz="5925" baseline="1406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69405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950" spc="17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3950" spc="18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3950" spc="-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950" spc="200" dirty="0">
                          <a:latin typeface="Calibri"/>
                          <a:cs typeface="Calibri"/>
                        </a:rPr>
                        <a:t>task</a:t>
                      </a:r>
                      <a:endParaRPr sz="3950">
                        <a:latin typeface="Calibri"/>
                        <a:cs typeface="Calibri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950" dirty="0">
                          <a:latin typeface="Calibri"/>
                          <a:cs typeface="Calibri"/>
                        </a:rPr>
                        <a:t>.</a:t>
                      </a:r>
                      <a:endParaRPr sz="3950">
                        <a:latin typeface="Calibri"/>
                        <a:cs typeface="Calibri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900">
                <a:tc>
                  <a:txBody>
                    <a:bodyPr/>
                    <a:lstStyle/>
                    <a:p>
                      <a:pPr marL="669925" marR="1127125" indent="-669925" algn="r">
                        <a:lnSpc>
                          <a:spcPct val="100000"/>
                        </a:lnSpc>
                        <a:spcBef>
                          <a:spcPts val="280"/>
                        </a:spcBef>
                        <a:buFont typeface="Arial"/>
                        <a:buChar char="•"/>
                        <a:tabLst>
                          <a:tab pos="669925" algn="l"/>
                          <a:tab pos="670560" algn="l"/>
                        </a:tabLst>
                      </a:pPr>
                      <a:r>
                        <a:rPr sz="5925" spc="284" baseline="1406" dirty="0">
                          <a:latin typeface="Calibri"/>
                          <a:cs typeface="Calibri"/>
                        </a:rPr>
                        <a:t>Then </a:t>
                      </a:r>
                      <a:r>
                        <a:rPr sz="5925" spc="277" baseline="1406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5925" spc="300" baseline="1406" dirty="0">
                          <a:latin typeface="Calibri"/>
                          <a:cs typeface="Calibri"/>
                        </a:rPr>
                        <a:t>meta</a:t>
                      </a:r>
                      <a:r>
                        <a:rPr sz="5925" spc="-525" baseline="1406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925" spc="270" baseline="1406" dirty="0">
                          <a:latin typeface="Calibri"/>
                          <a:cs typeface="Calibri"/>
                        </a:rPr>
                        <a:t>parameter</a:t>
                      </a:r>
                      <a:endParaRPr sz="5925" baseline="1406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27127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950" dirty="0">
                          <a:latin typeface="Calibri"/>
                          <a:cs typeface="Calibri"/>
                        </a:rPr>
                        <a:t>.</a:t>
                      </a:r>
                      <a:endParaRPr sz="3950">
                        <a:latin typeface="Calibri"/>
                        <a:cs typeface="Calibri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42753" y="6114476"/>
            <a:ext cx="216535" cy="157543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2753" y="8476708"/>
            <a:ext cx="2165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8651" y="6104005"/>
            <a:ext cx="15108555" cy="442341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250" spc="240" dirty="0">
                <a:latin typeface="Calibri"/>
                <a:cs typeface="Calibri"/>
              </a:rPr>
              <a:t>The</a:t>
            </a:r>
            <a:r>
              <a:rPr sz="4250" spc="25" dirty="0">
                <a:latin typeface="Calibri"/>
                <a:cs typeface="Calibri"/>
              </a:rPr>
              <a:t> </a:t>
            </a:r>
            <a:r>
              <a:rPr sz="4250" spc="240" dirty="0">
                <a:latin typeface="Calibri"/>
                <a:cs typeface="Calibri"/>
              </a:rPr>
              <a:t>MAML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275" dirty="0">
                <a:latin typeface="Calibri"/>
                <a:cs typeface="Calibri"/>
              </a:rPr>
              <a:t>use</a:t>
            </a:r>
            <a:r>
              <a:rPr sz="4250" spc="-55" dirty="0">
                <a:latin typeface="Calibri"/>
                <a:cs typeface="Calibri"/>
              </a:rPr>
              <a:t> </a:t>
            </a:r>
            <a:r>
              <a:rPr sz="4250" spc="225" dirty="0">
                <a:latin typeface="Calibri"/>
                <a:cs typeface="Calibri"/>
              </a:rPr>
              <a:t>fixed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180" dirty="0">
                <a:latin typeface="Calibri"/>
                <a:cs typeface="Calibri"/>
              </a:rPr>
              <a:t>learning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105" dirty="0">
                <a:latin typeface="Calibri"/>
                <a:cs typeface="Calibri"/>
              </a:rPr>
              <a:t>rate.</a:t>
            </a:r>
            <a:endParaRPr sz="4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11844020" algn="l"/>
                <a:tab pos="14965680" algn="l"/>
              </a:tabLst>
            </a:pPr>
            <a:r>
              <a:rPr sz="4250" spc="240" dirty="0">
                <a:latin typeface="Calibri"/>
                <a:cs typeface="Calibri"/>
              </a:rPr>
              <a:t>M</a:t>
            </a:r>
            <a:r>
              <a:rPr sz="4250" spc="105" dirty="0">
                <a:latin typeface="Calibri"/>
                <a:cs typeface="Calibri"/>
              </a:rPr>
              <a:t>o</a:t>
            </a:r>
            <a:r>
              <a:rPr sz="4250" spc="-5" dirty="0">
                <a:latin typeface="Calibri"/>
                <a:cs typeface="Calibri"/>
              </a:rPr>
              <a:t>r</a:t>
            </a:r>
            <a:r>
              <a:rPr sz="4250" spc="295" dirty="0">
                <a:latin typeface="Calibri"/>
                <a:cs typeface="Calibri"/>
              </a:rPr>
              <a:t>e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165" dirty="0">
                <a:latin typeface="Calibri"/>
                <a:cs typeface="Calibri"/>
              </a:rPr>
              <a:t>t</a:t>
            </a:r>
            <a:r>
              <a:rPr sz="4250" spc="160" dirty="0">
                <a:latin typeface="Calibri"/>
                <a:cs typeface="Calibri"/>
              </a:rPr>
              <a:t>h</a:t>
            </a:r>
            <a:r>
              <a:rPr sz="4250" spc="204" dirty="0">
                <a:latin typeface="Calibri"/>
                <a:cs typeface="Calibri"/>
              </a:rPr>
              <a:t>an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95" dirty="0">
                <a:latin typeface="Calibri"/>
                <a:cs typeface="Calibri"/>
              </a:rPr>
              <a:t>2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390" dirty="0">
                <a:latin typeface="Calibri"/>
                <a:cs typeface="Calibri"/>
              </a:rPr>
              <a:t>g</a:t>
            </a:r>
            <a:r>
              <a:rPr sz="4250" spc="200" dirty="0">
                <a:latin typeface="Calibri"/>
                <a:cs typeface="Calibri"/>
              </a:rPr>
              <a:t>r</a:t>
            </a:r>
            <a:r>
              <a:rPr sz="4250" spc="215" dirty="0">
                <a:latin typeface="Calibri"/>
                <a:cs typeface="Calibri"/>
              </a:rPr>
              <a:t>a</a:t>
            </a:r>
            <a:r>
              <a:rPr sz="4250" spc="235" dirty="0">
                <a:latin typeface="Calibri"/>
                <a:cs typeface="Calibri"/>
              </a:rPr>
              <a:t>d</a:t>
            </a:r>
            <a:r>
              <a:rPr sz="4250" spc="75" dirty="0">
                <a:latin typeface="Calibri"/>
                <a:cs typeface="Calibri"/>
              </a:rPr>
              <a:t>i</a:t>
            </a:r>
            <a:r>
              <a:rPr sz="4250" spc="295" dirty="0">
                <a:latin typeface="Calibri"/>
                <a:cs typeface="Calibri"/>
              </a:rPr>
              <a:t>e</a:t>
            </a:r>
            <a:r>
              <a:rPr sz="4250" spc="60" dirty="0">
                <a:latin typeface="Calibri"/>
                <a:cs typeface="Calibri"/>
              </a:rPr>
              <a:t>n</a:t>
            </a:r>
            <a:r>
              <a:rPr sz="4250" spc="145" dirty="0">
                <a:latin typeface="Calibri"/>
                <a:cs typeface="Calibri"/>
              </a:rPr>
              <a:t>t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340" dirty="0">
                <a:latin typeface="Calibri"/>
                <a:cs typeface="Calibri"/>
              </a:rPr>
              <a:t>s</a:t>
            </a:r>
            <a:r>
              <a:rPr sz="4250" spc="50" dirty="0">
                <a:latin typeface="Calibri"/>
                <a:cs typeface="Calibri"/>
              </a:rPr>
              <a:t>t</a:t>
            </a:r>
            <a:r>
              <a:rPr sz="4250" spc="305" dirty="0">
                <a:latin typeface="Calibri"/>
                <a:cs typeface="Calibri"/>
              </a:rPr>
              <a:t>e</a:t>
            </a:r>
            <a:r>
              <a:rPr sz="4250" spc="295" dirty="0">
                <a:latin typeface="Calibri"/>
                <a:cs typeface="Calibri"/>
              </a:rPr>
              <a:t>p</a:t>
            </a:r>
            <a:r>
              <a:rPr sz="4250" spc="365" dirty="0">
                <a:latin typeface="Calibri"/>
                <a:cs typeface="Calibri"/>
              </a:rPr>
              <a:t>s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240" dirty="0">
                <a:latin typeface="Calibri"/>
                <a:cs typeface="Calibri"/>
              </a:rPr>
              <a:t>a</a:t>
            </a:r>
            <a:r>
              <a:rPr sz="4250" spc="-5" dirty="0">
                <a:latin typeface="Calibri"/>
                <a:cs typeface="Calibri"/>
              </a:rPr>
              <a:t>r</a:t>
            </a:r>
            <a:r>
              <a:rPr sz="4250" spc="295" dirty="0">
                <a:latin typeface="Calibri"/>
                <a:cs typeface="Calibri"/>
              </a:rPr>
              <a:t>e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240" dirty="0">
                <a:latin typeface="Calibri"/>
                <a:cs typeface="Calibri"/>
              </a:rPr>
              <a:t>n</a:t>
            </a:r>
            <a:r>
              <a:rPr sz="4250" spc="245" dirty="0">
                <a:latin typeface="Calibri"/>
                <a:cs typeface="Calibri"/>
              </a:rPr>
              <a:t>e</a:t>
            </a:r>
            <a:r>
              <a:rPr sz="4250" spc="315" dirty="0">
                <a:latin typeface="Calibri"/>
                <a:cs typeface="Calibri"/>
              </a:rPr>
              <a:t>e</a:t>
            </a:r>
            <a:r>
              <a:rPr sz="4250" spc="320" dirty="0">
                <a:latin typeface="Calibri"/>
                <a:cs typeface="Calibri"/>
              </a:rPr>
              <a:t>d</a:t>
            </a:r>
            <a:r>
              <a:rPr sz="4250" spc="315" dirty="0">
                <a:latin typeface="Calibri"/>
                <a:cs typeface="Calibri"/>
              </a:rPr>
              <a:t>e</a:t>
            </a:r>
            <a:r>
              <a:rPr sz="4250" spc="345" dirty="0">
                <a:latin typeface="Calibri"/>
                <a:cs typeface="Calibri"/>
              </a:rPr>
              <a:t>d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235" dirty="0">
                <a:latin typeface="Calibri"/>
                <a:cs typeface="Calibri"/>
              </a:rPr>
              <a:t>when</a:t>
            </a:r>
            <a:r>
              <a:rPr sz="4250" dirty="0">
                <a:latin typeface="Calibri"/>
                <a:cs typeface="Calibri"/>
              </a:rPr>
              <a:t>	</a:t>
            </a:r>
            <a:r>
              <a:rPr sz="4250" spc="175" dirty="0">
                <a:latin typeface="Calibri"/>
                <a:cs typeface="Calibri"/>
              </a:rPr>
              <a:t>is</a:t>
            </a:r>
            <a:r>
              <a:rPr sz="4250" spc="-55" dirty="0">
                <a:latin typeface="Calibri"/>
                <a:cs typeface="Calibri"/>
              </a:rPr>
              <a:t> </a:t>
            </a:r>
            <a:r>
              <a:rPr sz="4250" spc="235" dirty="0">
                <a:latin typeface="Calibri"/>
                <a:cs typeface="Calibri"/>
              </a:rPr>
              <a:t>f</a:t>
            </a:r>
            <a:r>
              <a:rPr sz="4250" spc="180" dirty="0">
                <a:latin typeface="Calibri"/>
                <a:cs typeface="Calibri"/>
              </a:rPr>
              <a:t>ar</a:t>
            </a:r>
            <a:r>
              <a:rPr sz="4250" spc="-55" dirty="0">
                <a:latin typeface="Calibri"/>
                <a:cs typeface="Calibri"/>
              </a:rPr>
              <a:t> </a:t>
            </a:r>
            <a:r>
              <a:rPr sz="4250" spc="325" dirty="0">
                <a:latin typeface="Calibri"/>
                <a:cs typeface="Calibri"/>
              </a:rPr>
              <a:t>f</a:t>
            </a:r>
            <a:r>
              <a:rPr sz="4250" spc="-5" dirty="0">
                <a:latin typeface="Calibri"/>
                <a:cs typeface="Calibri"/>
              </a:rPr>
              <a:t>r</a:t>
            </a:r>
            <a:r>
              <a:rPr sz="4250" spc="265" dirty="0">
                <a:latin typeface="Calibri"/>
                <a:cs typeface="Calibri"/>
              </a:rPr>
              <a:t>o</a:t>
            </a:r>
            <a:r>
              <a:rPr sz="4250" spc="355" dirty="0">
                <a:latin typeface="Calibri"/>
                <a:cs typeface="Calibri"/>
              </a:rPr>
              <a:t>m</a:t>
            </a:r>
            <a:r>
              <a:rPr sz="4250" dirty="0">
                <a:latin typeface="Calibri"/>
                <a:cs typeface="Calibri"/>
              </a:rPr>
              <a:t>	</a:t>
            </a:r>
            <a:r>
              <a:rPr sz="4250" spc="-55" dirty="0">
                <a:latin typeface="Calibri"/>
                <a:cs typeface="Calibri"/>
              </a:rPr>
              <a:t>.</a:t>
            </a:r>
            <a:endParaRPr sz="42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 dirty="0">
              <a:latin typeface="Times New Roman"/>
              <a:cs typeface="Times New Roman"/>
            </a:endParaRPr>
          </a:p>
          <a:p>
            <a:pPr marL="12700" marR="340995">
              <a:lnSpc>
                <a:spcPct val="106700"/>
              </a:lnSpc>
            </a:pPr>
            <a:r>
              <a:rPr sz="4250" spc="165" dirty="0">
                <a:latin typeface="Calibri"/>
                <a:cs typeface="Calibri"/>
              </a:rPr>
              <a:t>However,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320" dirty="0">
                <a:latin typeface="Calibri"/>
                <a:cs typeface="Calibri"/>
              </a:rPr>
              <a:t>because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215" dirty="0">
                <a:latin typeface="Calibri"/>
                <a:cs typeface="Calibri"/>
              </a:rPr>
              <a:t>the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210" dirty="0">
                <a:latin typeface="Calibri"/>
                <a:cs typeface="Calibri"/>
              </a:rPr>
              <a:t>dimension</a:t>
            </a:r>
            <a:r>
              <a:rPr sz="4250" spc="35" dirty="0">
                <a:latin typeface="Calibri"/>
                <a:cs typeface="Calibri"/>
              </a:rPr>
              <a:t> </a:t>
            </a:r>
            <a:r>
              <a:rPr sz="4250" spc="285" dirty="0">
                <a:latin typeface="Calibri"/>
                <a:cs typeface="Calibri"/>
              </a:rPr>
              <a:t>of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215" dirty="0">
                <a:latin typeface="Calibri"/>
                <a:cs typeface="Calibri"/>
              </a:rPr>
              <a:t>the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315" dirty="0">
                <a:latin typeface="Calibri"/>
                <a:cs typeface="Calibri"/>
              </a:rPr>
              <a:t>deep</a:t>
            </a:r>
            <a:r>
              <a:rPr sz="4250" spc="35" dirty="0">
                <a:latin typeface="Calibri"/>
                <a:cs typeface="Calibri"/>
              </a:rPr>
              <a:t> </a:t>
            </a:r>
            <a:r>
              <a:rPr sz="4250" spc="240" dirty="0">
                <a:latin typeface="Calibri"/>
                <a:cs typeface="Calibri"/>
              </a:rPr>
              <a:t>model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175" dirty="0">
                <a:latin typeface="Calibri"/>
                <a:cs typeface="Calibri"/>
              </a:rPr>
              <a:t>is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160" dirty="0">
                <a:latin typeface="Calibri"/>
                <a:cs typeface="Calibri"/>
              </a:rPr>
              <a:t>large,  </a:t>
            </a:r>
            <a:r>
              <a:rPr sz="4250" spc="185" dirty="0">
                <a:latin typeface="Calibri"/>
                <a:cs typeface="Calibri"/>
              </a:rPr>
              <a:t>there</a:t>
            </a:r>
            <a:r>
              <a:rPr sz="4250" spc="25" dirty="0">
                <a:latin typeface="Calibri"/>
                <a:cs typeface="Calibri"/>
              </a:rPr>
              <a:t> </a:t>
            </a:r>
            <a:r>
              <a:rPr sz="4250" spc="270" dirty="0">
                <a:latin typeface="Calibri"/>
                <a:cs typeface="Calibri"/>
              </a:rPr>
              <a:t>may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320" dirty="0">
                <a:latin typeface="Calibri"/>
                <a:cs typeface="Calibri"/>
              </a:rPr>
              <a:t>be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240" dirty="0">
                <a:latin typeface="Calibri"/>
                <a:cs typeface="Calibri"/>
              </a:rPr>
              <a:t>a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229" dirty="0">
                <a:latin typeface="Calibri"/>
                <a:cs typeface="Calibri"/>
              </a:rPr>
              <a:t>meta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210" dirty="0">
                <a:latin typeface="Calibri"/>
                <a:cs typeface="Calibri"/>
              </a:rPr>
              <a:t>parameter</a:t>
            </a:r>
            <a:endParaRPr sz="4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11629390" algn="l"/>
              </a:tabLst>
            </a:pPr>
            <a:r>
              <a:rPr sz="4250" spc="165" dirty="0">
                <a:latin typeface="Calibri"/>
                <a:cs typeface="Calibri"/>
              </a:rPr>
              <a:t>that</a:t>
            </a:r>
            <a:r>
              <a:rPr sz="4250" spc="40" dirty="0">
                <a:latin typeface="Calibri"/>
                <a:cs typeface="Calibri"/>
              </a:rPr>
              <a:t> </a:t>
            </a:r>
            <a:r>
              <a:rPr sz="4250" spc="310" dirty="0">
                <a:latin typeface="Calibri"/>
                <a:cs typeface="Calibri"/>
              </a:rPr>
              <a:t>can</a:t>
            </a:r>
            <a:r>
              <a:rPr sz="4250" spc="40" dirty="0">
                <a:latin typeface="Calibri"/>
                <a:cs typeface="Calibri"/>
              </a:rPr>
              <a:t> </a:t>
            </a:r>
            <a:r>
              <a:rPr sz="4250" spc="204" dirty="0">
                <a:latin typeface="Calibri"/>
                <a:cs typeface="Calibri"/>
              </a:rPr>
              <a:t>quickly</a:t>
            </a:r>
            <a:r>
              <a:rPr sz="4250" spc="45" dirty="0">
                <a:latin typeface="Calibri"/>
                <a:cs typeface="Calibri"/>
              </a:rPr>
              <a:t> </a:t>
            </a:r>
            <a:r>
              <a:rPr sz="4250" spc="229" dirty="0">
                <a:latin typeface="Calibri"/>
                <a:cs typeface="Calibri"/>
              </a:rPr>
              <a:t>adapt</a:t>
            </a:r>
            <a:r>
              <a:rPr sz="4250" spc="40" dirty="0">
                <a:latin typeface="Calibri"/>
                <a:cs typeface="Calibri"/>
              </a:rPr>
              <a:t> </a:t>
            </a:r>
            <a:r>
              <a:rPr sz="4250" spc="180" dirty="0">
                <a:latin typeface="Calibri"/>
                <a:cs typeface="Calibri"/>
              </a:rPr>
              <a:t>to</a:t>
            </a:r>
            <a:r>
              <a:rPr sz="4250" spc="40" dirty="0">
                <a:latin typeface="Calibri"/>
                <a:cs typeface="Calibri"/>
              </a:rPr>
              <a:t> </a:t>
            </a:r>
            <a:r>
              <a:rPr sz="4250" spc="210" dirty="0">
                <a:latin typeface="Calibri"/>
                <a:cs typeface="Calibri"/>
              </a:rPr>
              <a:t>any</a:t>
            </a:r>
            <a:r>
              <a:rPr sz="4250" spc="45" dirty="0">
                <a:latin typeface="Calibri"/>
                <a:cs typeface="Calibri"/>
              </a:rPr>
              <a:t> </a:t>
            </a:r>
            <a:r>
              <a:rPr sz="4250" spc="225" dirty="0">
                <a:latin typeface="Calibri"/>
                <a:cs typeface="Calibri"/>
              </a:rPr>
              <a:t>task</a:t>
            </a:r>
            <a:r>
              <a:rPr sz="4250" spc="40" dirty="0">
                <a:latin typeface="Calibri"/>
                <a:cs typeface="Calibri"/>
              </a:rPr>
              <a:t> </a:t>
            </a:r>
            <a:r>
              <a:rPr sz="4250" spc="210" dirty="0">
                <a:latin typeface="Calibri"/>
                <a:cs typeface="Calibri"/>
              </a:rPr>
              <a:t>parameter	</a:t>
            </a:r>
            <a:r>
              <a:rPr sz="4250" spc="-55" dirty="0">
                <a:latin typeface="Calibri"/>
                <a:cs typeface="Calibri"/>
              </a:rPr>
              <a:t>.</a:t>
            </a:r>
            <a:endParaRPr sz="42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2753" y="10633710"/>
            <a:ext cx="1562417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lang="en-US" sz="6375" baseline="1307" dirty="0">
                <a:latin typeface="Calibri"/>
                <a:cs typeface="Calibri"/>
              </a:rPr>
              <a:t>That might be the reason why authors focused on deep networks.</a:t>
            </a:r>
            <a:endParaRPr sz="6375" baseline="1307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096" y="877325"/>
            <a:ext cx="28931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5" dirty="0">
                <a:cs typeface="Calibri"/>
              </a:rPr>
              <a:t>6.</a:t>
            </a:r>
            <a:r>
              <a:rPr sz="2950" spc="-50" dirty="0">
                <a:cs typeface="Calibri"/>
              </a:rPr>
              <a:t> </a:t>
            </a:r>
            <a:r>
              <a:rPr sz="2950" spc="175" dirty="0">
                <a:cs typeface="Calibri"/>
              </a:rPr>
              <a:t>Discussion</a:t>
            </a:r>
            <a:endParaRPr sz="2950" dirty="0"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69624" y="4314306"/>
            <a:ext cx="394664" cy="407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0238" y="4972404"/>
            <a:ext cx="3346674" cy="638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54322" y="4244306"/>
            <a:ext cx="1708665" cy="505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38519" y="7105793"/>
            <a:ext cx="430721" cy="551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06387" y="7111565"/>
            <a:ext cx="275661" cy="4651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082889" y="10017628"/>
            <a:ext cx="394664" cy="5051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03896" y="9241737"/>
            <a:ext cx="299360" cy="5051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11419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90" dirty="0">
                <a:latin typeface="+mj-lt"/>
              </a:rPr>
              <a:t>Unsupervised</a:t>
            </a:r>
            <a:r>
              <a:rPr sz="6650" spc="-125" dirty="0">
                <a:latin typeface="+mj-lt"/>
              </a:rPr>
              <a:t> </a:t>
            </a:r>
            <a:r>
              <a:rPr sz="6650" spc="290" dirty="0">
                <a:latin typeface="+mj-lt"/>
              </a:rPr>
              <a:t>Learning</a:t>
            </a:r>
            <a:endParaRPr sz="665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650" y="2965219"/>
            <a:ext cx="280626" cy="235013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250" spc="10" dirty="0">
                <a:latin typeface="+mj-lt"/>
                <a:cs typeface="Arial"/>
              </a:rPr>
              <a:t>•</a:t>
            </a:r>
            <a:endParaRPr sz="425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4250" spc="10" dirty="0">
                <a:latin typeface="+mj-lt"/>
                <a:cs typeface="Arial"/>
              </a:rPr>
              <a:t>•</a:t>
            </a:r>
            <a:endParaRPr sz="425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4250" spc="10" dirty="0">
                <a:latin typeface="+mj-lt"/>
                <a:cs typeface="Arial"/>
              </a:rPr>
              <a:t>•</a:t>
            </a:r>
            <a:endParaRPr sz="425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548" y="2954749"/>
            <a:ext cx="18428344" cy="235013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250" spc="240" dirty="0">
                <a:latin typeface="+mj-lt"/>
                <a:cs typeface="Calibri"/>
              </a:rPr>
              <a:t>The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204" dirty="0">
                <a:latin typeface="+mj-lt"/>
                <a:cs typeface="Calibri"/>
              </a:rPr>
              <a:t>authors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235" dirty="0">
                <a:latin typeface="+mj-lt"/>
                <a:cs typeface="Calibri"/>
              </a:rPr>
              <a:t>said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165" dirty="0">
                <a:latin typeface="+mj-lt"/>
                <a:cs typeface="Calibri"/>
              </a:rPr>
              <a:t>that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215" dirty="0">
                <a:latin typeface="+mj-lt"/>
                <a:cs typeface="Calibri"/>
              </a:rPr>
              <a:t>the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240" dirty="0">
                <a:latin typeface="+mj-lt"/>
                <a:cs typeface="Calibri"/>
              </a:rPr>
              <a:t>MAML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175" dirty="0">
                <a:latin typeface="+mj-lt"/>
                <a:cs typeface="Calibri"/>
              </a:rPr>
              <a:t>is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240" dirty="0">
                <a:latin typeface="+mj-lt"/>
                <a:cs typeface="Calibri"/>
              </a:rPr>
              <a:t>model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240" dirty="0">
                <a:latin typeface="+mj-lt"/>
                <a:cs typeface="Calibri"/>
              </a:rPr>
              <a:t>agnostic.</a:t>
            </a:r>
            <a:endParaRPr sz="4250" dirty="0">
              <a:latin typeface="+mj-lt"/>
              <a:cs typeface="Calibri"/>
            </a:endParaRPr>
          </a:p>
          <a:p>
            <a:pPr marL="12700" marR="5080">
              <a:lnSpc>
                <a:spcPct val="119600"/>
              </a:lnSpc>
              <a:spcBef>
                <a:spcPts val="5"/>
              </a:spcBef>
            </a:pPr>
            <a:r>
              <a:rPr sz="4250" spc="240" dirty="0">
                <a:latin typeface="+mj-lt"/>
                <a:cs typeface="Calibri"/>
              </a:rPr>
              <a:t>They</a:t>
            </a:r>
            <a:r>
              <a:rPr sz="4250" spc="30" dirty="0">
                <a:latin typeface="+mj-lt"/>
                <a:cs typeface="Calibri"/>
              </a:rPr>
              <a:t> </a:t>
            </a:r>
            <a:r>
              <a:rPr sz="4250" spc="285" dirty="0">
                <a:latin typeface="+mj-lt"/>
                <a:cs typeface="Calibri"/>
              </a:rPr>
              <a:t>showed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215" dirty="0">
                <a:latin typeface="+mj-lt"/>
                <a:cs typeface="Calibri"/>
              </a:rPr>
              <a:t>the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240" dirty="0">
                <a:latin typeface="+mj-lt"/>
                <a:cs typeface="Calibri"/>
              </a:rPr>
              <a:t>MAML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175" dirty="0">
                <a:latin typeface="+mj-lt"/>
                <a:cs typeface="Calibri"/>
              </a:rPr>
              <a:t>is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245" dirty="0">
                <a:latin typeface="+mj-lt"/>
                <a:cs typeface="Calibri"/>
              </a:rPr>
              <a:t>worked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220" dirty="0">
                <a:latin typeface="+mj-lt"/>
                <a:cs typeface="Calibri"/>
              </a:rPr>
              <a:t>on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265" dirty="0">
                <a:latin typeface="+mj-lt"/>
                <a:cs typeface="Calibri"/>
              </a:rPr>
              <a:t>supervised</a:t>
            </a:r>
            <a:r>
              <a:rPr sz="4250" spc="35" dirty="0">
                <a:latin typeface="+mj-lt"/>
                <a:cs typeface="Calibri"/>
              </a:rPr>
              <a:t> </a:t>
            </a:r>
            <a:r>
              <a:rPr sz="4250" spc="155" dirty="0">
                <a:latin typeface="+mj-lt"/>
                <a:cs typeface="Calibri"/>
              </a:rPr>
              <a:t>learning.</a:t>
            </a:r>
            <a:endParaRPr lang="en-US" sz="4250" spc="155" dirty="0">
              <a:latin typeface="+mj-lt"/>
              <a:cs typeface="Calibri"/>
            </a:endParaRPr>
          </a:p>
          <a:p>
            <a:pPr marL="12700" marR="5080">
              <a:lnSpc>
                <a:spcPct val="119600"/>
              </a:lnSpc>
              <a:spcBef>
                <a:spcPts val="5"/>
              </a:spcBef>
            </a:pPr>
            <a:r>
              <a:rPr sz="4250" spc="300" dirty="0">
                <a:latin typeface="+mj-lt"/>
                <a:cs typeface="Calibri"/>
              </a:rPr>
              <a:t>How </a:t>
            </a:r>
            <a:r>
              <a:rPr sz="4250" spc="240" dirty="0">
                <a:latin typeface="+mj-lt"/>
                <a:cs typeface="Calibri"/>
              </a:rPr>
              <a:t>about </a:t>
            </a:r>
            <a:r>
              <a:rPr sz="4250" spc="250" dirty="0">
                <a:latin typeface="+mj-lt"/>
                <a:cs typeface="Calibri"/>
              </a:rPr>
              <a:t>unsupervised</a:t>
            </a:r>
            <a:r>
              <a:rPr sz="4250" spc="-455" dirty="0">
                <a:latin typeface="+mj-lt"/>
                <a:cs typeface="Calibri"/>
              </a:rPr>
              <a:t> </a:t>
            </a:r>
            <a:r>
              <a:rPr sz="4250" spc="180" dirty="0">
                <a:latin typeface="+mj-lt"/>
                <a:cs typeface="Calibri"/>
              </a:rPr>
              <a:t>learning?</a:t>
            </a:r>
            <a:endParaRPr sz="4250" dirty="0">
              <a:latin typeface="+mj-lt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097" y="877325"/>
            <a:ext cx="2888558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5" dirty="0">
                <a:latin typeface="+mj-lt"/>
                <a:cs typeface="Calibri"/>
              </a:rPr>
              <a:t>6.</a:t>
            </a:r>
            <a:r>
              <a:rPr sz="2950" spc="-50" dirty="0">
                <a:latin typeface="+mj-lt"/>
                <a:cs typeface="Calibri"/>
              </a:rPr>
              <a:t> </a:t>
            </a:r>
            <a:r>
              <a:rPr sz="2950" spc="175" dirty="0">
                <a:latin typeface="+mj-lt"/>
                <a:cs typeface="Calibri"/>
              </a:rPr>
              <a:t>Discussion</a:t>
            </a:r>
            <a:endParaRPr sz="295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38050" y="5140325"/>
            <a:ext cx="7429819" cy="4552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5650" y="2965219"/>
            <a:ext cx="216535" cy="235013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250" spc="10" dirty="0">
                <a:cs typeface="Arial"/>
              </a:rPr>
              <a:t>•</a:t>
            </a:r>
            <a:endParaRPr sz="425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4250" spc="10" dirty="0">
                <a:cs typeface="Arial"/>
              </a:rPr>
              <a:t>•</a:t>
            </a:r>
            <a:endParaRPr sz="425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4250" spc="10" dirty="0">
                <a:cs typeface="Arial"/>
              </a:rPr>
              <a:t>•</a:t>
            </a:r>
            <a:endParaRPr sz="4250" dirty="0"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548" y="2954749"/>
            <a:ext cx="17405999" cy="235013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250" spc="240" dirty="0">
                <a:cs typeface="Calibri"/>
              </a:rPr>
              <a:t>The</a:t>
            </a:r>
            <a:r>
              <a:rPr sz="4250" spc="30" dirty="0">
                <a:cs typeface="Calibri"/>
              </a:rPr>
              <a:t> </a:t>
            </a:r>
            <a:r>
              <a:rPr sz="4250" spc="204" dirty="0">
                <a:cs typeface="Calibri"/>
              </a:rPr>
              <a:t>authors</a:t>
            </a:r>
            <a:r>
              <a:rPr sz="4250" spc="30" dirty="0">
                <a:cs typeface="Calibri"/>
              </a:rPr>
              <a:t> </a:t>
            </a:r>
            <a:r>
              <a:rPr sz="4250" spc="235" dirty="0">
                <a:cs typeface="Calibri"/>
              </a:rPr>
              <a:t>said</a:t>
            </a:r>
            <a:r>
              <a:rPr sz="4250" spc="30" dirty="0">
                <a:cs typeface="Calibri"/>
              </a:rPr>
              <a:t> </a:t>
            </a:r>
            <a:r>
              <a:rPr sz="4250" spc="165" dirty="0">
                <a:cs typeface="Calibri"/>
              </a:rPr>
              <a:t>that</a:t>
            </a:r>
            <a:r>
              <a:rPr sz="4250" spc="30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the</a:t>
            </a:r>
            <a:r>
              <a:rPr sz="4250" spc="30" dirty="0">
                <a:cs typeface="Calibri"/>
              </a:rPr>
              <a:t> </a:t>
            </a:r>
            <a:r>
              <a:rPr sz="4250" spc="240" dirty="0">
                <a:cs typeface="Calibri"/>
              </a:rPr>
              <a:t>MAML</a:t>
            </a:r>
            <a:r>
              <a:rPr sz="4250" spc="30" dirty="0">
                <a:cs typeface="Calibri"/>
              </a:rPr>
              <a:t> </a:t>
            </a:r>
            <a:r>
              <a:rPr sz="4250" spc="175" dirty="0">
                <a:cs typeface="Calibri"/>
              </a:rPr>
              <a:t>is</a:t>
            </a:r>
            <a:r>
              <a:rPr sz="4250" spc="30" dirty="0">
                <a:cs typeface="Calibri"/>
              </a:rPr>
              <a:t> </a:t>
            </a:r>
            <a:r>
              <a:rPr sz="4250" spc="240" dirty="0">
                <a:cs typeface="Calibri"/>
              </a:rPr>
              <a:t>model</a:t>
            </a:r>
            <a:r>
              <a:rPr sz="4250" spc="35" dirty="0">
                <a:cs typeface="Calibri"/>
              </a:rPr>
              <a:t> </a:t>
            </a:r>
            <a:r>
              <a:rPr sz="4250" spc="240" dirty="0">
                <a:cs typeface="Calibri"/>
              </a:rPr>
              <a:t>agnostic.</a:t>
            </a:r>
            <a:endParaRPr sz="4250" dirty="0">
              <a:cs typeface="Calibri"/>
            </a:endParaRPr>
          </a:p>
          <a:p>
            <a:pPr marL="12700" marR="5080">
              <a:lnSpc>
                <a:spcPct val="119600"/>
              </a:lnSpc>
              <a:spcBef>
                <a:spcPts val="5"/>
              </a:spcBef>
            </a:pPr>
            <a:r>
              <a:rPr sz="4250" spc="240" dirty="0">
                <a:cs typeface="Calibri"/>
              </a:rPr>
              <a:t>They</a:t>
            </a:r>
            <a:r>
              <a:rPr sz="4250" spc="30" dirty="0">
                <a:cs typeface="Calibri"/>
              </a:rPr>
              <a:t> </a:t>
            </a:r>
            <a:r>
              <a:rPr sz="4250" spc="285" dirty="0">
                <a:cs typeface="Calibri"/>
              </a:rPr>
              <a:t>showed</a:t>
            </a:r>
            <a:r>
              <a:rPr sz="4250" spc="35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the</a:t>
            </a:r>
            <a:r>
              <a:rPr sz="4250" spc="35" dirty="0">
                <a:cs typeface="Calibri"/>
              </a:rPr>
              <a:t> </a:t>
            </a:r>
            <a:r>
              <a:rPr sz="4250" spc="240" dirty="0">
                <a:cs typeface="Calibri"/>
              </a:rPr>
              <a:t>MAML</a:t>
            </a:r>
            <a:r>
              <a:rPr sz="4250" spc="35" dirty="0">
                <a:cs typeface="Calibri"/>
              </a:rPr>
              <a:t> </a:t>
            </a:r>
            <a:r>
              <a:rPr sz="4250" spc="175" dirty="0">
                <a:cs typeface="Calibri"/>
              </a:rPr>
              <a:t>is</a:t>
            </a:r>
            <a:r>
              <a:rPr sz="4250" spc="35" dirty="0">
                <a:cs typeface="Calibri"/>
              </a:rPr>
              <a:t> </a:t>
            </a:r>
            <a:r>
              <a:rPr sz="4250" spc="245" dirty="0">
                <a:cs typeface="Calibri"/>
              </a:rPr>
              <a:t>worked</a:t>
            </a:r>
            <a:r>
              <a:rPr sz="4250" spc="35" dirty="0">
                <a:cs typeface="Calibri"/>
              </a:rPr>
              <a:t> </a:t>
            </a:r>
            <a:r>
              <a:rPr sz="4250" spc="220" dirty="0">
                <a:cs typeface="Calibri"/>
              </a:rPr>
              <a:t>on</a:t>
            </a:r>
            <a:r>
              <a:rPr sz="4250" spc="35" dirty="0">
                <a:cs typeface="Calibri"/>
              </a:rPr>
              <a:t> </a:t>
            </a:r>
            <a:r>
              <a:rPr sz="4250" spc="265" dirty="0">
                <a:cs typeface="Calibri"/>
              </a:rPr>
              <a:t>supervised</a:t>
            </a:r>
            <a:r>
              <a:rPr sz="4250" spc="35" dirty="0">
                <a:cs typeface="Calibri"/>
              </a:rPr>
              <a:t> </a:t>
            </a:r>
            <a:r>
              <a:rPr sz="4250" spc="155" dirty="0">
                <a:cs typeface="Calibri"/>
              </a:rPr>
              <a:t>learning.  </a:t>
            </a:r>
            <a:r>
              <a:rPr sz="4250" spc="300" dirty="0">
                <a:cs typeface="Calibri"/>
              </a:rPr>
              <a:t>How </a:t>
            </a:r>
            <a:r>
              <a:rPr sz="4250" spc="240" dirty="0">
                <a:cs typeface="Calibri"/>
              </a:rPr>
              <a:t>about </a:t>
            </a:r>
            <a:r>
              <a:rPr sz="4250" spc="250" dirty="0">
                <a:cs typeface="Calibri"/>
              </a:rPr>
              <a:t>unsupervised</a:t>
            </a:r>
            <a:r>
              <a:rPr sz="4250" spc="-455" dirty="0">
                <a:cs typeface="Calibri"/>
              </a:rPr>
              <a:t> </a:t>
            </a:r>
            <a:r>
              <a:rPr sz="4250" spc="180" dirty="0">
                <a:cs typeface="Calibri"/>
              </a:rPr>
              <a:t>learning?</a:t>
            </a:r>
            <a:endParaRPr sz="4250" dirty="0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617" y="7133610"/>
            <a:ext cx="2165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cs typeface="Arial"/>
              </a:rPr>
              <a:t>•</a:t>
            </a:r>
            <a:endParaRPr sz="4250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8515" y="6948786"/>
            <a:ext cx="14357999" cy="4772397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160" dirty="0">
                <a:cs typeface="Calibri"/>
              </a:rPr>
              <a:t>We </a:t>
            </a:r>
            <a:r>
              <a:rPr sz="3200" spc="310" dirty="0">
                <a:cs typeface="Calibri"/>
              </a:rPr>
              <a:t>can </a:t>
            </a:r>
            <a:r>
              <a:rPr sz="3200" spc="275" dirty="0">
                <a:cs typeface="Calibri"/>
              </a:rPr>
              <a:t>use</a:t>
            </a:r>
            <a:r>
              <a:rPr sz="3200" spc="-390" dirty="0">
                <a:cs typeface="Calibri"/>
              </a:rPr>
              <a:t> </a:t>
            </a:r>
            <a:r>
              <a:rPr sz="3200" spc="200" dirty="0">
                <a:cs typeface="Calibri"/>
              </a:rPr>
              <a:t>autoencoder.</a:t>
            </a:r>
            <a:endParaRPr lang="en-US" sz="32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229" dirty="0">
                <a:cs typeface="Calibri"/>
              </a:rPr>
              <a:t>Autoencoder </a:t>
            </a:r>
            <a:r>
              <a:rPr sz="3200" spc="270" dirty="0">
                <a:cs typeface="Calibri"/>
              </a:rPr>
              <a:t>can </a:t>
            </a:r>
            <a:r>
              <a:rPr sz="3200" spc="225" dirty="0">
                <a:cs typeface="Calibri"/>
              </a:rPr>
              <a:t>make</a:t>
            </a:r>
            <a:r>
              <a:rPr sz="3200" spc="-610" dirty="0">
                <a:cs typeface="Calibri"/>
              </a:rPr>
              <a:t> </a:t>
            </a:r>
            <a:r>
              <a:rPr sz="3200" spc="215" dirty="0">
                <a:cs typeface="Calibri"/>
              </a:rPr>
              <a:t>unsupervised </a:t>
            </a:r>
            <a:r>
              <a:rPr sz="3200" spc="155" dirty="0">
                <a:cs typeface="Calibri"/>
              </a:rPr>
              <a:t>learning</a:t>
            </a:r>
            <a:endParaRPr lang="en-US" sz="3200" spc="155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280" dirty="0">
                <a:cs typeface="Calibri"/>
              </a:rPr>
              <a:t>be</a:t>
            </a:r>
            <a:r>
              <a:rPr sz="3200" spc="-620" dirty="0">
                <a:cs typeface="Calibri"/>
              </a:rPr>
              <a:t> </a:t>
            </a:r>
            <a:r>
              <a:rPr sz="3200" spc="225" dirty="0">
                <a:cs typeface="Calibri"/>
              </a:rPr>
              <a:t>regarded </a:t>
            </a:r>
            <a:r>
              <a:rPr sz="3200" spc="254" dirty="0">
                <a:cs typeface="Calibri"/>
              </a:rPr>
              <a:t>as </a:t>
            </a:r>
            <a:r>
              <a:rPr sz="3200" spc="235" dirty="0">
                <a:cs typeface="Calibri"/>
              </a:rPr>
              <a:t>supervised </a:t>
            </a:r>
            <a:r>
              <a:rPr sz="3200" spc="130" dirty="0">
                <a:cs typeface="Calibri"/>
              </a:rPr>
              <a:t>learning.</a:t>
            </a:r>
            <a:endParaRPr lang="en-US" sz="3200" spc="130" dirty="0">
              <a:cs typeface="Calibri"/>
            </a:endParaRPr>
          </a:p>
          <a:p>
            <a:pPr marL="483870" marR="5080">
              <a:lnSpc>
                <a:spcPct val="106100"/>
              </a:lnSpc>
              <a:spcBef>
                <a:spcPts val="685"/>
              </a:spcBef>
            </a:pPr>
            <a:endParaRPr lang="en-US" sz="3200" spc="130" dirty="0">
              <a:cs typeface="Calibri"/>
            </a:endParaRPr>
          </a:p>
          <a:p>
            <a:pPr marL="483870" marR="5080">
              <a:lnSpc>
                <a:spcPct val="106100"/>
              </a:lnSpc>
              <a:spcBef>
                <a:spcPts val="685"/>
              </a:spcBef>
            </a:pPr>
            <a:r>
              <a:rPr lang="en-US" sz="3200" dirty="0">
                <a:cs typeface="Calibri"/>
              </a:rPr>
              <a:t>Natural Parameter Networks :</a:t>
            </a:r>
          </a:p>
          <a:p>
            <a:pPr marL="483870" marR="5080">
              <a:lnSpc>
                <a:spcPct val="106100"/>
              </a:lnSpc>
              <a:spcBef>
                <a:spcPts val="685"/>
              </a:spcBef>
            </a:pPr>
            <a:r>
              <a:rPr lang="en-US" sz="3200" dirty="0"/>
              <a:t>NPN takes distributions as input and goes through layers of transformation before producing distributions to match the target output distributions</a:t>
            </a:r>
            <a:endParaRPr sz="3200" dirty="0"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106085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90" dirty="0">
                <a:latin typeface="+mn-lt"/>
              </a:rPr>
              <a:t>Unsupervised</a:t>
            </a:r>
            <a:r>
              <a:rPr sz="6650" spc="-125" dirty="0">
                <a:latin typeface="+mn-lt"/>
              </a:rPr>
              <a:t> </a:t>
            </a:r>
            <a:r>
              <a:rPr sz="6650" spc="290" dirty="0">
                <a:latin typeface="+mn-lt"/>
              </a:rPr>
              <a:t>Learning</a:t>
            </a:r>
            <a:endParaRPr sz="6650" dirty="0">
              <a:latin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9096" y="877325"/>
            <a:ext cx="38075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5" dirty="0">
                <a:cs typeface="Calibri"/>
              </a:rPr>
              <a:t>6.</a:t>
            </a:r>
            <a:r>
              <a:rPr sz="2950" spc="-50" dirty="0">
                <a:cs typeface="Calibri"/>
              </a:rPr>
              <a:t> </a:t>
            </a:r>
            <a:r>
              <a:rPr sz="2950" spc="175" dirty="0">
                <a:cs typeface="Calibri"/>
              </a:rPr>
              <a:t>Discussion</a:t>
            </a:r>
            <a:endParaRPr sz="2950"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753" y="2864795"/>
            <a:ext cx="216535" cy="157543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250" spc="10" dirty="0">
                <a:cs typeface="Arial"/>
              </a:rPr>
              <a:t>•</a:t>
            </a:r>
            <a:endParaRPr sz="425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4250" spc="10" dirty="0">
                <a:cs typeface="Arial"/>
              </a:rPr>
              <a:t>•</a:t>
            </a:r>
            <a:endParaRPr sz="425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651" y="2854325"/>
            <a:ext cx="15788640" cy="2287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95"/>
              </a:spcBef>
            </a:pPr>
            <a:r>
              <a:rPr sz="4250" spc="240" dirty="0">
                <a:cs typeface="Calibri"/>
              </a:rPr>
              <a:t>MAML</a:t>
            </a:r>
            <a:r>
              <a:rPr sz="4250" spc="35" dirty="0">
                <a:cs typeface="Calibri"/>
              </a:rPr>
              <a:t> </a:t>
            </a:r>
            <a:r>
              <a:rPr sz="4250" spc="175" dirty="0">
                <a:cs typeface="Calibri"/>
              </a:rPr>
              <a:t>is</a:t>
            </a:r>
            <a:r>
              <a:rPr sz="4250" spc="40" dirty="0">
                <a:cs typeface="Calibri"/>
              </a:rPr>
              <a:t> </a:t>
            </a:r>
            <a:r>
              <a:rPr sz="4250" spc="114" dirty="0">
                <a:cs typeface="Calibri"/>
              </a:rPr>
              <a:t>really</a:t>
            </a:r>
            <a:r>
              <a:rPr sz="4250" spc="35" dirty="0">
                <a:cs typeface="Calibri"/>
              </a:rPr>
              <a:t> </a:t>
            </a:r>
            <a:r>
              <a:rPr sz="4250" spc="204" dirty="0">
                <a:cs typeface="Calibri"/>
              </a:rPr>
              <a:t>slow</a:t>
            </a:r>
            <a:r>
              <a:rPr sz="4250" spc="40" dirty="0">
                <a:cs typeface="Calibri"/>
              </a:rPr>
              <a:t> </a:t>
            </a:r>
            <a:r>
              <a:rPr sz="4250" spc="190" dirty="0">
                <a:cs typeface="Calibri"/>
              </a:rPr>
              <a:t>algorithm</a:t>
            </a:r>
            <a:r>
              <a:rPr sz="4250" spc="35" dirty="0">
                <a:cs typeface="Calibri"/>
              </a:rPr>
              <a:t> </a:t>
            </a:r>
            <a:r>
              <a:rPr sz="4250" spc="235" dirty="0">
                <a:cs typeface="Calibri"/>
              </a:rPr>
              <a:t>even</a:t>
            </a:r>
            <a:r>
              <a:rPr sz="4250" spc="40" dirty="0">
                <a:cs typeface="Calibri"/>
              </a:rPr>
              <a:t> </a:t>
            </a:r>
            <a:r>
              <a:rPr sz="4250" spc="150" dirty="0">
                <a:cs typeface="Calibri"/>
              </a:rPr>
              <a:t>with</a:t>
            </a:r>
            <a:r>
              <a:rPr sz="4250" spc="40" dirty="0">
                <a:cs typeface="Calibri"/>
              </a:rPr>
              <a:t> </a:t>
            </a:r>
            <a:r>
              <a:rPr sz="4250" spc="-15" dirty="0">
                <a:cs typeface="Calibri"/>
              </a:rPr>
              <a:t>1st</a:t>
            </a:r>
            <a:r>
              <a:rPr sz="4250" spc="35" dirty="0">
                <a:cs typeface="Calibri"/>
              </a:rPr>
              <a:t> </a:t>
            </a:r>
            <a:r>
              <a:rPr sz="4250" spc="200" dirty="0">
                <a:cs typeface="Calibri"/>
              </a:rPr>
              <a:t>order</a:t>
            </a:r>
            <a:r>
              <a:rPr sz="4250" spc="40" dirty="0">
                <a:cs typeface="Calibri"/>
              </a:rPr>
              <a:t> </a:t>
            </a:r>
            <a:r>
              <a:rPr sz="4250" spc="165" dirty="0">
                <a:cs typeface="Calibri"/>
              </a:rPr>
              <a:t>approximation.  </a:t>
            </a:r>
            <a:r>
              <a:rPr sz="4250" spc="300" dirty="0">
                <a:cs typeface="Calibri"/>
              </a:rPr>
              <a:t>How</a:t>
            </a:r>
            <a:r>
              <a:rPr sz="4250" spc="30" dirty="0">
                <a:cs typeface="Calibri"/>
              </a:rPr>
              <a:t> </a:t>
            </a:r>
            <a:r>
              <a:rPr sz="4250" spc="310" dirty="0">
                <a:cs typeface="Calibri"/>
              </a:rPr>
              <a:t>can</a:t>
            </a:r>
            <a:r>
              <a:rPr sz="4250" spc="30" dirty="0">
                <a:cs typeface="Calibri"/>
              </a:rPr>
              <a:t> </a:t>
            </a:r>
            <a:r>
              <a:rPr sz="4250" spc="270" dirty="0">
                <a:cs typeface="Calibri"/>
              </a:rPr>
              <a:t>we</a:t>
            </a:r>
            <a:r>
              <a:rPr sz="4250" spc="30" dirty="0">
                <a:cs typeface="Calibri"/>
              </a:rPr>
              <a:t> </a:t>
            </a:r>
            <a:r>
              <a:rPr sz="4250" spc="254" dirty="0">
                <a:cs typeface="Calibri"/>
              </a:rPr>
              <a:t>make</a:t>
            </a:r>
            <a:r>
              <a:rPr sz="4250" spc="30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the</a:t>
            </a:r>
            <a:r>
              <a:rPr sz="4250" spc="30" dirty="0">
                <a:cs typeface="Calibri"/>
              </a:rPr>
              <a:t> </a:t>
            </a:r>
            <a:r>
              <a:rPr sz="4250" spc="240" dirty="0">
                <a:cs typeface="Calibri"/>
              </a:rPr>
              <a:t>MAML</a:t>
            </a:r>
            <a:r>
              <a:rPr sz="4250" spc="-55" dirty="0">
                <a:cs typeface="Calibri"/>
              </a:rPr>
              <a:t> </a:t>
            </a:r>
            <a:r>
              <a:rPr sz="4250" spc="229" dirty="0">
                <a:cs typeface="Calibri"/>
              </a:rPr>
              <a:t>framework</a:t>
            </a:r>
            <a:r>
              <a:rPr sz="4250" spc="30" dirty="0">
                <a:cs typeface="Calibri"/>
              </a:rPr>
              <a:t> </a:t>
            </a:r>
            <a:r>
              <a:rPr sz="4250" spc="320" dirty="0">
                <a:cs typeface="Calibri"/>
              </a:rPr>
              <a:t>be</a:t>
            </a:r>
            <a:r>
              <a:rPr sz="4250" spc="-55" dirty="0">
                <a:cs typeface="Calibri"/>
              </a:rPr>
              <a:t> </a:t>
            </a:r>
            <a:r>
              <a:rPr sz="4250" spc="204" dirty="0">
                <a:cs typeface="Calibri"/>
              </a:rPr>
              <a:t>faster?</a:t>
            </a:r>
            <a:endParaRPr sz="4250"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62473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395" dirty="0">
                <a:latin typeface="+mn-lt"/>
              </a:rPr>
              <a:t>How</a:t>
            </a:r>
            <a:r>
              <a:rPr sz="6650" spc="-105" dirty="0">
                <a:latin typeface="+mn-lt"/>
              </a:rPr>
              <a:t> </a:t>
            </a:r>
            <a:r>
              <a:rPr sz="6650" spc="229" dirty="0">
                <a:latin typeface="+mn-lt"/>
              </a:rPr>
              <a:t>to</a:t>
            </a:r>
            <a:r>
              <a:rPr sz="6650" spc="-100" dirty="0">
                <a:latin typeface="+mn-lt"/>
              </a:rPr>
              <a:t> </a:t>
            </a:r>
            <a:r>
              <a:rPr sz="6650" spc="200" dirty="0">
                <a:latin typeface="+mn-lt"/>
              </a:rPr>
              <a:t>Make</a:t>
            </a:r>
            <a:r>
              <a:rPr sz="6650" spc="-105" dirty="0">
                <a:latin typeface="+mn-lt"/>
              </a:rPr>
              <a:t> </a:t>
            </a:r>
            <a:r>
              <a:rPr sz="6650" spc="270" dirty="0">
                <a:latin typeface="+mn-lt"/>
              </a:rPr>
              <a:t>the</a:t>
            </a:r>
            <a:r>
              <a:rPr sz="6650" spc="-100" dirty="0">
                <a:latin typeface="+mn-lt"/>
              </a:rPr>
              <a:t> </a:t>
            </a:r>
            <a:r>
              <a:rPr sz="6650" spc="290" dirty="0">
                <a:latin typeface="+mn-lt"/>
              </a:rPr>
              <a:t>MAML</a:t>
            </a:r>
            <a:r>
              <a:rPr sz="6650" spc="-100" dirty="0">
                <a:latin typeface="+mn-lt"/>
              </a:rPr>
              <a:t> </a:t>
            </a:r>
            <a:r>
              <a:rPr sz="6650" spc="445" dirty="0">
                <a:latin typeface="+mn-lt"/>
              </a:rPr>
              <a:t>be</a:t>
            </a:r>
            <a:r>
              <a:rPr sz="6650" spc="-235" dirty="0">
                <a:latin typeface="+mn-lt"/>
              </a:rPr>
              <a:t> </a:t>
            </a:r>
            <a:r>
              <a:rPr sz="6650" spc="240" dirty="0">
                <a:latin typeface="+mn-lt"/>
              </a:rPr>
              <a:t>faster?</a:t>
            </a:r>
            <a:endParaRPr sz="6650" dirty="0"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096" y="877325"/>
            <a:ext cx="3121753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5" dirty="0">
                <a:cs typeface="Calibri"/>
              </a:rPr>
              <a:t>6.</a:t>
            </a:r>
            <a:r>
              <a:rPr sz="2950" spc="-50" dirty="0">
                <a:cs typeface="Calibri"/>
              </a:rPr>
              <a:t> </a:t>
            </a:r>
            <a:r>
              <a:rPr sz="2950" spc="175" dirty="0">
                <a:cs typeface="Calibri"/>
              </a:rPr>
              <a:t>Discussion</a:t>
            </a:r>
            <a:endParaRPr sz="2950"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56236" y="4372938"/>
            <a:ext cx="7028563" cy="7625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2753" y="2965219"/>
            <a:ext cx="252244" cy="157543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250" spc="10" dirty="0">
                <a:cs typeface="Arial"/>
              </a:rPr>
              <a:t>•</a:t>
            </a:r>
            <a:endParaRPr sz="425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4250" spc="10" dirty="0">
                <a:cs typeface="Arial"/>
              </a:rPr>
              <a:t>•</a:t>
            </a:r>
            <a:endParaRPr sz="4250"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651" y="2954749"/>
            <a:ext cx="18392378" cy="150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95"/>
              </a:spcBef>
            </a:pPr>
            <a:r>
              <a:rPr sz="4250" spc="240" dirty="0">
                <a:cs typeface="Calibri"/>
              </a:rPr>
              <a:t>MAML</a:t>
            </a:r>
            <a:r>
              <a:rPr sz="4250" spc="35" dirty="0">
                <a:cs typeface="Calibri"/>
              </a:rPr>
              <a:t> </a:t>
            </a:r>
            <a:r>
              <a:rPr sz="4250" spc="175" dirty="0">
                <a:cs typeface="Calibri"/>
              </a:rPr>
              <a:t>is</a:t>
            </a:r>
            <a:r>
              <a:rPr sz="4250" spc="40" dirty="0">
                <a:cs typeface="Calibri"/>
              </a:rPr>
              <a:t> </a:t>
            </a:r>
            <a:r>
              <a:rPr sz="4250" spc="114" dirty="0">
                <a:cs typeface="Calibri"/>
              </a:rPr>
              <a:t>really</a:t>
            </a:r>
            <a:r>
              <a:rPr sz="4250" spc="35" dirty="0">
                <a:cs typeface="Calibri"/>
              </a:rPr>
              <a:t> </a:t>
            </a:r>
            <a:r>
              <a:rPr sz="4250" spc="204" dirty="0">
                <a:cs typeface="Calibri"/>
              </a:rPr>
              <a:t>slow</a:t>
            </a:r>
            <a:r>
              <a:rPr sz="4250" spc="40" dirty="0">
                <a:cs typeface="Calibri"/>
              </a:rPr>
              <a:t> </a:t>
            </a:r>
            <a:r>
              <a:rPr sz="4250" spc="190" dirty="0">
                <a:cs typeface="Calibri"/>
              </a:rPr>
              <a:t>algorithm</a:t>
            </a:r>
            <a:r>
              <a:rPr sz="4250" spc="35" dirty="0">
                <a:cs typeface="Calibri"/>
              </a:rPr>
              <a:t> </a:t>
            </a:r>
            <a:r>
              <a:rPr sz="4250" spc="235" dirty="0">
                <a:cs typeface="Calibri"/>
              </a:rPr>
              <a:t>even</a:t>
            </a:r>
            <a:r>
              <a:rPr sz="4250" spc="40" dirty="0">
                <a:cs typeface="Calibri"/>
              </a:rPr>
              <a:t> </a:t>
            </a:r>
            <a:r>
              <a:rPr sz="4250" spc="150" dirty="0">
                <a:cs typeface="Calibri"/>
              </a:rPr>
              <a:t>with</a:t>
            </a:r>
            <a:r>
              <a:rPr sz="4250" spc="40" dirty="0">
                <a:cs typeface="Calibri"/>
              </a:rPr>
              <a:t> </a:t>
            </a:r>
            <a:r>
              <a:rPr sz="4250" spc="-15" dirty="0">
                <a:cs typeface="Calibri"/>
              </a:rPr>
              <a:t>1st</a:t>
            </a:r>
            <a:r>
              <a:rPr sz="4250" spc="35" dirty="0">
                <a:cs typeface="Calibri"/>
              </a:rPr>
              <a:t> </a:t>
            </a:r>
            <a:r>
              <a:rPr sz="4250" spc="200" dirty="0">
                <a:cs typeface="Calibri"/>
              </a:rPr>
              <a:t>order</a:t>
            </a:r>
            <a:r>
              <a:rPr sz="4250" spc="40" dirty="0">
                <a:cs typeface="Calibri"/>
              </a:rPr>
              <a:t> </a:t>
            </a:r>
            <a:r>
              <a:rPr sz="4250" spc="165" dirty="0">
                <a:cs typeface="Calibri"/>
              </a:rPr>
              <a:t>approximation.  </a:t>
            </a:r>
            <a:r>
              <a:rPr sz="4250" spc="300" dirty="0">
                <a:cs typeface="Calibri"/>
              </a:rPr>
              <a:t>How</a:t>
            </a:r>
            <a:r>
              <a:rPr sz="4250" spc="30" dirty="0">
                <a:cs typeface="Calibri"/>
              </a:rPr>
              <a:t> </a:t>
            </a:r>
            <a:r>
              <a:rPr sz="4250" spc="310" dirty="0">
                <a:cs typeface="Calibri"/>
              </a:rPr>
              <a:t>can</a:t>
            </a:r>
            <a:r>
              <a:rPr sz="4250" spc="30" dirty="0">
                <a:cs typeface="Calibri"/>
              </a:rPr>
              <a:t> </a:t>
            </a:r>
            <a:r>
              <a:rPr sz="4250" spc="270" dirty="0">
                <a:cs typeface="Calibri"/>
              </a:rPr>
              <a:t>we</a:t>
            </a:r>
            <a:r>
              <a:rPr sz="4250" spc="30" dirty="0">
                <a:cs typeface="Calibri"/>
              </a:rPr>
              <a:t> </a:t>
            </a:r>
            <a:r>
              <a:rPr sz="4250" spc="254" dirty="0">
                <a:cs typeface="Calibri"/>
              </a:rPr>
              <a:t>make</a:t>
            </a:r>
            <a:r>
              <a:rPr sz="4250" spc="30" dirty="0">
                <a:cs typeface="Calibri"/>
              </a:rPr>
              <a:t> </a:t>
            </a:r>
            <a:r>
              <a:rPr sz="4250" spc="215" dirty="0">
                <a:cs typeface="Calibri"/>
              </a:rPr>
              <a:t>the</a:t>
            </a:r>
            <a:r>
              <a:rPr sz="4250" spc="30" dirty="0">
                <a:cs typeface="Calibri"/>
              </a:rPr>
              <a:t> </a:t>
            </a:r>
            <a:r>
              <a:rPr sz="4250" spc="240" dirty="0">
                <a:cs typeface="Calibri"/>
              </a:rPr>
              <a:t>MAML</a:t>
            </a:r>
            <a:r>
              <a:rPr sz="4250" spc="-55" dirty="0">
                <a:cs typeface="Calibri"/>
              </a:rPr>
              <a:t> </a:t>
            </a:r>
            <a:r>
              <a:rPr sz="4250" spc="229" dirty="0">
                <a:cs typeface="Calibri"/>
              </a:rPr>
              <a:t>framework</a:t>
            </a:r>
            <a:r>
              <a:rPr sz="4250" spc="30" dirty="0">
                <a:cs typeface="Calibri"/>
              </a:rPr>
              <a:t> </a:t>
            </a:r>
            <a:r>
              <a:rPr sz="4250" spc="320" dirty="0">
                <a:cs typeface="Calibri"/>
              </a:rPr>
              <a:t>be</a:t>
            </a:r>
            <a:r>
              <a:rPr sz="4250" spc="-55" dirty="0">
                <a:cs typeface="Calibri"/>
              </a:rPr>
              <a:t> </a:t>
            </a:r>
            <a:r>
              <a:rPr sz="4250" spc="204" dirty="0">
                <a:cs typeface="Calibri"/>
              </a:rPr>
              <a:t>faster?</a:t>
            </a:r>
            <a:endParaRPr sz="4250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2753" y="5411218"/>
            <a:ext cx="25224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cs typeface="Arial"/>
              </a:rPr>
              <a:t>•</a:t>
            </a:r>
            <a:endParaRPr sz="4250"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9704" y="6877143"/>
            <a:ext cx="235231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cs typeface="Arial"/>
              </a:rPr>
              <a:t>•</a:t>
            </a:r>
            <a:endParaRPr sz="3950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9704" y="10154529"/>
            <a:ext cx="235231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cs typeface="Arial"/>
              </a:rPr>
              <a:t>•</a:t>
            </a:r>
            <a:endParaRPr sz="3950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8651" y="5363052"/>
            <a:ext cx="9162161" cy="54607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93395">
              <a:lnSpc>
                <a:spcPct val="106700"/>
              </a:lnSpc>
              <a:spcBef>
                <a:spcPts val="90"/>
              </a:spcBef>
            </a:pPr>
            <a:r>
              <a:rPr sz="4250" spc="265" dirty="0">
                <a:cs typeface="Calibri"/>
              </a:rPr>
              <a:t>[Zhenguo </a:t>
            </a:r>
            <a:r>
              <a:rPr sz="4250" spc="60" dirty="0">
                <a:cs typeface="Calibri"/>
              </a:rPr>
              <a:t>2017] </a:t>
            </a:r>
            <a:r>
              <a:rPr sz="4250" spc="345" dirty="0">
                <a:cs typeface="Calibri"/>
              </a:rPr>
              <a:t>suggests  </a:t>
            </a:r>
            <a:r>
              <a:rPr sz="4250" spc="215" dirty="0">
                <a:cs typeface="Calibri"/>
              </a:rPr>
              <a:t>optimizing </a:t>
            </a:r>
            <a:r>
              <a:rPr sz="4250" spc="180" dirty="0">
                <a:cs typeface="Calibri"/>
              </a:rPr>
              <a:t>learning </a:t>
            </a:r>
            <a:r>
              <a:rPr sz="4250" spc="145" dirty="0">
                <a:cs typeface="Calibri"/>
              </a:rPr>
              <a:t>rate</a:t>
            </a:r>
            <a:r>
              <a:rPr sz="4250" spc="-320" dirty="0">
                <a:cs typeface="Calibri"/>
              </a:rPr>
              <a:t> </a:t>
            </a:r>
            <a:r>
              <a:rPr sz="4250" spc="130" dirty="0">
                <a:cs typeface="Calibri"/>
              </a:rPr>
              <a:t>alpha.</a:t>
            </a:r>
            <a:endParaRPr sz="4250">
              <a:cs typeface="Calibri"/>
            </a:endParaRPr>
          </a:p>
          <a:p>
            <a:pPr marL="483870" marR="2018030">
              <a:lnSpc>
                <a:spcPct val="106100"/>
              </a:lnSpc>
              <a:spcBef>
                <a:spcPts val="685"/>
              </a:spcBef>
            </a:pPr>
            <a:r>
              <a:rPr sz="3950" spc="170" dirty="0">
                <a:cs typeface="Calibri"/>
              </a:rPr>
              <a:t>Instead </a:t>
            </a:r>
            <a:r>
              <a:rPr sz="3950" spc="254" dirty="0">
                <a:cs typeface="Calibri"/>
              </a:rPr>
              <a:t>of </a:t>
            </a:r>
            <a:r>
              <a:rPr sz="3950" spc="180" dirty="0">
                <a:cs typeface="Calibri"/>
              </a:rPr>
              <a:t>putting</a:t>
            </a:r>
            <a:r>
              <a:rPr sz="3950" spc="-385" dirty="0">
                <a:cs typeface="Calibri"/>
              </a:rPr>
              <a:t> </a:t>
            </a:r>
            <a:r>
              <a:rPr sz="3950" spc="145" dirty="0">
                <a:cs typeface="Calibri"/>
              </a:rPr>
              <a:t>alpha  </a:t>
            </a:r>
            <a:r>
              <a:rPr sz="3950" spc="254" dirty="0">
                <a:cs typeface="Calibri"/>
              </a:rPr>
              <a:t>as </a:t>
            </a:r>
            <a:r>
              <a:rPr sz="3950" spc="204" dirty="0">
                <a:cs typeface="Calibri"/>
              </a:rPr>
              <a:t>a </a:t>
            </a:r>
            <a:r>
              <a:rPr sz="3950" spc="150" dirty="0">
                <a:cs typeface="Calibri"/>
              </a:rPr>
              <a:t>hyperparameter,  </a:t>
            </a:r>
            <a:r>
              <a:rPr sz="3950" spc="95" dirty="0">
                <a:cs typeface="Calibri"/>
              </a:rPr>
              <a:t>train </a:t>
            </a:r>
            <a:r>
              <a:rPr sz="3950" b="1" spc="145" dirty="0">
                <a:cs typeface="Arial"/>
              </a:rPr>
              <a:t>the </a:t>
            </a:r>
            <a:r>
              <a:rPr sz="3950" b="1" spc="100" dirty="0">
                <a:cs typeface="Arial"/>
              </a:rPr>
              <a:t>vector </a:t>
            </a:r>
            <a:r>
              <a:rPr sz="3950" spc="145" dirty="0">
                <a:cs typeface="Calibri"/>
              </a:rPr>
              <a:t>alpha  </a:t>
            </a:r>
            <a:r>
              <a:rPr sz="3950" spc="254" dirty="0">
                <a:cs typeface="Calibri"/>
              </a:rPr>
              <a:t>as </a:t>
            </a:r>
            <a:r>
              <a:rPr sz="3950" spc="185" dirty="0">
                <a:cs typeface="Calibri"/>
              </a:rPr>
              <a:t>the</a:t>
            </a:r>
            <a:r>
              <a:rPr sz="3950" spc="-215" dirty="0">
                <a:cs typeface="Calibri"/>
              </a:rPr>
              <a:t> </a:t>
            </a:r>
            <a:r>
              <a:rPr sz="3950" spc="185" dirty="0">
                <a:cs typeface="Calibri"/>
              </a:rPr>
              <a:t>parameters</a:t>
            </a:r>
            <a:endParaRPr sz="3950">
              <a:cs typeface="Calibri"/>
            </a:endParaRPr>
          </a:p>
          <a:p>
            <a:pPr marL="483870">
              <a:lnSpc>
                <a:spcPct val="100000"/>
              </a:lnSpc>
              <a:spcBef>
                <a:spcPts val="285"/>
              </a:spcBef>
            </a:pPr>
            <a:r>
              <a:rPr sz="3950" spc="125" dirty="0">
                <a:cs typeface="Calibri"/>
              </a:rPr>
              <a:t>with </a:t>
            </a:r>
            <a:r>
              <a:rPr sz="3950" spc="175" dirty="0">
                <a:cs typeface="Calibri"/>
              </a:rPr>
              <a:t>other</a:t>
            </a:r>
            <a:r>
              <a:rPr sz="3950" spc="-80" dirty="0">
                <a:cs typeface="Calibri"/>
              </a:rPr>
              <a:t> </a:t>
            </a:r>
            <a:r>
              <a:rPr sz="3950" spc="165" dirty="0">
                <a:cs typeface="Calibri"/>
              </a:rPr>
              <a:t>parameters.</a:t>
            </a:r>
            <a:endParaRPr sz="3950">
              <a:cs typeface="Calibri"/>
            </a:endParaRPr>
          </a:p>
          <a:p>
            <a:pPr marL="483870">
              <a:lnSpc>
                <a:spcPct val="100000"/>
              </a:lnSpc>
              <a:spcBef>
                <a:spcPts val="950"/>
              </a:spcBef>
            </a:pPr>
            <a:r>
              <a:rPr sz="3950" spc="25" dirty="0">
                <a:cs typeface="Calibri"/>
              </a:rPr>
              <a:t>It </a:t>
            </a:r>
            <a:r>
              <a:rPr sz="3950" spc="210" dirty="0">
                <a:cs typeface="Calibri"/>
              </a:rPr>
              <a:t>outperforms </a:t>
            </a:r>
            <a:r>
              <a:rPr sz="3950" spc="185" dirty="0">
                <a:cs typeface="Calibri"/>
              </a:rPr>
              <a:t>the </a:t>
            </a:r>
            <a:r>
              <a:rPr sz="3950" spc="85" dirty="0">
                <a:cs typeface="Calibri"/>
              </a:rPr>
              <a:t>vanilla</a:t>
            </a:r>
            <a:r>
              <a:rPr sz="3950" spc="-365" dirty="0">
                <a:cs typeface="Calibri"/>
              </a:rPr>
              <a:t> </a:t>
            </a:r>
            <a:r>
              <a:rPr sz="3950" spc="150" dirty="0">
                <a:cs typeface="Calibri"/>
              </a:rPr>
              <a:t>MAML.</a:t>
            </a:r>
            <a:endParaRPr sz="3950"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48514" y="1392073"/>
            <a:ext cx="15028135" cy="1038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395" dirty="0">
                <a:latin typeface="+mn-lt"/>
              </a:rPr>
              <a:t>How</a:t>
            </a:r>
            <a:r>
              <a:rPr sz="6650" spc="-105" dirty="0">
                <a:latin typeface="+mn-lt"/>
              </a:rPr>
              <a:t> </a:t>
            </a:r>
            <a:r>
              <a:rPr sz="6650" spc="229" dirty="0">
                <a:latin typeface="+mn-lt"/>
              </a:rPr>
              <a:t>to</a:t>
            </a:r>
            <a:r>
              <a:rPr sz="6650" spc="-100" dirty="0">
                <a:latin typeface="+mn-lt"/>
              </a:rPr>
              <a:t> </a:t>
            </a:r>
            <a:r>
              <a:rPr sz="6650" spc="200" dirty="0">
                <a:latin typeface="+mn-lt"/>
              </a:rPr>
              <a:t>Make</a:t>
            </a:r>
            <a:r>
              <a:rPr sz="6650" spc="-105" dirty="0">
                <a:latin typeface="+mn-lt"/>
              </a:rPr>
              <a:t> </a:t>
            </a:r>
            <a:r>
              <a:rPr sz="6650" spc="270" dirty="0">
                <a:latin typeface="+mn-lt"/>
              </a:rPr>
              <a:t>the</a:t>
            </a:r>
            <a:r>
              <a:rPr sz="6650" spc="-100" dirty="0">
                <a:latin typeface="+mn-lt"/>
              </a:rPr>
              <a:t> </a:t>
            </a:r>
            <a:r>
              <a:rPr sz="6650" spc="290" dirty="0">
                <a:latin typeface="+mn-lt"/>
              </a:rPr>
              <a:t>MAML</a:t>
            </a:r>
            <a:r>
              <a:rPr sz="6650" spc="-100" dirty="0">
                <a:latin typeface="+mn-lt"/>
              </a:rPr>
              <a:t> </a:t>
            </a:r>
            <a:r>
              <a:rPr sz="6650" spc="445" dirty="0">
                <a:latin typeface="+mn-lt"/>
              </a:rPr>
              <a:t>be</a:t>
            </a:r>
            <a:r>
              <a:rPr sz="6650" spc="-235" dirty="0">
                <a:latin typeface="+mn-lt"/>
              </a:rPr>
              <a:t> </a:t>
            </a:r>
            <a:r>
              <a:rPr sz="6650" spc="240" dirty="0">
                <a:latin typeface="+mn-lt"/>
              </a:rPr>
              <a:t>faster?</a:t>
            </a:r>
            <a:endParaRPr sz="6650">
              <a:latin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9097" y="877325"/>
            <a:ext cx="25964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5" dirty="0">
                <a:cs typeface="Calibri"/>
              </a:rPr>
              <a:t>6.</a:t>
            </a:r>
            <a:r>
              <a:rPr sz="2950" spc="-50" dirty="0">
                <a:cs typeface="Calibri"/>
              </a:rPr>
              <a:t> </a:t>
            </a:r>
            <a:r>
              <a:rPr sz="2950" spc="175" dirty="0">
                <a:cs typeface="Calibri"/>
              </a:rPr>
              <a:t>Discussion</a:t>
            </a:r>
            <a:endParaRPr sz="2950"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8034" y="5620636"/>
            <a:ext cx="7032216" cy="1205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345" dirty="0">
                <a:latin typeface="+mj-lt"/>
              </a:rPr>
              <a:t>Thank</a:t>
            </a:r>
            <a:r>
              <a:rPr spc="-45" dirty="0">
                <a:latin typeface="+mj-lt"/>
              </a:rPr>
              <a:t> </a:t>
            </a:r>
            <a:r>
              <a:rPr spc="105" dirty="0">
                <a:latin typeface="+mj-lt"/>
              </a:rPr>
              <a:t>you!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096" y="849533"/>
            <a:ext cx="12494353" cy="158440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950" spc="-204" dirty="0">
                <a:latin typeface="Bookman Old Style" panose="02050604050505020204" pitchFamily="18" charset="0"/>
              </a:rPr>
              <a:t>1. </a:t>
            </a:r>
            <a:r>
              <a:rPr sz="2950" spc="135" dirty="0">
                <a:latin typeface="Bookman Old Style" panose="02050604050505020204" pitchFamily="18" charset="0"/>
              </a:rPr>
              <a:t>Problem</a:t>
            </a:r>
            <a:r>
              <a:rPr sz="2950" spc="-310" dirty="0">
                <a:latin typeface="Bookman Old Style" panose="02050604050505020204" pitchFamily="18" charset="0"/>
              </a:rPr>
              <a:t> </a:t>
            </a:r>
            <a:r>
              <a:rPr sz="2950" spc="215" dirty="0">
                <a:latin typeface="Bookman Old Style" panose="02050604050505020204" pitchFamily="18" charset="0"/>
              </a:rPr>
              <a:t>Set-up</a:t>
            </a:r>
            <a:endParaRPr sz="2950" dirty="0">
              <a:latin typeface="Bookman Old Style" panose="02050604050505020204" pitchFamily="18" charset="0"/>
            </a:endParaRPr>
          </a:p>
          <a:p>
            <a:pPr marL="221615">
              <a:lnSpc>
                <a:spcPct val="100000"/>
              </a:lnSpc>
              <a:spcBef>
                <a:spcPts val="509"/>
              </a:spcBef>
            </a:pPr>
            <a:r>
              <a:rPr sz="6650" spc="180" dirty="0">
                <a:latin typeface="Bookman Old Style" panose="02050604050505020204" pitchFamily="18" charset="0"/>
              </a:rPr>
              <a:t>Meta </a:t>
            </a:r>
            <a:r>
              <a:rPr sz="6650" spc="340" dirty="0">
                <a:latin typeface="Bookman Old Style" panose="02050604050505020204" pitchFamily="18" charset="0"/>
              </a:rPr>
              <a:t>Supervised</a:t>
            </a:r>
            <a:r>
              <a:rPr sz="6650" spc="-640" dirty="0">
                <a:latin typeface="Bookman Old Style" panose="02050604050505020204" pitchFamily="18" charset="0"/>
              </a:rPr>
              <a:t> </a:t>
            </a:r>
            <a:r>
              <a:rPr sz="6650" spc="290" dirty="0">
                <a:latin typeface="Bookman Old Style" panose="02050604050505020204" pitchFamily="18" charset="0"/>
              </a:rPr>
              <a:t>Learning</a:t>
            </a:r>
            <a:endParaRPr sz="6650" dirty="0">
              <a:latin typeface="Bookman Old Style" panose="020506040505050202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5099" y="4450767"/>
            <a:ext cx="8674304" cy="510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34634" y="3624838"/>
            <a:ext cx="8789239" cy="6756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3862704" cy="1041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95" dirty="0"/>
              <a:t>Reference</a:t>
            </a:r>
            <a:endParaRPr sz="6650"/>
          </a:p>
        </p:txBody>
      </p:sp>
      <p:sp>
        <p:nvSpPr>
          <p:cNvPr id="3" name="object 3"/>
          <p:cNvSpPr txBox="1"/>
          <p:nvPr/>
        </p:nvSpPr>
        <p:spPr>
          <a:xfrm>
            <a:off x="1442753" y="5243684"/>
            <a:ext cx="2165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2753" y="7400687"/>
            <a:ext cx="2165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2753" y="9557689"/>
            <a:ext cx="2165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Arial"/>
                <a:cs typeface="Arial"/>
              </a:rPr>
              <a:t>•</a:t>
            </a:r>
            <a:endParaRPr sz="4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2753" y="3086682"/>
            <a:ext cx="17206595" cy="783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010" marR="289560" indent="-575945">
              <a:lnSpc>
                <a:spcPts val="5360"/>
              </a:lnSpc>
              <a:spcBef>
                <a:spcPts val="100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172" baseline="1307" dirty="0">
                <a:latin typeface="Calibri"/>
                <a:cs typeface="Calibri"/>
              </a:rPr>
              <a:t>Finn, </a:t>
            </a:r>
            <a:r>
              <a:rPr sz="6375" spc="405" baseline="1307" dirty="0">
                <a:latin typeface="Calibri"/>
                <a:cs typeface="Calibri"/>
              </a:rPr>
              <a:t>Chelsea, </a:t>
            </a:r>
            <a:r>
              <a:rPr sz="6375" spc="232" baseline="1307" dirty="0">
                <a:latin typeface="Calibri"/>
                <a:cs typeface="Calibri"/>
              </a:rPr>
              <a:t>Pieter </a:t>
            </a:r>
            <a:r>
              <a:rPr sz="6375" spc="337" baseline="1307" dirty="0">
                <a:latin typeface="Calibri"/>
                <a:cs typeface="Calibri"/>
              </a:rPr>
              <a:t>Abbeel, </a:t>
            </a:r>
            <a:r>
              <a:rPr sz="6375" spc="375" baseline="1307" dirty="0">
                <a:latin typeface="Calibri"/>
                <a:cs typeface="Calibri"/>
              </a:rPr>
              <a:t>and </a:t>
            </a:r>
            <a:r>
              <a:rPr sz="6375" spc="457" baseline="1307" dirty="0">
                <a:latin typeface="Calibri"/>
                <a:cs typeface="Calibri"/>
              </a:rPr>
              <a:t>Sergey </a:t>
            </a:r>
            <a:r>
              <a:rPr sz="6375" spc="270" baseline="1307" dirty="0">
                <a:latin typeface="Calibri"/>
                <a:cs typeface="Calibri"/>
              </a:rPr>
              <a:t>Levine. </a:t>
            </a:r>
            <a:r>
              <a:rPr sz="6375" spc="345" baseline="1307" dirty="0">
                <a:latin typeface="Calibri"/>
                <a:cs typeface="Calibri"/>
              </a:rPr>
              <a:t>"Model-agnostic </a:t>
            </a:r>
            <a:r>
              <a:rPr sz="4250" spc="229" dirty="0">
                <a:latin typeface="Calibri"/>
                <a:cs typeface="Calibri"/>
              </a:rPr>
              <a:t> </a:t>
            </a:r>
            <a:r>
              <a:rPr sz="4250" spc="225" dirty="0">
                <a:latin typeface="Calibri"/>
                <a:cs typeface="Calibri"/>
              </a:rPr>
              <a:t>meta-learning</a:t>
            </a:r>
            <a:r>
              <a:rPr sz="4250" spc="-50" dirty="0">
                <a:latin typeface="Calibri"/>
                <a:cs typeface="Calibri"/>
              </a:rPr>
              <a:t> </a:t>
            </a:r>
            <a:r>
              <a:rPr sz="4250" spc="195" dirty="0">
                <a:latin typeface="Calibri"/>
                <a:cs typeface="Calibri"/>
              </a:rPr>
              <a:t>for</a:t>
            </a:r>
            <a:r>
              <a:rPr sz="4250" spc="-45" dirty="0">
                <a:latin typeface="Calibri"/>
                <a:cs typeface="Calibri"/>
              </a:rPr>
              <a:t> </a:t>
            </a:r>
            <a:r>
              <a:rPr sz="4250" spc="235" dirty="0">
                <a:latin typeface="Calibri"/>
                <a:cs typeface="Calibri"/>
              </a:rPr>
              <a:t>fast</a:t>
            </a:r>
            <a:r>
              <a:rPr sz="4250" spc="40" dirty="0">
                <a:latin typeface="Calibri"/>
                <a:cs typeface="Calibri"/>
              </a:rPr>
              <a:t> </a:t>
            </a:r>
            <a:r>
              <a:rPr sz="4250" spc="185" dirty="0">
                <a:latin typeface="Calibri"/>
                <a:cs typeface="Calibri"/>
              </a:rPr>
              <a:t>adaptation</a:t>
            </a:r>
            <a:r>
              <a:rPr sz="4250" spc="40" dirty="0">
                <a:latin typeface="Calibri"/>
                <a:cs typeface="Calibri"/>
              </a:rPr>
              <a:t> </a:t>
            </a:r>
            <a:r>
              <a:rPr sz="4250" spc="285" dirty="0">
                <a:latin typeface="Calibri"/>
                <a:cs typeface="Calibri"/>
              </a:rPr>
              <a:t>of</a:t>
            </a:r>
            <a:r>
              <a:rPr sz="4250" spc="40" dirty="0">
                <a:latin typeface="Calibri"/>
                <a:cs typeface="Calibri"/>
              </a:rPr>
              <a:t> </a:t>
            </a:r>
            <a:r>
              <a:rPr sz="4250" spc="315" dirty="0">
                <a:latin typeface="Calibri"/>
                <a:cs typeface="Calibri"/>
              </a:rPr>
              <a:t>deep</a:t>
            </a:r>
            <a:r>
              <a:rPr sz="4250" spc="40" dirty="0">
                <a:latin typeface="Calibri"/>
                <a:cs typeface="Calibri"/>
              </a:rPr>
              <a:t> </a:t>
            </a:r>
            <a:r>
              <a:rPr sz="4250" spc="145" dirty="0">
                <a:latin typeface="Calibri"/>
                <a:cs typeface="Calibri"/>
              </a:rPr>
              <a:t>networks."</a:t>
            </a:r>
            <a:r>
              <a:rPr sz="4250" spc="40" dirty="0">
                <a:latin typeface="Calibri"/>
                <a:cs typeface="Calibri"/>
              </a:rPr>
              <a:t> </a:t>
            </a:r>
            <a:r>
              <a:rPr sz="4250" spc="225" dirty="0">
                <a:latin typeface="Calibri"/>
                <a:cs typeface="Calibri"/>
              </a:rPr>
              <a:t>arXiv</a:t>
            </a:r>
            <a:r>
              <a:rPr sz="4250" spc="40" dirty="0">
                <a:latin typeface="Calibri"/>
                <a:cs typeface="Calibri"/>
              </a:rPr>
              <a:t> </a:t>
            </a:r>
            <a:r>
              <a:rPr sz="4250" spc="150" dirty="0">
                <a:latin typeface="Calibri"/>
                <a:cs typeface="Calibri"/>
              </a:rPr>
              <a:t>preprint</a:t>
            </a:r>
            <a:endParaRPr sz="4250" dirty="0">
              <a:latin typeface="Calibri"/>
              <a:cs typeface="Calibri"/>
            </a:endParaRPr>
          </a:p>
          <a:p>
            <a:pPr marL="588010">
              <a:lnSpc>
                <a:spcPct val="100000"/>
              </a:lnSpc>
              <a:spcBef>
                <a:spcPts val="114"/>
              </a:spcBef>
            </a:pPr>
            <a:r>
              <a:rPr sz="4250" spc="220" dirty="0">
                <a:latin typeface="Calibri"/>
                <a:cs typeface="Calibri"/>
              </a:rPr>
              <a:t>arXiv:1703.03400</a:t>
            </a:r>
            <a:r>
              <a:rPr sz="4250" spc="-5" dirty="0">
                <a:latin typeface="Calibri"/>
                <a:cs typeface="Calibri"/>
              </a:rPr>
              <a:t> </a:t>
            </a:r>
            <a:r>
              <a:rPr sz="4250" spc="55" dirty="0">
                <a:latin typeface="Calibri"/>
                <a:cs typeface="Calibri"/>
              </a:rPr>
              <a:t>(2017).</a:t>
            </a:r>
            <a:endParaRPr sz="4250" dirty="0">
              <a:latin typeface="Calibri"/>
              <a:cs typeface="Calibri"/>
            </a:endParaRPr>
          </a:p>
          <a:p>
            <a:pPr marL="588010" marR="523875">
              <a:lnSpc>
                <a:spcPct val="106700"/>
              </a:lnSpc>
              <a:spcBef>
                <a:spcPts val="660"/>
              </a:spcBef>
            </a:pPr>
            <a:r>
              <a:rPr sz="4250" spc="100" dirty="0">
                <a:latin typeface="Calibri"/>
                <a:cs typeface="Calibri"/>
              </a:rPr>
              <a:t>Montufar,</a:t>
            </a:r>
            <a:r>
              <a:rPr sz="4250" spc="-55" dirty="0">
                <a:latin typeface="Calibri"/>
                <a:cs typeface="Calibri"/>
              </a:rPr>
              <a:t> </a:t>
            </a:r>
            <a:r>
              <a:rPr sz="4250" spc="315" dirty="0">
                <a:latin typeface="Calibri"/>
                <a:cs typeface="Calibri"/>
              </a:rPr>
              <a:t>Guido</a:t>
            </a:r>
            <a:r>
              <a:rPr sz="4250" spc="35" dirty="0">
                <a:latin typeface="Calibri"/>
                <a:cs typeface="Calibri"/>
              </a:rPr>
              <a:t> </a:t>
            </a:r>
            <a:r>
              <a:rPr sz="4250" spc="5" dirty="0">
                <a:latin typeface="Calibri"/>
                <a:cs typeface="Calibri"/>
              </a:rPr>
              <a:t>F.,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185" dirty="0">
                <a:latin typeface="Calibri"/>
                <a:cs typeface="Calibri"/>
              </a:rPr>
              <a:t>et</a:t>
            </a:r>
            <a:r>
              <a:rPr sz="4250" spc="35" dirty="0">
                <a:latin typeface="Calibri"/>
                <a:cs typeface="Calibri"/>
              </a:rPr>
              <a:t> al. </a:t>
            </a:r>
            <a:r>
              <a:rPr sz="4250" spc="180" dirty="0">
                <a:latin typeface="Calibri"/>
                <a:cs typeface="Calibri"/>
              </a:rPr>
              <a:t>"On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215" dirty="0">
                <a:latin typeface="Calibri"/>
                <a:cs typeface="Calibri"/>
              </a:rPr>
              <a:t>the</a:t>
            </a:r>
            <a:r>
              <a:rPr sz="4250" spc="35" dirty="0">
                <a:latin typeface="Calibri"/>
                <a:cs typeface="Calibri"/>
              </a:rPr>
              <a:t> </a:t>
            </a:r>
            <a:r>
              <a:rPr sz="4250" spc="245" dirty="0">
                <a:latin typeface="Calibri"/>
                <a:cs typeface="Calibri"/>
              </a:rPr>
              <a:t>number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285" dirty="0">
                <a:latin typeface="Calibri"/>
                <a:cs typeface="Calibri"/>
              </a:rPr>
              <a:t>of</a:t>
            </a:r>
            <a:r>
              <a:rPr sz="4250" spc="35" dirty="0">
                <a:latin typeface="Calibri"/>
                <a:cs typeface="Calibri"/>
              </a:rPr>
              <a:t> </a:t>
            </a:r>
            <a:r>
              <a:rPr sz="4250" spc="130" dirty="0">
                <a:latin typeface="Calibri"/>
                <a:cs typeface="Calibri"/>
              </a:rPr>
              <a:t>linear</a:t>
            </a:r>
            <a:r>
              <a:rPr sz="4250" spc="35" dirty="0">
                <a:latin typeface="Calibri"/>
                <a:cs typeface="Calibri"/>
              </a:rPr>
              <a:t> </a:t>
            </a:r>
            <a:r>
              <a:rPr sz="4250" spc="229" dirty="0">
                <a:latin typeface="Calibri"/>
                <a:cs typeface="Calibri"/>
              </a:rPr>
              <a:t>regions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285" dirty="0">
                <a:latin typeface="Calibri"/>
                <a:cs typeface="Calibri"/>
              </a:rPr>
              <a:t>of</a:t>
            </a:r>
            <a:r>
              <a:rPr sz="4250" spc="35" dirty="0">
                <a:latin typeface="Calibri"/>
                <a:cs typeface="Calibri"/>
              </a:rPr>
              <a:t> </a:t>
            </a:r>
            <a:r>
              <a:rPr sz="4250" spc="315" dirty="0">
                <a:latin typeface="Calibri"/>
                <a:cs typeface="Calibri"/>
              </a:rPr>
              <a:t>deep  </a:t>
            </a:r>
            <a:r>
              <a:rPr sz="4250" spc="140" dirty="0">
                <a:latin typeface="Calibri"/>
                <a:cs typeface="Calibri"/>
              </a:rPr>
              <a:t>neural </a:t>
            </a:r>
            <a:r>
              <a:rPr sz="4250" spc="145" dirty="0">
                <a:latin typeface="Calibri"/>
                <a:cs typeface="Calibri"/>
              </a:rPr>
              <a:t>networks." </a:t>
            </a:r>
            <a:r>
              <a:rPr sz="4250" spc="315" dirty="0">
                <a:latin typeface="Calibri"/>
                <a:cs typeface="Calibri"/>
              </a:rPr>
              <a:t>Advances </a:t>
            </a:r>
            <a:r>
              <a:rPr sz="4250" spc="80" dirty="0">
                <a:latin typeface="Calibri"/>
                <a:cs typeface="Calibri"/>
              </a:rPr>
              <a:t>in </a:t>
            </a:r>
            <a:r>
              <a:rPr sz="4250" spc="140" dirty="0">
                <a:latin typeface="Calibri"/>
                <a:cs typeface="Calibri"/>
              </a:rPr>
              <a:t>neural </a:t>
            </a:r>
            <a:r>
              <a:rPr sz="4250" spc="160" dirty="0">
                <a:latin typeface="Calibri"/>
                <a:cs typeface="Calibri"/>
              </a:rPr>
              <a:t>information </a:t>
            </a:r>
            <a:r>
              <a:rPr sz="4250" spc="285" dirty="0">
                <a:latin typeface="Calibri"/>
                <a:cs typeface="Calibri"/>
              </a:rPr>
              <a:t>processing  </a:t>
            </a:r>
            <a:r>
              <a:rPr sz="4250" spc="240" dirty="0">
                <a:latin typeface="Calibri"/>
                <a:cs typeface="Calibri"/>
              </a:rPr>
              <a:t>systems.</a:t>
            </a:r>
            <a:r>
              <a:rPr sz="4250" spc="25" dirty="0">
                <a:latin typeface="Calibri"/>
                <a:cs typeface="Calibri"/>
              </a:rPr>
              <a:t> </a:t>
            </a:r>
            <a:r>
              <a:rPr sz="4250" spc="90" dirty="0">
                <a:latin typeface="Calibri"/>
                <a:cs typeface="Calibri"/>
              </a:rPr>
              <a:t>2014.</a:t>
            </a:r>
            <a:endParaRPr sz="4250" dirty="0">
              <a:latin typeface="Calibri"/>
              <a:cs typeface="Calibri"/>
            </a:endParaRPr>
          </a:p>
          <a:p>
            <a:pPr marL="588010" marR="5080">
              <a:lnSpc>
                <a:spcPct val="106700"/>
              </a:lnSpc>
              <a:spcBef>
                <a:spcPts val="660"/>
              </a:spcBef>
            </a:pPr>
            <a:r>
              <a:rPr sz="4250" spc="120" dirty="0">
                <a:latin typeface="Calibri"/>
                <a:cs typeface="Calibri"/>
              </a:rPr>
              <a:t>Baldi, </a:t>
            </a:r>
            <a:r>
              <a:rPr sz="4250" spc="130" dirty="0">
                <a:latin typeface="Calibri"/>
                <a:cs typeface="Calibri"/>
              </a:rPr>
              <a:t>Pierre. </a:t>
            </a:r>
            <a:r>
              <a:rPr sz="4250" spc="190" dirty="0">
                <a:latin typeface="Calibri"/>
                <a:cs typeface="Calibri"/>
              </a:rPr>
              <a:t>"Autoencoders, </a:t>
            </a:r>
            <a:r>
              <a:rPr sz="4250" spc="250" dirty="0">
                <a:latin typeface="Calibri"/>
                <a:cs typeface="Calibri"/>
              </a:rPr>
              <a:t>unsupervised </a:t>
            </a:r>
            <a:r>
              <a:rPr sz="4250" spc="155" dirty="0">
                <a:latin typeface="Calibri"/>
                <a:cs typeface="Calibri"/>
              </a:rPr>
              <a:t>learning, </a:t>
            </a:r>
            <a:r>
              <a:rPr sz="4250" spc="250" dirty="0">
                <a:latin typeface="Calibri"/>
                <a:cs typeface="Calibri"/>
              </a:rPr>
              <a:t>and </a:t>
            </a:r>
            <a:r>
              <a:rPr sz="4250" spc="315" dirty="0">
                <a:latin typeface="Calibri"/>
                <a:cs typeface="Calibri"/>
              </a:rPr>
              <a:t>deep  </a:t>
            </a:r>
            <a:r>
              <a:rPr sz="4250" spc="160" dirty="0">
                <a:latin typeface="Calibri"/>
                <a:cs typeface="Calibri"/>
              </a:rPr>
              <a:t>architectures."</a:t>
            </a:r>
            <a:r>
              <a:rPr sz="4250" spc="35" dirty="0">
                <a:latin typeface="Calibri"/>
                <a:cs typeface="Calibri"/>
              </a:rPr>
              <a:t> </a:t>
            </a:r>
            <a:r>
              <a:rPr sz="4250" spc="280" dirty="0">
                <a:latin typeface="Calibri"/>
                <a:cs typeface="Calibri"/>
              </a:rPr>
              <a:t>Proceedings</a:t>
            </a:r>
            <a:r>
              <a:rPr sz="4250" spc="40" dirty="0">
                <a:latin typeface="Calibri"/>
                <a:cs typeface="Calibri"/>
              </a:rPr>
              <a:t> </a:t>
            </a:r>
            <a:r>
              <a:rPr sz="4250" spc="285" dirty="0">
                <a:latin typeface="Calibri"/>
                <a:cs typeface="Calibri"/>
              </a:rPr>
              <a:t>of</a:t>
            </a:r>
            <a:r>
              <a:rPr sz="4250" spc="40" dirty="0">
                <a:latin typeface="Calibri"/>
                <a:cs typeface="Calibri"/>
              </a:rPr>
              <a:t> </a:t>
            </a:r>
            <a:r>
              <a:rPr sz="4250" spc="325" dirty="0">
                <a:latin typeface="Calibri"/>
                <a:cs typeface="Calibri"/>
              </a:rPr>
              <a:t>ICML</a:t>
            </a:r>
            <a:r>
              <a:rPr sz="4250" spc="40" dirty="0">
                <a:latin typeface="Calibri"/>
                <a:cs typeface="Calibri"/>
              </a:rPr>
              <a:t> </a:t>
            </a:r>
            <a:r>
              <a:rPr sz="4250" spc="250" dirty="0">
                <a:latin typeface="Calibri"/>
                <a:cs typeface="Calibri"/>
              </a:rPr>
              <a:t>workshop</a:t>
            </a:r>
            <a:r>
              <a:rPr sz="4250" spc="40" dirty="0">
                <a:latin typeface="Calibri"/>
                <a:cs typeface="Calibri"/>
              </a:rPr>
              <a:t> </a:t>
            </a:r>
            <a:r>
              <a:rPr sz="4250" spc="220" dirty="0">
                <a:latin typeface="Calibri"/>
                <a:cs typeface="Calibri"/>
              </a:rPr>
              <a:t>on</a:t>
            </a:r>
            <a:r>
              <a:rPr sz="4250" spc="40" dirty="0">
                <a:latin typeface="Calibri"/>
                <a:cs typeface="Calibri"/>
              </a:rPr>
              <a:t> </a:t>
            </a:r>
            <a:r>
              <a:rPr sz="4250" spc="250" dirty="0">
                <a:latin typeface="Calibri"/>
                <a:cs typeface="Calibri"/>
              </a:rPr>
              <a:t>unsupervised</a:t>
            </a:r>
            <a:r>
              <a:rPr sz="4250" spc="40" dirty="0">
                <a:latin typeface="Calibri"/>
                <a:cs typeface="Calibri"/>
              </a:rPr>
              <a:t> </a:t>
            </a:r>
            <a:r>
              <a:rPr sz="4250" spc="250" dirty="0">
                <a:latin typeface="Calibri"/>
                <a:cs typeface="Calibri"/>
              </a:rPr>
              <a:t>and  </a:t>
            </a:r>
            <a:r>
              <a:rPr sz="4250" spc="190" dirty="0">
                <a:latin typeface="Calibri"/>
                <a:cs typeface="Calibri"/>
              </a:rPr>
              <a:t>transfer </a:t>
            </a:r>
            <a:r>
              <a:rPr sz="4250" spc="155" dirty="0">
                <a:latin typeface="Calibri"/>
                <a:cs typeface="Calibri"/>
              </a:rPr>
              <a:t>learning.</a:t>
            </a:r>
            <a:r>
              <a:rPr sz="4250" spc="-135" dirty="0">
                <a:latin typeface="Calibri"/>
                <a:cs typeface="Calibri"/>
              </a:rPr>
              <a:t> </a:t>
            </a:r>
            <a:r>
              <a:rPr sz="4250" spc="40" dirty="0">
                <a:latin typeface="Calibri"/>
                <a:cs typeface="Calibri"/>
              </a:rPr>
              <a:t>2012.</a:t>
            </a:r>
            <a:endParaRPr sz="4250" dirty="0">
              <a:latin typeface="Calibri"/>
              <a:cs typeface="Calibri"/>
            </a:endParaRPr>
          </a:p>
          <a:p>
            <a:pPr marL="588010" marR="375285">
              <a:lnSpc>
                <a:spcPct val="106700"/>
              </a:lnSpc>
              <a:spcBef>
                <a:spcPts val="660"/>
              </a:spcBef>
            </a:pPr>
            <a:r>
              <a:rPr sz="4250" spc="120" dirty="0">
                <a:latin typeface="Calibri"/>
                <a:cs typeface="Calibri"/>
              </a:rPr>
              <a:t>Li,</a:t>
            </a:r>
            <a:r>
              <a:rPr sz="4250" spc="30" dirty="0">
                <a:latin typeface="Calibri"/>
                <a:cs typeface="Calibri"/>
              </a:rPr>
              <a:t> </a:t>
            </a:r>
            <a:r>
              <a:rPr sz="4250" spc="254" dirty="0">
                <a:latin typeface="Calibri"/>
                <a:cs typeface="Calibri"/>
              </a:rPr>
              <a:t>Zhenguo,</a:t>
            </a:r>
            <a:r>
              <a:rPr sz="4250" spc="35" dirty="0">
                <a:latin typeface="Calibri"/>
                <a:cs typeface="Calibri"/>
              </a:rPr>
              <a:t> </a:t>
            </a:r>
            <a:r>
              <a:rPr sz="4250" spc="185" dirty="0">
                <a:latin typeface="Calibri"/>
                <a:cs typeface="Calibri"/>
              </a:rPr>
              <a:t>et</a:t>
            </a:r>
            <a:r>
              <a:rPr sz="4250" spc="35" dirty="0">
                <a:latin typeface="Calibri"/>
                <a:cs typeface="Calibri"/>
              </a:rPr>
              <a:t> al. </a:t>
            </a:r>
            <a:r>
              <a:rPr sz="4250" spc="204" dirty="0">
                <a:latin typeface="Calibri"/>
                <a:cs typeface="Calibri"/>
              </a:rPr>
              <a:t>"Meta-sgd:</a:t>
            </a:r>
            <a:r>
              <a:rPr sz="4250" spc="35" dirty="0">
                <a:latin typeface="Calibri"/>
                <a:cs typeface="Calibri"/>
              </a:rPr>
              <a:t> </a:t>
            </a:r>
            <a:r>
              <a:rPr sz="4250" spc="235" dirty="0">
                <a:latin typeface="Calibri"/>
                <a:cs typeface="Calibri"/>
              </a:rPr>
              <a:t>Learning</a:t>
            </a:r>
            <a:r>
              <a:rPr sz="4250" spc="35" dirty="0">
                <a:latin typeface="Calibri"/>
                <a:cs typeface="Calibri"/>
              </a:rPr>
              <a:t> </a:t>
            </a:r>
            <a:r>
              <a:rPr sz="4250" spc="180" dirty="0">
                <a:latin typeface="Calibri"/>
                <a:cs typeface="Calibri"/>
              </a:rPr>
              <a:t>to</a:t>
            </a:r>
            <a:r>
              <a:rPr sz="4250" spc="35" dirty="0">
                <a:latin typeface="Calibri"/>
                <a:cs typeface="Calibri"/>
              </a:rPr>
              <a:t> </a:t>
            </a:r>
            <a:r>
              <a:rPr sz="4250" spc="150" dirty="0">
                <a:latin typeface="Calibri"/>
                <a:cs typeface="Calibri"/>
              </a:rPr>
              <a:t>learn</a:t>
            </a:r>
            <a:r>
              <a:rPr sz="4250" spc="35" dirty="0">
                <a:latin typeface="Calibri"/>
                <a:cs typeface="Calibri"/>
              </a:rPr>
              <a:t> </a:t>
            </a:r>
            <a:r>
              <a:rPr sz="4250" spc="204" dirty="0">
                <a:latin typeface="Calibri"/>
                <a:cs typeface="Calibri"/>
              </a:rPr>
              <a:t>quickly</a:t>
            </a:r>
            <a:r>
              <a:rPr sz="4250" spc="-55" dirty="0">
                <a:latin typeface="Calibri"/>
                <a:cs typeface="Calibri"/>
              </a:rPr>
              <a:t> </a:t>
            </a:r>
            <a:r>
              <a:rPr sz="4250" spc="195" dirty="0">
                <a:latin typeface="Calibri"/>
                <a:cs typeface="Calibri"/>
              </a:rPr>
              <a:t>for</a:t>
            </a:r>
            <a:r>
              <a:rPr sz="4250" spc="-50" dirty="0">
                <a:latin typeface="Calibri"/>
                <a:cs typeface="Calibri"/>
              </a:rPr>
              <a:t> </a:t>
            </a:r>
            <a:r>
              <a:rPr sz="4250" spc="245" dirty="0">
                <a:latin typeface="Calibri"/>
                <a:cs typeface="Calibri"/>
              </a:rPr>
              <a:t>few</a:t>
            </a:r>
            <a:r>
              <a:rPr sz="4250" spc="35" dirty="0">
                <a:latin typeface="Calibri"/>
                <a:cs typeface="Calibri"/>
              </a:rPr>
              <a:t> </a:t>
            </a:r>
            <a:r>
              <a:rPr sz="4250" spc="235" dirty="0">
                <a:latin typeface="Calibri"/>
                <a:cs typeface="Calibri"/>
              </a:rPr>
              <a:t>shot  </a:t>
            </a:r>
            <a:r>
              <a:rPr sz="4250" spc="105" dirty="0">
                <a:latin typeface="Calibri"/>
                <a:cs typeface="Calibri"/>
              </a:rPr>
              <a:t>learning." </a:t>
            </a:r>
            <a:r>
              <a:rPr sz="4250" spc="225" dirty="0">
                <a:latin typeface="Calibri"/>
                <a:cs typeface="Calibri"/>
              </a:rPr>
              <a:t>arXiv </a:t>
            </a:r>
            <a:r>
              <a:rPr sz="4250" spc="150" dirty="0">
                <a:latin typeface="Calibri"/>
                <a:cs typeface="Calibri"/>
              </a:rPr>
              <a:t>preprint </a:t>
            </a:r>
            <a:r>
              <a:rPr sz="4250" spc="135" dirty="0">
                <a:latin typeface="Calibri"/>
                <a:cs typeface="Calibri"/>
              </a:rPr>
              <a:t>arXiv:1707.09835</a:t>
            </a:r>
            <a:r>
              <a:rPr sz="4250" spc="-360" dirty="0">
                <a:latin typeface="Calibri"/>
                <a:cs typeface="Calibri"/>
              </a:rPr>
              <a:t> </a:t>
            </a:r>
            <a:r>
              <a:rPr sz="4250" spc="70" dirty="0">
                <a:latin typeface="Calibri"/>
                <a:cs typeface="Calibri"/>
              </a:rPr>
              <a:t>(2017)</a:t>
            </a:r>
            <a:endParaRPr sz="42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92073"/>
            <a:ext cx="3862704" cy="1041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295" dirty="0"/>
              <a:t>Reference</a:t>
            </a:r>
            <a:endParaRPr sz="6650"/>
          </a:p>
        </p:txBody>
      </p:sp>
      <p:sp>
        <p:nvSpPr>
          <p:cNvPr id="4" name="object 4"/>
          <p:cNvSpPr txBox="1"/>
          <p:nvPr/>
        </p:nvSpPr>
        <p:spPr>
          <a:xfrm>
            <a:off x="1442753" y="3086682"/>
            <a:ext cx="16375380" cy="358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010" marR="5080" indent="-575945">
              <a:lnSpc>
                <a:spcPts val="5360"/>
              </a:lnSpc>
              <a:spcBef>
                <a:spcPts val="100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292" baseline="1307" dirty="0">
                <a:latin typeface="Calibri"/>
                <a:cs typeface="Calibri"/>
              </a:rPr>
              <a:t>https://</a:t>
            </a:r>
            <a:r>
              <a:rPr sz="6375" spc="292" baseline="1307" dirty="0">
                <a:latin typeface="Calibri"/>
                <a:cs typeface="Calibri"/>
                <a:hlinkClick r:id="rId2"/>
              </a:rPr>
              <a:t>www.slideshare.net/TaesuKim3/pr12094-modelagnostic- </a:t>
            </a:r>
            <a:r>
              <a:rPr sz="4250" spc="195" dirty="0">
                <a:latin typeface="Calibri"/>
                <a:cs typeface="Calibri"/>
              </a:rPr>
              <a:t> </a:t>
            </a:r>
            <a:r>
              <a:rPr sz="4250" spc="265" dirty="0">
                <a:latin typeface="Calibri"/>
                <a:cs typeface="Calibri"/>
              </a:rPr>
              <a:t>metalearning-for-fast-adaptation-of-deep-networks</a:t>
            </a:r>
            <a:endParaRPr sz="4250" dirty="0">
              <a:latin typeface="Calibri"/>
              <a:cs typeface="Calibri"/>
            </a:endParaRPr>
          </a:p>
          <a:p>
            <a:pPr marL="588010" marR="3930650" indent="-575945">
              <a:lnSpc>
                <a:spcPct val="112400"/>
              </a:lnSpc>
              <a:spcBef>
                <a:spcPts val="22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6375" spc="262" baseline="1307" dirty="0">
                <a:latin typeface="Calibri"/>
                <a:cs typeface="Calibri"/>
              </a:rPr>
              <a:t>https://people.eecs.berkeley.edu/~cbfinn/_files/ </a:t>
            </a:r>
            <a:r>
              <a:rPr sz="4250" spc="175" dirty="0">
                <a:latin typeface="Calibri"/>
                <a:cs typeface="Calibri"/>
              </a:rPr>
              <a:t> </a:t>
            </a:r>
            <a:r>
              <a:rPr sz="4250" spc="195" dirty="0">
                <a:latin typeface="Calibri"/>
                <a:cs typeface="Calibri"/>
              </a:rPr>
              <a:t>nips2017_metaworkshop.pdf </a:t>
            </a:r>
            <a:endParaRPr lang="en-US" sz="4250" spc="195" dirty="0">
              <a:latin typeface="Calibri"/>
              <a:cs typeface="Calibri"/>
            </a:endParaRPr>
          </a:p>
          <a:p>
            <a:pPr marL="588010" marR="3930650" indent="-575945">
              <a:lnSpc>
                <a:spcPct val="112400"/>
              </a:lnSpc>
              <a:spcBef>
                <a:spcPts val="225"/>
              </a:spcBef>
              <a:buFont typeface="Arial"/>
              <a:buChar char="•"/>
              <a:tabLst>
                <a:tab pos="588010" algn="l"/>
                <a:tab pos="588645" algn="l"/>
              </a:tabLst>
            </a:pPr>
            <a:r>
              <a:rPr sz="4250" spc="165" dirty="0">
                <a:latin typeface="Calibri"/>
                <a:cs typeface="Calibri"/>
              </a:rPr>
              <a:t>https://github.com/cbfinn/maml</a:t>
            </a:r>
            <a:endParaRPr sz="42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096" y="849533"/>
            <a:ext cx="12722953" cy="158440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950" spc="-204" dirty="0">
                <a:latin typeface="Bookman Old Style" panose="02050604050505020204" pitchFamily="18" charset="0"/>
              </a:rPr>
              <a:t>1. </a:t>
            </a:r>
            <a:r>
              <a:rPr sz="2950" spc="135" dirty="0">
                <a:latin typeface="Bookman Old Style" panose="02050604050505020204" pitchFamily="18" charset="0"/>
              </a:rPr>
              <a:t>Problem</a:t>
            </a:r>
            <a:r>
              <a:rPr sz="2950" spc="-310" dirty="0">
                <a:latin typeface="Bookman Old Style" panose="02050604050505020204" pitchFamily="18" charset="0"/>
              </a:rPr>
              <a:t> </a:t>
            </a:r>
            <a:r>
              <a:rPr sz="2950" spc="215" dirty="0">
                <a:latin typeface="Bookman Old Style" panose="02050604050505020204" pitchFamily="18" charset="0"/>
              </a:rPr>
              <a:t>Set-up</a:t>
            </a:r>
            <a:endParaRPr sz="2950" dirty="0">
              <a:latin typeface="Bookman Old Style" panose="02050604050505020204" pitchFamily="18" charset="0"/>
            </a:endParaRPr>
          </a:p>
          <a:p>
            <a:pPr marL="221615">
              <a:lnSpc>
                <a:spcPct val="100000"/>
              </a:lnSpc>
              <a:spcBef>
                <a:spcPts val="509"/>
              </a:spcBef>
            </a:pPr>
            <a:r>
              <a:rPr sz="6650" spc="180" dirty="0">
                <a:latin typeface="Bookman Old Style" panose="02050604050505020204" pitchFamily="18" charset="0"/>
              </a:rPr>
              <a:t>Meta </a:t>
            </a:r>
            <a:r>
              <a:rPr sz="6650" spc="340" dirty="0">
                <a:latin typeface="Bookman Old Style" panose="02050604050505020204" pitchFamily="18" charset="0"/>
              </a:rPr>
              <a:t>Supervised</a:t>
            </a:r>
            <a:r>
              <a:rPr sz="6650" spc="-640" dirty="0">
                <a:latin typeface="Bookman Old Style" panose="02050604050505020204" pitchFamily="18" charset="0"/>
              </a:rPr>
              <a:t> </a:t>
            </a:r>
            <a:r>
              <a:rPr sz="6650" spc="290" dirty="0">
                <a:latin typeface="Bookman Old Style" panose="02050604050505020204" pitchFamily="18" charset="0"/>
              </a:rPr>
              <a:t>Learning</a:t>
            </a:r>
            <a:endParaRPr sz="6650" dirty="0">
              <a:latin typeface="Bookman Old Style" panose="020506040505050202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91605" y="3360976"/>
            <a:ext cx="9720890" cy="7856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096" y="849533"/>
            <a:ext cx="12799153" cy="158440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950" spc="-204" dirty="0">
                <a:latin typeface="Bookman Old Style" panose="02050604050505020204" pitchFamily="18" charset="0"/>
              </a:rPr>
              <a:t>1. </a:t>
            </a:r>
            <a:r>
              <a:rPr sz="2950" spc="135" dirty="0">
                <a:latin typeface="Bookman Old Style" panose="02050604050505020204" pitchFamily="18" charset="0"/>
              </a:rPr>
              <a:t>Problem</a:t>
            </a:r>
            <a:r>
              <a:rPr sz="2950" spc="-310" dirty="0">
                <a:latin typeface="Bookman Old Style" panose="02050604050505020204" pitchFamily="18" charset="0"/>
              </a:rPr>
              <a:t> </a:t>
            </a:r>
            <a:r>
              <a:rPr sz="2950" spc="215" dirty="0">
                <a:latin typeface="Bookman Old Style" panose="02050604050505020204" pitchFamily="18" charset="0"/>
              </a:rPr>
              <a:t>Set-up</a:t>
            </a:r>
            <a:endParaRPr sz="2950" dirty="0">
              <a:latin typeface="Bookman Old Style" panose="02050604050505020204" pitchFamily="18" charset="0"/>
            </a:endParaRPr>
          </a:p>
          <a:p>
            <a:pPr marL="221615">
              <a:lnSpc>
                <a:spcPct val="100000"/>
              </a:lnSpc>
              <a:spcBef>
                <a:spcPts val="509"/>
              </a:spcBef>
            </a:pPr>
            <a:r>
              <a:rPr sz="6650" spc="180" dirty="0">
                <a:latin typeface="Bookman Old Style" panose="02050604050505020204" pitchFamily="18" charset="0"/>
              </a:rPr>
              <a:t>Meta </a:t>
            </a:r>
            <a:r>
              <a:rPr sz="6650" spc="340" dirty="0">
                <a:latin typeface="Bookman Old Style" panose="02050604050505020204" pitchFamily="18" charset="0"/>
              </a:rPr>
              <a:t>Supervised</a:t>
            </a:r>
            <a:r>
              <a:rPr sz="6650" spc="-640" dirty="0">
                <a:latin typeface="Bookman Old Style" panose="02050604050505020204" pitchFamily="18" charset="0"/>
              </a:rPr>
              <a:t> </a:t>
            </a:r>
            <a:r>
              <a:rPr sz="6650" spc="290" dirty="0">
                <a:latin typeface="Bookman Old Style" panose="02050604050505020204" pitchFamily="18" charset="0"/>
              </a:rPr>
              <a:t>Learning</a:t>
            </a:r>
            <a:endParaRPr sz="6650" dirty="0">
              <a:latin typeface="Bookman Old Style" panose="020506040505050202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7810" y="3800931"/>
            <a:ext cx="18848473" cy="5911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3054</Words>
  <Application>Microsoft Office PowerPoint</Application>
  <PresentationFormat>Custom</PresentationFormat>
  <Paragraphs>527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6" baseType="lpstr">
      <vt:lpstr>MS Gothic</vt:lpstr>
      <vt:lpstr>MS UI Gothic</vt:lpstr>
      <vt:lpstr>Arial</vt:lpstr>
      <vt:lpstr>Bookman Old Style</vt:lpstr>
      <vt:lpstr>Calibri</vt:lpstr>
      <vt:lpstr>Cambria Math</vt:lpstr>
      <vt:lpstr>Century Schoolbook</vt:lpstr>
      <vt:lpstr>Javanese Text</vt:lpstr>
      <vt:lpstr>Lucida Sans Unicode</vt:lpstr>
      <vt:lpstr>Segoe Script</vt:lpstr>
      <vt:lpstr>Tahoma</vt:lpstr>
      <vt:lpstr>Times New Roman</vt:lpstr>
      <vt:lpstr>Trebuchet MS</vt:lpstr>
      <vt:lpstr>Verdana</vt:lpstr>
      <vt:lpstr>Office Theme</vt:lpstr>
      <vt:lpstr>        MAML   Model-Agnostic Meta-Learning  for Fast Adaptation for Deep Networks</vt:lpstr>
      <vt:lpstr>Contents</vt:lpstr>
      <vt:lpstr>Meta-Learning Problem Set-up</vt:lpstr>
      <vt:lpstr>Meta Supervised Learning</vt:lpstr>
      <vt:lpstr>1. Problem Set-up Meta Supervised Learning</vt:lpstr>
      <vt:lpstr>1. Problem Set-up Meta Supervised Learning</vt:lpstr>
      <vt:lpstr>1. Problem Set-up Meta Supervised Learning</vt:lpstr>
      <vt:lpstr>1. Problem Set-up Meta Supervised Learning</vt:lpstr>
      <vt:lpstr>1. Problem Set-up Meta Supervised Learning</vt:lpstr>
      <vt:lpstr>1. Problem Set-up Meta Supervised Learning</vt:lpstr>
      <vt:lpstr>1. Problem Set-up Meta Supervised Learning</vt:lpstr>
      <vt:lpstr>PowerPoint Presentation</vt:lpstr>
      <vt:lpstr>Prior Work</vt:lpstr>
      <vt:lpstr>Prior Work</vt:lpstr>
      <vt:lpstr>Model-Agnostic Meta-Learning (MAML)</vt:lpstr>
      <vt:lpstr>Characteristics of MAML</vt:lpstr>
      <vt:lpstr>Characteristics of MAML</vt:lpstr>
      <vt:lpstr>Intuition of MAML</vt:lpstr>
      <vt:lpstr>Supervised Learning</vt:lpstr>
      <vt:lpstr>4. Approach Supervised Learning</vt:lpstr>
      <vt:lpstr>Gradient of Gradient</vt:lpstr>
      <vt:lpstr>Gradient of Gradient</vt:lpstr>
      <vt:lpstr>Gradient of Gradient</vt:lpstr>
      <vt:lpstr>Gradient of Gradient</vt:lpstr>
      <vt:lpstr>Gradient of Gradient</vt:lpstr>
      <vt:lpstr>Gradient of Gradient</vt:lpstr>
      <vt:lpstr>First Order Approximation</vt:lpstr>
      <vt:lpstr>First Order Approximation</vt:lpstr>
      <vt:lpstr>First Order Approximation</vt:lpstr>
      <vt:lpstr>First Order Approximation</vt:lpstr>
      <vt:lpstr>Gradient of Gradient</vt:lpstr>
      <vt:lpstr>Reinforcement Learning</vt:lpstr>
      <vt:lpstr>4. Approach Reinforcement Learning</vt:lpstr>
      <vt:lpstr>Experiment on Few-Shot Classification</vt:lpstr>
      <vt:lpstr>Results of Few-Shot Classification</vt:lpstr>
      <vt:lpstr>Effect of 1st Order Approximation</vt:lpstr>
      <vt:lpstr>Effect of 1st Order Approximation</vt:lpstr>
      <vt:lpstr>Effect of 1st Order Approximation</vt:lpstr>
      <vt:lpstr>Experiments on Regression</vt:lpstr>
      <vt:lpstr>Results of 10-Shot Learning Regression</vt:lpstr>
      <vt:lpstr>Results of 10-Shot Learning Regression</vt:lpstr>
      <vt:lpstr>Results of 10-Shot Learning Regression</vt:lpstr>
      <vt:lpstr>Results of 10-Shot Learning Regression</vt:lpstr>
      <vt:lpstr>Results of 10-Shot Learning Regression</vt:lpstr>
      <vt:lpstr>Results of 5-Shot Learning Regression</vt:lpstr>
      <vt:lpstr>Results of 5-Shot Learning Regression</vt:lpstr>
      <vt:lpstr>MAML Needs Only One Gradient Step</vt:lpstr>
      <vt:lpstr>MAML Needs Only One Gradient Step</vt:lpstr>
      <vt:lpstr>MSE of the Meta-Parameters</vt:lpstr>
      <vt:lpstr>Experiments on Reinforcement Learning</vt:lpstr>
      <vt:lpstr>Results on Reinforcement Learning</vt:lpstr>
      <vt:lpstr>Results on Reinforcement Learning</vt:lpstr>
      <vt:lpstr>6. Discussion Why 1st Order Approximation Works?</vt:lpstr>
      <vt:lpstr>Why 1st Order Approximation Works?</vt:lpstr>
      <vt:lpstr>Why 1st Order Approximation Works?</vt:lpstr>
      <vt:lpstr>Why 1st Order Approximation Works?</vt:lpstr>
      <vt:lpstr>Why 1st Order Approximation Works?</vt:lpstr>
      <vt:lpstr>Why the Authors Focused on Deep Networks?</vt:lpstr>
      <vt:lpstr>Why the Authors Focused on Deep Networks?</vt:lpstr>
      <vt:lpstr>Why the Authors Focused on Deep Networks?</vt:lpstr>
      <vt:lpstr>Why the Authors Focused on Deep Networks?</vt:lpstr>
      <vt:lpstr>6. Discussion Why the Authors Focused on Deep Networks?</vt:lpstr>
      <vt:lpstr>6. Discussion Why the Authors Focused on Deep Networks?</vt:lpstr>
      <vt:lpstr>Why the Authors Focused on Deep Networks?</vt:lpstr>
      <vt:lpstr>Unsupervised Learning</vt:lpstr>
      <vt:lpstr>Unsupervised Learning</vt:lpstr>
      <vt:lpstr>How to Make the MAML be faster?</vt:lpstr>
      <vt:lpstr>How to Make the MAML be faster?</vt:lpstr>
      <vt:lpstr>Thank you!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MAML   Model-Agnostic Meta-Learning  for Fast Adaptation for Deep Networks</dc:title>
  <cp:lastModifiedBy>Animesh Renanse</cp:lastModifiedBy>
  <cp:revision>24</cp:revision>
  <dcterms:created xsi:type="dcterms:W3CDTF">2020-04-21T11:58:27Z</dcterms:created>
  <dcterms:modified xsi:type="dcterms:W3CDTF">2020-04-21T19:27:14Z</dcterms:modified>
</cp:coreProperties>
</file>