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414" r:id="rId2"/>
    <p:sldId id="1568" r:id="rId3"/>
    <p:sldId id="1566" r:id="rId4"/>
    <p:sldId id="1570" r:id="rId5"/>
    <p:sldId id="1577" r:id="rId6"/>
    <p:sldId id="1578" r:id="rId7"/>
    <p:sldId id="1571" r:id="rId8"/>
    <p:sldId id="1576" r:id="rId9"/>
    <p:sldId id="1584" r:id="rId10"/>
    <p:sldId id="1573" r:id="rId11"/>
    <p:sldId id="1574" r:id="rId12"/>
    <p:sldId id="1585" r:id="rId13"/>
    <p:sldId id="1581" r:id="rId14"/>
    <p:sldId id="1575" r:id="rId15"/>
    <p:sldId id="1582" r:id="rId16"/>
    <p:sldId id="1583" r:id="rId17"/>
    <p:sldId id="1579" r:id="rId18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  <p14:sldId id="1570"/>
            <p14:sldId id="1577"/>
            <p14:sldId id="1578"/>
            <p14:sldId id="1571"/>
            <p14:sldId id="1576"/>
            <p14:sldId id="1584"/>
            <p14:sldId id="1573"/>
            <p14:sldId id="1574"/>
            <p14:sldId id="1585"/>
            <p14:sldId id="1581"/>
            <p14:sldId id="1575"/>
            <p14:sldId id="1582"/>
            <p14:sldId id="1583"/>
            <p14:sldId id="1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14" d="100"/>
          <a:sy n="114" d="100"/>
        </p:scale>
        <p:origin x="1668" y="42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2Lok4QqFmWU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SMgAxC50A0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q5HZzGF3v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3 -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3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제어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센서로 거리 재보기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회로 구성</a:t>
            </a:r>
            <a:endParaRPr lang="en-US" altLang="ko-KR" sz="18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echoPin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12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trigPin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13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3. VCC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5 V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예시 코드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2" descr="https://kocoafab.cc/data/1408180249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" y="2788395"/>
            <a:ext cx="4538702" cy="36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4" y="626203"/>
            <a:ext cx="4297817" cy="58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(BUZZER)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부저란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소리를 내는 작은 스피커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92508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>
                <a:latin typeface="Arial Narrow"/>
                <a:ea typeface="굴림" pitchFamily="50" charset="-127"/>
              </a:rPr>
              <a:t>주파수를 활용하여 음계를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출력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부저로 소리의 높낮이를 조절 가능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050" name="Picture 2" descr="http://kocoafab.cc/data/201810041440325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4" y="629582"/>
            <a:ext cx="1549463" cy="20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877026"/>
            <a:ext cx="4838288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(+)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라고 써져 있거나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옆에 조그만 홈이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파져 있는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쪽의 단자에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+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전극을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우린 부저 연결을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7</a:t>
            </a:r>
            <a:r>
              <a:rPr lang="ko-KR" altLang="en-US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번핀에 할겁니다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!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굴림" pitchFamily="50" charset="-127"/>
            </a:endParaRPr>
          </a:p>
        </p:txBody>
      </p:sp>
      <p:pic>
        <p:nvPicPr>
          <p:cNvPr id="2052" name="Picture 4" descr="https://kocoafab.cc/data/1501160147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96" y="3056046"/>
            <a:ext cx="6273543" cy="34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디바이스마트,MCU보드/전자키트 &gt; 음악/앰프/녹음 &gt; 스피커/부저,ONE,회로내장형 액티브 부저 모듈 [ONE005],정격전압 : DC 3.3V ~ 5V / 회로가 내장되어있는 Active Buzzer입니다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12475" r="10431" b="15075"/>
          <a:stretch/>
        </p:blipFill>
        <p:spPr bwMode="auto">
          <a:xfrm>
            <a:off x="6447388" y="629582"/>
            <a:ext cx="2692745" cy="24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3074293"/>
            <a:ext cx="63698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TMI: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소리의 높낮이는 주파수의 진동수랑 관련이 있습니다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5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" y="123979"/>
            <a:ext cx="8741328" cy="6528440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부저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+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회로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60681" y="558320"/>
            <a:ext cx="468331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1600" kern="0" dirty="0" err="1" smtClean="0">
                <a:solidFill>
                  <a:srgbClr val="FF00FF"/>
                </a:solidFill>
                <a:latin typeface="Arial Narrow" pitchFamily="34" charset="0"/>
              </a:rPr>
              <a:t>부저는</a:t>
            </a:r>
            <a:r>
              <a:rPr lang="ko-KR" altLang="en-US" sz="1600" kern="0" dirty="0" smtClean="0">
                <a:solidFill>
                  <a:srgbClr val="FF00FF"/>
                </a:solidFill>
                <a:latin typeface="Arial Narrow" pitchFamily="34" charset="0"/>
              </a:rPr>
              <a:t> </a:t>
            </a:r>
            <a:r>
              <a:rPr lang="en-US" altLang="ko-KR" sz="1600" kern="0" dirty="0" smtClean="0">
                <a:solidFill>
                  <a:srgbClr val="FF00FF"/>
                </a:solidFill>
                <a:latin typeface="Arial Narrow" pitchFamily="34" charset="0"/>
              </a:rPr>
              <a:t>3.3 V  </a:t>
            </a:r>
            <a:r>
              <a:rPr lang="ko-KR" altLang="en-US" sz="1600" kern="0" dirty="0" smtClean="0">
                <a:solidFill>
                  <a:srgbClr val="FF00FF"/>
                </a:solidFill>
                <a:latin typeface="Arial Narrow" pitchFamily="34" charset="0"/>
              </a:rPr>
              <a:t>혹은 </a:t>
            </a:r>
            <a:r>
              <a:rPr lang="en-US" altLang="ko-KR" sz="1600" kern="0" dirty="0" smtClean="0">
                <a:solidFill>
                  <a:srgbClr val="FF00FF"/>
                </a:solidFill>
                <a:latin typeface="Arial Narrow" pitchFamily="34" charset="0"/>
              </a:rPr>
              <a:t>5 V</a:t>
            </a:r>
            <a:r>
              <a:rPr lang="ko-KR" altLang="en-US" sz="1600" kern="0" dirty="0" smtClean="0">
                <a:solidFill>
                  <a:srgbClr val="FF00FF"/>
                </a:solidFill>
                <a:latin typeface="Arial Narrow" pitchFamily="34" charset="0"/>
              </a:rPr>
              <a:t>에 </a:t>
            </a:r>
            <a:r>
              <a:rPr lang="en-US" altLang="ko-KR" sz="1600" kern="0" dirty="0" smtClean="0">
                <a:solidFill>
                  <a:srgbClr val="FF00FF"/>
                </a:solidFill>
                <a:latin typeface="Arial Narrow" pitchFamily="34" charset="0"/>
              </a:rPr>
              <a:t>VCC </a:t>
            </a:r>
            <a:r>
              <a:rPr lang="ko-KR" altLang="en-US" sz="1600" kern="0" dirty="0" smtClean="0">
                <a:solidFill>
                  <a:srgbClr val="FF00FF"/>
                </a:solidFill>
                <a:latin typeface="Arial Narrow" pitchFamily="34" charset="0"/>
              </a:rPr>
              <a:t>연결</a:t>
            </a:r>
            <a:endParaRPr lang="en-US" altLang="ko-KR" sz="1600" kern="0" dirty="0" smtClean="0">
              <a:solidFill>
                <a:srgbClr val="FF00FF"/>
              </a:solidFill>
              <a:latin typeface="Arial Narrow" pitchFamily="34" charset="0"/>
            </a:endParaRPr>
          </a:p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1600" kern="0" dirty="0" smtClean="0">
                <a:solidFill>
                  <a:srgbClr val="FF00FF"/>
                </a:solidFill>
                <a:latin typeface="Arial Narrow" pitchFamily="34" charset="0"/>
              </a:rPr>
              <a:t>(5 V </a:t>
            </a:r>
            <a:r>
              <a:rPr lang="ko-KR" altLang="en-US" sz="1600" kern="0" dirty="0" smtClean="0">
                <a:solidFill>
                  <a:srgbClr val="FF00FF"/>
                </a:solidFill>
                <a:latin typeface="Arial Narrow" pitchFamily="34" charset="0"/>
              </a:rPr>
              <a:t>권장</a:t>
            </a:r>
            <a:r>
              <a:rPr lang="en-US" altLang="ko-KR" sz="1600" kern="0" dirty="0" smtClean="0">
                <a:solidFill>
                  <a:srgbClr val="FF00FF"/>
                </a:solidFill>
                <a:latin typeface="Arial Narrow" pitchFamily="34" charset="0"/>
              </a:rPr>
              <a:t>)</a:t>
            </a:r>
            <a:endParaRPr lang="ko-KR" altLang="en-US" sz="1600" kern="0" dirty="0" smtClean="0">
              <a:solidFill>
                <a:srgbClr val="FF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" y="2240424"/>
            <a:ext cx="4879644" cy="2222412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경고음 만들기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자동차 후방 센서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906978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초음파 센서를 통해 거리를 재서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운전자에게 차량과 벽간의 거리를 소리로써 알려줌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일반적으로 차량에 탑재된 초음파 센서의 정밀도가 현재 쓰는 초음파 센서보다 좋음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7043" y="57609"/>
            <a:ext cx="9158464" cy="6414907"/>
            <a:chOff x="-17043" y="57609"/>
            <a:chExt cx="9158464" cy="6414907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0" y="4496590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코드 설명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-17043" y="4865922"/>
              <a:ext cx="4906978" cy="160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t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one(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핀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음높이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시간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) //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아두이노의 부저 함수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void alarm(float distance) {} //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알람 함수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!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여기서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float distance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는 함수에 넣는 매개변수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예시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: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- alarm(500);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//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알람 함수의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distance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란 변수에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500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대입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0355" y="57609"/>
              <a:ext cx="4231066" cy="6389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3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노래 부르기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데스파시토 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4559020"/>
            <a:ext cx="9054624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>
                <a:latin typeface="Arial Narrow"/>
                <a:ea typeface="굴림" pitchFamily="50" charset="-127"/>
              </a:rPr>
              <a:t>: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 https://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github.com/WhenTheyCry96/RobotTutorial/tree/master/arduino/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부저 연결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7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LED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8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굳이 안 해도 되긴 함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LED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연결할 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꼭 저항을 달아야 합니다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!!! 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안 그러면 터짐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4854556" y="400744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Arial Narrow" panose="020B0606020202030204" pitchFamily="34" charset="0"/>
              </a:rPr>
              <a:t>https://www.youtube.com/watch?v=2Lok4QqFmWU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2Lok4QqFmW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74883" y="1084318"/>
            <a:ext cx="5179741" cy="2913604"/>
          </a:xfrm>
          <a:prstGeom prst="rect">
            <a:avLst/>
          </a:prstGeom>
        </p:spPr>
      </p:pic>
      <p:pic>
        <p:nvPicPr>
          <p:cNvPr id="1026" name="Picture 2" descr="Luis Fonsi - Despacito ft. Daddy Yankee = 2017년을 강타했던 그 노래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" y="1084318"/>
            <a:ext cx="2926533" cy="29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+- of LED 2.svg - Wikimedia Comm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8" b="19302"/>
          <a:stretch/>
        </p:blipFill>
        <p:spPr bwMode="auto">
          <a:xfrm>
            <a:off x="7298108" y="4405547"/>
            <a:ext cx="2006200" cy="23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le:+- of LED 2.svg - Wikimedia Common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644"/>
          <a:stretch/>
        </p:blipFill>
        <p:spPr bwMode="auto">
          <a:xfrm>
            <a:off x="5731968" y="5515615"/>
            <a:ext cx="2006200" cy="1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(3):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인식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37" name="직사각형 22"/>
          <p:cNvSpPr/>
          <p:nvPr/>
        </p:nvSpPr>
        <p:spPr bwMode="auto">
          <a:xfrm rot="5400000">
            <a:off x="4534281" y="-3514681"/>
            <a:ext cx="2384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직사각형 22"/>
          <p:cNvSpPr/>
          <p:nvPr/>
        </p:nvSpPr>
        <p:spPr bwMode="auto">
          <a:xfrm rot="5400000">
            <a:off x="4534680" y="991798"/>
            <a:ext cx="2376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49050" y="2581535"/>
            <a:ext cx="3457001" cy="790600"/>
            <a:chOff x="1849050" y="2040104"/>
            <a:chExt cx="3457001" cy="790600"/>
          </a:xfrm>
        </p:grpSpPr>
        <p:sp>
          <p:nvSpPr>
            <p:cNvPr id="40" name="Down Arrow 39"/>
            <p:cNvSpPr/>
            <p:nvPr/>
          </p:nvSpPr>
          <p:spPr bwMode="auto">
            <a:xfrm rot="5400000" flipV="1">
              <a:off x="1986724" y="190526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Down Arrow 41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5887616" y="1949299"/>
            <a:ext cx="1629624" cy="2007279"/>
          </a:xfrm>
          <a:prstGeom prst="rect">
            <a:avLst/>
          </a:prstGeom>
          <a:solidFill>
            <a:schemeClr val="accent2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5390" y="2415586"/>
            <a:ext cx="1430448" cy="1169475"/>
            <a:chOff x="235390" y="2415586"/>
            <a:chExt cx="1430448" cy="1169475"/>
          </a:xfrm>
        </p:grpSpPr>
        <p:grpSp>
          <p:nvGrpSpPr>
            <p:cNvPr id="14" name="Group 13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15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24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6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7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8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0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1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 bwMode="auto">
          <a:xfrm>
            <a:off x="4957057" y="4215597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멈추기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112E-17 L 0.41892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(3):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인식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0904" y="827786"/>
            <a:ext cx="1244556" cy="1017498"/>
            <a:chOff x="235390" y="2415586"/>
            <a:chExt cx="1430448" cy="1169475"/>
          </a:xfrm>
        </p:grpSpPr>
        <p:grpSp>
          <p:nvGrpSpPr>
            <p:cNvPr id="14" name="Group 13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15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24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6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7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8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9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0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1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 bwMode="auto">
          <a:xfrm>
            <a:off x="2354932" y="2101765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멈추기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!+</a:t>
            </a: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부저 알람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5390" y="620301"/>
            <a:ext cx="8682273" cy="5689964"/>
          </a:xfrm>
          <a:prstGeom prst="roundRect">
            <a:avLst>
              <a:gd name="adj" fmla="val 13167"/>
            </a:avLst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2221870" y="1845284"/>
            <a:ext cx="4709311" cy="3086267"/>
          </a:xfrm>
          <a:prstGeom prst="roundRect">
            <a:avLst>
              <a:gd name="adj" fmla="val 13167"/>
            </a:avLst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8888" y="883036"/>
            <a:ext cx="4670165" cy="790600"/>
            <a:chOff x="2288888" y="883036"/>
            <a:chExt cx="4670165" cy="790600"/>
          </a:xfrm>
        </p:grpSpPr>
        <p:grpSp>
          <p:nvGrpSpPr>
            <p:cNvPr id="39" name="Group 38"/>
            <p:cNvGrpSpPr/>
            <p:nvPr/>
          </p:nvGrpSpPr>
          <p:grpSpPr>
            <a:xfrm>
              <a:off x="2288888" y="883036"/>
              <a:ext cx="3457001" cy="790600"/>
              <a:chOff x="1849050" y="2040104"/>
              <a:chExt cx="3457001" cy="790600"/>
            </a:xfrm>
          </p:grpSpPr>
          <p:sp>
            <p:nvSpPr>
              <p:cNvPr id="40" name="Down Arrow 39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2" name="Down Arrow 41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4" name="Down Arrow 43"/>
            <p:cNvSpPr/>
            <p:nvPr/>
          </p:nvSpPr>
          <p:spPr bwMode="auto">
            <a:xfrm rot="5400000" flipV="1">
              <a:off x="6066776" y="779882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6876034" y="3145014"/>
            <a:ext cx="2243837" cy="790600"/>
            <a:chOff x="3062214" y="2040104"/>
            <a:chExt cx="2243837" cy="790600"/>
          </a:xfrm>
        </p:grpSpPr>
        <p:sp>
          <p:nvSpPr>
            <p:cNvPr id="50" name="Down Arrow 49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Down Arrow 50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2" name="Down Arrow 51"/>
          <p:cNvSpPr/>
          <p:nvPr/>
        </p:nvSpPr>
        <p:spPr bwMode="auto">
          <a:xfrm rot="8253728" flipV="1">
            <a:off x="7270628" y="1122664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 rot="13221052" flipV="1">
            <a:off x="7202720" y="4930106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2274952" y="5235232"/>
            <a:ext cx="4670165" cy="790600"/>
            <a:chOff x="2288888" y="883036"/>
            <a:chExt cx="4670165" cy="790600"/>
          </a:xfrm>
        </p:grpSpPr>
        <p:grpSp>
          <p:nvGrpSpPr>
            <p:cNvPr id="55" name="Group 54"/>
            <p:cNvGrpSpPr/>
            <p:nvPr/>
          </p:nvGrpSpPr>
          <p:grpSpPr>
            <a:xfrm>
              <a:off x="2288888" y="883036"/>
              <a:ext cx="3457001" cy="790600"/>
              <a:chOff x="1849050" y="2040104"/>
              <a:chExt cx="3457001" cy="790600"/>
            </a:xfrm>
          </p:grpSpPr>
          <p:sp>
            <p:nvSpPr>
              <p:cNvPr id="57" name="Down Arrow 56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Down Arrow 57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Down Arrow 58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56" name="Down Arrow 55"/>
            <p:cNvSpPr/>
            <p:nvPr/>
          </p:nvSpPr>
          <p:spPr bwMode="auto">
            <a:xfrm rot="5400000" flipV="1">
              <a:off x="6066776" y="779882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 flipV="1">
            <a:off x="104646" y="3069983"/>
            <a:ext cx="2243837" cy="790600"/>
            <a:chOff x="3062214" y="2040104"/>
            <a:chExt cx="2243837" cy="790600"/>
          </a:xfrm>
        </p:grpSpPr>
        <p:sp>
          <p:nvSpPr>
            <p:cNvPr id="61" name="Down Arrow 60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" name="Down Arrow 61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Down Arrow 62"/>
          <p:cNvSpPr/>
          <p:nvPr/>
        </p:nvSpPr>
        <p:spPr bwMode="auto">
          <a:xfrm rot="19762140" flipV="1">
            <a:off x="1189149" y="4804664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5513" y="1921017"/>
            <a:ext cx="1609947" cy="379452"/>
          </a:xfrm>
          <a:prstGeom prst="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 animBg="1"/>
      <p:bldP spid="53" grpId="0" animBg="1"/>
      <p:bldP spid="6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회피 로봇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직사각형 22"/>
          <p:cNvSpPr/>
          <p:nvPr/>
        </p:nvSpPr>
        <p:spPr bwMode="auto">
          <a:xfrm rot="5400000">
            <a:off x="4534281" y="-3514681"/>
            <a:ext cx="2384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직사각형 22"/>
          <p:cNvSpPr/>
          <p:nvPr/>
        </p:nvSpPr>
        <p:spPr bwMode="auto">
          <a:xfrm rot="5400000">
            <a:off x="4534680" y="991798"/>
            <a:ext cx="237600" cy="883618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299957" y="1985859"/>
            <a:ext cx="1629624" cy="2007279"/>
          </a:xfrm>
          <a:prstGeom prst="rect">
            <a:avLst/>
          </a:prstGeom>
          <a:solidFill>
            <a:schemeClr val="accent2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5390" y="2415586"/>
            <a:ext cx="1430448" cy="1169475"/>
            <a:chOff x="235390" y="2415586"/>
            <a:chExt cx="1430448" cy="1169475"/>
          </a:xfrm>
        </p:grpSpPr>
        <p:grpSp>
          <p:nvGrpSpPr>
            <p:cNvPr id="20" name="Group 19"/>
            <p:cNvGrpSpPr/>
            <p:nvPr/>
          </p:nvGrpSpPr>
          <p:grpSpPr>
            <a:xfrm rot="5400000" flipH="1">
              <a:off x="365876" y="2285100"/>
              <a:ext cx="1169475" cy="1430448"/>
              <a:chOff x="586878" y="2544296"/>
              <a:chExt cx="2399381" cy="2232962"/>
            </a:xfrm>
          </p:grpSpPr>
          <p:grpSp>
            <p:nvGrpSpPr>
              <p:cNvPr id="22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31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2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3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4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7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8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9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0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1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018272" y="2562640"/>
              <a:ext cx="407076" cy="902281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 bwMode="auto">
          <a:xfrm>
            <a:off x="3943068" y="4850192"/>
            <a:ext cx="3842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충돌전에 피하기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9050" y="2581535"/>
            <a:ext cx="6809661" cy="2536486"/>
            <a:chOff x="1849050" y="2581535"/>
            <a:chExt cx="6809661" cy="2536486"/>
          </a:xfrm>
        </p:grpSpPr>
        <p:grpSp>
          <p:nvGrpSpPr>
            <p:cNvPr id="14" name="Group 13"/>
            <p:cNvGrpSpPr/>
            <p:nvPr/>
          </p:nvGrpSpPr>
          <p:grpSpPr>
            <a:xfrm>
              <a:off x="1849050" y="2581535"/>
              <a:ext cx="3457001" cy="790600"/>
              <a:chOff x="1849050" y="2040104"/>
              <a:chExt cx="3457001" cy="790600"/>
            </a:xfrm>
          </p:grpSpPr>
          <p:sp>
            <p:nvSpPr>
              <p:cNvPr id="15" name="Down Arrow 14"/>
              <p:cNvSpPr/>
              <p:nvPr/>
            </p:nvSpPr>
            <p:spPr bwMode="auto">
              <a:xfrm rot="5400000" flipV="1">
                <a:off x="1986724" y="1905267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" name="Down Arrow 15"/>
              <p:cNvSpPr/>
              <p:nvPr/>
            </p:nvSpPr>
            <p:spPr bwMode="auto">
              <a:xfrm rot="5400000" flipV="1">
                <a:off x="3199888" y="1902430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Down Arrow 16"/>
              <p:cNvSpPr/>
              <p:nvPr/>
            </p:nvSpPr>
            <p:spPr bwMode="auto">
              <a:xfrm rot="5400000" flipV="1">
                <a:off x="4413774" y="1938426"/>
                <a:ext cx="754604" cy="1029951"/>
              </a:xfrm>
              <a:prstGeom prst="downArrow">
                <a:avLst>
                  <a:gd name="adj1" fmla="val 50000"/>
                  <a:gd name="adj2" fmla="val 52105"/>
                </a:avLst>
              </a:prstGeom>
              <a:solidFill>
                <a:srgbClr val="FF0000">
                  <a:alpha val="80000"/>
                </a:srgb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3" name="Down Arrow 42"/>
            <p:cNvSpPr/>
            <p:nvPr/>
          </p:nvSpPr>
          <p:spPr bwMode="auto">
            <a:xfrm rot="7216374" flipV="1">
              <a:off x="5407458" y="320409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Down Arrow 43"/>
            <p:cNvSpPr/>
            <p:nvPr/>
          </p:nvSpPr>
          <p:spPr bwMode="auto">
            <a:xfrm rot="7216374" flipV="1">
              <a:off x="6523062" y="390218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Down Arrow 44"/>
            <p:cNvSpPr/>
            <p:nvPr/>
          </p:nvSpPr>
          <p:spPr bwMode="auto">
            <a:xfrm rot="5400000" flipV="1">
              <a:off x="7766434" y="4225743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2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420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1. 21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세기의 자율주행 자동차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152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603199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다루기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710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183301"/>
            <a:ext cx="2294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-83480" y="3280573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023" y="3767164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높낮이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931129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8023" y="4176324"/>
            <a:ext cx="3384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 노래 부르기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1503" y="5402319"/>
            <a:ext cx="449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 자동인식 자율주행 자동차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21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세기의 자율주행 자동차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579" y="529441"/>
            <a:ext cx="9053466" cy="2421907"/>
            <a:chOff x="0" y="629582"/>
            <a:chExt cx="9053466" cy="2421907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원리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5" name="Picture 2" descr="자율주행차가 세상을 인식하는 방법 | 1bo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412" y="629582"/>
              <a:ext cx="4200054" cy="241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490782" y="1016071"/>
              <a:ext cx="4362629" cy="2035418"/>
              <a:chOff x="9525" y="1548144"/>
              <a:chExt cx="9062047" cy="422796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/>
              <a:srcRect t="10897" r="689" b="1206"/>
              <a:stretch/>
            </p:blipFill>
            <p:spPr>
              <a:xfrm>
                <a:off x="9525" y="1548144"/>
                <a:ext cx="9062047" cy="4227968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 bwMode="auto">
              <a:xfrm>
                <a:off x="5893806" y="2498756"/>
                <a:ext cx="1484768" cy="51680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-2579" y="3015557"/>
            <a:ext cx="9137139" cy="3390624"/>
            <a:chOff x="-2579" y="3015557"/>
            <a:chExt cx="9137139" cy="3390624"/>
          </a:xfrm>
        </p:grpSpPr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0" y="3015557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동작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4119" y="3491251"/>
              <a:ext cx="4480441" cy="2402555"/>
            </a:xfrm>
            <a:prstGeom prst="rect">
              <a:avLst/>
            </a:prstGeom>
          </p:spPr>
        </p:pic>
        <p:pic>
          <p:nvPicPr>
            <p:cNvPr id="30" name="rSMgAxC50A0"/>
            <p:cNvPicPr>
              <a:picLocks noRot="1" noChangeAspect="1"/>
            </p:cNvPicPr>
            <p:nvPr>
              <a:videoFile r:link="rId1"/>
            </p:nvPr>
          </p:nvPicPr>
          <p:blipFill>
            <a:blip r:embed="rId6"/>
            <a:stretch>
              <a:fillRect/>
            </a:stretch>
          </p:blipFill>
          <p:spPr>
            <a:xfrm>
              <a:off x="82119" y="3541688"/>
              <a:ext cx="4572000" cy="257175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-2579" y="6144571"/>
              <a:ext cx="355578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https://www.youtube.com/watch?v=rSMgAxC50A0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39089" y="1201416"/>
            <a:ext cx="5756440" cy="1107218"/>
            <a:chOff x="1539089" y="1201416"/>
            <a:chExt cx="5756440" cy="1107218"/>
          </a:xfrm>
        </p:grpSpPr>
        <p:sp>
          <p:nvSpPr>
            <p:cNvPr id="2" name="Oval 1"/>
            <p:cNvSpPr/>
            <p:nvPr/>
          </p:nvSpPr>
          <p:spPr bwMode="auto">
            <a:xfrm>
              <a:off x="1539089" y="1520982"/>
              <a:ext cx="1131683" cy="787652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612210" y="1201416"/>
              <a:ext cx="4683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ko-KR" altLang="en-US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어떻게 </a:t>
              </a:r>
              <a:r>
                <a:rPr lang="en-US" altLang="ko-KR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?</a:t>
              </a:r>
              <a:endParaRPr lang="ko-KR" altLang="en-US" sz="2000" kern="0" dirty="0" smtClean="0">
                <a:solidFill>
                  <a:srgbClr val="FF00FF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" y="523221"/>
            <a:ext cx="9020175" cy="59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086605"/>
            <a:ext cx="4282289" cy="3005839"/>
            <a:chOff x="0" y="1086605"/>
            <a:chExt cx="4282289" cy="3005839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40468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kern="0" dirty="0" smtClean="0">
                  <a:latin typeface="Arial Narrow"/>
                  <a:ea typeface="굴림" pitchFamily="50" charset="-127"/>
                </a:rPr>
                <a:t>매핑</a:t>
              </a: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(Mapping) ?</a:t>
              </a:r>
              <a:endParaRPr lang="en-US" altLang="ko-KR" sz="180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026" name="Picture 2" descr="Simultaneous Localization and Mapping (SLAM) | SIFSO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4" y="1451293"/>
              <a:ext cx="4218915" cy="264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487501" y="1086604"/>
            <a:ext cx="4584071" cy="3005840"/>
            <a:chOff x="4487501" y="1086604"/>
            <a:chExt cx="4584071" cy="3005840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4487501" y="1086604"/>
              <a:ext cx="40468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kern="0" dirty="0" smtClean="0">
                  <a:latin typeface="Arial Narrow"/>
                  <a:ea typeface="굴림" pitchFamily="50" charset="-127"/>
                </a:rPr>
                <a:t>로컬라이제이션 </a:t>
              </a: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(Localization) ?</a:t>
              </a:r>
              <a:endParaRPr lang="en-US" altLang="ko-KR" sz="180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028" name="Picture 4" descr="Robot Localization using ArUco - YouTub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14" y="1451293"/>
              <a:ext cx="4463358" cy="264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3374" y="4266798"/>
            <a:ext cx="9008198" cy="1952933"/>
            <a:chOff x="63374" y="4266798"/>
            <a:chExt cx="9008198" cy="1952933"/>
          </a:xfrm>
        </p:grpSpPr>
        <p:sp>
          <p:nvSpPr>
            <p:cNvPr id="13" name="Down Arrow 12"/>
            <p:cNvSpPr/>
            <p:nvPr/>
          </p:nvSpPr>
          <p:spPr bwMode="auto">
            <a:xfrm rot="7816630" flipV="1">
              <a:off x="2009480" y="41291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 rot="13783370" flipH="1" flipV="1">
              <a:off x="6462591" y="4129124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63374" y="5169529"/>
              <a:ext cx="9008198" cy="1050202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200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기본적으로 모든 움직이는 로봇의 필수 기능</a:t>
              </a:r>
              <a:endParaRPr lang="en-US" altLang="ko-KR" sz="2200" dirty="0" smtClean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어떻게 할 수 있을까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?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-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라이다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(LIDAR),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레이더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(RADAR), 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초음파 센서 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(SONAR)</a:t>
              </a:r>
              <a:r>
                <a: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로 가능</a:t>
              </a:r>
              <a:r>
                <a:rPr lang="en-US" altLang="ko-KR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!</a:t>
              </a: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로봇은 어떻게 자기의 위치나 근처 물체를 인지할까</a:t>
            </a:r>
            <a:r>
              <a:rPr lang="en-US" altLang="ko-KR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 예시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SLAM (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S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imultaneous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L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ocalization </a:t>
            </a:r>
            <a:r>
              <a:rPr lang="en-US" altLang="ko-KR" sz="1800" kern="0" dirty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M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apping)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로봇 청소기가 집을 청소할 때의 동작 방식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bq5HZzGF3v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061" y="1737819"/>
            <a:ext cx="8870189" cy="47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라이다 센서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라이다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5694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err="1" smtClean="0">
                <a:latin typeface="Arial Narrow"/>
                <a:ea typeface="굴림" pitchFamily="50" charset="-127"/>
              </a:rPr>
              <a:t>LI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ght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D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etection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R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anging (LIDAR)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9" y="1420698"/>
            <a:ext cx="4496912" cy="229477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0" y="629582"/>
            <a:ext cx="9014672" cy="3727550"/>
            <a:chOff x="-2579" y="629582"/>
            <a:chExt cx="9014672" cy="37275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9421" y="629582"/>
              <a:ext cx="4442672" cy="3085890"/>
            </a:xfrm>
            <a:prstGeom prst="rect">
              <a:avLst/>
            </a:prstGeom>
          </p:spPr>
        </p:pic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-2579" y="3815445"/>
              <a:ext cx="4572000" cy="54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아이폰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12 Pro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에 들어간 새롭게 추가된 센서</a:t>
              </a:r>
              <a:endParaRPr lang="en-US" altLang="ko-KR" sz="16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많은 로봇에 실제로 사용되는 센서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3803163"/>
            <a:ext cx="9012093" cy="2653200"/>
            <a:chOff x="0" y="3803163"/>
            <a:chExt cx="9012093" cy="2653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9421" y="3803163"/>
              <a:ext cx="4442672" cy="2653200"/>
            </a:xfrm>
            <a:prstGeom prst="rect">
              <a:avLst/>
            </a:prstGeom>
          </p:spPr>
        </p:pic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0" y="4565920"/>
              <a:ext cx="4572000" cy="837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거리를 재는 데 있어서 많이 사용</a:t>
              </a:r>
              <a:r>
                <a:rPr lang="en-US" altLang="ko-KR" sz="1600" b="0" kern="0" dirty="0">
                  <a:latin typeface="Arial Narrow"/>
                  <a:ea typeface="굴림" pitchFamily="50" charset="-127"/>
                </a:rPr>
                <a:t> 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(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매핑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)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가격대가 매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~~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우 비쌈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… 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학생들이 사용해 보기엔</a:t>
              </a:r>
              <a:r>
                <a:rPr lang="en-US" altLang="ko-KR" sz="1600" b="0" kern="0" dirty="0" smtClean="0">
                  <a:latin typeface="Arial Narrow"/>
                  <a:ea typeface="굴림" pitchFamily="50" charset="-127"/>
                </a:rPr>
                <a:t>, </a:t>
              </a:r>
              <a:r>
                <a:rPr lang="ko-KR" altLang="en-US" sz="1600" b="0" kern="0" dirty="0" smtClean="0">
                  <a:latin typeface="Arial Narrow"/>
                  <a:ea typeface="굴림" pitchFamily="50" charset="-127"/>
                </a:rPr>
                <a:t>부담되는 가격</a:t>
              </a:r>
              <a:endParaRPr lang="en-US" altLang="ko-KR" sz="1600" b="0" kern="0" dirty="0" smtClean="0">
                <a:latin typeface="Arial Narrow"/>
                <a:ea typeface="굴림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0" y="5611860"/>
            <a:ext cx="46833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비슷한 기능을 하는 저렴한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?</a:t>
            </a:r>
          </a:p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= </a:t>
            </a: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초음파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4045903"/>
            <a:ext cx="5040361" cy="2606516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4" descr="Image result for sonar sens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61" y="998914"/>
            <a:ext cx="4810031" cy="2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kocoafab.cc/data/1408200907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4" y="4352344"/>
            <a:ext cx="2580326" cy="19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2428" y="1018636"/>
            <a:ext cx="4191433" cy="182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</a:t>
            </a:r>
            <a:r>
              <a:rPr lang="ko-KR" altLang="en-US" sz="1600" b="0" kern="0" dirty="0">
                <a:latin typeface="Arial Narrow"/>
                <a:ea typeface="굴림" pitchFamily="50" charset="-127"/>
              </a:rPr>
              <a:t>대상에게 발사하여 반사되어 오는 반사파를 받을 때까지의 시간을 확인하여 거리를 측정하는 센서 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= 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음속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소리의 속도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소리의 속도로 거리를 재는 것이므로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초음파가 돌아오는 시간을 측정함으로써 물체와의 거리를 알 수 있음</a:t>
            </a: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2428" y="2929303"/>
            <a:ext cx="419143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센서의 구성</a:t>
            </a:r>
            <a:endParaRPr lang="en-US" altLang="ko-KR" sz="16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Trig: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쏘는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Echo: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받는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VCC: + 5V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파워를 주는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GND: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그라운드는 그라운드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회로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3 – Fundamentals of Robot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582"/>
            <a:ext cx="9144000" cy="5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53249</TotalTime>
  <Words>842</Words>
  <Application>Microsoft Office PowerPoint</Application>
  <PresentationFormat>화면 슬라이드 쇼(4:3)</PresentationFormat>
  <Paragraphs>170</Paragraphs>
  <Slides>17</Slides>
  <Notes>1</Notes>
  <HiddenSlides>0</HiddenSlides>
  <MMClips>3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박 성현</cp:lastModifiedBy>
  <cp:revision>2339</cp:revision>
  <cp:lastPrinted>2017-05-19T07:02:17Z</cp:lastPrinted>
  <dcterms:created xsi:type="dcterms:W3CDTF">2014-11-19T03:59:33Z</dcterms:created>
  <dcterms:modified xsi:type="dcterms:W3CDTF">2020-11-04T16:02:39Z</dcterms:modified>
</cp:coreProperties>
</file>