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1414" r:id="rId2"/>
    <p:sldId id="1568" r:id="rId3"/>
    <p:sldId id="1569" r:id="rId4"/>
    <p:sldId id="1570" r:id="rId5"/>
    <p:sldId id="1582" r:id="rId6"/>
    <p:sldId id="1583" r:id="rId7"/>
    <p:sldId id="1571" r:id="rId8"/>
    <p:sldId id="1572" r:id="rId9"/>
    <p:sldId id="1573" r:id="rId10"/>
    <p:sldId id="1566" r:id="rId11"/>
    <p:sldId id="1574" r:id="rId12"/>
    <p:sldId id="1575" r:id="rId13"/>
    <p:sldId id="1576" r:id="rId14"/>
    <p:sldId id="1577" r:id="rId15"/>
    <p:sldId id="1578" r:id="rId16"/>
    <p:sldId id="1580" r:id="rId17"/>
    <p:sldId id="1581" r:id="rId18"/>
    <p:sldId id="1579" r:id="rId19"/>
  </p:sldIdLst>
  <p:sldSz cx="9144000" cy="6858000" type="screen4x3"/>
  <p:notesSz cx="9926638" cy="67976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5pPr>
    <a:lvl6pPr marL="22860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6pPr>
    <a:lvl7pPr marL="27432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7pPr>
    <a:lvl8pPr marL="32004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8pPr>
    <a:lvl9pPr marL="36576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9pPr>
  </p:defaultTextStyle>
  <p:extLst>
    <p:ext uri="{521415D9-36F7-43E2-AB2F-B90AF26B5E84}">
      <p14:sectionLst xmlns:p14="http://schemas.microsoft.com/office/powerpoint/2010/main">
        <p14:section name="Default Section" id="{6BEE15F9-61D2-4451-A6D3-0EEAAC7339AC}">
          <p14:sldIdLst>
            <p14:sldId id="1414"/>
          </p14:sldIdLst>
        </p14:section>
        <p14:section name="Untitled Section" id="{9CACB88F-6207-4A79-8889-A4A537B69A16}">
          <p14:sldIdLst>
            <p14:sldId id="1568"/>
            <p14:sldId id="1569"/>
            <p14:sldId id="1570"/>
            <p14:sldId id="1582"/>
            <p14:sldId id="1583"/>
            <p14:sldId id="1571"/>
            <p14:sldId id="1572"/>
            <p14:sldId id="1573"/>
            <p14:sldId id="1566"/>
            <p14:sldId id="1574"/>
            <p14:sldId id="1575"/>
            <p14:sldId id="1576"/>
            <p14:sldId id="1577"/>
            <p14:sldId id="1578"/>
            <p14:sldId id="1580"/>
            <p14:sldId id="1581"/>
            <p14:sldId id="15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2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84" userDrawn="1">
          <p15:clr>
            <a:srgbClr val="A4A3A4"/>
          </p15:clr>
        </p15:guide>
        <p15:guide id="2" pos="4375" userDrawn="1">
          <p15:clr>
            <a:srgbClr val="A4A3A4"/>
          </p15:clr>
        </p15:guide>
        <p15:guide id="3" orient="horz" pos="2074" userDrawn="1">
          <p15:clr>
            <a:srgbClr val="A4A3A4"/>
          </p15:clr>
        </p15:guide>
        <p15:guide id="4" pos="2996" userDrawn="1">
          <p15:clr>
            <a:srgbClr val="A4A3A4"/>
          </p15:clr>
        </p15:guide>
        <p15:guide id="5" orient="horz" pos="1635" userDrawn="1">
          <p15:clr>
            <a:srgbClr val="A4A3A4"/>
          </p15:clr>
        </p15:guide>
        <p15:guide id="6" orient="horz" pos="2142" userDrawn="1">
          <p15:clr>
            <a:srgbClr val="A4A3A4"/>
          </p15:clr>
        </p15:guide>
        <p15:guide id="7" pos="4564" userDrawn="1">
          <p15:clr>
            <a:srgbClr val="A4A3A4"/>
          </p15:clr>
        </p15:guide>
        <p15:guide id="8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88BE66"/>
    <a:srgbClr val="F4F9F1"/>
    <a:srgbClr val="F17733"/>
    <a:srgbClr val="FEF5F0"/>
    <a:srgbClr val="0000FF"/>
    <a:srgbClr val="FFFFCC"/>
    <a:srgbClr val="FFFF99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30" autoAdjust="0"/>
    <p:restoredTop sz="94648" autoAdjust="0"/>
  </p:normalViewPr>
  <p:slideViewPr>
    <p:cSldViewPr snapToGrid="0" showGuides="1">
      <p:cViewPr varScale="1">
        <p:scale>
          <a:sx n="106" d="100"/>
          <a:sy n="106" d="100"/>
        </p:scale>
        <p:origin x="1830" y="36"/>
      </p:cViewPr>
      <p:guideLst>
        <p:guide orient="horz" pos="2160"/>
        <p:guide pos="52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126" d="100"/>
          <a:sy n="126" d="100"/>
        </p:scale>
        <p:origin x="-1566" y="-102"/>
      </p:cViewPr>
      <p:guideLst>
        <p:guide orient="horz" pos="1584"/>
        <p:guide pos="4375"/>
        <p:guide orient="horz" pos="2074"/>
        <p:guide pos="2996"/>
        <p:guide orient="horz" pos="1635"/>
        <p:guide orient="horz" pos="2142"/>
        <p:guide pos="4564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098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098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062D839C-949A-8C41-A63B-BF6F65D4EB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4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098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555" y="3228898"/>
            <a:ext cx="7279535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098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fld id="{93D81310-C510-5741-A0A3-907D13140C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932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8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62725"/>
            <a:ext cx="6096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‹#›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6363"/>
            <a:ext cx="91440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smtClean="0"/>
              <a:t>Introduction to Robot Making Class, week 1</a:t>
            </a:r>
            <a:endParaRPr lang="en-US" dirty="0"/>
          </a:p>
        </p:txBody>
      </p:sp>
      <p:sp>
        <p:nvSpPr>
          <p:cNvPr id="7" name="Date Placeholder 4"/>
          <p:cNvSpPr>
            <a:spLocks noGrp="1" noChangeAspect="1" noChangeArrowheads="1"/>
          </p:cNvSpPr>
          <p:nvPr>
            <p:ph type="dt" sz="half" idx="2"/>
          </p:nvPr>
        </p:nvSpPr>
        <p:spPr bwMode="auto">
          <a:xfrm>
            <a:off x="0" y="6446838"/>
            <a:ext cx="1828799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altLang="ko-KR" smtClean="0"/>
              <a:t>Name  &lt;Email Address&gt;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62725"/>
            <a:ext cx="6096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‹#›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6363"/>
            <a:ext cx="91440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smtClean="0"/>
              <a:t>Introduction to Robot Making Class, week 1</a:t>
            </a:r>
            <a:endParaRPr lang="en-US" dirty="0"/>
          </a:p>
        </p:txBody>
      </p:sp>
      <p:sp>
        <p:nvSpPr>
          <p:cNvPr id="13" name="Date Placeholder 4"/>
          <p:cNvSpPr>
            <a:spLocks noGrp="1" noChangeAspect="1" noChangeArrowheads="1"/>
          </p:cNvSpPr>
          <p:nvPr>
            <p:ph type="dt" sz="half" idx="2"/>
          </p:nvPr>
        </p:nvSpPr>
        <p:spPr bwMode="auto">
          <a:xfrm>
            <a:off x="0" y="6446838"/>
            <a:ext cx="1828799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altLang="ko-KR" smtClean="0"/>
              <a:t>Name  &lt;Email Address&gt;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6-heLIg85o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v6-heLIg85o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Nm8i4eYOBI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6Nm8i4eYOBI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hQixNlLF_k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mhQixNlLF_k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zS3YPLJNnE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mzS3YPLJNnE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3600" i="1" dirty="0">
              <a:solidFill>
                <a:schemeClr val="tx1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r>
              <a:rPr lang="en-US" sz="3600" i="1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Introduction to Robot Making Class</a:t>
            </a:r>
          </a:p>
          <a:p>
            <a:r>
              <a:rPr lang="en-US" sz="3600" i="1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- Week 4 -</a:t>
            </a:r>
            <a:endParaRPr lang="en-US" sz="3600" i="1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2046808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r>
              <a:rPr lang="en-US" sz="26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Department of Electrical and Computer Engineering</a:t>
            </a:r>
            <a:br>
              <a:rPr lang="en-US" sz="26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</a:br>
            <a:r>
              <a:rPr lang="en-US" sz="26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Seoul National University</a:t>
            </a:r>
          </a:p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r>
              <a:rPr lang="en-US" sz="2400" b="0" dirty="0" err="1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Seong</a:t>
            </a:r>
            <a:r>
              <a:rPr lang="en-US" sz="2400" b="0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Hyeon</a:t>
            </a:r>
            <a:r>
              <a:rPr lang="en-US" sz="2400" b="0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 Park </a:t>
            </a:r>
            <a:r>
              <a:rPr lang="en-US" altLang="ko-KR" sz="24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and Jae Young Chung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A45A93-FE32-2945-8767-7A7088BDD0C8}" type="slidenum">
              <a:rPr lang="en-US" smtClean="0"/>
              <a:pPr/>
              <a:t>1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4 – Fundamentals of Robot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서보모터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10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4 – Fundamentals of Robot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서보모터란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?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0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서보모터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11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4 – Fundamentals of Robot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서보모터 제어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3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서보모터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12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4 – Fundamentals of Robot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서보모터 제어 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(</a:t>
            </a:r>
            <a:r>
              <a:rPr lang="ko-KR" altLang="en-US" kern="0" dirty="0" smtClean="0">
                <a:latin typeface="Arial Narrow"/>
                <a:ea typeface="굴림" pitchFamily="50" charset="-127"/>
              </a:rPr>
              <a:t>초음파 센서 부착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)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1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자율 탐사 로봇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13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4 – Fundamentals of Robot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사람을 찾아가는 로봇의 원리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4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지금까지 배운 걸로 무엇을 할 수 있을까</a:t>
            </a:r>
            <a:r>
              <a:rPr lang="en-US" altLang="ko-KR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?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14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4 – Fundamentals of Robot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예술적인 작품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4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지금까지 배운 걸로 무엇을 할 수 있을까</a:t>
            </a:r>
            <a:r>
              <a:rPr lang="en-US" altLang="ko-KR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?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15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4 – Fundamentals of Robot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공학적인 작품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메이커의 세계는 넓다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16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4 – Fundamentals of Robot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아두이노 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UNO </a:t>
            </a:r>
            <a:r>
              <a:rPr lang="ko-KR" altLang="en-US" kern="0" dirty="0" smtClean="0">
                <a:latin typeface="Arial Narrow"/>
                <a:ea typeface="굴림" pitchFamily="50" charset="-127"/>
              </a:rPr>
              <a:t>말고 뭐가 있을까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?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메이커의 세계는 넓다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17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4 – Fundamentals of Robot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공학적인 작품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4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로봇 실습</a:t>
            </a:r>
            <a:r>
              <a:rPr lang="en-US" altLang="ko-KR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(4): </a:t>
            </a: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자율 탐사 로봇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18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4 – Fundamentals of Robot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ㅁ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8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2</a:t>
            </a:fld>
            <a:r>
              <a:rPr lang="en-US" smtClean="0"/>
              <a:t>/4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4 – Fundamentals of Robot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1623385"/>
            <a:ext cx="2720073" cy="886701"/>
            <a:chOff x="0" y="1383771"/>
            <a:chExt cx="2720073" cy="886701"/>
          </a:xfrm>
        </p:grpSpPr>
        <p:sp>
          <p:nvSpPr>
            <p:cNvPr id="4" name="TextBox 3"/>
            <p:cNvSpPr txBox="1"/>
            <p:nvPr/>
          </p:nvSpPr>
          <p:spPr bwMode="auto">
            <a:xfrm>
              <a:off x="0" y="1383771"/>
              <a:ext cx="2507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algn="l">
                <a:spcBef>
                  <a:spcPct val="20000"/>
                </a:spcBef>
                <a:buClr>
                  <a:srgbClr val="9999CC"/>
                </a:buClr>
                <a:buSzPct val="80000"/>
              </a:pPr>
              <a:r>
                <a:rPr lang="en-US" altLang="ko-KR" sz="24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24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24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아두이노 통신</a:t>
              </a:r>
            </a:p>
          </p:txBody>
        </p:sp>
        <p:sp>
          <p:nvSpPr>
            <p:cNvPr id="5" name="TextBox 4"/>
            <p:cNvSpPr txBox="1"/>
            <p:nvPr/>
          </p:nvSpPr>
          <p:spPr bwMode="auto">
            <a:xfrm>
              <a:off x="451503" y="1870362"/>
              <a:ext cx="226857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algn="l">
                <a:spcBef>
                  <a:spcPct val="20000"/>
                </a:spcBef>
                <a:buClr>
                  <a:srgbClr val="9999CC"/>
                </a:buClr>
                <a:buSzPct val="80000"/>
              </a:pPr>
              <a:r>
                <a:rPr lang="en-US" altLang="ko-KR" sz="20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20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.1 </a:t>
              </a:r>
              <a:r>
                <a:rPr lang="ko-KR" altLang="en-US" sz="20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블루투스 통신</a:t>
              </a:r>
            </a:p>
          </p:txBody>
        </p:sp>
      </p:grpSp>
      <p:sp>
        <p:nvSpPr>
          <p:cNvPr id="7" name="Title 4"/>
          <p:cNvSpPr txBox="1">
            <a:spLocks/>
          </p:cNvSpPr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sz="2800" kern="0" spc="-15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4277069"/>
            <a:ext cx="6269665" cy="886701"/>
            <a:chOff x="0" y="4120947"/>
            <a:chExt cx="6269665" cy="886701"/>
          </a:xfrm>
        </p:grpSpPr>
        <p:sp>
          <p:nvSpPr>
            <p:cNvPr id="18" name="TextBox 17"/>
            <p:cNvSpPr txBox="1"/>
            <p:nvPr/>
          </p:nvSpPr>
          <p:spPr bwMode="auto">
            <a:xfrm>
              <a:off x="0" y="4120947"/>
              <a:ext cx="626966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algn="l">
                <a:spcBef>
                  <a:spcPct val="20000"/>
                </a:spcBef>
                <a:buClr>
                  <a:srgbClr val="9999CC"/>
                </a:buClr>
                <a:buSzPct val="80000"/>
              </a:pPr>
              <a:r>
                <a:rPr lang="en-US" altLang="ko-KR" sz="24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24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24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지금까지 배운 걸로 무엇을 할 수 있을까</a:t>
              </a:r>
              <a:r>
                <a:rPr lang="en-US" altLang="ko-KR" sz="24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451503" y="4607538"/>
              <a:ext cx="287129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20000"/>
                </a:spcBef>
                <a:buClr>
                  <a:srgbClr val="9999CC"/>
                </a:buClr>
                <a:buSzPct val="80000"/>
              </a:pPr>
              <a:r>
                <a:rPr lang="en-US" altLang="ko-KR" sz="20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4.1 </a:t>
              </a:r>
              <a:r>
                <a:rPr lang="ko-KR" altLang="en-US" sz="20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아두이노 작품 예시</a:t>
              </a:r>
              <a:endPara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2761870"/>
            <a:ext cx="3412570" cy="1263415"/>
            <a:chOff x="0" y="2547983"/>
            <a:chExt cx="3412570" cy="1263415"/>
          </a:xfrm>
        </p:grpSpPr>
        <p:sp>
          <p:nvSpPr>
            <p:cNvPr id="6" name="TextBox 5"/>
            <p:cNvSpPr txBox="1"/>
            <p:nvPr/>
          </p:nvSpPr>
          <p:spPr bwMode="auto">
            <a:xfrm>
              <a:off x="451503" y="2998677"/>
              <a:ext cx="241925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algn="l">
                <a:spcBef>
                  <a:spcPct val="20000"/>
                </a:spcBef>
                <a:buClr>
                  <a:srgbClr val="9999CC"/>
                </a:buClr>
                <a:buSzPct val="80000"/>
              </a:pPr>
              <a:r>
                <a:rPr lang="en-US" altLang="ko-KR" sz="20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20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.1 </a:t>
              </a:r>
              <a:r>
                <a:rPr lang="en-US" altLang="ko-KR" sz="20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PWM</a:t>
              </a:r>
              <a:r>
                <a:rPr lang="ko-KR" altLang="en-US" sz="20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으로 제어</a:t>
              </a:r>
              <a:endPara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0" y="2547983"/>
              <a:ext cx="2507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algn="l">
                <a:spcBef>
                  <a:spcPct val="20000"/>
                </a:spcBef>
                <a:buClr>
                  <a:srgbClr val="9999CC"/>
                </a:buClr>
                <a:buSzPct val="80000"/>
              </a:pPr>
              <a:r>
                <a:rPr lang="en-US" altLang="ko-KR" sz="24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24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24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서보모터 제어</a:t>
              </a:r>
              <a:endPara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451503" y="3411288"/>
              <a:ext cx="296106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algn="l">
                <a:spcBef>
                  <a:spcPct val="20000"/>
                </a:spcBef>
                <a:buClr>
                  <a:srgbClr val="9999CC"/>
                </a:buClr>
                <a:buSzPct val="80000"/>
              </a:pPr>
              <a:r>
                <a:rPr lang="en-US" altLang="ko-KR" sz="20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20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.2 </a:t>
              </a:r>
              <a:r>
                <a:rPr lang="ko-KR" altLang="en-US" sz="20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자율 탐사 로봇 원리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0" y="5415555"/>
            <a:ext cx="3412570" cy="871300"/>
            <a:chOff x="0" y="5294684"/>
            <a:chExt cx="3412570" cy="871300"/>
          </a:xfrm>
        </p:grpSpPr>
        <p:sp>
          <p:nvSpPr>
            <p:cNvPr id="20" name="TextBox 19"/>
            <p:cNvSpPr txBox="1"/>
            <p:nvPr/>
          </p:nvSpPr>
          <p:spPr bwMode="auto">
            <a:xfrm>
              <a:off x="0" y="5294684"/>
              <a:ext cx="340990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algn="l">
                <a:spcBef>
                  <a:spcPct val="20000"/>
                </a:spcBef>
                <a:buClr>
                  <a:srgbClr val="9999CC"/>
                </a:buClr>
                <a:buSzPct val="80000"/>
              </a:pPr>
              <a:r>
                <a:rPr lang="en-US" altLang="ko-KR" sz="24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</a:t>
              </a:r>
              <a:r>
                <a:rPr lang="ko-KR" altLang="en-US" sz="24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로봇제작 실습 </a:t>
              </a:r>
              <a:r>
                <a:rPr lang="en-US" altLang="ko-KR" sz="24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24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451503" y="5765874"/>
              <a:ext cx="296106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20000"/>
                </a:spcBef>
                <a:buClr>
                  <a:srgbClr val="9999CC"/>
                </a:buClr>
                <a:buSzPct val="80000"/>
              </a:pPr>
              <a:r>
                <a:rPr lang="en-US" altLang="ko-KR" sz="20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20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.1 </a:t>
              </a:r>
              <a:r>
                <a:rPr lang="ko-KR" altLang="en-US" sz="20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자율 탐사 로봇 제작</a:t>
              </a:r>
              <a:endPara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495116"/>
            <a:ext cx="2976553" cy="886701"/>
            <a:chOff x="-73937" y="484900"/>
            <a:chExt cx="2976553" cy="886701"/>
          </a:xfrm>
        </p:grpSpPr>
        <p:sp>
          <p:nvSpPr>
            <p:cNvPr id="16" name="TextBox 15"/>
            <p:cNvSpPr txBox="1"/>
            <p:nvPr/>
          </p:nvSpPr>
          <p:spPr bwMode="auto">
            <a:xfrm>
              <a:off x="-73937" y="484900"/>
              <a:ext cx="219964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algn="l">
                <a:spcBef>
                  <a:spcPct val="20000"/>
                </a:spcBef>
                <a:buClr>
                  <a:srgbClr val="9999CC"/>
                </a:buClr>
                <a:buSzPct val="80000"/>
              </a:pPr>
              <a:r>
                <a:rPr lang="en-US" altLang="ko-KR" sz="24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24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로봇의 세계</a:t>
              </a: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377566" y="971491"/>
              <a:ext cx="25250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algn="l">
                <a:spcBef>
                  <a:spcPct val="20000"/>
                </a:spcBef>
                <a:buClr>
                  <a:srgbClr val="9999CC"/>
                </a:buClr>
                <a:buSzPct val="80000"/>
              </a:pPr>
              <a:r>
                <a:rPr lang="en-US" altLang="ko-KR" sz="20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1.1 </a:t>
              </a:r>
              <a:r>
                <a:rPr lang="ko-KR" altLang="en-US" sz="20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아름다운 로봇들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677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로봇의 세계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3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4 – Fundamentals of Robot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사람을 대신할 수 있는 로봇의 시대가 올까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?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미국의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Defense Advanced Research Projects Agency (DARPA)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대회를 참고해보자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2694724" y="6192922"/>
            <a:ext cx="374939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  <a:latin typeface="Arial Narrow" panose="020B0606020202030204" pitchFamily="34" charset="0"/>
                <a:hlinkClick r:id="rId3"/>
              </a:rPr>
              <a:t>https://</a:t>
            </a:r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  <a:hlinkClick r:id="rId3"/>
              </a:rPr>
              <a:t>www.youtube.com/watch?v=v6-heLIg85o</a:t>
            </a:r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// KAIST </a:t>
            </a:r>
            <a:r>
              <a:rPr lang="ko-KR" altLang="en-US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팀 로봇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pic>
        <p:nvPicPr>
          <p:cNvPr id="2" name="v6-heLIg85o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93510" y="1469966"/>
            <a:ext cx="8351822" cy="469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9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로봇의 세계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4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4 – Fundamentals of Robot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움직이는 로봇 기술의 정상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: </a:t>
            </a:r>
            <a:r>
              <a:rPr lang="ko-KR" altLang="en-US" kern="0" dirty="0" smtClean="0">
                <a:latin typeface="Arial Narrow"/>
                <a:ea typeface="굴림" pitchFamily="50" charset="-127"/>
              </a:rPr>
              <a:t>보스턴 다이나믹스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최근 현대차가 약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1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조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5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천억원에 인수하려는 보스턴 다이나믹스 회사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sp>
        <p:nvSpPr>
          <p:cNvPr id="12" name="Rectangle 20"/>
          <p:cNvSpPr/>
          <p:nvPr/>
        </p:nvSpPr>
        <p:spPr>
          <a:xfrm>
            <a:off x="5646852" y="6202447"/>
            <a:ext cx="31923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  <a:latin typeface="Arial Narrow" panose="020B0606020202030204" pitchFamily="34" charset="0"/>
                <a:hlinkClick r:id="rId3"/>
              </a:rPr>
              <a:t>https://</a:t>
            </a:r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  <a:hlinkClick r:id="rId3"/>
              </a:rPr>
              <a:t>www.youtube.com/watch?v=6Nm8i4eYOBI</a:t>
            </a:r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2" name="6Nm8i4eYOBI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49374" y="1401822"/>
            <a:ext cx="8466499" cy="476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5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로봇의 세계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5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4 – Fundamentals of Robot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사람을 대신할 수 있는 로봇의 시대가 올까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?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914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후쿠시마 원전사고에도 로봇이 사람대신 투입되는 시대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17757" y="1105276"/>
            <a:ext cx="266910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  <a:latin typeface="Arial Narrow" panose="020B0606020202030204" pitchFamily="34" charset="0"/>
                <a:hlinkClick r:id="rId3"/>
              </a:rPr>
              <a:t>https://</a:t>
            </a:r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  <a:hlinkClick r:id="rId3"/>
              </a:rPr>
              <a:t>www.youtube.com/watch?v=mhQixNlLF_k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pic>
        <p:nvPicPr>
          <p:cNvPr id="4" name="mhQixNlLF_k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78385" y="1376062"/>
            <a:ext cx="8208480" cy="4617270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0" y="6075731"/>
            <a:ext cx="914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하지만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,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방사능이 너무 높아서 로봇이 전부 고장나 버렸다고 한다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4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로봇의 세계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6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4 – Fundamentals of Robot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생체모방형 로봇의 시대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-2579" y="1008439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살아있는 동식물의 행동을 모방해서 로봇으로 구현하는 형태도 많은 발전이 있었음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618807" y="6329405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050" dirty="0">
                <a:solidFill>
                  <a:schemeClr val="tx1"/>
                </a:solidFill>
                <a:latin typeface="Arial Narrow" panose="020B0606020202030204" pitchFamily="34" charset="0"/>
                <a:hlinkClick r:id="rId3"/>
              </a:rPr>
              <a:t>https://</a:t>
            </a:r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  <a:hlinkClick r:id="rId3"/>
              </a:rPr>
              <a:t>www.youtube.com/watch?v=mzS3YPLJNnE</a:t>
            </a:r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pic>
        <p:nvPicPr>
          <p:cNvPr id="2" name="mzS3YPLJNnE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2221" y="1373129"/>
            <a:ext cx="8843029" cy="497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2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아두이노 통신 </a:t>
            </a:r>
            <a:r>
              <a:rPr lang="en-US" altLang="ko-KR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– </a:t>
            </a: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블루투스 통신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7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4 – Fundamentals of Robot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블루투스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?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2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아두이노 통신 </a:t>
            </a:r>
            <a:r>
              <a:rPr lang="en-US" altLang="ko-KR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– </a:t>
            </a: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블루투스 통신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8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4 – Fundamentals of Robot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블루투스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?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4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아두이노 통신 </a:t>
            </a:r>
            <a:r>
              <a:rPr lang="en-US" altLang="ko-KR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– </a:t>
            </a: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블루투스 통신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9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4 – Fundamentals of Robot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블루투스 통신 예제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2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Osaka"/>
        <a:cs typeface="Osaka"/>
      </a:majorFont>
      <a:minorFont>
        <a:latin typeface="Times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>
            <a:alpha val="8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200" b="0" dirty="0" smtClean="0">
            <a:solidFill>
              <a:schemeClr val="tx1"/>
            </a:solidFill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rgbClr val="187534"/>
            </a:solidFill>
            <a:effectLst/>
            <a:latin typeface="Arial" charset="0"/>
            <a:ea typeface="Osaka" charset="-128"/>
            <a:cs typeface="Osaka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algn="l">
          <a:spcBef>
            <a:spcPct val="20000"/>
          </a:spcBef>
          <a:buClr>
            <a:srgbClr val="9999CC"/>
          </a:buClr>
          <a:buSzPct val="80000"/>
          <a:defRPr sz="2000" b="0" kern="0" dirty="0" smtClean="0">
            <a:solidFill>
              <a:srgbClr val="000000"/>
            </a:solidFill>
            <a:latin typeface="Arial Narrow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53142</TotalTime>
  <Words>618</Words>
  <Application>Microsoft Office PowerPoint</Application>
  <PresentationFormat>On-screen Show (4:3)</PresentationFormat>
  <Paragraphs>158</Paragraphs>
  <Slides>18</Slides>
  <Notes>1</Notes>
  <HiddenSlides>0</HiddenSlides>
  <MMClips>4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Osaka</vt:lpstr>
      <vt:lpstr>굴림</vt:lpstr>
      <vt:lpstr>맑은 고딕</vt:lpstr>
      <vt:lpstr>Arial</vt:lpstr>
      <vt:lpstr>Arial Narrow</vt:lpstr>
      <vt:lpstr>Times</vt:lpstr>
      <vt:lpstr>Times New Roman</vt:lpstr>
      <vt:lpstr>Wingdings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Francis Bitter Magnet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Yukikazu Iwasa</dc:creator>
  <cp:lastModifiedBy>sunpark</cp:lastModifiedBy>
  <cp:revision>2304</cp:revision>
  <cp:lastPrinted>2017-05-19T07:02:17Z</cp:lastPrinted>
  <dcterms:created xsi:type="dcterms:W3CDTF">2014-11-19T03:59:33Z</dcterms:created>
  <dcterms:modified xsi:type="dcterms:W3CDTF">2020-11-11T10:04:51Z</dcterms:modified>
</cp:coreProperties>
</file>