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414" r:id="rId2"/>
    <p:sldId id="1568" r:id="rId3"/>
    <p:sldId id="1569" r:id="rId4"/>
    <p:sldId id="1570" r:id="rId5"/>
    <p:sldId id="1581" r:id="rId6"/>
    <p:sldId id="1572" r:id="rId7"/>
    <p:sldId id="1573" r:id="rId8"/>
    <p:sldId id="1574" r:id="rId9"/>
    <p:sldId id="1582" r:id="rId10"/>
    <p:sldId id="1583" r:id="rId11"/>
    <p:sldId id="1576" r:id="rId12"/>
    <p:sldId id="1577" r:id="rId13"/>
    <p:sldId id="1584" r:id="rId14"/>
    <p:sldId id="1585" r:id="rId15"/>
    <p:sldId id="1578" r:id="rId16"/>
    <p:sldId id="1579" r:id="rId17"/>
    <p:sldId id="1586" r:id="rId18"/>
    <p:sldId id="1580" r:id="rId19"/>
    <p:sldId id="1587" r:id="rId20"/>
    <p:sldId id="1588" r:id="rId21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BEE15F9-61D2-4451-A6D3-0EEAAC7339AC}">
          <p14:sldIdLst>
            <p14:sldId id="1414"/>
          </p14:sldIdLst>
        </p14:section>
        <p14:section name="Untitled Section" id="{9CACB88F-6207-4A79-8889-A4A537B69A16}">
          <p14:sldIdLst>
            <p14:sldId id="1568"/>
            <p14:sldId id="1569"/>
            <p14:sldId id="1570"/>
            <p14:sldId id="1581"/>
            <p14:sldId id="1572"/>
            <p14:sldId id="1573"/>
            <p14:sldId id="1574"/>
            <p14:sldId id="1582"/>
            <p14:sldId id="1583"/>
            <p14:sldId id="1576"/>
            <p14:sldId id="1577"/>
            <p14:sldId id="1584"/>
            <p14:sldId id="1585"/>
            <p14:sldId id="1578"/>
            <p14:sldId id="1579"/>
            <p14:sldId id="1586"/>
            <p14:sldId id="1580"/>
            <p14:sldId id="1587"/>
            <p14:sldId id="1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84" userDrawn="1">
          <p15:clr>
            <a:srgbClr val="A4A3A4"/>
          </p15:clr>
        </p15:guide>
        <p15:guide id="2" pos="4375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pos="2996" userDrawn="1">
          <p15:clr>
            <a:srgbClr val="A4A3A4"/>
          </p15:clr>
        </p15:guide>
        <p15:guide id="5" orient="horz" pos="1635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pos="4564" userDrawn="1">
          <p15:clr>
            <a:srgbClr val="A4A3A4"/>
          </p15:clr>
        </p15:guide>
        <p15:guide id="8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8BE66"/>
    <a:srgbClr val="F4F9F1"/>
    <a:srgbClr val="F17733"/>
    <a:srgbClr val="FEF5F0"/>
    <a:srgbClr val="0000FF"/>
    <a:srgbClr val="FFFFCC"/>
    <a:srgbClr val="FFFF99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0" autoAdjust="0"/>
    <p:restoredTop sz="94648" autoAdjust="0"/>
  </p:normalViewPr>
  <p:slideViewPr>
    <p:cSldViewPr snapToGrid="0" showGuides="1">
      <p:cViewPr varScale="1">
        <p:scale>
          <a:sx n="106" d="100"/>
          <a:sy n="106" d="100"/>
        </p:scale>
        <p:origin x="1830" y="78"/>
      </p:cViewPr>
      <p:guideLst>
        <p:guide orient="horz" pos="2160"/>
        <p:guide pos="5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-1566" y="-102"/>
      </p:cViewPr>
      <p:guideLst>
        <p:guide orient="horz" pos="1584"/>
        <p:guide pos="4375"/>
        <p:guide orient="horz" pos="2074"/>
        <p:guide pos="2996"/>
        <p:guide orient="horz" pos="1635"/>
        <p:guide orient="horz" pos="2142"/>
        <p:guide pos="4564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62D839C-949A-8C41-A63B-BF6F65D4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5" y="3228898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93D81310-C510-5741-A0A3-907D1314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3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 bit processor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12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7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13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enTheyCry96/RobotTutorial/tree/master/arduino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enTheyCry96/RobotTutorial/tree/master/arduino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tlThdr3O5Q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rSMgAxC50A0" TargetMode="Externa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henTheyCry96/RobotTutorial/tree/master/arduino/autodriving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enTheyCry96/RobotTutorial/tree/master/arduino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600" i="1" dirty="0">
              <a:solidFill>
                <a:schemeClr val="tx1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Introduction to Robot Making Class</a:t>
            </a: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 Week 2 -</a:t>
            </a:r>
            <a:endParaRPr lang="en-US" sz="3600" i="1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0468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Department of Electrical and Computer Engineering</a:t>
            </a:r>
            <a:b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</a:br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Seoul National University</a:t>
            </a: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Seong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Hyeon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Park </a:t>
            </a:r>
            <a:r>
              <a:rPr lang="en-US" altLang="ko-KR" sz="24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and Jae Young Chung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45A93-FE32-2945-8767-7A7088BDD0C8}" type="slidenum">
              <a:rPr lang="en-US" smtClean="0"/>
              <a:pPr/>
              <a:t>1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593"/>
          <a:stretch/>
        </p:blipFill>
        <p:spPr>
          <a:xfrm>
            <a:off x="4540995" y="0"/>
            <a:ext cx="4600426" cy="6491335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모터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10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PWM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으로 모터 제어해보기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>
                <a:latin typeface="Arial Narrow"/>
                <a:ea typeface="굴림" pitchFamily="50" charset="-127"/>
              </a:rPr>
              <a:t>뒤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387507" cy="459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코드 설명</a:t>
            </a:r>
            <a:endParaRPr lang="en-US" altLang="ko-KR" sz="180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디지털 핀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5,6,9,10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을 출력핀으로써 사용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6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출력값을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부터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까지 크게 해가면서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모터 속도를 증가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>
                <a:latin typeface="Arial Narrow"/>
                <a:ea typeface="굴림" pitchFamily="50" charset="-127"/>
              </a:rPr>
              <a:t>6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출력값을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에서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까지 작게 해가면서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모터 속도를 감소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(6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 핀이 차의 왼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/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오른쪽 모터의 전진인지 후진인지 판별 가능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!)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10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출력값을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부터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까지 크게 해가면서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모터 속도를 증가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10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출력값을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에서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까지 작게 해가면서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모터 속도를 감소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(10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핀이 차의 왼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/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오른쪽 모터의 전진인지 후진인지 판별 가능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!)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 flipH="1">
            <a:off x="5562092" y="2006364"/>
            <a:ext cx="3403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r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대소문자 조심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!! </a:t>
            </a:r>
            <a:r>
              <a:rPr lang="en-US" altLang="ko-KR" sz="2000" kern="0" dirty="0" err="1" smtClean="0">
                <a:solidFill>
                  <a:srgbClr val="FF0000"/>
                </a:solidFill>
                <a:latin typeface="Arial Narrow" pitchFamily="34" charset="0"/>
              </a:rPr>
              <a:t>pinMode</a:t>
            </a:r>
            <a:endParaRPr lang="ko-KR" altLang="en-US" sz="2000" kern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562092" y="5013383"/>
            <a:ext cx="3403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r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대소문자 조심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!! </a:t>
            </a:r>
            <a:r>
              <a:rPr lang="en-US" altLang="ko-KR" sz="2000" kern="0" dirty="0" err="1" smtClean="0">
                <a:solidFill>
                  <a:srgbClr val="FF0000"/>
                </a:solidFill>
                <a:latin typeface="Arial Narrow" pitchFamily="34" charset="0"/>
              </a:rPr>
              <a:t>analogWrite</a:t>
            </a:r>
            <a:endParaRPr lang="ko-KR" altLang="en-US" sz="2000" kern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036" y="5407788"/>
            <a:ext cx="4518923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코드 위치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: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  <a:hlinkClick r:id="rId3"/>
              </a:rPr>
              <a:t>https://github.com/WhenTheyCry96/RobotTutorial/tree/master/arduino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에서 폴더별로 하나씩 있음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조도 센서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13" name="Picture 2" descr="Image result for 라인트레이서 원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75"/>
          <a:stretch/>
        </p:blipFill>
        <p:spPr bwMode="auto">
          <a:xfrm>
            <a:off x="45332" y="2483363"/>
            <a:ext cx="9048178" cy="427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629582"/>
            <a:ext cx="9035358" cy="1731218"/>
            <a:chOff x="0" y="629582"/>
            <a:chExt cx="9035358" cy="1731218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0" y="629582"/>
              <a:ext cx="72981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indent="-341313" eaLnBrk="1" hangingPunct="1">
                <a:buClr>
                  <a:srgbClr val="00007D"/>
                </a:buClr>
                <a:defRPr/>
              </a:pPr>
              <a:r>
                <a:rPr lang="ko-KR" altLang="en-US" kern="0" dirty="0" smtClean="0">
                  <a:latin typeface="Arial Narrow"/>
                  <a:ea typeface="굴림" pitchFamily="50" charset="-127"/>
                </a:rPr>
                <a:t>조도센서 </a:t>
              </a:r>
              <a:r>
                <a:rPr lang="en-US" altLang="ko-KR" kern="0" dirty="0" smtClean="0">
                  <a:latin typeface="Arial Narrow"/>
                  <a:ea typeface="굴림" pitchFamily="50" charset="-127"/>
                </a:rPr>
                <a:t>(</a:t>
              </a:r>
              <a:r>
                <a:rPr lang="ko-KR" altLang="en-US" kern="0" dirty="0" smtClean="0">
                  <a:latin typeface="Arial Narrow"/>
                  <a:ea typeface="굴림" pitchFamily="50" charset="-127"/>
                </a:rPr>
                <a:t>디지털</a:t>
              </a:r>
              <a:r>
                <a:rPr lang="en-US" altLang="ko-KR" kern="0" dirty="0" smtClean="0">
                  <a:latin typeface="Arial Narrow"/>
                  <a:ea typeface="굴림" pitchFamily="50" charset="-127"/>
                </a:rPr>
                <a:t>) </a:t>
              </a:r>
              <a:r>
                <a:rPr lang="ko-KR" altLang="en-US" kern="0" dirty="0" smtClean="0">
                  <a:latin typeface="Arial Narrow"/>
                  <a:ea typeface="굴림" pitchFamily="50" charset="-127"/>
                </a:rPr>
                <a:t>입력 받기</a:t>
              </a:r>
              <a:endParaRPr lang="en-US" altLang="ko-KR" kern="0" dirty="0">
                <a:latin typeface="Arial Narrow"/>
                <a:ea typeface="굴림" pitchFamily="50" charset="-127"/>
              </a:endParaRP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0" y="1086605"/>
              <a:ext cx="8965250" cy="1274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발광부에서 빛을 쏴서 수광부에서 빛을 읽어서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,</a:t>
              </a:r>
            </a:p>
            <a:p>
              <a:pPr marL="0" lvl="1" indent="0" algn="just" eaLnBrk="1" hangingPunct="1">
                <a:buClr>
                  <a:srgbClr val="9999CC"/>
                </a:buClr>
                <a:buNone/>
                <a:defRPr/>
              </a:pP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       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지면이 어두운지 밝은지를 판별하는 원리</a:t>
              </a:r>
              <a:endParaRPr lang="en-US" altLang="ko-KR" sz="1800" b="0" kern="0" dirty="0">
                <a:latin typeface="Arial Narrow"/>
                <a:ea typeface="굴림" pitchFamily="50" charset="-127"/>
              </a:endParaRP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밝은지 어두운지에 대한 조절은 가변저항을 </a:t>
              </a:r>
              <a:endParaRPr lang="en-US" altLang="ko-KR" sz="1800" b="0" kern="0" dirty="0" smtClean="0">
                <a:latin typeface="Arial Narrow"/>
                <a:ea typeface="굴림" pitchFamily="50" charset="-127"/>
              </a:endParaRPr>
            </a:p>
            <a:p>
              <a:pPr marL="0" lvl="1" indent="0" algn="just" eaLnBrk="1" hangingPunct="1">
                <a:buClr>
                  <a:srgbClr val="9999CC"/>
                </a:buClr>
                <a:buNone/>
                <a:defRPr/>
              </a:pPr>
              <a:r>
                <a:rPr lang="en-US" altLang="ko-KR" sz="1800" b="0" kern="0" dirty="0">
                  <a:latin typeface="Arial Narrow"/>
                  <a:ea typeface="굴림" pitchFamily="50" charset="-127"/>
                </a:rPr>
                <a:t> 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      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드라이버로 돌리면서 구현 가능</a:t>
              </a:r>
              <a:endParaRPr lang="en-US" altLang="ko-KR" sz="1800" b="0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12" name="그림 8"/>
            <p:cNvPicPr>
              <a:picLocks noChangeAspect="1"/>
            </p:cNvPicPr>
            <p:nvPr/>
          </p:nvPicPr>
          <p:blipFill rotWithShape="1">
            <a:blip r:embed="rId3"/>
            <a:srcRect r="6801"/>
            <a:stretch/>
          </p:blipFill>
          <p:spPr>
            <a:xfrm>
              <a:off x="5287359" y="650432"/>
              <a:ext cx="3747999" cy="1426344"/>
            </a:xfrm>
            <a:prstGeom prst="rect">
              <a:avLst/>
            </a:prstGeom>
          </p:spPr>
        </p:pic>
        <p:sp>
          <p:nvSpPr>
            <p:cNvPr id="4" name="Bent-Up Arrow 3"/>
            <p:cNvSpPr/>
            <p:nvPr/>
          </p:nvSpPr>
          <p:spPr bwMode="auto">
            <a:xfrm>
              <a:off x="3838669" y="1859481"/>
              <a:ext cx="3367889" cy="421992"/>
            </a:xfrm>
            <a:prstGeom prst="bentUpArrow">
              <a:avLst>
                <a:gd name="adj1" fmla="val 42163"/>
                <a:gd name="adj2" fmla="val 50000"/>
                <a:gd name="adj3" fmla="val 25000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04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 센서 제어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조도센서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디지털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입력 받기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852657" cy="426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코드 설명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: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조도센서가 연결된 디지털 핀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2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번을 다음과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     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같이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#define SENSOR1 2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로 아예 설정 가능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285750" lvl="1" algn="just" eaLnBrk="1" hangingPunct="1">
              <a:buClr>
                <a:srgbClr val="9999CC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#define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변수 값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//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이런 식으로 사용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285750" lvl="1" algn="just" eaLnBrk="1" hangingPunct="1">
              <a:buClr>
                <a:srgbClr val="9999CC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여기서</a:t>
            </a:r>
            <a:r>
              <a:rPr lang="ko-KR" altLang="en-US" sz="1800" b="0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 </a:t>
            </a:r>
            <a:r>
              <a:rPr lang="en-US" altLang="ko-KR" sz="1800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;</a:t>
            </a:r>
            <a:r>
              <a:rPr lang="en-US" altLang="ko-KR" sz="1800" b="0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이나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en-US" altLang="ko-KR" sz="1800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=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을 붙이면 컴파일 에러 발생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err="1" smtClean="0">
                <a:latin typeface="Arial Narrow"/>
                <a:ea typeface="굴림" pitchFamily="50" charset="-127"/>
              </a:rPr>
              <a:t>pinMode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(SENSOR1, INPUT); //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입력 핀으로써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     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사용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조도센서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왼쪽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/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가운데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/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오른쪽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)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의 디지털 핀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>
                <a:latin typeface="Arial Narrow"/>
                <a:ea typeface="굴림" pitchFamily="50" charset="-127"/>
              </a:rPr>
              <a:t>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    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연결은 가능한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2,3,4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번으로 해주길 바람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i="1" kern="0" dirty="0" smtClean="0">
                <a:latin typeface="Arial Narrow"/>
                <a:ea typeface="굴림" pitchFamily="50" charset="-127"/>
              </a:rPr>
              <a:t>OR</a:t>
            </a:r>
            <a:endParaRPr lang="en-US" altLang="ko-KR" sz="1800" i="1" kern="0" dirty="0">
              <a:latin typeface="Arial Narrow"/>
              <a:ea typeface="굴림" pitchFamily="50" charset="-127"/>
            </a:endParaRPr>
          </a:p>
          <a:p>
            <a:pPr marL="285750" lvl="1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조도센서가 연결된 회로를 바꾸는 게 어려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>
                <a:latin typeface="Arial Narrow"/>
                <a:ea typeface="굴림" pitchFamily="50" charset="-127"/>
              </a:rPr>
              <a:t>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  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울 경우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코드에서의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#define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부분을 바꿔주면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   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됨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56" y="253497"/>
            <a:ext cx="4451065" cy="6202866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036" y="5407788"/>
            <a:ext cx="4518923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코드 위치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: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  <a:hlinkClick r:id="rId3"/>
              </a:rPr>
              <a:t>https://github.com/WhenTheyCry96/RobotTutorial/tree/master/arduino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에서 폴더별로 하나씩 있음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 센서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800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4" t="2048" r="295"/>
          <a:stretch/>
        </p:blipFill>
        <p:spPr>
          <a:xfrm>
            <a:off x="135392" y="672508"/>
            <a:ext cx="4644428" cy="2994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815"/>
          <a:stretch/>
        </p:blipFill>
        <p:spPr>
          <a:xfrm>
            <a:off x="4915212" y="672508"/>
            <a:ext cx="4090407" cy="5706328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0369" y="3744939"/>
            <a:ext cx="4874843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코드 사용 시 주의 점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1. SENSOR1,2,3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의 위치를 각각 파악할것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!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2. motor1,2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가 각각 왼쪽 오른쪽 모터인지 판단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!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3. motor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의 전진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/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후진이 각각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(5,6) (9,10)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인지 확인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!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본인의 회로에 맞추어서 코드에서의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#define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부분 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을 변경하면 됩니다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.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5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pic>
        <p:nvPicPr>
          <p:cNvPr id="4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" y="1190579"/>
            <a:ext cx="8929315" cy="5265784"/>
          </a:xfrm>
          <a:prstGeom prst="rect">
            <a:avLst/>
          </a:prstGeom>
        </p:spPr>
      </p:pic>
      <p:sp>
        <p:nvSpPr>
          <p:cNvPr id="5" name="직사각형 7"/>
          <p:cNvSpPr/>
          <p:nvPr/>
        </p:nvSpPr>
        <p:spPr bwMode="auto">
          <a:xfrm>
            <a:off x="2634558" y="1396896"/>
            <a:ext cx="119921" cy="486780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8"/>
          <p:cNvSpPr/>
          <p:nvPr/>
        </p:nvSpPr>
        <p:spPr bwMode="auto">
          <a:xfrm>
            <a:off x="3414081" y="1396895"/>
            <a:ext cx="564542" cy="115033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155881" y="990524"/>
            <a:ext cx="46833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b="0" kern="0" smtClean="0">
                <a:solidFill>
                  <a:srgbClr val="FF00FF"/>
                </a:solidFill>
                <a:latin typeface="Arial Narrow" pitchFamily="34" charset="0"/>
              </a:rPr>
              <a:t>이 가로 </a:t>
            </a:r>
            <a:r>
              <a:rPr lang="en-US" altLang="ko-KR" sz="2000" b="0" kern="0" dirty="0" smtClean="0">
                <a:solidFill>
                  <a:srgbClr val="FF00FF"/>
                </a:solidFill>
                <a:latin typeface="Arial Narrow" pitchFamily="34" charset="0"/>
              </a:rPr>
              <a:t>5</a:t>
            </a:r>
            <a:r>
              <a:rPr lang="ko-KR" altLang="en-US" sz="2000" b="0" kern="0" dirty="0" smtClean="0">
                <a:solidFill>
                  <a:srgbClr val="FF00FF"/>
                </a:solidFill>
                <a:latin typeface="Arial Narrow" pitchFamily="34" charset="0"/>
              </a:rPr>
              <a:t>개 구멍들이 연결되어있음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46569" y="1315376"/>
            <a:ext cx="24615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b="0" kern="0" dirty="0" smtClean="0">
                <a:solidFill>
                  <a:srgbClr val="FF00FF"/>
                </a:solidFill>
                <a:latin typeface="Arial Narrow" pitchFamily="34" charset="0"/>
              </a:rPr>
              <a:t>이 세로 구멍들이 전부 연결되어있음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 회로도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9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 소개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8772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4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차 산업 혁명 중 혁신적인 생활 변화를 이끌어 낼 기술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1086605"/>
            <a:ext cx="47335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자율 주행의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5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단계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pic>
        <p:nvPicPr>
          <p:cNvPr id="1026" name="Picture 2" descr="한눈에 보는 자율주행차 정의와 단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1451295"/>
            <a:ext cx="4668215" cy="27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ompanies most likely to get driverless cars on the road first -  Business Insid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r="7778"/>
          <a:stretch/>
        </p:blipFill>
        <p:spPr bwMode="auto">
          <a:xfrm>
            <a:off x="4569422" y="1363604"/>
            <a:ext cx="4527554" cy="41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29327" y="1081842"/>
            <a:ext cx="45676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자율 주행 기술 선도 글로벌 대기업 순위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4" name="직사각형 18"/>
          <p:cNvSpPr/>
          <p:nvPr/>
        </p:nvSpPr>
        <p:spPr bwMode="auto">
          <a:xfrm>
            <a:off x="7072933" y="2276473"/>
            <a:ext cx="708798" cy="5416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30" name="Picture 6" descr="기계행동학으로 접근하는 자율주행차의 윤리 이슈, 트롤리 딜레마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8" r="13135"/>
          <a:stretch/>
        </p:blipFill>
        <p:spPr bwMode="auto">
          <a:xfrm>
            <a:off x="424384" y="4405339"/>
            <a:ext cx="3879602" cy="210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-2579" y="4140573"/>
            <a:ext cx="47335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자율 주행의 딜레마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? (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트롤리 딜레마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" y="1081842"/>
            <a:ext cx="9012477" cy="54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 소개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16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일반적인 자율주행 자동차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테슬라 자율 주행 데모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(2019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년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2959224" y="5615979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tlThdr3O5Q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4471" y="1451295"/>
            <a:ext cx="8864153" cy="49860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5538" y="1099672"/>
            <a:ext cx="34419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https://www.youtube.com/watch?v=tlThdr3O5Qo</a:t>
            </a:r>
          </a:p>
        </p:txBody>
      </p:sp>
    </p:spTree>
    <p:extLst>
      <p:ext uri="{BB962C8B-B14F-4D97-AF65-F5344CB8AC3E}">
        <p14:creationId xmlns:p14="http://schemas.microsoft.com/office/powerpoint/2010/main" val="13634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 소개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17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3015557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일반적인 자율주행 자동차의 동작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629582"/>
            <a:ext cx="9053466" cy="2421907"/>
            <a:chOff x="0" y="629582"/>
            <a:chExt cx="9053466" cy="2421907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0" y="629582"/>
              <a:ext cx="72981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indent="-341313" eaLnBrk="1" hangingPunct="1">
                <a:buClr>
                  <a:srgbClr val="00007D"/>
                </a:buClr>
                <a:defRPr/>
              </a:pPr>
              <a:r>
                <a:rPr lang="ko-KR" altLang="en-US" kern="0" dirty="0" smtClean="0">
                  <a:latin typeface="Arial Narrow"/>
                  <a:ea typeface="굴림" pitchFamily="50" charset="-127"/>
                </a:rPr>
                <a:t>일반적인 자율주행 자동차의 원리</a:t>
              </a:r>
              <a:endParaRPr lang="en-US" altLang="ko-KR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2050" name="Picture 2" descr="자율주행차가 세상을 인식하는 방법 | 1bo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3412" y="629582"/>
              <a:ext cx="4200054" cy="2412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490782" y="1016071"/>
              <a:ext cx="4362629" cy="2035418"/>
              <a:chOff x="9525" y="1548144"/>
              <a:chExt cx="9062047" cy="422796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/>
              <a:srcRect t="10897" r="689" b="1206"/>
              <a:stretch/>
            </p:blipFill>
            <p:spPr>
              <a:xfrm>
                <a:off x="9525" y="1548144"/>
                <a:ext cx="9062047" cy="4227968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 bwMode="auto">
              <a:xfrm>
                <a:off x="5893806" y="2498756"/>
                <a:ext cx="1484768" cy="51680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119" y="3491251"/>
            <a:ext cx="4480441" cy="2402555"/>
          </a:xfrm>
          <a:prstGeom prst="rect">
            <a:avLst/>
          </a:prstGeom>
        </p:spPr>
      </p:pic>
      <p:pic>
        <p:nvPicPr>
          <p:cNvPr id="15" name="rSMgAxC50A0"/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82119" y="3541688"/>
            <a:ext cx="4572000" cy="25717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2579" y="6144571"/>
            <a:ext cx="3555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https://www.youtube.com/watch?v=rSMgAxC50A0</a:t>
            </a:r>
          </a:p>
        </p:txBody>
      </p:sp>
    </p:spTree>
    <p:extLst>
      <p:ext uri="{BB962C8B-B14F-4D97-AF65-F5344CB8AC3E}">
        <p14:creationId xmlns:p14="http://schemas.microsoft.com/office/powerpoint/2010/main" val="30730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>
                <a:solidFill>
                  <a:schemeClr val="tx1"/>
                </a:solidFill>
                <a:latin typeface="Arial Narrow" pitchFamily="34" charset="0"/>
              </a:rPr>
              <a:t>로봇 실습 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Arial Narrow" pitchFamily="34" charset="0"/>
              </a:rPr>
              <a:t>(2):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 기본 원리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18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조도센서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+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모터 제어를 통한 트랙킹 로봇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2" name="직사각형 22"/>
          <p:cNvSpPr/>
          <p:nvPr/>
        </p:nvSpPr>
        <p:spPr bwMode="auto">
          <a:xfrm>
            <a:off x="861439" y="1105276"/>
            <a:ext cx="497356" cy="4154787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 rot="20996051">
            <a:off x="920777" y="2707641"/>
            <a:ext cx="2399381" cy="2232962"/>
            <a:chOff x="586878" y="2544296"/>
            <a:chExt cx="2399381" cy="2232962"/>
          </a:xfrm>
        </p:grpSpPr>
        <p:grpSp>
          <p:nvGrpSpPr>
            <p:cNvPr id="19" name="그룹 20"/>
            <p:cNvGrpSpPr/>
            <p:nvPr/>
          </p:nvGrpSpPr>
          <p:grpSpPr>
            <a:xfrm>
              <a:off x="586878" y="2544296"/>
              <a:ext cx="2361537" cy="2232962"/>
              <a:chOff x="6050943" y="1219539"/>
              <a:chExt cx="2361537" cy="4656475"/>
            </a:xfrm>
          </p:grpSpPr>
          <p:sp>
            <p:nvSpPr>
              <p:cNvPr id="28" name="사다리꼴 5"/>
              <p:cNvSpPr/>
              <p:nvPr/>
            </p:nvSpPr>
            <p:spPr bwMode="auto">
              <a:xfrm>
                <a:off x="6050943" y="1852653"/>
                <a:ext cx="2361537" cy="755373"/>
              </a:xfrm>
              <a:prstGeom prst="trapezoid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9" name="직사각형 7"/>
              <p:cNvSpPr/>
              <p:nvPr/>
            </p:nvSpPr>
            <p:spPr bwMode="auto">
              <a:xfrm>
                <a:off x="6297433" y="2615980"/>
                <a:ext cx="1900362" cy="3260034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직사각형 8"/>
              <p:cNvSpPr/>
              <p:nvPr/>
            </p:nvSpPr>
            <p:spPr bwMode="auto">
              <a:xfrm>
                <a:off x="6384576" y="1456455"/>
                <a:ext cx="262553" cy="396199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순서도: 저장 데이터 9"/>
              <p:cNvSpPr/>
              <p:nvPr/>
            </p:nvSpPr>
            <p:spPr bwMode="auto">
              <a:xfrm rot="5400000">
                <a:off x="6307292" y="1320838"/>
                <a:ext cx="294198" cy="91600"/>
              </a:xfrm>
              <a:prstGeom prst="flowChartOnlineStorage">
                <a:avLst/>
              </a:prstGeom>
              <a:solidFill>
                <a:srgbClr val="0000FF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순서도: 저장 데이터 12"/>
              <p:cNvSpPr/>
              <p:nvPr/>
            </p:nvSpPr>
            <p:spPr bwMode="auto">
              <a:xfrm rot="5400000">
                <a:off x="6414554" y="1320838"/>
                <a:ext cx="294198" cy="91600"/>
              </a:xfrm>
              <a:prstGeom prst="flowChartOnlineStorage">
                <a:avLst/>
              </a:prstGeom>
              <a:solidFill>
                <a:schemeClr val="tx2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3" name="직사각형 14"/>
              <p:cNvSpPr/>
              <p:nvPr/>
            </p:nvSpPr>
            <p:spPr bwMode="auto">
              <a:xfrm>
                <a:off x="7120072" y="1456455"/>
                <a:ext cx="262553" cy="396199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4" name="순서도: 저장 데이터 15"/>
              <p:cNvSpPr/>
              <p:nvPr/>
            </p:nvSpPr>
            <p:spPr bwMode="auto">
              <a:xfrm rot="5400000">
                <a:off x="7042788" y="1320838"/>
                <a:ext cx="294198" cy="91600"/>
              </a:xfrm>
              <a:prstGeom prst="flowChartOnlineStorage">
                <a:avLst/>
              </a:prstGeom>
              <a:solidFill>
                <a:srgbClr val="0000FF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5" name="순서도: 저장 데이터 16"/>
              <p:cNvSpPr/>
              <p:nvPr/>
            </p:nvSpPr>
            <p:spPr bwMode="auto">
              <a:xfrm rot="5400000">
                <a:off x="7150050" y="1320838"/>
                <a:ext cx="294198" cy="91600"/>
              </a:xfrm>
              <a:prstGeom prst="flowChartOnlineStorage">
                <a:avLst/>
              </a:prstGeom>
              <a:solidFill>
                <a:schemeClr val="tx2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" name="직사각형 17"/>
              <p:cNvSpPr/>
              <p:nvPr/>
            </p:nvSpPr>
            <p:spPr bwMode="auto">
              <a:xfrm>
                <a:off x="7807701" y="1456455"/>
                <a:ext cx="262553" cy="396199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7" name="순서도: 저장 데이터 18"/>
              <p:cNvSpPr/>
              <p:nvPr/>
            </p:nvSpPr>
            <p:spPr bwMode="auto">
              <a:xfrm rot="5400000">
                <a:off x="7730417" y="1320838"/>
                <a:ext cx="294198" cy="91600"/>
              </a:xfrm>
              <a:prstGeom prst="flowChartOnlineStorage">
                <a:avLst/>
              </a:prstGeom>
              <a:solidFill>
                <a:srgbClr val="0000FF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8" name="순서도: 저장 데이터 19"/>
              <p:cNvSpPr/>
              <p:nvPr/>
            </p:nvSpPr>
            <p:spPr bwMode="auto">
              <a:xfrm rot="5400000">
                <a:off x="7837679" y="1320838"/>
                <a:ext cx="294198" cy="91600"/>
              </a:xfrm>
              <a:prstGeom prst="flowChartOnlineStorage">
                <a:avLst/>
              </a:prstGeom>
              <a:solidFill>
                <a:schemeClr val="tx2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 bwMode="auto">
            <a:xfrm>
              <a:off x="695886" y="3657384"/>
              <a:ext cx="136251" cy="11206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03456" y="3440317"/>
              <a:ext cx="136251" cy="555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95886" y="4439041"/>
              <a:ext cx="136251" cy="11206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03456" y="4221974"/>
              <a:ext cx="136251" cy="555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744950" y="3657384"/>
              <a:ext cx="136251" cy="11206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850008" y="3440317"/>
              <a:ext cx="136251" cy="555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744950" y="4439041"/>
              <a:ext cx="136251" cy="11206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50008" y="4221974"/>
              <a:ext cx="136251" cy="555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57974" y="1105276"/>
            <a:ext cx="2559794" cy="4154787"/>
            <a:chOff x="5457974" y="1105276"/>
            <a:chExt cx="2559794" cy="4154787"/>
          </a:xfrm>
        </p:grpSpPr>
        <p:sp>
          <p:nvSpPr>
            <p:cNvPr id="13" name="직사각형 22"/>
            <p:cNvSpPr/>
            <p:nvPr/>
          </p:nvSpPr>
          <p:spPr bwMode="auto">
            <a:xfrm>
              <a:off x="7520412" y="1105276"/>
              <a:ext cx="497356" cy="415478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 rot="603949" flipH="1">
              <a:off x="5457974" y="2717166"/>
              <a:ext cx="2399381" cy="2232962"/>
              <a:chOff x="586878" y="2544296"/>
              <a:chExt cx="2399381" cy="2232962"/>
            </a:xfrm>
          </p:grpSpPr>
          <p:grpSp>
            <p:nvGrpSpPr>
              <p:cNvPr id="40" name="그룹 20"/>
              <p:cNvGrpSpPr/>
              <p:nvPr/>
            </p:nvGrpSpPr>
            <p:grpSpPr>
              <a:xfrm>
                <a:off x="586878" y="2544296"/>
                <a:ext cx="2361537" cy="2232962"/>
                <a:chOff x="6050943" y="1219539"/>
                <a:chExt cx="2361537" cy="4656475"/>
              </a:xfrm>
            </p:grpSpPr>
            <p:sp>
              <p:nvSpPr>
                <p:cNvPr id="49" name="사다리꼴 5"/>
                <p:cNvSpPr/>
                <p:nvPr/>
              </p:nvSpPr>
              <p:spPr bwMode="auto">
                <a:xfrm>
                  <a:off x="6050943" y="1852653"/>
                  <a:ext cx="2361537" cy="75537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0" name="직사각형 7"/>
                <p:cNvSpPr/>
                <p:nvPr/>
              </p:nvSpPr>
              <p:spPr bwMode="auto">
                <a:xfrm>
                  <a:off x="6297433" y="2615980"/>
                  <a:ext cx="1900362" cy="32600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1" name="직사각형 8"/>
                <p:cNvSpPr/>
                <p:nvPr/>
              </p:nvSpPr>
              <p:spPr bwMode="auto">
                <a:xfrm>
                  <a:off x="6384576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2" name="순서도: 저장 데이터 9"/>
                <p:cNvSpPr/>
                <p:nvPr/>
              </p:nvSpPr>
              <p:spPr bwMode="auto">
                <a:xfrm rot="5400000">
                  <a:off x="6307292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3" name="순서도: 저장 데이터 12"/>
                <p:cNvSpPr/>
                <p:nvPr/>
              </p:nvSpPr>
              <p:spPr bwMode="auto">
                <a:xfrm rot="5400000">
                  <a:off x="6414554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4" name="직사각형 14"/>
                <p:cNvSpPr/>
                <p:nvPr/>
              </p:nvSpPr>
              <p:spPr bwMode="auto">
                <a:xfrm>
                  <a:off x="7120072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5" name="순서도: 저장 데이터 15"/>
                <p:cNvSpPr/>
                <p:nvPr/>
              </p:nvSpPr>
              <p:spPr bwMode="auto">
                <a:xfrm rot="5400000">
                  <a:off x="7042788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6" name="순서도: 저장 데이터 16"/>
                <p:cNvSpPr/>
                <p:nvPr/>
              </p:nvSpPr>
              <p:spPr bwMode="auto">
                <a:xfrm rot="5400000">
                  <a:off x="7150050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7" name="직사각형 17"/>
                <p:cNvSpPr/>
                <p:nvPr/>
              </p:nvSpPr>
              <p:spPr bwMode="auto">
                <a:xfrm>
                  <a:off x="7807701" y="1456455"/>
                  <a:ext cx="262553" cy="396199"/>
                </a:xfrm>
                <a:prstGeom prst="rect">
                  <a:avLst/>
                </a:prstGeom>
                <a:solidFill>
                  <a:schemeClr val="tx1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8" name="순서도: 저장 데이터 18"/>
                <p:cNvSpPr/>
                <p:nvPr/>
              </p:nvSpPr>
              <p:spPr bwMode="auto">
                <a:xfrm rot="5400000">
                  <a:off x="7730417" y="1320838"/>
                  <a:ext cx="294198" cy="91600"/>
                </a:xfrm>
                <a:prstGeom prst="flowChartOnlineStorage">
                  <a:avLst/>
                </a:prstGeom>
                <a:solidFill>
                  <a:srgbClr val="0000FF">
                    <a:alpha val="8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9" name="순서도: 저장 데이터 19"/>
                <p:cNvSpPr/>
                <p:nvPr/>
              </p:nvSpPr>
              <p:spPr bwMode="auto">
                <a:xfrm rot="5400000">
                  <a:off x="7837679" y="1320838"/>
                  <a:ext cx="294198" cy="91600"/>
                </a:xfrm>
                <a:prstGeom prst="flowChartOnlineStorage">
                  <a:avLst/>
                </a:prstGeom>
                <a:solidFill>
                  <a:schemeClr val="tx2">
                    <a:alpha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2200" b="0" dirty="0" smtClean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695886" y="3657384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603456" y="3440317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695886" y="4439041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603456" y="4221974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744950" y="3657384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2850008" y="3440317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2744950" y="4439041"/>
                <a:ext cx="136251" cy="112069"/>
              </a:xfrm>
              <a:prstGeom prst="rect">
                <a:avLst/>
              </a:prstGeom>
              <a:solidFill>
                <a:srgbClr val="FFFF99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850008" y="4221974"/>
                <a:ext cx="136251" cy="55528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60" name="Down Arrow 59"/>
          <p:cNvSpPr/>
          <p:nvPr/>
        </p:nvSpPr>
        <p:spPr bwMode="auto">
          <a:xfrm rot="776632" flipV="1">
            <a:off x="1234799" y="1755704"/>
            <a:ext cx="1404647" cy="860079"/>
          </a:xfrm>
          <a:prstGeom prst="downArrow">
            <a:avLst/>
          </a:prstGeom>
          <a:solidFill>
            <a:srgbClr val="FF0000">
              <a:alpha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1" name="Down Arrow 60"/>
          <p:cNvSpPr/>
          <p:nvPr/>
        </p:nvSpPr>
        <p:spPr bwMode="auto">
          <a:xfrm rot="20823368" flipH="1" flipV="1">
            <a:off x="6155590" y="1772299"/>
            <a:ext cx="1404647" cy="860079"/>
          </a:xfrm>
          <a:prstGeom prst="downArrow">
            <a:avLst/>
          </a:prstGeom>
          <a:solidFill>
            <a:srgbClr val="FF0000">
              <a:alpha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1036" y="5407788"/>
            <a:ext cx="8743665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코드 위치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: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>
                <a:latin typeface="Arial Narrow"/>
                <a:ea typeface="굴림" pitchFamily="50" charset="-127"/>
                <a:hlinkClick r:id="rId2"/>
              </a:rPr>
              <a:t>https://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hlinkClick r:id="rId2"/>
              </a:rPr>
              <a:t>github.com/WhenTheyCry96/RobotTutorial/tree/master/arduino/autodriving/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에서 아두이노 파일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(.</a:t>
            </a:r>
            <a:r>
              <a:rPr lang="en-US" altLang="ko-KR" sz="1800" b="0" kern="0" dirty="0" err="1" smtClean="0">
                <a:latin typeface="Arial Narrow"/>
                <a:ea typeface="굴림" pitchFamily="50" charset="-127"/>
              </a:rPr>
              <a:t>ino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)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에 있음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상세한 상수값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시간 조절등은 본인의 차량에 맞게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!)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5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>
                <a:solidFill>
                  <a:schemeClr val="tx1"/>
                </a:solidFill>
                <a:latin typeface="Arial Narrow" pitchFamily="34" charset="0"/>
              </a:rPr>
              <a:t>로봇 실습 </a:t>
            </a:r>
            <a:r>
              <a:rPr lang="en-US" altLang="ko-KR" sz="2800" i="1" kern="0" dirty="0">
                <a:solidFill>
                  <a:schemeClr val="tx1"/>
                </a:solidFill>
                <a:latin typeface="Arial Narrow" pitchFamily="34" charset="0"/>
              </a:rPr>
              <a:t>(2):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조도센서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+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모터 제어를 통한 자율주행 로봇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2" name="직사각형 22"/>
          <p:cNvSpPr/>
          <p:nvPr/>
        </p:nvSpPr>
        <p:spPr bwMode="auto">
          <a:xfrm>
            <a:off x="5364312" y="4127873"/>
            <a:ext cx="199093" cy="2328489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직사각형 22"/>
          <p:cNvSpPr/>
          <p:nvPr/>
        </p:nvSpPr>
        <p:spPr bwMode="auto">
          <a:xfrm>
            <a:off x="7323973" y="3673538"/>
            <a:ext cx="216000" cy="2782825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 rot="5400000" flipH="1">
            <a:off x="365876" y="1743669"/>
            <a:ext cx="1169475" cy="1430448"/>
            <a:chOff x="586878" y="2544296"/>
            <a:chExt cx="2399381" cy="2232962"/>
          </a:xfrm>
        </p:grpSpPr>
        <p:grpSp>
          <p:nvGrpSpPr>
            <p:cNvPr id="40" name="그룹 20"/>
            <p:cNvGrpSpPr/>
            <p:nvPr/>
          </p:nvGrpSpPr>
          <p:grpSpPr>
            <a:xfrm>
              <a:off x="586878" y="2544296"/>
              <a:ext cx="2361537" cy="2232962"/>
              <a:chOff x="6050943" y="1219539"/>
              <a:chExt cx="2361537" cy="4656475"/>
            </a:xfrm>
          </p:grpSpPr>
          <p:sp>
            <p:nvSpPr>
              <p:cNvPr id="49" name="사다리꼴 5"/>
              <p:cNvSpPr/>
              <p:nvPr/>
            </p:nvSpPr>
            <p:spPr bwMode="auto">
              <a:xfrm>
                <a:off x="6050943" y="1852653"/>
                <a:ext cx="2361537" cy="755373"/>
              </a:xfrm>
              <a:prstGeom prst="trapezoid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0" name="직사각형 7"/>
              <p:cNvSpPr/>
              <p:nvPr/>
            </p:nvSpPr>
            <p:spPr bwMode="auto">
              <a:xfrm>
                <a:off x="6297433" y="2615980"/>
                <a:ext cx="1900362" cy="3260034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1" name="직사각형 8"/>
              <p:cNvSpPr/>
              <p:nvPr/>
            </p:nvSpPr>
            <p:spPr bwMode="auto">
              <a:xfrm>
                <a:off x="6384576" y="1456455"/>
                <a:ext cx="262553" cy="396199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2" name="순서도: 저장 데이터 9"/>
              <p:cNvSpPr/>
              <p:nvPr/>
            </p:nvSpPr>
            <p:spPr bwMode="auto">
              <a:xfrm rot="5400000">
                <a:off x="6307292" y="1320838"/>
                <a:ext cx="294198" cy="91600"/>
              </a:xfrm>
              <a:prstGeom prst="flowChartOnlineStorage">
                <a:avLst/>
              </a:prstGeom>
              <a:solidFill>
                <a:srgbClr val="0000FF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3" name="순서도: 저장 데이터 12"/>
              <p:cNvSpPr/>
              <p:nvPr/>
            </p:nvSpPr>
            <p:spPr bwMode="auto">
              <a:xfrm rot="5400000">
                <a:off x="6414554" y="1320838"/>
                <a:ext cx="294198" cy="91600"/>
              </a:xfrm>
              <a:prstGeom prst="flowChartOnlineStorage">
                <a:avLst/>
              </a:prstGeom>
              <a:solidFill>
                <a:schemeClr val="tx2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4" name="직사각형 14"/>
              <p:cNvSpPr/>
              <p:nvPr/>
            </p:nvSpPr>
            <p:spPr bwMode="auto">
              <a:xfrm>
                <a:off x="7120072" y="1456455"/>
                <a:ext cx="262553" cy="396199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5" name="순서도: 저장 데이터 15"/>
              <p:cNvSpPr/>
              <p:nvPr/>
            </p:nvSpPr>
            <p:spPr bwMode="auto">
              <a:xfrm rot="5400000">
                <a:off x="7042788" y="1320838"/>
                <a:ext cx="294198" cy="91600"/>
              </a:xfrm>
              <a:prstGeom prst="flowChartOnlineStorage">
                <a:avLst/>
              </a:prstGeom>
              <a:solidFill>
                <a:srgbClr val="0000FF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6" name="순서도: 저장 데이터 16"/>
              <p:cNvSpPr/>
              <p:nvPr/>
            </p:nvSpPr>
            <p:spPr bwMode="auto">
              <a:xfrm rot="5400000">
                <a:off x="7150050" y="1320838"/>
                <a:ext cx="294198" cy="91600"/>
              </a:xfrm>
              <a:prstGeom prst="flowChartOnlineStorage">
                <a:avLst/>
              </a:prstGeom>
              <a:solidFill>
                <a:schemeClr val="tx2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7" name="직사각형 17"/>
              <p:cNvSpPr/>
              <p:nvPr/>
            </p:nvSpPr>
            <p:spPr bwMode="auto">
              <a:xfrm>
                <a:off x="7807701" y="1456455"/>
                <a:ext cx="262553" cy="396199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8" name="순서도: 저장 데이터 18"/>
              <p:cNvSpPr/>
              <p:nvPr/>
            </p:nvSpPr>
            <p:spPr bwMode="auto">
              <a:xfrm rot="5400000">
                <a:off x="7730417" y="1320838"/>
                <a:ext cx="294198" cy="91600"/>
              </a:xfrm>
              <a:prstGeom prst="flowChartOnlineStorage">
                <a:avLst/>
              </a:prstGeom>
              <a:solidFill>
                <a:srgbClr val="0000FF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순서도: 저장 데이터 19"/>
              <p:cNvSpPr/>
              <p:nvPr/>
            </p:nvSpPr>
            <p:spPr bwMode="auto">
              <a:xfrm rot="5400000">
                <a:off x="7837679" y="1320838"/>
                <a:ext cx="294198" cy="91600"/>
              </a:xfrm>
              <a:prstGeom prst="flowChartOnlineStorage">
                <a:avLst/>
              </a:prstGeom>
              <a:solidFill>
                <a:schemeClr val="tx2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 bwMode="auto">
            <a:xfrm>
              <a:off x="695886" y="3657384"/>
              <a:ext cx="136251" cy="11206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03456" y="3440317"/>
              <a:ext cx="136251" cy="555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95886" y="4439041"/>
              <a:ext cx="136251" cy="11206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03456" y="4221974"/>
              <a:ext cx="136251" cy="555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744950" y="3657384"/>
              <a:ext cx="136251" cy="11206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850008" y="3440317"/>
              <a:ext cx="136251" cy="555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744950" y="4439041"/>
              <a:ext cx="136251" cy="11206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850008" y="4221974"/>
              <a:ext cx="136251" cy="555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Block Arc 3"/>
          <p:cNvSpPr/>
          <p:nvPr/>
        </p:nvSpPr>
        <p:spPr bwMode="auto">
          <a:xfrm>
            <a:off x="4863855" y="1391026"/>
            <a:ext cx="2688879" cy="4565024"/>
          </a:xfrm>
          <a:prstGeom prst="blockArc">
            <a:avLst>
              <a:gd name="adj1" fmla="val 16253830"/>
              <a:gd name="adj2" fmla="val 83102"/>
              <a:gd name="adj3" fmla="val 8763"/>
            </a:avLst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Block Arc 61"/>
          <p:cNvSpPr/>
          <p:nvPr/>
        </p:nvSpPr>
        <p:spPr bwMode="auto">
          <a:xfrm>
            <a:off x="3759899" y="3335653"/>
            <a:ext cx="1811684" cy="1593513"/>
          </a:xfrm>
          <a:prstGeom prst="blockArc">
            <a:avLst>
              <a:gd name="adj1" fmla="val 16253830"/>
              <a:gd name="adj2" fmla="val 72524"/>
              <a:gd name="adj3" fmla="val 12069"/>
            </a:avLst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3" name="직사각형 22"/>
          <p:cNvSpPr/>
          <p:nvPr/>
        </p:nvSpPr>
        <p:spPr bwMode="auto">
          <a:xfrm rot="5400000">
            <a:off x="3148911" y="-1522294"/>
            <a:ext cx="238400" cy="6065442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직사각형 22"/>
          <p:cNvSpPr/>
          <p:nvPr/>
        </p:nvSpPr>
        <p:spPr bwMode="auto">
          <a:xfrm rot="5400000">
            <a:off x="2354127" y="1200363"/>
            <a:ext cx="207778" cy="4445252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9050" y="2040104"/>
            <a:ext cx="4676700" cy="906849"/>
            <a:chOff x="1849050" y="2040104"/>
            <a:chExt cx="4676700" cy="906849"/>
          </a:xfrm>
        </p:grpSpPr>
        <p:sp>
          <p:nvSpPr>
            <p:cNvPr id="65" name="Down Arrow 64"/>
            <p:cNvSpPr/>
            <p:nvPr/>
          </p:nvSpPr>
          <p:spPr bwMode="auto">
            <a:xfrm rot="5400000" flipV="1">
              <a:off x="1986724" y="1905267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6" name="Down Arrow 65"/>
            <p:cNvSpPr/>
            <p:nvPr/>
          </p:nvSpPr>
          <p:spPr bwMode="auto">
            <a:xfrm rot="5400000" flipV="1">
              <a:off x="3199888" y="1902430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7" name="Down Arrow 66"/>
            <p:cNvSpPr/>
            <p:nvPr/>
          </p:nvSpPr>
          <p:spPr bwMode="auto">
            <a:xfrm rot="5400000" flipV="1">
              <a:off x="4413774" y="1938426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6162743" flipV="1">
              <a:off x="5633473" y="2054675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36847" y="3159503"/>
            <a:ext cx="781619" cy="3453835"/>
            <a:chOff x="6036847" y="3159503"/>
            <a:chExt cx="781619" cy="3453835"/>
          </a:xfrm>
        </p:grpSpPr>
        <p:sp>
          <p:nvSpPr>
            <p:cNvPr id="69" name="Down Arrow 68"/>
            <p:cNvSpPr/>
            <p:nvPr/>
          </p:nvSpPr>
          <p:spPr bwMode="auto">
            <a:xfrm rot="10800000" flipV="1">
              <a:off x="6036847" y="3159503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V="1">
              <a:off x="6051494" y="4379150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V="1">
              <a:off x="6063862" y="5583387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9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X – Fundamentals of Robot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532745"/>
            <a:ext cx="34307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 프로그래밍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1503" y="1019336"/>
            <a:ext cx="2268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변수와 자료형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1503" y="3368585"/>
            <a:ext cx="2853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전진 제어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800" kern="0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2462096"/>
            <a:ext cx="17828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모터제어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1503" y="2948687"/>
            <a:ext cx="19319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PWM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451503" y="3782605"/>
            <a:ext cx="2853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.3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후진 제어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0" y="4462168"/>
            <a:ext cx="25074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조도센서 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51503" y="4948759"/>
            <a:ext cx="3127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조도센서 동시에 제어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0" y="5626133"/>
            <a:ext cx="35397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로봇제작 실습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51503" y="1437396"/>
            <a:ext cx="1409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1503" y="1835855"/>
            <a:ext cx="1409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1503" y="6031327"/>
            <a:ext cx="41537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자동차를 만들어보자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7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Arial Narrow" pitchFamily="34" charset="0"/>
              </a:rPr>
              <a:t>과제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Arial Narrow" pitchFamily="34" charset="0"/>
              </a:rPr>
              <a:t>: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 보강하기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20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조도센서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+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모터 제어를 통한 자율주행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로봇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완주하도록 노력해 봅시다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!)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2" name="직사각형 22"/>
          <p:cNvSpPr/>
          <p:nvPr/>
        </p:nvSpPr>
        <p:spPr bwMode="auto">
          <a:xfrm>
            <a:off x="5364312" y="4127873"/>
            <a:ext cx="199093" cy="2328489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직사각형 22"/>
          <p:cNvSpPr/>
          <p:nvPr/>
        </p:nvSpPr>
        <p:spPr bwMode="auto">
          <a:xfrm>
            <a:off x="7323973" y="3673538"/>
            <a:ext cx="216000" cy="2782825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 rot="5400000" flipH="1">
            <a:off x="365876" y="1743669"/>
            <a:ext cx="1169475" cy="1430448"/>
            <a:chOff x="586878" y="2544296"/>
            <a:chExt cx="2399381" cy="2232962"/>
          </a:xfrm>
        </p:grpSpPr>
        <p:grpSp>
          <p:nvGrpSpPr>
            <p:cNvPr id="40" name="그룹 20"/>
            <p:cNvGrpSpPr/>
            <p:nvPr/>
          </p:nvGrpSpPr>
          <p:grpSpPr>
            <a:xfrm>
              <a:off x="586878" y="2544296"/>
              <a:ext cx="2361537" cy="2232962"/>
              <a:chOff x="6050943" y="1219539"/>
              <a:chExt cx="2361537" cy="4656475"/>
            </a:xfrm>
          </p:grpSpPr>
          <p:sp>
            <p:nvSpPr>
              <p:cNvPr id="49" name="사다리꼴 5"/>
              <p:cNvSpPr/>
              <p:nvPr/>
            </p:nvSpPr>
            <p:spPr bwMode="auto">
              <a:xfrm>
                <a:off x="6050943" y="1852653"/>
                <a:ext cx="2361537" cy="755373"/>
              </a:xfrm>
              <a:prstGeom prst="trapezoid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0" name="직사각형 7"/>
              <p:cNvSpPr/>
              <p:nvPr/>
            </p:nvSpPr>
            <p:spPr bwMode="auto">
              <a:xfrm>
                <a:off x="6297433" y="2615980"/>
                <a:ext cx="1900362" cy="3260034"/>
              </a:xfrm>
              <a:prstGeom prst="rect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1" name="직사각형 8"/>
              <p:cNvSpPr/>
              <p:nvPr/>
            </p:nvSpPr>
            <p:spPr bwMode="auto">
              <a:xfrm>
                <a:off x="6384576" y="1456455"/>
                <a:ext cx="262553" cy="396199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2" name="순서도: 저장 데이터 9"/>
              <p:cNvSpPr/>
              <p:nvPr/>
            </p:nvSpPr>
            <p:spPr bwMode="auto">
              <a:xfrm rot="5400000">
                <a:off x="6307292" y="1320838"/>
                <a:ext cx="294198" cy="91600"/>
              </a:xfrm>
              <a:prstGeom prst="flowChartOnlineStorage">
                <a:avLst/>
              </a:prstGeom>
              <a:solidFill>
                <a:srgbClr val="0000FF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3" name="순서도: 저장 데이터 12"/>
              <p:cNvSpPr/>
              <p:nvPr/>
            </p:nvSpPr>
            <p:spPr bwMode="auto">
              <a:xfrm rot="5400000">
                <a:off x="6414554" y="1320838"/>
                <a:ext cx="294198" cy="91600"/>
              </a:xfrm>
              <a:prstGeom prst="flowChartOnlineStorage">
                <a:avLst/>
              </a:prstGeom>
              <a:solidFill>
                <a:schemeClr val="tx2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4" name="직사각형 14"/>
              <p:cNvSpPr/>
              <p:nvPr/>
            </p:nvSpPr>
            <p:spPr bwMode="auto">
              <a:xfrm>
                <a:off x="7120072" y="1456455"/>
                <a:ext cx="262553" cy="396199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5" name="순서도: 저장 데이터 15"/>
              <p:cNvSpPr/>
              <p:nvPr/>
            </p:nvSpPr>
            <p:spPr bwMode="auto">
              <a:xfrm rot="5400000">
                <a:off x="7042788" y="1320838"/>
                <a:ext cx="294198" cy="91600"/>
              </a:xfrm>
              <a:prstGeom prst="flowChartOnlineStorage">
                <a:avLst/>
              </a:prstGeom>
              <a:solidFill>
                <a:srgbClr val="0000FF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6" name="순서도: 저장 데이터 16"/>
              <p:cNvSpPr/>
              <p:nvPr/>
            </p:nvSpPr>
            <p:spPr bwMode="auto">
              <a:xfrm rot="5400000">
                <a:off x="7150050" y="1320838"/>
                <a:ext cx="294198" cy="91600"/>
              </a:xfrm>
              <a:prstGeom prst="flowChartOnlineStorage">
                <a:avLst/>
              </a:prstGeom>
              <a:solidFill>
                <a:schemeClr val="tx2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7" name="직사각형 17"/>
              <p:cNvSpPr/>
              <p:nvPr/>
            </p:nvSpPr>
            <p:spPr bwMode="auto">
              <a:xfrm>
                <a:off x="7807701" y="1456455"/>
                <a:ext cx="262553" cy="396199"/>
              </a:xfrm>
              <a:prstGeom prst="rect">
                <a:avLst/>
              </a:prstGeom>
              <a:solidFill>
                <a:schemeClr val="tx1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8" name="순서도: 저장 데이터 18"/>
              <p:cNvSpPr/>
              <p:nvPr/>
            </p:nvSpPr>
            <p:spPr bwMode="auto">
              <a:xfrm rot="5400000">
                <a:off x="7730417" y="1320838"/>
                <a:ext cx="294198" cy="91600"/>
              </a:xfrm>
              <a:prstGeom prst="flowChartOnlineStorage">
                <a:avLst/>
              </a:prstGeom>
              <a:solidFill>
                <a:srgbClr val="0000FF">
                  <a:alpha val="8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순서도: 저장 데이터 19"/>
              <p:cNvSpPr/>
              <p:nvPr/>
            </p:nvSpPr>
            <p:spPr bwMode="auto">
              <a:xfrm rot="5400000">
                <a:off x="7837679" y="1320838"/>
                <a:ext cx="294198" cy="91600"/>
              </a:xfrm>
              <a:prstGeom prst="flowChartOnlineStorage">
                <a:avLst/>
              </a:prstGeom>
              <a:solidFill>
                <a:schemeClr val="tx2">
                  <a:alpha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 bwMode="auto">
            <a:xfrm>
              <a:off x="695886" y="3657384"/>
              <a:ext cx="136251" cy="11206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03456" y="3440317"/>
              <a:ext cx="136251" cy="555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95886" y="4439041"/>
              <a:ext cx="136251" cy="11206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03456" y="4221974"/>
              <a:ext cx="136251" cy="555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744950" y="3657384"/>
              <a:ext cx="136251" cy="11206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850008" y="3440317"/>
              <a:ext cx="136251" cy="555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744950" y="4439041"/>
              <a:ext cx="136251" cy="11206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850008" y="4221974"/>
              <a:ext cx="136251" cy="55528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Block Arc 3"/>
          <p:cNvSpPr/>
          <p:nvPr/>
        </p:nvSpPr>
        <p:spPr bwMode="auto">
          <a:xfrm>
            <a:off x="4863855" y="1391026"/>
            <a:ext cx="2688879" cy="4565024"/>
          </a:xfrm>
          <a:prstGeom prst="blockArc">
            <a:avLst>
              <a:gd name="adj1" fmla="val 16253830"/>
              <a:gd name="adj2" fmla="val 83102"/>
              <a:gd name="adj3" fmla="val 8763"/>
            </a:avLst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2" name="Block Arc 61"/>
          <p:cNvSpPr/>
          <p:nvPr/>
        </p:nvSpPr>
        <p:spPr bwMode="auto">
          <a:xfrm>
            <a:off x="3759899" y="3335653"/>
            <a:ext cx="1811684" cy="1593513"/>
          </a:xfrm>
          <a:prstGeom prst="blockArc">
            <a:avLst>
              <a:gd name="adj1" fmla="val 16253830"/>
              <a:gd name="adj2" fmla="val 72524"/>
              <a:gd name="adj3" fmla="val 12069"/>
            </a:avLst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3" name="직사각형 22"/>
          <p:cNvSpPr/>
          <p:nvPr/>
        </p:nvSpPr>
        <p:spPr bwMode="auto">
          <a:xfrm rot="5400000">
            <a:off x="3148911" y="-1522294"/>
            <a:ext cx="238400" cy="6065442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직사각형 22"/>
          <p:cNvSpPr/>
          <p:nvPr/>
        </p:nvSpPr>
        <p:spPr bwMode="auto">
          <a:xfrm rot="5400000">
            <a:off x="2354127" y="1200363"/>
            <a:ext cx="207778" cy="4445252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9050" y="2040104"/>
            <a:ext cx="4676700" cy="906849"/>
            <a:chOff x="1849050" y="2040104"/>
            <a:chExt cx="4676700" cy="906849"/>
          </a:xfrm>
        </p:grpSpPr>
        <p:sp>
          <p:nvSpPr>
            <p:cNvPr id="65" name="Down Arrow 64"/>
            <p:cNvSpPr/>
            <p:nvPr/>
          </p:nvSpPr>
          <p:spPr bwMode="auto">
            <a:xfrm rot="5400000" flipV="1">
              <a:off x="1986724" y="1905267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6" name="Down Arrow 65"/>
            <p:cNvSpPr/>
            <p:nvPr/>
          </p:nvSpPr>
          <p:spPr bwMode="auto">
            <a:xfrm rot="5400000" flipV="1">
              <a:off x="3199888" y="1902430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7" name="Down Arrow 66"/>
            <p:cNvSpPr/>
            <p:nvPr/>
          </p:nvSpPr>
          <p:spPr bwMode="auto">
            <a:xfrm rot="5400000" flipV="1">
              <a:off x="4413774" y="1938426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6162743" flipV="1">
              <a:off x="5633473" y="2054675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36847" y="3159503"/>
            <a:ext cx="781619" cy="3453835"/>
            <a:chOff x="6036847" y="3159503"/>
            <a:chExt cx="781619" cy="3453835"/>
          </a:xfrm>
        </p:grpSpPr>
        <p:sp>
          <p:nvSpPr>
            <p:cNvPr id="69" name="Down Arrow 68"/>
            <p:cNvSpPr/>
            <p:nvPr/>
          </p:nvSpPr>
          <p:spPr bwMode="auto">
            <a:xfrm rot="10800000" flipV="1">
              <a:off x="6036847" y="3159503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V="1">
              <a:off x="6051494" y="4379150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V="1">
              <a:off x="6063862" y="5583387"/>
              <a:ext cx="754604" cy="1029951"/>
            </a:xfrm>
            <a:prstGeom prst="downArrow">
              <a:avLst>
                <a:gd name="adj1" fmla="val 50000"/>
                <a:gd name="adj2" fmla="val 52105"/>
              </a:avLst>
            </a:prstGeom>
            <a:solidFill>
              <a:srgbClr val="FF0000">
                <a:alpha val="8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5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5314385" y="771424"/>
            <a:ext cx="3786151" cy="15978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4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883271" y="5117633"/>
            <a:ext cx="4217265" cy="8570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4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아두이노 프로그래밍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변수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데이터를 읽고 쓰는 공간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메모리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예시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센서값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스위치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ON/OFF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상태 등등 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>
                <a:latin typeface="Arial Narrow"/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      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메모리에 저장</a:t>
            </a:r>
            <a:endParaRPr lang="en-US" altLang="ko-KR" sz="1800" b="0" kern="0" dirty="0">
              <a:latin typeface="Arial Narrow"/>
              <a:ea typeface="굴림" pitchFamily="50" charset="-127"/>
              <a:sym typeface="Wingdings" panose="05000000000000000000" pitchFamily="2" charset="2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데이터를 저장하는 곳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: “</a:t>
            </a:r>
            <a:r>
              <a:rPr lang="ko-KR" altLang="en-US" sz="180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변수</a:t>
            </a:r>
            <a:r>
              <a:rPr lang="en-US" altLang="ko-KR" sz="180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”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파이썬과 다르게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, “</a:t>
            </a:r>
            <a:r>
              <a:rPr lang="ko-KR" altLang="en-US" sz="1800" u="sng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자료형</a:t>
            </a:r>
            <a:r>
              <a:rPr lang="en-US" altLang="ko-KR" sz="180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”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 존재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!</a:t>
            </a:r>
            <a:endParaRPr lang="en-US" altLang="ko-KR" sz="180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85" y="2426127"/>
            <a:ext cx="3804258" cy="66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3" y="3331589"/>
            <a:ext cx="9050886" cy="1707348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2954606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자료형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아두이노 우노 한정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-2579" y="5095804"/>
            <a:ext cx="4837129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자료형의 중요성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자료형에 알맞게 데이터가 변환되기 때문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오른쪽 예시의 결과는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? 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입니다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3667"/>
          <a:stretch/>
        </p:blipFill>
        <p:spPr>
          <a:xfrm>
            <a:off x="4977365" y="5245759"/>
            <a:ext cx="4029075" cy="6578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155" y="813280"/>
            <a:ext cx="2524125" cy="1447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l="17520" r="27407"/>
          <a:stretch/>
        </p:blipFill>
        <p:spPr>
          <a:xfrm>
            <a:off x="8032750" y="5520634"/>
            <a:ext cx="120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연산자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086605"/>
            <a:ext cx="8984258" cy="1991233"/>
            <a:chOff x="0" y="1086605"/>
            <a:chExt cx="8984258" cy="1991233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0" y="1086605"/>
              <a:ext cx="896525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산술 연산자는 숫자의 사칙연산 가능케 함 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*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연산자의 </a:t>
              </a:r>
              <a:r>
                <a:rPr lang="en-US" altLang="ko-KR" sz="1800" kern="0" dirty="0" smtClean="0">
                  <a:latin typeface="Arial Narrow"/>
                  <a:ea typeface="굴림" pitchFamily="50" charset="-127"/>
                </a:rPr>
                <a:t>=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은 같다가 아니라 대입의 의미</a:t>
              </a:r>
              <a:endParaRPr lang="en-US" altLang="ko-KR" sz="1800" b="0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583" y="1363338"/>
              <a:ext cx="8829675" cy="17145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-2579" y="3087363"/>
            <a:ext cx="8965250" cy="1485419"/>
            <a:chOff x="-2579" y="3087363"/>
            <a:chExt cx="8965250" cy="1485419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-2579" y="3087363"/>
              <a:ext cx="896525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계산과 동시에 대입을 하는 연산자들 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(</a:t>
              </a:r>
              <a:r>
                <a:rPr lang="ko-KR" altLang="en-US" sz="1800" u="sng" kern="0" dirty="0" smtClean="0">
                  <a:solidFill>
                    <a:srgbClr val="FF0000"/>
                  </a:solidFill>
                  <a:latin typeface="Arial Narrow"/>
                  <a:ea typeface="굴림" pitchFamily="50" charset="-127"/>
                </a:rPr>
                <a:t>쓰지말았으면 하는 문법</a:t>
              </a:r>
              <a:r>
                <a:rPr lang="en-US" altLang="ko-KR" sz="1800" u="sng" kern="0" dirty="0" smtClean="0">
                  <a:solidFill>
                    <a:srgbClr val="FF0000"/>
                  </a:solidFill>
                  <a:latin typeface="Arial Narrow"/>
                  <a:ea typeface="굴림" pitchFamily="50" charset="-127"/>
                </a:rPr>
                <a:t>!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)</a:t>
              </a:r>
              <a:endParaRPr lang="en-US" altLang="ko-KR" sz="1800" b="0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583" y="3429782"/>
              <a:ext cx="8801100" cy="11430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-2579" y="4580814"/>
            <a:ext cx="8986837" cy="1934124"/>
            <a:chOff x="-2579" y="4580814"/>
            <a:chExt cx="8986837" cy="19341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108" y="4838538"/>
              <a:ext cx="8820150" cy="1676400"/>
            </a:xfrm>
            <a:prstGeom prst="rect">
              <a:avLst/>
            </a:prstGeom>
          </p:spPr>
        </p:pic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-2579" y="4580814"/>
              <a:ext cx="896525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비교연산자는 값의 같음 혹은 다름의 우위를 판별함</a:t>
              </a:r>
              <a:endParaRPr lang="en-US" altLang="ko-KR" sz="1800" b="0" kern="0" dirty="0">
                <a:latin typeface="Arial Narrow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조건문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아두이노 프로그래밍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1086605"/>
            <a:ext cx="3429913" cy="4494771"/>
            <a:chOff x="0" y="1086605"/>
            <a:chExt cx="3429913" cy="4494771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0" y="1086605"/>
              <a:ext cx="3387969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if 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문 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: 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조건이 참 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(TRUE)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인 경우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, {}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안의 코드가 실행됨</a:t>
              </a:r>
              <a:endParaRPr lang="en-US" altLang="ko-KR" sz="1800" b="0" kern="0" dirty="0">
                <a:latin typeface="Arial Narrow"/>
                <a:ea typeface="굴림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70030" y="1873901"/>
              <a:ext cx="3359883" cy="3707475"/>
              <a:chOff x="115701" y="1871034"/>
              <a:chExt cx="3359883" cy="3707475"/>
            </a:xfrm>
          </p:grpSpPr>
          <p:sp>
            <p:nvSpPr>
              <p:cNvPr id="14" name="Rounded Rectangle 19"/>
              <p:cNvSpPr/>
              <p:nvPr/>
            </p:nvSpPr>
            <p:spPr bwMode="auto">
              <a:xfrm>
                <a:off x="115701" y="1871034"/>
                <a:ext cx="3359883" cy="3707475"/>
              </a:xfrm>
              <a:prstGeom prst="roundRect">
                <a:avLst>
                  <a:gd name="adj" fmla="val 1038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4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4980" y="2011894"/>
                <a:ext cx="3073237" cy="3425755"/>
              </a:xfrm>
              <a:prstGeom prst="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4421465" y="1083419"/>
            <a:ext cx="4452371" cy="5363418"/>
            <a:chOff x="4421465" y="1083419"/>
            <a:chExt cx="4452371" cy="5363418"/>
          </a:xfrm>
        </p:grpSpPr>
        <p:sp>
          <p:nvSpPr>
            <p:cNvPr id="13" name="Rounded Rectangle 19"/>
            <p:cNvSpPr/>
            <p:nvPr/>
          </p:nvSpPr>
          <p:spPr bwMode="auto">
            <a:xfrm>
              <a:off x="4569421" y="1873900"/>
              <a:ext cx="4304415" cy="457293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21465" y="1083419"/>
              <a:ext cx="4452371" cy="5229671"/>
              <a:chOff x="4421465" y="1083419"/>
              <a:chExt cx="4452371" cy="5229671"/>
            </a:xfrm>
          </p:grpSpPr>
          <p:sp>
            <p:nvSpPr>
              <p:cNvPr id="17" name="Rectangle 3"/>
              <p:cNvSpPr txBox="1">
                <a:spLocks noChangeArrowheads="1"/>
              </p:cNvSpPr>
              <p:nvPr/>
            </p:nvSpPr>
            <p:spPr bwMode="auto">
              <a:xfrm>
                <a:off x="4421465" y="1083419"/>
                <a:ext cx="4452371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1313" lvl="1" indent="-341313" algn="just" eaLnBrk="1" hangingPunct="1">
                  <a:buClr>
                    <a:srgbClr val="9999CC"/>
                  </a:buClr>
                  <a:defRPr/>
                </a:pPr>
                <a:r>
                  <a:rPr lang="en-US" altLang="ko-KR" sz="1800" b="0" kern="0" dirty="0" smtClean="0">
                    <a:latin typeface="Arial Narrow"/>
                    <a:ea typeface="굴림" pitchFamily="50" charset="-127"/>
                  </a:rPr>
                  <a:t>switch </a:t>
                </a:r>
                <a:r>
                  <a:rPr lang="ko-KR" altLang="en-US" sz="1800" b="0" kern="0" dirty="0" smtClean="0">
                    <a:latin typeface="Arial Narrow"/>
                    <a:ea typeface="굴림" pitchFamily="50" charset="-127"/>
                  </a:rPr>
                  <a:t>문 </a:t>
                </a:r>
                <a:r>
                  <a:rPr lang="en-US" altLang="ko-KR" sz="1800" b="0" kern="0" dirty="0" smtClean="0">
                    <a:latin typeface="Arial Narrow"/>
                    <a:ea typeface="굴림" pitchFamily="50" charset="-127"/>
                  </a:rPr>
                  <a:t>: case: </a:t>
                </a:r>
                <a:r>
                  <a:rPr lang="ko-KR" altLang="en-US" sz="1800" b="0" kern="0" dirty="0" smtClean="0">
                    <a:latin typeface="Arial Narrow"/>
                    <a:ea typeface="굴림" pitchFamily="50" charset="-127"/>
                  </a:rPr>
                  <a:t>안에 꼭 </a:t>
                </a:r>
                <a:r>
                  <a:rPr lang="en-US" altLang="ko-KR" sz="1800" b="0" kern="0" dirty="0" smtClean="0">
                    <a:latin typeface="Arial Narrow"/>
                    <a:ea typeface="굴림" pitchFamily="50" charset="-127"/>
                  </a:rPr>
                  <a:t>break;</a:t>
                </a:r>
                <a:r>
                  <a:rPr lang="ko-KR" altLang="en-US" sz="1800" b="0" kern="0" dirty="0" smtClean="0">
                    <a:latin typeface="Arial Narrow"/>
                    <a:ea typeface="굴림" pitchFamily="50" charset="-127"/>
                  </a:rPr>
                  <a:t>를 붙여주는 습관을 들이도록 합시다</a:t>
                </a:r>
                <a:r>
                  <a:rPr lang="en-US" altLang="ko-KR" sz="1800" b="0" kern="0" dirty="0" smtClean="0">
                    <a:latin typeface="Arial Narrow"/>
                    <a:ea typeface="굴림" pitchFamily="50" charset="-127"/>
                  </a:rPr>
                  <a:t>.</a:t>
                </a:r>
                <a:endParaRPr lang="en-US" altLang="ko-KR" sz="1800" b="0" kern="0" dirty="0">
                  <a:latin typeface="Arial Narrow"/>
                  <a:ea typeface="굴림" pitchFamily="50" charset="-127"/>
                </a:endParaRPr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4852" y="2007646"/>
                <a:ext cx="1327512" cy="4305444"/>
              </a:xfrm>
              <a:prstGeom prst="rect">
                <a:avLst/>
              </a:prstGeom>
            </p:spPr>
          </p:pic>
          <p:sp>
            <p:nvSpPr>
              <p:cNvPr id="19" name="Rectangle 20"/>
              <p:cNvSpPr/>
              <p:nvPr/>
            </p:nvSpPr>
            <p:spPr>
              <a:xfrm>
                <a:off x="5880143" y="5218922"/>
                <a:ext cx="28359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Index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가 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case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에 없는 경우엔 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default: 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내부의 내용이 실행됨</a:t>
                </a:r>
                <a:endParaRPr lang="en-US" altLang="ko-KR" dirty="0">
                  <a:solidFill>
                    <a:srgbClr val="FF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 20"/>
              <p:cNvSpPr/>
              <p:nvPr/>
            </p:nvSpPr>
            <p:spPr>
              <a:xfrm>
                <a:off x="5880143" y="2559448"/>
                <a:ext cx="2835929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case 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마다  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break; 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를 안 붙이면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다음 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case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를 실행하는 특성 때문에 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break; 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를 꼭 붙이도록 합시다</a:t>
                </a:r>
                <a:endParaRPr lang="en-US" altLang="ko-KR" dirty="0">
                  <a:solidFill>
                    <a:srgbClr val="FF0000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95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클래스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" y="1086605"/>
            <a:ext cx="5845982" cy="243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클래스를 쓰는 이유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?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관련된 함수와 변수를 여러 번 정의하지 않으면서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한 데에 묶어서 관리할 수 있음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예시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</a:t>
            </a:r>
            <a:r>
              <a:rPr lang="ko-KR" altLang="en-US" sz="1800" b="0" kern="0" dirty="0" err="1" smtClean="0">
                <a:latin typeface="Arial Narrow"/>
                <a:ea typeface="굴림" pitchFamily="50" charset="-127"/>
              </a:rPr>
              <a:t>아두이노의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 모터 각도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 속도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앞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/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뒤 함수를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Motor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클래스로 묶어서 사용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지금 당장은 사용하지 않을 거지만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나중에 사용하면 편한 경우가 많음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865857" y="2990569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프로그래밍에서의 클래스 개념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아두이노 프로그래밍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26" name="Picture 2" descr="Object-Oriented Programming (OOP) | MiltonMarketi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482" y="695210"/>
            <a:ext cx="3180642" cy="22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426876" y="3267407"/>
            <a:ext cx="5659374" cy="3242137"/>
            <a:chOff x="186607" y="3214226"/>
            <a:chExt cx="5659374" cy="3242137"/>
          </a:xfrm>
        </p:grpSpPr>
        <p:sp>
          <p:nvSpPr>
            <p:cNvPr id="13" name="Rounded Rectangle 19"/>
            <p:cNvSpPr/>
            <p:nvPr/>
          </p:nvSpPr>
          <p:spPr bwMode="auto">
            <a:xfrm>
              <a:off x="186607" y="3214226"/>
              <a:ext cx="5659374" cy="3242137"/>
            </a:xfrm>
            <a:prstGeom prst="roundRect">
              <a:avLst>
                <a:gd name="adj" fmla="val 774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028" name="Picture 4" descr="How to use C++ Classes in Arduino IDE without creating a Library - Radish  Logi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41" y="3273995"/>
              <a:ext cx="4666517" cy="311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20"/>
          <p:cNvSpPr/>
          <p:nvPr/>
        </p:nvSpPr>
        <p:spPr>
          <a:xfrm>
            <a:off x="184562" y="3327176"/>
            <a:ext cx="3242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LED </a:t>
            </a:r>
            <a:r>
              <a:rPr lang="ko-KR" altLang="en-US" sz="1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제어 클래스 예시</a:t>
            </a:r>
            <a:r>
              <a:rPr lang="en-US" altLang="ko-KR" sz="1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:</a:t>
            </a:r>
            <a:endParaRPr lang="en-US" altLang="ko-KR" sz="1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모터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629582"/>
            <a:ext cx="9141420" cy="3005413"/>
            <a:chOff x="0" y="629582"/>
            <a:chExt cx="9141420" cy="3005413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0" y="629582"/>
              <a:ext cx="72981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indent="-341313" eaLnBrk="1" hangingPunct="1">
                <a:buClr>
                  <a:srgbClr val="00007D"/>
                </a:buClr>
                <a:defRPr/>
              </a:pPr>
              <a:r>
                <a:rPr lang="en-US" altLang="ko-KR" kern="0" dirty="0" smtClean="0">
                  <a:latin typeface="Arial Narrow"/>
                  <a:ea typeface="굴림" pitchFamily="50" charset="-127"/>
                </a:rPr>
                <a:t>PWM</a:t>
              </a:r>
              <a:r>
                <a:rPr lang="ko-KR" altLang="en-US" kern="0" dirty="0" smtClean="0">
                  <a:latin typeface="Arial Narrow"/>
                  <a:ea typeface="굴림" pitchFamily="50" charset="-127"/>
                </a:rPr>
                <a:t>란</a:t>
              </a:r>
              <a:r>
                <a:rPr lang="en-US" altLang="ko-KR" kern="0" dirty="0" smtClean="0">
                  <a:latin typeface="Arial Narrow"/>
                  <a:ea typeface="굴림" pitchFamily="50" charset="-127"/>
                </a:rPr>
                <a:t>?</a:t>
              </a:r>
              <a:endParaRPr lang="en-US" altLang="ko-KR" kern="0" dirty="0">
                <a:latin typeface="Arial Narrow"/>
                <a:ea typeface="굴림" pitchFamily="50" charset="-127"/>
              </a:endParaRP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0" y="1086605"/>
              <a:ext cx="4361793" cy="2548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en-US" altLang="ko-KR" sz="1800" kern="0" dirty="0" smtClean="0">
                  <a:latin typeface="Arial Narrow"/>
                  <a:ea typeface="굴림" pitchFamily="50" charset="-127"/>
                </a:rPr>
                <a:t>Pulse Width Modulation</a:t>
              </a: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b="0" kern="0" dirty="0" err="1" smtClean="0">
                  <a:latin typeface="Arial Narrow"/>
                  <a:ea typeface="굴림" pitchFamily="50" charset="-127"/>
                </a:rPr>
                <a:t>아두이노는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 </a:t>
              </a: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0~5 </a:t>
              </a:r>
              <a:r>
                <a:rPr lang="en-US" altLang="ko-KR" sz="1800" b="0" kern="0" dirty="0">
                  <a:latin typeface="Arial Narrow"/>
                  <a:ea typeface="굴림" pitchFamily="50" charset="-127"/>
                </a:rPr>
                <a:t>V</a:t>
              </a:r>
              <a:r>
                <a:rPr lang="ko-KR" altLang="en-US" sz="1800" b="0" kern="0" dirty="0">
                  <a:latin typeface="Arial Narrow"/>
                  <a:ea typeface="굴림" pitchFamily="50" charset="-127"/>
                </a:rPr>
                <a:t>를 </a:t>
              </a:r>
              <a:r>
                <a:rPr lang="en-US" altLang="ko-KR" sz="1800" b="0" kern="0" dirty="0">
                  <a:latin typeface="Arial Narrow"/>
                  <a:ea typeface="굴림" pitchFamily="50" charset="-127"/>
                </a:rPr>
                <a:t>0~255</a:t>
              </a:r>
              <a:r>
                <a:rPr lang="ko-KR" altLang="en-US" sz="1800" b="0" kern="0" dirty="0">
                  <a:latin typeface="Arial Narrow"/>
                  <a:ea typeface="굴림" pitchFamily="50" charset="-127"/>
                </a:rPr>
                <a:t>로 아날로그 신호를 출력할 수 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있음</a:t>
              </a:r>
              <a:endParaRPr lang="en-US" altLang="ko-KR" sz="1800" b="0" kern="0" dirty="0" smtClean="0">
                <a:latin typeface="Arial Narrow"/>
                <a:ea typeface="굴림" pitchFamily="50" charset="-127"/>
              </a:endParaRPr>
            </a:p>
            <a:p>
              <a:pPr marL="341313" lvl="1" indent="-341313" algn="just" eaLnBrk="1" hangingPunct="1">
                <a:buClr>
                  <a:srgbClr val="9999CC"/>
                </a:buClr>
                <a:defRPr/>
              </a:pPr>
              <a:r>
                <a:rPr lang="ko-KR" altLang="en-US" sz="1800" b="0" kern="0" dirty="0">
                  <a:latin typeface="Arial Narrow"/>
                  <a:ea typeface="굴림" pitchFamily="50" charset="-127"/>
                </a:rPr>
                <a:t>주로 언제 아날로그 신호를 필요로 할까</a:t>
              </a:r>
              <a:r>
                <a:rPr lang="en-US" altLang="ko-KR" sz="1800" b="0" kern="0" dirty="0">
                  <a:latin typeface="Arial Narrow"/>
                  <a:ea typeface="굴림" pitchFamily="50" charset="-127"/>
                </a:rPr>
                <a:t>?</a:t>
              </a:r>
            </a:p>
            <a:p>
              <a:pPr marL="0" lvl="1" indent="0" algn="just" eaLnBrk="1" hangingPunct="1">
                <a:buClr>
                  <a:srgbClr val="9999CC"/>
                </a:buClr>
                <a:buNone/>
                <a:defRPr/>
              </a:pP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ex</a:t>
              </a:r>
              <a:r>
                <a:rPr lang="en-US" altLang="ko-KR" sz="1800" b="0" kern="0" dirty="0">
                  <a:latin typeface="Arial Narrow"/>
                  <a:ea typeface="굴림" pitchFamily="50" charset="-127"/>
                </a:rPr>
                <a:t>]</a:t>
              </a:r>
            </a:p>
            <a:p>
              <a:pPr marL="0" lvl="1" indent="0" algn="just" eaLnBrk="1" hangingPunct="1">
                <a:buClr>
                  <a:srgbClr val="9999CC"/>
                </a:buClr>
                <a:buNone/>
                <a:defRPr/>
              </a:pP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- 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모터 </a:t>
              </a:r>
              <a:r>
                <a:rPr lang="ko-KR" altLang="en-US" sz="1800" b="0" kern="0" dirty="0">
                  <a:latin typeface="Arial Narrow"/>
                  <a:ea typeface="굴림" pitchFamily="50" charset="-127"/>
                </a:rPr>
                <a:t>돌리기</a:t>
              </a:r>
            </a:p>
            <a:p>
              <a:pPr marL="0" lvl="1" indent="0" algn="just" eaLnBrk="1" hangingPunct="1">
                <a:buClr>
                  <a:srgbClr val="9999CC"/>
                </a:buClr>
                <a:buNone/>
                <a:defRPr/>
              </a:pP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- LED 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제어</a:t>
              </a:r>
              <a:endParaRPr lang="en-US" altLang="ko-KR" sz="1800" b="0" kern="0" dirty="0" smtClean="0">
                <a:latin typeface="Arial Narrow"/>
                <a:ea typeface="굴림" pitchFamily="50" charset="-127"/>
              </a:endParaRPr>
            </a:p>
            <a:p>
              <a:pPr marL="0" lvl="1" indent="0" algn="just" eaLnBrk="1" hangingPunct="1">
                <a:buClr>
                  <a:srgbClr val="9999CC"/>
                </a:buClr>
                <a:buNone/>
                <a:defRPr/>
              </a:pPr>
              <a:r>
                <a:rPr lang="en-US" altLang="ko-KR" sz="1800" b="0" kern="0" dirty="0" smtClean="0">
                  <a:latin typeface="Arial Narrow"/>
                  <a:ea typeface="굴림" pitchFamily="50" charset="-127"/>
                </a:rPr>
                <a:t>- 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다양한 </a:t>
              </a:r>
              <a:r>
                <a:rPr lang="ko-KR" altLang="en-US" sz="1800" b="0" kern="0" dirty="0">
                  <a:latin typeface="Arial Narrow"/>
                  <a:ea typeface="굴림" pitchFamily="50" charset="-127"/>
                </a:rPr>
                <a:t>소리 </a:t>
              </a:r>
              <a:r>
                <a:rPr lang="ko-KR" altLang="en-US" sz="1800" b="0" kern="0" dirty="0" smtClean="0">
                  <a:latin typeface="Arial Narrow"/>
                  <a:ea typeface="굴림" pitchFamily="50" charset="-127"/>
                </a:rPr>
                <a:t>내기</a:t>
              </a:r>
              <a:endParaRPr lang="ko-KR" altLang="en-US" sz="1800" b="0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13" name="Picture 2" descr="https://mblogthumb-phinf.pstatic.net/20140605_52/ifisled_140194945864059Qae_PNG/pwm.PNG?type=w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076" y="629583"/>
              <a:ext cx="4633344" cy="3005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2579" y="4851360"/>
            <a:ext cx="4361793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PWM</a:t>
            </a: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을 사용하는 방법</a:t>
            </a:r>
            <a:endParaRPr lang="en-US" altLang="ko-KR" sz="180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ex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] </a:t>
            </a:r>
            <a:r>
              <a:rPr lang="en-US" altLang="ko-KR" sz="1800" b="0" kern="0" dirty="0" err="1">
                <a:latin typeface="Arial Narrow"/>
                <a:ea typeface="굴림" pitchFamily="50" charset="-127"/>
              </a:rPr>
              <a:t>analogWrite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(5, 128) 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* 5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번 핀을 통해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128/255 (=1/2) * 5 V = 2.5 V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를 출력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가능</a:t>
            </a:r>
            <a:endParaRPr lang="ko-KR" altLang="en-US" sz="1800" b="0" kern="0" dirty="0">
              <a:latin typeface="Arial Narrow"/>
              <a:ea typeface="굴림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08076" y="3671782"/>
            <a:ext cx="3531476" cy="2775056"/>
            <a:chOff x="5224007" y="1251938"/>
            <a:chExt cx="3919993" cy="3080355"/>
          </a:xfrm>
        </p:grpSpPr>
        <p:pic>
          <p:nvPicPr>
            <p:cNvPr id="16" name="Picture 2" descr="Image result for fritzing arduino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911" b="19325"/>
            <a:stretch/>
          </p:blipFill>
          <p:spPr bwMode="auto">
            <a:xfrm rot="10800000" flipH="1" flipV="1">
              <a:off x="5224007" y="1251938"/>
              <a:ext cx="3919993" cy="3080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 bwMode="auto">
            <a:xfrm>
              <a:off x="8332967" y="1364168"/>
              <a:ext cx="135172" cy="7215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7935402" y="1360768"/>
              <a:ext cx="263850" cy="7215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7235687" y="1356347"/>
              <a:ext cx="354895" cy="7215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3786166"/>
            <a:ext cx="4361793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PWM</a:t>
            </a: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을 사용할 수 있는 핀 </a:t>
            </a:r>
            <a:r>
              <a:rPr lang="en-US" altLang="ko-KR" sz="1800" u="sng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(</a:t>
            </a:r>
            <a:r>
              <a:rPr lang="ko-KR" altLang="en-US" sz="1800" u="sng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물결표 있음</a:t>
            </a:r>
            <a:r>
              <a:rPr lang="en-US" altLang="ko-KR" sz="1800" u="sng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)!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디지털핀쪽의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</a:t>
            </a:r>
            <a:r>
              <a:rPr lang="en-US" altLang="ko-KR" sz="1800" b="0" kern="0" dirty="0" smtClean="0">
                <a:solidFill>
                  <a:srgbClr val="000000"/>
                </a:solidFill>
                <a:latin typeface="Arial Narrow" pitchFamily="34" charset="0"/>
              </a:rPr>
              <a:t>3,5,6,9,10,11)</a:t>
            </a:r>
            <a:endParaRPr lang="ko-KR" altLang="en-US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5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모터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저번시간에 만들었던 회로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모터 부분만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5" y="1376212"/>
            <a:ext cx="8892872" cy="5186513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모터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A: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디지털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핀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(5,6),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모터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B: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디지털 핀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(10, 11)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5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모터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/20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PWM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으로 모터 제어해보기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앞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387507" cy="459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코드 설명</a:t>
            </a:r>
            <a:endParaRPr lang="en-US" altLang="ko-KR" sz="180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디지털 핀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5,6,9,10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을 출력핀으로써 사용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출력값을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부터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까지 크게 해가면서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모터 속도를 증가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출력값을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에서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까지 작게 해가면서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모터 속도를 감소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 핀이 차의 왼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/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오른쪽 모터의 전진인지 후진인지 판별 가능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!)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9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출력값을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부터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까지 크게 해가면서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모터 속도를 증가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9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출력값을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에서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까지 작게 해가면서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모터 속도를 감소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(9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핀이 차의 왼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/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오른쪽 모터의 전진인지 후진인지 판별 가능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!)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959" y="100390"/>
            <a:ext cx="4577743" cy="64346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 flipH="1">
            <a:off x="5562092" y="2006364"/>
            <a:ext cx="3403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r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대소문자 조심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!! </a:t>
            </a:r>
            <a:r>
              <a:rPr lang="en-US" altLang="ko-KR" sz="2000" kern="0" dirty="0" err="1" smtClean="0">
                <a:solidFill>
                  <a:srgbClr val="FF0000"/>
                </a:solidFill>
                <a:latin typeface="Arial Narrow" pitchFamily="34" charset="0"/>
              </a:rPr>
              <a:t>pinMode</a:t>
            </a:r>
            <a:endParaRPr lang="ko-KR" altLang="en-US" sz="2000" kern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562092" y="5013383"/>
            <a:ext cx="3403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r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대소문자 조심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!! </a:t>
            </a:r>
            <a:r>
              <a:rPr lang="en-US" altLang="ko-KR" sz="2000" kern="0" dirty="0" err="1" smtClean="0">
                <a:solidFill>
                  <a:srgbClr val="FF0000"/>
                </a:solidFill>
                <a:latin typeface="Arial Narrow" pitchFamily="34" charset="0"/>
              </a:rPr>
              <a:t>analogWrite</a:t>
            </a:r>
            <a:endParaRPr lang="ko-KR" altLang="en-US" sz="2000" kern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036" y="5407788"/>
            <a:ext cx="4518923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코드 위치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: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  <a:hlinkClick r:id="rId3"/>
              </a:rPr>
              <a:t>https://github.com/WhenTheyCry96/RobotTutorial/tree/master/arduino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에서 폴더별로 하나씩 있음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5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Osaka"/>
        <a:cs typeface="Osaka"/>
      </a:majorFont>
      <a:minorFont>
        <a:latin typeface="Time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b="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rgbClr val="187534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algn="l">
          <a:spcBef>
            <a:spcPct val="20000"/>
          </a:spcBef>
          <a:buClr>
            <a:srgbClr val="9999CC"/>
          </a:buClr>
          <a:buSzPct val="80000"/>
          <a:defRPr sz="2000" b="0" kern="0" dirty="0" smtClean="0">
            <a:solidFill>
              <a:srgbClr val="000000"/>
            </a:solidFill>
            <a:latin typeface="Arial Narrow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53651</TotalTime>
  <Words>1296</Words>
  <Application>Microsoft Office PowerPoint</Application>
  <PresentationFormat>On-screen Show (4:3)</PresentationFormat>
  <Paragraphs>232</Paragraphs>
  <Slides>20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Osaka</vt:lpstr>
      <vt:lpstr>굴림</vt:lpstr>
      <vt:lpstr>맑은 고딕</vt:lpstr>
      <vt:lpstr>Arial</vt:lpstr>
      <vt:lpstr>Arial Narrow</vt:lpstr>
      <vt:lpstr>Times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Francis Bitter Magnet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Yukikazu Iwasa</dc:creator>
  <cp:lastModifiedBy>sunpark</cp:lastModifiedBy>
  <cp:revision>2364</cp:revision>
  <cp:lastPrinted>2017-05-19T07:02:17Z</cp:lastPrinted>
  <dcterms:created xsi:type="dcterms:W3CDTF">2014-11-19T03:59:33Z</dcterms:created>
  <dcterms:modified xsi:type="dcterms:W3CDTF">2020-10-29T20:49:17Z</dcterms:modified>
</cp:coreProperties>
</file>