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414" r:id="rId2"/>
    <p:sldId id="1568" r:id="rId3"/>
    <p:sldId id="1566" r:id="rId4"/>
    <p:sldId id="1570" r:id="rId5"/>
    <p:sldId id="1577" r:id="rId6"/>
    <p:sldId id="1578" r:id="rId7"/>
    <p:sldId id="1571" r:id="rId8"/>
    <p:sldId id="1576" r:id="rId9"/>
    <p:sldId id="1573" r:id="rId10"/>
    <p:sldId id="1574" r:id="rId11"/>
    <p:sldId id="1581" r:id="rId12"/>
    <p:sldId id="1575" r:id="rId13"/>
    <p:sldId id="1580" r:id="rId14"/>
    <p:sldId id="1579" r:id="rId15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  <p14:sldId id="1570"/>
            <p14:sldId id="1577"/>
            <p14:sldId id="1578"/>
            <p14:sldId id="1571"/>
            <p14:sldId id="1576"/>
            <p14:sldId id="1573"/>
            <p14:sldId id="1574"/>
            <p14:sldId id="1581"/>
            <p14:sldId id="1575"/>
            <p14:sldId id="1580"/>
            <p14:sldId id="1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126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SMgAxC50A0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q5HZzGF3v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3 -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 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(BUZZER)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부저란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소리를 내는 작은 스피커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92508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>
                <a:latin typeface="Arial Narrow"/>
                <a:ea typeface="굴림" pitchFamily="50" charset="-127"/>
              </a:rPr>
              <a:t>주파수를 활용하여 음계를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출력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부저로 소리의 높낮이를 조절 가능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050" name="Picture 2" descr="http://kocoafab.cc/data/201810041440325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4" y="629582"/>
            <a:ext cx="1549463" cy="20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0" y="1877026"/>
            <a:ext cx="48382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(+)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라고 써져 있거나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옆에 조그만 홈이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파져 있는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쪽의 단자에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+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전극을 연결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2052" name="Picture 4" descr="https://kocoafab.cc/data/1501160147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96" y="3109247"/>
            <a:ext cx="6273543" cy="34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디바이스마트,MCU보드/전자키트 &gt; 음악/앰프/녹음 &gt; 스피커/부저,ONE,회로내장형 액티브 부저 모듈 [ONE005],정격전압 : DC 3.3V ~ 5V / 회로가 내장되어있는 Active Buzzer입니다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t="12475" r="10431" b="15075"/>
          <a:stretch/>
        </p:blipFill>
        <p:spPr bwMode="auto">
          <a:xfrm>
            <a:off x="6447388" y="629582"/>
            <a:ext cx="2692745" cy="24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3074293"/>
            <a:ext cx="63698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TMI: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소리의 높낮이는 주파수의 진동수랑 관련이 있습니다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5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경고음 만들기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부저로 노래 부르기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 실습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(3):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회피 로봇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미로 찾기 로봇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420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1. 21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세기의 자율주행 자동차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152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603199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다루기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710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183301"/>
            <a:ext cx="2294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-83480" y="3280573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023" y="3767164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높낮이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931129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8023" y="4176324"/>
            <a:ext cx="3384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 노래 부르기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1503" y="5402319"/>
            <a:ext cx="449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 자동회피 자율주행 자동차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21</a:t>
            </a: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세기의 자율주행 자동차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0" y="3015557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자동차의 동작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-2579" y="529441"/>
            <a:ext cx="9053466" cy="2421907"/>
            <a:chOff x="0" y="629582"/>
            <a:chExt cx="9053466" cy="2421907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0" y="629582"/>
              <a:ext cx="72981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1313" indent="-341313" eaLnBrk="1" hangingPunct="1">
                <a:buClr>
                  <a:srgbClr val="00007D"/>
                </a:buClr>
                <a:defRPr/>
              </a:pPr>
              <a:r>
                <a:rPr lang="ko-KR" altLang="en-US" kern="0" dirty="0" smtClean="0">
                  <a:latin typeface="Arial Narrow"/>
                  <a:ea typeface="굴림" pitchFamily="50" charset="-127"/>
                </a:rPr>
                <a:t>일반적인 자율주행 자동차의 원리</a:t>
              </a:r>
              <a:endParaRPr lang="en-US" altLang="ko-KR" kern="0" dirty="0">
                <a:latin typeface="Arial Narrow"/>
                <a:ea typeface="굴림" pitchFamily="50" charset="-127"/>
              </a:endParaRPr>
            </a:p>
          </p:txBody>
        </p:sp>
        <p:pic>
          <p:nvPicPr>
            <p:cNvPr id="25" name="Picture 2" descr="자율주행차가 세상을 인식하는 방법 | 1bo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412" y="629582"/>
              <a:ext cx="4200054" cy="241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490782" y="1016071"/>
              <a:ext cx="4362629" cy="2035418"/>
              <a:chOff x="9525" y="1548144"/>
              <a:chExt cx="9062047" cy="422796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4"/>
              <a:srcRect t="10897" r="689" b="1206"/>
              <a:stretch/>
            </p:blipFill>
            <p:spPr>
              <a:xfrm>
                <a:off x="9525" y="1548144"/>
                <a:ext cx="9062047" cy="4227968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 bwMode="auto">
              <a:xfrm>
                <a:off x="5893806" y="2498756"/>
                <a:ext cx="1484768" cy="51680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2200" b="0" dirty="0" smtClean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19" y="3491251"/>
            <a:ext cx="4480441" cy="2402555"/>
          </a:xfrm>
          <a:prstGeom prst="rect">
            <a:avLst/>
          </a:prstGeom>
        </p:spPr>
      </p:pic>
      <p:pic>
        <p:nvPicPr>
          <p:cNvPr id="30" name="rSMgAxC50A0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2119" y="3541688"/>
            <a:ext cx="4572000" cy="25717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2579" y="6144571"/>
            <a:ext cx="35557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https://www.youtube.com/watch?v=rSMgAxC50A0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9089" y="1201416"/>
            <a:ext cx="5756440" cy="1107218"/>
            <a:chOff x="1539089" y="1201416"/>
            <a:chExt cx="5756440" cy="1107218"/>
          </a:xfrm>
        </p:grpSpPr>
        <p:sp>
          <p:nvSpPr>
            <p:cNvPr id="2" name="Oval 1"/>
            <p:cNvSpPr/>
            <p:nvPr/>
          </p:nvSpPr>
          <p:spPr bwMode="auto">
            <a:xfrm>
              <a:off x="1539089" y="1520982"/>
              <a:ext cx="1131683" cy="787652"/>
            </a:xfrm>
            <a:prstGeom prst="ellips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612210" y="1201416"/>
              <a:ext cx="46833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algn="l">
                <a:spcBef>
                  <a:spcPct val="20000"/>
                </a:spcBef>
                <a:buClr>
                  <a:srgbClr val="9999CC"/>
                </a:buClr>
                <a:buSzPct val="80000"/>
              </a:pPr>
              <a:r>
                <a:rPr lang="ko-KR" altLang="en-US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어떻게 </a:t>
              </a:r>
              <a:r>
                <a:rPr lang="en-US" altLang="ko-KR" sz="2000" kern="0" dirty="0" smtClean="0">
                  <a:solidFill>
                    <a:srgbClr val="FF00FF"/>
                  </a:solidFill>
                  <a:latin typeface="Arial Narrow" pitchFamily="34" charset="0"/>
                </a:rPr>
                <a:t>?</a:t>
              </a:r>
              <a:endParaRPr lang="ko-KR" altLang="en-US" sz="2000" kern="0" dirty="0" smtClean="0">
                <a:solidFill>
                  <a:srgbClr val="FF00FF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" y="523221"/>
            <a:ext cx="9020175" cy="59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로봇은 어떻게 자기의 위치나 근처 물체를 인지할까</a:t>
            </a:r>
            <a:r>
              <a:rPr lang="en-US" altLang="ko-KR" sz="2800" i="1" kern="0" noProof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0468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매핑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(Mapping) ?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87501" y="1086604"/>
            <a:ext cx="40468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로컬라이제이션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(Localization) ?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1026" name="Picture 2" descr="Simultaneous Localization and Mapping (SLAM) | SIFS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" y="1451293"/>
            <a:ext cx="4218915" cy="26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 Localization using ArUco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14" y="1451293"/>
            <a:ext cx="4463358" cy="26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/>
          <p:cNvSpPr/>
          <p:nvPr/>
        </p:nvSpPr>
        <p:spPr bwMode="auto">
          <a:xfrm rot="7816630" flipV="1">
            <a:off x="2009480" y="4129126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3783370" flipH="1" flipV="1">
            <a:off x="6462591" y="4129124"/>
            <a:ext cx="754604" cy="1029951"/>
          </a:xfrm>
          <a:prstGeom prst="downArrow">
            <a:avLst>
              <a:gd name="adj1" fmla="val 50000"/>
              <a:gd name="adj2" fmla="val 52105"/>
            </a:avLst>
          </a:prstGeom>
          <a:solidFill>
            <a:srgbClr val="FF0000">
              <a:alpha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3374" y="5169529"/>
            <a:ext cx="9008198" cy="1050202"/>
          </a:xfrm>
          <a:prstGeom prst="rect">
            <a:avLst/>
          </a:prstGeom>
          <a:solidFill>
            <a:srgbClr val="FFFF99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기본적으로 모든 움직이는 로봇의 필수 기능</a:t>
            </a:r>
            <a:endParaRPr lang="en-US" altLang="ko-KR" sz="22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어떻게 할 수 있을까</a:t>
            </a: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- </a:t>
            </a:r>
            <a:r>
              <a: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라이다 </a:t>
            </a: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(LIDAR), </a:t>
            </a:r>
            <a:r>
              <a: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레이더 </a:t>
            </a: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(RADAR), </a:t>
            </a:r>
            <a:r>
              <a: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초음파 센서 </a:t>
            </a: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(SONAR)</a:t>
            </a:r>
            <a:r>
              <a: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로 가능</a:t>
            </a: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!</a:t>
            </a: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로봇은 어떻게 자기의 위치나 근처 물체를 인지할까</a:t>
            </a:r>
            <a:r>
              <a:rPr lang="en-US" altLang="ko-KR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매핑과 로컬라이제이션 예시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SLAM (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S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imultaneous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L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ocalization </a:t>
            </a:r>
            <a:r>
              <a:rPr lang="en-US" altLang="ko-KR" sz="1800" kern="0" dirty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M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apping)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로봇 청소기가 집을 청소할 때의 동작 방식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bq5HZzGF3v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061" y="1737819"/>
            <a:ext cx="8870189" cy="47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라이다 센서</a:t>
            </a:r>
            <a:r>
              <a:rPr lang="en-US" altLang="ko-KR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?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라이다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5694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err="1" smtClean="0">
                <a:latin typeface="Arial Narrow"/>
                <a:ea typeface="굴림" pitchFamily="50" charset="-127"/>
              </a:rPr>
              <a:t>LI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ght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D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etection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A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nd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R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anging (LIDAR)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21" y="629582"/>
            <a:ext cx="4442672" cy="3085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21" y="3803163"/>
            <a:ext cx="4442672" cy="265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79" y="1420698"/>
            <a:ext cx="4496912" cy="2294774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579" y="3815445"/>
            <a:ext cx="4572000" cy="5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아이폰 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12 Pro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에 들어간 새롭게 추가된 센서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많은 로봇에 실제로 사용되는 센서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!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4565920"/>
            <a:ext cx="457200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거리를 재는 데 있어서 많이 사용</a:t>
            </a:r>
            <a:r>
              <a:rPr lang="en-US" altLang="ko-KR" sz="1600" b="0" kern="0" dirty="0">
                <a:latin typeface="Arial Narrow"/>
                <a:ea typeface="굴림" pitchFamily="50" charset="-127"/>
              </a:rPr>
              <a:t> 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매핑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가격대가 매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~~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우 비쌈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… 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학생들이 사용해 보기엔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부담되는 가격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5611860"/>
            <a:ext cx="468331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비슷한 기능을 하는 저렴한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?</a:t>
            </a:r>
          </a:p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= </a:t>
            </a:r>
            <a:r>
              <a:rPr lang="ko-KR" altLang="en-US" sz="2000" kern="0" dirty="0" smtClean="0">
                <a:solidFill>
                  <a:srgbClr val="FF00FF"/>
                </a:solidFill>
                <a:latin typeface="Arial Narrow" pitchFamily="34" charset="0"/>
              </a:rPr>
              <a:t>초음파 센서</a:t>
            </a:r>
            <a:r>
              <a:rPr lang="en-US" altLang="ko-KR" sz="2000" kern="0" dirty="0" smtClean="0">
                <a:solidFill>
                  <a:srgbClr val="FF00FF"/>
                </a:solidFill>
                <a:latin typeface="Arial Narrow" pitchFamily="34" charset="0"/>
              </a:rPr>
              <a:t>!</a:t>
            </a:r>
            <a:endParaRPr lang="ko-KR" altLang="en-US" sz="2000" kern="0" dirty="0" smtClean="0">
              <a:solidFill>
                <a:srgbClr val="FF00FF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4045903"/>
            <a:ext cx="5040361" cy="2606516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센서의 원리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4" descr="Image result for sonar sensor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61" y="998914"/>
            <a:ext cx="4810031" cy="2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kocoafab.cc/data/14082009075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4" y="4352344"/>
            <a:ext cx="2580326" cy="19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2428" y="1018636"/>
            <a:ext cx="4191433" cy="182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</a:t>
            </a:r>
            <a:r>
              <a:rPr lang="ko-KR" altLang="en-US" sz="1600" b="0" kern="0" dirty="0">
                <a:latin typeface="Arial Narrow"/>
                <a:ea typeface="굴림" pitchFamily="50" charset="-127"/>
              </a:rPr>
              <a:t>대상에게 발사하여 반사되어 오는 반사파를 받을 때까지의 시간을 확인하여 거리를 측정하는 센서 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= 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음속 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소리의 속도</a:t>
            </a:r>
            <a:r>
              <a:rPr lang="en-US" altLang="ko-KR" sz="160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소리의 속도로 거리를 재는 것이므로</a:t>
            </a: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초음파가 돌아오는 시간을 측정함으로써 물체와의 거리를 알 수 있음</a:t>
            </a: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72428" y="2929303"/>
            <a:ext cx="4191433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600" kern="0" dirty="0" smtClean="0">
                <a:latin typeface="Arial Narrow"/>
                <a:ea typeface="굴림" pitchFamily="50" charset="-127"/>
              </a:rPr>
              <a:t>초음파 센서의 구성</a:t>
            </a:r>
            <a:endParaRPr lang="en-US" altLang="ko-KR" sz="16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Trig: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쏘는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Echo: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초음파를 받는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- VCC: + 5V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파워를 주는 부분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285750" lvl="1" algn="just" eaLnBrk="1" hangingPunct="1">
              <a:buClr>
                <a:srgbClr val="9999CC"/>
              </a:buClr>
              <a:buFontTx/>
              <a:buChar char="-"/>
              <a:defRPr/>
            </a:pPr>
            <a:r>
              <a:rPr lang="en-US" altLang="ko-KR" sz="1600" b="0" kern="0" dirty="0" smtClean="0">
                <a:latin typeface="Arial Narrow"/>
                <a:ea typeface="굴림" pitchFamily="50" charset="-127"/>
              </a:rPr>
              <a:t>GND: </a:t>
            </a:r>
            <a:r>
              <a:rPr lang="ko-KR" altLang="en-US" sz="1600" b="0" kern="0" dirty="0" smtClean="0">
                <a:latin typeface="Arial Narrow"/>
                <a:ea typeface="굴림" pitchFamily="50" charset="-127"/>
              </a:rPr>
              <a:t>그라운드는 그라운드</a:t>
            </a:r>
            <a:endParaRPr lang="en-US" altLang="ko-KR" sz="16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ko-KR" altLang="en-US" sz="16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제어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초음파 센서로 거리 재보기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회로 구성</a:t>
            </a:r>
            <a:endParaRPr lang="en-US" altLang="ko-KR" sz="180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echoPin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12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2. </a:t>
            </a:r>
            <a:r>
              <a:rPr lang="en-US" altLang="ko-KR" sz="1800" b="0" kern="0" dirty="0" err="1" smtClean="0">
                <a:latin typeface="Arial Narrow"/>
                <a:ea typeface="굴림" pitchFamily="50" charset="-127"/>
              </a:rPr>
              <a:t>trigPin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  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디지털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13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핀</a:t>
            </a:r>
            <a:endParaRPr lang="en-US" altLang="ko-KR" sz="1800" b="0" kern="0" dirty="0" smtClean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3. VCC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5 V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GND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예시 코드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Picture 2" descr="https://kocoafab.cc/data/1408180249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" y="2788395"/>
            <a:ext cx="4538702" cy="36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04" y="626203"/>
            <a:ext cx="4297817" cy="58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53126</TotalTime>
  <Words>659</Words>
  <Application>Microsoft Office PowerPoint</Application>
  <PresentationFormat>On-screen Show (4:3)</PresentationFormat>
  <Paragraphs>148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2316</cp:revision>
  <cp:lastPrinted>2017-05-19T07:02:17Z</cp:lastPrinted>
  <dcterms:created xsi:type="dcterms:W3CDTF">2014-11-19T03:59:33Z</dcterms:created>
  <dcterms:modified xsi:type="dcterms:W3CDTF">2020-10-29T20:56:55Z</dcterms:modified>
</cp:coreProperties>
</file>