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239625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BBF"/>
    <a:srgbClr val="733822"/>
    <a:srgbClr val="46591D"/>
    <a:srgbClr val="F5B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2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19505"/>
            <a:ext cx="9179719" cy="2381521"/>
          </a:xfrm>
          <a:noFill/>
        </p:spPr>
        <p:txBody>
          <a:bodyPr anchor="b">
            <a:normAutofit/>
          </a:bodyPr>
          <a:lstStyle>
            <a:lvl1pPr algn="ctr">
              <a:defRPr sz="6000" b="1" cap="all" baseline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592866"/>
            <a:ext cx="9179719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95A2-59AD-422C-A869-2BACCE755D7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D74D-48E6-473D-A273-5BD5C246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35573"/>
      </p:ext>
    </p:extLst>
  </p:cSld>
  <p:clrMapOvr>
    <a:masterClrMapping/>
  </p:clrMapOvr>
  <p:transition spd="med"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95A2-59AD-422C-A869-2BACCE755D7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D74D-48E6-473D-A273-5BD5C246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25346"/>
      </p:ext>
    </p:extLst>
  </p:cSld>
  <p:clrMapOvr>
    <a:masterClrMapping/>
  </p:clrMapOvr>
  <p:transition spd="med"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64195"/>
            <a:ext cx="2639169" cy="579704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64195"/>
            <a:ext cx="7764512" cy="579704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95A2-59AD-422C-A869-2BACCE755D7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D74D-48E6-473D-A273-5BD5C246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78253"/>
      </p:ext>
    </p:extLst>
  </p:cSld>
  <p:clrMapOvr>
    <a:masterClrMapping/>
  </p:clrMapOvr>
  <p:transition spd="med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51924"/>
            <a:ext cx="12239625" cy="1322188"/>
          </a:xfrm>
        </p:spPr>
        <p:txBody>
          <a:bodyPr>
            <a:normAutofit/>
          </a:bodyPr>
          <a:lstStyle>
            <a:lvl1pPr marL="720000" algn="l">
              <a:defRPr sz="4000" b="1" cap="all" baseline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473" y="2042188"/>
            <a:ext cx="10556677" cy="4340259"/>
          </a:xfrm>
        </p:spPr>
        <p:txBody>
          <a:bodyPr>
            <a:normAutofit/>
          </a:bodyPr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95A2-59AD-422C-A869-2BACCE755D7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D74D-48E6-473D-A273-5BD5C246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80232"/>
      </p:ext>
    </p:extLst>
  </p:cSld>
  <p:clrMapOvr>
    <a:masterClrMapping/>
  </p:clrMapOvr>
  <p:transition spd="med"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05385"/>
            <a:ext cx="10556677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577778"/>
            <a:ext cx="10556677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95A2-59AD-422C-A869-2BACCE755D7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D74D-48E6-473D-A273-5BD5C246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08020"/>
      </p:ext>
    </p:extLst>
  </p:cSld>
  <p:clrMapOvr>
    <a:masterClrMapping/>
  </p:clrMapOvr>
  <p:transition spd="med"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820976"/>
            <a:ext cx="5201841" cy="43402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820976"/>
            <a:ext cx="5201841" cy="43402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95A2-59AD-422C-A869-2BACCE755D7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D74D-48E6-473D-A273-5BD5C246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22457"/>
      </p:ext>
    </p:extLst>
  </p:cSld>
  <p:clrMapOvr>
    <a:masterClrMapping/>
  </p:clrMapOvr>
  <p:transition spd="med"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64196"/>
            <a:ext cx="10556677" cy="132218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676882"/>
            <a:ext cx="51779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498697"/>
            <a:ext cx="5177935" cy="367520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676882"/>
            <a:ext cx="52034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498697"/>
            <a:ext cx="5203435" cy="367520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95A2-59AD-422C-A869-2BACCE755D7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D74D-48E6-473D-A273-5BD5C246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04662"/>
      </p:ext>
    </p:extLst>
  </p:cSld>
  <p:clrMapOvr>
    <a:masterClrMapping/>
  </p:clrMapOvr>
  <p:transition spd="med"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95A2-59AD-422C-A869-2BACCE755D7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D74D-48E6-473D-A273-5BD5C246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24251"/>
      </p:ext>
    </p:extLst>
  </p:cSld>
  <p:clrMapOvr>
    <a:masterClrMapping/>
  </p:clrMapOvr>
  <p:transition spd="med"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95A2-59AD-422C-A869-2BACCE755D7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D74D-48E6-473D-A273-5BD5C246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98008"/>
      </p:ext>
    </p:extLst>
  </p:cSld>
  <p:clrMapOvr>
    <a:masterClrMapping/>
  </p:clrMapOvr>
  <p:transition spd="med"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6036"/>
            <a:ext cx="39475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984911"/>
            <a:ext cx="6196310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52161"/>
            <a:ext cx="39475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95A2-59AD-422C-A869-2BACCE755D7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D74D-48E6-473D-A273-5BD5C246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33772"/>
      </p:ext>
    </p:extLst>
  </p:cSld>
  <p:clrMapOvr>
    <a:masterClrMapping/>
  </p:clrMapOvr>
  <p:transition spd="med"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6036"/>
            <a:ext cx="39475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984911"/>
            <a:ext cx="6196310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52161"/>
            <a:ext cx="39475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95A2-59AD-422C-A869-2BACCE755D7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D74D-48E6-473D-A273-5BD5C246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13532"/>
      </p:ext>
    </p:extLst>
  </p:cSld>
  <p:clrMapOvr>
    <a:masterClrMapping/>
  </p:clrMapOvr>
  <p:transition spd="med"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1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3" y="364196"/>
            <a:ext cx="10556677" cy="1322188"/>
          </a:xfrm>
          <a:prstGeom prst="rect">
            <a:avLst/>
          </a:prstGeom>
          <a:solidFill>
            <a:srgbClr val="508BB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820976"/>
            <a:ext cx="10556677" cy="434025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340166"/>
            <a:ext cx="275391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B95A2-59AD-422C-A869-2BACCE755D7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340166"/>
            <a:ext cx="41308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340166"/>
            <a:ext cx="275391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1D74D-48E6-473D-A273-5BD5C246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8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 dir="r"/>
  </p:transition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rgbClr val="73382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rgbClr val="46591D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rgbClr val="46591D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rgbClr val="46591D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rgbClr val="46591D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rgbClr val="46591D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F55C64-E3F0-DCB1-4A34-4C1B35AC8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8726" y="1203158"/>
            <a:ext cx="7662173" cy="1030542"/>
          </a:xfrm>
        </p:spPr>
        <p:txBody>
          <a:bodyPr anchor="ctr"/>
          <a:lstStyle/>
          <a:p>
            <a:r>
              <a:rPr lang="hu-HU" dirty="0"/>
              <a:t>Kenutörténelem</a:t>
            </a:r>
            <a:endParaRPr lang="en-US" dirty="0"/>
          </a:p>
        </p:txBody>
      </p:sp>
      <p:grpSp>
        <p:nvGrpSpPr>
          <p:cNvPr id="26" name="Csoportba foglalás 25">
            <a:extLst>
              <a:ext uri="{FF2B5EF4-FFF2-40B4-BE49-F238E27FC236}">
                <a16:creationId xmlns:a16="http://schemas.microsoft.com/office/drawing/2014/main" id="{882555CA-F5D8-9B75-10E0-DAF095FA59BB}"/>
              </a:ext>
            </a:extLst>
          </p:cNvPr>
          <p:cNvGrpSpPr/>
          <p:nvPr/>
        </p:nvGrpSpPr>
        <p:grpSpPr>
          <a:xfrm>
            <a:off x="2549132" y="2363816"/>
            <a:ext cx="7141360" cy="4368394"/>
            <a:chOff x="2549132" y="2363816"/>
            <a:chExt cx="7141360" cy="4368394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DB962284-3349-C304-3341-7CE05F7DBA1F}"/>
                </a:ext>
              </a:extLst>
            </p:cNvPr>
            <p:cNvGrpSpPr/>
            <p:nvPr/>
          </p:nvGrpSpPr>
          <p:grpSpPr>
            <a:xfrm rot="18606983">
              <a:off x="5910396" y="2728911"/>
              <a:ext cx="888742" cy="1185277"/>
              <a:chOff x="6449023" y="2864488"/>
              <a:chExt cx="888742" cy="1185277"/>
            </a:xfrm>
          </p:grpSpPr>
          <p:sp>
            <p:nvSpPr>
              <p:cNvPr id="14" name="Téglalap: lekerekített 13">
                <a:extLst>
                  <a:ext uri="{FF2B5EF4-FFF2-40B4-BE49-F238E27FC236}">
                    <a16:creationId xmlns:a16="http://schemas.microsoft.com/office/drawing/2014/main" id="{3AAB7361-380D-63BB-8AB4-C0BD3BD98953}"/>
                  </a:ext>
                </a:extLst>
              </p:cNvPr>
              <p:cNvSpPr/>
              <p:nvPr/>
            </p:nvSpPr>
            <p:spPr>
              <a:xfrm rot="20445385">
                <a:off x="6449023" y="2864488"/>
                <a:ext cx="288000" cy="108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églalap: lekerekített 14">
                <a:extLst>
                  <a:ext uri="{FF2B5EF4-FFF2-40B4-BE49-F238E27FC236}">
                    <a16:creationId xmlns:a16="http://schemas.microsoft.com/office/drawing/2014/main" id="{B4605DFF-9F86-7212-F65B-29859C871A61}"/>
                  </a:ext>
                </a:extLst>
              </p:cNvPr>
              <p:cNvSpPr/>
              <p:nvPr/>
            </p:nvSpPr>
            <p:spPr>
              <a:xfrm rot="16929061">
                <a:off x="6839633" y="3551632"/>
                <a:ext cx="288000" cy="708265"/>
              </a:xfrm>
              <a:prstGeom prst="roundRect">
                <a:avLst>
                  <a:gd name="adj" fmla="val 3069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D0B0EFA5-1EDC-CEFA-9891-05B076626FEF}"/>
                </a:ext>
              </a:extLst>
            </p:cNvPr>
            <p:cNvSpPr/>
            <p:nvPr/>
          </p:nvSpPr>
          <p:spPr>
            <a:xfrm rot="895813">
              <a:off x="5268429" y="3129073"/>
              <a:ext cx="540000" cy="144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327E7BE9-91E0-04D9-20FF-29840CC15D62}"/>
                </a:ext>
              </a:extLst>
            </p:cNvPr>
            <p:cNvSpPr/>
            <p:nvPr/>
          </p:nvSpPr>
          <p:spPr>
            <a:xfrm>
              <a:off x="3599812" y="4318627"/>
              <a:ext cx="5040000" cy="1080000"/>
            </a:xfrm>
            <a:prstGeom prst="rect">
              <a:avLst/>
            </a:prstGeom>
            <a:solidFill>
              <a:srgbClr val="7338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Csoportba foglalás 21">
              <a:extLst>
                <a:ext uri="{FF2B5EF4-FFF2-40B4-BE49-F238E27FC236}">
                  <a16:creationId xmlns:a16="http://schemas.microsoft.com/office/drawing/2014/main" id="{37E26D9B-CD92-5E7E-EFF5-29DF462C64D2}"/>
                </a:ext>
              </a:extLst>
            </p:cNvPr>
            <p:cNvGrpSpPr/>
            <p:nvPr/>
          </p:nvGrpSpPr>
          <p:grpSpPr>
            <a:xfrm rot="1225798">
              <a:off x="6045123" y="3222244"/>
              <a:ext cx="540000" cy="3509966"/>
              <a:chOff x="7120639" y="3244396"/>
              <a:chExt cx="540000" cy="3509966"/>
            </a:xfrm>
          </p:grpSpPr>
          <p:sp>
            <p:nvSpPr>
              <p:cNvPr id="19" name="Téglalap: lekerekített 18">
                <a:extLst>
                  <a:ext uri="{FF2B5EF4-FFF2-40B4-BE49-F238E27FC236}">
                    <a16:creationId xmlns:a16="http://schemas.microsoft.com/office/drawing/2014/main" id="{705C4ED7-A1E6-F68E-DD76-BEC4ACC731C9}"/>
                  </a:ext>
                </a:extLst>
              </p:cNvPr>
              <p:cNvSpPr/>
              <p:nvPr/>
            </p:nvSpPr>
            <p:spPr>
              <a:xfrm>
                <a:off x="7120639" y="5674362"/>
                <a:ext cx="540000" cy="1080000"/>
              </a:xfrm>
              <a:prstGeom prst="roundRect">
                <a:avLst>
                  <a:gd name="adj" fmla="val 26074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D8A3E367-EDE7-258C-8385-314111F34D04}"/>
                  </a:ext>
                </a:extLst>
              </p:cNvPr>
              <p:cNvSpPr/>
              <p:nvPr/>
            </p:nvSpPr>
            <p:spPr>
              <a:xfrm>
                <a:off x="7336639" y="3334396"/>
                <a:ext cx="108000" cy="234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A875691E-CD80-18C8-A5CF-4E8D53B643EE}"/>
                  </a:ext>
                </a:extLst>
              </p:cNvPr>
              <p:cNvSpPr/>
              <p:nvPr/>
            </p:nvSpPr>
            <p:spPr>
              <a:xfrm rot="16200000">
                <a:off x="7345639" y="3109396"/>
                <a:ext cx="90000" cy="36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Körszelet 5">
              <a:extLst>
                <a:ext uri="{FF2B5EF4-FFF2-40B4-BE49-F238E27FC236}">
                  <a16:creationId xmlns:a16="http://schemas.microsoft.com/office/drawing/2014/main" id="{BC89B3E0-B0A9-D90C-FD99-535B9DFF055E}"/>
                </a:ext>
              </a:extLst>
            </p:cNvPr>
            <p:cNvSpPr/>
            <p:nvPr/>
          </p:nvSpPr>
          <p:spPr>
            <a:xfrm rot="20116596">
              <a:off x="2549132" y="3286429"/>
              <a:ext cx="2108866" cy="2108866"/>
            </a:xfrm>
            <a:prstGeom prst="chord">
              <a:avLst>
                <a:gd name="adj1" fmla="val 2700000"/>
                <a:gd name="adj2" fmla="val 14811639"/>
              </a:avLst>
            </a:prstGeom>
            <a:solidFill>
              <a:srgbClr val="7338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Körszelet 8">
              <a:extLst>
                <a:ext uri="{FF2B5EF4-FFF2-40B4-BE49-F238E27FC236}">
                  <a16:creationId xmlns:a16="http://schemas.microsoft.com/office/drawing/2014/main" id="{DA675A61-D7CF-2E3A-84B6-BDF77CD7431B}"/>
                </a:ext>
              </a:extLst>
            </p:cNvPr>
            <p:cNvSpPr/>
            <p:nvPr/>
          </p:nvSpPr>
          <p:spPr>
            <a:xfrm rot="1483404" flipH="1">
              <a:off x="7581626" y="3286800"/>
              <a:ext cx="2108866" cy="2108866"/>
            </a:xfrm>
            <a:prstGeom prst="chord">
              <a:avLst>
                <a:gd name="adj1" fmla="val 2700000"/>
                <a:gd name="adj2" fmla="val 14811639"/>
              </a:avLst>
            </a:prstGeom>
            <a:solidFill>
              <a:srgbClr val="7338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2AF6A074-5695-C7BC-EB22-44362F720ABF}"/>
                </a:ext>
              </a:extLst>
            </p:cNvPr>
            <p:cNvSpPr/>
            <p:nvPr/>
          </p:nvSpPr>
          <p:spPr>
            <a:xfrm>
              <a:off x="5461992" y="2363816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CDF2D3A1-2A70-216B-C497-33B4C67946A1}"/>
                </a:ext>
              </a:extLst>
            </p:cNvPr>
            <p:cNvGrpSpPr/>
            <p:nvPr/>
          </p:nvGrpSpPr>
          <p:grpSpPr>
            <a:xfrm>
              <a:off x="5718651" y="3309073"/>
              <a:ext cx="888742" cy="1185277"/>
              <a:chOff x="5718651" y="3309073"/>
              <a:chExt cx="888742" cy="1185277"/>
            </a:xfrm>
          </p:grpSpPr>
          <p:sp>
            <p:nvSpPr>
              <p:cNvPr id="12" name="Téglalap: lekerekített 11">
                <a:extLst>
                  <a:ext uri="{FF2B5EF4-FFF2-40B4-BE49-F238E27FC236}">
                    <a16:creationId xmlns:a16="http://schemas.microsoft.com/office/drawing/2014/main" id="{3523EA1E-9CFD-DE87-063A-2B5AB73FAB1A}"/>
                  </a:ext>
                </a:extLst>
              </p:cNvPr>
              <p:cNvSpPr/>
              <p:nvPr/>
            </p:nvSpPr>
            <p:spPr>
              <a:xfrm rot="20445385">
                <a:off x="5718651" y="3309073"/>
                <a:ext cx="288000" cy="108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églalap: lekerekített 12">
                <a:extLst>
                  <a:ext uri="{FF2B5EF4-FFF2-40B4-BE49-F238E27FC236}">
                    <a16:creationId xmlns:a16="http://schemas.microsoft.com/office/drawing/2014/main" id="{3A1DB7C1-65B0-C2A2-AAA8-456DC984CAED}"/>
                  </a:ext>
                </a:extLst>
              </p:cNvPr>
              <p:cNvSpPr/>
              <p:nvPr/>
            </p:nvSpPr>
            <p:spPr>
              <a:xfrm rot="16929061">
                <a:off x="6109261" y="3996217"/>
                <a:ext cx="288000" cy="708265"/>
              </a:xfrm>
              <a:prstGeom prst="roundRect">
                <a:avLst>
                  <a:gd name="adj" fmla="val 3069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7684096"/>
      </p:ext>
    </p:extLst>
  </p:cSld>
  <p:clrMapOvr>
    <a:masterClrMapping/>
  </p:clrMapOvr>
  <p:transition spd="med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DE728D-612C-30A0-D3E3-DA384B9F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20000">
              <a:spcBef>
                <a:spcPts val="0"/>
              </a:spcBef>
            </a:pPr>
            <a:r>
              <a:rPr lang="en-US" dirty="0" err="1"/>
              <a:t>Időszámításunk</a:t>
            </a:r>
            <a:r>
              <a:rPr lang="en-US" dirty="0"/>
              <a:t> </a:t>
            </a:r>
            <a:r>
              <a:rPr lang="en-US" dirty="0" err="1"/>
              <a:t>előtt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565DE0-D776-764C-F8F4-7B627EC2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102" y="1574112"/>
            <a:ext cx="6817894" cy="19522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legősibb</a:t>
            </a:r>
            <a:r>
              <a:rPr lang="en-US" dirty="0"/>
              <a:t> </a:t>
            </a:r>
            <a:r>
              <a:rPr lang="en-US" dirty="0" err="1"/>
              <a:t>kenumaradványt</a:t>
            </a:r>
            <a:r>
              <a:rPr lang="en-US" dirty="0"/>
              <a:t> </a:t>
            </a:r>
            <a:r>
              <a:rPr lang="en-US" dirty="0" err="1"/>
              <a:t>Hollandiában</a:t>
            </a:r>
            <a:r>
              <a:rPr lang="en-US" dirty="0"/>
              <a:t> </a:t>
            </a:r>
            <a:r>
              <a:rPr lang="en-US" dirty="0" err="1"/>
              <a:t>találták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Pesse</a:t>
            </a:r>
            <a:r>
              <a:rPr lang="en-US" dirty="0"/>
              <a:t> </a:t>
            </a:r>
            <a:r>
              <a:rPr lang="en-US" dirty="0" err="1"/>
              <a:t>kenu</a:t>
            </a:r>
            <a:r>
              <a:rPr lang="en-US" dirty="0"/>
              <a:t> </a:t>
            </a:r>
            <a:r>
              <a:rPr lang="en-US" dirty="0" err="1"/>
              <a:t>skót</a:t>
            </a:r>
            <a:r>
              <a:rPr lang="en-US" dirty="0"/>
              <a:t> </a:t>
            </a:r>
            <a:r>
              <a:rPr lang="en-US" dirty="0" err="1"/>
              <a:t>fenyőből</a:t>
            </a:r>
            <a:r>
              <a:rPr lang="en-US" dirty="0"/>
              <a:t> </a:t>
            </a:r>
            <a:r>
              <a:rPr lang="en-US" dirty="0" err="1"/>
              <a:t>készült</a:t>
            </a:r>
            <a:r>
              <a:rPr lang="en-US" dirty="0"/>
              <a:t>, </a:t>
            </a:r>
            <a:r>
              <a:rPr lang="en-US" dirty="0" err="1"/>
              <a:t>ie</a:t>
            </a:r>
            <a:r>
              <a:rPr lang="en-US" dirty="0"/>
              <a:t>. 8040.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ie</a:t>
            </a:r>
            <a:r>
              <a:rPr lang="en-US" dirty="0"/>
              <a:t>. 7510. </a:t>
            </a:r>
            <a:r>
              <a:rPr lang="en-US" dirty="0" err="1"/>
              <a:t>között</a:t>
            </a:r>
            <a:r>
              <a:rPr lang="en-US" dirty="0"/>
              <a:t>.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4E99B601-D98B-005B-923E-5AC5539C0CC8}"/>
              </a:ext>
            </a:extLst>
          </p:cNvPr>
          <p:cNvSpPr txBox="1">
            <a:spLocks/>
          </p:cNvSpPr>
          <p:nvPr/>
        </p:nvSpPr>
        <p:spPr>
          <a:xfrm>
            <a:off x="5473610" y="3900260"/>
            <a:ext cx="5968166" cy="19522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029" indent="-228029" algn="l" defTabSz="912114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46591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4086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46591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0143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46591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96200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46591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2257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46591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</a:t>
            </a:r>
            <a:r>
              <a:rPr lang="en-US" dirty="0" err="1"/>
              <a:t>harmadik</a:t>
            </a:r>
            <a:r>
              <a:rPr lang="en-US" dirty="0"/>
              <a:t> </a:t>
            </a:r>
            <a:r>
              <a:rPr lang="en-US" dirty="0" err="1"/>
              <a:t>legidősebb</a:t>
            </a:r>
            <a:r>
              <a:rPr lang="en-US" dirty="0"/>
              <a:t> </a:t>
            </a:r>
            <a:r>
              <a:rPr lang="en-US" dirty="0" err="1"/>
              <a:t>kenumaradványt</a:t>
            </a:r>
            <a:r>
              <a:rPr lang="en-US" dirty="0"/>
              <a:t> 1987-ben </a:t>
            </a:r>
            <a:r>
              <a:rPr lang="en-US" dirty="0" err="1"/>
              <a:t>Dufunában</a:t>
            </a:r>
            <a:r>
              <a:rPr lang="en-US" dirty="0"/>
              <a:t> (</a:t>
            </a:r>
            <a:r>
              <a:rPr lang="en-US" dirty="0" err="1"/>
              <a:t>Nigériában</a:t>
            </a:r>
            <a:r>
              <a:rPr lang="en-US" dirty="0"/>
              <a:t>) </a:t>
            </a:r>
            <a:r>
              <a:rPr lang="en-US" dirty="0" err="1"/>
              <a:t>találták</a:t>
            </a:r>
            <a:r>
              <a:rPr lang="en-US" dirty="0"/>
              <a:t> meg. </a:t>
            </a:r>
            <a:r>
              <a:rPr lang="en-US" dirty="0" err="1"/>
              <a:t>Több</a:t>
            </a:r>
            <a:r>
              <a:rPr lang="en-US" dirty="0"/>
              <a:t> mint 8000 </a:t>
            </a:r>
            <a:r>
              <a:rPr lang="en-US" dirty="0" err="1"/>
              <a:t>éves</a:t>
            </a:r>
            <a:r>
              <a:rPr lang="en-US" dirty="0"/>
              <a:t>, </a:t>
            </a:r>
            <a:r>
              <a:rPr lang="en-US" dirty="0" err="1"/>
              <a:t>fekete</a:t>
            </a:r>
            <a:r>
              <a:rPr lang="en-US" dirty="0"/>
              <a:t> </a:t>
            </a:r>
            <a:r>
              <a:rPr lang="en-US" dirty="0" err="1"/>
              <a:t>mahagóniból</a:t>
            </a:r>
            <a:r>
              <a:rPr lang="en-US" dirty="0"/>
              <a:t> </a:t>
            </a:r>
            <a:r>
              <a:rPr lang="en-US" dirty="0" err="1"/>
              <a:t>készült</a:t>
            </a:r>
            <a:r>
              <a:rPr lang="en-US" dirty="0"/>
              <a:t>. </a:t>
            </a:r>
          </a:p>
        </p:txBody>
      </p:sp>
      <p:pic>
        <p:nvPicPr>
          <p:cNvPr id="8" name="Kép 7" descr="A képen fából készített, fedett pályás, fa látható&#10;&#10;Automatikusan generált leírás">
            <a:extLst>
              <a:ext uri="{FF2B5EF4-FFF2-40B4-BE49-F238E27FC236}">
                <a16:creationId xmlns:a16="http://schemas.microsoft.com/office/drawing/2014/main" id="{25B7377D-1EC0-F944-B845-FD135223B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709" y="1837186"/>
            <a:ext cx="3055814" cy="1800000"/>
          </a:xfrm>
          <a:prstGeom prst="rect">
            <a:avLst/>
          </a:prstGeom>
        </p:spPr>
      </p:pic>
      <p:pic>
        <p:nvPicPr>
          <p:cNvPr id="10" name="Kép 9" descr="A képen fal, vízijármű, fedett pályás, Tengerészeti múzeum látható&#10;&#10;Automatikusan generált leírás">
            <a:extLst>
              <a:ext uri="{FF2B5EF4-FFF2-40B4-BE49-F238E27FC236}">
                <a16:creationId xmlns:a16="http://schemas.microsoft.com/office/drawing/2014/main" id="{78FBD3C6-A28A-D580-AE0C-4B3DF4FB0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82" y="3526408"/>
            <a:ext cx="4454999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93797"/>
      </p:ext>
    </p:extLst>
  </p:cSld>
  <p:clrMapOvr>
    <a:masterClrMapping/>
  </p:clrMapOvr>
  <p:transition spd="med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E5900A-2BD9-DAA2-A2D3-EED80E36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Kenuk</a:t>
            </a:r>
            <a:r>
              <a:rPr lang="en-US" dirty="0"/>
              <a:t> </a:t>
            </a:r>
            <a:r>
              <a:rPr lang="en-US" dirty="0" err="1"/>
              <a:t>kialakulása</a:t>
            </a:r>
            <a:endParaRPr lang="en-US" dirty="0"/>
          </a:p>
        </p:txBody>
      </p:sp>
      <p:pic>
        <p:nvPicPr>
          <p:cNvPr id="5" name="Kép 4" descr="A képen szöveg, képernyőkép, Betűtípus, diagram látható&#10;&#10;Automatikusan generált leírás">
            <a:extLst>
              <a:ext uri="{FF2B5EF4-FFF2-40B4-BE49-F238E27FC236}">
                <a16:creationId xmlns:a16="http://schemas.microsoft.com/office/drawing/2014/main" id="{29F42ACC-C1A8-97F2-FF34-C6D85DFED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10" y="1718490"/>
            <a:ext cx="9600000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31440"/>
      </p:ext>
    </p:extLst>
  </p:cSld>
  <p:clrMapOvr>
    <a:masterClrMapping/>
  </p:clrMapOvr>
  <p:transition spd="med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E5AEF3-655A-8627-C4B4-8301641D0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Egyfa</a:t>
            </a:r>
            <a:r>
              <a:rPr lang="hu-HU" dirty="0"/>
              <a:t> kenu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D677C3-BB64-D7C9-1CCC-1DB68E30F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95" y="2748042"/>
            <a:ext cx="6329348" cy="28827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fejlődés</a:t>
            </a:r>
            <a:r>
              <a:rPr lang="en-US" dirty="0"/>
              <a:t> </a:t>
            </a:r>
            <a:r>
              <a:rPr lang="en-US" dirty="0" err="1"/>
              <a:t>kezdetén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ágaitól</a:t>
            </a:r>
            <a:r>
              <a:rPr lang="en-US" dirty="0"/>
              <a:t> </a:t>
            </a:r>
            <a:r>
              <a:rPr lang="en-US" dirty="0" err="1"/>
              <a:t>megfosztott</a:t>
            </a:r>
            <a:r>
              <a:rPr lang="en-US" dirty="0"/>
              <a:t> </a:t>
            </a:r>
            <a:r>
              <a:rPr lang="en-US" dirty="0" err="1"/>
              <a:t>fatörzs</a:t>
            </a:r>
            <a:r>
              <a:rPr lang="en-US" dirty="0"/>
              <a:t> </a:t>
            </a:r>
            <a:r>
              <a:rPr lang="en-US" dirty="0" err="1"/>
              <a:t>szolgált</a:t>
            </a:r>
            <a:r>
              <a:rPr lang="en-US" dirty="0"/>
              <a:t> </a:t>
            </a:r>
            <a:r>
              <a:rPr lang="en-US" dirty="0" err="1"/>
              <a:t>közlekedési</a:t>
            </a:r>
            <a:r>
              <a:rPr lang="en-US" dirty="0"/>
              <a:t> </a:t>
            </a:r>
            <a:r>
              <a:rPr lang="en-US" dirty="0" err="1"/>
              <a:t>eszközül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Ezt</a:t>
            </a:r>
            <a:r>
              <a:rPr lang="en-US" dirty="0"/>
              <a:t> a </a:t>
            </a:r>
            <a:r>
              <a:rPr lang="en-US" dirty="0" err="1"/>
              <a:t>fatörzset</a:t>
            </a:r>
            <a:r>
              <a:rPr lang="en-US" dirty="0"/>
              <a:t> </a:t>
            </a:r>
            <a:r>
              <a:rPr lang="en-US" dirty="0" err="1"/>
              <a:t>elöl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hátul</a:t>
            </a:r>
            <a:r>
              <a:rPr lang="en-US" dirty="0"/>
              <a:t> </a:t>
            </a:r>
            <a:r>
              <a:rPr lang="en-US" dirty="0" err="1"/>
              <a:t>kőfejszékkel</a:t>
            </a:r>
            <a:r>
              <a:rPr lang="en-US" dirty="0"/>
              <a:t> </a:t>
            </a:r>
            <a:r>
              <a:rPr lang="en-US" dirty="0" err="1"/>
              <a:t>meghegyezték</a:t>
            </a:r>
            <a:r>
              <a:rPr lang="en-US" dirty="0"/>
              <a:t>, a </a:t>
            </a:r>
            <a:r>
              <a:rPr lang="en-US" dirty="0" err="1"/>
              <a:t>törzs</a:t>
            </a:r>
            <a:r>
              <a:rPr lang="en-US" dirty="0"/>
              <a:t> </a:t>
            </a:r>
            <a:r>
              <a:rPr lang="en-US" dirty="0" err="1"/>
              <a:t>belsejét</a:t>
            </a:r>
            <a:r>
              <a:rPr lang="en-US" dirty="0"/>
              <a:t> </a:t>
            </a:r>
            <a:r>
              <a:rPr lang="en-US" dirty="0" err="1"/>
              <a:t>kiégették</a:t>
            </a:r>
            <a:r>
              <a:rPr lang="en-US" dirty="0"/>
              <a:t>. </a:t>
            </a:r>
          </a:p>
        </p:txBody>
      </p:sp>
      <p:pic>
        <p:nvPicPr>
          <p:cNvPr id="11" name="Kép 10" descr="A képen kültéri, talaj, víz, kenu látható&#10;&#10;Automatikusan generált leírás">
            <a:extLst>
              <a:ext uri="{FF2B5EF4-FFF2-40B4-BE49-F238E27FC236}">
                <a16:creationId xmlns:a16="http://schemas.microsoft.com/office/drawing/2014/main" id="{6AC068A4-988F-C3BB-ACB6-1B7778A25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530" y="3026157"/>
            <a:ext cx="3780000" cy="251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4921"/>
      </p:ext>
    </p:extLst>
  </p:cSld>
  <p:clrMapOvr>
    <a:masterClrMapping/>
  </p:clrMapOvr>
  <p:transition spd="med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45F2BF-A4F3-B20B-1858-69375335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Kanadai</a:t>
            </a:r>
            <a:r>
              <a:rPr lang="en-US" dirty="0"/>
              <a:t> </a:t>
            </a:r>
            <a:r>
              <a:rPr lang="en-US" dirty="0" err="1"/>
              <a:t>kenu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182CAB-507E-12E0-13F4-4446C6559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473" y="2042188"/>
            <a:ext cx="4965769" cy="43402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Az </a:t>
            </a:r>
            <a:r>
              <a:rPr lang="en-US" dirty="0" err="1"/>
              <a:t>Észak-Amerikában</a:t>
            </a:r>
            <a:r>
              <a:rPr lang="en-US" dirty="0"/>
              <a:t> </a:t>
            </a:r>
            <a:r>
              <a:rPr lang="en-US" dirty="0" err="1"/>
              <a:t>élő</a:t>
            </a:r>
            <a:r>
              <a:rPr lang="en-US" dirty="0"/>
              <a:t> </a:t>
            </a:r>
            <a:r>
              <a:rPr lang="en-US" dirty="0" err="1"/>
              <a:t>kanadai</a:t>
            </a:r>
            <a:r>
              <a:rPr lang="en-US" dirty="0"/>
              <a:t> </a:t>
            </a:r>
            <a:r>
              <a:rPr lang="en-US" dirty="0" err="1"/>
              <a:t>indiánok</a:t>
            </a:r>
            <a:r>
              <a:rPr lang="en-US" dirty="0"/>
              <a:t> </a:t>
            </a:r>
            <a:r>
              <a:rPr lang="en-US" dirty="0" err="1"/>
              <a:t>fejlesztették</a:t>
            </a:r>
            <a:r>
              <a:rPr lang="en-US" dirty="0"/>
              <a:t> ki a </a:t>
            </a:r>
            <a:r>
              <a:rPr lang="en-US" dirty="0" err="1"/>
              <a:t>kéregből</a:t>
            </a:r>
            <a:r>
              <a:rPr lang="en-US" dirty="0"/>
              <a:t> </a:t>
            </a:r>
            <a:r>
              <a:rPr lang="en-US" dirty="0" err="1"/>
              <a:t>készült</a:t>
            </a:r>
            <a:r>
              <a:rPr lang="en-US" dirty="0"/>
              <a:t> </a:t>
            </a:r>
            <a:r>
              <a:rPr lang="en-US" dirty="0" err="1"/>
              <a:t>kenut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Mindig</a:t>
            </a:r>
            <a:r>
              <a:rPr lang="en-US" dirty="0"/>
              <a:t> </a:t>
            </a:r>
            <a:r>
              <a:rPr lang="en-US" dirty="0" err="1"/>
              <a:t>teljesen</a:t>
            </a:r>
            <a:r>
              <a:rPr lang="en-US" dirty="0"/>
              <a:t> </a:t>
            </a:r>
            <a:r>
              <a:rPr lang="en-US" dirty="0" err="1"/>
              <a:t>nyitott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Formájára</a:t>
            </a:r>
            <a:r>
              <a:rPr lang="en-US" dirty="0"/>
              <a:t> </a:t>
            </a:r>
            <a:r>
              <a:rPr lang="en-US" dirty="0" err="1"/>
              <a:t>jellemző</a:t>
            </a:r>
            <a:r>
              <a:rPr lang="en-US" dirty="0"/>
              <a:t> a </a:t>
            </a:r>
            <a:r>
              <a:rPr lang="en-US" dirty="0" err="1"/>
              <a:t>merész</a:t>
            </a:r>
            <a:r>
              <a:rPr lang="en-US" dirty="0"/>
              <a:t> </a:t>
            </a:r>
            <a:r>
              <a:rPr lang="en-US" dirty="0" err="1"/>
              <a:t>kanyarulattal</a:t>
            </a:r>
            <a:r>
              <a:rPr lang="en-US" dirty="0"/>
              <a:t> </a:t>
            </a:r>
            <a:r>
              <a:rPr lang="en-US" dirty="0" err="1"/>
              <a:t>magasra</a:t>
            </a:r>
            <a:r>
              <a:rPr lang="en-US" dirty="0"/>
              <a:t> </a:t>
            </a:r>
            <a:r>
              <a:rPr lang="en-US" dirty="0" err="1"/>
              <a:t>felhúzott</a:t>
            </a:r>
            <a:r>
              <a:rPr lang="en-US" dirty="0"/>
              <a:t> </a:t>
            </a:r>
            <a:r>
              <a:rPr lang="en-US" dirty="0" err="1"/>
              <a:t>orr</a:t>
            </a:r>
            <a:r>
              <a:rPr lang="en-US" dirty="0"/>
              <a:t>-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fartőke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víz</a:t>
            </a:r>
            <a:r>
              <a:rPr lang="en-US" dirty="0"/>
              <a:t> </a:t>
            </a:r>
            <a:r>
              <a:rPr lang="en-US" dirty="0" err="1"/>
              <a:t>felett</a:t>
            </a:r>
            <a:r>
              <a:rPr lang="en-US" dirty="0"/>
              <a:t> </a:t>
            </a:r>
            <a:r>
              <a:rPr lang="en-US" dirty="0" err="1"/>
              <a:t>behúzott</a:t>
            </a:r>
            <a:r>
              <a:rPr lang="en-US" dirty="0"/>
              <a:t> </a:t>
            </a:r>
            <a:r>
              <a:rPr lang="en-US" dirty="0" err="1"/>
              <a:t>keresztmetszet</a:t>
            </a:r>
            <a:r>
              <a:rPr lang="en-US" dirty="0"/>
              <a:t>.</a:t>
            </a:r>
          </a:p>
        </p:txBody>
      </p:sp>
      <p:pic>
        <p:nvPicPr>
          <p:cNvPr id="4" name="Kép 3" descr="A képen fű, kültéri, vízijármű, kenu látható&#10;&#10;Automatikusan generált leírás">
            <a:extLst>
              <a:ext uri="{FF2B5EF4-FFF2-40B4-BE49-F238E27FC236}">
                <a16:creationId xmlns:a16="http://schemas.microsoft.com/office/drawing/2014/main" id="{5B3447A8-5777-8B66-59A4-367FEED8E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181" y="2750575"/>
            <a:ext cx="3780000" cy="292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77641"/>
      </p:ext>
    </p:extLst>
  </p:cSld>
  <p:clrMapOvr>
    <a:masterClrMapping/>
  </p:clrMapOvr>
  <p:transition spd="med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735645-9BAC-9CDA-5326-685E6D87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Oldaltámaszos</a:t>
            </a:r>
            <a:r>
              <a:rPr lang="en-US" dirty="0"/>
              <a:t> </a:t>
            </a:r>
            <a:r>
              <a:rPr lang="en-US" dirty="0" err="1"/>
              <a:t>kenu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vitorlás</a:t>
            </a:r>
            <a:r>
              <a:rPr lang="en-US" dirty="0"/>
              <a:t> </a:t>
            </a:r>
            <a:r>
              <a:rPr lang="en-US" dirty="0" err="1"/>
              <a:t>oldaltámaszos</a:t>
            </a:r>
            <a:r>
              <a:rPr lang="en-US" dirty="0"/>
              <a:t> </a:t>
            </a:r>
            <a:r>
              <a:rPr lang="en-US" dirty="0" err="1"/>
              <a:t>kenu</a:t>
            </a:r>
            <a:r>
              <a:rPr lang="en-US" dirty="0"/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1A02E9-AFD5-6A5B-05F9-D41BDD3B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642" y="1705304"/>
            <a:ext cx="7131453" cy="203250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Oldaltámaszos</a:t>
            </a:r>
            <a:r>
              <a:rPr lang="en-US" dirty="0"/>
              <a:t>, </a:t>
            </a:r>
            <a:r>
              <a:rPr lang="en-US" dirty="0" err="1"/>
              <a:t>oldalúszós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outrigger </a:t>
            </a:r>
            <a:r>
              <a:rPr lang="en-US" dirty="0" err="1"/>
              <a:t>kenu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Csendes-óceáni</a:t>
            </a:r>
            <a:r>
              <a:rPr lang="en-US" dirty="0"/>
              <a:t> (</a:t>
            </a:r>
            <a:r>
              <a:rPr lang="en-US" dirty="0" err="1"/>
              <a:t>Polinézia</a:t>
            </a:r>
            <a:r>
              <a:rPr lang="en-US" dirty="0"/>
              <a:t>, </a:t>
            </a:r>
            <a:r>
              <a:rPr lang="en-US" dirty="0" err="1"/>
              <a:t>Mikronézia</a:t>
            </a:r>
            <a:r>
              <a:rPr lang="en-US" dirty="0"/>
              <a:t>) </a:t>
            </a:r>
            <a:r>
              <a:rPr lang="en-US" dirty="0" err="1"/>
              <a:t>térségből</a:t>
            </a:r>
            <a:r>
              <a:rPr lang="en-US" dirty="0"/>
              <a:t> </a:t>
            </a:r>
            <a:r>
              <a:rPr lang="en-US" dirty="0" err="1"/>
              <a:t>származik</a:t>
            </a:r>
            <a:r>
              <a:rPr lang="en-US" dirty="0"/>
              <a:t>.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344A55AF-E5AA-5017-214E-3BA286DD5F3A}"/>
              </a:ext>
            </a:extLst>
          </p:cNvPr>
          <p:cNvSpPr txBox="1">
            <a:spLocks/>
          </p:cNvSpPr>
          <p:nvPr/>
        </p:nvSpPr>
        <p:spPr>
          <a:xfrm>
            <a:off x="5053262" y="5135234"/>
            <a:ext cx="6489033" cy="203250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029" indent="-228029" algn="l" defTabSz="912114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46591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4086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46591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0143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46591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96200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46591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2257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46591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Az </a:t>
            </a:r>
            <a:r>
              <a:rPr lang="en-US" dirty="0" err="1"/>
              <a:t>oldaltámasz</a:t>
            </a:r>
            <a:r>
              <a:rPr lang="en-US" dirty="0"/>
              <a:t> </a:t>
            </a:r>
            <a:r>
              <a:rPr lang="en-US" dirty="0" err="1"/>
              <a:t>stabilitást</a:t>
            </a:r>
            <a:r>
              <a:rPr lang="en-US" dirty="0"/>
              <a:t> </a:t>
            </a:r>
            <a:r>
              <a:rPr lang="en-US" dirty="0" err="1"/>
              <a:t>biztosít</a:t>
            </a:r>
            <a:r>
              <a:rPr lang="en-US" dirty="0"/>
              <a:t>, a </a:t>
            </a:r>
            <a:r>
              <a:rPr lang="en-US" dirty="0" err="1"/>
              <a:t>vitorla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haladást</a:t>
            </a:r>
            <a:r>
              <a:rPr lang="en-US" dirty="0"/>
              <a:t>.</a:t>
            </a:r>
          </a:p>
        </p:txBody>
      </p:sp>
      <p:pic>
        <p:nvPicPr>
          <p:cNvPr id="6" name="Kép 5" descr="A képen kültéri, közlekedés, vízijármű, felhő látható&#10;&#10;Automatikusan generált leírás">
            <a:extLst>
              <a:ext uri="{FF2B5EF4-FFF2-40B4-BE49-F238E27FC236}">
                <a16:creationId xmlns:a16="http://schemas.microsoft.com/office/drawing/2014/main" id="{F7A02EB1-2DE2-C364-5BA3-BFAD72AEF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42" y="3732976"/>
            <a:ext cx="3780000" cy="2804516"/>
          </a:xfrm>
          <a:prstGeom prst="rect">
            <a:avLst/>
          </a:prstGeom>
        </p:spPr>
      </p:pic>
      <p:pic>
        <p:nvPicPr>
          <p:cNvPr id="8" name="Kép 7" descr="A képen vízijármű, hajó, közlekedés, Tengerészeti múzeum látható&#10;&#10;Automatikusan generált leírás">
            <a:extLst>
              <a:ext uri="{FF2B5EF4-FFF2-40B4-BE49-F238E27FC236}">
                <a16:creationId xmlns:a16="http://schemas.microsoft.com/office/drawing/2014/main" id="{18E76786-2F89-8A46-278D-E173E5C8B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127" y="1937173"/>
            <a:ext cx="3780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57031"/>
      </p:ext>
    </p:extLst>
  </p:cSld>
  <p:clrMapOvr>
    <a:masterClrMapping/>
  </p:clrMapOvr>
  <p:transition spd="med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DD14FD-FD0C-BFBD-EC8C-E822A8DF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Verseny</a:t>
            </a:r>
            <a:r>
              <a:rPr lang="en-US" dirty="0"/>
              <a:t>-, </a:t>
            </a:r>
            <a:r>
              <a:rPr lang="en-US" dirty="0" err="1"/>
              <a:t>túra</a:t>
            </a:r>
            <a:r>
              <a:rPr lang="en-US" dirty="0"/>
              <a:t>-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vitorlás</a:t>
            </a:r>
            <a:r>
              <a:rPr lang="en-US" dirty="0"/>
              <a:t> </a:t>
            </a:r>
            <a:r>
              <a:rPr lang="en-US" dirty="0" err="1"/>
              <a:t>kenu</a:t>
            </a:r>
            <a:endParaRPr lang="en-US" dirty="0"/>
          </a:p>
        </p:txBody>
      </p:sp>
      <p:pic>
        <p:nvPicPr>
          <p:cNvPr id="5" name="Tartalom helye 4" descr="A képen kültéri, ég, Csónakázás, közlekedés látható&#10;&#10;Automatikusan generált leírás">
            <a:extLst>
              <a:ext uri="{FF2B5EF4-FFF2-40B4-BE49-F238E27FC236}">
                <a16:creationId xmlns:a16="http://schemas.microsoft.com/office/drawing/2014/main" id="{3BA3198C-0FC8-BF28-A963-E212EAC9A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59" y="4362728"/>
            <a:ext cx="3312618" cy="2412000"/>
          </a:xfrm>
        </p:spPr>
      </p:pic>
      <p:pic>
        <p:nvPicPr>
          <p:cNvPr id="7" name="Kép 6" descr="A képen kültéri, személy, sport, víz látható&#10;&#10;Automatikusan generált leírás">
            <a:extLst>
              <a:ext uri="{FF2B5EF4-FFF2-40B4-BE49-F238E27FC236}">
                <a16:creationId xmlns:a16="http://schemas.microsoft.com/office/drawing/2014/main" id="{0E711962-CE75-930E-76B2-22FCD298A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5" y="1821997"/>
            <a:ext cx="3777524" cy="2412000"/>
          </a:xfrm>
          <a:prstGeom prst="rect">
            <a:avLst/>
          </a:prstGeom>
        </p:spPr>
      </p:pic>
      <p:pic>
        <p:nvPicPr>
          <p:cNvPr id="9" name="Kép 8" descr="A képen közlekedés, kültéri, fű, vízijármű látható&#10;&#10;Automatikusan generált leírás">
            <a:extLst>
              <a:ext uri="{FF2B5EF4-FFF2-40B4-BE49-F238E27FC236}">
                <a16:creationId xmlns:a16="http://schemas.microsoft.com/office/drawing/2014/main" id="{AD775779-B88B-6074-52B5-8C953FE03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61" y="1794504"/>
            <a:ext cx="5243924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47215"/>
      </p:ext>
    </p:extLst>
  </p:cSld>
  <p:clrMapOvr>
    <a:masterClrMapping/>
  </p:clrMapOvr>
  <p:transition spd="med">
    <p:pull dir="r"/>
  </p:transition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91</TotalTime>
  <Words>152</Words>
  <Application>Microsoft Office PowerPoint</Application>
  <PresentationFormat>Egyéni</PresentationFormat>
  <Paragraphs>18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Office-téma</vt:lpstr>
      <vt:lpstr>Kenutörténelem</vt:lpstr>
      <vt:lpstr>Időszámításunk előtt</vt:lpstr>
      <vt:lpstr>Kenuk kialakulása</vt:lpstr>
      <vt:lpstr>Egyfa kenu</vt:lpstr>
      <vt:lpstr>Kanadai kenu</vt:lpstr>
      <vt:lpstr>Oldaltámaszos kenu és vitorlás oldaltámaszos kenu </vt:lpstr>
      <vt:lpstr>Verseny-, túra- és vitorlás kenu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Dávid Raffai Sajti</dc:creator>
  <cp:lastModifiedBy>Dávid Raffai Sajti</cp:lastModifiedBy>
  <cp:revision>2</cp:revision>
  <dcterms:created xsi:type="dcterms:W3CDTF">2023-10-14T08:30:23Z</dcterms:created>
  <dcterms:modified xsi:type="dcterms:W3CDTF">2023-10-14T10:02:06Z</dcterms:modified>
</cp:coreProperties>
</file>