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239625" cy="68405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5285" autoAdjust="0"/>
  </p:normalViewPr>
  <p:slideViewPr>
    <p:cSldViewPr snapToGrid="0">
      <p:cViewPr>
        <p:scale>
          <a:sx n="75" d="100"/>
          <a:sy n="75" d="100"/>
        </p:scale>
        <p:origin x="73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F7236EF-DAB9-6EFE-40B6-68BAD5E0E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EE146C9-AF2A-1D9F-0FA4-3ED35D73DE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C4BB-5D19-4C1E-87F2-8677C65DB14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2974A5-A35C-B1A3-CD4C-F01DE12AA2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067680F-F865-64EC-E334-47C1963345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4A46-EE95-4E7D-9E17-9440BD76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F7A4-2CAA-4D0E-BDB0-977E8A4181E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501900" y="857250"/>
            <a:ext cx="41402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EC09-8A8E-4B9F-AE6F-68BB9C00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2EC09-8A8E-4B9F-AE6F-68BB9C003D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9953" y="1119505"/>
            <a:ext cx="9179719" cy="2381521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000"/>
            <a:ext cx="12239625" cy="1260000"/>
          </a:xfrm>
        </p:spPr>
        <p:txBody>
          <a:bodyPr>
            <a:normAutofit/>
          </a:bodyPr>
          <a:lstStyle>
            <a:lvl1pPr marL="540000">
              <a:defRPr sz="4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2340000"/>
            <a:ext cx="10556677" cy="4340259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7A59-13BB-448C-8392-0F6646411B5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F3E1-1113-4FCD-BB4F-05B67609C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7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C94CBE-ABDE-40F2-55DF-E311F6C6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625" y="1017908"/>
            <a:ext cx="10080000" cy="1440000"/>
          </a:xfrm>
        </p:spPr>
        <p:txBody>
          <a:bodyPr anchor="ctr" anchorCtr="1">
            <a:normAutofit/>
          </a:bodyPr>
          <a:lstStyle/>
          <a:p>
            <a:pPr algn="r"/>
            <a:r>
              <a:rPr lang="en-US" dirty="0"/>
              <a:t>a </a:t>
            </a:r>
            <a:r>
              <a:rPr lang="en-US" dirty="0" err="1"/>
              <a:t>rendőr</a:t>
            </a:r>
            <a:r>
              <a:rPr lang="en-US" dirty="0"/>
              <a:t> </a:t>
            </a:r>
            <a:r>
              <a:rPr lang="en-US" dirty="0" err="1"/>
              <a:t>karjelzései</a:t>
            </a:r>
            <a:endParaRPr lang="en-US" dirty="0"/>
          </a:p>
        </p:txBody>
      </p:sp>
      <p:sp>
        <p:nvSpPr>
          <p:cNvPr id="6" name="Romboid 5">
            <a:extLst>
              <a:ext uri="{FF2B5EF4-FFF2-40B4-BE49-F238E27FC236}">
                <a16:creationId xmlns:a16="http://schemas.microsoft.com/office/drawing/2014/main" id="{5EF5DC76-D7D2-0C00-C9F9-D18D806D9D90}"/>
              </a:ext>
            </a:extLst>
          </p:cNvPr>
          <p:cNvSpPr/>
          <p:nvPr/>
        </p:nvSpPr>
        <p:spPr>
          <a:xfrm>
            <a:off x="719812" y="4980702"/>
            <a:ext cx="10800000" cy="1080000"/>
          </a:xfrm>
          <a:prstGeom prst="parallelogram">
            <a:avLst>
              <a:gd name="adj" fmla="val 203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31579529-5F73-7BD5-22A1-FD9A5DA140A1}"/>
              </a:ext>
            </a:extLst>
          </p:cNvPr>
          <p:cNvCxnSpPr>
            <a:cxnSpLocks/>
            <a:stCxn id="6" idx="5"/>
            <a:endCxn id="6" idx="2"/>
          </p:cNvCxnSpPr>
          <p:nvPr/>
        </p:nvCxnSpPr>
        <p:spPr>
          <a:xfrm>
            <a:off x="1820013" y="5520702"/>
            <a:ext cx="8599598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 descr="A képen jármű, kerék, Szárazföldi jármű, autó látható&#10;&#10;Automatikusan generált leírás">
            <a:extLst>
              <a:ext uri="{FF2B5EF4-FFF2-40B4-BE49-F238E27FC236}">
                <a16:creationId xmlns:a16="http://schemas.microsoft.com/office/drawing/2014/main" id="{6560AA58-8CF5-1A63-CDC5-7B87EF544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0" b="96811" l="2300" r="97352">
                        <a14:foregroundMark x1="7561" y1="61101" x2="7561" y2="61101"/>
                        <a14:foregroundMark x1="8815" y1="62226" x2="6411" y2="52971"/>
                        <a14:foregroundMark x1="6411" y1="52971" x2="6411" y2="52971"/>
                        <a14:foregroundMark x1="7038" y1="50469" x2="3519" y2="54096"/>
                        <a14:foregroundMark x1="2787" y1="58349" x2="2787" y2="58349"/>
                        <a14:foregroundMark x1="3763" y1="70794" x2="3763" y2="70794"/>
                        <a14:foregroundMark x1="6411" y1="75109" x2="6690" y2="70607"/>
                        <a14:foregroundMark x1="6934" y1="71044" x2="6063" y2="73296"/>
                        <a14:foregroundMark x1="7038" y1="71732" x2="2404" y2="69669"/>
                        <a14:foregroundMark x1="4669" y1="68793" x2="4669" y2="68793"/>
                        <a14:foregroundMark x1="16376" y1="75547" x2="16760" y2="76923"/>
                        <a14:foregroundMark x1="19024" y1="72608" x2="31742" y2="84615"/>
                        <a14:foregroundMark x1="30871" y1="85303" x2="27596" y2="82364"/>
                        <a14:foregroundMark x1="29582" y1="82802" x2="15993" y2="87305"/>
                        <a14:foregroundMark x1="19024" y1="71732" x2="17770" y2="92308"/>
                        <a14:foregroundMark x1="29477" y1="79174" x2="19408" y2="71232"/>
                        <a14:foregroundMark x1="28850" y1="78487" x2="21916" y2="68293"/>
                        <a14:foregroundMark x1="29721" y1="85303" x2="15854" y2="76485"/>
                        <a14:foregroundMark x1="29582" y1="85929" x2="16864" y2="91807"/>
                        <a14:foregroundMark x1="17770" y1="94121" x2="22404" y2="95435"/>
                        <a14:foregroundMark x1="17770" y1="92745" x2="26202" y2="94747"/>
                        <a14:foregroundMark x1="21777" y1="96811" x2="25331" y2="95247"/>
                        <a14:foregroundMark x1="71916" y1="94997" x2="68885" y2="95247"/>
                        <a14:foregroundMark x1="73554" y1="87992" x2="71150" y2="84115"/>
                        <a14:foregroundMark x1="67875" y1="71482" x2="69756" y2="69481"/>
                        <a14:foregroundMark x1="89408" y1="55410" x2="91568" y2="74672"/>
                        <a14:foregroundMark x1="95714" y1="56785" x2="95958" y2="70607"/>
                        <a14:foregroundMark x1="97352" y1="73296" x2="94216" y2="71732"/>
                        <a14:foregroundMark x1="69895" y1="95247" x2="69512" y2="93871"/>
                        <a14:foregroundMark x1="35645" y1="5003" x2="35645" y2="5003"/>
                        <a14:foregroundMark x1="36411" y1="5003" x2="40035" y2="3440"/>
                        <a14:foregroundMark x1="67631" y1="75109" x2="70139" y2="70794"/>
                        <a14:foregroundMark x1="70662" y1="96373" x2="78711" y2="924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41" y="4020471"/>
            <a:ext cx="2196923" cy="1224000"/>
          </a:xfrm>
          <a:prstGeom prst="rect">
            <a:avLst/>
          </a:prstGeom>
        </p:spPr>
      </p:pic>
      <p:pic>
        <p:nvPicPr>
          <p:cNvPr id="20" name="Kép 19" descr="A képen jármű, kerék, Szárazföldi jármű, autó látható&#10;&#10;Automatikusan generált leírás">
            <a:extLst>
              <a:ext uri="{FF2B5EF4-FFF2-40B4-BE49-F238E27FC236}">
                <a16:creationId xmlns:a16="http://schemas.microsoft.com/office/drawing/2014/main" id="{F083CA37-A090-1D07-1301-E1C615457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0" b="96811" l="2300" r="97352">
                        <a14:foregroundMark x1="7561" y1="61101" x2="7561" y2="61101"/>
                        <a14:foregroundMark x1="8815" y1="62226" x2="6411" y2="52971"/>
                        <a14:foregroundMark x1="6411" y1="52971" x2="6411" y2="52971"/>
                        <a14:foregroundMark x1="7038" y1="50469" x2="3519" y2="54096"/>
                        <a14:foregroundMark x1="2787" y1="58349" x2="2787" y2="58349"/>
                        <a14:foregroundMark x1="3763" y1="70794" x2="3763" y2="70794"/>
                        <a14:foregroundMark x1="6411" y1="75109" x2="6690" y2="70607"/>
                        <a14:foregroundMark x1="6934" y1="71044" x2="6063" y2="73296"/>
                        <a14:foregroundMark x1="7038" y1="71732" x2="2404" y2="69669"/>
                        <a14:foregroundMark x1="4669" y1="68793" x2="4669" y2="68793"/>
                        <a14:foregroundMark x1="16376" y1="75547" x2="16760" y2="76923"/>
                        <a14:foregroundMark x1="19024" y1="72608" x2="31742" y2="84615"/>
                        <a14:foregroundMark x1="30871" y1="85303" x2="27596" y2="82364"/>
                        <a14:foregroundMark x1="29582" y1="82802" x2="15993" y2="87305"/>
                        <a14:foregroundMark x1="19024" y1="71732" x2="17770" y2="92308"/>
                        <a14:foregroundMark x1="29477" y1="79174" x2="19408" y2="71232"/>
                        <a14:foregroundMark x1="28850" y1="78487" x2="21916" y2="68293"/>
                        <a14:foregroundMark x1="29721" y1="85303" x2="15854" y2="76485"/>
                        <a14:foregroundMark x1="29582" y1="85929" x2="16864" y2="91807"/>
                        <a14:foregroundMark x1="17770" y1="94121" x2="22404" y2="95435"/>
                        <a14:foregroundMark x1="17770" y1="92745" x2="26202" y2="94747"/>
                        <a14:foregroundMark x1="21777" y1="96811" x2="25331" y2="95247"/>
                        <a14:foregroundMark x1="71916" y1="94997" x2="68885" y2="95247"/>
                        <a14:foregroundMark x1="73554" y1="87992" x2="71150" y2="84115"/>
                        <a14:foregroundMark x1="67875" y1="71482" x2="69756" y2="69481"/>
                        <a14:foregroundMark x1="89408" y1="55410" x2="91568" y2="74672"/>
                        <a14:foregroundMark x1="95714" y1="56785" x2="95958" y2="70607"/>
                        <a14:foregroundMark x1="97352" y1="73296" x2="94216" y2="71732"/>
                        <a14:foregroundMark x1="69895" y1="95247" x2="69512" y2="93871"/>
                        <a14:foregroundMark x1="35645" y1="5003" x2="35645" y2="5003"/>
                        <a14:foregroundMark x1="36411" y1="5003" x2="40035" y2="3440"/>
                        <a14:foregroundMark x1="67631" y1="75109" x2="70139" y2="70794"/>
                        <a14:foregroundMark x1="70662" y1="96373" x2="78711" y2="924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78" y="4014240"/>
            <a:ext cx="2196923" cy="1224000"/>
          </a:xfrm>
          <a:prstGeom prst="rect">
            <a:avLst/>
          </a:prstGeom>
        </p:spPr>
      </p:pic>
      <p:pic>
        <p:nvPicPr>
          <p:cNvPr id="21" name="Kép 20" descr="A képen jármű, kerék, Szárazföldi jármű, autó látható&#10;&#10;Automatikusan generált leírás">
            <a:extLst>
              <a:ext uri="{FF2B5EF4-FFF2-40B4-BE49-F238E27FC236}">
                <a16:creationId xmlns:a16="http://schemas.microsoft.com/office/drawing/2014/main" id="{29AEDE4A-B102-0A3F-FBCB-535139EFE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40" b="96811" l="2300" r="97352">
                        <a14:foregroundMark x1="7561" y1="61101" x2="7561" y2="61101"/>
                        <a14:foregroundMark x1="8815" y1="62226" x2="6411" y2="52971"/>
                        <a14:foregroundMark x1="6411" y1="52971" x2="6411" y2="52971"/>
                        <a14:foregroundMark x1="7038" y1="50469" x2="3519" y2="54096"/>
                        <a14:foregroundMark x1="2787" y1="58349" x2="2787" y2="58349"/>
                        <a14:foregroundMark x1="3763" y1="70794" x2="3763" y2="70794"/>
                        <a14:foregroundMark x1="6411" y1="75109" x2="6690" y2="70607"/>
                        <a14:foregroundMark x1="6934" y1="71044" x2="6063" y2="73296"/>
                        <a14:foregroundMark x1="7038" y1="71732" x2="2404" y2="69669"/>
                        <a14:foregroundMark x1="4669" y1="68793" x2="4669" y2="68793"/>
                        <a14:foregroundMark x1="16376" y1="75547" x2="16760" y2="76923"/>
                        <a14:foregroundMark x1="19024" y1="72608" x2="31742" y2="84615"/>
                        <a14:foregroundMark x1="30871" y1="85303" x2="27596" y2="82364"/>
                        <a14:foregroundMark x1="29582" y1="82802" x2="15993" y2="87305"/>
                        <a14:foregroundMark x1="19024" y1="71732" x2="17770" y2="92308"/>
                        <a14:foregroundMark x1="29477" y1="79174" x2="19408" y2="71232"/>
                        <a14:foregroundMark x1="28850" y1="78487" x2="21916" y2="68293"/>
                        <a14:foregroundMark x1="29721" y1="85303" x2="15854" y2="76485"/>
                        <a14:foregroundMark x1="29582" y1="85929" x2="16864" y2="91807"/>
                        <a14:foregroundMark x1="17770" y1="94121" x2="22404" y2="95435"/>
                        <a14:foregroundMark x1="17770" y1="92745" x2="26202" y2="94747"/>
                        <a14:foregroundMark x1="21777" y1="96811" x2="25331" y2="95247"/>
                        <a14:foregroundMark x1="71916" y1="94997" x2="68885" y2="95247"/>
                        <a14:foregroundMark x1="73554" y1="87992" x2="71150" y2="84115"/>
                        <a14:foregroundMark x1="67875" y1="71482" x2="69756" y2="69481"/>
                        <a14:foregroundMark x1="89408" y1="55410" x2="91568" y2="74672"/>
                        <a14:foregroundMark x1="95714" y1="56785" x2="95958" y2="70607"/>
                        <a14:foregroundMark x1="97352" y1="73296" x2="94216" y2="71732"/>
                        <a14:foregroundMark x1="69895" y1="95247" x2="69512" y2="93871"/>
                        <a14:foregroundMark x1="35645" y1="5003" x2="35645" y2="5003"/>
                        <a14:foregroundMark x1="36411" y1="5003" x2="40035" y2="3440"/>
                        <a14:foregroundMark x1="67631" y1="75109" x2="70139" y2="70794"/>
                        <a14:foregroundMark x1="70662" y1="96373" x2="78711" y2="924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14" y="3999662"/>
            <a:ext cx="2196923" cy="1224000"/>
          </a:xfrm>
          <a:prstGeom prst="rect">
            <a:avLst/>
          </a:prstGeom>
        </p:spPr>
      </p:pic>
      <p:pic>
        <p:nvPicPr>
          <p:cNvPr id="23" name="Kép 22" descr="A képen szöveg, vázlat, rajz, tűzoltó látható&#10;&#10;Automatikusan generált leírás">
            <a:extLst>
              <a:ext uri="{FF2B5EF4-FFF2-40B4-BE49-F238E27FC236}">
                <a16:creationId xmlns:a16="http://schemas.microsoft.com/office/drawing/2014/main" id="{18C8A502-4787-AE00-5DC8-AF9364C16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48" y="2161662"/>
            <a:ext cx="856863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7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5FB6C-CAFB-B0E4-AE12-39DAE2B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jelzés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FB630A-9A51-1762-B12C-964C281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1"/>
            <a:ext cx="5007360" cy="38372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rendőr</a:t>
            </a:r>
            <a:r>
              <a:rPr lang="en-US" dirty="0"/>
              <a:t> a </a:t>
            </a:r>
            <a:r>
              <a:rPr lang="en-US" dirty="0" err="1"/>
              <a:t>kinyújtott</a:t>
            </a:r>
            <a:r>
              <a:rPr lang="en-US" dirty="0"/>
              <a:t> </a:t>
            </a:r>
            <a:r>
              <a:rPr lang="en-US" dirty="0" err="1"/>
              <a:t>karjával</a:t>
            </a:r>
            <a:r>
              <a:rPr lang="en-US" dirty="0"/>
              <a:t> </a:t>
            </a:r>
            <a:r>
              <a:rPr lang="en-US" dirty="0" err="1"/>
              <a:t>párhuzamos</a:t>
            </a:r>
            <a:r>
              <a:rPr lang="en-US" dirty="0"/>
              <a:t> </a:t>
            </a:r>
            <a:r>
              <a:rPr lang="en-US" dirty="0" err="1"/>
              <a:t>irányból</a:t>
            </a:r>
            <a:r>
              <a:rPr lang="en-US" dirty="0"/>
              <a:t> </a:t>
            </a:r>
            <a:r>
              <a:rPr lang="en-US" dirty="0" err="1"/>
              <a:t>érkezők</a:t>
            </a:r>
            <a:r>
              <a:rPr lang="en-US" dirty="0"/>
              <a:t> </a:t>
            </a:r>
            <a:r>
              <a:rPr lang="en-US" dirty="0" err="1"/>
              <a:t>részére</a:t>
            </a:r>
            <a:r>
              <a:rPr lang="en-US" dirty="0"/>
              <a:t>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jelez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egyenesen</a:t>
            </a:r>
            <a:r>
              <a:rPr lang="en-US" dirty="0"/>
              <a:t> </a:t>
            </a:r>
            <a:r>
              <a:rPr lang="en-US" dirty="0" err="1"/>
              <a:t>haladóknak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jobbra</a:t>
            </a:r>
            <a:r>
              <a:rPr lang="en-US" dirty="0"/>
              <a:t> </a:t>
            </a:r>
            <a:r>
              <a:rPr lang="en-US" dirty="0" err="1"/>
              <a:t>kanyarodóknak</a:t>
            </a:r>
            <a:r>
              <a:rPr lang="en-US" dirty="0"/>
              <a:t>.</a:t>
            </a:r>
          </a:p>
        </p:txBody>
      </p:sp>
      <p:pic>
        <p:nvPicPr>
          <p:cNvPr id="5" name="Kép 4" descr="A képen rajzfilm látható&#10;&#10;Automatikusan generált leírás">
            <a:extLst>
              <a:ext uri="{FF2B5EF4-FFF2-40B4-BE49-F238E27FC236}">
                <a16:creationId xmlns:a16="http://schemas.microsoft.com/office/drawing/2014/main" id="{FCC1663F-653C-6B39-49C6-A3DC4DA73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2340000"/>
            <a:ext cx="646837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8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5FB6C-CAFB-B0E4-AE12-39DAE2B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jelzés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FB630A-9A51-1762-B12C-964C281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1" y="2340001"/>
            <a:ext cx="4859999" cy="38169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rendőr</a:t>
            </a:r>
            <a:r>
              <a:rPr lang="en-US" dirty="0"/>
              <a:t> a </a:t>
            </a:r>
            <a:r>
              <a:rPr lang="en-US" dirty="0" err="1"/>
              <a:t>kinyújtott</a:t>
            </a:r>
            <a:r>
              <a:rPr lang="en-US" dirty="0"/>
              <a:t> </a:t>
            </a:r>
            <a:r>
              <a:rPr lang="en-US" dirty="0" err="1"/>
              <a:t>karjára</a:t>
            </a:r>
            <a:r>
              <a:rPr lang="en-US" dirty="0"/>
              <a:t> </a:t>
            </a:r>
            <a:r>
              <a:rPr lang="en-US" dirty="0" err="1"/>
              <a:t>merőleges</a:t>
            </a:r>
            <a:r>
              <a:rPr lang="en-US" dirty="0"/>
              <a:t> </a:t>
            </a:r>
            <a:r>
              <a:rPr lang="en-US" dirty="0" err="1"/>
              <a:t>irányból</a:t>
            </a:r>
            <a:r>
              <a:rPr lang="en-US" dirty="0"/>
              <a:t> </a:t>
            </a:r>
            <a:r>
              <a:rPr lang="en-US" dirty="0" err="1"/>
              <a:t>érkezők</a:t>
            </a:r>
            <a:r>
              <a:rPr lang="en-US" dirty="0"/>
              <a:t> </a:t>
            </a:r>
            <a:r>
              <a:rPr lang="en-US" dirty="0" err="1"/>
              <a:t>részére</a:t>
            </a:r>
            <a:r>
              <a:rPr lang="en-US" dirty="0"/>
              <a:t> a </a:t>
            </a:r>
            <a:r>
              <a:rPr lang="en-US" dirty="0" err="1"/>
              <a:t>továbbhaladás</a:t>
            </a:r>
            <a:r>
              <a:rPr lang="en-US" dirty="0"/>
              <a:t> </a:t>
            </a:r>
            <a:r>
              <a:rPr lang="en-US" dirty="0" err="1"/>
              <a:t>tilalmát</a:t>
            </a:r>
            <a:r>
              <a:rPr lang="en-US" dirty="0"/>
              <a:t> </a:t>
            </a:r>
            <a:r>
              <a:rPr lang="en-US" dirty="0" err="1"/>
              <a:t>jelzi</a:t>
            </a:r>
            <a:r>
              <a:rPr lang="en-US" dirty="0"/>
              <a:t>.</a:t>
            </a:r>
          </a:p>
        </p:txBody>
      </p:sp>
      <p:pic>
        <p:nvPicPr>
          <p:cNvPr id="4" name="Kép 3" descr="A képen rajzfilm látható&#10;&#10;Automatikusan generált leírás">
            <a:extLst>
              <a:ext uri="{FF2B5EF4-FFF2-40B4-BE49-F238E27FC236}">
                <a16:creationId xmlns:a16="http://schemas.microsoft.com/office/drawing/2014/main" id="{4C444B5F-C5C8-8E65-BDE0-3A937253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2340000"/>
            <a:ext cx="646837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5FB6C-CAFB-B0E4-AE12-39DAE2B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Karjelzés</a:t>
            </a:r>
            <a:r>
              <a:rPr lang="en-US" dirty="0"/>
              <a:t> </a:t>
            </a:r>
            <a:r>
              <a:rPr lang="en-US" dirty="0" err="1"/>
              <a:t>hiánya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FB630A-9A51-1762-B12C-964C281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1" y="2340001"/>
            <a:ext cx="6551680" cy="3715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Karjelzés</a:t>
            </a:r>
            <a:r>
              <a:rPr lang="en-US" dirty="0"/>
              <a:t> </a:t>
            </a:r>
            <a:r>
              <a:rPr lang="en-US" dirty="0" err="1"/>
              <a:t>hiányában</a:t>
            </a:r>
            <a:r>
              <a:rPr lang="en-US" dirty="0"/>
              <a:t> a </a:t>
            </a:r>
            <a:r>
              <a:rPr lang="en-US" dirty="0" err="1"/>
              <a:t>rendőr</a:t>
            </a:r>
            <a:r>
              <a:rPr lang="en-US" dirty="0"/>
              <a:t> </a:t>
            </a:r>
            <a:r>
              <a:rPr lang="en-US" dirty="0" err="1"/>
              <a:t>vállával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érkezők</a:t>
            </a:r>
            <a:r>
              <a:rPr lang="en-US" dirty="0"/>
              <a:t> </a:t>
            </a:r>
            <a:r>
              <a:rPr lang="en-US" dirty="0" err="1"/>
              <a:t>továbbhaladhatnak</a:t>
            </a:r>
            <a:r>
              <a:rPr lang="en-US" dirty="0"/>
              <a:t>, a </a:t>
            </a:r>
            <a:r>
              <a:rPr lang="en-US" dirty="0" err="1"/>
              <a:t>vállára</a:t>
            </a:r>
            <a:r>
              <a:rPr lang="en-US" dirty="0"/>
              <a:t> </a:t>
            </a:r>
            <a:r>
              <a:rPr lang="en-US" dirty="0" err="1"/>
              <a:t>merőleges</a:t>
            </a:r>
            <a:r>
              <a:rPr lang="en-US" dirty="0"/>
              <a:t> </a:t>
            </a:r>
            <a:r>
              <a:rPr lang="en-US" dirty="0" err="1"/>
              <a:t>irányból</a:t>
            </a:r>
            <a:r>
              <a:rPr lang="en-US" dirty="0"/>
              <a:t> </a:t>
            </a:r>
            <a:r>
              <a:rPr lang="en-US" dirty="0" err="1"/>
              <a:t>érkezők</a:t>
            </a:r>
            <a:r>
              <a:rPr lang="en-US" dirty="0"/>
              <a:t> </a:t>
            </a:r>
            <a:r>
              <a:rPr lang="en-US" dirty="0" err="1"/>
              <a:t>részére</a:t>
            </a:r>
            <a:r>
              <a:rPr lang="en-US" dirty="0"/>
              <a:t> </a:t>
            </a:r>
            <a:r>
              <a:rPr lang="en-US" dirty="0" err="1"/>
              <a:t>tilos</a:t>
            </a:r>
            <a:r>
              <a:rPr lang="en-US" dirty="0"/>
              <a:t> a </a:t>
            </a:r>
            <a:r>
              <a:rPr lang="en-US" dirty="0" err="1"/>
              <a:t>továbbhaladás</a:t>
            </a:r>
            <a:r>
              <a:rPr lang="en-US" dirty="0"/>
              <a:t>.</a:t>
            </a:r>
          </a:p>
        </p:txBody>
      </p:sp>
      <p:pic>
        <p:nvPicPr>
          <p:cNvPr id="5" name="Kép 4" descr="A képen ruházat, Nagy láthatóságú ruházat, személy látható&#10;&#10;Automatikusan generált leírás">
            <a:extLst>
              <a:ext uri="{FF2B5EF4-FFF2-40B4-BE49-F238E27FC236}">
                <a16:creationId xmlns:a16="http://schemas.microsoft.com/office/drawing/2014/main" id="{4D372681-7D2C-3083-B25C-083A09ED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2340000"/>
            <a:ext cx="3324689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5FB6C-CAFB-B0E4-AE12-39DAE2B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Forgalom</a:t>
            </a:r>
            <a:r>
              <a:rPr lang="en-US" dirty="0"/>
              <a:t> </a:t>
            </a:r>
            <a:r>
              <a:rPr lang="en-US" dirty="0" err="1"/>
              <a:t>irányváltása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FB630A-9A51-1762-B12C-964C281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340001"/>
            <a:ext cx="8075679" cy="414053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rendőr</a:t>
            </a:r>
            <a:r>
              <a:rPr lang="en-US" dirty="0"/>
              <a:t> </a:t>
            </a:r>
            <a:r>
              <a:rPr lang="en-US" dirty="0" err="1"/>
              <a:t>függőlegesen</a:t>
            </a:r>
            <a:r>
              <a:rPr lang="en-US" dirty="0"/>
              <a:t> </a:t>
            </a:r>
            <a:r>
              <a:rPr lang="en-US" dirty="0" err="1"/>
              <a:t>feltartott</a:t>
            </a:r>
            <a:r>
              <a:rPr lang="en-US" dirty="0"/>
              <a:t> </a:t>
            </a:r>
            <a:r>
              <a:rPr lang="en-US" dirty="0" err="1"/>
              <a:t>karja</a:t>
            </a:r>
            <a:r>
              <a:rPr lang="en-US" dirty="0"/>
              <a:t> a </a:t>
            </a:r>
            <a:r>
              <a:rPr lang="en-US" dirty="0" err="1"/>
              <a:t>forgalom</a:t>
            </a:r>
            <a:r>
              <a:rPr lang="en-US" dirty="0"/>
              <a:t> </a:t>
            </a:r>
            <a:r>
              <a:rPr lang="en-US" dirty="0" err="1"/>
              <a:t>irányának</a:t>
            </a:r>
            <a:r>
              <a:rPr lang="en-US" dirty="0"/>
              <a:t> </a:t>
            </a:r>
            <a:r>
              <a:rPr lang="en-US" dirty="0" err="1"/>
              <a:t>megváltozását</a:t>
            </a:r>
            <a:r>
              <a:rPr lang="en-US" dirty="0"/>
              <a:t> </a:t>
            </a:r>
            <a:r>
              <a:rPr lang="en-US" dirty="0" err="1"/>
              <a:t>jelzi</a:t>
            </a:r>
            <a:r>
              <a:rPr lang="en-US" dirty="0"/>
              <a:t>.</a:t>
            </a:r>
          </a:p>
        </p:txBody>
      </p:sp>
      <p:pic>
        <p:nvPicPr>
          <p:cNvPr id="5" name="Kép 4" descr="A képen szöveg, vázlat, rajz, tűzoltó látható&#10;&#10;Automatikusan generált leírás">
            <a:extLst>
              <a:ext uri="{FF2B5EF4-FFF2-40B4-BE49-F238E27FC236}">
                <a16:creationId xmlns:a16="http://schemas.microsoft.com/office/drawing/2014/main" id="{C228780F-E5B5-67E5-5639-607C2BCFA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2340000"/>
            <a:ext cx="109552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5FB6C-CAFB-B0E4-AE12-39DAE2B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Balra</a:t>
            </a:r>
            <a:r>
              <a:rPr lang="en-US" dirty="0"/>
              <a:t> </a:t>
            </a:r>
            <a:r>
              <a:rPr lang="en-US" dirty="0" err="1"/>
              <a:t>kanyarodás</a:t>
            </a:r>
            <a:r>
              <a:rPr lang="en-US" dirty="0"/>
              <a:t> </a:t>
            </a:r>
            <a:r>
              <a:rPr lang="en-US" dirty="0" err="1"/>
              <a:t>rendőr</a:t>
            </a:r>
            <a:r>
              <a:rPr lang="en-US" dirty="0"/>
              <a:t> </a:t>
            </a:r>
            <a:r>
              <a:rPr lang="en-US" dirty="0" err="1"/>
              <a:t>mögött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FB630A-9A51-1762-B12C-964C281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1" y="2340001"/>
            <a:ext cx="5789680" cy="4140538"/>
          </a:xfrm>
        </p:spPr>
        <p:txBody>
          <a:bodyPr/>
          <a:lstStyle/>
          <a:p>
            <a:r>
              <a:rPr lang="hu-HU" dirty="0"/>
              <a:t>Ha a rendőr a jobb karjával maga mögé int, bal tenyerét pedig a balról jövő forgalom felé fordítja, a jobbról érkező járművek - a rendőr mögött - balra bekanyarodhatnak.</a:t>
            </a:r>
          </a:p>
        </p:txBody>
      </p:sp>
      <p:pic>
        <p:nvPicPr>
          <p:cNvPr id="5" name="Kép 4" descr="A képen rajz, rajzfilm, művészet látható&#10;&#10;Automatikusan generált leírás">
            <a:extLst>
              <a:ext uri="{FF2B5EF4-FFF2-40B4-BE49-F238E27FC236}">
                <a16:creationId xmlns:a16="http://schemas.microsoft.com/office/drawing/2014/main" id="{0D5341D8-C86D-6F2F-12B6-35A36D41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2340000"/>
            <a:ext cx="5363323" cy="3258005"/>
          </a:xfrm>
          <a:prstGeom prst="rect">
            <a:avLst/>
          </a:prstGeom>
        </p:spPr>
      </p:pic>
      <p:pic>
        <p:nvPicPr>
          <p:cNvPr id="6" name="Kép 5" descr="A képen diagram, sor, képernyőkép, szimbólum látható&#10;&#10;Automatikusan generált leírás">
            <a:extLst>
              <a:ext uri="{FF2B5EF4-FFF2-40B4-BE49-F238E27FC236}">
                <a16:creationId xmlns:a16="http://schemas.microsoft.com/office/drawing/2014/main" id="{4F59D35D-E48A-9686-6556-C65256F6E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340000"/>
            <a:ext cx="3975401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5FB6C-CAFB-B0E4-AE12-39DAE2B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Balra</a:t>
            </a:r>
            <a:r>
              <a:rPr lang="en-US" dirty="0"/>
              <a:t> </a:t>
            </a:r>
            <a:r>
              <a:rPr lang="en-US" dirty="0" err="1"/>
              <a:t>kanyarodás</a:t>
            </a:r>
            <a:r>
              <a:rPr lang="en-US" dirty="0"/>
              <a:t> </a:t>
            </a:r>
            <a:r>
              <a:rPr lang="en-US" dirty="0" err="1"/>
              <a:t>rendőr</a:t>
            </a:r>
            <a:r>
              <a:rPr lang="en-US" dirty="0"/>
              <a:t> </a:t>
            </a:r>
            <a:r>
              <a:rPr lang="en-US" dirty="0" err="1"/>
              <a:t>előtt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FB630A-9A51-1762-B12C-964C2814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1" y="2340001"/>
            <a:ext cx="5708400" cy="3847440"/>
          </a:xfrm>
        </p:spPr>
        <p:txBody>
          <a:bodyPr/>
          <a:lstStyle/>
          <a:p>
            <a:r>
              <a:rPr lang="hu-HU" dirty="0"/>
              <a:t>Ha a rendőr jobb karját vízszintesen maga elé nyújtja, bal karjával pedig maga elé int, a balról érkező járművek - a rendőr előtt - balra bekanyarodhatnak.</a:t>
            </a:r>
          </a:p>
        </p:txBody>
      </p:sp>
      <p:pic>
        <p:nvPicPr>
          <p:cNvPr id="5" name="Kép 4" descr="A képen rajzfilm, művészet látható&#10;&#10;Automatikusan generált leírás">
            <a:extLst>
              <a:ext uri="{FF2B5EF4-FFF2-40B4-BE49-F238E27FC236}">
                <a16:creationId xmlns:a16="http://schemas.microsoft.com/office/drawing/2014/main" id="{17EAA725-3ACB-8534-CA0B-FA72A589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00" y="2340000"/>
            <a:ext cx="6115904" cy="3258005"/>
          </a:xfrm>
          <a:prstGeom prst="rect">
            <a:avLst/>
          </a:prstGeom>
        </p:spPr>
      </p:pic>
      <p:pic>
        <p:nvPicPr>
          <p:cNvPr id="9" name="Kép 8" descr="A képen diagram, sor, képernyőkép, tervezés látható&#10;&#10;Automatikusan generált leírás">
            <a:extLst>
              <a:ext uri="{FF2B5EF4-FFF2-40B4-BE49-F238E27FC236}">
                <a16:creationId xmlns:a16="http://schemas.microsoft.com/office/drawing/2014/main" id="{A239D4FF-DD95-8DEF-84E0-22B2D520A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160000"/>
            <a:ext cx="3975401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5FB6C-CAFB-B0E4-AE12-39DAE2B7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Gyorsítás</a:t>
            </a:r>
            <a:r>
              <a:rPr lang="en-US" dirty="0"/>
              <a:t>, </a:t>
            </a:r>
            <a:r>
              <a:rPr lang="en-US" dirty="0" err="1"/>
              <a:t>lassítás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FB630A-9A51-1762-B12C-964C2814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 a </a:t>
            </a:r>
            <a:r>
              <a:rPr lang="en-US" dirty="0" err="1"/>
              <a:t>rendőr</a:t>
            </a:r>
            <a:r>
              <a:rPr lang="en-US" dirty="0"/>
              <a:t> </a:t>
            </a:r>
            <a:r>
              <a:rPr lang="en-US" dirty="0" err="1"/>
              <a:t>kinyújtott</a:t>
            </a:r>
            <a:r>
              <a:rPr lang="en-US" dirty="0"/>
              <a:t> </a:t>
            </a:r>
            <a:r>
              <a:rPr lang="en-US" dirty="0" err="1"/>
              <a:t>karjával</a:t>
            </a:r>
            <a:r>
              <a:rPr lang="en-US" dirty="0"/>
              <a:t> </a:t>
            </a:r>
            <a:r>
              <a:rPr lang="en-US" dirty="0" err="1"/>
              <a:t>maga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 int,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növelésére</a:t>
            </a:r>
            <a:r>
              <a:rPr lang="en-US" dirty="0"/>
              <a:t>, ha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kinyújtott</a:t>
            </a:r>
            <a:r>
              <a:rPr lang="en-US" dirty="0"/>
              <a:t> </a:t>
            </a:r>
            <a:r>
              <a:rPr lang="en-US" dirty="0" err="1"/>
              <a:t>karját</a:t>
            </a:r>
            <a:r>
              <a:rPr lang="en-US" dirty="0"/>
              <a:t> le-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felfelé</a:t>
            </a:r>
            <a:r>
              <a:rPr lang="en-US" dirty="0"/>
              <a:t> </a:t>
            </a:r>
            <a:r>
              <a:rPr lang="en-US" dirty="0" err="1"/>
              <a:t>mozgatja</a:t>
            </a:r>
            <a:r>
              <a:rPr lang="en-US" dirty="0"/>
              <a:t>,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csökkentésére</a:t>
            </a:r>
            <a:r>
              <a:rPr lang="en-US" dirty="0"/>
              <a:t> ad </a:t>
            </a:r>
            <a:r>
              <a:rPr lang="en-US" dirty="0" err="1"/>
              <a:t>utasítást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3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177</Words>
  <Application>Microsoft Office PowerPoint</Application>
  <PresentationFormat>Egyéni</PresentationFormat>
  <Paragraphs>16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 rendőr karjelzései</vt:lpstr>
      <vt:lpstr>Szabad jelzés</vt:lpstr>
      <vt:lpstr>Tilos jelzés</vt:lpstr>
      <vt:lpstr>Karjelzés hiánya</vt:lpstr>
      <vt:lpstr>Forgalom irányváltása</vt:lpstr>
      <vt:lpstr>Balra kanyarodás rendőr mögött</vt:lpstr>
      <vt:lpstr>Balra kanyarodás rendőr előtt</vt:lpstr>
      <vt:lpstr>Gyorsítás, lassítás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Raffai Sajti</dc:creator>
  <cp:lastModifiedBy>Dávid Raffai Sajti</cp:lastModifiedBy>
  <cp:revision>4</cp:revision>
  <dcterms:created xsi:type="dcterms:W3CDTF">2023-10-07T08:15:00Z</dcterms:created>
  <dcterms:modified xsi:type="dcterms:W3CDTF">2023-10-07T09:37:14Z</dcterms:modified>
</cp:coreProperties>
</file>