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
  </p:notesMasterIdLst>
  <p:sldIdLst>
    <p:sldId id="256" r:id="rId2"/>
    <p:sldId id="262" r:id="rId3"/>
    <p:sldId id="260" r:id="rId4"/>
    <p:sldId id="261" r:id="rId5"/>
    <p:sldId id="258" r:id="rId6"/>
    <p:sldId id="259"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25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105FD-0B47-4215-8226-A601A4360A9A}"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2A31D-A1F0-487B-AB64-EFDED0326637}" type="slidenum">
              <a:rPr lang="en-US" smtClean="0"/>
              <a:t>‹#›</a:t>
            </a:fld>
            <a:endParaRPr lang="en-US"/>
          </a:p>
        </p:txBody>
      </p:sp>
    </p:spTree>
    <p:extLst>
      <p:ext uri="{BB962C8B-B14F-4D97-AF65-F5344CB8AC3E}">
        <p14:creationId xmlns:p14="http://schemas.microsoft.com/office/powerpoint/2010/main" val="112448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orbes.com/sites/richardvedder/2018/07/23/diversity-and-other-administrative-monstrousities-the-case-of-the-university-of-michigan/#5a4a91cf68ec"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https://www.forbes.com/sites/richardvedder/2018/07/23/diversity-and-other-administrative-monstrousities-the-case-of-the-university-of-michigan/#5a4a91cf68ec</a:t>
            </a:r>
            <a:endParaRPr lang="en-US" dirty="0"/>
          </a:p>
          <a:p>
            <a:endParaRPr lang="en-US" dirty="0"/>
          </a:p>
        </p:txBody>
      </p:sp>
      <p:sp>
        <p:nvSpPr>
          <p:cNvPr id="4" name="Slide Number Placeholder 3"/>
          <p:cNvSpPr>
            <a:spLocks noGrp="1"/>
          </p:cNvSpPr>
          <p:nvPr>
            <p:ph type="sldNum" sz="quarter" idx="5"/>
          </p:nvPr>
        </p:nvSpPr>
        <p:spPr/>
        <p:txBody>
          <a:bodyPr/>
          <a:lstStyle/>
          <a:p>
            <a:fld id="{E6F2A31D-A1F0-487B-AB64-EFDED0326637}" type="slidenum">
              <a:rPr lang="en-US" smtClean="0"/>
              <a:t>5</a:t>
            </a:fld>
            <a:endParaRPr lang="en-US"/>
          </a:p>
        </p:txBody>
      </p:sp>
    </p:spTree>
    <p:extLst>
      <p:ext uri="{BB962C8B-B14F-4D97-AF65-F5344CB8AC3E}">
        <p14:creationId xmlns:p14="http://schemas.microsoft.com/office/powerpoint/2010/main" val="287617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13189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334722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12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1083959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0296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3159679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226951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1191988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84272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DA833-E45C-4F2F-BF6C-7ED04B479E09}"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130749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DA833-E45C-4F2F-BF6C-7ED04B479E09}"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190536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DA833-E45C-4F2F-BF6C-7ED04B479E09}"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404997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DA833-E45C-4F2F-BF6C-7ED04B479E09}" type="datetimeFigureOut">
              <a:rPr lang="en-US" smtClean="0"/>
              <a:t>5/25/2020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270931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DA833-E45C-4F2F-BF6C-7ED04B479E09}" type="datetimeFigureOut">
              <a:rPr lang="en-US" smtClean="0"/>
              <a:t>5/25/2020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288744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DA833-E45C-4F2F-BF6C-7ED04B479E09}"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371567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DA833-E45C-4F2F-BF6C-7ED04B479E09}"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64849-2240-4823-91C1-12F202820BBF}" type="slidenum">
              <a:rPr lang="en-US" smtClean="0"/>
              <a:t>‹#›</a:t>
            </a:fld>
            <a:endParaRPr lang="en-US"/>
          </a:p>
        </p:txBody>
      </p:sp>
    </p:spTree>
    <p:extLst>
      <p:ext uri="{BB962C8B-B14F-4D97-AF65-F5344CB8AC3E}">
        <p14:creationId xmlns:p14="http://schemas.microsoft.com/office/powerpoint/2010/main" val="160592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EDA833-E45C-4F2F-BF6C-7ED04B479E09}" type="datetimeFigureOut">
              <a:rPr lang="en-US" smtClean="0"/>
              <a:t>5/25/2020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F64849-2240-4823-91C1-12F202820BBF}" type="slidenum">
              <a:rPr lang="en-US" smtClean="0"/>
              <a:t>‹#›</a:t>
            </a:fld>
            <a:endParaRPr lang="en-US"/>
          </a:p>
        </p:txBody>
      </p:sp>
    </p:spTree>
    <p:extLst>
      <p:ext uri="{BB962C8B-B14F-4D97-AF65-F5344CB8AC3E}">
        <p14:creationId xmlns:p14="http://schemas.microsoft.com/office/powerpoint/2010/main" val="13068984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F393-E7D4-4789-A8B2-F691E757D5A9}"/>
              </a:ext>
            </a:extLst>
          </p:cNvPr>
          <p:cNvSpPr>
            <a:spLocks noGrp="1"/>
          </p:cNvSpPr>
          <p:nvPr>
            <p:ph type="ctrTitle"/>
          </p:nvPr>
        </p:nvSpPr>
        <p:spPr/>
        <p:txBody>
          <a:bodyPr/>
          <a:lstStyle/>
          <a:p>
            <a:r>
              <a:rPr lang="en-US" dirty="0"/>
              <a:t>Why is Higher Ed So Expensive?</a:t>
            </a:r>
          </a:p>
        </p:txBody>
      </p:sp>
      <p:sp>
        <p:nvSpPr>
          <p:cNvPr id="3" name="Subtitle 2">
            <a:extLst>
              <a:ext uri="{FF2B5EF4-FFF2-40B4-BE49-F238E27FC236}">
                <a16:creationId xmlns:a16="http://schemas.microsoft.com/office/drawing/2014/main" id="{94B9AF0D-A1C3-4B25-87E4-5C3EFA128D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78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929566C-AF8E-44C9-AC21-C0682D85B7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093200" cy="6819901"/>
          </a:xfrm>
        </p:spPr>
      </p:pic>
    </p:spTree>
    <p:extLst>
      <p:ext uri="{BB962C8B-B14F-4D97-AF65-F5344CB8AC3E}">
        <p14:creationId xmlns:p14="http://schemas.microsoft.com/office/powerpoint/2010/main" val="1760329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CF30-B79F-4C3E-8DA8-C7B4C186ACB7}"/>
              </a:ext>
            </a:extLst>
          </p:cNvPr>
          <p:cNvSpPr>
            <a:spLocks noGrp="1"/>
          </p:cNvSpPr>
          <p:nvPr>
            <p:ph type="title"/>
          </p:nvPr>
        </p:nvSpPr>
        <p:spPr/>
        <p:txBody>
          <a:bodyPr/>
          <a:lstStyle/>
          <a:p>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6D7C86D6-A309-41F6-BEB9-DFF743725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51350"/>
            <a:ext cx="8056880" cy="6355299"/>
          </a:xfrm>
        </p:spPr>
      </p:pic>
      <p:sp>
        <p:nvSpPr>
          <p:cNvPr id="6" name="Oval 5">
            <a:extLst>
              <a:ext uri="{FF2B5EF4-FFF2-40B4-BE49-F238E27FC236}">
                <a16:creationId xmlns:a16="http://schemas.microsoft.com/office/drawing/2014/main" id="{94DC8EC6-ED89-4F9D-90B3-D6F4A6B315BE}"/>
              </a:ext>
            </a:extLst>
          </p:cNvPr>
          <p:cNvSpPr/>
          <p:nvPr/>
        </p:nvSpPr>
        <p:spPr>
          <a:xfrm>
            <a:off x="5527040" y="1175911"/>
            <a:ext cx="1910080" cy="355600"/>
          </a:xfrm>
          <a:prstGeom prst="ellipse">
            <a:avLst/>
          </a:prstGeom>
          <a:noFill/>
          <a:ln w="4762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0BF50FA9-6230-4F52-BEDE-75EA53D006EA}"/>
              </a:ext>
            </a:extLst>
          </p:cNvPr>
          <p:cNvSpPr/>
          <p:nvPr/>
        </p:nvSpPr>
        <p:spPr>
          <a:xfrm>
            <a:off x="5557520" y="1622951"/>
            <a:ext cx="1910080" cy="355600"/>
          </a:xfrm>
          <a:prstGeom prst="ellipse">
            <a:avLst/>
          </a:prstGeom>
          <a:noFill/>
          <a:ln w="4762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920D3AB-DF2C-4D01-8437-BC2E4DE0520B}"/>
              </a:ext>
            </a:extLst>
          </p:cNvPr>
          <p:cNvSpPr/>
          <p:nvPr/>
        </p:nvSpPr>
        <p:spPr>
          <a:xfrm>
            <a:off x="5547360" y="2090311"/>
            <a:ext cx="1910080" cy="355600"/>
          </a:xfrm>
          <a:prstGeom prst="ellipse">
            <a:avLst/>
          </a:prstGeom>
          <a:noFill/>
          <a:ln w="47625"/>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602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4B1F-1FAD-44DD-BE21-08878A0DF43C}"/>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C39704D-DD0D-4BE0-9F19-2F185BA75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95782"/>
            <a:ext cx="6715759" cy="6707849"/>
          </a:xfrm>
        </p:spPr>
      </p:pic>
    </p:spTree>
    <p:extLst>
      <p:ext uri="{BB962C8B-B14F-4D97-AF65-F5344CB8AC3E}">
        <p14:creationId xmlns:p14="http://schemas.microsoft.com/office/powerpoint/2010/main" val="312762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8AD9EC-BE9E-4267-8C62-20864D746024}"/>
              </a:ext>
            </a:extLst>
          </p:cNvPr>
          <p:cNvSpPr txBox="1"/>
          <p:nvPr/>
        </p:nvSpPr>
        <p:spPr>
          <a:xfrm>
            <a:off x="1410511" y="894945"/>
            <a:ext cx="9182910" cy="2308324"/>
          </a:xfrm>
          <a:prstGeom prst="rect">
            <a:avLst/>
          </a:prstGeom>
          <a:noFill/>
        </p:spPr>
        <p:txBody>
          <a:bodyPr wrap="square" rtlCol="0">
            <a:spAutoFit/>
          </a:bodyPr>
          <a:lstStyle/>
          <a:p>
            <a:r>
              <a:rPr lang="en-US" dirty="0"/>
              <a:t>Other Expenditures (non-comprehensive)</a:t>
            </a:r>
          </a:p>
          <a:p>
            <a:pPr marL="285750" indent="-285750">
              <a:buFont typeface="Arial" panose="020B0604020202020204" pitchFamily="34" charset="0"/>
              <a:buChar char="•"/>
            </a:pPr>
            <a:r>
              <a:rPr lang="en-US" dirty="0"/>
              <a:t>Mental Health Services (increase in students with chronic/severe mental illness, “Coddling of American Mind” Analysis)</a:t>
            </a:r>
          </a:p>
          <a:p>
            <a:pPr marL="285750" indent="-285750">
              <a:buFont typeface="Arial" panose="020B0604020202020204" pitchFamily="34" charset="0"/>
              <a:buChar char="•"/>
            </a:pPr>
            <a:r>
              <a:rPr lang="en-US" dirty="0"/>
              <a:t>Diversity Professionals (</a:t>
            </a:r>
            <a:r>
              <a:rPr lang="en-US" dirty="0" err="1"/>
              <a:t>Umich</a:t>
            </a:r>
            <a:r>
              <a:rPr lang="en-US" dirty="0"/>
              <a:t> spent $14 million on diversity employees in 2017, including benefits and travel)</a:t>
            </a:r>
          </a:p>
          <a:p>
            <a:pPr marL="285750" indent="-285750">
              <a:buFont typeface="Arial" panose="020B0604020202020204" pitchFamily="34" charset="0"/>
              <a:buChar char="•"/>
            </a:pPr>
            <a:r>
              <a:rPr lang="en-US" dirty="0"/>
              <a:t>Litigation and Liability Expenditures (Geometric increases since 1970)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3717A6A7-419E-4C71-8DB8-4F4A9AFD2F93}"/>
              </a:ext>
            </a:extLst>
          </p:cNvPr>
          <p:cNvPicPr>
            <a:picLocks noChangeAspect="1"/>
          </p:cNvPicPr>
          <p:nvPr/>
        </p:nvPicPr>
        <p:blipFill>
          <a:blip r:embed="rId3"/>
          <a:stretch>
            <a:fillRect/>
          </a:stretch>
        </p:blipFill>
        <p:spPr>
          <a:xfrm>
            <a:off x="714057" y="2853690"/>
            <a:ext cx="2648903" cy="3662078"/>
          </a:xfrm>
          <a:prstGeom prst="rect">
            <a:avLst/>
          </a:prstGeom>
        </p:spPr>
      </p:pic>
    </p:spTree>
    <p:extLst>
      <p:ext uri="{BB962C8B-B14F-4D97-AF65-F5344CB8AC3E}">
        <p14:creationId xmlns:p14="http://schemas.microsoft.com/office/powerpoint/2010/main" val="348721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C2F1-44B8-47EF-BEEB-434573C48EBB}"/>
              </a:ext>
            </a:extLst>
          </p:cNvPr>
          <p:cNvSpPr>
            <a:spLocks noGrp="1"/>
          </p:cNvSpPr>
          <p:nvPr>
            <p:ph type="title"/>
          </p:nvPr>
        </p:nvSpPr>
        <p:spPr/>
        <p:txBody>
          <a:bodyPr/>
          <a:lstStyle/>
          <a:p>
            <a:r>
              <a:rPr lang="en-US" dirty="0"/>
              <a:t>Purpose</a:t>
            </a:r>
          </a:p>
        </p:txBody>
      </p:sp>
      <p:sp>
        <p:nvSpPr>
          <p:cNvPr id="7" name="Content Placeholder 6">
            <a:extLst>
              <a:ext uri="{FF2B5EF4-FFF2-40B4-BE49-F238E27FC236}">
                <a16:creationId xmlns:a16="http://schemas.microsoft.com/office/drawing/2014/main" id="{B2E3746E-1A3B-4DBB-B194-2FA541E61F34}"/>
              </a:ext>
            </a:extLst>
          </p:cNvPr>
          <p:cNvSpPr>
            <a:spLocks noGrp="1"/>
          </p:cNvSpPr>
          <p:nvPr>
            <p:ph idx="1"/>
          </p:nvPr>
        </p:nvSpPr>
        <p:spPr/>
        <p:txBody>
          <a:bodyPr/>
          <a:lstStyle/>
          <a:p>
            <a:r>
              <a:rPr lang="en-US" dirty="0"/>
              <a:t>Describe general relationships between institutional revenue and instructional expenditure to inform more detailed analysis.</a:t>
            </a:r>
          </a:p>
        </p:txBody>
      </p:sp>
    </p:spTree>
    <p:extLst>
      <p:ext uri="{BB962C8B-B14F-4D97-AF65-F5344CB8AC3E}">
        <p14:creationId xmlns:p14="http://schemas.microsoft.com/office/powerpoint/2010/main" val="182763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9C35-72FF-410F-B45F-7C7DEF516855}"/>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B562B2A0-98E0-4C81-A6D4-EB4E6C75A81B}"/>
              </a:ext>
            </a:extLst>
          </p:cNvPr>
          <p:cNvSpPr>
            <a:spLocks noGrp="1"/>
          </p:cNvSpPr>
          <p:nvPr>
            <p:ph idx="1"/>
          </p:nvPr>
        </p:nvSpPr>
        <p:spPr/>
        <p:txBody>
          <a:bodyPr>
            <a:normAutofit/>
          </a:bodyPr>
          <a:lstStyle/>
          <a:p>
            <a:r>
              <a:rPr lang="en-US" dirty="0"/>
              <a:t>Spending</a:t>
            </a:r>
          </a:p>
          <a:p>
            <a:pPr lvl="1"/>
            <a:r>
              <a:rPr lang="en-US" dirty="0"/>
              <a:t>Institutions in the dataset received a median of $2,892.9 </a:t>
            </a:r>
            <a:r>
              <a:rPr lang="en-US" i="1" dirty="0"/>
              <a:t>more</a:t>
            </a:r>
            <a:r>
              <a:rPr lang="en-US" dirty="0"/>
              <a:t> per student in tuition and fees than they spent on per student instruction. The median ratio of spending to instructional expense was .75, meaning that for every dollar institutions brought in in tuition and fees, they spent about 75 cents on instruction.</a:t>
            </a:r>
          </a:p>
          <a:p>
            <a:endParaRPr lang="en-US" dirty="0"/>
          </a:p>
          <a:p>
            <a:pPr lvl="1"/>
            <a:endParaRPr lang="en-US" dirty="0"/>
          </a:p>
        </p:txBody>
      </p:sp>
    </p:spTree>
    <p:extLst>
      <p:ext uri="{BB962C8B-B14F-4D97-AF65-F5344CB8AC3E}">
        <p14:creationId xmlns:p14="http://schemas.microsoft.com/office/powerpoint/2010/main" val="119098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9E62-5876-4A68-B5CD-6EC015F5B5F4}"/>
              </a:ext>
            </a:extLst>
          </p:cNvPr>
          <p:cNvSpPr>
            <a:spLocks noGrp="1"/>
          </p:cNvSpPr>
          <p:nvPr>
            <p:ph type="title"/>
          </p:nvPr>
        </p:nvSpPr>
        <p:spPr/>
        <p:txBody>
          <a:bodyPr/>
          <a:lstStyle/>
          <a:p>
            <a:r>
              <a:rPr lang="en-US" dirty="0"/>
              <a:t>Findings (Cont.)</a:t>
            </a:r>
          </a:p>
        </p:txBody>
      </p:sp>
      <p:sp>
        <p:nvSpPr>
          <p:cNvPr id="3" name="Content Placeholder 2">
            <a:extLst>
              <a:ext uri="{FF2B5EF4-FFF2-40B4-BE49-F238E27FC236}">
                <a16:creationId xmlns:a16="http://schemas.microsoft.com/office/drawing/2014/main" id="{C81E2441-9081-438B-B2DA-5C6DF553C914}"/>
              </a:ext>
            </a:extLst>
          </p:cNvPr>
          <p:cNvSpPr>
            <a:spLocks noGrp="1"/>
          </p:cNvSpPr>
          <p:nvPr>
            <p:ph idx="1"/>
          </p:nvPr>
        </p:nvSpPr>
        <p:spPr/>
        <p:txBody>
          <a:bodyPr/>
          <a:lstStyle/>
          <a:p>
            <a:r>
              <a:rPr lang="en-US" dirty="0"/>
              <a:t>Publics Spend More Than Privates</a:t>
            </a:r>
          </a:p>
          <a:p>
            <a:pPr lvl="1"/>
            <a:r>
              <a:rPr lang="en-US" dirty="0"/>
              <a:t>Public institutions spent noticeably more on instructional expense per tuition dollar than private institutions did, with the median public institution spending $1.33 on instruction for every dollar in tuition and fees, while the median private institution spent only $.59 for the same dollar. This is notable because, in general, it is private institutions that are noted for owning the largest endowments and therefore possessing the greatest resources to supplement tuition income for their students. As a group, only 8% of private institutions spent more than they received in tuition and fees, compared to 79% of public institutions. It is important to note that this is not necessarily a consequence of increased non-instructional spending on the part of private institutions, since state institutions tend to draw substantial resources from state governments to supplement their budgets which is unavailable to private institutions.</a:t>
            </a:r>
          </a:p>
        </p:txBody>
      </p:sp>
    </p:spTree>
    <p:extLst>
      <p:ext uri="{BB962C8B-B14F-4D97-AF65-F5344CB8AC3E}">
        <p14:creationId xmlns:p14="http://schemas.microsoft.com/office/powerpoint/2010/main" val="190899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17DC-D5DE-4FAE-852B-DFDEAE8CA835}"/>
              </a:ext>
            </a:extLst>
          </p:cNvPr>
          <p:cNvSpPr>
            <a:spLocks noGrp="1"/>
          </p:cNvSpPr>
          <p:nvPr>
            <p:ph type="title"/>
          </p:nvPr>
        </p:nvSpPr>
        <p:spPr/>
        <p:txBody>
          <a:bodyPr/>
          <a:lstStyle/>
          <a:p>
            <a:r>
              <a:rPr lang="en-US" dirty="0"/>
              <a:t>Findings (cont.)</a:t>
            </a:r>
          </a:p>
        </p:txBody>
      </p:sp>
      <p:sp>
        <p:nvSpPr>
          <p:cNvPr id="3" name="Content Placeholder 2">
            <a:extLst>
              <a:ext uri="{FF2B5EF4-FFF2-40B4-BE49-F238E27FC236}">
                <a16:creationId xmlns:a16="http://schemas.microsoft.com/office/drawing/2014/main" id="{D4BD788A-0B5A-4946-A344-BFD9F1EF2479}"/>
              </a:ext>
            </a:extLst>
          </p:cNvPr>
          <p:cNvSpPr>
            <a:spLocks noGrp="1"/>
          </p:cNvSpPr>
          <p:nvPr>
            <p:ph idx="1"/>
          </p:nvPr>
        </p:nvSpPr>
        <p:spPr/>
        <p:txBody>
          <a:bodyPr/>
          <a:lstStyle/>
          <a:p>
            <a:r>
              <a:rPr lang="en-US" dirty="0"/>
              <a:t>Wealth Institutions Spend More on Instruction</a:t>
            </a:r>
          </a:p>
          <a:p>
            <a:pPr lvl="1"/>
            <a:r>
              <a:rPr lang="en-US" dirty="0"/>
              <a:t>In general, institutions that derived a lower proportion of revenue from tuition and fees spent more on instruction relative to tuition and fee revenue. Among institutions that derived less than 25% of their total revenue from tuition and fees, the median spending on instruction was $3,214 </a:t>
            </a:r>
            <a:r>
              <a:rPr lang="en-US" i="1" dirty="0"/>
              <a:t>more </a:t>
            </a:r>
            <a:r>
              <a:rPr lang="en-US" dirty="0"/>
              <a:t>than tuition revenue per student.  However, in institutions that derived more than 75% of revenue from tuition and fees, median per student tuition and fee revenue exceeded revenue by $8,323. Whereas 93% institutions that derived less than 25% of their total revenue from tuition and fees spent more on instruction than they received in tuition revenue, no institutions that derived more than 75% of their revenue from tuition and fees spent more on instruction than they received in revenue.</a:t>
            </a:r>
          </a:p>
        </p:txBody>
      </p:sp>
    </p:spTree>
    <p:extLst>
      <p:ext uri="{BB962C8B-B14F-4D97-AF65-F5344CB8AC3E}">
        <p14:creationId xmlns:p14="http://schemas.microsoft.com/office/powerpoint/2010/main" val="10826486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473</Words>
  <Application>Microsoft Office PowerPoint</Application>
  <PresentationFormat>Widescreen</PresentationFormat>
  <Paragraphs>18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Why is Higher Ed So Expensive?</vt:lpstr>
      <vt:lpstr>PowerPoint Presentation</vt:lpstr>
      <vt:lpstr>PowerPoint Presentation</vt:lpstr>
      <vt:lpstr>PowerPoint Presentation</vt:lpstr>
      <vt:lpstr>PowerPoint Presentation</vt:lpstr>
      <vt:lpstr>Purpose</vt:lpstr>
      <vt:lpstr>Findings</vt:lpstr>
      <vt:lpstr>Findings (Cont.)</vt:lpstr>
      <vt:lpstr>Findings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Schweizer,Nathan</dc:creator>
  <cp:lastModifiedBy>Schweizer,Nathan</cp:lastModifiedBy>
  <cp:revision>7</cp:revision>
  <dcterms:created xsi:type="dcterms:W3CDTF">2020-05-25T15:51:28Z</dcterms:created>
  <dcterms:modified xsi:type="dcterms:W3CDTF">2020-05-28T03:31:35Z</dcterms:modified>
</cp:coreProperties>
</file>