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7"/>
  </p:notesMasterIdLst>
  <p:sldIdLst>
    <p:sldId id="256" r:id="rId2"/>
    <p:sldId id="257"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80" r:id="rId21"/>
    <p:sldId id="278" r:id="rId22"/>
    <p:sldId id="279" r:id="rId23"/>
    <p:sldId id="281" r:id="rId24"/>
    <p:sldId id="282" r:id="rId25"/>
    <p:sldId id="283" r:id="rId26"/>
    <p:sldId id="284" r:id="rId27"/>
    <p:sldId id="285" r:id="rId28"/>
    <p:sldId id="286" r:id="rId29"/>
    <p:sldId id="287" r:id="rId30"/>
    <p:sldId id="288" r:id="rId31"/>
    <p:sldId id="289" r:id="rId32"/>
    <p:sldId id="293" r:id="rId33"/>
    <p:sldId id="294" r:id="rId34"/>
    <p:sldId id="295" r:id="rId35"/>
    <p:sldId id="296" r:id="rId36"/>
    <p:sldId id="290" r:id="rId37"/>
    <p:sldId id="291" r:id="rId38"/>
    <p:sldId id="292" r:id="rId39"/>
    <p:sldId id="297" r:id="rId40"/>
    <p:sldId id="298" r:id="rId41"/>
    <p:sldId id="299" r:id="rId42"/>
    <p:sldId id="300" r:id="rId43"/>
    <p:sldId id="301" r:id="rId44"/>
    <p:sldId id="311" r:id="rId45"/>
    <p:sldId id="302" r:id="rId46"/>
    <p:sldId id="303" r:id="rId47"/>
    <p:sldId id="304" r:id="rId48"/>
    <p:sldId id="305" r:id="rId49"/>
    <p:sldId id="306" r:id="rId50"/>
    <p:sldId id="307" r:id="rId51"/>
    <p:sldId id="308" r:id="rId52"/>
    <p:sldId id="312" r:id="rId53"/>
    <p:sldId id="313" r:id="rId54"/>
    <p:sldId id="314" r:id="rId55"/>
    <p:sldId id="309" r:id="rId5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85" autoAdjust="0"/>
    <p:restoredTop sz="94660"/>
  </p:normalViewPr>
  <p:slideViewPr>
    <p:cSldViewPr snapToGrid="0">
      <p:cViewPr varScale="1">
        <p:scale>
          <a:sx n="68" d="100"/>
          <a:sy n="68" d="100"/>
        </p:scale>
        <p:origin x="148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D277F1-BC14-49DC-B917-DEE9F10F72E9}" type="datetimeFigureOut">
              <a:rPr lang="zh-CN" altLang="en-US" smtClean="0"/>
              <a:t>2018/11/15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9675ED-02E4-43DC-AD89-9CB49587009B}" type="slidenum">
              <a:rPr lang="zh-CN" altLang="en-US" smtClean="0"/>
              <a:t>‹#›</a:t>
            </a:fld>
            <a:endParaRPr lang="zh-CN" altLang="en-US"/>
          </a:p>
        </p:txBody>
      </p:sp>
    </p:spTree>
    <p:extLst>
      <p:ext uri="{BB962C8B-B14F-4D97-AF65-F5344CB8AC3E}">
        <p14:creationId xmlns:p14="http://schemas.microsoft.com/office/powerpoint/2010/main" val="39772689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49675ED-02E4-43DC-AD89-9CB49587009B}" type="slidenum">
              <a:rPr lang="zh-CN" altLang="en-US" smtClean="0"/>
              <a:t>45</a:t>
            </a:fld>
            <a:endParaRPr lang="zh-CN" altLang="en-US"/>
          </a:p>
        </p:txBody>
      </p:sp>
    </p:spTree>
    <p:extLst>
      <p:ext uri="{BB962C8B-B14F-4D97-AF65-F5344CB8AC3E}">
        <p14:creationId xmlns:p14="http://schemas.microsoft.com/office/powerpoint/2010/main" val="471052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7"/>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fld id="{81E77AA0-CA4A-4181-8FED-0F123F59EE50}" type="datetimeFigureOut">
              <a:rPr lang="zh-CN" altLang="en-US" smtClean="0"/>
              <a:t>2018/11/15</a:t>
            </a:fld>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53B93BA1-4D06-4C87-9467-358710ACB42C}" type="slidenum">
              <a:rPr lang="zh-CN" altLang="en-US" smtClean="0"/>
              <a:t>‹#›</a:t>
            </a:fld>
            <a:endParaRPr lang="zh-CN" altLang="en-US"/>
          </a:p>
        </p:txBody>
      </p:sp>
    </p:spTree>
    <p:extLst>
      <p:ext uri="{BB962C8B-B14F-4D97-AF65-F5344CB8AC3E}">
        <p14:creationId xmlns:p14="http://schemas.microsoft.com/office/powerpoint/2010/main" val="2538179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fld id="{81E77AA0-CA4A-4181-8FED-0F123F59EE50}" type="datetimeFigureOut">
              <a:rPr lang="zh-CN" altLang="en-US" smtClean="0"/>
              <a:t>2018/11/15</a:t>
            </a:fld>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53B93BA1-4D06-4C87-9467-358710ACB42C}" type="slidenum">
              <a:rPr lang="zh-CN" altLang="en-US" smtClean="0"/>
              <a:t>‹#›</a:t>
            </a:fld>
            <a:endParaRPr lang="zh-CN" altLang="en-US"/>
          </a:p>
        </p:txBody>
      </p:sp>
    </p:spTree>
    <p:extLst>
      <p:ext uri="{BB962C8B-B14F-4D97-AF65-F5344CB8AC3E}">
        <p14:creationId xmlns:p14="http://schemas.microsoft.com/office/powerpoint/2010/main" val="3124128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362700" y="762000"/>
            <a:ext cx="1943100" cy="52578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33400" y="762000"/>
            <a:ext cx="5676900" cy="52578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fld id="{81E77AA0-CA4A-4181-8FED-0F123F59EE50}" type="datetimeFigureOut">
              <a:rPr lang="zh-CN" altLang="en-US" smtClean="0"/>
              <a:t>2018/11/15</a:t>
            </a:fld>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53B93BA1-4D06-4C87-9467-358710ACB42C}" type="slidenum">
              <a:rPr lang="zh-CN" altLang="en-US" smtClean="0"/>
              <a:t>‹#›</a:t>
            </a:fld>
            <a:endParaRPr lang="zh-CN" altLang="en-US"/>
          </a:p>
        </p:txBody>
      </p:sp>
    </p:spTree>
    <p:extLst>
      <p:ext uri="{BB962C8B-B14F-4D97-AF65-F5344CB8AC3E}">
        <p14:creationId xmlns:p14="http://schemas.microsoft.com/office/powerpoint/2010/main" val="3513455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fld id="{81E77AA0-CA4A-4181-8FED-0F123F59EE50}" type="datetimeFigureOut">
              <a:rPr lang="zh-CN" altLang="en-US" smtClean="0"/>
              <a:t>2018/11/15</a:t>
            </a:fld>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53B93BA1-4D06-4C87-9467-358710ACB42C}" type="slidenum">
              <a:rPr lang="zh-CN" altLang="en-US" smtClean="0"/>
              <a:t>‹#›</a:t>
            </a:fld>
            <a:endParaRPr lang="zh-CN" altLang="en-US"/>
          </a:p>
        </p:txBody>
      </p:sp>
    </p:spTree>
    <p:extLst>
      <p:ext uri="{BB962C8B-B14F-4D97-AF65-F5344CB8AC3E}">
        <p14:creationId xmlns:p14="http://schemas.microsoft.com/office/powerpoint/2010/main" val="2505542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3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fld id="{81E77AA0-CA4A-4181-8FED-0F123F59EE50}" type="datetimeFigureOut">
              <a:rPr lang="zh-CN" altLang="en-US" smtClean="0"/>
              <a:t>2018/11/15</a:t>
            </a:fld>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53B93BA1-4D06-4C87-9467-358710ACB42C}" type="slidenum">
              <a:rPr lang="zh-CN" altLang="en-US" smtClean="0"/>
              <a:t>‹#›</a:t>
            </a:fld>
            <a:endParaRPr lang="zh-CN" altLang="en-US"/>
          </a:p>
        </p:txBody>
      </p:sp>
    </p:spTree>
    <p:extLst>
      <p:ext uri="{BB962C8B-B14F-4D97-AF65-F5344CB8AC3E}">
        <p14:creationId xmlns:p14="http://schemas.microsoft.com/office/powerpoint/2010/main" val="3301217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33400" y="1905000"/>
            <a:ext cx="3810000" cy="41148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495800" y="1905000"/>
            <a:ext cx="3810000" cy="41148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fld id="{81E77AA0-CA4A-4181-8FED-0F123F59EE50}" type="datetimeFigureOut">
              <a:rPr lang="zh-CN" altLang="en-US" smtClean="0"/>
              <a:t>2018/11/15</a:t>
            </a:fld>
            <a:endParaRPr lang="zh-CN" altLang="en-US"/>
          </a:p>
        </p:txBody>
      </p:sp>
      <p:sp>
        <p:nvSpPr>
          <p:cNvPr id="6" name="Rectangle 5"/>
          <p:cNvSpPr>
            <a:spLocks noGrp="1" noChangeArrowheads="1"/>
          </p:cNvSpPr>
          <p:nvPr>
            <p:ph type="ftr" sz="quarter" idx="11"/>
          </p:nvPr>
        </p:nvSpPr>
        <p:spPr>
          <a:ln/>
        </p:spPr>
        <p:txBody>
          <a:bodyPr/>
          <a:lstStyle>
            <a:lvl1pPr>
              <a:defRPr/>
            </a:lvl1pPr>
          </a:lstStyle>
          <a:p>
            <a:endParaRPr lang="zh-CN" altLang="en-US"/>
          </a:p>
        </p:txBody>
      </p:sp>
      <p:sp>
        <p:nvSpPr>
          <p:cNvPr id="7" name="Rectangle 6"/>
          <p:cNvSpPr>
            <a:spLocks noGrp="1" noChangeArrowheads="1"/>
          </p:cNvSpPr>
          <p:nvPr>
            <p:ph type="sldNum" sz="quarter" idx="12"/>
          </p:nvPr>
        </p:nvSpPr>
        <p:spPr>
          <a:ln/>
        </p:spPr>
        <p:txBody>
          <a:bodyPr/>
          <a:lstStyle>
            <a:lvl1pPr>
              <a:defRPr/>
            </a:lvl1pPr>
          </a:lstStyle>
          <a:p>
            <a:fld id="{53B93BA1-4D06-4C87-9467-358710ACB42C}" type="slidenum">
              <a:rPr lang="zh-CN" altLang="en-US" smtClean="0"/>
              <a:t>‹#›</a:t>
            </a:fld>
            <a:endParaRPr lang="zh-CN" altLang="en-US"/>
          </a:p>
        </p:txBody>
      </p:sp>
    </p:spTree>
    <p:extLst>
      <p:ext uri="{BB962C8B-B14F-4D97-AF65-F5344CB8AC3E}">
        <p14:creationId xmlns:p14="http://schemas.microsoft.com/office/powerpoint/2010/main" val="2302471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fld id="{81E77AA0-CA4A-4181-8FED-0F123F59EE50}" type="datetimeFigureOut">
              <a:rPr lang="zh-CN" altLang="en-US" smtClean="0"/>
              <a:t>2018/11/15</a:t>
            </a:fld>
            <a:endParaRPr lang="zh-CN" altLang="en-US"/>
          </a:p>
        </p:txBody>
      </p:sp>
      <p:sp>
        <p:nvSpPr>
          <p:cNvPr id="8" name="Rectangle 5"/>
          <p:cNvSpPr>
            <a:spLocks noGrp="1" noChangeArrowheads="1"/>
          </p:cNvSpPr>
          <p:nvPr>
            <p:ph type="ftr" sz="quarter" idx="11"/>
          </p:nvPr>
        </p:nvSpPr>
        <p:spPr>
          <a:ln/>
        </p:spPr>
        <p:txBody>
          <a:bodyPr/>
          <a:lstStyle>
            <a:lvl1pPr>
              <a:defRPr/>
            </a:lvl1pPr>
          </a:lstStyle>
          <a:p>
            <a:endParaRPr lang="zh-CN" altLang="en-US"/>
          </a:p>
        </p:txBody>
      </p:sp>
      <p:sp>
        <p:nvSpPr>
          <p:cNvPr id="9" name="Rectangle 6"/>
          <p:cNvSpPr>
            <a:spLocks noGrp="1" noChangeArrowheads="1"/>
          </p:cNvSpPr>
          <p:nvPr>
            <p:ph type="sldNum" sz="quarter" idx="12"/>
          </p:nvPr>
        </p:nvSpPr>
        <p:spPr>
          <a:ln/>
        </p:spPr>
        <p:txBody>
          <a:bodyPr/>
          <a:lstStyle>
            <a:lvl1pPr>
              <a:defRPr/>
            </a:lvl1pPr>
          </a:lstStyle>
          <a:p>
            <a:fld id="{53B93BA1-4D06-4C87-9467-358710ACB42C}" type="slidenum">
              <a:rPr lang="zh-CN" altLang="en-US" smtClean="0"/>
              <a:t>‹#›</a:t>
            </a:fld>
            <a:endParaRPr lang="zh-CN" altLang="en-US"/>
          </a:p>
        </p:txBody>
      </p:sp>
    </p:spTree>
    <p:extLst>
      <p:ext uri="{BB962C8B-B14F-4D97-AF65-F5344CB8AC3E}">
        <p14:creationId xmlns:p14="http://schemas.microsoft.com/office/powerpoint/2010/main" val="2013733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fld id="{81E77AA0-CA4A-4181-8FED-0F123F59EE50}" type="datetimeFigureOut">
              <a:rPr lang="zh-CN" altLang="en-US" smtClean="0"/>
              <a:t>2018/11/15</a:t>
            </a:fld>
            <a:endParaRPr lang="zh-CN" altLang="en-US"/>
          </a:p>
        </p:txBody>
      </p:sp>
      <p:sp>
        <p:nvSpPr>
          <p:cNvPr id="4" name="Rectangle 5"/>
          <p:cNvSpPr>
            <a:spLocks noGrp="1" noChangeArrowheads="1"/>
          </p:cNvSpPr>
          <p:nvPr>
            <p:ph type="ftr" sz="quarter" idx="11"/>
          </p:nvPr>
        </p:nvSpPr>
        <p:spPr>
          <a:ln/>
        </p:spPr>
        <p:txBody>
          <a:bodyPr/>
          <a:lstStyle>
            <a:lvl1pPr>
              <a:defRPr/>
            </a:lvl1pPr>
          </a:lstStyle>
          <a:p>
            <a:endParaRPr lang="zh-CN" altLang="en-US"/>
          </a:p>
        </p:txBody>
      </p:sp>
      <p:sp>
        <p:nvSpPr>
          <p:cNvPr id="5" name="Rectangle 6"/>
          <p:cNvSpPr>
            <a:spLocks noGrp="1" noChangeArrowheads="1"/>
          </p:cNvSpPr>
          <p:nvPr>
            <p:ph type="sldNum" sz="quarter" idx="12"/>
          </p:nvPr>
        </p:nvSpPr>
        <p:spPr>
          <a:ln/>
        </p:spPr>
        <p:txBody>
          <a:bodyPr/>
          <a:lstStyle>
            <a:lvl1pPr>
              <a:defRPr/>
            </a:lvl1pPr>
          </a:lstStyle>
          <a:p>
            <a:fld id="{53B93BA1-4D06-4C87-9467-358710ACB42C}" type="slidenum">
              <a:rPr lang="zh-CN" altLang="en-US" smtClean="0"/>
              <a:t>‹#›</a:t>
            </a:fld>
            <a:endParaRPr lang="zh-CN" altLang="en-US"/>
          </a:p>
        </p:txBody>
      </p:sp>
    </p:spTree>
    <p:extLst>
      <p:ext uri="{BB962C8B-B14F-4D97-AF65-F5344CB8AC3E}">
        <p14:creationId xmlns:p14="http://schemas.microsoft.com/office/powerpoint/2010/main" val="1090528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81E77AA0-CA4A-4181-8FED-0F123F59EE50}" type="datetimeFigureOut">
              <a:rPr lang="zh-CN" altLang="en-US" smtClean="0"/>
              <a:t>2018/11/15</a:t>
            </a:fld>
            <a:endParaRPr lang="zh-CN" altLang="en-US"/>
          </a:p>
        </p:txBody>
      </p:sp>
      <p:sp>
        <p:nvSpPr>
          <p:cNvPr id="3" name="Rectangle 5"/>
          <p:cNvSpPr>
            <a:spLocks noGrp="1" noChangeArrowheads="1"/>
          </p:cNvSpPr>
          <p:nvPr>
            <p:ph type="ftr" sz="quarter" idx="11"/>
          </p:nvPr>
        </p:nvSpPr>
        <p:spPr>
          <a:ln/>
        </p:spPr>
        <p:txBody>
          <a:bodyPr/>
          <a:lstStyle>
            <a:lvl1pPr>
              <a:defRPr/>
            </a:lvl1pPr>
          </a:lstStyle>
          <a:p>
            <a:endParaRPr lang="zh-CN" altLang="en-US"/>
          </a:p>
        </p:txBody>
      </p:sp>
      <p:sp>
        <p:nvSpPr>
          <p:cNvPr id="4" name="Rectangle 6"/>
          <p:cNvSpPr>
            <a:spLocks noGrp="1" noChangeArrowheads="1"/>
          </p:cNvSpPr>
          <p:nvPr>
            <p:ph type="sldNum" sz="quarter" idx="12"/>
          </p:nvPr>
        </p:nvSpPr>
        <p:spPr>
          <a:ln/>
        </p:spPr>
        <p:txBody>
          <a:bodyPr/>
          <a:lstStyle>
            <a:lvl1pPr>
              <a:defRPr/>
            </a:lvl1pPr>
          </a:lstStyle>
          <a:p>
            <a:fld id="{53B93BA1-4D06-4C87-9467-358710ACB42C}" type="slidenum">
              <a:rPr lang="zh-CN" altLang="en-US" smtClean="0"/>
              <a:t>‹#›</a:t>
            </a:fld>
            <a:endParaRPr lang="zh-CN" altLang="en-US"/>
          </a:p>
        </p:txBody>
      </p:sp>
    </p:spTree>
    <p:extLst>
      <p:ext uri="{BB962C8B-B14F-4D97-AF65-F5344CB8AC3E}">
        <p14:creationId xmlns:p14="http://schemas.microsoft.com/office/powerpoint/2010/main" val="1467415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fld id="{81E77AA0-CA4A-4181-8FED-0F123F59EE50}" type="datetimeFigureOut">
              <a:rPr lang="zh-CN" altLang="en-US" smtClean="0"/>
              <a:t>2018/11/15</a:t>
            </a:fld>
            <a:endParaRPr lang="zh-CN" altLang="en-US"/>
          </a:p>
        </p:txBody>
      </p:sp>
      <p:sp>
        <p:nvSpPr>
          <p:cNvPr id="6" name="Rectangle 5"/>
          <p:cNvSpPr>
            <a:spLocks noGrp="1" noChangeArrowheads="1"/>
          </p:cNvSpPr>
          <p:nvPr>
            <p:ph type="ftr" sz="quarter" idx="11"/>
          </p:nvPr>
        </p:nvSpPr>
        <p:spPr>
          <a:ln/>
        </p:spPr>
        <p:txBody>
          <a:bodyPr/>
          <a:lstStyle>
            <a:lvl1pPr>
              <a:defRPr/>
            </a:lvl1pPr>
          </a:lstStyle>
          <a:p>
            <a:endParaRPr lang="zh-CN" altLang="en-US"/>
          </a:p>
        </p:txBody>
      </p:sp>
      <p:sp>
        <p:nvSpPr>
          <p:cNvPr id="7" name="Rectangle 6"/>
          <p:cNvSpPr>
            <a:spLocks noGrp="1" noChangeArrowheads="1"/>
          </p:cNvSpPr>
          <p:nvPr>
            <p:ph type="sldNum" sz="quarter" idx="12"/>
          </p:nvPr>
        </p:nvSpPr>
        <p:spPr>
          <a:ln/>
        </p:spPr>
        <p:txBody>
          <a:bodyPr/>
          <a:lstStyle>
            <a:lvl1pPr>
              <a:defRPr/>
            </a:lvl1pPr>
          </a:lstStyle>
          <a:p>
            <a:fld id="{53B93BA1-4D06-4C87-9467-358710ACB42C}" type="slidenum">
              <a:rPr lang="zh-CN" altLang="en-US" smtClean="0"/>
              <a:t>‹#›</a:t>
            </a:fld>
            <a:endParaRPr lang="zh-CN" altLang="en-US"/>
          </a:p>
        </p:txBody>
      </p:sp>
    </p:spTree>
    <p:extLst>
      <p:ext uri="{BB962C8B-B14F-4D97-AF65-F5344CB8AC3E}">
        <p14:creationId xmlns:p14="http://schemas.microsoft.com/office/powerpoint/2010/main" val="3960619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fld id="{81E77AA0-CA4A-4181-8FED-0F123F59EE50}" type="datetimeFigureOut">
              <a:rPr lang="zh-CN" altLang="en-US" smtClean="0"/>
              <a:t>2018/11/15</a:t>
            </a:fld>
            <a:endParaRPr lang="zh-CN" altLang="en-US"/>
          </a:p>
        </p:txBody>
      </p:sp>
      <p:sp>
        <p:nvSpPr>
          <p:cNvPr id="6" name="Rectangle 5"/>
          <p:cNvSpPr>
            <a:spLocks noGrp="1" noChangeArrowheads="1"/>
          </p:cNvSpPr>
          <p:nvPr>
            <p:ph type="ftr" sz="quarter" idx="11"/>
          </p:nvPr>
        </p:nvSpPr>
        <p:spPr>
          <a:ln/>
        </p:spPr>
        <p:txBody>
          <a:bodyPr/>
          <a:lstStyle>
            <a:lvl1pPr>
              <a:defRPr/>
            </a:lvl1pPr>
          </a:lstStyle>
          <a:p>
            <a:endParaRPr lang="zh-CN" altLang="en-US"/>
          </a:p>
        </p:txBody>
      </p:sp>
      <p:sp>
        <p:nvSpPr>
          <p:cNvPr id="7" name="Rectangle 6"/>
          <p:cNvSpPr>
            <a:spLocks noGrp="1" noChangeArrowheads="1"/>
          </p:cNvSpPr>
          <p:nvPr>
            <p:ph type="sldNum" sz="quarter" idx="12"/>
          </p:nvPr>
        </p:nvSpPr>
        <p:spPr>
          <a:ln/>
        </p:spPr>
        <p:txBody>
          <a:bodyPr/>
          <a:lstStyle>
            <a:lvl1pPr>
              <a:defRPr/>
            </a:lvl1pPr>
          </a:lstStyle>
          <a:p>
            <a:fld id="{53B93BA1-4D06-4C87-9467-358710ACB42C}" type="slidenum">
              <a:rPr lang="zh-CN" altLang="en-US" smtClean="0"/>
              <a:t>‹#›</a:t>
            </a:fld>
            <a:endParaRPr lang="zh-CN" altLang="en-US"/>
          </a:p>
        </p:txBody>
      </p:sp>
    </p:spTree>
    <p:extLst>
      <p:ext uri="{BB962C8B-B14F-4D97-AF65-F5344CB8AC3E}">
        <p14:creationId xmlns:p14="http://schemas.microsoft.com/office/powerpoint/2010/main" val="1304616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762000"/>
            <a:ext cx="6629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533400" y="19050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0" sz="1050"/>
            </a:lvl1pPr>
          </a:lstStyle>
          <a:p>
            <a:fld id="{81E77AA0-CA4A-4181-8FED-0F123F59EE50}" type="datetimeFigureOut">
              <a:rPr lang="zh-CN" altLang="en-US" smtClean="0"/>
              <a:t>2018/11/15</a:t>
            </a:fld>
            <a:endParaRPr lang="zh-CN" altLang="en-US"/>
          </a:p>
        </p:txBody>
      </p:sp>
      <p:sp>
        <p:nvSpPr>
          <p:cNvPr id="1029" name="Rectangle 5"/>
          <p:cNvSpPr>
            <a:spLocks noGrp="1" noChangeArrowheads="1"/>
          </p:cNvSpPr>
          <p:nvPr>
            <p:ph type="ftr" sz="quarter" idx="3"/>
          </p:nvPr>
        </p:nvSpPr>
        <p:spPr bwMode="auto">
          <a:xfrm>
            <a:off x="3276600" y="6553200"/>
            <a:ext cx="2438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kumimoji="0" sz="1050"/>
            </a:lvl1pPr>
          </a:lstStyle>
          <a:p>
            <a:endParaRPr lang="zh-CN" altLang="en-US"/>
          </a:p>
        </p:txBody>
      </p:sp>
      <p:sp>
        <p:nvSpPr>
          <p:cNvPr id="1030" name="Rectangle 6"/>
          <p:cNvSpPr>
            <a:spLocks noGrp="1" noChangeArrowheads="1"/>
          </p:cNvSpPr>
          <p:nvPr>
            <p:ph type="sldNum" sz="quarter" idx="4"/>
          </p:nvPr>
        </p:nvSpPr>
        <p:spPr bwMode="auto">
          <a:xfrm>
            <a:off x="7696200" y="5943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0" sz="1050"/>
            </a:lvl1pPr>
          </a:lstStyle>
          <a:p>
            <a:fld id="{53B93BA1-4D06-4C87-9467-358710ACB42C}" type="slidenum">
              <a:rPr lang="zh-CN" altLang="en-US" smtClean="0"/>
              <a:t>‹#›</a:t>
            </a:fld>
            <a:endParaRPr lang="zh-CN" altLang="en-US"/>
          </a:p>
        </p:txBody>
      </p:sp>
      <p:grpSp>
        <p:nvGrpSpPr>
          <p:cNvPr id="1031" name="Group 40"/>
          <p:cNvGrpSpPr>
            <a:grpSpLocks/>
          </p:cNvGrpSpPr>
          <p:nvPr/>
        </p:nvGrpSpPr>
        <p:grpSpPr bwMode="auto">
          <a:xfrm>
            <a:off x="7696200" y="6629400"/>
            <a:ext cx="1447800" cy="228600"/>
            <a:chOff x="768" y="3456"/>
            <a:chExt cx="1200" cy="192"/>
          </a:xfrm>
        </p:grpSpPr>
        <p:sp>
          <p:nvSpPr>
            <p:cNvPr id="1032" name="AutoShape 41">
              <a:hlinkClick r:id="" action="ppaction://hlinkshowjump?jump=firstslide" highlightClick="1"/>
            </p:cNvPr>
            <p:cNvSpPr>
              <a:spLocks noChangeArrowheads="1"/>
            </p:cNvSpPr>
            <p:nvPr userDrawn="1"/>
          </p:nvSpPr>
          <p:spPr bwMode="auto">
            <a:xfrm>
              <a:off x="768" y="3456"/>
              <a:ext cx="288" cy="192"/>
            </a:xfrm>
            <a:prstGeom prst="actionButtonBeginning">
              <a:avLst/>
            </a:prstGeom>
            <a:solidFill>
              <a:srgbClr val="339966"/>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1800"/>
            </a:p>
          </p:txBody>
        </p:sp>
        <p:sp>
          <p:nvSpPr>
            <p:cNvPr id="1033" name="AutoShape 42">
              <a:hlinkClick r:id="" action="ppaction://hlinkshowjump?jump=previousslide" highlightClick="1"/>
            </p:cNvPr>
            <p:cNvSpPr>
              <a:spLocks noChangeArrowheads="1"/>
            </p:cNvSpPr>
            <p:nvPr userDrawn="1"/>
          </p:nvSpPr>
          <p:spPr bwMode="auto">
            <a:xfrm>
              <a:off x="1056" y="3456"/>
              <a:ext cx="336" cy="192"/>
            </a:xfrm>
            <a:prstGeom prst="actionButtonBackPrevious">
              <a:avLst/>
            </a:prstGeom>
            <a:solidFill>
              <a:srgbClr val="339966"/>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1800"/>
            </a:p>
          </p:txBody>
        </p:sp>
        <p:sp>
          <p:nvSpPr>
            <p:cNvPr id="1034" name="AutoShape 43">
              <a:hlinkClick r:id="" action="ppaction://hlinkshowjump?jump=nextslide" highlightClick="1"/>
            </p:cNvPr>
            <p:cNvSpPr>
              <a:spLocks noChangeArrowheads="1"/>
            </p:cNvSpPr>
            <p:nvPr userDrawn="1"/>
          </p:nvSpPr>
          <p:spPr bwMode="auto">
            <a:xfrm>
              <a:off x="1392" y="3456"/>
              <a:ext cx="288" cy="192"/>
            </a:xfrm>
            <a:prstGeom prst="actionButtonForwardNext">
              <a:avLst/>
            </a:prstGeom>
            <a:solidFill>
              <a:srgbClr val="339966"/>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1800"/>
            </a:p>
          </p:txBody>
        </p:sp>
        <p:sp>
          <p:nvSpPr>
            <p:cNvPr id="1035" name="AutoShape 44">
              <a:hlinkClick r:id="" action="ppaction://hlinkshowjump?jump=lastslide" highlightClick="1"/>
            </p:cNvPr>
            <p:cNvSpPr>
              <a:spLocks noChangeArrowheads="1"/>
            </p:cNvSpPr>
            <p:nvPr userDrawn="1"/>
          </p:nvSpPr>
          <p:spPr bwMode="auto">
            <a:xfrm>
              <a:off x="1680" y="3456"/>
              <a:ext cx="288" cy="192"/>
            </a:xfrm>
            <a:prstGeom prst="actionButtonEnd">
              <a:avLst/>
            </a:prstGeom>
            <a:solidFill>
              <a:srgbClr val="339966"/>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1800"/>
            </a:p>
          </p:txBody>
        </p:sp>
      </p:grpSp>
    </p:spTree>
    <p:extLst>
      <p:ext uri="{BB962C8B-B14F-4D97-AF65-F5344CB8AC3E}">
        <p14:creationId xmlns:p14="http://schemas.microsoft.com/office/powerpoint/2010/main" val="6487644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fontAlgn="base" hangingPunct="1">
        <a:spcBef>
          <a:spcPct val="0"/>
        </a:spcBef>
        <a:spcAft>
          <a:spcPct val="0"/>
        </a:spcAft>
        <a:defRPr kumimoji="1" sz="2400">
          <a:solidFill>
            <a:schemeClr val="tx2"/>
          </a:solidFill>
          <a:latin typeface="+mj-lt"/>
          <a:ea typeface="+mj-ea"/>
          <a:cs typeface="+mj-cs"/>
        </a:defRPr>
      </a:lvl1pPr>
      <a:lvl2pPr algn="ctr" rtl="0" eaLnBrk="1" fontAlgn="base" hangingPunct="1">
        <a:spcBef>
          <a:spcPct val="0"/>
        </a:spcBef>
        <a:spcAft>
          <a:spcPct val="0"/>
        </a:spcAft>
        <a:defRPr kumimoji="1" sz="2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2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2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2400">
          <a:solidFill>
            <a:schemeClr val="tx2"/>
          </a:solidFill>
          <a:latin typeface="Times New Roman" pitchFamily="18" charset="0"/>
          <a:ea typeface="宋体" pitchFamily="2" charset="-122"/>
        </a:defRPr>
      </a:lvl5pPr>
      <a:lvl6pPr marL="342900" algn="ctr" rtl="0" eaLnBrk="1" fontAlgn="base" hangingPunct="1">
        <a:spcBef>
          <a:spcPct val="0"/>
        </a:spcBef>
        <a:spcAft>
          <a:spcPct val="0"/>
        </a:spcAft>
        <a:defRPr kumimoji="1" sz="2400">
          <a:solidFill>
            <a:schemeClr val="tx2"/>
          </a:solidFill>
          <a:latin typeface="Times New Roman" pitchFamily="18" charset="0"/>
          <a:ea typeface="宋体" pitchFamily="2" charset="-122"/>
        </a:defRPr>
      </a:lvl6pPr>
      <a:lvl7pPr marL="685800" algn="ctr" rtl="0" eaLnBrk="1" fontAlgn="base" hangingPunct="1">
        <a:spcBef>
          <a:spcPct val="0"/>
        </a:spcBef>
        <a:spcAft>
          <a:spcPct val="0"/>
        </a:spcAft>
        <a:defRPr kumimoji="1" sz="2400">
          <a:solidFill>
            <a:schemeClr val="tx2"/>
          </a:solidFill>
          <a:latin typeface="Times New Roman" pitchFamily="18" charset="0"/>
          <a:ea typeface="宋体" pitchFamily="2" charset="-122"/>
        </a:defRPr>
      </a:lvl7pPr>
      <a:lvl8pPr marL="1028700" algn="ctr" rtl="0" eaLnBrk="1" fontAlgn="base" hangingPunct="1">
        <a:spcBef>
          <a:spcPct val="0"/>
        </a:spcBef>
        <a:spcAft>
          <a:spcPct val="0"/>
        </a:spcAft>
        <a:defRPr kumimoji="1" sz="2400">
          <a:solidFill>
            <a:schemeClr val="tx2"/>
          </a:solidFill>
          <a:latin typeface="Times New Roman" pitchFamily="18" charset="0"/>
          <a:ea typeface="宋体" pitchFamily="2" charset="-122"/>
        </a:defRPr>
      </a:lvl8pPr>
      <a:lvl9pPr marL="1371600" algn="ctr" rtl="0" eaLnBrk="1" fontAlgn="base" hangingPunct="1">
        <a:spcBef>
          <a:spcPct val="0"/>
        </a:spcBef>
        <a:spcAft>
          <a:spcPct val="0"/>
        </a:spcAft>
        <a:defRPr kumimoji="1" sz="2400">
          <a:solidFill>
            <a:schemeClr val="tx2"/>
          </a:solidFill>
          <a:latin typeface="Times New Roman" pitchFamily="18" charset="0"/>
          <a:ea typeface="宋体" pitchFamily="2" charset="-122"/>
        </a:defRPr>
      </a:lvl9pPr>
    </p:titleStyle>
    <p:bodyStyle>
      <a:lvl1pPr marL="257175" indent="-257175" algn="l" rtl="0" eaLnBrk="1" fontAlgn="base" hangingPunct="1">
        <a:spcBef>
          <a:spcPct val="20000"/>
        </a:spcBef>
        <a:spcAft>
          <a:spcPct val="0"/>
        </a:spcAft>
        <a:buChar char="•"/>
        <a:defRPr kumimoji="1" sz="2400">
          <a:solidFill>
            <a:schemeClr val="tx1"/>
          </a:solidFill>
          <a:latin typeface="+mn-lt"/>
          <a:ea typeface="+mn-ea"/>
          <a:cs typeface="+mn-cs"/>
        </a:defRPr>
      </a:lvl1pPr>
      <a:lvl2pPr marL="557213" indent="-214313" algn="l" rtl="0" eaLnBrk="1" fontAlgn="base" hangingPunct="1">
        <a:spcBef>
          <a:spcPct val="20000"/>
        </a:spcBef>
        <a:spcAft>
          <a:spcPct val="0"/>
        </a:spcAft>
        <a:buChar char="–"/>
        <a:defRPr kumimoji="1" sz="2100">
          <a:solidFill>
            <a:schemeClr val="tx1"/>
          </a:solidFill>
          <a:latin typeface="+mn-lt"/>
          <a:ea typeface="+mn-ea"/>
        </a:defRPr>
      </a:lvl2pPr>
      <a:lvl3pPr marL="857250" indent="-171450" algn="l" rtl="0" eaLnBrk="1" fontAlgn="base" hangingPunct="1">
        <a:spcBef>
          <a:spcPct val="20000"/>
        </a:spcBef>
        <a:spcAft>
          <a:spcPct val="0"/>
        </a:spcAft>
        <a:buChar char="•"/>
        <a:defRPr kumimoji="1" sz="1800">
          <a:solidFill>
            <a:schemeClr val="tx1"/>
          </a:solidFill>
          <a:latin typeface="+mn-lt"/>
          <a:ea typeface="+mn-ea"/>
        </a:defRPr>
      </a:lvl3pPr>
      <a:lvl4pPr marL="1200150" indent="-171450" algn="l" rtl="0" eaLnBrk="1" fontAlgn="base" hangingPunct="1">
        <a:spcBef>
          <a:spcPct val="20000"/>
        </a:spcBef>
        <a:spcAft>
          <a:spcPct val="0"/>
        </a:spcAft>
        <a:buChar char="–"/>
        <a:defRPr kumimoji="1" sz="1500">
          <a:solidFill>
            <a:schemeClr val="tx1"/>
          </a:solidFill>
          <a:latin typeface="+mn-lt"/>
          <a:ea typeface="+mn-ea"/>
        </a:defRPr>
      </a:lvl4pPr>
      <a:lvl5pPr marL="1543050" indent="-171450" algn="l" rtl="0" eaLnBrk="1" fontAlgn="base" hangingPunct="1">
        <a:spcBef>
          <a:spcPct val="20000"/>
        </a:spcBef>
        <a:spcAft>
          <a:spcPct val="0"/>
        </a:spcAft>
        <a:buChar char="»"/>
        <a:defRPr kumimoji="1" sz="1500">
          <a:solidFill>
            <a:schemeClr val="tx1"/>
          </a:solidFill>
          <a:latin typeface="+mn-lt"/>
          <a:ea typeface="+mn-ea"/>
        </a:defRPr>
      </a:lvl5pPr>
      <a:lvl6pPr marL="1885950" indent="-171450" algn="l" rtl="0" eaLnBrk="1" fontAlgn="base" hangingPunct="1">
        <a:spcBef>
          <a:spcPct val="20000"/>
        </a:spcBef>
        <a:spcAft>
          <a:spcPct val="0"/>
        </a:spcAft>
        <a:buChar char="»"/>
        <a:defRPr kumimoji="1" sz="1500">
          <a:solidFill>
            <a:schemeClr val="tx1"/>
          </a:solidFill>
          <a:latin typeface="+mn-lt"/>
          <a:ea typeface="+mn-ea"/>
        </a:defRPr>
      </a:lvl6pPr>
      <a:lvl7pPr marL="2228850" indent="-171450" algn="l" rtl="0" eaLnBrk="1" fontAlgn="base" hangingPunct="1">
        <a:spcBef>
          <a:spcPct val="20000"/>
        </a:spcBef>
        <a:spcAft>
          <a:spcPct val="0"/>
        </a:spcAft>
        <a:buChar char="»"/>
        <a:defRPr kumimoji="1" sz="1500">
          <a:solidFill>
            <a:schemeClr val="tx1"/>
          </a:solidFill>
          <a:latin typeface="+mn-lt"/>
          <a:ea typeface="+mn-ea"/>
        </a:defRPr>
      </a:lvl7pPr>
      <a:lvl8pPr marL="2571750" indent="-171450" algn="l" rtl="0" eaLnBrk="1" fontAlgn="base" hangingPunct="1">
        <a:spcBef>
          <a:spcPct val="20000"/>
        </a:spcBef>
        <a:spcAft>
          <a:spcPct val="0"/>
        </a:spcAft>
        <a:buChar char="»"/>
        <a:defRPr kumimoji="1" sz="1500">
          <a:solidFill>
            <a:schemeClr val="tx1"/>
          </a:solidFill>
          <a:latin typeface="+mn-lt"/>
          <a:ea typeface="+mn-ea"/>
        </a:defRPr>
      </a:lvl8pPr>
      <a:lvl9pPr marL="2914650" indent="-171450" algn="l" rtl="0" eaLnBrk="1" fontAlgn="base" hangingPunct="1">
        <a:spcBef>
          <a:spcPct val="20000"/>
        </a:spcBef>
        <a:spcAft>
          <a:spcPct val="0"/>
        </a:spcAft>
        <a:buChar char="»"/>
        <a:defRPr kumimoji="1" sz="1500">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855419"/>
            <a:ext cx="7772400" cy="1470025"/>
          </a:xfrm>
        </p:spPr>
        <p:txBody>
          <a:bodyPr/>
          <a:lstStyle/>
          <a:p>
            <a:r>
              <a:rPr lang="en-US" altLang="zh-CN" sz="4000" dirty="0"/>
              <a:t>Chapter 11</a:t>
            </a:r>
            <a:endParaRPr lang="zh-CN" altLang="en-US" sz="4000" dirty="0"/>
          </a:p>
        </p:txBody>
      </p:sp>
      <p:sp>
        <p:nvSpPr>
          <p:cNvPr id="3" name="副标题 2"/>
          <p:cNvSpPr>
            <a:spLocks noGrp="1"/>
          </p:cNvSpPr>
          <p:nvPr>
            <p:ph type="subTitle" idx="1"/>
          </p:nvPr>
        </p:nvSpPr>
        <p:spPr>
          <a:xfrm>
            <a:off x="1371600" y="4427113"/>
            <a:ext cx="6400800" cy="1752600"/>
          </a:xfrm>
        </p:spPr>
        <p:txBody>
          <a:bodyPr/>
          <a:lstStyle/>
          <a:p>
            <a:r>
              <a:rPr lang="zh-CN" altLang="en-US" dirty="0"/>
              <a:t>李晔锋</a:t>
            </a:r>
          </a:p>
        </p:txBody>
      </p:sp>
      <p:sp>
        <p:nvSpPr>
          <p:cNvPr id="4" name="Rectangle 6"/>
          <p:cNvSpPr>
            <a:spLocks noChangeArrowheads="1"/>
          </p:cNvSpPr>
          <p:nvPr/>
        </p:nvSpPr>
        <p:spPr bwMode="auto">
          <a:xfrm>
            <a:off x="870438" y="2757268"/>
            <a:ext cx="7403123" cy="619010"/>
          </a:xfrm>
          <a:prstGeom prst="rect">
            <a:avLst/>
          </a:prstGeom>
          <a:solidFill>
            <a:schemeClr val="accent1">
              <a:lumMod val="40000"/>
              <a:lumOff val="60000"/>
            </a:schemeClr>
          </a:solidFill>
          <a:ln>
            <a:noFill/>
          </a:ln>
          <a:effectLst/>
        </p:spPr>
        <p:txBody>
          <a:bodyPr anchor="b"/>
          <a:lstStyle/>
          <a:p>
            <a:pPr algn="ctr">
              <a:defRPr/>
            </a:pPr>
            <a:r>
              <a:rPr lang="en-US" altLang="zh-CN" sz="4400" dirty="0">
                <a:solidFill>
                  <a:schemeClr val="tx2"/>
                </a:solidFill>
                <a:latin typeface="黑体" pitchFamily="49" charset="-122"/>
                <a:ea typeface="黑体" pitchFamily="49" charset="-122"/>
              </a:rPr>
              <a:t>Multithread Programming</a:t>
            </a:r>
          </a:p>
        </p:txBody>
      </p:sp>
    </p:spTree>
    <p:extLst>
      <p:ext uri="{BB962C8B-B14F-4D97-AF65-F5344CB8AC3E}">
        <p14:creationId xmlns:p14="http://schemas.microsoft.com/office/powerpoint/2010/main" val="3926461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B1FB17-6288-42E8-A01A-21C1C81F7FA0}"/>
              </a:ext>
            </a:extLst>
          </p:cNvPr>
          <p:cNvSpPr>
            <a:spLocks noGrp="1"/>
          </p:cNvSpPr>
          <p:nvPr>
            <p:ph type="title"/>
          </p:nvPr>
        </p:nvSpPr>
        <p:spPr>
          <a:xfrm>
            <a:off x="685800" y="539889"/>
            <a:ext cx="6629400" cy="685800"/>
          </a:xfrm>
        </p:spPr>
        <p:txBody>
          <a:bodyPr/>
          <a:lstStyle/>
          <a:p>
            <a:r>
              <a:rPr lang="en-US" altLang="zh-CN" b="1" dirty="0"/>
              <a:t>Create the Thread Class</a:t>
            </a:r>
            <a:endParaRPr lang="zh-CN" altLang="en-US" b="1" dirty="0"/>
          </a:p>
        </p:txBody>
      </p:sp>
      <p:sp>
        <p:nvSpPr>
          <p:cNvPr id="4" name="矩形 3">
            <a:extLst>
              <a:ext uri="{FF2B5EF4-FFF2-40B4-BE49-F238E27FC236}">
                <a16:creationId xmlns:a16="http://schemas.microsoft.com/office/drawing/2014/main" id="{F9A4BE90-F12E-4222-9960-22102D2F6DCA}"/>
              </a:ext>
            </a:extLst>
          </p:cNvPr>
          <p:cNvSpPr/>
          <p:nvPr/>
        </p:nvSpPr>
        <p:spPr>
          <a:xfrm>
            <a:off x="1389184" y="1225689"/>
            <a:ext cx="7069016" cy="5632311"/>
          </a:xfrm>
          <a:prstGeom prst="rect">
            <a:avLst/>
          </a:prstGeom>
        </p:spPr>
        <p:txBody>
          <a:bodyPr wrap="square">
            <a:spAutoFit/>
          </a:bodyPr>
          <a:lstStyle/>
          <a:p>
            <a:r>
              <a:rPr lang="en-US" altLang="zh-CN" b="1" dirty="0">
                <a:solidFill>
                  <a:srgbClr val="7F0055"/>
                </a:solidFill>
                <a:latin typeface="Calibri" panose="020F0502020204030204" pitchFamily="34" charset="0"/>
              </a:rPr>
              <a:t>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class</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MyThread</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implements</a:t>
            </a:r>
            <a:r>
              <a:rPr lang="en-US" altLang="zh-CN" b="1" dirty="0">
                <a:solidFill>
                  <a:srgbClr val="000000"/>
                </a:solidFill>
                <a:latin typeface="Calibri" panose="020F0502020204030204" pitchFamily="34" charset="0"/>
              </a:rPr>
              <a:t> Runnable {</a:t>
            </a:r>
          </a:p>
          <a:p>
            <a:r>
              <a:rPr lang="en-US" altLang="zh-CN" dirty="0">
                <a:solidFill>
                  <a:srgbClr val="000000"/>
                </a:solidFill>
                <a:latin typeface="Calibri" panose="020F0502020204030204" pitchFamily="34" charset="0"/>
              </a:rPr>
              <a:t>  String </a:t>
            </a:r>
            <a:r>
              <a:rPr lang="en-US" altLang="zh-CN" dirty="0" err="1">
                <a:solidFill>
                  <a:srgbClr val="0000C0"/>
                </a:solidFill>
                <a:latin typeface="Calibri" panose="020F0502020204030204" pitchFamily="34" charset="0"/>
              </a:rPr>
              <a:t>thrdName</a:t>
            </a:r>
            <a:r>
              <a:rPr lang="en-US" altLang="zh-CN" dirty="0">
                <a:solidFill>
                  <a:srgbClr val="000000"/>
                </a:solidFill>
                <a:latin typeface="Calibri" panose="020F0502020204030204" pitchFamily="34" charset="0"/>
              </a:rPr>
              <a:t>;</a:t>
            </a:r>
          </a:p>
          <a:p>
            <a:r>
              <a:rPr lang="en-US" altLang="zh-CN" b="1" dirty="0">
                <a:solidFill>
                  <a:srgbClr val="7F0055"/>
                </a:solidFill>
                <a:latin typeface="Calibri" panose="020F0502020204030204" pitchFamily="34" charset="0"/>
              </a:rPr>
              <a:t>  public</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MyThread</a:t>
            </a:r>
            <a:r>
              <a:rPr lang="en-US" altLang="zh-CN" b="1" dirty="0">
                <a:solidFill>
                  <a:srgbClr val="000000"/>
                </a:solidFill>
                <a:latin typeface="Calibri" panose="020F0502020204030204" pitchFamily="34" charset="0"/>
              </a:rPr>
              <a:t>(String </a:t>
            </a:r>
            <a:r>
              <a:rPr lang="en-US" altLang="zh-CN" b="1" dirty="0">
                <a:solidFill>
                  <a:srgbClr val="6A3E3E"/>
                </a:solidFill>
                <a:latin typeface="Calibri" panose="020F0502020204030204" pitchFamily="34" charset="0"/>
              </a:rPr>
              <a:t>name</a:t>
            </a:r>
            <a:r>
              <a:rPr lang="en-US" altLang="zh-CN" b="1" dirty="0">
                <a:solidFill>
                  <a:srgbClr val="000000"/>
                </a:solidFill>
                <a:latin typeface="Calibri" panose="020F0502020204030204" pitchFamily="34" charset="0"/>
              </a:rPr>
              <a:t>) {</a:t>
            </a:r>
          </a:p>
          <a:p>
            <a:r>
              <a:rPr lang="en-US" altLang="zh-CN" dirty="0">
                <a:solidFill>
                  <a:srgbClr val="0000C0"/>
                </a:solidFill>
                <a:latin typeface="Calibri" panose="020F0502020204030204" pitchFamily="34" charset="0"/>
              </a:rPr>
              <a:t>    </a:t>
            </a:r>
            <a:r>
              <a:rPr lang="en-US" altLang="zh-CN" dirty="0" err="1">
                <a:solidFill>
                  <a:srgbClr val="0000C0"/>
                </a:solidFill>
                <a:latin typeface="Calibri" panose="020F0502020204030204" pitchFamily="34" charset="0"/>
              </a:rPr>
              <a:t>thrdName</a:t>
            </a:r>
            <a:r>
              <a:rPr lang="en-US" altLang="zh-CN" dirty="0">
                <a:solidFill>
                  <a:srgbClr val="000000"/>
                </a:solidFill>
                <a:latin typeface="Calibri" panose="020F0502020204030204" pitchFamily="34" charset="0"/>
              </a:rPr>
              <a:t> = </a:t>
            </a:r>
            <a:r>
              <a:rPr lang="en-US" altLang="zh-CN" dirty="0">
                <a:solidFill>
                  <a:srgbClr val="6A3E3E"/>
                </a:solidFill>
                <a:latin typeface="Calibri" panose="020F0502020204030204" pitchFamily="34" charset="0"/>
              </a:rPr>
              <a:t>name</a:t>
            </a:r>
            <a:r>
              <a:rPr lang="en-US" altLang="zh-CN"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dirty="0">
                <a:solidFill>
                  <a:srgbClr val="646464"/>
                </a:solidFill>
                <a:latin typeface="Calibri" panose="020F0502020204030204" pitchFamily="34" charset="0"/>
              </a:rPr>
              <a:t>  @Override</a:t>
            </a:r>
          </a:p>
          <a:p>
            <a:r>
              <a:rPr lang="en-US" altLang="zh-CN" b="1" dirty="0">
                <a:solidFill>
                  <a:srgbClr val="7F0055"/>
                </a:solidFill>
                <a:latin typeface="Calibri" panose="020F0502020204030204" pitchFamily="34" charset="0"/>
              </a:rPr>
              <a:t>  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void</a:t>
            </a:r>
            <a:r>
              <a:rPr lang="en-US" altLang="zh-CN" b="1" dirty="0">
                <a:solidFill>
                  <a:srgbClr val="000000"/>
                </a:solidFill>
                <a:latin typeface="Calibri" panose="020F0502020204030204" pitchFamily="34" charset="0"/>
              </a:rPr>
              <a:t> run() {</a:t>
            </a:r>
          </a:p>
          <a:p>
            <a:r>
              <a:rPr lang="en-US" altLang="zh-CN" dirty="0">
                <a:solidFill>
                  <a:srgbClr val="3F7F5F"/>
                </a:solidFill>
                <a:latin typeface="Calibri" panose="020F0502020204030204" pitchFamily="34" charset="0"/>
              </a:rPr>
              <a:t>    // </a:t>
            </a:r>
            <a:r>
              <a:rPr lang="en-US" altLang="zh-CN" b="1" dirty="0">
                <a:solidFill>
                  <a:srgbClr val="7F9FBF"/>
                </a:solidFill>
                <a:latin typeface="Calibri" panose="020F0502020204030204" pitchFamily="34" charset="0"/>
              </a:rPr>
              <a:t>TODO</a:t>
            </a:r>
            <a:r>
              <a:rPr lang="en-US" altLang="zh-CN" b="1" dirty="0">
                <a:solidFill>
                  <a:srgbClr val="3F7F5F"/>
                </a:solidFill>
                <a:latin typeface="Calibri" panose="020F0502020204030204" pitchFamily="34" charset="0"/>
              </a:rPr>
              <a:t> Auto-generated method stub</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"Thread "</a:t>
            </a:r>
            <a:r>
              <a:rPr lang="en-US" altLang="zh-CN" b="1" dirty="0">
                <a:solidFill>
                  <a:srgbClr val="000000"/>
                </a:solidFill>
                <a:latin typeface="Calibri" panose="020F0502020204030204" pitchFamily="34" charset="0"/>
              </a:rPr>
              <a:t> + </a:t>
            </a:r>
            <a:r>
              <a:rPr lang="en-US" altLang="zh-CN" b="1" dirty="0" err="1">
                <a:solidFill>
                  <a:srgbClr val="0000C0"/>
                </a:solidFill>
                <a:latin typeface="Calibri" panose="020F0502020204030204" pitchFamily="34" charset="0"/>
              </a:rPr>
              <a:t>thrdName</a:t>
            </a:r>
            <a:r>
              <a:rPr lang="en-US" altLang="zh-CN" b="1" dirty="0">
                <a:solidFill>
                  <a:srgbClr val="000000"/>
                </a:solidFill>
                <a:latin typeface="Calibri" panose="020F0502020204030204" pitchFamily="34" charset="0"/>
              </a:rPr>
              <a:t> + </a:t>
            </a:r>
            <a:r>
              <a:rPr lang="en-US" altLang="zh-CN" b="1" dirty="0">
                <a:solidFill>
                  <a:srgbClr val="2A00FF"/>
                </a:solidFill>
                <a:latin typeface="Calibri" panose="020F0502020204030204" pitchFamily="34" charset="0"/>
              </a:rPr>
              <a:t>" starting."</a:t>
            </a:r>
            <a:r>
              <a:rPr lang="en-US" altLang="zh-CN" b="1" dirty="0">
                <a:solidFill>
                  <a:srgbClr val="000000"/>
                </a:solidFill>
                <a:latin typeface="Calibri" panose="020F0502020204030204" pitchFamily="34" charset="0"/>
              </a:rPr>
              <a:t>);</a:t>
            </a:r>
          </a:p>
          <a:p>
            <a:r>
              <a:rPr lang="en-US" altLang="zh-CN" b="1" dirty="0">
                <a:solidFill>
                  <a:srgbClr val="7F0055"/>
                </a:solidFill>
                <a:latin typeface="Calibri" panose="020F0502020204030204" pitchFamily="34" charset="0"/>
              </a:rPr>
              <a:t>    try</a:t>
            </a:r>
            <a:r>
              <a:rPr lang="en-US" altLang="zh-CN" b="1" dirty="0">
                <a:solidFill>
                  <a:srgbClr val="000000"/>
                </a:solidFill>
                <a:latin typeface="Calibri" panose="020F0502020204030204" pitchFamily="34" charset="0"/>
              </a:rPr>
              <a:t> {</a:t>
            </a:r>
          </a:p>
          <a:p>
            <a:r>
              <a:rPr lang="en-US" altLang="zh-CN" b="1" dirty="0">
                <a:solidFill>
                  <a:srgbClr val="7F0055"/>
                </a:solidFill>
                <a:latin typeface="Calibri" panose="020F0502020204030204" pitchFamily="34" charset="0"/>
              </a:rPr>
              <a:t>      for</a:t>
            </a:r>
            <a:r>
              <a:rPr lang="en-US" altLang="zh-CN" b="1" dirty="0">
                <a:solidFill>
                  <a:srgbClr val="000000"/>
                </a:solidFill>
                <a:latin typeface="Calibri" panose="020F0502020204030204" pitchFamily="34" charset="0"/>
              </a:rPr>
              <a:t>(</a:t>
            </a:r>
            <a:r>
              <a:rPr lang="en-US" altLang="zh-CN" b="1" dirty="0">
                <a:solidFill>
                  <a:srgbClr val="7F0055"/>
                </a:solidFill>
                <a:latin typeface="Calibri" panose="020F0502020204030204" pitchFamily="34" charset="0"/>
              </a:rPr>
              <a:t>int</a:t>
            </a:r>
            <a:r>
              <a:rPr lang="en-US" altLang="zh-CN" b="1" dirty="0">
                <a:solidFill>
                  <a:srgbClr val="000000"/>
                </a:solidFill>
                <a:latin typeface="Calibri" panose="020F0502020204030204" pitchFamily="34" charset="0"/>
              </a:rPr>
              <a:t> </a:t>
            </a:r>
            <a:r>
              <a:rPr lang="en-US" altLang="zh-CN" b="1" dirty="0">
                <a:solidFill>
                  <a:srgbClr val="6A3E3E"/>
                </a:solidFill>
                <a:latin typeface="Calibri" panose="020F0502020204030204" pitchFamily="34" charset="0"/>
              </a:rPr>
              <a:t>count</a:t>
            </a:r>
            <a:r>
              <a:rPr lang="en-US" altLang="zh-CN" b="1" dirty="0">
                <a:solidFill>
                  <a:srgbClr val="000000"/>
                </a:solidFill>
                <a:latin typeface="Calibri" panose="020F0502020204030204" pitchFamily="34" charset="0"/>
              </a:rPr>
              <a:t> = 0; </a:t>
            </a:r>
            <a:r>
              <a:rPr lang="en-US" altLang="zh-CN" b="1" dirty="0">
                <a:solidFill>
                  <a:srgbClr val="6A3E3E"/>
                </a:solidFill>
                <a:latin typeface="Calibri" panose="020F0502020204030204" pitchFamily="34" charset="0"/>
              </a:rPr>
              <a:t>count</a:t>
            </a:r>
            <a:r>
              <a:rPr lang="en-US" altLang="zh-CN" b="1" dirty="0">
                <a:solidFill>
                  <a:srgbClr val="000000"/>
                </a:solidFill>
                <a:latin typeface="Calibri" panose="020F0502020204030204" pitchFamily="34" charset="0"/>
              </a:rPr>
              <a:t> &lt; 10; </a:t>
            </a:r>
            <a:r>
              <a:rPr lang="en-US" altLang="zh-CN" b="1" dirty="0">
                <a:solidFill>
                  <a:srgbClr val="6A3E3E"/>
                </a:solidFill>
                <a:latin typeface="Calibri" panose="020F0502020204030204" pitchFamily="34" charset="0"/>
              </a:rPr>
              <a:t>count</a:t>
            </a:r>
            <a:r>
              <a:rPr lang="en-US" altLang="zh-CN" b="1"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Thread.</a:t>
            </a:r>
            <a:r>
              <a:rPr lang="en-US" altLang="zh-CN" i="1" dirty="0" err="1">
                <a:solidFill>
                  <a:srgbClr val="000000"/>
                </a:solidFill>
                <a:latin typeface="Calibri" panose="020F0502020204030204" pitchFamily="34" charset="0"/>
              </a:rPr>
              <a:t>sleep</a:t>
            </a:r>
            <a:r>
              <a:rPr lang="en-US" altLang="zh-CN" dirty="0">
                <a:solidFill>
                  <a:srgbClr val="000000"/>
                </a:solidFill>
                <a:latin typeface="Calibri" panose="020F0502020204030204" pitchFamily="34" charset="0"/>
              </a:rPr>
              <a:t>(400);</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"In "</a:t>
            </a:r>
            <a:r>
              <a:rPr lang="en-US" altLang="zh-CN" b="1" dirty="0">
                <a:solidFill>
                  <a:srgbClr val="000000"/>
                </a:solidFill>
                <a:latin typeface="Calibri" panose="020F0502020204030204" pitchFamily="34" charset="0"/>
              </a:rPr>
              <a:t> + </a:t>
            </a:r>
            <a:r>
              <a:rPr lang="en-US" altLang="zh-CN" b="1" dirty="0" err="1">
                <a:solidFill>
                  <a:srgbClr val="0000C0"/>
                </a:solidFill>
                <a:latin typeface="Calibri" panose="020F0502020204030204" pitchFamily="34" charset="0"/>
              </a:rPr>
              <a:t>thrdName</a:t>
            </a:r>
            <a:r>
              <a:rPr lang="en-US" altLang="zh-CN" b="1" dirty="0">
                <a:solidFill>
                  <a:srgbClr val="000000"/>
                </a:solidFill>
                <a:latin typeface="Calibri" panose="020F0502020204030204" pitchFamily="34" charset="0"/>
              </a:rPr>
              <a:t> + </a:t>
            </a:r>
            <a:r>
              <a:rPr lang="en-US" altLang="zh-CN" b="1" dirty="0">
                <a:solidFill>
                  <a:srgbClr val="2A00FF"/>
                </a:solidFill>
                <a:latin typeface="Calibri" panose="020F0502020204030204" pitchFamily="34" charset="0"/>
              </a:rPr>
              <a:t>", count is "</a:t>
            </a:r>
            <a:r>
              <a:rPr lang="en-US" altLang="zh-CN" b="1" dirty="0">
                <a:solidFill>
                  <a:srgbClr val="000000"/>
                </a:solidFill>
                <a:latin typeface="Calibri" panose="020F0502020204030204" pitchFamily="34" charset="0"/>
              </a:rPr>
              <a:t> + </a:t>
            </a:r>
            <a:r>
              <a:rPr lang="en-US" altLang="zh-CN" b="1" dirty="0">
                <a:solidFill>
                  <a:srgbClr val="6A3E3E"/>
                </a:solidFill>
                <a:latin typeface="Calibri" panose="020F0502020204030204" pitchFamily="34" charset="0"/>
              </a:rPr>
              <a:t>count</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catch</a:t>
            </a:r>
            <a:r>
              <a:rPr lang="en-US" altLang="zh-CN" b="1" dirty="0">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InterruptedException</a:t>
            </a:r>
            <a:r>
              <a:rPr lang="en-US" altLang="zh-CN" b="1" dirty="0">
                <a:solidFill>
                  <a:srgbClr val="000000"/>
                </a:solidFill>
                <a:latin typeface="Calibri" panose="020F0502020204030204" pitchFamily="34" charset="0"/>
              </a:rPr>
              <a:t> </a:t>
            </a:r>
            <a:r>
              <a:rPr lang="en-US" altLang="zh-CN" b="1" dirty="0" err="1">
                <a:solidFill>
                  <a:srgbClr val="6A3E3E"/>
                </a:solidFill>
                <a:latin typeface="Calibri" panose="020F0502020204030204" pitchFamily="34" charset="0"/>
              </a:rPr>
              <a:t>exc</a:t>
            </a:r>
            <a:r>
              <a:rPr lang="en-US" altLang="zh-CN" b="1"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err="1">
                <a:solidFill>
                  <a:srgbClr val="0000C0"/>
                </a:solidFill>
                <a:latin typeface="Calibri" panose="020F0502020204030204" pitchFamily="34" charset="0"/>
              </a:rPr>
              <a:t>thrdName</a:t>
            </a:r>
            <a:r>
              <a:rPr lang="en-US" altLang="zh-CN" b="1" dirty="0">
                <a:solidFill>
                  <a:srgbClr val="000000"/>
                </a:solidFill>
                <a:latin typeface="Calibri" panose="020F0502020204030204" pitchFamily="34" charset="0"/>
              </a:rPr>
              <a:t> + </a:t>
            </a:r>
            <a:r>
              <a:rPr lang="en-US" altLang="zh-CN" b="1" dirty="0">
                <a:solidFill>
                  <a:srgbClr val="2A00FF"/>
                </a:solidFill>
                <a:latin typeface="Calibri" panose="020F0502020204030204" pitchFamily="34" charset="0"/>
              </a:rPr>
              <a:t>" interrupted."</a:t>
            </a:r>
            <a:r>
              <a:rPr lang="en-US" altLang="zh-CN" b="1"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err="1">
                <a:solidFill>
                  <a:srgbClr val="0000C0"/>
                </a:solidFill>
                <a:latin typeface="Calibri" panose="020F0502020204030204" pitchFamily="34" charset="0"/>
              </a:rPr>
              <a:t>thrdName</a:t>
            </a:r>
            <a:r>
              <a:rPr lang="en-US" altLang="zh-CN" b="1" dirty="0">
                <a:solidFill>
                  <a:srgbClr val="000000"/>
                </a:solidFill>
                <a:latin typeface="Calibri" panose="020F0502020204030204" pitchFamily="34" charset="0"/>
              </a:rPr>
              <a:t> + </a:t>
            </a:r>
            <a:r>
              <a:rPr lang="en-US" altLang="zh-CN" b="1" dirty="0">
                <a:solidFill>
                  <a:srgbClr val="2A00FF"/>
                </a:solidFill>
                <a:latin typeface="Calibri" panose="020F0502020204030204" pitchFamily="34" charset="0"/>
              </a:rPr>
              <a:t>" terminating."</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a:t>
            </a:r>
          </a:p>
        </p:txBody>
      </p:sp>
    </p:spTree>
    <p:extLst>
      <p:ext uri="{BB962C8B-B14F-4D97-AF65-F5344CB8AC3E}">
        <p14:creationId xmlns:p14="http://schemas.microsoft.com/office/powerpoint/2010/main" val="2615016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94FE79-2BF2-41F9-B912-9B52B38CF53E}"/>
              </a:ext>
            </a:extLst>
          </p:cNvPr>
          <p:cNvSpPr>
            <a:spLocks noGrp="1"/>
          </p:cNvSpPr>
          <p:nvPr>
            <p:ph type="title"/>
          </p:nvPr>
        </p:nvSpPr>
        <p:spPr/>
        <p:txBody>
          <a:bodyPr/>
          <a:lstStyle/>
          <a:p>
            <a:r>
              <a:rPr lang="en-US" altLang="zh-CN" b="1" dirty="0"/>
              <a:t>Run the Thread</a:t>
            </a:r>
            <a:endParaRPr lang="zh-CN" altLang="en-US" b="1" dirty="0"/>
          </a:p>
        </p:txBody>
      </p:sp>
      <p:sp>
        <p:nvSpPr>
          <p:cNvPr id="4" name="矩形 3">
            <a:extLst>
              <a:ext uri="{FF2B5EF4-FFF2-40B4-BE49-F238E27FC236}">
                <a16:creationId xmlns:a16="http://schemas.microsoft.com/office/drawing/2014/main" id="{86E43EA1-9F88-4AD3-8A0F-E52BFB6F0544}"/>
              </a:ext>
            </a:extLst>
          </p:cNvPr>
          <p:cNvSpPr/>
          <p:nvPr/>
        </p:nvSpPr>
        <p:spPr>
          <a:xfrm>
            <a:off x="1069144" y="1447800"/>
            <a:ext cx="6629400" cy="5078313"/>
          </a:xfrm>
          <a:prstGeom prst="rect">
            <a:avLst/>
          </a:prstGeom>
        </p:spPr>
        <p:txBody>
          <a:bodyPr wrap="square">
            <a:spAutoFit/>
          </a:bodyPr>
          <a:lstStyle/>
          <a:p>
            <a:r>
              <a:rPr lang="en-US" altLang="zh-CN" b="1" dirty="0">
                <a:solidFill>
                  <a:srgbClr val="7F0055"/>
                </a:solidFill>
                <a:latin typeface="Calibri" panose="020F0502020204030204" pitchFamily="34" charset="0"/>
              </a:rPr>
              <a:t>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class</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UseThreads</a:t>
            </a:r>
            <a:r>
              <a:rPr lang="en-US" altLang="zh-CN" b="1" dirty="0">
                <a:solidFill>
                  <a:srgbClr val="000000"/>
                </a:solidFill>
                <a:latin typeface="Calibri" panose="020F0502020204030204" pitchFamily="34" charset="0"/>
              </a:rPr>
              <a:t> {</a:t>
            </a:r>
          </a:p>
          <a:p>
            <a:r>
              <a:rPr lang="en-US" altLang="zh-CN" b="1" dirty="0">
                <a:solidFill>
                  <a:srgbClr val="7F0055"/>
                </a:solidFill>
                <a:latin typeface="Calibri" panose="020F0502020204030204" pitchFamily="34" charset="0"/>
              </a:rPr>
              <a:t>  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static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void</a:t>
            </a:r>
            <a:r>
              <a:rPr lang="en-US" altLang="zh-CN" b="1" dirty="0">
                <a:solidFill>
                  <a:srgbClr val="000000"/>
                </a:solidFill>
                <a:latin typeface="Calibri" panose="020F0502020204030204" pitchFamily="34" charset="0"/>
              </a:rPr>
              <a:t> main(String[] </a:t>
            </a:r>
            <a:r>
              <a:rPr lang="en-US" altLang="zh-CN" b="1" dirty="0" err="1">
                <a:solidFill>
                  <a:srgbClr val="6A3E3E"/>
                </a:solidFill>
                <a:latin typeface="Calibri" panose="020F0502020204030204" pitchFamily="34" charset="0"/>
              </a:rPr>
              <a:t>args</a:t>
            </a:r>
            <a:r>
              <a:rPr lang="en-US" altLang="zh-CN" b="1" dirty="0">
                <a:solidFill>
                  <a:srgbClr val="000000"/>
                </a:solidFill>
                <a:latin typeface="Calibri" panose="020F0502020204030204" pitchFamily="34" charset="0"/>
              </a:rPr>
              <a:t>) {</a:t>
            </a:r>
          </a:p>
          <a:p>
            <a:r>
              <a:rPr lang="en-US" altLang="zh-CN" dirty="0">
                <a:solidFill>
                  <a:srgbClr val="3F7F5F"/>
                </a:solidFill>
                <a:latin typeface="Calibri" panose="020F0502020204030204" pitchFamily="34" charset="0"/>
              </a:rPr>
              <a:t>    // </a:t>
            </a:r>
            <a:r>
              <a:rPr lang="en-US" altLang="zh-CN" b="1" dirty="0">
                <a:solidFill>
                  <a:srgbClr val="7F9FBF"/>
                </a:solidFill>
                <a:latin typeface="Calibri" panose="020F0502020204030204" pitchFamily="34" charset="0"/>
              </a:rPr>
              <a:t>TODO</a:t>
            </a:r>
            <a:r>
              <a:rPr lang="en-US" altLang="zh-CN" b="1" dirty="0">
                <a:solidFill>
                  <a:srgbClr val="3F7F5F"/>
                </a:solidFill>
                <a:latin typeface="Calibri" panose="020F0502020204030204" pitchFamily="34" charset="0"/>
              </a:rPr>
              <a:t> Auto-generated method stub</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"Main thread starting."</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MyThread</a:t>
            </a:r>
            <a:r>
              <a:rPr lang="en-US" altLang="zh-CN" dirty="0">
                <a:solidFill>
                  <a:srgbClr val="000000"/>
                </a:solidFill>
                <a:latin typeface="Calibri" panose="020F0502020204030204" pitchFamily="34" charset="0"/>
              </a:rPr>
              <a:t> </a:t>
            </a:r>
            <a:r>
              <a:rPr lang="en-US" altLang="zh-CN" dirty="0">
                <a:solidFill>
                  <a:srgbClr val="6A3E3E"/>
                </a:solidFill>
                <a:latin typeface="Calibri" panose="020F0502020204030204" pitchFamily="34" charset="0"/>
              </a:rPr>
              <a:t>mt</a:t>
            </a:r>
            <a:r>
              <a:rPr lang="en-US" altLang="zh-CN" dirty="0">
                <a:solidFill>
                  <a:srgbClr val="000000"/>
                </a:solidFill>
                <a:latin typeface="Calibri" panose="020F0502020204030204" pitchFamily="34" charset="0"/>
              </a:rPr>
              <a:t> = </a:t>
            </a:r>
            <a:r>
              <a:rPr lang="en-US" altLang="zh-CN" b="1" dirty="0">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MyThread</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"Child #1"</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Thread </a:t>
            </a:r>
            <a:r>
              <a:rPr lang="en-US" altLang="zh-CN" dirty="0" err="1">
                <a:solidFill>
                  <a:srgbClr val="6A3E3E"/>
                </a:solidFill>
                <a:latin typeface="Calibri" panose="020F0502020204030204" pitchFamily="34" charset="0"/>
              </a:rPr>
              <a:t>newThrd</a:t>
            </a:r>
            <a:r>
              <a:rPr lang="en-US" altLang="zh-CN" dirty="0">
                <a:solidFill>
                  <a:srgbClr val="000000"/>
                </a:solidFill>
                <a:latin typeface="Calibri" panose="020F0502020204030204" pitchFamily="34" charset="0"/>
              </a:rPr>
              <a:t> = </a:t>
            </a:r>
            <a:r>
              <a:rPr lang="en-US" altLang="zh-CN" b="1" dirty="0">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Thread(</a:t>
            </a:r>
            <a:r>
              <a:rPr lang="en-US" altLang="zh-CN" b="1" dirty="0">
                <a:solidFill>
                  <a:srgbClr val="6A3E3E"/>
                </a:solidFill>
                <a:latin typeface="Calibri" panose="020F0502020204030204" pitchFamily="34" charset="0"/>
              </a:rPr>
              <a:t>mt</a:t>
            </a:r>
            <a:r>
              <a:rPr lang="en-US" altLang="zh-CN" b="1" dirty="0">
                <a:solidFill>
                  <a:srgbClr val="000000"/>
                </a:solidFill>
                <a:latin typeface="Calibri" panose="020F0502020204030204" pitchFamily="34" charset="0"/>
              </a:rPr>
              <a:t>);</a:t>
            </a:r>
          </a:p>
          <a:p>
            <a:r>
              <a:rPr lang="en-US" altLang="zh-CN" dirty="0">
                <a:solidFill>
                  <a:srgbClr val="6A3E3E"/>
                </a:solidFill>
                <a:latin typeface="Calibri" panose="020F0502020204030204" pitchFamily="34" charset="0"/>
              </a:rPr>
              <a:t>    </a:t>
            </a:r>
            <a:r>
              <a:rPr lang="en-US" altLang="zh-CN" dirty="0" err="1">
                <a:solidFill>
                  <a:srgbClr val="6A3E3E"/>
                </a:solidFill>
                <a:latin typeface="Calibri" panose="020F0502020204030204" pitchFamily="34" charset="0"/>
              </a:rPr>
              <a:t>newThrd</a:t>
            </a:r>
            <a:r>
              <a:rPr lang="en-US" altLang="zh-CN" dirty="0" err="1">
                <a:solidFill>
                  <a:srgbClr val="000000"/>
                </a:solidFill>
                <a:latin typeface="Calibri" panose="020F0502020204030204" pitchFamily="34" charset="0"/>
              </a:rPr>
              <a:t>.start</a:t>
            </a:r>
            <a:r>
              <a:rPr lang="en-US" altLang="zh-CN" dirty="0">
                <a:solidFill>
                  <a:srgbClr val="000000"/>
                </a:solidFill>
                <a:latin typeface="Calibri" panose="020F0502020204030204" pitchFamily="34" charset="0"/>
              </a:rPr>
              <a:t>();</a:t>
            </a:r>
          </a:p>
          <a:p>
            <a:r>
              <a:rPr lang="nn-NO" altLang="zh-CN" b="1" dirty="0">
                <a:solidFill>
                  <a:srgbClr val="7F0055"/>
                </a:solidFill>
                <a:latin typeface="Calibri" panose="020F0502020204030204" pitchFamily="34" charset="0"/>
              </a:rPr>
              <a:t>    for</a:t>
            </a:r>
            <a:r>
              <a:rPr lang="nn-NO" altLang="zh-CN" b="1" dirty="0">
                <a:solidFill>
                  <a:srgbClr val="000000"/>
                </a:solidFill>
                <a:latin typeface="Calibri" panose="020F0502020204030204" pitchFamily="34" charset="0"/>
              </a:rPr>
              <a:t>(</a:t>
            </a:r>
            <a:r>
              <a:rPr lang="nn-NO" altLang="zh-CN" b="1" dirty="0">
                <a:solidFill>
                  <a:srgbClr val="7F0055"/>
                </a:solidFill>
                <a:latin typeface="Calibri" panose="020F0502020204030204" pitchFamily="34" charset="0"/>
              </a:rPr>
              <a:t>int</a:t>
            </a:r>
            <a:r>
              <a:rPr lang="nn-NO" altLang="zh-CN" b="1" dirty="0">
                <a:solidFill>
                  <a:srgbClr val="000000"/>
                </a:solidFill>
                <a:latin typeface="Calibri" panose="020F0502020204030204" pitchFamily="34" charset="0"/>
              </a:rPr>
              <a:t> </a:t>
            </a:r>
            <a:r>
              <a:rPr lang="nn-NO" altLang="zh-CN" b="1" dirty="0">
                <a:solidFill>
                  <a:srgbClr val="6A3E3E"/>
                </a:solidFill>
                <a:latin typeface="Calibri" panose="020F0502020204030204" pitchFamily="34" charset="0"/>
              </a:rPr>
              <a:t>i</a:t>
            </a:r>
            <a:r>
              <a:rPr lang="nn-NO" altLang="zh-CN" b="1" dirty="0">
                <a:solidFill>
                  <a:srgbClr val="000000"/>
                </a:solidFill>
                <a:latin typeface="Calibri" panose="020F0502020204030204" pitchFamily="34" charset="0"/>
              </a:rPr>
              <a:t> = 0; </a:t>
            </a:r>
            <a:r>
              <a:rPr lang="nn-NO" altLang="zh-CN" b="1" dirty="0">
                <a:solidFill>
                  <a:srgbClr val="6A3E3E"/>
                </a:solidFill>
                <a:latin typeface="Calibri" panose="020F0502020204030204" pitchFamily="34" charset="0"/>
              </a:rPr>
              <a:t>i</a:t>
            </a:r>
            <a:r>
              <a:rPr lang="nn-NO" altLang="zh-CN" b="1" dirty="0">
                <a:solidFill>
                  <a:srgbClr val="000000"/>
                </a:solidFill>
                <a:latin typeface="Calibri" panose="020F0502020204030204" pitchFamily="34" charset="0"/>
              </a:rPr>
              <a:t> &lt; 50; </a:t>
            </a:r>
            <a:r>
              <a:rPr lang="nn-NO" altLang="zh-CN" b="1" dirty="0">
                <a:solidFill>
                  <a:srgbClr val="6A3E3E"/>
                </a:solidFill>
                <a:latin typeface="Calibri" panose="020F0502020204030204" pitchFamily="34" charset="0"/>
              </a:rPr>
              <a:t>i</a:t>
            </a:r>
            <a:r>
              <a:rPr lang="nn-NO" altLang="zh-CN" b="1"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print</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a:t>
            </a:r>
            <a:r>
              <a:rPr lang="en-US" altLang="zh-CN" b="1" dirty="0">
                <a:solidFill>
                  <a:srgbClr val="000000"/>
                </a:solidFill>
                <a:latin typeface="Calibri" panose="020F0502020204030204" pitchFamily="34" charset="0"/>
              </a:rPr>
              <a:t>);</a:t>
            </a:r>
          </a:p>
          <a:p>
            <a:r>
              <a:rPr lang="en-US" altLang="zh-CN" b="1" dirty="0">
                <a:solidFill>
                  <a:srgbClr val="7F0055"/>
                </a:solidFill>
                <a:latin typeface="Calibri" panose="020F0502020204030204" pitchFamily="34" charset="0"/>
              </a:rPr>
              <a:t>      try</a:t>
            </a:r>
            <a:r>
              <a:rPr lang="en-US" altLang="zh-CN" b="1"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Thread.</a:t>
            </a:r>
            <a:r>
              <a:rPr lang="en-US" altLang="zh-CN" i="1" dirty="0" err="1">
                <a:solidFill>
                  <a:srgbClr val="000000"/>
                </a:solidFill>
                <a:latin typeface="Calibri" panose="020F0502020204030204" pitchFamily="34" charset="0"/>
              </a:rPr>
              <a:t>sleep</a:t>
            </a:r>
            <a:r>
              <a:rPr lang="en-US" altLang="zh-CN" dirty="0">
                <a:solidFill>
                  <a:srgbClr val="000000"/>
                </a:solidFill>
                <a:latin typeface="Calibri" panose="020F0502020204030204" pitchFamily="34" charset="0"/>
              </a:rPr>
              <a:t>(100);</a:t>
            </a:r>
          </a:p>
          <a:p>
            <a:r>
              <a:rPr lang="en-US" altLang="zh-CN"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catch</a:t>
            </a:r>
            <a:r>
              <a:rPr lang="en-US" altLang="zh-CN" b="1" dirty="0">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InterruptedException</a:t>
            </a:r>
            <a:r>
              <a:rPr lang="en-US" altLang="zh-CN" b="1" dirty="0">
                <a:solidFill>
                  <a:srgbClr val="000000"/>
                </a:solidFill>
                <a:latin typeface="Calibri" panose="020F0502020204030204" pitchFamily="34" charset="0"/>
              </a:rPr>
              <a:t> </a:t>
            </a:r>
            <a:r>
              <a:rPr lang="en-US" altLang="zh-CN" b="1" dirty="0" err="1">
                <a:solidFill>
                  <a:srgbClr val="6A3E3E"/>
                </a:solidFill>
                <a:latin typeface="Calibri" panose="020F0502020204030204" pitchFamily="34" charset="0"/>
              </a:rPr>
              <a:t>exc</a:t>
            </a:r>
            <a:r>
              <a:rPr lang="en-US" altLang="zh-CN" b="1"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"Main thread interrupted."</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"Main thread ending."</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a:t>
            </a:r>
            <a:endParaRPr lang="zh-CN" altLang="en-US" dirty="0"/>
          </a:p>
        </p:txBody>
      </p:sp>
      <p:cxnSp>
        <p:nvCxnSpPr>
          <p:cNvPr id="6" name="直接箭头连接符 5">
            <a:extLst>
              <a:ext uri="{FF2B5EF4-FFF2-40B4-BE49-F238E27FC236}">
                <a16:creationId xmlns:a16="http://schemas.microsoft.com/office/drawing/2014/main" id="{BFA6E947-9515-45D0-8497-9B31F7B02E86}"/>
              </a:ext>
            </a:extLst>
          </p:cNvPr>
          <p:cNvCxnSpPr>
            <a:cxnSpLocks/>
          </p:cNvCxnSpPr>
          <p:nvPr/>
        </p:nvCxnSpPr>
        <p:spPr bwMode="auto">
          <a:xfrm flipH="1" flipV="1">
            <a:off x="3685735" y="3798277"/>
            <a:ext cx="2110154" cy="126609"/>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文本框 6">
            <a:extLst>
              <a:ext uri="{FF2B5EF4-FFF2-40B4-BE49-F238E27FC236}">
                <a16:creationId xmlns:a16="http://schemas.microsoft.com/office/drawing/2014/main" id="{F89F4CE7-89C6-4D73-A402-0C5D56E4D425}"/>
              </a:ext>
            </a:extLst>
          </p:cNvPr>
          <p:cNvSpPr txBox="1"/>
          <p:nvPr/>
        </p:nvSpPr>
        <p:spPr>
          <a:xfrm>
            <a:off x="5992837" y="3429000"/>
            <a:ext cx="2644726" cy="707886"/>
          </a:xfrm>
          <a:prstGeom prst="rect">
            <a:avLst/>
          </a:prstGeom>
          <a:noFill/>
        </p:spPr>
        <p:txBody>
          <a:bodyPr wrap="square" rtlCol="0">
            <a:spAutoFit/>
          </a:bodyPr>
          <a:lstStyle/>
          <a:p>
            <a:r>
              <a:rPr lang="en-US" altLang="zh-CN" sz="2000" dirty="0">
                <a:solidFill>
                  <a:srgbClr val="FF0000"/>
                </a:solidFill>
              </a:rPr>
              <a:t>Change the print to:</a:t>
            </a:r>
          </a:p>
          <a:p>
            <a:r>
              <a:rPr lang="en-US" altLang="zh-CN" sz="2000" dirty="0">
                <a:solidFill>
                  <a:srgbClr val="FF0000"/>
                </a:solidFill>
              </a:rPr>
              <a:t>In main count is </a:t>
            </a:r>
            <a:r>
              <a:rPr lang="en-US" altLang="zh-CN" sz="2000" dirty="0" err="1">
                <a:solidFill>
                  <a:srgbClr val="FF0000"/>
                </a:solidFill>
              </a:rPr>
              <a:t>i</a:t>
            </a:r>
            <a:endParaRPr lang="zh-CN" altLang="en-US" sz="2000" dirty="0">
              <a:solidFill>
                <a:srgbClr val="FF0000"/>
              </a:solidFill>
            </a:endParaRPr>
          </a:p>
        </p:txBody>
      </p:sp>
    </p:spTree>
    <p:extLst>
      <p:ext uri="{BB962C8B-B14F-4D97-AF65-F5344CB8AC3E}">
        <p14:creationId xmlns:p14="http://schemas.microsoft.com/office/powerpoint/2010/main" val="3647000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27981B-6742-408B-9B2A-7BFFF3AF1F9F}"/>
              </a:ext>
            </a:extLst>
          </p:cNvPr>
          <p:cNvSpPr>
            <a:spLocks noGrp="1"/>
          </p:cNvSpPr>
          <p:nvPr>
            <p:ph type="title"/>
          </p:nvPr>
        </p:nvSpPr>
        <p:spPr/>
        <p:txBody>
          <a:bodyPr/>
          <a:lstStyle/>
          <a:p>
            <a:r>
              <a:rPr lang="en-US" altLang="zh-CN" b="1" dirty="0" err="1"/>
              <a:t>Thread.sleep</a:t>
            </a:r>
            <a:r>
              <a:rPr lang="en-US" altLang="zh-CN" b="1" dirty="0"/>
              <a:t>() method</a:t>
            </a:r>
            <a:endParaRPr lang="zh-CN" altLang="en-US" b="1" dirty="0"/>
          </a:p>
        </p:txBody>
      </p:sp>
      <p:sp>
        <p:nvSpPr>
          <p:cNvPr id="3" name="内容占位符 2">
            <a:extLst>
              <a:ext uri="{FF2B5EF4-FFF2-40B4-BE49-F238E27FC236}">
                <a16:creationId xmlns:a16="http://schemas.microsoft.com/office/drawing/2014/main" id="{CBFD79CD-680B-420D-847D-2DD62AB79FE0}"/>
              </a:ext>
            </a:extLst>
          </p:cNvPr>
          <p:cNvSpPr>
            <a:spLocks noGrp="1"/>
          </p:cNvSpPr>
          <p:nvPr>
            <p:ph idx="1"/>
          </p:nvPr>
        </p:nvSpPr>
        <p:spPr/>
        <p:txBody>
          <a:bodyPr/>
          <a:lstStyle/>
          <a:p>
            <a:r>
              <a:rPr lang="en-US" altLang="zh-CN" dirty="0"/>
              <a:t>The </a:t>
            </a:r>
            <a:r>
              <a:rPr lang="en-US" altLang="zh-CN" dirty="0" err="1"/>
              <a:t>Thread.sleep</a:t>
            </a:r>
            <a:r>
              <a:rPr lang="en-US" altLang="zh-CN" dirty="0"/>
              <a:t>(long </a:t>
            </a:r>
            <a:r>
              <a:rPr lang="en-US" altLang="zh-CN" i="1" dirty="0" err="1"/>
              <a:t>ms</a:t>
            </a:r>
            <a:r>
              <a:rPr lang="en-US" altLang="zh-CN" dirty="0"/>
              <a:t>) method will cause the current thread sleep </a:t>
            </a:r>
            <a:r>
              <a:rPr lang="en-US" altLang="zh-CN" i="1" dirty="0" err="1"/>
              <a:t>ms</a:t>
            </a:r>
            <a:r>
              <a:rPr lang="en-US" altLang="zh-CN" dirty="0"/>
              <a:t> milliseconds. When the thread is sleeping, it releases the CPU resource so that other threads would be able </a:t>
            </a:r>
            <a:r>
              <a:rPr lang="en-US" altLang="zh-CN"/>
              <a:t>to proceed.</a:t>
            </a:r>
            <a:endParaRPr lang="zh-CN" altLang="en-US" dirty="0"/>
          </a:p>
        </p:txBody>
      </p:sp>
    </p:spTree>
    <p:extLst>
      <p:ext uri="{BB962C8B-B14F-4D97-AF65-F5344CB8AC3E}">
        <p14:creationId xmlns:p14="http://schemas.microsoft.com/office/powerpoint/2010/main" val="3294307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1B62A3-D0F3-4F42-9EFB-E055148B7CBF}"/>
              </a:ext>
            </a:extLst>
          </p:cNvPr>
          <p:cNvSpPr>
            <a:spLocks noGrp="1"/>
          </p:cNvSpPr>
          <p:nvPr>
            <p:ph type="title"/>
          </p:nvPr>
        </p:nvSpPr>
        <p:spPr/>
        <p:txBody>
          <a:bodyPr/>
          <a:lstStyle/>
          <a:p>
            <a:r>
              <a:rPr lang="en-US" altLang="zh-CN" b="1" dirty="0"/>
              <a:t>One Improvement and Two Simple Variations</a:t>
            </a:r>
            <a:endParaRPr lang="zh-CN" altLang="en-US" dirty="0"/>
          </a:p>
        </p:txBody>
      </p:sp>
      <p:sp>
        <p:nvSpPr>
          <p:cNvPr id="3" name="内容占位符 2">
            <a:extLst>
              <a:ext uri="{FF2B5EF4-FFF2-40B4-BE49-F238E27FC236}">
                <a16:creationId xmlns:a16="http://schemas.microsoft.com/office/drawing/2014/main" id="{250B347E-4A3E-4342-960F-905C95DD53F1}"/>
              </a:ext>
            </a:extLst>
          </p:cNvPr>
          <p:cNvSpPr>
            <a:spLocks noGrp="1"/>
          </p:cNvSpPr>
          <p:nvPr>
            <p:ph idx="1"/>
          </p:nvPr>
        </p:nvSpPr>
        <p:spPr/>
        <p:txBody>
          <a:bodyPr/>
          <a:lstStyle/>
          <a:p>
            <a:r>
              <a:rPr lang="en-US" altLang="zh-CN" dirty="0"/>
              <a:t>The Thread class provides another constructor:</a:t>
            </a:r>
          </a:p>
          <a:p>
            <a:pPr lvl="1"/>
            <a:r>
              <a:rPr lang="en-US" altLang="zh-CN" dirty="0"/>
              <a:t>Thread(Runnable </a:t>
            </a:r>
            <a:r>
              <a:rPr lang="en-US" altLang="zh-CN" i="1" dirty="0" err="1"/>
              <a:t>threadOb</a:t>
            </a:r>
            <a:r>
              <a:rPr lang="en-US" altLang="zh-CN" dirty="0"/>
              <a:t>, String </a:t>
            </a:r>
            <a:r>
              <a:rPr lang="en-US" altLang="zh-CN" i="1" dirty="0"/>
              <a:t>name</a:t>
            </a:r>
            <a:r>
              <a:rPr lang="en-US" altLang="zh-CN" dirty="0"/>
              <a:t>)</a:t>
            </a:r>
          </a:p>
          <a:p>
            <a:r>
              <a:rPr lang="en-US" altLang="zh-CN" dirty="0"/>
              <a:t>Here, </a:t>
            </a:r>
            <a:r>
              <a:rPr lang="en-US" altLang="zh-CN" i="1" dirty="0"/>
              <a:t>name </a:t>
            </a:r>
            <a:r>
              <a:rPr lang="en-US" altLang="zh-CN" dirty="0"/>
              <a:t>becomes the name of the thread. You can obtain the name of the thread by calling </a:t>
            </a:r>
            <a:r>
              <a:rPr lang="en-US" altLang="zh-CN" b="1" dirty="0" err="1"/>
              <a:t>getName</a:t>
            </a:r>
            <a:r>
              <a:rPr lang="en-US" altLang="zh-CN" b="1" dirty="0"/>
              <a:t>( ) </a:t>
            </a:r>
            <a:r>
              <a:rPr lang="en-US" altLang="zh-CN" dirty="0"/>
              <a:t>defined by </a:t>
            </a:r>
            <a:r>
              <a:rPr lang="en-US" altLang="zh-CN" b="1" dirty="0"/>
              <a:t>Thread</a:t>
            </a:r>
            <a:r>
              <a:rPr lang="en-US" altLang="zh-CN" dirty="0"/>
              <a:t>. Its general form is shown here:</a:t>
            </a:r>
          </a:p>
          <a:p>
            <a:pPr lvl="1"/>
            <a:r>
              <a:rPr lang="en-US" altLang="zh-CN" dirty="0"/>
              <a:t>final String </a:t>
            </a:r>
            <a:r>
              <a:rPr lang="en-US" altLang="zh-CN" dirty="0" err="1"/>
              <a:t>getName</a:t>
            </a:r>
            <a:r>
              <a:rPr lang="en-US" altLang="zh-CN" dirty="0"/>
              <a:t>( )</a:t>
            </a:r>
          </a:p>
          <a:p>
            <a:pPr lvl="1"/>
            <a:r>
              <a:rPr lang="en-US" altLang="zh-CN" dirty="0"/>
              <a:t>final void </a:t>
            </a:r>
            <a:r>
              <a:rPr lang="en-US" altLang="zh-CN" dirty="0" err="1"/>
              <a:t>setName</a:t>
            </a:r>
            <a:r>
              <a:rPr lang="en-US" altLang="zh-CN" dirty="0"/>
              <a:t>(String </a:t>
            </a:r>
            <a:r>
              <a:rPr lang="en-US" altLang="zh-CN" i="1" dirty="0" err="1"/>
              <a:t>threadName</a:t>
            </a:r>
            <a:r>
              <a:rPr lang="en-US" altLang="zh-CN" dirty="0"/>
              <a:t>)</a:t>
            </a:r>
            <a:endParaRPr lang="zh-CN" altLang="en-US" dirty="0"/>
          </a:p>
        </p:txBody>
      </p:sp>
    </p:spTree>
    <p:extLst>
      <p:ext uri="{BB962C8B-B14F-4D97-AF65-F5344CB8AC3E}">
        <p14:creationId xmlns:p14="http://schemas.microsoft.com/office/powerpoint/2010/main" val="35713831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F3AE0AF-7E6F-4BC3-823F-6478ECD805F5}"/>
              </a:ext>
            </a:extLst>
          </p:cNvPr>
          <p:cNvSpPr/>
          <p:nvPr/>
        </p:nvSpPr>
        <p:spPr>
          <a:xfrm>
            <a:off x="337624" y="0"/>
            <a:ext cx="7821638" cy="7294305"/>
          </a:xfrm>
          <a:prstGeom prst="rect">
            <a:avLst/>
          </a:prstGeom>
        </p:spPr>
        <p:txBody>
          <a:bodyPr wrap="square">
            <a:spAutoFit/>
          </a:bodyPr>
          <a:lstStyle/>
          <a:p>
            <a:r>
              <a:rPr lang="en-US" altLang="zh-CN" b="1" dirty="0">
                <a:solidFill>
                  <a:srgbClr val="7F0055"/>
                </a:solidFill>
                <a:latin typeface="Calibri" panose="020F0502020204030204" pitchFamily="34" charset="0"/>
              </a:rPr>
              <a:t>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class</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MyThread</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implements</a:t>
            </a:r>
            <a:r>
              <a:rPr lang="en-US" altLang="zh-CN" b="1" dirty="0">
                <a:solidFill>
                  <a:srgbClr val="000000"/>
                </a:solidFill>
                <a:latin typeface="Calibri" panose="020F0502020204030204" pitchFamily="34" charset="0"/>
              </a:rPr>
              <a:t> Runnable {</a:t>
            </a:r>
          </a:p>
          <a:p>
            <a:r>
              <a:rPr lang="en-US" altLang="zh-CN" dirty="0">
                <a:solidFill>
                  <a:srgbClr val="000000"/>
                </a:solidFill>
                <a:latin typeface="Calibri" panose="020F0502020204030204" pitchFamily="34" charset="0"/>
              </a:rPr>
              <a:t>  Thread </a:t>
            </a:r>
            <a:r>
              <a:rPr lang="en-US" altLang="zh-CN" dirty="0" err="1">
                <a:solidFill>
                  <a:srgbClr val="0000C0"/>
                </a:solidFill>
                <a:latin typeface="Calibri" panose="020F0502020204030204" pitchFamily="34" charset="0"/>
              </a:rPr>
              <a:t>thrd</a:t>
            </a:r>
            <a:r>
              <a:rPr lang="en-US" altLang="zh-CN"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MyThread</a:t>
            </a:r>
            <a:r>
              <a:rPr lang="en-US" altLang="zh-CN" dirty="0">
                <a:solidFill>
                  <a:srgbClr val="000000"/>
                </a:solidFill>
                <a:latin typeface="Calibri" panose="020F0502020204030204" pitchFamily="34" charset="0"/>
              </a:rPr>
              <a:t>(String </a:t>
            </a:r>
            <a:r>
              <a:rPr lang="en-US" altLang="zh-CN" dirty="0">
                <a:solidFill>
                  <a:srgbClr val="6A3E3E"/>
                </a:solidFill>
                <a:latin typeface="Calibri" panose="020F0502020204030204" pitchFamily="34" charset="0"/>
              </a:rPr>
              <a:t>name</a:t>
            </a:r>
            <a:r>
              <a:rPr lang="en-US" altLang="zh-CN" dirty="0">
                <a:solidFill>
                  <a:srgbClr val="000000"/>
                </a:solidFill>
                <a:latin typeface="Calibri" panose="020F0502020204030204" pitchFamily="34" charset="0"/>
              </a:rPr>
              <a:t>){</a:t>
            </a:r>
          </a:p>
          <a:p>
            <a:r>
              <a:rPr lang="en-US" altLang="zh-CN" dirty="0">
                <a:solidFill>
                  <a:srgbClr val="0000C0"/>
                </a:solidFill>
                <a:latin typeface="Calibri" panose="020F0502020204030204" pitchFamily="34" charset="0"/>
              </a:rPr>
              <a:t>    </a:t>
            </a:r>
            <a:r>
              <a:rPr lang="en-US" altLang="zh-CN" dirty="0" err="1">
                <a:solidFill>
                  <a:srgbClr val="0000C0"/>
                </a:solidFill>
                <a:latin typeface="Calibri" panose="020F0502020204030204" pitchFamily="34" charset="0"/>
              </a:rPr>
              <a:t>thrd</a:t>
            </a:r>
            <a:r>
              <a:rPr lang="en-US" altLang="zh-CN" dirty="0">
                <a:solidFill>
                  <a:srgbClr val="000000"/>
                </a:solidFill>
                <a:latin typeface="Calibri" panose="020F0502020204030204" pitchFamily="34" charset="0"/>
              </a:rPr>
              <a:t> = </a:t>
            </a:r>
            <a:r>
              <a:rPr lang="en-US" altLang="zh-CN" b="1" dirty="0">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Thread(</a:t>
            </a:r>
            <a:r>
              <a:rPr lang="en-US" altLang="zh-CN" b="1" dirty="0" err="1">
                <a:solidFill>
                  <a:srgbClr val="7F0055"/>
                </a:solidFill>
                <a:latin typeface="Calibri" panose="020F0502020204030204" pitchFamily="34" charset="0"/>
              </a:rPr>
              <a:t>this</a:t>
            </a:r>
            <a:r>
              <a:rPr lang="en-US" altLang="zh-CN" b="1" dirty="0" err="1">
                <a:solidFill>
                  <a:srgbClr val="000000"/>
                </a:solidFill>
                <a:latin typeface="Calibri" panose="020F0502020204030204" pitchFamily="34" charset="0"/>
              </a:rPr>
              <a:t>,</a:t>
            </a:r>
            <a:r>
              <a:rPr lang="en-US" altLang="zh-CN" b="1" dirty="0" err="1">
                <a:solidFill>
                  <a:srgbClr val="6A3E3E"/>
                </a:solidFill>
                <a:latin typeface="Calibri" panose="020F0502020204030204" pitchFamily="34" charset="0"/>
              </a:rPr>
              <a:t>name</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b="1" dirty="0">
                <a:solidFill>
                  <a:srgbClr val="7F0055"/>
                </a:solidFill>
                <a:latin typeface="Calibri" panose="020F0502020204030204" pitchFamily="34" charset="0"/>
              </a:rPr>
              <a:t>  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static</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MyThread</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createAndStart</a:t>
            </a:r>
            <a:r>
              <a:rPr lang="en-US" altLang="zh-CN" b="1" dirty="0">
                <a:solidFill>
                  <a:srgbClr val="000000"/>
                </a:solidFill>
                <a:latin typeface="Calibri" panose="020F0502020204030204" pitchFamily="34" charset="0"/>
              </a:rPr>
              <a:t>(String </a:t>
            </a:r>
            <a:r>
              <a:rPr lang="en-US" altLang="zh-CN" b="1" dirty="0">
                <a:solidFill>
                  <a:srgbClr val="6A3E3E"/>
                </a:solidFill>
                <a:latin typeface="Calibri" panose="020F0502020204030204" pitchFamily="34" charset="0"/>
              </a:rPr>
              <a:t>name</a:t>
            </a:r>
            <a:r>
              <a:rPr lang="en-US" altLang="zh-CN" b="1"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MyThread</a:t>
            </a:r>
            <a:r>
              <a:rPr lang="en-US" altLang="zh-CN" dirty="0">
                <a:solidFill>
                  <a:srgbClr val="000000"/>
                </a:solidFill>
                <a:latin typeface="Calibri" panose="020F0502020204030204" pitchFamily="34" charset="0"/>
              </a:rPr>
              <a:t> </a:t>
            </a:r>
            <a:r>
              <a:rPr lang="en-US" altLang="zh-CN" dirty="0" err="1">
                <a:solidFill>
                  <a:srgbClr val="6A3E3E"/>
                </a:solidFill>
                <a:latin typeface="Calibri" panose="020F0502020204030204" pitchFamily="34" charset="0"/>
              </a:rPr>
              <a:t>myThrd</a:t>
            </a:r>
            <a:r>
              <a:rPr lang="en-US" altLang="zh-CN" dirty="0">
                <a:solidFill>
                  <a:srgbClr val="000000"/>
                </a:solidFill>
                <a:latin typeface="Calibri" panose="020F0502020204030204" pitchFamily="34" charset="0"/>
              </a:rPr>
              <a:t> = </a:t>
            </a:r>
            <a:r>
              <a:rPr lang="en-US" altLang="zh-CN" b="1" dirty="0">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MyThread</a:t>
            </a:r>
            <a:r>
              <a:rPr lang="en-US" altLang="zh-CN" b="1" dirty="0">
                <a:solidFill>
                  <a:srgbClr val="000000"/>
                </a:solidFill>
                <a:latin typeface="Calibri" panose="020F0502020204030204" pitchFamily="34" charset="0"/>
              </a:rPr>
              <a:t>(</a:t>
            </a:r>
            <a:r>
              <a:rPr lang="en-US" altLang="zh-CN" b="1" dirty="0">
                <a:solidFill>
                  <a:srgbClr val="6A3E3E"/>
                </a:solidFill>
                <a:latin typeface="Calibri" panose="020F0502020204030204" pitchFamily="34" charset="0"/>
              </a:rPr>
              <a:t>name</a:t>
            </a:r>
            <a:r>
              <a:rPr lang="en-US" altLang="zh-CN" b="1" dirty="0">
                <a:solidFill>
                  <a:srgbClr val="000000"/>
                </a:solidFill>
                <a:latin typeface="Calibri" panose="020F0502020204030204" pitchFamily="34" charset="0"/>
              </a:rPr>
              <a:t>);</a:t>
            </a:r>
          </a:p>
          <a:p>
            <a:r>
              <a:rPr lang="en-US" altLang="zh-CN" dirty="0">
                <a:solidFill>
                  <a:srgbClr val="6A3E3E"/>
                </a:solidFill>
                <a:latin typeface="Calibri" panose="020F0502020204030204" pitchFamily="34" charset="0"/>
              </a:rPr>
              <a:t>    </a:t>
            </a:r>
            <a:r>
              <a:rPr lang="en-US" altLang="zh-CN" dirty="0" err="1">
                <a:solidFill>
                  <a:srgbClr val="6A3E3E"/>
                </a:solidFill>
                <a:latin typeface="Calibri" panose="020F0502020204030204" pitchFamily="34" charset="0"/>
              </a:rPr>
              <a:t>myThrd</a:t>
            </a:r>
            <a:r>
              <a:rPr lang="en-US" altLang="zh-CN" dirty="0" err="1">
                <a:solidFill>
                  <a:srgbClr val="000000"/>
                </a:solidFill>
                <a:latin typeface="Calibri" panose="020F0502020204030204" pitchFamily="34" charset="0"/>
              </a:rPr>
              <a:t>.</a:t>
            </a:r>
            <a:r>
              <a:rPr lang="en-US" altLang="zh-CN" dirty="0" err="1">
                <a:solidFill>
                  <a:srgbClr val="0000C0"/>
                </a:solidFill>
                <a:latin typeface="Calibri" panose="020F0502020204030204" pitchFamily="34" charset="0"/>
              </a:rPr>
              <a:t>thrd</a:t>
            </a:r>
            <a:r>
              <a:rPr lang="en-US" altLang="zh-CN" dirty="0" err="1">
                <a:solidFill>
                  <a:srgbClr val="000000"/>
                </a:solidFill>
                <a:latin typeface="Calibri" panose="020F0502020204030204" pitchFamily="34" charset="0"/>
              </a:rPr>
              <a:t>.start</a:t>
            </a:r>
            <a:r>
              <a:rPr lang="en-US" altLang="zh-CN" dirty="0">
                <a:solidFill>
                  <a:srgbClr val="000000"/>
                </a:solidFill>
                <a:latin typeface="Calibri" panose="020F0502020204030204" pitchFamily="34" charset="0"/>
              </a:rPr>
              <a:t>();</a:t>
            </a:r>
          </a:p>
          <a:p>
            <a:r>
              <a:rPr lang="en-US" altLang="zh-CN" b="1" dirty="0">
                <a:solidFill>
                  <a:srgbClr val="7F0055"/>
                </a:solidFill>
                <a:latin typeface="Calibri" panose="020F0502020204030204" pitchFamily="34" charset="0"/>
              </a:rPr>
              <a:t>    return</a:t>
            </a:r>
            <a:r>
              <a:rPr lang="en-US" altLang="zh-CN" b="1" dirty="0">
                <a:solidFill>
                  <a:srgbClr val="000000"/>
                </a:solidFill>
                <a:latin typeface="Calibri" panose="020F0502020204030204" pitchFamily="34" charset="0"/>
              </a:rPr>
              <a:t> </a:t>
            </a:r>
            <a:r>
              <a:rPr lang="en-US" altLang="zh-CN" b="1" dirty="0" err="1">
                <a:solidFill>
                  <a:srgbClr val="6A3E3E"/>
                </a:solidFill>
                <a:latin typeface="Calibri" panose="020F0502020204030204" pitchFamily="34" charset="0"/>
              </a:rPr>
              <a:t>myThrd</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dirty="0">
                <a:solidFill>
                  <a:srgbClr val="646464"/>
                </a:solidFill>
                <a:latin typeface="Calibri" panose="020F0502020204030204" pitchFamily="34" charset="0"/>
              </a:rPr>
              <a:t>  @Override</a:t>
            </a:r>
          </a:p>
          <a:p>
            <a:r>
              <a:rPr lang="en-US" altLang="zh-CN" b="1" dirty="0">
                <a:solidFill>
                  <a:srgbClr val="7F0055"/>
                </a:solidFill>
                <a:latin typeface="Calibri" panose="020F0502020204030204" pitchFamily="34" charset="0"/>
              </a:rPr>
              <a:t>  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void</a:t>
            </a:r>
            <a:r>
              <a:rPr lang="en-US" altLang="zh-CN" b="1" dirty="0">
                <a:solidFill>
                  <a:srgbClr val="000000"/>
                </a:solidFill>
                <a:latin typeface="Calibri" panose="020F0502020204030204" pitchFamily="34" charset="0"/>
              </a:rPr>
              <a:t> run() {</a:t>
            </a:r>
          </a:p>
          <a:p>
            <a:r>
              <a:rPr lang="en-US" altLang="zh-CN" dirty="0">
                <a:solidFill>
                  <a:srgbClr val="3F7F5F"/>
                </a:solidFill>
                <a:latin typeface="Calibri" panose="020F0502020204030204" pitchFamily="34" charset="0"/>
              </a:rPr>
              <a:t>    // </a:t>
            </a:r>
            <a:r>
              <a:rPr lang="en-US" altLang="zh-CN" b="1" dirty="0">
                <a:solidFill>
                  <a:srgbClr val="7F9FBF"/>
                </a:solidFill>
                <a:latin typeface="Calibri" panose="020F0502020204030204" pitchFamily="34" charset="0"/>
              </a:rPr>
              <a:t>TODO</a:t>
            </a:r>
            <a:r>
              <a:rPr lang="en-US" altLang="zh-CN" b="1" dirty="0">
                <a:solidFill>
                  <a:srgbClr val="3F7F5F"/>
                </a:solidFill>
                <a:latin typeface="Calibri" panose="020F0502020204030204" pitchFamily="34" charset="0"/>
              </a:rPr>
              <a:t> Auto-generated method stub</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err="1">
                <a:solidFill>
                  <a:srgbClr val="0000C0"/>
                </a:solidFill>
                <a:latin typeface="Calibri" panose="020F0502020204030204" pitchFamily="34" charset="0"/>
              </a:rPr>
              <a:t>thrd</a:t>
            </a:r>
            <a:r>
              <a:rPr lang="en-US" altLang="zh-CN" b="1" dirty="0" err="1">
                <a:solidFill>
                  <a:srgbClr val="000000"/>
                </a:solidFill>
                <a:latin typeface="Calibri" panose="020F0502020204030204" pitchFamily="34" charset="0"/>
              </a:rPr>
              <a:t>.getName</a:t>
            </a:r>
            <a:r>
              <a:rPr lang="en-US" altLang="zh-CN" b="1" dirty="0">
                <a:solidFill>
                  <a:srgbClr val="000000"/>
                </a:solidFill>
                <a:latin typeface="Calibri" panose="020F0502020204030204" pitchFamily="34" charset="0"/>
              </a:rPr>
              <a:t>() + </a:t>
            </a:r>
            <a:r>
              <a:rPr lang="en-US" altLang="zh-CN" b="1" dirty="0">
                <a:solidFill>
                  <a:srgbClr val="2A00FF"/>
                </a:solidFill>
                <a:latin typeface="Calibri" panose="020F0502020204030204" pitchFamily="34" charset="0"/>
              </a:rPr>
              <a:t>" starting."</a:t>
            </a:r>
            <a:r>
              <a:rPr lang="en-US" altLang="zh-CN" b="1" dirty="0">
                <a:solidFill>
                  <a:srgbClr val="000000"/>
                </a:solidFill>
                <a:latin typeface="Calibri" panose="020F0502020204030204" pitchFamily="34" charset="0"/>
              </a:rPr>
              <a:t>);</a:t>
            </a:r>
          </a:p>
          <a:p>
            <a:r>
              <a:rPr lang="en-US" altLang="zh-CN" b="1" dirty="0">
                <a:solidFill>
                  <a:srgbClr val="7F0055"/>
                </a:solidFill>
                <a:latin typeface="Calibri" panose="020F0502020204030204" pitchFamily="34" charset="0"/>
              </a:rPr>
              <a:t>    try</a:t>
            </a:r>
            <a:r>
              <a:rPr lang="en-US" altLang="zh-CN" b="1" dirty="0">
                <a:solidFill>
                  <a:srgbClr val="000000"/>
                </a:solidFill>
                <a:latin typeface="Calibri" panose="020F0502020204030204" pitchFamily="34" charset="0"/>
              </a:rPr>
              <a:t> {</a:t>
            </a:r>
          </a:p>
          <a:p>
            <a:r>
              <a:rPr lang="en-US" altLang="zh-CN" b="1" dirty="0">
                <a:solidFill>
                  <a:srgbClr val="7F0055"/>
                </a:solidFill>
                <a:latin typeface="Calibri" panose="020F0502020204030204" pitchFamily="34" charset="0"/>
              </a:rPr>
              <a:t>      for</a:t>
            </a:r>
            <a:r>
              <a:rPr lang="en-US" altLang="zh-CN" b="1" dirty="0">
                <a:solidFill>
                  <a:srgbClr val="000000"/>
                </a:solidFill>
                <a:latin typeface="Calibri" panose="020F0502020204030204" pitchFamily="34" charset="0"/>
              </a:rPr>
              <a:t>(</a:t>
            </a:r>
            <a:r>
              <a:rPr lang="en-US" altLang="zh-CN" b="1" dirty="0">
                <a:solidFill>
                  <a:srgbClr val="7F0055"/>
                </a:solidFill>
                <a:latin typeface="Calibri" panose="020F0502020204030204" pitchFamily="34" charset="0"/>
              </a:rPr>
              <a:t>int</a:t>
            </a:r>
            <a:r>
              <a:rPr lang="en-US" altLang="zh-CN" b="1" dirty="0">
                <a:solidFill>
                  <a:srgbClr val="000000"/>
                </a:solidFill>
                <a:latin typeface="Calibri" panose="020F0502020204030204" pitchFamily="34" charset="0"/>
              </a:rPr>
              <a:t> </a:t>
            </a:r>
            <a:r>
              <a:rPr lang="en-US" altLang="zh-CN" b="1" dirty="0">
                <a:solidFill>
                  <a:srgbClr val="6A3E3E"/>
                </a:solidFill>
                <a:latin typeface="Calibri" panose="020F0502020204030204" pitchFamily="34" charset="0"/>
              </a:rPr>
              <a:t>count</a:t>
            </a:r>
            <a:r>
              <a:rPr lang="en-US" altLang="zh-CN" b="1" dirty="0">
                <a:solidFill>
                  <a:srgbClr val="000000"/>
                </a:solidFill>
                <a:latin typeface="Calibri" panose="020F0502020204030204" pitchFamily="34" charset="0"/>
              </a:rPr>
              <a:t> = 0; </a:t>
            </a:r>
            <a:r>
              <a:rPr lang="en-US" altLang="zh-CN" b="1" dirty="0">
                <a:solidFill>
                  <a:srgbClr val="6A3E3E"/>
                </a:solidFill>
                <a:latin typeface="Calibri" panose="020F0502020204030204" pitchFamily="34" charset="0"/>
              </a:rPr>
              <a:t>count</a:t>
            </a:r>
            <a:r>
              <a:rPr lang="en-US" altLang="zh-CN" b="1" dirty="0">
                <a:solidFill>
                  <a:srgbClr val="000000"/>
                </a:solidFill>
                <a:latin typeface="Calibri" panose="020F0502020204030204" pitchFamily="34" charset="0"/>
              </a:rPr>
              <a:t> &lt; 10; </a:t>
            </a:r>
            <a:r>
              <a:rPr lang="en-US" altLang="zh-CN" b="1" dirty="0">
                <a:solidFill>
                  <a:srgbClr val="6A3E3E"/>
                </a:solidFill>
                <a:latin typeface="Calibri" panose="020F0502020204030204" pitchFamily="34" charset="0"/>
              </a:rPr>
              <a:t>count</a:t>
            </a:r>
            <a:r>
              <a:rPr lang="en-US" altLang="zh-CN" b="1"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Thread.</a:t>
            </a:r>
            <a:r>
              <a:rPr lang="en-US" altLang="zh-CN" i="1" dirty="0" err="1">
                <a:solidFill>
                  <a:srgbClr val="000000"/>
                </a:solidFill>
                <a:latin typeface="Calibri" panose="020F0502020204030204" pitchFamily="34" charset="0"/>
              </a:rPr>
              <a:t>sleep</a:t>
            </a:r>
            <a:r>
              <a:rPr lang="en-US" altLang="zh-CN" i="1" dirty="0">
                <a:solidFill>
                  <a:srgbClr val="000000"/>
                </a:solidFill>
                <a:latin typeface="Calibri" panose="020F0502020204030204" pitchFamily="34" charset="0"/>
              </a:rPr>
              <a:t>(400);</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"In "</a:t>
            </a:r>
            <a:r>
              <a:rPr lang="en-US" altLang="zh-CN" b="1" dirty="0">
                <a:solidFill>
                  <a:srgbClr val="000000"/>
                </a:solidFill>
                <a:latin typeface="Calibri" panose="020F0502020204030204" pitchFamily="34" charset="0"/>
              </a:rPr>
              <a:t> + </a:t>
            </a:r>
            <a:r>
              <a:rPr lang="en-US" altLang="zh-CN" b="1" dirty="0" err="1">
                <a:solidFill>
                  <a:srgbClr val="0000C0"/>
                </a:solidFill>
                <a:latin typeface="Calibri" panose="020F0502020204030204" pitchFamily="34" charset="0"/>
              </a:rPr>
              <a:t>thrd</a:t>
            </a:r>
            <a:r>
              <a:rPr lang="en-US" altLang="zh-CN" b="1" dirty="0" err="1">
                <a:solidFill>
                  <a:srgbClr val="000000"/>
                </a:solidFill>
                <a:latin typeface="Calibri" panose="020F0502020204030204" pitchFamily="34" charset="0"/>
              </a:rPr>
              <a:t>.getName</a:t>
            </a:r>
            <a:r>
              <a:rPr lang="en-US" altLang="zh-CN" b="1" dirty="0">
                <a:solidFill>
                  <a:srgbClr val="000000"/>
                </a:solidFill>
                <a:latin typeface="Calibri" panose="020F0502020204030204" pitchFamily="34" charset="0"/>
              </a:rPr>
              <a:t>() + </a:t>
            </a:r>
            <a:r>
              <a:rPr lang="en-US" altLang="zh-CN" b="1" dirty="0">
                <a:solidFill>
                  <a:srgbClr val="2A00FF"/>
                </a:solidFill>
                <a:latin typeface="Calibri" panose="020F0502020204030204" pitchFamily="34" charset="0"/>
              </a:rPr>
              <a:t>", count is "</a:t>
            </a:r>
            <a:r>
              <a:rPr lang="en-US" altLang="zh-CN" b="1" dirty="0">
                <a:solidFill>
                  <a:srgbClr val="000000"/>
                </a:solidFill>
                <a:latin typeface="Calibri" panose="020F0502020204030204" pitchFamily="34" charset="0"/>
              </a:rPr>
              <a:t> + </a:t>
            </a:r>
            <a:r>
              <a:rPr lang="en-US" altLang="zh-CN" b="1" dirty="0">
                <a:solidFill>
                  <a:srgbClr val="6A3E3E"/>
                </a:solidFill>
                <a:latin typeface="Calibri" panose="020F0502020204030204" pitchFamily="34" charset="0"/>
              </a:rPr>
              <a:t>count</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catch</a:t>
            </a:r>
            <a:r>
              <a:rPr lang="en-US" altLang="zh-CN" b="1" dirty="0">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InterruptedException</a:t>
            </a:r>
            <a:r>
              <a:rPr lang="en-US" altLang="zh-CN" b="1" dirty="0">
                <a:solidFill>
                  <a:srgbClr val="000000"/>
                </a:solidFill>
                <a:latin typeface="Calibri" panose="020F0502020204030204" pitchFamily="34" charset="0"/>
              </a:rPr>
              <a:t> </a:t>
            </a:r>
            <a:r>
              <a:rPr lang="en-US" altLang="zh-CN" b="1" dirty="0" err="1">
                <a:solidFill>
                  <a:srgbClr val="6A3E3E"/>
                </a:solidFill>
                <a:latin typeface="Calibri" panose="020F0502020204030204" pitchFamily="34" charset="0"/>
              </a:rPr>
              <a:t>exc</a:t>
            </a:r>
            <a:r>
              <a:rPr lang="en-US" altLang="zh-CN" b="1"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err="1">
                <a:solidFill>
                  <a:srgbClr val="0000C0"/>
                </a:solidFill>
                <a:latin typeface="Calibri" panose="020F0502020204030204" pitchFamily="34" charset="0"/>
              </a:rPr>
              <a:t>thrd</a:t>
            </a:r>
            <a:r>
              <a:rPr lang="en-US" altLang="zh-CN" b="1" dirty="0" err="1">
                <a:solidFill>
                  <a:srgbClr val="000000"/>
                </a:solidFill>
                <a:latin typeface="Calibri" panose="020F0502020204030204" pitchFamily="34" charset="0"/>
              </a:rPr>
              <a:t>.getName</a:t>
            </a:r>
            <a:r>
              <a:rPr lang="en-US" altLang="zh-CN" b="1" dirty="0">
                <a:solidFill>
                  <a:srgbClr val="000000"/>
                </a:solidFill>
                <a:latin typeface="Calibri" panose="020F0502020204030204" pitchFamily="34" charset="0"/>
              </a:rPr>
              <a:t>() + </a:t>
            </a:r>
            <a:r>
              <a:rPr lang="en-US" altLang="zh-CN" b="1" dirty="0">
                <a:solidFill>
                  <a:srgbClr val="2A00FF"/>
                </a:solidFill>
                <a:latin typeface="Calibri" panose="020F0502020204030204" pitchFamily="34" charset="0"/>
              </a:rPr>
              <a:t>" interrupted."</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err="1">
                <a:solidFill>
                  <a:srgbClr val="0000C0"/>
                </a:solidFill>
                <a:latin typeface="Calibri" panose="020F0502020204030204" pitchFamily="34" charset="0"/>
              </a:rPr>
              <a:t>thrd</a:t>
            </a:r>
            <a:r>
              <a:rPr lang="en-US" altLang="zh-CN" b="1" dirty="0" err="1">
                <a:solidFill>
                  <a:srgbClr val="000000"/>
                </a:solidFill>
                <a:latin typeface="Calibri" panose="020F0502020204030204" pitchFamily="34" charset="0"/>
              </a:rPr>
              <a:t>.getName</a:t>
            </a:r>
            <a:r>
              <a:rPr lang="en-US" altLang="zh-CN" b="1" dirty="0">
                <a:solidFill>
                  <a:srgbClr val="000000"/>
                </a:solidFill>
                <a:latin typeface="Calibri" panose="020F0502020204030204" pitchFamily="34" charset="0"/>
              </a:rPr>
              <a:t>() + </a:t>
            </a:r>
            <a:r>
              <a:rPr lang="en-US" altLang="zh-CN" b="1" dirty="0">
                <a:solidFill>
                  <a:srgbClr val="2A00FF"/>
                </a:solidFill>
                <a:latin typeface="Calibri" panose="020F0502020204030204" pitchFamily="34" charset="0"/>
              </a:rPr>
              <a:t>" terminating."</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a:t>
            </a:r>
            <a:endParaRPr lang="zh-CN" altLang="en-US" dirty="0"/>
          </a:p>
        </p:txBody>
      </p:sp>
    </p:spTree>
    <p:extLst>
      <p:ext uri="{BB962C8B-B14F-4D97-AF65-F5344CB8AC3E}">
        <p14:creationId xmlns:p14="http://schemas.microsoft.com/office/powerpoint/2010/main" val="10943465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0423F9E-BE18-4755-97B3-8FE9D56DDF27}"/>
              </a:ext>
            </a:extLst>
          </p:cNvPr>
          <p:cNvSpPr/>
          <p:nvPr/>
        </p:nvSpPr>
        <p:spPr>
          <a:xfrm>
            <a:off x="1336431" y="889844"/>
            <a:ext cx="6555543" cy="4524315"/>
          </a:xfrm>
          <a:prstGeom prst="rect">
            <a:avLst/>
          </a:prstGeom>
        </p:spPr>
        <p:txBody>
          <a:bodyPr wrap="square">
            <a:spAutoFit/>
          </a:bodyPr>
          <a:lstStyle/>
          <a:p>
            <a:r>
              <a:rPr lang="en-US" altLang="zh-CN" b="1" dirty="0">
                <a:solidFill>
                  <a:srgbClr val="7F0055"/>
                </a:solidFill>
                <a:latin typeface="Calibri" panose="020F0502020204030204" pitchFamily="34" charset="0"/>
              </a:rPr>
              <a:t>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class</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ThreadVariations</a:t>
            </a:r>
            <a:r>
              <a:rPr lang="en-US" altLang="zh-CN" b="1" dirty="0">
                <a:solidFill>
                  <a:srgbClr val="000000"/>
                </a:solidFill>
                <a:latin typeface="Calibri" panose="020F0502020204030204" pitchFamily="34" charset="0"/>
              </a:rPr>
              <a:t> {</a:t>
            </a:r>
          </a:p>
          <a:p>
            <a:r>
              <a:rPr lang="en-US" altLang="zh-CN" b="1" dirty="0">
                <a:solidFill>
                  <a:srgbClr val="7F0055"/>
                </a:solidFill>
                <a:latin typeface="Calibri" panose="020F0502020204030204" pitchFamily="34" charset="0"/>
              </a:rPr>
              <a:t>  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static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void</a:t>
            </a:r>
            <a:r>
              <a:rPr lang="en-US" altLang="zh-CN" b="1" dirty="0">
                <a:solidFill>
                  <a:srgbClr val="000000"/>
                </a:solidFill>
                <a:latin typeface="Calibri" panose="020F0502020204030204" pitchFamily="34" charset="0"/>
              </a:rPr>
              <a:t> main(String[] </a:t>
            </a:r>
            <a:r>
              <a:rPr lang="en-US" altLang="zh-CN" b="1" dirty="0" err="1">
                <a:solidFill>
                  <a:srgbClr val="6A3E3E"/>
                </a:solidFill>
                <a:latin typeface="Calibri" panose="020F0502020204030204" pitchFamily="34" charset="0"/>
              </a:rPr>
              <a:t>args</a:t>
            </a:r>
            <a:r>
              <a:rPr lang="en-US" altLang="zh-CN" b="1" dirty="0">
                <a:solidFill>
                  <a:srgbClr val="000000"/>
                </a:solidFill>
                <a:latin typeface="Calibri" panose="020F0502020204030204" pitchFamily="34" charset="0"/>
              </a:rPr>
              <a:t>) {</a:t>
            </a:r>
          </a:p>
          <a:p>
            <a:r>
              <a:rPr lang="en-US" altLang="zh-CN" dirty="0">
                <a:solidFill>
                  <a:srgbClr val="3F7F5F"/>
                </a:solidFill>
                <a:latin typeface="Calibri" panose="020F0502020204030204" pitchFamily="34" charset="0"/>
              </a:rPr>
              <a:t>    // </a:t>
            </a:r>
            <a:r>
              <a:rPr lang="en-US" altLang="zh-CN" b="1" dirty="0">
                <a:solidFill>
                  <a:srgbClr val="7F9FBF"/>
                </a:solidFill>
                <a:latin typeface="Calibri" panose="020F0502020204030204" pitchFamily="34" charset="0"/>
              </a:rPr>
              <a:t>TODO</a:t>
            </a:r>
            <a:r>
              <a:rPr lang="en-US" altLang="zh-CN" b="1" dirty="0">
                <a:solidFill>
                  <a:srgbClr val="3F7F5F"/>
                </a:solidFill>
                <a:latin typeface="Calibri" panose="020F0502020204030204" pitchFamily="34" charset="0"/>
              </a:rPr>
              <a:t> Auto-generated method stub</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"Main thread starting."</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MyThread</a:t>
            </a:r>
            <a:r>
              <a:rPr lang="en-US" altLang="zh-CN" dirty="0">
                <a:solidFill>
                  <a:srgbClr val="000000"/>
                </a:solidFill>
                <a:latin typeface="Calibri" panose="020F0502020204030204" pitchFamily="34" charset="0"/>
              </a:rPr>
              <a:t> </a:t>
            </a:r>
            <a:r>
              <a:rPr lang="en-US" altLang="zh-CN" dirty="0">
                <a:solidFill>
                  <a:srgbClr val="6A3E3E"/>
                </a:solidFill>
                <a:latin typeface="Calibri" panose="020F0502020204030204" pitchFamily="34" charset="0"/>
              </a:rPr>
              <a:t>mt</a:t>
            </a:r>
            <a:r>
              <a:rPr lang="en-US" altLang="zh-CN" dirty="0">
                <a:solidFill>
                  <a:srgbClr val="000000"/>
                </a:solidFill>
                <a:latin typeface="Calibri" panose="020F0502020204030204" pitchFamily="34" charset="0"/>
              </a:rPr>
              <a:t> = </a:t>
            </a:r>
            <a:r>
              <a:rPr lang="en-US" altLang="zh-CN" dirty="0" err="1">
                <a:solidFill>
                  <a:srgbClr val="000000"/>
                </a:solidFill>
                <a:latin typeface="Calibri" panose="020F0502020204030204" pitchFamily="34" charset="0"/>
              </a:rPr>
              <a:t>MyThread.</a:t>
            </a:r>
            <a:r>
              <a:rPr lang="en-US" altLang="zh-CN" i="1" dirty="0" err="1">
                <a:solidFill>
                  <a:srgbClr val="000000"/>
                </a:solidFill>
                <a:latin typeface="Calibri" panose="020F0502020204030204" pitchFamily="34" charset="0"/>
              </a:rPr>
              <a:t>createAndStart</a:t>
            </a:r>
            <a:r>
              <a:rPr lang="en-US" altLang="zh-CN" dirty="0">
                <a:solidFill>
                  <a:srgbClr val="000000"/>
                </a:solidFill>
                <a:latin typeface="Calibri" panose="020F0502020204030204" pitchFamily="34" charset="0"/>
              </a:rPr>
              <a:t>(</a:t>
            </a:r>
            <a:r>
              <a:rPr lang="en-US" altLang="zh-CN" dirty="0">
                <a:solidFill>
                  <a:srgbClr val="2A00FF"/>
                </a:solidFill>
                <a:latin typeface="Calibri" panose="020F0502020204030204" pitchFamily="34" charset="0"/>
              </a:rPr>
              <a:t>"Child #1"</a:t>
            </a:r>
            <a:r>
              <a:rPr lang="en-US" altLang="zh-CN" dirty="0">
                <a:solidFill>
                  <a:srgbClr val="000000"/>
                </a:solidFill>
                <a:latin typeface="Calibri" panose="020F0502020204030204" pitchFamily="34" charset="0"/>
              </a:rPr>
              <a:t>);</a:t>
            </a:r>
          </a:p>
          <a:p>
            <a:r>
              <a:rPr lang="nn-NO" altLang="zh-CN" b="1" dirty="0">
                <a:solidFill>
                  <a:srgbClr val="7F0055"/>
                </a:solidFill>
                <a:latin typeface="Calibri" panose="020F0502020204030204" pitchFamily="34" charset="0"/>
              </a:rPr>
              <a:t>    for</a:t>
            </a:r>
            <a:r>
              <a:rPr lang="nn-NO" altLang="zh-CN" b="1" dirty="0">
                <a:solidFill>
                  <a:srgbClr val="000000"/>
                </a:solidFill>
                <a:latin typeface="Calibri" panose="020F0502020204030204" pitchFamily="34" charset="0"/>
              </a:rPr>
              <a:t>(</a:t>
            </a:r>
            <a:r>
              <a:rPr lang="nn-NO" altLang="zh-CN" b="1" dirty="0">
                <a:solidFill>
                  <a:srgbClr val="7F0055"/>
                </a:solidFill>
                <a:latin typeface="Calibri" panose="020F0502020204030204" pitchFamily="34" charset="0"/>
              </a:rPr>
              <a:t>int</a:t>
            </a:r>
            <a:r>
              <a:rPr lang="nn-NO" altLang="zh-CN" b="1" dirty="0">
                <a:solidFill>
                  <a:srgbClr val="000000"/>
                </a:solidFill>
                <a:latin typeface="Calibri" panose="020F0502020204030204" pitchFamily="34" charset="0"/>
              </a:rPr>
              <a:t> </a:t>
            </a:r>
            <a:r>
              <a:rPr lang="nn-NO" altLang="zh-CN" b="1" dirty="0">
                <a:solidFill>
                  <a:srgbClr val="6A3E3E"/>
                </a:solidFill>
                <a:latin typeface="Calibri" panose="020F0502020204030204" pitchFamily="34" charset="0"/>
              </a:rPr>
              <a:t>i</a:t>
            </a:r>
            <a:r>
              <a:rPr lang="nn-NO" altLang="zh-CN" b="1" dirty="0">
                <a:solidFill>
                  <a:srgbClr val="000000"/>
                </a:solidFill>
                <a:latin typeface="Calibri" panose="020F0502020204030204" pitchFamily="34" charset="0"/>
              </a:rPr>
              <a:t> = 0; </a:t>
            </a:r>
            <a:r>
              <a:rPr lang="nn-NO" altLang="zh-CN" b="1" dirty="0">
                <a:solidFill>
                  <a:srgbClr val="6A3E3E"/>
                </a:solidFill>
                <a:latin typeface="Calibri" panose="020F0502020204030204" pitchFamily="34" charset="0"/>
              </a:rPr>
              <a:t>i</a:t>
            </a:r>
            <a:r>
              <a:rPr lang="nn-NO" altLang="zh-CN" b="1" dirty="0">
                <a:solidFill>
                  <a:srgbClr val="000000"/>
                </a:solidFill>
                <a:latin typeface="Calibri" panose="020F0502020204030204" pitchFamily="34" charset="0"/>
              </a:rPr>
              <a:t> &lt; 50; </a:t>
            </a:r>
            <a:r>
              <a:rPr lang="nn-NO" altLang="zh-CN" b="1" dirty="0">
                <a:solidFill>
                  <a:srgbClr val="6A3E3E"/>
                </a:solidFill>
                <a:latin typeface="Calibri" panose="020F0502020204030204" pitchFamily="34" charset="0"/>
              </a:rPr>
              <a:t>i</a:t>
            </a:r>
            <a:r>
              <a:rPr lang="nn-NO" altLang="zh-CN" b="1"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print</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a:t>
            </a:r>
            <a:r>
              <a:rPr lang="en-US" altLang="zh-CN" b="1" dirty="0">
                <a:solidFill>
                  <a:srgbClr val="000000"/>
                </a:solidFill>
                <a:latin typeface="Calibri" panose="020F0502020204030204" pitchFamily="34" charset="0"/>
              </a:rPr>
              <a:t>);</a:t>
            </a:r>
          </a:p>
          <a:p>
            <a:r>
              <a:rPr lang="en-US" altLang="zh-CN" b="1" dirty="0">
                <a:solidFill>
                  <a:srgbClr val="7F0055"/>
                </a:solidFill>
                <a:latin typeface="Calibri" panose="020F0502020204030204" pitchFamily="34" charset="0"/>
              </a:rPr>
              <a:t>      try</a:t>
            </a:r>
            <a:r>
              <a:rPr lang="en-US" altLang="zh-CN" b="1"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Thread.</a:t>
            </a:r>
            <a:r>
              <a:rPr lang="en-US" altLang="zh-CN" i="1" dirty="0" err="1">
                <a:solidFill>
                  <a:srgbClr val="000000"/>
                </a:solidFill>
                <a:latin typeface="Calibri" panose="020F0502020204030204" pitchFamily="34" charset="0"/>
              </a:rPr>
              <a:t>sleep</a:t>
            </a:r>
            <a:r>
              <a:rPr lang="en-US" altLang="zh-CN" i="1" dirty="0">
                <a:solidFill>
                  <a:srgbClr val="000000"/>
                </a:solidFill>
                <a:latin typeface="Calibri" panose="020F0502020204030204" pitchFamily="34" charset="0"/>
              </a:rPr>
              <a:t>(100);</a:t>
            </a:r>
          </a:p>
          <a:p>
            <a:r>
              <a:rPr lang="en-US" altLang="zh-CN"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catch</a:t>
            </a:r>
            <a:r>
              <a:rPr lang="en-US" altLang="zh-CN" b="1" dirty="0">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InterruptedException</a:t>
            </a:r>
            <a:r>
              <a:rPr lang="en-US" altLang="zh-CN" b="1" dirty="0">
                <a:solidFill>
                  <a:srgbClr val="000000"/>
                </a:solidFill>
                <a:latin typeface="Calibri" panose="020F0502020204030204" pitchFamily="34" charset="0"/>
              </a:rPr>
              <a:t> </a:t>
            </a:r>
            <a:r>
              <a:rPr lang="en-US" altLang="zh-CN" b="1" dirty="0" err="1">
                <a:solidFill>
                  <a:srgbClr val="6A3E3E"/>
                </a:solidFill>
                <a:latin typeface="Calibri" panose="020F0502020204030204" pitchFamily="34" charset="0"/>
              </a:rPr>
              <a:t>exc</a:t>
            </a:r>
            <a:r>
              <a:rPr lang="en-US" altLang="zh-CN" b="1"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"Main thread interrupted."</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"Main thread ending."</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a:t>
            </a:r>
            <a:endParaRPr lang="zh-CN" altLang="en-US" dirty="0"/>
          </a:p>
        </p:txBody>
      </p:sp>
    </p:spTree>
    <p:extLst>
      <p:ext uri="{BB962C8B-B14F-4D97-AF65-F5344CB8AC3E}">
        <p14:creationId xmlns:p14="http://schemas.microsoft.com/office/powerpoint/2010/main" val="10738701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5FB0D0-FBE0-4B55-8158-930C9B2B5A5F}"/>
              </a:ext>
            </a:extLst>
          </p:cNvPr>
          <p:cNvSpPr>
            <a:spLocks noGrp="1"/>
          </p:cNvSpPr>
          <p:nvPr>
            <p:ph type="title"/>
          </p:nvPr>
        </p:nvSpPr>
        <p:spPr/>
        <p:txBody>
          <a:bodyPr/>
          <a:lstStyle/>
          <a:p>
            <a:r>
              <a:rPr lang="en-US" altLang="zh-CN" b="1" dirty="0"/>
              <a:t>Extending Thread</a:t>
            </a:r>
            <a:endParaRPr lang="zh-CN" altLang="en-US" dirty="0"/>
          </a:p>
        </p:txBody>
      </p:sp>
      <p:sp>
        <p:nvSpPr>
          <p:cNvPr id="3" name="内容占位符 2">
            <a:extLst>
              <a:ext uri="{FF2B5EF4-FFF2-40B4-BE49-F238E27FC236}">
                <a16:creationId xmlns:a16="http://schemas.microsoft.com/office/drawing/2014/main" id="{E9597921-B23A-4269-BBDC-8F84C9EE5757}"/>
              </a:ext>
            </a:extLst>
          </p:cNvPr>
          <p:cNvSpPr>
            <a:spLocks noGrp="1"/>
          </p:cNvSpPr>
          <p:nvPr>
            <p:ph idx="1"/>
          </p:nvPr>
        </p:nvSpPr>
        <p:spPr/>
        <p:txBody>
          <a:bodyPr/>
          <a:lstStyle/>
          <a:p>
            <a:r>
              <a:rPr lang="en-US" altLang="zh-CN" dirty="0"/>
              <a:t>When a class extends </a:t>
            </a:r>
            <a:r>
              <a:rPr lang="en-US" altLang="zh-CN" b="1" dirty="0"/>
              <a:t>Thread</a:t>
            </a:r>
            <a:r>
              <a:rPr lang="en-US" altLang="zh-CN" dirty="0"/>
              <a:t>, it must override the </a:t>
            </a:r>
            <a:r>
              <a:rPr lang="en-US" altLang="zh-CN" b="1" dirty="0"/>
              <a:t>run( ) </a:t>
            </a:r>
            <a:r>
              <a:rPr lang="en-US" altLang="zh-CN" dirty="0"/>
              <a:t>method, which is the entry point for the new thread. It must also call </a:t>
            </a:r>
            <a:r>
              <a:rPr lang="en-US" altLang="zh-CN" b="1" dirty="0"/>
              <a:t>start( ) </a:t>
            </a:r>
            <a:r>
              <a:rPr lang="en-US" altLang="zh-CN" dirty="0"/>
              <a:t>to begin execution of the new thread. It is possible to override other </a:t>
            </a:r>
            <a:r>
              <a:rPr lang="en-US" altLang="zh-CN" b="1" dirty="0"/>
              <a:t>Thread </a:t>
            </a:r>
            <a:r>
              <a:rPr lang="en-US" altLang="zh-CN" dirty="0"/>
              <a:t>methods, but doing so is not required.</a:t>
            </a:r>
            <a:endParaRPr lang="zh-CN" altLang="en-US" dirty="0"/>
          </a:p>
        </p:txBody>
      </p:sp>
    </p:spTree>
    <p:extLst>
      <p:ext uri="{BB962C8B-B14F-4D97-AF65-F5344CB8AC3E}">
        <p14:creationId xmlns:p14="http://schemas.microsoft.com/office/powerpoint/2010/main" val="36860080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E79183F1-F379-4531-9164-19FB932E1BD6}"/>
              </a:ext>
            </a:extLst>
          </p:cNvPr>
          <p:cNvSpPr/>
          <p:nvPr/>
        </p:nvSpPr>
        <p:spPr>
          <a:xfrm>
            <a:off x="1617785" y="612845"/>
            <a:ext cx="6696221" cy="4801314"/>
          </a:xfrm>
          <a:prstGeom prst="rect">
            <a:avLst/>
          </a:prstGeom>
        </p:spPr>
        <p:txBody>
          <a:bodyPr wrap="square">
            <a:spAutoFit/>
          </a:bodyPr>
          <a:lstStyle/>
          <a:p>
            <a:r>
              <a:rPr lang="en-US" altLang="zh-CN" b="1" dirty="0">
                <a:solidFill>
                  <a:srgbClr val="7F0055"/>
                </a:solidFill>
                <a:latin typeface="Calibri" panose="020F0502020204030204" pitchFamily="34" charset="0"/>
              </a:rPr>
              <a:t>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class</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MyThread</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extends</a:t>
            </a:r>
            <a:r>
              <a:rPr lang="en-US" altLang="zh-CN" b="1" dirty="0">
                <a:solidFill>
                  <a:srgbClr val="000000"/>
                </a:solidFill>
                <a:latin typeface="Calibri" panose="020F0502020204030204" pitchFamily="34" charset="0"/>
              </a:rPr>
              <a:t> Thread {</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MyThread</a:t>
            </a:r>
            <a:r>
              <a:rPr lang="en-US" altLang="zh-CN" dirty="0">
                <a:solidFill>
                  <a:srgbClr val="000000"/>
                </a:solidFill>
                <a:latin typeface="Calibri" panose="020F0502020204030204" pitchFamily="34" charset="0"/>
              </a:rPr>
              <a:t>(String </a:t>
            </a:r>
            <a:r>
              <a:rPr lang="en-US" altLang="zh-CN" dirty="0">
                <a:solidFill>
                  <a:srgbClr val="6A3E3E"/>
                </a:solidFill>
                <a:latin typeface="Calibri" panose="020F0502020204030204" pitchFamily="34" charset="0"/>
              </a:rPr>
              <a:t>name</a:t>
            </a:r>
            <a:r>
              <a:rPr lang="en-US" altLang="zh-CN" dirty="0">
                <a:solidFill>
                  <a:srgbClr val="000000"/>
                </a:solidFill>
                <a:latin typeface="Calibri" panose="020F0502020204030204" pitchFamily="34" charset="0"/>
              </a:rPr>
              <a:t>){</a:t>
            </a:r>
          </a:p>
          <a:p>
            <a:r>
              <a:rPr lang="en-US" altLang="zh-CN" b="1" dirty="0">
                <a:solidFill>
                  <a:srgbClr val="7F0055"/>
                </a:solidFill>
                <a:latin typeface="Calibri" panose="020F0502020204030204" pitchFamily="34" charset="0"/>
              </a:rPr>
              <a:t>    super</a:t>
            </a:r>
            <a:r>
              <a:rPr lang="en-US" altLang="zh-CN" b="1" dirty="0">
                <a:solidFill>
                  <a:srgbClr val="000000"/>
                </a:solidFill>
                <a:latin typeface="Calibri" panose="020F0502020204030204" pitchFamily="34" charset="0"/>
              </a:rPr>
              <a:t>(</a:t>
            </a:r>
            <a:r>
              <a:rPr lang="en-US" altLang="zh-CN" b="1" dirty="0">
                <a:solidFill>
                  <a:srgbClr val="6A3E3E"/>
                </a:solidFill>
                <a:latin typeface="Calibri" panose="020F0502020204030204" pitchFamily="34" charset="0"/>
              </a:rPr>
              <a:t>name</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b="1" dirty="0">
                <a:solidFill>
                  <a:srgbClr val="7F0055"/>
                </a:solidFill>
                <a:latin typeface="Calibri" panose="020F0502020204030204" pitchFamily="34" charset="0"/>
              </a:rPr>
              <a:t>  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void</a:t>
            </a:r>
            <a:r>
              <a:rPr lang="en-US" altLang="zh-CN" b="1" dirty="0">
                <a:solidFill>
                  <a:srgbClr val="000000"/>
                </a:solidFill>
                <a:latin typeface="Calibri" panose="020F0502020204030204" pitchFamily="34" charset="0"/>
              </a:rPr>
              <a:t> run() {</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getName</a:t>
            </a:r>
            <a:r>
              <a:rPr lang="en-US" altLang="zh-CN" b="1" dirty="0">
                <a:solidFill>
                  <a:srgbClr val="000000"/>
                </a:solidFill>
                <a:latin typeface="Calibri" panose="020F0502020204030204" pitchFamily="34" charset="0"/>
              </a:rPr>
              <a:t>() + </a:t>
            </a:r>
            <a:r>
              <a:rPr lang="en-US" altLang="zh-CN" b="1" dirty="0">
                <a:solidFill>
                  <a:srgbClr val="2A00FF"/>
                </a:solidFill>
                <a:latin typeface="Calibri" panose="020F0502020204030204" pitchFamily="34" charset="0"/>
              </a:rPr>
              <a:t>" starting."</a:t>
            </a:r>
            <a:r>
              <a:rPr lang="en-US" altLang="zh-CN" b="1" dirty="0">
                <a:solidFill>
                  <a:srgbClr val="000000"/>
                </a:solidFill>
                <a:latin typeface="Calibri" panose="020F0502020204030204" pitchFamily="34" charset="0"/>
              </a:rPr>
              <a:t>);</a:t>
            </a:r>
          </a:p>
          <a:p>
            <a:r>
              <a:rPr lang="en-US" altLang="zh-CN" b="1" dirty="0">
                <a:solidFill>
                  <a:srgbClr val="7F0055"/>
                </a:solidFill>
                <a:latin typeface="Calibri" panose="020F0502020204030204" pitchFamily="34" charset="0"/>
              </a:rPr>
              <a:t>    try</a:t>
            </a:r>
            <a:r>
              <a:rPr lang="en-US" altLang="zh-CN" b="1" dirty="0">
                <a:solidFill>
                  <a:srgbClr val="000000"/>
                </a:solidFill>
                <a:latin typeface="Calibri" panose="020F0502020204030204" pitchFamily="34" charset="0"/>
              </a:rPr>
              <a:t> {</a:t>
            </a:r>
          </a:p>
          <a:p>
            <a:r>
              <a:rPr lang="en-US" altLang="zh-CN" b="1" dirty="0">
                <a:solidFill>
                  <a:srgbClr val="7F0055"/>
                </a:solidFill>
                <a:latin typeface="Calibri" panose="020F0502020204030204" pitchFamily="34" charset="0"/>
              </a:rPr>
              <a:t>      for</a:t>
            </a:r>
            <a:r>
              <a:rPr lang="en-US" altLang="zh-CN" b="1" dirty="0">
                <a:solidFill>
                  <a:srgbClr val="000000"/>
                </a:solidFill>
                <a:latin typeface="Calibri" panose="020F0502020204030204" pitchFamily="34" charset="0"/>
              </a:rPr>
              <a:t>(</a:t>
            </a:r>
            <a:r>
              <a:rPr lang="en-US" altLang="zh-CN" b="1" dirty="0">
                <a:solidFill>
                  <a:srgbClr val="7F0055"/>
                </a:solidFill>
                <a:latin typeface="Calibri" panose="020F0502020204030204" pitchFamily="34" charset="0"/>
              </a:rPr>
              <a:t>int</a:t>
            </a:r>
            <a:r>
              <a:rPr lang="en-US" altLang="zh-CN" b="1" dirty="0">
                <a:solidFill>
                  <a:srgbClr val="000000"/>
                </a:solidFill>
                <a:latin typeface="Calibri" panose="020F0502020204030204" pitchFamily="34" charset="0"/>
              </a:rPr>
              <a:t> </a:t>
            </a:r>
            <a:r>
              <a:rPr lang="en-US" altLang="zh-CN" b="1" dirty="0">
                <a:solidFill>
                  <a:srgbClr val="6A3E3E"/>
                </a:solidFill>
                <a:latin typeface="Calibri" panose="020F0502020204030204" pitchFamily="34" charset="0"/>
              </a:rPr>
              <a:t>count</a:t>
            </a:r>
            <a:r>
              <a:rPr lang="en-US" altLang="zh-CN" b="1" dirty="0">
                <a:solidFill>
                  <a:srgbClr val="000000"/>
                </a:solidFill>
                <a:latin typeface="Calibri" panose="020F0502020204030204" pitchFamily="34" charset="0"/>
              </a:rPr>
              <a:t> = 0; </a:t>
            </a:r>
            <a:r>
              <a:rPr lang="en-US" altLang="zh-CN" b="1" dirty="0">
                <a:solidFill>
                  <a:srgbClr val="6A3E3E"/>
                </a:solidFill>
                <a:latin typeface="Calibri" panose="020F0502020204030204" pitchFamily="34" charset="0"/>
              </a:rPr>
              <a:t>count</a:t>
            </a:r>
            <a:r>
              <a:rPr lang="en-US" altLang="zh-CN" b="1" dirty="0">
                <a:solidFill>
                  <a:srgbClr val="000000"/>
                </a:solidFill>
                <a:latin typeface="Calibri" panose="020F0502020204030204" pitchFamily="34" charset="0"/>
              </a:rPr>
              <a:t> &lt; 10; </a:t>
            </a:r>
            <a:r>
              <a:rPr lang="en-US" altLang="zh-CN" b="1" dirty="0">
                <a:solidFill>
                  <a:srgbClr val="6A3E3E"/>
                </a:solidFill>
                <a:latin typeface="Calibri" panose="020F0502020204030204" pitchFamily="34" charset="0"/>
              </a:rPr>
              <a:t>count</a:t>
            </a:r>
            <a:r>
              <a:rPr lang="en-US" altLang="zh-CN" b="1"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Thread.</a:t>
            </a:r>
            <a:r>
              <a:rPr lang="en-US" altLang="zh-CN" i="1" dirty="0" err="1">
                <a:solidFill>
                  <a:srgbClr val="000000"/>
                </a:solidFill>
                <a:latin typeface="Calibri" panose="020F0502020204030204" pitchFamily="34" charset="0"/>
              </a:rPr>
              <a:t>sleep</a:t>
            </a:r>
            <a:r>
              <a:rPr lang="en-US" altLang="zh-CN" dirty="0">
                <a:solidFill>
                  <a:srgbClr val="000000"/>
                </a:solidFill>
                <a:latin typeface="Calibri" panose="020F0502020204030204" pitchFamily="34" charset="0"/>
              </a:rPr>
              <a:t>(400);</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"In "</a:t>
            </a:r>
            <a:r>
              <a:rPr lang="en-US" altLang="zh-CN" b="1" dirty="0">
                <a:solidFill>
                  <a:srgbClr val="000000"/>
                </a:solidFill>
                <a:latin typeface="Calibri" panose="020F0502020204030204" pitchFamily="34" charset="0"/>
              </a:rPr>
              <a:t> + </a:t>
            </a:r>
            <a:r>
              <a:rPr lang="en-US" altLang="zh-CN" b="1" dirty="0" err="1">
                <a:solidFill>
                  <a:srgbClr val="000000"/>
                </a:solidFill>
                <a:latin typeface="Calibri" panose="020F0502020204030204" pitchFamily="34" charset="0"/>
              </a:rPr>
              <a:t>getName</a:t>
            </a:r>
            <a:r>
              <a:rPr lang="en-US" altLang="zh-CN" b="1" dirty="0">
                <a:solidFill>
                  <a:srgbClr val="000000"/>
                </a:solidFill>
                <a:latin typeface="Calibri" panose="020F0502020204030204" pitchFamily="34" charset="0"/>
              </a:rPr>
              <a:t>() + </a:t>
            </a:r>
            <a:r>
              <a:rPr lang="en-US" altLang="zh-CN" b="1" dirty="0">
                <a:solidFill>
                  <a:srgbClr val="2A00FF"/>
                </a:solidFill>
                <a:latin typeface="Calibri" panose="020F0502020204030204" pitchFamily="34" charset="0"/>
              </a:rPr>
              <a:t>", count is "</a:t>
            </a:r>
            <a:r>
              <a:rPr lang="en-US" altLang="zh-CN" b="1" dirty="0">
                <a:solidFill>
                  <a:srgbClr val="000000"/>
                </a:solidFill>
                <a:latin typeface="Calibri" panose="020F0502020204030204" pitchFamily="34" charset="0"/>
              </a:rPr>
              <a:t> + </a:t>
            </a:r>
            <a:r>
              <a:rPr lang="en-US" altLang="zh-CN" b="1" dirty="0">
                <a:solidFill>
                  <a:srgbClr val="6A3E3E"/>
                </a:solidFill>
                <a:latin typeface="Calibri" panose="020F0502020204030204" pitchFamily="34" charset="0"/>
              </a:rPr>
              <a:t>count</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catch</a:t>
            </a:r>
            <a:r>
              <a:rPr lang="en-US" altLang="zh-CN" b="1" dirty="0">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InterruptedException</a:t>
            </a:r>
            <a:r>
              <a:rPr lang="en-US" altLang="zh-CN" b="1" dirty="0">
                <a:solidFill>
                  <a:srgbClr val="000000"/>
                </a:solidFill>
                <a:latin typeface="Calibri" panose="020F0502020204030204" pitchFamily="34" charset="0"/>
              </a:rPr>
              <a:t> </a:t>
            </a:r>
            <a:r>
              <a:rPr lang="en-US" altLang="zh-CN" b="1" dirty="0" err="1">
                <a:solidFill>
                  <a:srgbClr val="6A3E3E"/>
                </a:solidFill>
                <a:latin typeface="Calibri" panose="020F0502020204030204" pitchFamily="34" charset="0"/>
              </a:rPr>
              <a:t>exc</a:t>
            </a:r>
            <a:r>
              <a:rPr lang="en-US" altLang="zh-CN" b="1"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getName</a:t>
            </a:r>
            <a:r>
              <a:rPr lang="en-US" altLang="zh-CN" b="1" dirty="0">
                <a:solidFill>
                  <a:srgbClr val="000000"/>
                </a:solidFill>
                <a:latin typeface="Calibri" panose="020F0502020204030204" pitchFamily="34" charset="0"/>
              </a:rPr>
              <a:t>() + </a:t>
            </a:r>
            <a:r>
              <a:rPr lang="en-US" altLang="zh-CN" b="1" dirty="0">
                <a:solidFill>
                  <a:srgbClr val="2A00FF"/>
                </a:solidFill>
                <a:latin typeface="Calibri" panose="020F0502020204030204" pitchFamily="34" charset="0"/>
              </a:rPr>
              <a:t>" interrupted."</a:t>
            </a:r>
            <a:r>
              <a:rPr lang="en-US" altLang="zh-CN" b="1"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getName</a:t>
            </a:r>
            <a:r>
              <a:rPr lang="en-US" altLang="zh-CN" b="1" dirty="0">
                <a:solidFill>
                  <a:srgbClr val="000000"/>
                </a:solidFill>
                <a:latin typeface="Calibri" panose="020F0502020204030204" pitchFamily="34" charset="0"/>
              </a:rPr>
              <a:t>() + </a:t>
            </a:r>
            <a:r>
              <a:rPr lang="en-US" altLang="zh-CN" b="1" dirty="0">
                <a:solidFill>
                  <a:srgbClr val="2A00FF"/>
                </a:solidFill>
                <a:latin typeface="Calibri" panose="020F0502020204030204" pitchFamily="34" charset="0"/>
              </a:rPr>
              <a:t>" terminating."</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a:t>
            </a:r>
            <a:endParaRPr lang="zh-CN" altLang="en-US" dirty="0"/>
          </a:p>
        </p:txBody>
      </p:sp>
    </p:spTree>
    <p:extLst>
      <p:ext uri="{BB962C8B-B14F-4D97-AF65-F5344CB8AC3E}">
        <p14:creationId xmlns:p14="http://schemas.microsoft.com/office/powerpoint/2010/main" val="42774719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09A142FD-ADED-4C51-93C3-DB6721477A51}"/>
              </a:ext>
            </a:extLst>
          </p:cNvPr>
          <p:cNvSpPr/>
          <p:nvPr/>
        </p:nvSpPr>
        <p:spPr>
          <a:xfrm>
            <a:off x="1026943" y="889844"/>
            <a:ext cx="7146386" cy="4801314"/>
          </a:xfrm>
          <a:prstGeom prst="rect">
            <a:avLst/>
          </a:prstGeom>
        </p:spPr>
        <p:txBody>
          <a:bodyPr wrap="square">
            <a:spAutoFit/>
          </a:bodyPr>
          <a:lstStyle/>
          <a:p>
            <a:r>
              <a:rPr lang="en-US" altLang="zh-CN" b="1" dirty="0">
                <a:solidFill>
                  <a:srgbClr val="7F0055"/>
                </a:solidFill>
                <a:latin typeface="Calibri" panose="020F0502020204030204" pitchFamily="34" charset="0"/>
              </a:rPr>
              <a:t>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class</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ExtendThread</a:t>
            </a:r>
            <a:r>
              <a:rPr lang="en-US" altLang="zh-CN" b="1" dirty="0">
                <a:solidFill>
                  <a:srgbClr val="000000"/>
                </a:solidFill>
                <a:latin typeface="Calibri" panose="020F0502020204030204" pitchFamily="34" charset="0"/>
              </a:rPr>
              <a:t> {</a:t>
            </a:r>
          </a:p>
          <a:p>
            <a:r>
              <a:rPr lang="en-US" altLang="zh-CN" b="1" dirty="0">
                <a:solidFill>
                  <a:srgbClr val="7F0055"/>
                </a:solidFill>
                <a:latin typeface="Calibri" panose="020F0502020204030204" pitchFamily="34" charset="0"/>
              </a:rPr>
              <a:t>  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static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void</a:t>
            </a:r>
            <a:r>
              <a:rPr lang="en-US" altLang="zh-CN" b="1" dirty="0">
                <a:solidFill>
                  <a:srgbClr val="000000"/>
                </a:solidFill>
                <a:latin typeface="Calibri" panose="020F0502020204030204" pitchFamily="34" charset="0"/>
              </a:rPr>
              <a:t> main(String[] </a:t>
            </a:r>
            <a:r>
              <a:rPr lang="en-US" altLang="zh-CN" b="1" dirty="0" err="1">
                <a:solidFill>
                  <a:srgbClr val="6A3E3E"/>
                </a:solidFill>
                <a:latin typeface="Calibri" panose="020F0502020204030204" pitchFamily="34" charset="0"/>
              </a:rPr>
              <a:t>args</a:t>
            </a:r>
            <a:r>
              <a:rPr lang="en-US" altLang="zh-CN" b="1" dirty="0">
                <a:solidFill>
                  <a:srgbClr val="000000"/>
                </a:solidFill>
                <a:latin typeface="Calibri" panose="020F0502020204030204" pitchFamily="34" charset="0"/>
              </a:rPr>
              <a:t>) {</a:t>
            </a:r>
          </a:p>
          <a:p>
            <a:r>
              <a:rPr lang="en-US" altLang="zh-CN" dirty="0">
                <a:solidFill>
                  <a:srgbClr val="3F7F5F"/>
                </a:solidFill>
                <a:latin typeface="Calibri" panose="020F0502020204030204" pitchFamily="34" charset="0"/>
              </a:rPr>
              <a:t>    // </a:t>
            </a:r>
            <a:r>
              <a:rPr lang="en-US" altLang="zh-CN" b="1" dirty="0">
                <a:solidFill>
                  <a:srgbClr val="7F9FBF"/>
                </a:solidFill>
                <a:latin typeface="Calibri" panose="020F0502020204030204" pitchFamily="34" charset="0"/>
              </a:rPr>
              <a:t>TODO</a:t>
            </a:r>
            <a:r>
              <a:rPr lang="en-US" altLang="zh-CN" b="1" dirty="0">
                <a:solidFill>
                  <a:srgbClr val="3F7F5F"/>
                </a:solidFill>
                <a:latin typeface="Calibri" panose="020F0502020204030204" pitchFamily="34" charset="0"/>
              </a:rPr>
              <a:t> Auto-generated method stub</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"Main thread starting."</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MyThread</a:t>
            </a:r>
            <a:r>
              <a:rPr lang="en-US" altLang="zh-CN" dirty="0">
                <a:solidFill>
                  <a:srgbClr val="000000"/>
                </a:solidFill>
                <a:latin typeface="Calibri" panose="020F0502020204030204" pitchFamily="34" charset="0"/>
              </a:rPr>
              <a:t> </a:t>
            </a:r>
            <a:r>
              <a:rPr lang="en-US" altLang="zh-CN" dirty="0">
                <a:solidFill>
                  <a:srgbClr val="6A3E3E"/>
                </a:solidFill>
                <a:latin typeface="Calibri" panose="020F0502020204030204" pitchFamily="34" charset="0"/>
              </a:rPr>
              <a:t>mt</a:t>
            </a:r>
            <a:r>
              <a:rPr lang="en-US" altLang="zh-CN" dirty="0">
                <a:solidFill>
                  <a:srgbClr val="000000"/>
                </a:solidFill>
                <a:latin typeface="Calibri" panose="020F0502020204030204" pitchFamily="34" charset="0"/>
              </a:rPr>
              <a:t> = </a:t>
            </a:r>
            <a:r>
              <a:rPr lang="en-US" altLang="zh-CN" b="1" dirty="0">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MyThread</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"Child #1"</a:t>
            </a:r>
            <a:r>
              <a:rPr lang="en-US" altLang="zh-CN" b="1" dirty="0">
                <a:solidFill>
                  <a:srgbClr val="000000"/>
                </a:solidFill>
                <a:latin typeface="Calibri" panose="020F0502020204030204" pitchFamily="34" charset="0"/>
              </a:rPr>
              <a:t>);</a:t>
            </a:r>
          </a:p>
          <a:p>
            <a:r>
              <a:rPr lang="en-US" altLang="zh-CN" dirty="0">
                <a:solidFill>
                  <a:srgbClr val="6A3E3E"/>
                </a:solidFill>
                <a:latin typeface="Calibri" panose="020F0502020204030204" pitchFamily="34" charset="0"/>
              </a:rPr>
              <a:t>    </a:t>
            </a:r>
            <a:r>
              <a:rPr lang="en-US" altLang="zh-CN" dirty="0" err="1">
                <a:solidFill>
                  <a:srgbClr val="6A3E3E"/>
                </a:solidFill>
                <a:latin typeface="Calibri" panose="020F0502020204030204" pitchFamily="34" charset="0"/>
              </a:rPr>
              <a:t>mt</a:t>
            </a:r>
            <a:r>
              <a:rPr lang="en-US" altLang="zh-CN" dirty="0" err="1">
                <a:solidFill>
                  <a:srgbClr val="000000"/>
                </a:solidFill>
                <a:latin typeface="Calibri" panose="020F0502020204030204" pitchFamily="34" charset="0"/>
              </a:rPr>
              <a:t>.start</a:t>
            </a:r>
            <a:r>
              <a:rPr lang="en-US" altLang="zh-CN" dirty="0">
                <a:solidFill>
                  <a:srgbClr val="000000"/>
                </a:solidFill>
                <a:latin typeface="Calibri" panose="020F0502020204030204" pitchFamily="34" charset="0"/>
              </a:rPr>
              <a:t>();</a:t>
            </a:r>
          </a:p>
          <a:p>
            <a:r>
              <a:rPr lang="nn-NO" altLang="zh-CN" b="1" dirty="0">
                <a:solidFill>
                  <a:srgbClr val="7F0055"/>
                </a:solidFill>
                <a:latin typeface="Calibri" panose="020F0502020204030204" pitchFamily="34" charset="0"/>
              </a:rPr>
              <a:t>    for</a:t>
            </a:r>
            <a:r>
              <a:rPr lang="nn-NO" altLang="zh-CN" b="1" dirty="0">
                <a:solidFill>
                  <a:srgbClr val="000000"/>
                </a:solidFill>
                <a:latin typeface="Calibri" panose="020F0502020204030204" pitchFamily="34" charset="0"/>
              </a:rPr>
              <a:t>(</a:t>
            </a:r>
            <a:r>
              <a:rPr lang="nn-NO" altLang="zh-CN" b="1" dirty="0">
                <a:solidFill>
                  <a:srgbClr val="7F0055"/>
                </a:solidFill>
                <a:latin typeface="Calibri" panose="020F0502020204030204" pitchFamily="34" charset="0"/>
              </a:rPr>
              <a:t>int</a:t>
            </a:r>
            <a:r>
              <a:rPr lang="nn-NO" altLang="zh-CN" b="1" dirty="0">
                <a:solidFill>
                  <a:srgbClr val="000000"/>
                </a:solidFill>
                <a:latin typeface="Calibri" panose="020F0502020204030204" pitchFamily="34" charset="0"/>
              </a:rPr>
              <a:t> </a:t>
            </a:r>
            <a:r>
              <a:rPr lang="nn-NO" altLang="zh-CN" b="1" dirty="0">
                <a:solidFill>
                  <a:srgbClr val="6A3E3E"/>
                </a:solidFill>
                <a:latin typeface="Calibri" panose="020F0502020204030204" pitchFamily="34" charset="0"/>
              </a:rPr>
              <a:t>i</a:t>
            </a:r>
            <a:r>
              <a:rPr lang="nn-NO" altLang="zh-CN" b="1" dirty="0">
                <a:solidFill>
                  <a:srgbClr val="000000"/>
                </a:solidFill>
                <a:latin typeface="Calibri" panose="020F0502020204030204" pitchFamily="34" charset="0"/>
              </a:rPr>
              <a:t> = 0; </a:t>
            </a:r>
            <a:r>
              <a:rPr lang="nn-NO" altLang="zh-CN" b="1" dirty="0">
                <a:solidFill>
                  <a:srgbClr val="6A3E3E"/>
                </a:solidFill>
                <a:latin typeface="Calibri" panose="020F0502020204030204" pitchFamily="34" charset="0"/>
              </a:rPr>
              <a:t>i</a:t>
            </a:r>
            <a:r>
              <a:rPr lang="nn-NO" altLang="zh-CN" b="1" dirty="0">
                <a:solidFill>
                  <a:srgbClr val="000000"/>
                </a:solidFill>
                <a:latin typeface="Calibri" panose="020F0502020204030204" pitchFamily="34" charset="0"/>
              </a:rPr>
              <a:t> &lt; 50; </a:t>
            </a:r>
            <a:r>
              <a:rPr lang="nn-NO" altLang="zh-CN" b="1" dirty="0">
                <a:solidFill>
                  <a:srgbClr val="6A3E3E"/>
                </a:solidFill>
                <a:latin typeface="Calibri" panose="020F0502020204030204" pitchFamily="34" charset="0"/>
              </a:rPr>
              <a:t>i</a:t>
            </a:r>
            <a:r>
              <a:rPr lang="nn-NO" altLang="zh-CN" b="1"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print</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a:t>
            </a:r>
            <a:r>
              <a:rPr lang="en-US" altLang="zh-CN" b="1" dirty="0">
                <a:solidFill>
                  <a:srgbClr val="000000"/>
                </a:solidFill>
                <a:latin typeface="Calibri" panose="020F0502020204030204" pitchFamily="34" charset="0"/>
              </a:rPr>
              <a:t>);</a:t>
            </a:r>
          </a:p>
          <a:p>
            <a:r>
              <a:rPr lang="en-US" altLang="zh-CN" b="1" dirty="0">
                <a:solidFill>
                  <a:srgbClr val="7F0055"/>
                </a:solidFill>
                <a:latin typeface="Calibri" panose="020F0502020204030204" pitchFamily="34" charset="0"/>
              </a:rPr>
              <a:t>      try</a:t>
            </a:r>
            <a:r>
              <a:rPr lang="en-US" altLang="zh-CN" b="1"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Thread.</a:t>
            </a:r>
            <a:r>
              <a:rPr lang="en-US" altLang="zh-CN" i="1" dirty="0" err="1">
                <a:solidFill>
                  <a:srgbClr val="000000"/>
                </a:solidFill>
                <a:latin typeface="Calibri" panose="020F0502020204030204" pitchFamily="34" charset="0"/>
              </a:rPr>
              <a:t>sleep</a:t>
            </a:r>
            <a:r>
              <a:rPr lang="en-US" altLang="zh-CN" dirty="0">
                <a:solidFill>
                  <a:srgbClr val="000000"/>
                </a:solidFill>
                <a:latin typeface="Calibri" panose="020F0502020204030204" pitchFamily="34" charset="0"/>
              </a:rPr>
              <a:t>(100);</a:t>
            </a:r>
          </a:p>
          <a:p>
            <a:r>
              <a:rPr lang="en-US" altLang="zh-CN"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catch</a:t>
            </a:r>
            <a:r>
              <a:rPr lang="en-US" altLang="zh-CN" b="1" dirty="0">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InterruptedException</a:t>
            </a:r>
            <a:r>
              <a:rPr lang="en-US" altLang="zh-CN" b="1" dirty="0">
                <a:solidFill>
                  <a:srgbClr val="000000"/>
                </a:solidFill>
                <a:latin typeface="Calibri" panose="020F0502020204030204" pitchFamily="34" charset="0"/>
              </a:rPr>
              <a:t> </a:t>
            </a:r>
            <a:r>
              <a:rPr lang="en-US" altLang="zh-CN" b="1" dirty="0" err="1">
                <a:solidFill>
                  <a:srgbClr val="6A3E3E"/>
                </a:solidFill>
                <a:latin typeface="Calibri" panose="020F0502020204030204" pitchFamily="34" charset="0"/>
              </a:rPr>
              <a:t>exc</a:t>
            </a:r>
            <a:r>
              <a:rPr lang="en-US" altLang="zh-CN" b="1"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"Main thread interrupted."</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"Main thread ending."</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a:t>
            </a:r>
            <a:endParaRPr lang="zh-CN" altLang="en-US" dirty="0"/>
          </a:p>
        </p:txBody>
      </p:sp>
    </p:spTree>
    <p:extLst>
      <p:ext uri="{BB962C8B-B14F-4D97-AF65-F5344CB8AC3E}">
        <p14:creationId xmlns:p14="http://schemas.microsoft.com/office/powerpoint/2010/main" val="10440355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16DC3E-76C6-4E95-948D-A686CEF85838}"/>
              </a:ext>
            </a:extLst>
          </p:cNvPr>
          <p:cNvSpPr>
            <a:spLocks noGrp="1"/>
          </p:cNvSpPr>
          <p:nvPr>
            <p:ph type="title"/>
          </p:nvPr>
        </p:nvSpPr>
        <p:spPr>
          <a:xfrm>
            <a:off x="685800" y="241495"/>
            <a:ext cx="6629400" cy="685800"/>
          </a:xfrm>
        </p:spPr>
        <p:txBody>
          <a:bodyPr/>
          <a:lstStyle/>
          <a:p>
            <a:r>
              <a:rPr lang="en-US" altLang="zh-CN" b="1" dirty="0"/>
              <a:t>Creating Multiple Threads</a:t>
            </a:r>
            <a:endParaRPr lang="zh-CN" altLang="en-US" b="1" dirty="0"/>
          </a:p>
        </p:txBody>
      </p:sp>
      <p:sp>
        <p:nvSpPr>
          <p:cNvPr id="4" name="矩形 3">
            <a:extLst>
              <a:ext uri="{FF2B5EF4-FFF2-40B4-BE49-F238E27FC236}">
                <a16:creationId xmlns:a16="http://schemas.microsoft.com/office/drawing/2014/main" id="{5C6D502E-352A-432B-A198-50D81D774853}"/>
              </a:ext>
            </a:extLst>
          </p:cNvPr>
          <p:cNvSpPr/>
          <p:nvPr/>
        </p:nvSpPr>
        <p:spPr>
          <a:xfrm>
            <a:off x="685800" y="927295"/>
            <a:ext cx="7248379" cy="5909310"/>
          </a:xfrm>
          <a:prstGeom prst="rect">
            <a:avLst/>
          </a:prstGeom>
        </p:spPr>
        <p:txBody>
          <a:bodyPr wrap="square">
            <a:spAutoFit/>
          </a:bodyPr>
          <a:lstStyle/>
          <a:p>
            <a:r>
              <a:rPr lang="en-US" altLang="zh-CN" b="1" dirty="0">
                <a:solidFill>
                  <a:srgbClr val="7F0055"/>
                </a:solidFill>
                <a:latin typeface="Calibri" panose="020F0502020204030204" pitchFamily="34" charset="0"/>
              </a:rPr>
              <a:t>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class</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MoreThreads</a:t>
            </a:r>
            <a:r>
              <a:rPr lang="en-US" altLang="zh-CN" b="1" dirty="0">
                <a:solidFill>
                  <a:srgbClr val="000000"/>
                </a:solidFill>
                <a:latin typeface="Calibri" panose="020F0502020204030204" pitchFamily="34" charset="0"/>
              </a:rPr>
              <a:t> {</a:t>
            </a:r>
          </a:p>
          <a:p>
            <a:r>
              <a:rPr lang="en-US" altLang="zh-CN" b="1" dirty="0">
                <a:solidFill>
                  <a:srgbClr val="7F0055"/>
                </a:solidFill>
                <a:latin typeface="Calibri" panose="020F0502020204030204" pitchFamily="34" charset="0"/>
              </a:rPr>
              <a:t>  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static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void</a:t>
            </a:r>
            <a:r>
              <a:rPr lang="en-US" altLang="zh-CN" b="1" dirty="0">
                <a:solidFill>
                  <a:srgbClr val="000000"/>
                </a:solidFill>
                <a:latin typeface="Calibri" panose="020F0502020204030204" pitchFamily="34" charset="0"/>
              </a:rPr>
              <a:t> main(String[] </a:t>
            </a:r>
            <a:r>
              <a:rPr lang="en-US" altLang="zh-CN" b="1" dirty="0" err="1">
                <a:solidFill>
                  <a:srgbClr val="6A3E3E"/>
                </a:solidFill>
                <a:latin typeface="Calibri" panose="020F0502020204030204" pitchFamily="34" charset="0"/>
              </a:rPr>
              <a:t>args</a:t>
            </a:r>
            <a:r>
              <a:rPr lang="en-US" altLang="zh-CN" b="1" dirty="0">
                <a:solidFill>
                  <a:srgbClr val="000000"/>
                </a:solidFill>
                <a:latin typeface="Calibri" panose="020F0502020204030204" pitchFamily="34" charset="0"/>
              </a:rPr>
              <a:t>) {</a:t>
            </a:r>
          </a:p>
          <a:p>
            <a:r>
              <a:rPr lang="en-US" altLang="zh-CN" dirty="0">
                <a:solidFill>
                  <a:srgbClr val="3F7F5F"/>
                </a:solidFill>
                <a:latin typeface="Calibri" panose="020F0502020204030204" pitchFamily="34" charset="0"/>
              </a:rPr>
              <a:t>    // </a:t>
            </a:r>
            <a:r>
              <a:rPr lang="en-US" altLang="zh-CN" b="1" dirty="0">
                <a:solidFill>
                  <a:srgbClr val="7F9FBF"/>
                </a:solidFill>
                <a:latin typeface="Calibri" panose="020F0502020204030204" pitchFamily="34" charset="0"/>
              </a:rPr>
              <a:t>TODO</a:t>
            </a:r>
            <a:r>
              <a:rPr lang="en-US" altLang="zh-CN" b="1" dirty="0">
                <a:solidFill>
                  <a:srgbClr val="3F7F5F"/>
                </a:solidFill>
                <a:latin typeface="Calibri" panose="020F0502020204030204" pitchFamily="34" charset="0"/>
              </a:rPr>
              <a:t> Auto-generated method stub</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"Main thread starting."</a:t>
            </a:r>
            <a:r>
              <a:rPr lang="en-US" altLang="zh-CN" b="1"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MyThread</a:t>
            </a:r>
            <a:r>
              <a:rPr lang="en-US" altLang="zh-CN" dirty="0">
                <a:solidFill>
                  <a:srgbClr val="000000"/>
                </a:solidFill>
                <a:latin typeface="Calibri" panose="020F0502020204030204" pitchFamily="34" charset="0"/>
              </a:rPr>
              <a:t> </a:t>
            </a:r>
            <a:r>
              <a:rPr lang="en-US" altLang="zh-CN" dirty="0">
                <a:solidFill>
                  <a:srgbClr val="6A3E3E"/>
                </a:solidFill>
                <a:latin typeface="Calibri" panose="020F0502020204030204" pitchFamily="34" charset="0"/>
              </a:rPr>
              <a:t>mt1</a:t>
            </a:r>
            <a:r>
              <a:rPr lang="en-US" altLang="zh-CN" dirty="0">
                <a:solidFill>
                  <a:srgbClr val="000000"/>
                </a:solidFill>
                <a:latin typeface="Calibri" panose="020F0502020204030204" pitchFamily="34" charset="0"/>
              </a:rPr>
              <a:t> = </a:t>
            </a:r>
            <a:r>
              <a:rPr lang="en-US" altLang="zh-CN" b="1" dirty="0">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MyThread</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"Child #1"</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MyThread</a:t>
            </a:r>
            <a:r>
              <a:rPr lang="en-US" altLang="zh-CN" dirty="0">
                <a:solidFill>
                  <a:srgbClr val="000000"/>
                </a:solidFill>
                <a:latin typeface="Calibri" panose="020F0502020204030204" pitchFamily="34" charset="0"/>
              </a:rPr>
              <a:t> </a:t>
            </a:r>
            <a:r>
              <a:rPr lang="en-US" altLang="zh-CN" dirty="0">
                <a:solidFill>
                  <a:srgbClr val="6A3E3E"/>
                </a:solidFill>
                <a:latin typeface="Calibri" panose="020F0502020204030204" pitchFamily="34" charset="0"/>
              </a:rPr>
              <a:t>mt2</a:t>
            </a:r>
            <a:r>
              <a:rPr lang="en-US" altLang="zh-CN" dirty="0">
                <a:solidFill>
                  <a:srgbClr val="000000"/>
                </a:solidFill>
                <a:latin typeface="Calibri" panose="020F0502020204030204" pitchFamily="34" charset="0"/>
              </a:rPr>
              <a:t> = </a:t>
            </a:r>
            <a:r>
              <a:rPr lang="en-US" altLang="zh-CN" b="1" dirty="0">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MyThread</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"Child #2"</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MyThread</a:t>
            </a:r>
            <a:r>
              <a:rPr lang="en-US" altLang="zh-CN" dirty="0">
                <a:solidFill>
                  <a:srgbClr val="000000"/>
                </a:solidFill>
                <a:latin typeface="Calibri" panose="020F0502020204030204" pitchFamily="34" charset="0"/>
              </a:rPr>
              <a:t> </a:t>
            </a:r>
            <a:r>
              <a:rPr lang="en-US" altLang="zh-CN" dirty="0">
                <a:solidFill>
                  <a:srgbClr val="6A3E3E"/>
                </a:solidFill>
                <a:latin typeface="Calibri" panose="020F0502020204030204" pitchFamily="34" charset="0"/>
              </a:rPr>
              <a:t>mt3</a:t>
            </a:r>
            <a:r>
              <a:rPr lang="en-US" altLang="zh-CN" dirty="0">
                <a:solidFill>
                  <a:srgbClr val="000000"/>
                </a:solidFill>
                <a:latin typeface="Calibri" panose="020F0502020204030204" pitchFamily="34" charset="0"/>
              </a:rPr>
              <a:t> = </a:t>
            </a:r>
            <a:r>
              <a:rPr lang="en-US" altLang="zh-CN" b="1" dirty="0">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MyThread</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"Child #3"</a:t>
            </a:r>
            <a:r>
              <a:rPr lang="en-US" altLang="zh-CN" b="1" dirty="0">
                <a:solidFill>
                  <a:srgbClr val="000000"/>
                </a:solidFill>
                <a:latin typeface="Calibri" panose="020F0502020204030204" pitchFamily="34" charset="0"/>
              </a:rPr>
              <a:t>);</a:t>
            </a:r>
          </a:p>
          <a:p>
            <a:r>
              <a:rPr lang="en-US" altLang="zh-CN" dirty="0">
                <a:solidFill>
                  <a:srgbClr val="6A3E3E"/>
                </a:solidFill>
                <a:latin typeface="Calibri" panose="020F0502020204030204" pitchFamily="34" charset="0"/>
              </a:rPr>
              <a:t>    mt1</a:t>
            </a:r>
            <a:r>
              <a:rPr lang="en-US" altLang="zh-CN" dirty="0">
                <a:solidFill>
                  <a:srgbClr val="000000"/>
                </a:solidFill>
                <a:latin typeface="Calibri" panose="020F0502020204030204" pitchFamily="34" charset="0"/>
              </a:rPr>
              <a:t>.start();</a:t>
            </a:r>
          </a:p>
          <a:p>
            <a:r>
              <a:rPr lang="en-US" altLang="zh-CN" dirty="0">
                <a:solidFill>
                  <a:srgbClr val="6A3E3E"/>
                </a:solidFill>
                <a:latin typeface="Calibri" panose="020F0502020204030204" pitchFamily="34" charset="0"/>
              </a:rPr>
              <a:t>    mt2</a:t>
            </a:r>
            <a:r>
              <a:rPr lang="en-US" altLang="zh-CN" dirty="0">
                <a:solidFill>
                  <a:srgbClr val="000000"/>
                </a:solidFill>
                <a:latin typeface="Calibri" panose="020F0502020204030204" pitchFamily="34" charset="0"/>
              </a:rPr>
              <a:t>.start();</a:t>
            </a:r>
          </a:p>
          <a:p>
            <a:r>
              <a:rPr lang="en-US" altLang="zh-CN" dirty="0">
                <a:solidFill>
                  <a:srgbClr val="6A3E3E"/>
                </a:solidFill>
                <a:latin typeface="Calibri" panose="020F0502020204030204" pitchFamily="34" charset="0"/>
              </a:rPr>
              <a:t>    mt3</a:t>
            </a:r>
            <a:r>
              <a:rPr lang="en-US" altLang="zh-CN" dirty="0">
                <a:solidFill>
                  <a:srgbClr val="000000"/>
                </a:solidFill>
                <a:latin typeface="Calibri" panose="020F0502020204030204" pitchFamily="34" charset="0"/>
              </a:rPr>
              <a:t>.start();</a:t>
            </a:r>
          </a:p>
          <a:p>
            <a:r>
              <a:rPr lang="nn-NO" altLang="zh-CN" b="1" dirty="0">
                <a:solidFill>
                  <a:srgbClr val="7F0055"/>
                </a:solidFill>
                <a:latin typeface="Calibri" panose="020F0502020204030204" pitchFamily="34" charset="0"/>
              </a:rPr>
              <a:t>    for</a:t>
            </a:r>
            <a:r>
              <a:rPr lang="nn-NO" altLang="zh-CN" b="1" dirty="0">
                <a:solidFill>
                  <a:srgbClr val="000000"/>
                </a:solidFill>
                <a:latin typeface="Calibri" panose="020F0502020204030204" pitchFamily="34" charset="0"/>
              </a:rPr>
              <a:t>(</a:t>
            </a:r>
            <a:r>
              <a:rPr lang="nn-NO" altLang="zh-CN" b="1" dirty="0">
                <a:solidFill>
                  <a:srgbClr val="7F0055"/>
                </a:solidFill>
                <a:latin typeface="Calibri" panose="020F0502020204030204" pitchFamily="34" charset="0"/>
              </a:rPr>
              <a:t>int</a:t>
            </a:r>
            <a:r>
              <a:rPr lang="nn-NO" altLang="zh-CN" b="1" dirty="0">
                <a:solidFill>
                  <a:srgbClr val="000000"/>
                </a:solidFill>
                <a:latin typeface="Calibri" panose="020F0502020204030204" pitchFamily="34" charset="0"/>
              </a:rPr>
              <a:t> </a:t>
            </a:r>
            <a:r>
              <a:rPr lang="nn-NO" altLang="zh-CN" b="1" dirty="0">
                <a:solidFill>
                  <a:srgbClr val="6A3E3E"/>
                </a:solidFill>
                <a:latin typeface="Calibri" panose="020F0502020204030204" pitchFamily="34" charset="0"/>
              </a:rPr>
              <a:t>i</a:t>
            </a:r>
            <a:r>
              <a:rPr lang="nn-NO" altLang="zh-CN" b="1" dirty="0">
                <a:solidFill>
                  <a:srgbClr val="000000"/>
                </a:solidFill>
                <a:latin typeface="Calibri" panose="020F0502020204030204" pitchFamily="34" charset="0"/>
              </a:rPr>
              <a:t> = 0; </a:t>
            </a:r>
            <a:r>
              <a:rPr lang="nn-NO" altLang="zh-CN" b="1" dirty="0">
                <a:solidFill>
                  <a:srgbClr val="6A3E3E"/>
                </a:solidFill>
                <a:latin typeface="Calibri" panose="020F0502020204030204" pitchFamily="34" charset="0"/>
              </a:rPr>
              <a:t>i</a:t>
            </a:r>
            <a:r>
              <a:rPr lang="nn-NO" altLang="zh-CN" b="1" dirty="0">
                <a:solidFill>
                  <a:srgbClr val="000000"/>
                </a:solidFill>
                <a:latin typeface="Calibri" panose="020F0502020204030204" pitchFamily="34" charset="0"/>
              </a:rPr>
              <a:t> &lt; 50; </a:t>
            </a:r>
            <a:r>
              <a:rPr lang="nn-NO" altLang="zh-CN" b="1" dirty="0">
                <a:solidFill>
                  <a:srgbClr val="6A3E3E"/>
                </a:solidFill>
                <a:latin typeface="Calibri" panose="020F0502020204030204" pitchFamily="34" charset="0"/>
              </a:rPr>
              <a:t>i</a:t>
            </a:r>
            <a:r>
              <a:rPr lang="nn-NO" altLang="zh-CN" b="1"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print</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a:t>
            </a:r>
            <a:r>
              <a:rPr lang="en-US" altLang="zh-CN" b="1" dirty="0">
                <a:solidFill>
                  <a:srgbClr val="000000"/>
                </a:solidFill>
                <a:latin typeface="Calibri" panose="020F0502020204030204" pitchFamily="34" charset="0"/>
              </a:rPr>
              <a:t>);</a:t>
            </a:r>
          </a:p>
          <a:p>
            <a:r>
              <a:rPr lang="en-US" altLang="zh-CN" b="1" dirty="0">
                <a:solidFill>
                  <a:srgbClr val="7F0055"/>
                </a:solidFill>
                <a:latin typeface="Calibri" panose="020F0502020204030204" pitchFamily="34" charset="0"/>
              </a:rPr>
              <a:t>      try</a:t>
            </a:r>
            <a:r>
              <a:rPr lang="en-US" altLang="zh-CN" b="1"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Thread.</a:t>
            </a:r>
            <a:r>
              <a:rPr lang="en-US" altLang="zh-CN" i="1" dirty="0" err="1">
                <a:solidFill>
                  <a:srgbClr val="000000"/>
                </a:solidFill>
                <a:latin typeface="Calibri" panose="020F0502020204030204" pitchFamily="34" charset="0"/>
              </a:rPr>
              <a:t>sleep</a:t>
            </a:r>
            <a:r>
              <a:rPr lang="en-US" altLang="zh-CN" dirty="0">
                <a:solidFill>
                  <a:srgbClr val="000000"/>
                </a:solidFill>
                <a:latin typeface="Calibri" panose="020F0502020204030204" pitchFamily="34" charset="0"/>
              </a:rPr>
              <a:t>(100);</a:t>
            </a:r>
          </a:p>
          <a:p>
            <a:r>
              <a:rPr lang="en-US" altLang="zh-CN"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catch</a:t>
            </a:r>
            <a:r>
              <a:rPr lang="en-US" altLang="zh-CN" b="1" dirty="0">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InterruptedException</a:t>
            </a:r>
            <a:r>
              <a:rPr lang="en-US" altLang="zh-CN" b="1" dirty="0">
                <a:solidFill>
                  <a:srgbClr val="000000"/>
                </a:solidFill>
                <a:latin typeface="Calibri" panose="020F0502020204030204" pitchFamily="34" charset="0"/>
              </a:rPr>
              <a:t> </a:t>
            </a:r>
            <a:r>
              <a:rPr lang="en-US" altLang="zh-CN" b="1" dirty="0" err="1">
                <a:solidFill>
                  <a:srgbClr val="6A3E3E"/>
                </a:solidFill>
                <a:latin typeface="Calibri" panose="020F0502020204030204" pitchFamily="34" charset="0"/>
              </a:rPr>
              <a:t>exc</a:t>
            </a:r>
            <a:r>
              <a:rPr lang="en-US" altLang="zh-CN" b="1"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"Main thread interrupted."</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"Main thread ending."</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a:t>
            </a:r>
            <a:endParaRPr lang="zh-CN" altLang="en-US" dirty="0"/>
          </a:p>
        </p:txBody>
      </p:sp>
      <p:cxnSp>
        <p:nvCxnSpPr>
          <p:cNvPr id="6" name="直接箭头连接符 5">
            <a:extLst>
              <a:ext uri="{FF2B5EF4-FFF2-40B4-BE49-F238E27FC236}">
                <a16:creationId xmlns:a16="http://schemas.microsoft.com/office/drawing/2014/main" id="{E1E19DFE-BCF0-42E0-B600-49E10650AC3B}"/>
              </a:ext>
            </a:extLst>
          </p:cNvPr>
          <p:cNvCxnSpPr/>
          <p:nvPr/>
        </p:nvCxnSpPr>
        <p:spPr bwMode="auto">
          <a:xfrm flipH="1">
            <a:off x="3334043" y="3784209"/>
            <a:ext cx="1758462" cy="9847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文本框 6">
            <a:extLst>
              <a:ext uri="{FF2B5EF4-FFF2-40B4-BE49-F238E27FC236}">
                <a16:creationId xmlns:a16="http://schemas.microsoft.com/office/drawing/2014/main" id="{DB6A2984-7679-4E3D-BFAE-D60BCCA98934}"/>
              </a:ext>
            </a:extLst>
          </p:cNvPr>
          <p:cNvSpPr txBox="1"/>
          <p:nvPr/>
        </p:nvSpPr>
        <p:spPr>
          <a:xfrm>
            <a:off x="5359790" y="3429000"/>
            <a:ext cx="3098409" cy="830997"/>
          </a:xfrm>
          <a:prstGeom prst="rect">
            <a:avLst/>
          </a:prstGeom>
          <a:noFill/>
        </p:spPr>
        <p:txBody>
          <a:bodyPr wrap="square" rtlCol="0">
            <a:spAutoFit/>
          </a:bodyPr>
          <a:lstStyle/>
          <a:p>
            <a:r>
              <a:rPr lang="en-US" altLang="zh-CN" sz="2400" dirty="0">
                <a:solidFill>
                  <a:srgbClr val="FF0000"/>
                </a:solidFill>
              </a:rPr>
              <a:t>How about change 50 to a smaller number ?</a:t>
            </a:r>
            <a:endParaRPr lang="zh-CN" altLang="en-US" sz="2400" dirty="0">
              <a:solidFill>
                <a:srgbClr val="FF0000"/>
              </a:solidFill>
            </a:endParaRPr>
          </a:p>
        </p:txBody>
      </p:sp>
    </p:spTree>
    <p:extLst>
      <p:ext uri="{BB962C8B-B14F-4D97-AF65-F5344CB8AC3E}">
        <p14:creationId xmlns:p14="http://schemas.microsoft.com/office/powerpoint/2010/main" val="3984973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3400" y="1378633"/>
            <a:ext cx="7772400" cy="5479367"/>
          </a:xfrm>
        </p:spPr>
        <p:txBody>
          <a:bodyPr/>
          <a:lstStyle/>
          <a:p>
            <a:pPr indent="-360000">
              <a:buFont typeface="Wingdings" panose="05000000000000000000" pitchFamily="2" charset="2"/>
              <a:buChar char="u"/>
            </a:pPr>
            <a:r>
              <a:rPr lang="en-US" altLang="zh-CN" sz="2800" dirty="0"/>
              <a:t>Understand multithreading fundamentals</a:t>
            </a:r>
          </a:p>
          <a:p>
            <a:pPr indent="-360000">
              <a:buFont typeface="Wingdings" panose="05000000000000000000" pitchFamily="2" charset="2"/>
              <a:buChar char="u"/>
            </a:pPr>
            <a:r>
              <a:rPr lang="en-US" altLang="zh-CN" sz="2800" dirty="0"/>
              <a:t>Know the Thread class and the Runnable interface</a:t>
            </a:r>
          </a:p>
          <a:p>
            <a:pPr indent="-360000">
              <a:buFont typeface="Wingdings" panose="05000000000000000000" pitchFamily="2" charset="2"/>
              <a:buChar char="u"/>
            </a:pPr>
            <a:r>
              <a:rPr lang="en-US" altLang="zh-CN" sz="2800" dirty="0"/>
              <a:t>Create a thread</a:t>
            </a:r>
          </a:p>
          <a:p>
            <a:pPr indent="-360000">
              <a:buFont typeface="Wingdings" panose="05000000000000000000" pitchFamily="2" charset="2"/>
              <a:buChar char="u"/>
            </a:pPr>
            <a:r>
              <a:rPr lang="en-US" altLang="zh-CN" sz="2800" dirty="0"/>
              <a:t>Create multiple threads</a:t>
            </a:r>
          </a:p>
          <a:p>
            <a:pPr indent="-360000">
              <a:buFont typeface="Wingdings" panose="05000000000000000000" pitchFamily="2" charset="2"/>
              <a:buChar char="u"/>
            </a:pPr>
            <a:r>
              <a:rPr lang="en-US" altLang="zh-CN" sz="2800" dirty="0"/>
              <a:t>Determine when a thread ends</a:t>
            </a:r>
          </a:p>
          <a:p>
            <a:pPr indent="-360000">
              <a:buFont typeface="Wingdings" panose="05000000000000000000" pitchFamily="2" charset="2"/>
              <a:buChar char="u"/>
            </a:pPr>
            <a:r>
              <a:rPr lang="en-US" altLang="zh-CN" sz="2800" dirty="0"/>
              <a:t>Use thread priorities</a:t>
            </a:r>
          </a:p>
          <a:p>
            <a:pPr indent="-360000">
              <a:buFont typeface="Wingdings" panose="05000000000000000000" pitchFamily="2" charset="2"/>
              <a:buChar char="u"/>
            </a:pPr>
            <a:r>
              <a:rPr lang="en-US" altLang="zh-CN" sz="2800" dirty="0"/>
              <a:t>Understand thread synchronization</a:t>
            </a:r>
          </a:p>
          <a:p>
            <a:pPr indent="-360000">
              <a:buFont typeface="Wingdings" panose="05000000000000000000" pitchFamily="2" charset="2"/>
              <a:buChar char="u"/>
            </a:pPr>
            <a:r>
              <a:rPr lang="en-US" altLang="zh-CN" sz="2800" dirty="0"/>
              <a:t>Use synchronized methods</a:t>
            </a:r>
          </a:p>
          <a:p>
            <a:pPr indent="-360000">
              <a:buFont typeface="Wingdings" panose="05000000000000000000" pitchFamily="2" charset="2"/>
              <a:buChar char="u"/>
            </a:pPr>
            <a:r>
              <a:rPr lang="en-US" altLang="zh-CN" sz="2800" dirty="0"/>
              <a:t>Use synchronized blocks</a:t>
            </a:r>
          </a:p>
          <a:p>
            <a:pPr indent="-360000">
              <a:buFont typeface="Wingdings" panose="05000000000000000000" pitchFamily="2" charset="2"/>
              <a:buChar char="u"/>
            </a:pPr>
            <a:r>
              <a:rPr lang="en-US" altLang="zh-CN" sz="2800" dirty="0"/>
              <a:t>Communicate between threads</a:t>
            </a:r>
          </a:p>
          <a:p>
            <a:pPr indent="-360000">
              <a:buFont typeface="Wingdings" panose="05000000000000000000" pitchFamily="2" charset="2"/>
              <a:buChar char="u"/>
            </a:pPr>
            <a:r>
              <a:rPr lang="en-US" altLang="zh-CN" sz="2800" dirty="0"/>
              <a:t>Suspend, resume, and stop threads</a:t>
            </a:r>
            <a:br>
              <a:rPr lang="en-US" altLang="zh-CN" sz="2800" dirty="0"/>
            </a:br>
            <a:endParaRPr lang="zh-CN" altLang="en-US" sz="2800" dirty="0"/>
          </a:p>
        </p:txBody>
      </p:sp>
      <p:sp>
        <p:nvSpPr>
          <p:cNvPr id="4" name="Rectangle 3"/>
          <p:cNvSpPr>
            <a:spLocks noGrp="1" noChangeArrowheads="1"/>
          </p:cNvSpPr>
          <p:nvPr>
            <p:ph type="title"/>
          </p:nvPr>
        </p:nvSpPr>
        <p:spPr>
          <a:xfrm>
            <a:off x="1119116" y="562378"/>
            <a:ext cx="6946711" cy="685800"/>
          </a:xfrm>
        </p:spPr>
        <p:txBody>
          <a:bodyPr/>
          <a:lstStyle/>
          <a:p>
            <a:pPr eaLnBrk="1" hangingPunct="1"/>
            <a:r>
              <a:rPr lang="en-US" altLang="zh-CN" sz="4400" b="1" dirty="0"/>
              <a:t>Key Skills &amp; Concepts</a:t>
            </a:r>
            <a:endParaRPr lang="zh-CN" altLang="en-US" sz="4400" b="1" dirty="0"/>
          </a:p>
        </p:txBody>
      </p:sp>
    </p:spTree>
    <p:extLst>
      <p:ext uri="{BB962C8B-B14F-4D97-AF65-F5344CB8AC3E}">
        <p14:creationId xmlns:p14="http://schemas.microsoft.com/office/powerpoint/2010/main" val="24425576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16F781-E566-476D-B0EC-55F99FA9C03C}"/>
              </a:ext>
            </a:extLst>
          </p:cNvPr>
          <p:cNvSpPr>
            <a:spLocks noGrp="1"/>
          </p:cNvSpPr>
          <p:nvPr>
            <p:ph type="title"/>
          </p:nvPr>
        </p:nvSpPr>
        <p:spPr/>
        <p:txBody>
          <a:bodyPr/>
          <a:lstStyle/>
          <a:p>
            <a:r>
              <a:rPr lang="en-US" altLang="zh-CN" b="1" dirty="0"/>
              <a:t>Multiple Threads Using Runnable</a:t>
            </a:r>
            <a:endParaRPr lang="zh-CN" altLang="en-US" b="1" dirty="0"/>
          </a:p>
        </p:txBody>
      </p:sp>
      <p:sp>
        <p:nvSpPr>
          <p:cNvPr id="4" name="矩形 3">
            <a:extLst>
              <a:ext uri="{FF2B5EF4-FFF2-40B4-BE49-F238E27FC236}">
                <a16:creationId xmlns:a16="http://schemas.microsoft.com/office/drawing/2014/main" id="{1204F4B9-2F97-42E4-B88A-931E623DCCD5}"/>
              </a:ext>
            </a:extLst>
          </p:cNvPr>
          <p:cNvSpPr/>
          <p:nvPr/>
        </p:nvSpPr>
        <p:spPr>
          <a:xfrm>
            <a:off x="872197" y="1573803"/>
            <a:ext cx="7385538" cy="5078313"/>
          </a:xfrm>
          <a:prstGeom prst="rect">
            <a:avLst/>
          </a:prstGeom>
        </p:spPr>
        <p:txBody>
          <a:bodyPr wrap="square">
            <a:spAutoFit/>
          </a:bodyPr>
          <a:lstStyle/>
          <a:p>
            <a:r>
              <a:rPr lang="en-US" altLang="zh-CN" b="1" dirty="0">
                <a:solidFill>
                  <a:srgbClr val="7F0055"/>
                </a:solidFill>
                <a:latin typeface="Calibri" panose="020F0502020204030204" pitchFamily="34" charset="0"/>
              </a:rPr>
              <a:t>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class</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MoreThreads</a:t>
            </a:r>
            <a:r>
              <a:rPr lang="en-US" altLang="zh-CN" b="1" dirty="0">
                <a:solidFill>
                  <a:srgbClr val="000000"/>
                </a:solidFill>
                <a:latin typeface="Calibri" panose="020F0502020204030204" pitchFamily="34" charset="0"/>
              </a:rPr>
              <a:t> {</a:t>
            </a:r>
          </a:p>
          <a:p>
            <a:r>
              <a:rPr lang="en-US" altLang="zh-CN" b="1" dirty="0">
                <a:solidFill>
                  <a:srgbClr val="7F0055"/>
                </a:solidFill>
                <a:latin typeface="Calibri" panose="020F0502020204030204" pitchFamily="34" charset="0"/>
              </a:rPr>
              <a:t>  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static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void</a:t>
            </a:r>
            <a:r>
              <a:rPr lang="en-US" altLang="zh-CN" b="1" dirty="0">
                <a:solidFill>
                  <a:srgbClr val="000000"/>
                </a:solidFill>
                <a:latin typeface="Calibri" panose="020F0502020204030204" pitchFamily="34" charset="0"/>
              </a:rPr>
              <a:t> main(String[] </a:t>
            </a:r>
            <a:r>
              <a:rPr lang="en-US" altLang="zh-CN" b="1" dirty="0" err="1">
                <a:solidFill>
                  <a:srgbClr val="6A3E3E"/>
                </a:solidFill>
                <a:latin typeface="Calibri" panose="020F0502020204030204" pitchFamily="34" charset="0"/>
              </a:rPr>
              <a:t>args</a:t>
            </a:r>
            <a:r>
              <a:rPr lang="en-US" altLang="zh-CN" b="1" dirty="0">
                <a:solidFill>
                  <a:srgbClr val="000000"/>
                </a:solidFill>
                <a:latin typeface="Calibri" panose="020F0502020204030204" pitchFamily="34" charset="0"/>
              </a:rPr>
              <a:t>) {</a:t>
            </a:r>
          </a:p>
          <a:p>
            <a:r>
              <a:rPr lang="en-US" altLang="zh-CN" dirty="0">
                <a:solidFill>
                  <a:srgbClr val="3F7F5F"/>
                </a:solidFill>
                <a:latin typeface="Calibri" panose="020F0502020204030204" pitchFamily="34" charset="0"/>
              </a:rPr>
              <a:t>    // </a:t>
            </a:r>
            <a:r>
              <a:rPr lang="en-US" altLang="zh-CN" b="1" dirty="0">
                <a:solidFill>
                  <a:srgbClr val="7F9FBF"/>
                </a:solidFill>
                <a:latin typeface="Calibri" panose="020F0502020204030204" pitchFamily="34" charset="0"/>
              </a:rPr>
              <a:t>TODO</a:t>
            </a:r>
            <a:r>
              <a:rPr lang="en-US" altLang="zh-CN" b="1" dirty="0">
                <a:solidFill>
                  <a:srgbClr val="3F7F5F"/>
                </a:solidFill>
                <a:latin typeface="Calibri" panose="020F0502020204030204" pitchFamily="34" charset="0"/>
              </a:rPr>
              <a:t> Auto-generated method stub</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"Main thread starting."</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MyThread</a:t>
            </a:r>
            <a:r>
              <a:rPr lang="en-US" altLang="zh-CN" dirty="0">
                <a:solidFill>
                  <a:srgbClr val="000000"/>
                </a:solidFill>
                <a:latin typeface="Calibri" panose="020F0502020204030204" pitchFamily="34" charset="0"/>
              </a:rPr>
              <a:t> </a:t>
            </a:r>
            <a:r>
              <a:rPr lang="en-US" altLang="zh-CN" dirty="0">
                <a:solidFill>
                  <a:srgbClr val="6A3E3E"/>
                </a:solidFill>
                <a:latin typeface="Calibri" panose="020F0502020204030204" pitchFamily="34" charset="0"/>
              </a:rPr>
              <a:t>mt1</a:t>
            </a:r>
            <a:r>
              <a:rPr lang="en-US" altLang="zh-CN" dirty="0">
                <a:solidFill>
                  <a:srgbClr val="000000"/>
                </a:solidFill>
                <a:latin typeface="Calibri" panose="020F0502020204030204" pitchFamily="34" charset="0"/>
              </a:rPr>
              <a:t> = </a:t>
            </a:r>
            <a:r>
              <a:rPr lang="en-US" altLang="zh-CN" dirty="0" err="1">
                <a:solidFill>
                  <a:srgbClr val="000000"/>
                </a:solidFill>
                <a:latin typeface="Calibri" panose="020F0502020204030204" pitchFamily="34" charset="0"/>
              </a:rPr>
              <a:t>MyThread.</a:t>
            </a:r>
            <a:r>
              <a:rPr lang="en-US" altLang="zh-CN" i="1" dirty="0" err="1">
                <a:solidFill>
                  <a:srgbClr val="000000"/>
                </a:solidFill>
                <a:latin typeface="Calibri" panose="020F0502020204030204" pitchFamily="34" charset="0"/>
              </a:rPr>
              <a:t>createAndStart</a:t>
            </a:r>
            <a:r>
              <a:rPr lang="en-US" altLang="zh-CN" dirty="0">
                <a:solidFill>
                  <a:srgbClr val="000000"/>
                </a:solidFill>
                <a:latin typeface="Calibri" panose="020F0502020204030204" pitchFamily="34" charset="0"/>
              </a:rPr>
              <a:t>(</a:t>
            </a:r>
            <a:r>
              <a:rPr lang="en-US" altLang="zh-CN" dirty="0">
                <a:solidFill>
                  <a:srgbClr val="2A00FF"/>
                </a:solidFill>
                <a:latin typeface="Calibri" panose="020F0502020204030204" pitchFamily="34" charset="0"/>
              </a:rPr>
              <a:t>"Child #1"</a:t>
            </a:r>
            <a:r>
              <a:rPr lang="en-US" altLang="zh-CN"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MyThread</a:t>
            </a:r>
            <a:r>
              <a:rPr lang="en-US" altLang="zh-CN" dirty="0">
                <a:solidFill>
                  <a:srgbClr val="000000"/>
                </a:solidFill>
                <a:latin typeface="Calibri" panose="020F0502020204030204" pitchFamily="34" charset="0"/>
              </a:rPr>
              <a:t> </a:t>
            </a:r>
            <a:r>
              <a:rPr lang="en-US" altLang="zh-CN" dirty="0">
                <a:solidFill>
                  <a:srgbClr val="6A3E3E"/>
                </a:solidFill>
                <a:latin typeface="Calibri" panose="020F0502020204030204" pitchFamily="34" charset="0"/>
              </a:rPr>
              <a:t>mt2</a:t>
            </a:r>
            <a:r>
              <a:rPr lang="en-US" altLang="zh-CN" dirty="0">
                <a:solidFill>
                  <a:srgbClr val="000000"/>
                </a:solidFill>
                <a:latin typeface="Calibri" panose="020F0502020204030204" pitchFamily="34" charset="0"/>
              </a:rPr>
              <a:t> = </a:t>
            </a:r>
            <a:r>
              <a:rPr lang="en-US" altLang="zh-CN" dirty="0" err="1">
                <a:solidFill>
                  <a:srgbClr val="000000"/>
                </a:solidFill>
                <a:latin typeface="Calibri" panose="020F0502020204030204" pitchFamily="34" charset="0"/>
              </a:rPr>
              <a:t>MyThread.</a:t>
            </a:r>
            <a:r>
              <a:rPr lang="en-US" altLang="zh-CN" i="1" dirty="0" err="1">
                <a:solidFill>
                  <a:srgbClr val="000000"/>
                </a:solidFill>
                <a:latin typeface="Calibri" panose="020F0502020204030204" pitchFamily="34" charset="0"/>
              </a:rPr>
              <a:t>createAndStart</a:t>
            </a:r>
            <a:r>
              <a:rPr lang="en-US" altLang="zh-CN" dirty="0">
                <a:solidFill>
                  <a:srgbClr val="000000"/>
                </a:solidFill>
                <a:latin typeface="Calibri" panose="020F0502020204030204" pitchFamily="34" charset="0"/>
              </a:rPr>
              <a:t>(</a:t>
            </a:r>
            <a:r>
              <a:rPr lang="en-US" altLang="zh-CN" dirty="0">
                <a:solidFill>
                  <a:srgbClr val="2A00FF"/>
                </a:solidFill>
                <a:latin typeface="Calibri" panose="020F0502020204030204" pitchFamily="34" charset="0"/>
              </a:rPr>
              <a:t>"Child #2"</a:t>
            </a:r>
            <a:r>
              <a:rPr lang="en-US" altLang="zh-CN"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MyThread</a:t>
            </a:r>
            <a:r>
              <a:rPr lang="en-US" altLang="zh-CN" dirty="0">
                <a:solidFill>
                  <a:srgbClr val="000000"/>
                </a:solidFill>
                <a:latin typeface="Calibri" panose="020F0502020204030204" pitchFamily="34" charset="0"/>
              </a:rPr>
              <a:t> </a:t>
            </a:r>
            <a:r>
              <a:rPr lang="en-US" altLang="zh-CN" dirty="0">
                <a:solidFill>
                  <a:srgbClr val="6A3E3E"/>
                </a:solidFill>
                <a:latin typeface="Calibri" panose="020F0502020204030204" pitchFamily="34" charset="0"/>
              </a:rPr>
              <a:t>mt3</a:t>
            </a:r>
            <a:r>
              <a:rPr lang="en-US" altLang="zh-CN" dirty="0">
                <a:solidFill>
                  <a:srgbClr val="000000"/>
                </a:solidFill>
                <a:latin typeface="Calibri" panose="020F0502020204030204" pitchFamily="34" charset="0"/>
              </a:rPr>
              <a:t> = </a:t>
            </a:r>
            <a:r>
              <a:rPr lang="en-US" altLang="zh-CN" dirty="0" err="1">
                <a:solidFill>
                  <a:srgbClr val="000000"/>
                </a:solidFill>
                <a:latin typeface="Calibri" panose="020F0502020204030204" pitchFamily="34" charset="0"/>
              </a:rPr>
              <a:t>MyThread.</a:t>
            </a:r>
            <a:r>
              <a:rPr lang="en-US" altLang="zh-CN" i="1" dirty="0" err="1">
                <a:solidFill>
                  <a:srgbClr val="000000"/>
                </a:solidFill>
                <a:latin typeface="Calibri" panose="020F0502020204030204" pitchFamily="34" charset="0"/>
              </a:rPr>
              <a:t>createAndStart</a:t>
            </a:r>
            <a:r>
              <a:rPr lang="en-US" altLang="zh-CN" dirty="0">
                <a:solidFill>
                  <a:srgbClr val="000000"/>
                </a:solidFill>
                <a:latin typeface="Calibri" panose="020F0502020204030204" pitchFamily="34" charset="0"/>
              </a:rPr>
              <a:t>(</a:t>
            </a:r>
            <a:r>
              <a:rPr lang="en-US" altLang="zh-CN" dirty="0">
                <a:solidFill>
                  <a:srgbClr val="2A00FF"/>
                </a:solidFill>
                <a:latin typeface="Calibri" panose="020F0502020204030204" pitchFamily="34" charset="0"/>
              </a:rPr>
              <a:t>"Child #3"</a:t>
            </a:r>
            <a:r>
              <a:rPr lang="en-US" altLang="zh-CN" dirty="0">
                <a:solidFill>
                  <a:srgbClr val="000000"/>
                </a:solidFill>
                <a:latin typeface="Calibri" panose="020F0502020204030204" pitchFamily="34" charset="0"/>
              </a:rPr>
              <a:t>);</a:t>
            </a:r>
          </a:p>
          <a:p>
            <a:r>
              <a:rPr lang="nn-NO" altLang="zh-CN" b="1" dirty="0">
                <a:solidFill>
                  <a:srgbClr val="7F0055"/>
                </a:solidFill>
                <a:latin typeface="Calibri" panose="020F0502020204030204" pitchFamily="34" charset="0"/>
              </a:rPr>
              <a:t>    for</a:t>
            </a:r>
            <a:r>
              <a:rPr lang="nn-NO" altLang="zh-CN" b="1" dirty="0">
                <a:solidFill>
                  <a:srgbClr val="000000"/>
                </a:solidFill>
                <a:latin typeface="Calibri" panose="020F0502020204030204" pitchFamily="34" charset="0"/>
              </a:rPr>
              <a:t>(</a:t>
            </a:r>
            <a:r>
              <a:rPr lang="nn-NO" altLang="zh-CN" b="1" dirty="0">
                <a:solidFill>
                  <a:srgbClr val="7F0055"/>
                </a:solidFill>
                <a:latin typeface="Calibri" panose="020F0502020204030204" pitchFamily="34" charset="0"/>
              </a:rPr>
              <a:t>int</a:t>
            </a:r>
            <a:r>
              <a:rPr lang="nn-NO" altLang="zh-CN" b="1" dirty="0">
                <a:solidFill>
                  <a:srgbClr val="000000"/>
                </a:solidFill>
                <a:latin typeface="Calibri" panose="020F0502020204030204" pitchFamily="34" charset="0"/>
              </a:rPr>
              <a:t> </a:t>
            </a:r>
            <a:r>
              <a:rPr lang="nn-NO" altLang="zh-CN" b="1" dirty="0">
                <a:solidFill>
                  <a:srgbClr val="6A3E3E"/>
                </a:solidFill>
                <a:latin typeface="Calibri" panose="020F0502020204030204" pitchFamily="34" charset="0"/>
              </a:rPr>
              <a:t>i</a:t>
            </a:r>
            <a:r>
              <a:rPr lang="nn-NO" altLang="zh-CN" b="1" dirty="0">
                <a:solidFill>
                  <a:srgbClr val="000000"/>
                </a:solidFill>
                <a:latin typeface="Calibri" panose="020F0502020204030204" pitchFamily="34" charset="0"/>
              </a:rPr>
              <a:t> = 0; </a:t>
            </a:r>
            <a:r>
              <a:rPr lang="nn-NO" altLang="zh-CN" b="1" dirty="0">
                <a:solidFill>
                  <a:srgbClr val="6A3E3E"/>
                </a:solidFill>
                <a:latin typeface="Calibri" panose="020F0502020204030204" pitchFamily="34" charset="0"/>
              </a:rPr>
              <a:t>i</a:t>
            </a:r>
            <a:r>
              <a:rPr lang="nn-NO" altLang="zh-CN" b="1" dirty="0">
                <a:solidFill>
                  <a:srgbClr val="000000"/>
                </a:solidFill>
                <a:latin typeface="Calibri" panose="020F0502020204030204" pitchFamily="34" charset="0"/>
              </a:rPr>
              <a:t> &lt; 50; </a:t>
            </a:r>
            <a:r>
              <a:rPr lang="nn-NO" altLang="zh-CN" b="1" dirty="0">
                <a:solidFill>
                  <a:srgbClr val="6A3E3E"/>
                </a:solidFill>
                <a:latin typeface="Calibri" panose="020F0502020204030204" pitchFamily="34" charset="0"/>
              </a:rPr>
              <a:t>i</a:t>
            </a:r>
            <a:r>
              <a:rPr lang="nn-NO"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.print</a:t>
            </a:r>
            <a:r>
              <a:rPr lang="en-US" altLang="zh-CN" b="1" i="1" dirty="0">
                <a:solidFill>
                  <a:srgbClr val="000000"/>
                </a:solidFill>
                <a:latin typeface="Calibri" panose="020F0502020204030204" pitchFamily="34" charset="0"/>
              </a:rPr>
              <a:t>(</a:t>
            </a:r>
            <a:r>
              <a:rPr lang="en-US" altLang="zh-CN" b="1" i="1" dirty="0">
                <a:solidFill>
                  <a:srgbClr val="2A00FF"/>
                </a:solidFill>
                <a:latin typeface="Calibri" panose="020F0502020204030204" pitchFamily="34" charset="0"/>
              </a:rPr>
              <a:t>"."</a:t>
            </a:r>
            <a:r>
              <a:rPr lang="en-US" altLang="zh-CN" b="1" i="1" dirty="0">
                <a:solidFill>
                  <a:srgbClr val="000000"/>
                </a:solidFill>
                <a:latin typeface="Calibri" panose="020F0502020204030204" pitchFamily="34" charset="0"/>
              </a:rPr>
              <a:t>);</a:t>
            </a:r>
          </a:p>
          <a:p>
            <a:r>
              <a:rPr lang="en-US" altLang="zh-CN" b="1" dirty="0">
                <a:solidFill>
                  <a:srgbClr val="7F0055"/>
                </a:solidFill>
                <a:latin typeface="Calibri" panose="020F0502020204030204" pitchFamily="34" charset="0"/>
              </a:rPr>
              <a:t>      try</a:t>
            </a:r>
            <a:r>
              <a:rPr lang="en-US" altLang="zh-CN" b="1"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Thread.</a:t>
            </a:r>
            <a:r>
              <a:rPr lang="en-US" altLang="zh-CN" i="1" dirty="0" err="1">
                <a:solidFill>
                  <a:srgbClr val="000000"/>
                </a:solidFill>
                <a:latin typeface="Calibri" panose="020F0502020204030204" pitchFamily="34" charset="0"/>
              </a:rPr>
              <a:t>sleep</a:t>
            </a:r>
            <a:r>
              <a:rPr lang="en-US" altLang="zh-CN" i="1" dirty="0">
                <a:solidFill>
                  <a:srgbClr val="000000"/>
                </a:solidFill>
                <a:latin typeface="Calibri" panose="020F0502020204030204" pitchFamily="34" charset="0"/>
              </a:rPr>
              <a:t>(100);</a:t>
            </a:r>
          </a:p>
          <a:p>
            <a:r>
              <a:rPr lang="en-US" altLang="zh-CN"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catch</a:t>
            </a:r>
            <a:r>
              <a:rPr lang="en-US" altLang="zh-CN" b="1" dirty="0">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InterruptedException</a:t>
            </a:r>
            <a:r>
              <a:rPr lang="en-US" altLang="zh-CN" b="1" dirty="0">
                <a:solidFill>
                  <a:srgbClr val="000000"/>
                </a:solidFill>
                <a:latin typeface="Calibri" panose="020F0502020204030204" pitchFamily="34" charset="0"/>
              </a:rPr>
              <a:t> </a:t>
            </a:r>
            <a:r>
              <a:rPr lang="en-US" altLang="zh-CN" b="1" dirty="0" err="1">
                <a:solidFill>
                  <a:srgbClr val="6A3E3E"/>
                </a:solidFill>
                <a:latin typeface="Calibri" panose="020F0502020204030204" pitchFamily="34" charset="0"/>
              </a:rPr>
              <a:t>exc</a:t>
            </a:r>
            <a:r>
              <a:rPr lang="en-US" altLang="zh-CN" b="1"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"Main thread interrupted."</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"Main thread ending."</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a:t>
            </a:r>
            <a:endParaRPr lang="zh-CN" altLang="en-US" dirty="0"/>
          </a:p>
        </p:txBody>
      </p:sp>
    </p:spTree>
    <p:extLst>
      <p:ext uri="{BB962C8B-B14F-4D97-AF65-F5344CB8AC3E}">
        <p14:creationId xmlns:p14="http://schemas.microsoft.com/office/powerpoint/2010/main" val="2379907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96316D-4222-4DE7-93E5-C86D190D0590}"/>
              </a:ext>
            </a:extLst>
          </p:cNvPr>
          <p:cNvSpPr>
            <a:spLocks noGrp="1"/>
          </p:cNvSpPr>
          <p:nvPr>
            <p:ph type="title"/>
          </p:nvPr>
        </p:nvSpPr>
        <p:spPr/>
        <p:txBody>
          <a:bodyPr/>
          <a:lstStyle/>
          <a:p>
            <a:r>
              <a:rPr lang="en-US" altLang="zh-CN" b="1" dirty="0"/>
              <a:t>Determining When a Thread Ends</a:t>
            </a:r>
            <a:endParaRPr lang="zh-CN" altLang="en-US" dirty="0"/>
          </a:p>
        </p:txBody>
      </p:sp>
      <p:sp>
        <p:nvSpPr>
          <p:cNvPr id="3" name="内容占位符 2">
            <a:extLst>
              <a:ext uri="{FF2B5EF4-FFF2-40B4-BE49-F238E27FC236}">
                <a16:creationId xmlns:a16="http://schemas.microsoft.com/office/drawing/2014/main" id="{C85B2C0B-B0B7-43BB-9377-20865AA14A13}"/>
              </a:ext>
            </a:extLst>
          </p:cNvPr>
          <p:cNvSpPr>
            <a:spLocks noGrp="1"/>
          </p:cNvSpPr>
          <p:nvPr>
            <p:ph idx="1"/>
          </p:nvPr>
        </p:nvSpPr>
        <p:spPr/>
        <p:txBody>
          <a:bodyPr/>
          <a:lstStyle/>
          <a:p>
            <a:r>
              <a:rPr lang="en-US" altLang="zh-CN" b="1" dirty="0"/>
              <a:t>Thread </a:t>
            </a:r>
            <a:r>
              <a:rPr lang="en-US" altLang="zh-CN" dirty="0"/>
              <a:t>provides two means by which you can determine if a thread has ended. First, you can call </a:t>
            </a:r>
            <a:r>
              <a:rPr lang="en-US" altLang="zh-CN" b="1" dirty="0" err="1"/>
              <a:t>isAlive</a:t>
            </a:r>
            <a:r>
              <a:rPr lang="en-US" altLang="zh-CN" b="1" dirty="0"/>
              <a:t>( ) </a:t>
            </a:r>
            <a:r>
              <a:rPr lang="en-US" altLang="zh-CN" dirty="0"/>
              <a:t>on the thread. Its general form is shown here:</a:t>
            </a:r>
          </a:p>
          <a:p>
            <a:pPr lvl="1"/>
            <a:r>
              <a:rPr lang="en-US" altLang="zh-CN" dirty="0"/>
              <a:t>final </a:t>
            </a:r>
            <a:r>
              <a:rPr lang="en-US" altLang="zh-CN" dirty="0" err="1"/>
              <a:t>boolean</a:t>
            </a:r>
            <a:r>
              <a:rPr lang="en-US" altLang="zh-CN" dirty="0"/>
              <a:t> </a:t>
            </a:r>
            <a:r>
              <a:rPr lang="en-US" altLang="zh-CN" dirty="0" err="1"/>
              <a:t>isAlive</a:t>
            </a:r>
            <a:r>
              <a:rPr lang="en-US" altLang="zh-CN" dirty="0"/>
              <a:t>( )</a:t>
            </a:r>
          </a:p>
          <a:p>
            <a:r>
              <a:rPr lang="en-US" altLang="zh-CN" dirty="0"/>
              <a:t>The </a:t>
            </a:r>
            <a:r>
              <a:rPr lang="en-US" altLang="zh-CN" b="1" dirty="0" err="1"/>
              <a:t>isAlive</a:t>
            </a:r>
            <a:r>
              <a:rPr lang="en-US" altLang="zh-CN" b="1" dirty="0"/>
              <a:t>( ) </a:t>
            </a:r>
            <a:r>
              <a:rPr lang="en-US" altLang="zh-CN" dirty="0"/>
              <a:t>method returns </a:t>
            </a:r>
            <a:r>
              <a:rPr lang="en-US" altLang="zh-CN" b="1" dirty="0"/>
              <a:t>true </a:t>
            </a:r>
            <a:r>
              <a:rPr lang="en-US" altLang="zh-CN" dirty="0"/>
              <a:t>if the thread upon which it is called is still running. It returns </a:t>
            </a:r>
            <a:r>
              <a:rPr lang="en-US" altLang="zh-CN" b="1" dirty="0"/>
              <a:t>false </a:t>
            </a:r>
            <a:r>
              <a:rPr lang="en-US" altLang="zh-CN" dirty="0"/>
              <a:t>otherwise.</a:t>
            </a:r>
            <a:endParaRPr lang="zh-CN" altLang="en-US" dirty="0"/>
          </a:p>
        </p:txBody>
      </p:sp>
    </p:spTree>
    <p:extLst>
      <p:ext uri="{BB962C8B-B14F-4D97-AF65-F5344CB8AC3E}">
        <p14:creationId xmlns:p14="http://schemas.microsoft.com/office/powerpoint/2010/main" val="19751884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0BA2A37-6743-4C40-B9C4-CCFAEEF1D32C}"/>
              </a:ext>
            </a:extLst>
          </p:cNvPr>
          <p:cNvSpPr/>
          <p:nvPr/>
        </p:nvSpPr>
        <p:spPr>
          <a:xfrm>
            <a:off x="422031" y="948690"/>
            <a:ext cx="7090116" cy="5909310"/>
          </a:xfrm>
          <a:prstGeom prst="rect">
            <a:avLst/>
          </a:prstGeom>
        </p:spPr>
        <p:txBody>
          <a:bodyPr wrap="square">
            <a:spAutoFit/>
          </a:bodyPr>
          <a:lstStyle/>
          <a:p>
            <a:r>
              <a:rPr lang="en-US" altLang="zh-CN" b="1" dirty="0">
                <a:solidFill>
                  <a:srgbClr val="7F0055"/>
                </a:solidFill>
                <a:latin typeface="Calibri" panose="020F0502020204030204" pitchFamily="34" charset="0"/>
              </a:rPr>
              <a:t>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class</a:t>
            </a:r>
            <a:r>
              <a:rPr lang="en-US" altLang="zh-CN" b="1" dirty="0">
                <a:solidFill>
                  <a:srgbClr val="000000"/>
                </a:solidFill>
                <a:latin typeface="Calibri" panose="020F0502020204030204" pitchFamily="34" charset="0"/>
              </a:rPr>
              <a:t> MoreThreads2 {</a:t>
            </a:r>
          </a:p>
          <a:p>
            <a:r>
              <a:rPr lang="en-US" altLang="zh-CN" b="1" dirty="0">
                <a:solidFill>
                  <a:srgbClr val="7F0055"/>
                </a:solidFill>
                <a:latin typeface="Calibri" panose="020F0502020204030204" pitchFamily="34" charset="0"/>
              </a:rPr>
              <a:t>  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static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void</a:t>
            </a:r>
            <a:r>
              <a:rPr lang="en-US" altLang="zh-CN" b="1" dirty="0">
                <a:solidFill>
                  <a:srgbClr val="000000"/>
                </a:solidFill>
                <a:latin typeface="Calibri" panose="020F0502020204030204" pitchFamily="34" charset="0"/>
              </a:rPr>
              <a:t> main(String[] </a:t>
            </a:r>
            <a:r>
              <a:rPr lang="en-US" altLang="zh-CN" b="1" dirty="0" err="1">
                <a:solidFill>
                  <a:srgbClr val="6A3E3E"/>
                </a:solidFill>
                <a:latin typeface="Calibri" panose="020F0502020204030204" pitchFamily="34" charset="0"/>
              </a:rPr>
              <a:t>args</a:t>
            </a:r>
            <a:r>
              <a:rPr lang="en-US" altLang="zh-CN" b="1" dirty="0">
                <a:solidFill>
                  <a:srgbClr val="000000"/>
                </a:solidFill>
                <a:latin typeface="Calibri" panose="020F0502020204030204" pitchFamily="34" charset="0"/>
              </a:rPr>
              <a:t>) {</a:t>
            </a:r>
          </a:p>
          <a:p>
            <a:r>
              <a:rPr lang="en-US" altLang="zh-CN" dirty="0">
                <a:solidFill>
                  <a:srgbClr val="3F7F5F"/>
                </a:solidFill>
                <a:latin typeface="Calibri" panose="020F0502020204030204" pitchFamily="34" charset="0"/>
              </a:rPr>
              <a:t>    // </a:t>
            </a:r>
            <a:r>
              <a:rPr lang="en-US" altLang="zh-CN" b="1" dirty="0">
                <a:solidFill>
                  <a:srgbClr val="7F9FBF"/>
                </a:solidFill>
                <a:latin typeface="Calibri" panose="020F0502020204030204" pitchFamily="34" charset="0"/>
              </a:rPr>
              <a:t>TODO</a:t>
            </a:r>
            <a:r>
              <a:rPr lang="en-US" altLang="zh-CN" b="1" dirty="0">
                <a:solidFill>
                  <a:srgbClr val="3F7F5F"/>
                </a:solidFill>
                <a:latin typeface="Calibri" panose="020F0502020204030204" pitchFamily="34" charset="0"/>
              </a:rPr>
              <a:t> Auto-generated method stub</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.println</a:t>
            </a:r>
            <a:r>
              <a:rPr lang="en-US" altLang="zh-CN" b="1" i="1" dirty="0">
                <a:solidFill>
                  <a:srgbClr val="000000"/>
                </a:solidFill>
                <a:latin typeface="Calibri" panose="020F0502020204030204" pitchFamily="34" charset="0"/>
              </a:rPr>
              <a:t>(</a:t>
            </a:r>
            <a:r>
              <a:rPr lang="en-US" altLang="zh-CN" b="1" i="1" dirty="0">
                <a:solidFill>
                  <a:srgbClr val="2A00FF"/>
                </a:solidFill>
                <a:latin typeface="Calibri" panose="020F0502020204030204" pitchFamily="34" charset="0"/>
              </a:rPr>
              <a:t>"Main thread starting."</a:t>
            </a:r>
            <a:r>
              <a:rPr lang="en-US" altLang="zh-CN" b="1" i="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MyThread</a:t>
            </a:r>
            <a:r>
              <a:rPr lang="en-US" altLang="zh-CN" dirty="0">
                <a:solidFill>
                  <a:srgbClr val="000000"/>
                </a:solidFill>
                <a:latin typeface="Calibri" panose="020F0502020204030204" pitchFamily="34" charset="0"/>
              </a:rPr>
              <a:t> </a:t>
            </a:r>
            <a:r>
              <a:rPr lang="en-US" altLang="zh-CN" dirty="0">
                <a:solidFill>
                  <a:srgbClr val="6A3E3E"/>
                </a:solidFill>
                <a:latin typeface="Calibri" panose="020F0502020204030204" pitchFamily="34" charset="0"/>
              </a:rPr>
              <a:t>mt1</a:t>
            </a:r>
            <a:r>
              <a:rPr lang="en-US" altLang="zh-CN" dirty="0">
                <a:solidFill>
                  <a:srgbClr val="000000"/>
                </a:solidFill>
                <a:latin typeface="Calibri" panose="020F0502020204030204" pitchFamily="34" charset="0"/>
              </a:rPr>
              <a:t> = </a:t>
            </a:r>
            <a:r>
              <a:rPr lang="en-US" altLang="zh-CN" b="1" dirty="0">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MyThread</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"Child #1"</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MyThread</a:t>
            </a:r>
            <a:r>
              <a:rPr lang="en-US" altLang="zh-CN" dirty="0">
                <a:solidFill>
                  <a:srgbClr val="000000"/>
                </a:solidFill>
                <a:latin typeface="Calibri" panose="020F0502020204030204" pitchFamily="34" charset="0"/>
              </a:rPr>
              <a:t> </a:t>
            </a:r>
            <a:r>
              <a:rPr lang="en-US" altLang="zh-CN" dirty="0">
                <a:solidFill>
                  <a:srgbClr val="6A3E3E"/>
                </a:solidFill>
                <a:latin typeface="Calibri" panose="020F0502020204030204" pitchFamily="34" charset="0"/>
              </a:rPr>
              <a:t>mt2</a:t>
            </a:r>
            <a:r>
              <a:rPr lang="en-US" altLang="zh-CN" dirty="0">
                <a:solidFill>
                  <a:srgbClr val="000000"/>
                </a:solidFill>
                <a:latin typeface="Calibri" panose="020F0502020204030204" pitchFamily="34" charset="0"/>
              </a:rPr>
              <a:t> = </a:t>
            </a:r>
            <a:r>
              <a:rPr lang="en-US" altLang="zh-CN" b="1" dirty="0">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MyThread</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"Child #2"</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MyThread</a:t>
            </a:r>
            <a:r>
              <a:rPr lang="en-US" altLang="zh-CN" dirty="0">
                <a:solidFill>
                  <a:srgbClr val="000000"/>
                </a:solidFill>
                <a:latin typeface="Calibri" panose="020F0502020204030204" pitchFamily="34" charset="0"/>
              </a:rPr>
              <a:t> </a:t>
            </a:r>
            <a:r>
              <a:rPr lang="en-US" altLang="zh-CN" dirty="0">
                <a:solidFill>
                  <a:srgbClr val="6A3E3E"/>
                </a:solidFill>
                <a:latin typeface="Calibri" panose="020F0502020204030204" pitchFamily="34" charset="0"/>
              </a:rPr>
              <a:t>mt3</a:t>
            </a:r>
            <a:r>
              <a:rPr lang="en-US" altLang="zh-CN" dirty="0">
                <a:solidFill>
                  <a:srgbClr val="000000"/>
                </a:solidFill>
                <a:latin typeface="Calibri" panose="020F0502020204030204" pitchFamily="34" charset="0"/>
              </a:rPr>
              <a:t> = </a:t>
            </a:r>
            <a:r>
              <a:rPr lang="en-US" altLang="zh-CN" b="1" dirty="0">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MyThread</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"Child #3"</a:t>
            </a:r>
            <a:r>
              <a:rPr lang="en-US" altLang="zh-CN" b="1" dirty="0">
                <a:solidFill>
                  <a:srgbClr val="000000"/>
                </a:solidFill>
                <a:latin typeface="Calibri" panose="020F0502020204030204" pitchFamily="34" charset="0"/>
              </a:rPr>
              <a:t>);</a:t>
            </a:r>
          </a:p>
          <a:p>
            <a:r>
              <a:rPr lang="en-US" altLang="zh-CN" dirty="0">
                <a:solidFill>
                  <a:srgbClr val="6A3E3E"/>
                </a:solidFill>
                <a:latin typeface="Calibri" panose="020F0502020204030204" pitchFamily="34" charset="0"/>
              </a:rPr>
              <a:t>    mt1</a:t>
            </a:r>
            <a:r>
              <a:rPr lang="en-US" altLang="zh-CN" dirty="0">
                <a:solidFill>
                  <a:srgbClr val="000000"/>
                </a:solidFill>
                <a:latin typeface="Calibri" panose="020F0502020204030204" pitchFamily="34" charset="0"/>
              </a:rPr>
              <a:t>.start();</a:t>
            </a:r>
          </a:p>
          <a:p>
            <a:r>
              <a:rPr lang="en-US" altLang="zh-CN" dirty="0">
                <a:solidFill>
                  <a:srgbClr val="6A3E3E"/>
                </a:solidFill>
                <a:latin typeface="Calibri" panose="020F0502020204030204" pitchFamily="34" charset="0"/>
              </a:rPr>
              <a:t>    mt2</a:t>
            </a:r>
            <a:r>
              <a:rPr lang="en-US" altLang="zh-CN" dirty="0">
                <a:solidFill>
                  <a:srgbClr val="000000"/>
                </a:solidFill>
                <a:latin typeface="Calibri" panose="020F0502020204030204" pitchFamily="34" charset="0"/>
              </a:rPr>
              <a:t>.start();</a:t>
            </a:r>
          </a:p>
          <a:p>
            <a:r>
              <a:rPr lang="en-US" altLang="zh-CN" dirty="0">
                <a:solidFill>
                  <a:srgbClr val="6A3E3E"/>
                </a:solidFill>
                <a:latin typeface="Calibri" panose="020F0502020204030204" pitchFamily="34" charset="0"/>
              </a:rPr>
              <a:t>    mt3</a:t>
            </a:r>
            <a:r>
              <a:rPr lang="en-US" altLang="zh-CN" dirty="0">
                <a:solidFill>
                  <a:srgbClr val="000000"/>
                </a:solidFill>
                <a:latin typeface="Calibri" panose="020F0502020204030204" pitchFamily="34" charset="0"/>
              </a:rPr>
              <a:t>.start();</a:t>
            </a:r>
          </a:p>
          <a:p>
            <a:r>
              <a:rPr lang="en-US" altLang="zh-CN" b="1" dirty="0">
                <a:solidFill>
                  <a:srgbClr val="7F0055"/>
                </a:solidFill>
                <a:latin typeface="Calibri" panose="020F0502020204030204" pitchFamily="34" charset="0"/>
              </a:rPr>
              <a:t>    do</a:t>
            </a:r>
            <a:r>
              <a:rPr lang="en-US" altLang="zh-CN" b="1"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.print</a:t>
            </a:r>
            <a:r>
              <a:rPr lang="en-US" altLang="zh-CN" b="1" i="1" dirty="0">
                <a:solidFill>
                  <a:srgbClr val="000000"/>
                </a:solidFill>
                <a:latin typeface="Calibri" panose="020F0502020204030204" pitchFamily="34" charset="0"/>
              </a:rPr>
              <a:t>(</a:t>
            </a:r>
            <a:r>
              <a:rPr lang="en-US" altLang="zh-CN" b="1" i="1" dirty="0">
                <a:solidFill>
                  <a:srgbClr val="2A00FF"/>
                </a:solidFill>
                <a:latin typeface="Calibri" panose="020F0502020204030204" pitchFamily="34" charset="0"/>
              </a:rPr>
              <a:t>"."</a:t>
            </a:r>
            <a:r>
              <a:rPr lang="en-US" altLang="zh-CN" b="1" i="1" dirty="0">
                <a:solidFill>
                  <a:srgbClr val="000000"/>
                </a:solidFill>
                <a:latin typeface="Calibri" panose="020F0502020204030204" pitchFamily="34" charset="0"/>
              </a:rPr>
              <a:t>);</a:t>
            </a:r>
          </a:p>
          <a:p>
            <a:r>
              <a:rPr lang="en-US" altLang="zh-CN" b="1" dirty="0">
                <a:solidFill>
                  <a:srgbClr val="7F0055"/>
                </a:solidFill>
                <a:latin typeface="Calibri" panose="020F0502020204030204" pitchFamily="34" charset="0"/>
              </a:rPr>
              <a:t>      try</a:t>
            </a:r>
            <a:r>
              <a:rPr lang="en-US" altLang="zh-CN" b="1"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Thread.</a:t>
            </a:r>
            <a:r>
              <a:rPr lang="en-US" altLang="zh-CN" i="1" dirty="0" err="1">
                <a:solidFill>
                  <a:srgbClr val="000000"/>
                </a:solidFill>
                <a:latin typeface="Calibri" panose="020F0502020204030204" pitchFamily="34" charset="0"/>
              </a:rPr>
              <a:t>sleep</a:t>
            </a:r>
            <a:r>
              <a:rPr lang="en-US" altLang="zh-CN" i="1" dirty="0">
                <a:solidFill>
                  <a:srgbClr val="000000"/>
                </a:solidFill>
                <a:latin typeface="Calibri" panose="020F0502020204030204" pitchFamily="34" charset="0"/>
              </a:rPr>
              <a:t>(100);</a:t>
            </a:r>
          </a:p>
          <a:p>
            <a:r>
              <a:rPr lang="en-US" altLang="zh-CN"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catch</a:t>
            </a:r>
            <a:r>
              <a:rPr lang="en-US" altLang="zh-CN" b="1" dirty="0">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InterruptedException</a:t>
            </a:r>
            <a:r>
              <a:rPr lang="en-US" altLang="zh-CN" b="1" dirty="0">
                <a:solidFill>
                  <a:srgbClr val="000000"/>
                </a:solidFill>
                <a:latin typeface="Calibri" panose="020F0502020204030204" pitchFamily="34" charset="0"/>
              </a:rPr>
              <a:t> </a:t>
            </a:r>
            <a:r>
              <a:rPr lang="en-US" altLang="zh-CN" b="1" dirty="0" err="1">
                <a:solidFill>
                  <a:srgbClr val="6A3E3E"/>
                </a:solidFill>
                <a:latin typeface="Calibri" panose="020F0502020204030204" pitchFamily="34" charset="0"/>
              </a:rPr>
              <a:t>exc</a:t>
            </a:r>
            <a:r>
              <a:rPr lang="en-US" altLang="zh-CN" b="1"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"Main thread interrupted."</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while</a:t>
            </a:r>
            <a:r>
              <a:rPr lang="en-US" altLang="zh-CN" b="1" dirty="0">
                <a:solidFill>
                  <a:srgbClr val="000000"/>
                </a:solidFill>
                <a:latin typeface="Calibri" panose="020F0502020204030204" pitchFamily="34" charset="0"/>
              </a:rPr>
              <a:t>(</a:t>
            </a:r>
            <a:r>
              <a:rPr lang="en-US" altLang="zh-CN" b="1" dirty="0">
                <a:solidFill>
                  <a:srgbClr val="6A3E3E"/>
                </a:solidFill>
                <a:latin typeface="Calibri" panose="020F0502020204030204" pitchFamily="34" charset="0"/>
              </a:rPr>
              <a:t>mt1</a:t>
            </a:r>
            <a:r>
              <a:rPr lang="en-US" altLang="zh-CN" b="1" dirty="0">
                <a:solidFill>
                  <a:srgbClr val="000000"/>
                </a:solidFill>
                <a:latin typeface="Calibri" panose="020F0502020204030204" pitchFamily="34" charset="0"/>
              </a:rPr>
              <a:t>.isAlive() || </a:t>
            </a:r>
            <a:r>
              <a:rPr lang="en-US" altLang="zh-CN" b="1" dirty="0">
                <a:solidFill>
                  <a:srgbClr val="6A3E3E"/>
                </a:solidFill>
                <a:latin typeface="Calibri" panose="020F0502020204030204" pitchFamily="34" charset="0"/>
              </a:rPr>
              <a:t>mt2</a:t>
            </a:r>
            <a:r>
              <a:rPr lang="en-US" altLang="zh-CN" b="1" dirty="0">
                <a:solidFill>
                  <a:srgbClr val="000000"/>
                </a:solidFill>
                <a:latin typeface="Calibri" panose="020F0502020204030204" pitchFamily="34" charset="0"/>
              </a:rPr>
              <a:t>.isAlive() || </a:t>
            </a:r>
            <a:r>
              <a:rPr lang="en-US" altLang="zh-CN" b="1" dirty="0">
                <a:solidFill>
                  <a:srgbClr val="6A3E3E"/>
                </a:solidFill>
                <a:latin typeface="Calibri" panose="020F0502020204030204" pitchFamily="34" charset="0"/>
              </a:rPr>
              <a:t>mt3</a:t>
            </a:r>
            <a:r>
              <a:rPr lang="en-US" altLang="zh-CN" b="1" dirty="0">
                <a:solidFill>
                  <a:srgbClr val="000000"/>
                </a:solidFill>
                <a:latin typeface="Calibri" panose="020F0502020204030204" pitchFamily="34" charset="0"/>
              </a:rPr>
              <a:t>.isAlive());</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"Main thread ending."</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a:t>
            </a:r>
            <a:endParaRPr lang="zh-CN" altLang="en-US" dirty="0"/>
          </a:p>
        </p:txBody>
      </p:sp>
    </p:spTree>
    <p:extLst>
      <p:ext uri="{BB962C8B-B14F-4D97-AF65-F5344CB8AC3E}">
        <p14:creationId xmlns:p14="http://schemas.microsoft.com/office/powerpoint/2010/main" val="34159370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588011-CBAB-4B26-952D-0ED5B01660CB}"/>
              </a:ext>
            </a:extLst>
          </p:cNvPr>
          <p:cNvSpPr>
            <a:spLocks noGrp="1"/>
          </p:cNvSpPr>
          <p:nvPr>
            <p:ph type="title"/>
          </p:nvPr>
        </p:nvSpPr>
        <p:spPr/>
        <p:txBody>
          <a:bodyPr/>
          <a:lstStyle/>
          <a:p>
            <a:r>
              <a:rPr lang="en-US" altLang="zh-CN" b="1" dirty="0"/>
              <a:t>Determining When a Thread Ends</a:t>
            </a:r>
            <a:endParaRPr lang="zh-CN" altLang="en-US" dirty="0"/>
          </a:p>
        </p:txBody>
      </p:sp>
      <p:sp>
        <p:nvSpPr>
          <p:cNvPr id="3" name="内容占位符 2">
            <a:extLst>
              <a:ext uri="{FF2B5EF4-FFF2-40B4-BE49-F238E27FC236}">
                <a16:creationId xmlns:a16="http://schemas.microsoft.com/office/drawing/2014/main" id="{AEFC6E58-3BE3-4D51-9C15-3F201B37E75F}"/>
              </a:ext>
            </a:extLst>
          </p:cNvPr>
          <p:cNvSpPr>
            <a:spLocks noGrp="1"/>
          </p:cNvSpPr>
          <p:nvPr>
            <p:ph idx="1"/>
          </p:nvPr>
        </p:nvSpPr>
        <p:spPr/>
        <p:txBody>
          <a:bodyPr/>
          <a:lstStyle/>
          <a:p>
            <a:r>
              <a:rPr lang="en-US" altLang="zh-CN" dirty="0"/>
              <a:t>Another way to wait for a thread to finish is to call </a:t>
            </a:r>
            <a:r>
              <a:rPr lang="en-US" altLang="zh-CN" b="1" dirty="0"/>
              <a:t>join( )</a:t>
            </a:r>
            <a:r>
              <a:rPr lang="en-US" altLang="zh-CN" dirty="0"/>
              <a:t>, shown here:</a:t>
            </a:r>
          </a:p>
          <a:p>
            <a:pPr lvl="1"/>
            <a:r>
              <a:rPr lang="en-US" altLang="zh-CN" dirty="0"/>
              <a:t>final void join( ) throws </a:t>
            </a:r>
            <a:r>
              <a:rPr lang="en-US" altLang="zh-CN" dirty="0" err="1"/>
              <a:t>InterruptedException</a:t>
            </a:r>
            <a:endParaRPr lang="en-US" altLang="zh-CN" dirty="0"/>
          </a:p>
          <a:p>
            <a:r>
              <a:rPr lang="en-US" altLang="zh-CN" dirty="0"/>
              <a:t>This method waits until the thread on which it is called terminates. Its name comes from the concept of the calling thread waiting until the specified thread </a:t>
            </a:r>
            <a:r>
              <a:rPr lang="en-US" altLang="zh-CN" i="1" dirty="0"/>
              <a:t>joins </a:t>
            </a:r>
            <a:r>
              <a:rPr lang="en-US" altLang="zh-CN" dirty="0"/>
              <a:t>it.</a:t>
            </a:r>
            <a:endParaRPr lang="zh-CN" altLang="en-US" dirty="0"/>
          </a:p>
        </p:txBody>
      </p:sp>
    </p:spTree>
    <p:extLst>
      <p:ext uri="{BB962C8B-B14F-4D97-AF65-F5344CB8AC3E}">
        <p14:creationId xmlns:p14="http://schemas.microsoft.com/office/powerpoint/2010/main" val="34218676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A67776E-2A8D-4CCE-B7A0-B3CC5E33ACA9}"/>
              </a:ext>
            </a:extLst>
          </p:cNvPr>
          <p:cNvSpPr/>
          <p:nvPr/>
        </p:nvSpPr>
        <p:spPr>
          <a:xfrm>
            <a:off x="393895" y="58846"/>
            <a:ext cx="6260123" cy="6740307"/>
          </a:xfrm>
          <a:prstGeom prst="rect">
            <a:avLst/>
          </a:prstGeom>
        </p:spPr>
        <p:txBody>
          <a:bodyPr wrap="square">
            <a:spAutoFit/>
          </a:bodyPr>
          <a:lstStyle/>
          <a:p>
            <a:r>
              <a:rPr lang="en-US" altLang="zh-CN" b="1" dirty="0">
                <a:solidFill>
                  <a:srgbClr val="7F0055"/>
                </a:solidFill>
                <a:latin typeface="Calibri" panose="020F0502020204030204" pitchFamily="34" charset="0"/>
              </a:rPr>
              <a:t>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class</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JoinThreads</a:t>
            </a:r>
            <a:r>
              <a:rPr lang="en-US" altLang="zh-CN" b="1" dirty="0">
                <a:solidFill>
                  <a:srgbClr val="000000"/>
                </a:solidFill>
                <a:latin typeface="Calibri" panose="020F0502020204030204" pitchFamily="34" charset="0"/>
              </a:rPr>
              <a:t> {</a:t>
            </a:r>
          </a:p>
          <a:p>
            <a:r>
              <a:rPr lang="en-US" altLang="zh-CN" b="1" dirty="0">
                <a:solidFill>
                  <a:srgbClr val="7F0055"/>
                </a:solidFill>
                <a:latin typeface="Calibri" panose="020F0502020204030204" pitchFamily="34" charset="0"/>
              </a:rPr>
              <a:t>  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static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void</a:t>
            </a:r>
            <a:r>
              <a:rPr lang="en-US" altLang="zh-CN" b="1" dirty="0">
                <a:solidFill>
                  <a:srgbClr val="000000"/>
                </a:solidFill>
                <a:latin typeface="Calibri" panose="020F0502020204030204" pitchFamily="34" charset="0"/>
              </a:rPr>
              <a:t> main(String[] </a:t>
            </a:r>
            <a:r>
              <a:rPr lang="en-US" altLang="zh-CN" b="1" dirty="0" err="1">
                <a:solidFill>
                  <a:srgbClr val="6A3E3E"/>
                </a:solidFill>
                <a:latin typeface="Calibri" panose="020F0502020204030204" pitchFamily="34" charset="0"/>
              </a:rPr>
              <a:t>args</a:t>
            </a:r>
            <a:r>
              <a:rPr lang="en-US" altLang="zh-CN" b="1" dirty="0">
                <a:solidFill>
                  <a:srgbClr val="000000"/>
                </a:solidFill>
                <a:latin typeface="Calibri" panose="020F0502020204030204" pitchFamily="34" charset="0"/>
              </a:rPr>
              <a:t>) {</a:t>
            </a:r>
          </a:p>
          <a:p>
            <a:r>
              <a:rPr lang="en-US" altLang="zh-CN" dirty="0">
                <a:solidFill>
                  <a:srgbClr val="3F7F5F"/>
                </a:solidFill>
                <a:latin typeface="Calibri" panose="020F0502020204030204" pitchFamily="34" charset="0"/>
              </a:rPr>
              <a:t>    // </a:t>
            </a:r>
            <a:r>
              <a:rPr lang="en-US" altLang="zh-CN" b="1" dirty="0">
                <a:solidFill>
                  <a:srgbClr val="7F9FBF"/>
                </a:solidFill>
                <a:latin typeface="Calibri" panose="020F0502020204030204" pitchFamily="34" charset="0"/>
              </a:rPr>
              <a:t>TODO</a:t>
            </a:r>
            <a:r>
              <a:rPr lang="en-US" altLang="zh-CN" b="1" dirty="0">
                <a:solidFill>
                  <a:srgbClr val="3F7F5F"/>
                </a:solidFill>
                <a:latin typeface="Calibri" panose="020F0502020204030204" pitchFamily="34" charset="0"/>
              </a:rPr>
              <a:t> Auto-generated method stub</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"Main thread starting."</a:t>
            </a:r>
            <a:r>
              <a:rPr lang="en-US" altLang="zh-CN" b="1"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MyThread</a:t>
            </a:r>
            <a:r>
              <a:rPr lang="en-US" altLang="zh-CN" dirty="0">
                <a:solidFill>
                  <a:srgbClr val="000000"/>
                </a:solidFill>
                <a:latin typeface="Calibri" panose="020F0502020204030204" pitchFamily="34" charset="0"/>
              </a:rPr>
              <a:t> </a:t>
            </a:r>
            <a:r>
              <a:rPr lang="en-US" altLang="zh-CN" dirty="0">
                <a:solidFill>
                  <a:srgbClr val="6A3E3E"/>
                </a:solidFill>
                <a:latin typeface="Calibri" panose="020F0502020204030204" pitchFamily="34" charset="0"/>
              </a:rPr>
              <a:t>mt1</a:t>
            </a:r>
            <a:r>
              <a:rPr lang="en-US" altLang="zh-CN" dirty="0">
                <a:solidFill>
                  <a:srgbClr val="000000"/>
                </a:solidFill>
                <a:latin typeface="Calibri" panose="020F0502020204030204" pitchFamily="34" charset="0"/>
              </a:rPr>
              <a:t> = </a:t>
            </a:r>
            <a:r>
              <a:rPr lang="en-US" altLang="zh-CN" b="1" dirty="0">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MyThread</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"Child #1"</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MyThread</a:t>
            </a:r>
            <a:r>
              <a:rPr lang="en-US" altLang="zh-CN" dirty="0">
                <a:solidFill>
                  <a:srgbClr val="000000"/>
                </a:solidFill>
                <a:latin typeface="Calibri" panose="020F0502020204030204" pitchFamily="34" charset="0"/>
              </a:rPr>
              <a:t> </a:t>
            </a:r>
            <a:r>
              <a:rPr lang="en-US" altLang="zh-CN" dirty="0">
                <a:solidFill>
                  <a:srgbClr val="6A3E3E"/>
                </a:solidFill>
                <a:latin typeface="Calibri" panose="020F0502020204030204" pitchFamily="34" charset="0"/>
              </a:rPr>
              <a:t>mt2</a:t>
            </a:r>
            <a:r>
              <a:rPr lang="en-US" altLang="zh-CN" dirty="0">
                <a:solidFill>
                  <a:srgbClr val="000000"/>
                </a:solidFill>
                <a:latin typeface="Calibri" panose="020F0502020204030204" pitchFamily="34" charset="0"/>
              </a:rPr>
              <a:t> = </a:t>
            </a:r>
            <a:r>
              <a:rPr lang="en-US" altLang="zh-CN" b="1" dirty="0">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MyThread</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"Child #2"</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MyThread</a:t>
            </a:r>
            <a:r>
              <a:rPr lang="en-US" altLang="zh-CN" dirty="0">
                <a:solidFill>
                  <a:srgbClr val="000000"/>
                </a:solidFill>
                <a:latin typeface="Calibri" panose="020F0502020204030204" pitchFamily="34" charset="0"/>
              </a:rPr>
              <a:t> </a:t>
            </a:r>
            <a:r>
              <a:rPr lang="en-US" altLang="zh-CN" dirty="0">
                <a:solidFill>
                  <a:srgbClr val="6A3E3E"/>
                </a:solidFill>
                <a:latin typeface="Calibri" panose="020F0502020204030204" pitchFamily="34" charset="0"/>
              </a:rPr>
              <a:t>mt3</a:t>
            </a:r>
            <a:r>
              <a:rPr lang="en-US" altLang="zh-CN" dirty="0">
                <a:solidFill>
                  <a:srgbClr val="000000"/>
                </a:solidFill>
                <a:latin typeface="Calibri" panose="020F0502020204030204" pitchFamily="34" charset="0"/>
              </a:rPr>
              <a:t> = </a:t>
            </a:r>
            <a:r>
              <a:rPr lang="en-US" altLang="zh-CN" b="1" dirty="0">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MyThread</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"Child #3"</a:t>
            </a:r>
            <a:r>
              <a:rPr lang="en-US" altLang="zh-CN" b="1" dirty="0">
                <a:solidFill>
                  <a:srgbClr val="000000"/>
                </a:solidFill>
                <a:latin typeface="Calibri" panose="020F0502020204030204" pitchFamily="34" charset="0"/>
              </a:rPr>
              <a:t>);</a:t>
            </a:r>
          </a:p>
          <a:p>
            <a:r>
              <a:rPr lang="en-US" altLang="zh-CN" dirty="0">
                <a:solidFill>
                  <a:srgbClr val="6A3E3E"/>
                </a:solidFill>
                <a:latin typeface="Calibri" panose="020F0502020204030204" pitchFamily="34" charset="0"/>
              </a:rPr>
              <a:t>    mt1</a:t>
            </a:r>
            <a:r>
              <a:rPr lang="en-US" altLang="zh-CN" dirty="0">
                <a:solidFill>
                  <a:srgbClr val="000000"/>
                </a:solidFill>
                <a:latin typeface="Calibri" panose="020F0502020204030204" pitchFamily="34" charset="0"/>
              </a:rPr>
              <a:t>.start();</a:t>
            </a:r>
            <a:r>
              <a:rPr lang="en-US" altLang="zh-CN" dirty="0">
                <a:solidFill>
                  <a:srgbClr val="6A3E3E"/>
                </a:solidFill>
                <a:latin typeface="Calibri" panose="020F0502020204030204" pitchFamily="34" charset="0"/>
              </a:rPr>
              <a:t>mt2</a:t>
            </a:r>
            <a:r>
              <a:rPr lang="en-US" altLang="zh-CN" dirty="0">
                <a:solidFill>
                  <a:srgbClr val="000000"/>
                </a:solidFill>
                <a:latin typeface="Calibri" panose="020F0502020204030204" pitchFamily="34" charset="0"/>
              </a:rPr>
              <a:t>.start();</a:t>
            </a:r>
            <a:r>
              <a:rPr lang="en-US" altLang="zh-CN" dirty="0">
                <a:solidFill>
                  <a:srgbClr val="6A3E3E"/>
                </a:solidFill>
                <a:latin typeface="Calibri" panose="020F0502020204030204" pitchFamily="34" charset="0"/>
              </a:rPr>
              <a:t>mt3</a:t>
            </a:r>
            <a:r>
              <a:rPr lang="en-US" altLang="zh-CN" dirty="0">
                <a:solidFill>
                  <a:srgbClr val="000000"/>
                </a:solidFill>
                <a:latin typeface="Calibri" panose="020F0502020204030204" pitchFamily="34" charset="0"/>
              </a:rPr>
              <a:t>.start();</a:t>
            </a:r>
          </a:p>
          <a:p>
            <a:r>
              <a:rPr lang="en-US" altLang="zh-CN" b="1" dirty="0">
                <a:solidFill>
                  <a:srgbClr val="7F0055"/>
                </a:solidFill>
                <a:latin typeface="Calibri" panose="020F0502020204030204" pitchFamily="34" charset="0"/>
              </a:rPr>
              <a:t>    try</a:t>
            </a:r>
            <a:r>
              <a:rPr lang="en-US" altLang="zh-CN" b="1" dirty="0">
                <a:solidFill>
                  <a:srgbClr val="000000"/>
                </a:solidFill>
                <a:latin typeface="Calibri" panose="020F0502020204030204" pitchFamily="34" charset="0"/>
              </a:rPr>
              <a:t> {</a:t>
            </a:r>
          </a:p>
          <a:p>
            <a:r>
              <a:rPr lang="fi-FI" altLang="zh-CN" dirty="0">
                <a:solidFill>
                  <a:srgbClr val="6A3E3E"/>
                </a:solidFill>
                <a:latin typeface="Calibri" panose="020F0502020204030204" pitchFamily="34" charset="0"/>
              </a:rPr>
              <a:t>      mt1</a:t>
            </a:r>
            <a:r>
              <a:rPr lang="fi-FI" altLang="zh-CN" dirty="0">
                <a:solidFill>
                  <a:srgbClr val="000000"/>
                </a:solidFill>
                <a:latin typeface="Calibri" panose="020F0502020204030204" pitchFamily="34" charset="0"/>
              </a:rPr>
              <a:t>.join();</a:t>
            </a:r>
            <a:r>
              <a:rPr lang="fi-FI" altLang="zh-CN" dirty="0">
                <a:solidFill>
                  <a:srgbClr val="6A3E3E"/>
                </a:solidFill>
                <a:latin typeface="Calibri" panose="020F0502020204030204" pitchFamily="34" charset="0"/>
              </a:rPr>
              <a:t>mt2</a:t>
            </a:r>
            <a:r>
              <a:rPr lang="fi-FI" altLang="zh-CN" dirty="0">
                <a:solidFill>
                  <a:srgbClr val="000000"/>
                </a:solidFill>
                <a:latin typeface="Calibri" panose="020F0502020204030204" pitchFamily="34" charset="0"/>
              </a:rPr>
              <a:t>.join();</a:t>
            </a:r>
            <a:r>
              <a:rPr lang="fi-FI" altLang="zh-CN" dirty="0">
                <a:solidFill>
                  <a:srgbClr val="6A3E3E"/>
                </a:solidFill>
                <a:latin typeface="Calibri" panose="020F0502020204030204" pitchFamily="34" charset="0"/>
              </a:rPr>
              <a:t>mt3</a:t>
            </a:r>
            <a:r>
              <a:rPr lang="fi-FI" altLang="zh-CN" dirty="0">
                <a:solidFill>
                  <a:srgbClr val="000000"/>
                </a:solidFill>
                <a:latin typeface="Calibri" panose="020F0502020204030204" pitchFamily="34" charset="0"/>
              </a:rPr>
              <a:t>.join();</a:t>
            </a:r>
          </a:p>
          <a:p>
            <a:r>
              <a:rPr lang="en-US" altLang="zh-CN"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catch</a:t>
            </a:r>
            <a:r>
              <a:rPr lang="en-US" altLang="zh-CN" b="1" dirty="0">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InterruptedException</a:t>
            </a:r>
            <a:r>
              <a:rPr lang="en-US" altLang="zh-CN" b="1" dirty="0">
                <a:solidFill>
                  <a:srgbClr val="000000"/>
                </a:solidFill>
                <a:latin typeface="Calibri" panose="020F0502020204030204" pitchFamily="34" charset="0"/>
              </a:rPr>
              <a:t> </a:t>
            </a:r>
            <a:r>
              <a:rPr lang="en-US" altLang="zh-CN" b="1" dirty="0" err="1">
                <a:solidFill>
                  <a:srgbClr val="6A3E3E"/>
                </a:solidFill>
                <a:latin typeface="Calibri" panose="020F0502020204030204" pitchFamily="34" charset="0"/>
              </a:rPr>
              <a:t>exc</a:t>
            </a:r>
            <a:r>
              <a:rPr lang="en-US" altLang="zh-CN" b="1"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"Main thread interrupted by join."</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nn-NO" altLang="zh-CN" b="1" dirty="0">
                <a:solidFill>
                  <a:srgbClr val="7F0055"/>
                </a:solidFill>
                <a:latin typeface="Calibri" panose="020F0502020204030204" pitchFamily="34" charset="0"/>
              </a:rPr>
              <a:t>    for</a:t>
            </a:r>
            <a:r>
              <a:rPr lang="nn-NO" altLang="zh-CN" b="1" dirty="0">
                <a:solidFill>
                  <a:srgbClr val="000000"/>
                </a:solidFill>
                <a:latin typeface="Calibri" panose="020F0502020204030204" pitchFamily="34" charset="0"/>
              </a:rPr>
              <a:t>(</a:t>
            </a:r>
            <a:r>
              <a:rPr lang="nn-NO" altLang="zh-CN" b="1" dirty="0">
                <a:solidFill>
                  <a:srgbClr val="7F0055"/>
                </a:solidFill>
                <a:latin typeface="Calibri" panose="020F0502020204030204" pitchFamily="34" charset="0"/>
              </a:rPr>
              <a:t>int</a:t>
            </a:r>
            <a:r>
              <a:rPr lang="nn-NO" altLang="zh-CN" b="1" dirty="0">
                <a:solidFill>
                  <a:srgbClr val="000000"/>
                </a:solidFill>
                <a:latin typeface="Calibri" panose="020F0502020204030204" pitchFamily="34" charset="0"/>
              </a:rPr>
              <a:t> </a:t>
            </a:r>
            <a:r>
              <a:rPr lang="nn-NO" altLang="zh-CN" b="1" dirty="0">
                <a:solidFill>
                  <a:srgbClr val="6A3E3E"/>
                </a:solidFill>
                <a:latin typeface="Calibri" panose="020F0502020204030204" pitchFamily="34" charset="0"/>
              </a:rPr>
              <a:t>i</a:t>
            </a:r>
            <a:r>
              <a:rPr lang="nn-NO" altLang="zh-CN" b="1" dirty="0">
                <a:solidFill>
                  <a:srgbClr val="000000"/>
                </a:solidFill>
                <a:latin typeface="Calibri" panose="020F0502020204030204" pitchFamily="34" charset="0"/>
              </a:rPr>
              <a:t> = 0; </a:t>
            </a:r>
            <a:r>
              <a:rPr lang="nn-NO" altLang="zh-CN" b="1" dirty="0">
                <a:solidFill>
                  <a:srgbClr val="6A3E3E"/>
                </a:solidFill>
                <a:latin typeface="Calibri" panose="020F0502020204030204" pitchFamily="34" charset="0"/>
              </a:rPr>
              <a:t>i</a:t>
            </a:r>
            <a:r>
              <a:rPr lang="nn-NO" altLang="zh-CN" b="1" dirty="0">
                <a:solidFill>
                  <a:srgbClr val="000000"/>
                </a:solidFill>
                <a:latin typeface="Calibri" panose="020F0502020204030204" pitchFamily="34" charset="0"/>
              </a:rPr>
              <a:t> &lt; 20; </a:t>
            </a:r>
            <a:r>
              <a:rPr lang="nn-NO" altLang="zh-CN" b="1" dirty="0">
                <a:solidFill>
                  <a:srgbClr val="6A3E3E"/>
                </a:solidFill>
                <a:latin typeface="Calibri" panose="020F0502020204030204" pitchFamily="34" charset="0"/>
              </a:rPr>
              <a:t>i</a:t>
            </a:r>
            <a:r>
              <a:rPr lang="nn-NO"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dirty="0" err="1">
                <a:solidFill>
                  <a:srgbClr val="000000"/>
                </a:solidFill>
                <a:latin typeface="Calibri" panose="020F0502020204030204" pitchFamily="34" charset="0"/>
              </a:rPr>
              <a:t>.print</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a:t>
            </a:r>
            <a:r>
              <a:rPr lang="en-US" altLang="zh-CN" b="1" dirty="0">
                <a:solidFill>
                  <a:srgbClr val="000000"/>
                </a:solidFill>
                <a:latin typeface="Calibri" panose="020F0502020204030204" pitchFamily="34" charset="0"/>
              </a:rPr>
              <a:t>);</a:t>
            </a:r>
          </a:p>
          <a:p>
            <a:r>
              <a:rPr lang="en-US" altLang="zh-CN" b="1" dirty="0">
                <a:solidFill>
                  <a:srgbClr val="7F0055"/>
                </a:solidFill>
                <a:latin typeface="Calibri" panose="020F0502020204030204" pitchFamily="34" charset="0"/>
              </a:rPr>
              <a:t>      try</a:t>
            </a:r>
            <a:r>
              <a:rPr lang="en-US" altLang="zh-CN" b="1"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Thread.</a:t>
            </a:r>
            <a:r>
              <a:rPr lang="en-US" altLang="zh-CN" i="1" dirty="0" err="1">
                <a:solidFill>
                  <a:srgbClr val="000000"/>
                </a:solidFill>
                <a:latin typeface="Calibri" panose="020F0502020204030204" pitchFamily="34" charset="0"/>
              </a:rPr>
              <a:t>sleep</a:t>
            </a:r>
            <a:r>
              <a:rPr lang="en-US" altLang="zh-CN" dirty="0">
                <a:solidFill>
                  <a:srgbClr val="000000"/>
                </a:solidFill>
                <a:latin typeface="Calibri" panose="020F0502020204030204" pitchFamily="34" charset="0"/>
              </a:rPr>
              <a:t>(100);</a:t>
            </a:r>
          </a:p>
          <a:p>
            <a:r>
              <a:rPr lang="en-US" altLang="zh-CN"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catch</a:t>
            </a:r>
            <a:r>
              <a:rPr lang="en-US" altLang="zh-CN" b="1" dirty="0">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InterruptedException</a:t>
            </a:r>
            <a:r>
              <a:rPr lang="en-US" altLang="zh-CN" b="1" dirty="0">
                <a:solidFill>
                  <a:srgbClr val="000000"/>
                </a:solidFill>
                <a:latin typeface="Calibri" panose="020F0502020204030204" pitchFamily="34" charset="0"/>
              </a:rPr>
              <a:t> </a:t>
            </a:r>
            <a:r>
              <a:rPr lang="en-US" altLang="zh-CN" b="1" dirty="0" err="1">
                <a:solidFill>
                  <a:srgbClr val="6A3E3E"/>
                </a:solidFill>
                <a:latin typeface="Calibri" panose="020F0502020204030204" pitchFamily="34" charset="0"/>
              </a:rPr>
              <a:t>exc</a:t>
            </a:r>
            <a:r>
              <a:rPr lang="en-US" altLang="zh-CN" b="1"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"Main thread interrupted."</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"Main thread ending."</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a:t>
            </a:r>
            <a:endParaRPr lang="zh-CN" altLang="en-US" dirty="0"/>
          </a:p>
        </p:txBody>
      </p:sp>
      <p:sp>
        <p:nvSpPr>
          <p:cNvPr id="5" name="文本框 4">
            <a:extLst>
              <a:ext uri="{FF2B5EF4-FFF2-40B4-BE49-F238E27FC236}">
                <a16:creationId xmlns:a16="http://schemas.microsoft.com/office/drawing/2014/main" id="{72D6E2E8-3190-42C9-92C5-5992B3B1F8F5}"/>
              </a:ext>
            </a:extLst>
          </p:cNvPr>
          <p:cNvSpPr txBox="1"/>
          <p:nvPr/>
        </p:nvSpPr>
        <p:spPr>
          <a:xfrm>
            <a:off x="6330461" y="4118316"/>
            <a:ext cx="2686930" cy="707886"/>
          </a:xfrm>
          <a:prstGeom prst="rect">
            <a:avLst/>
          </a:prstGeom>
          <a:noFill/>
        </p:spPr>
        <p:txBody>
          <a:bodyPr wrap="square" rtlCol="0">
            <a:spAutoFit/>
          </a:bodyPr>
          <a:lstStyle/>
          <a:p>
            <a:r>
              <a:rPr lang="en-US" altLang="zh-CN" sz="2000" b="1" dirty="0">
                <a:solidFill>
                  <a:srgbClr val="FF0000"/>
                </a:solidFill>
              </a:rPr>
              <a:t>Pay attention to the difference of  output</a:t>
            </a:r>
            <a:endParaRPr lang="zh-CN" altLang="en-US" sz="2000" b="1" dirty="0">
              <a:solidFill>
                <a:srgbClr val="FF0000"/>
              </a:solidFill>
            </a:endParaRPr>
          </a:p>
        </p:txBody>
      </p:sp>
    </p:spTree>
    <p:extLst>
      <p:ext uri="{BB962C8B-B14F-4D97-AF65-F5344CB8AC3E}">
        <p14:creationId xmlns:p14="http://schemas.microsoft.com/office/powerpoint/2010/main" val="2333936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68D28E-FAC2-493F-BA51-2EB5BA75743A}"/>
              </a:ext>
            </a:extLst>
          </p:cNvPr>
          <p:cNvSpPr>
            <a:spLocks noGrp="1"/>
          </p:cNvSpPr>
          <p:nvPr>
            <p:ph type="title"/>
          </p:nvPr>
        </p:nvSpPr>
        <p:spPr/>
        <p:txBody>
          <a:bodyPr/>
          <a:lstStyle/>
          <a:p>
            <a:r>
              <a:rPr lang="en-US" altLang="zh-CN" b="1" dirty="0"/>
              <a:t>Thread Priorities</a:t>
            </a:r>
            <a:endParaRPr lang="zh-CN" altLang="en-US" dirty="0"/>
          </a:p>
        </p:txBody>
      </p:sp>
      <p:sp>
        <p:nvSpPr>
          <p:cNvPr id="3" name="内容占位符 2">
            <a:extLst>
              <a:ext uri="{FF2B5EF4-FFF2-40B4-BE49-F238E27FC236}">
                <a16:creationId xmlns:a16="http://schemas.microsoft.com/office/drawing/2014/main" id="{E9EE8016-D688-4DD3-8961-66446C399EA8}"/>
              </a:ext>
            </a:extLst>
          </p:cNvPr>
          <p:cNvSpPr>
            <a:spLocks noGrp="1"/>
          </p:cNvSpPr>
          <p:nvPr>
            <p:ph idx="1"/>
          </p:nvPr>
        </p:nvSpPr>
        <p:spPr/>
        <p:txBody>
          <a:bodyPr/>
          <a:lstStyle/>
          <a:p>
            <a:r>
              <a:rPr lang="en-US" altLang="zh-CN" dirty="0"/>
              <a:t>Each thread has associated with it a priority setting. A thread’s priority determines how much CPU time a thread receives relative to the other active threads. In general, over a given period of time, low-priority threads receive little. High-priority threads receive a lot.</a:t>
            </a:r>
            <a:endParaRPr lang="zh-CN" altLang="en-US" dirty="0"/>
          </a:p>
        </p:txBody>
      </p:sp>
    </p:spTree>
    <p:extLst>
      <p:ext uri="{BB962C8B-B14F-4D97-AF65-F5344CB8AC3E}">
        <p14:creationId xmlns:p14="http://schemas.microsoft.com/office/powerpoint/2010/main" val="13297234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68D28E-FAC2-493F-BA51-2EB5BA75743A}"/>
              </a:ext>
            </a:extLst>
          </p:cNvPr>
          <p:cNvSpPr>
            <a:spLocks noGrp="1"/>
          </p:cNvSpPr>
          <p:nvPr>
            <p:ph type="title"/>
          </p:nvPr>
        </p:nvSpPr>
        <p:spPr/>
        <p:txBody>
          <a:bodyPr/>
          <a:lstStyle/>
          <a:p>
            <a:r>
              <a:rPr lang="en-US" altLang="zh-CN" b="1" dirty="0"/>
              <a:t>Thread Priorities</a:t>
            </a:r>
            <a:endParaRPr lang="zh-CN" altLang="en-US" dirty="0"/>
          </a:p>
        </p:txBody>
      </p:sp>
      <p:sp>
        <p:nvSpPr>
          <p:cNvPr id="3" name="内容占位符 2">
            <a:extLst>
              <a:ext uri="{FF2B5EF4-FFF2-40B4-BE49-F238E27FC236}">
                <a16:creationId xmlns:a16="http://schemas.microsoft.com/office/drawing/2014/main" id="{E9EE8016-D688-4DD3-8961-66446C399EA8}"/>
              </a:ext>
            </a:extLst>
          </p:cNvPr>
          <p:cNvSpPr>
            <a:spLocks noGrp="1"/>
          </p:cNvSpPr>
          <p:nvPr>
            <p:ph idx="1"/>
          </p:nvPr>
        </p:nvSpPr>
        <p:spPr/>
        <p:txBody>
          <a:bodyPr/>
          <a:lstStyle/>
          <a:p>
            <a:r>
              <a:rPr lang="en-US" altLang="zh-CN" dirty="0"/>
              <a:t>When a child thread is started, its priority setting is equal to that of its parent thread. You can change a thread’s priority by calling </a:t>
            </a:r>
            <a:r>
              <a:rPr lang="en-US" altLang="zh-CN" b="1" dirty="0" err="1"/>
              <a:t>setPriority</a:t>
            </a:r>
            <a:r>
              <a:rPr lang="en-US" altLang="zh-CN" b="1" dirty="0"/>
              <a:t>( )</a:t>
            </a:r>
            <a:r>
              <a:rPr lang="en-US" altLang="zh-CN" dirty="0"/>
              <a:t>, which is a member of </a:t>
            </a:r>
            <a:r>
              <a:rPr lang="en-US" altLang="zh-CN" b="1" dirty="0"/>
              <a:t>Thread</a:t>
            </a:r>
            <a:r>
              <a:rPr lang="en-US" altLang="zh-CN" dirty="0"/>
              <a:t>. This is its general form:</a:t>
            </a:r>
          </a:p>
          <a:p>
            <a:pPr lvl="1"/>
            <a:r>
              <a:rPr lang="en-US" altLang="zh-CN" dirty="0"/>
              <a:t>final void </a:t>
            </a:r>
            <a:r>
              <a:rPr lang="en-US" altLang="zh-CN" dirty="0" err="1"/>
              <a:t>setPriority</a:t>
            </a:r>
            <a:r>
              <a:rPr lang="en-US" altLang="zh-CN" dirty="0"/>
              <a:t>(int </a:t>
            </a:r>
            <a:r>
              <a:rPr lang="en-US" altLang="zh-CN" i="1" dirty="0"/>
              <a:t>level</a:t>
            </a:r>
            <a:r>
              <a:rPr lang="en-US" altLang="zh-CN" dirty="0"/>
              <a:t>)</a:t>
            </a:r>
          </a:p>
          <a:p>
            <a:r>
              <a:rPr lang="en-US" altLang="zh-CN" dirty="0"/>
              <a:t>Here, </a:t>
            </a:r>
            <a:r>
              <a:rPr lang="en-US" altLang="zh-CN" i="1" dirty="0"/>
              <a:t>level </a:t>
            </a:r>
            <a:r>
              <a:rPr lang="en-US" altLang="zh-CN" dirty="0"/>
              <a:t>specifies the new priority setting for the calling thread. The value of </a:t>
            </a:r>
            <a:r>
              <a:rPr lang="en-US" altLang="zh-CN" i="1" dirty="0"/>
              <a:t>level </a:t>
            </a:r>
            <a:r>
              <a:rPr lang="en-US" altLang="zh-CN" dirty="0"/>
              <a:t>must be within the range </a:t>
            </a:r>
            <a:r>
              <a:rPr lang="en-US" altLang="zh-CN" b="1" dirty="0"/>
              <a:t>MIN_PRIORITY </a:t>
            </a:r>
            <a:r>
              <a:rPr lang="en-US" altLang="zh-CN" dirty="0"/>
              <a:t>and </a:t>
            </a:r>
            <a:r>
              <a:rPr lang="en-US" altLang="zh-CN" b="1" dirty="0"/>
              <a:t>MAX_PRIORITY</a:t>
            </a:r>
            <a:r>
              <a:rPr lang="en-US" altLang="zh-CN" dirty="0"/>
              <a:t>. Currently, these values are 1 and 10, respectively. To return a thread to default priority, specify </a:t>
            </a:r>
            <a:r>
              <a:rPr lang="en-US" altLang="zh-CN" b="1" dirty="0"/>
              <a:t>NORM_PRIORITY</a:t>
            </a:r>
            <a:r>
              <a:rPr lang="en-US" altLang="zh-CN" dirty="0"/>
              <a:t>, which is currently 5.</a:t>
            </a:r>
            <a:endParaRPr lang="zh-CN" altLang="en-US" dirty="0"/>
          </a:p>
        </p:txBody>
      </p:sp>
    </p:spTree>
    <p:extLst>
      <p:ext uri="{BB962C8B-B14F-4D97-AF65-F5344CB8AC3E}">
        <p14:creationId xmlns:p14="http://schemas.microsoft.com/office/powerpoint/2010/main" val="23795063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E4009B53-D704-42F4-A241-9D26F3F06B6A}"/>
              </a:ext>
            </a:extLst>
          </p:cNvPr>
          <p:cNvSpPr/>
          <p:nvPr/>
        </p:nvSpPr>
        <p:spPr>
          <a:xfrm>
            <a:off x="1181686" y="464632"/>
            <a:ext cx="6513341" cy="6186309"/>
          </a:xfrm>
          <a:prstGeom prst="rect">
            <a:avLst/>
          </a:prstGeom>
        </p:spPr>
        <p:txBody>
          <a:bodyPr wrap="square">
            <a:spAutoFit/>
          </a:bodyPr>
          <a:lstStyle/>
          <a:p>
            <a:r>
              <a:rPr lang="en-US" altLang="zh-CN" b="1" dirty="0">
                <a:solidFill>
                  <a:srgbClr val="7F0055"/>
                </a:solidFill>
                <a:latin typeface="Calibri" panose="020F0502020204030204" pitchFamily="34" charset="0"/>
              </a:rPr>
              <a:t>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class</a:t>
            </a:r>
            <a:r>
              <a:rPr lang="en-US" altLang="zh-CN" b="1" dirty="0">
                <a:solidFill>
                  <a:srgbClr val="000000"/>
                </a:solidFill>
                <a:latin typeface="Calibri" panose="020F0502020204030204" pitchFamily="34" charset="0"/>
              </a:rPr>
              <a:t> Priority </a:t>
            </a:r>
            <a:r>
              <a:rPr lang="en-US" altLang="zh-CN" b="1" dirty="0">
                <a:solidFill>
                  <a:srgbClr val="7F0055"/>
                </a:solidFill>
                <a:latin typeface="Calibri" panose="020F0502020204030204" pitchFamily="34" charset="0"/>
              </a:rPr>
              <a:t>extends</a:t>
            </a:r>
            <a:r>
              <a:rPr lang="en-US" altLang="zh-CN" b="1" dirty="0">
                <a:solidFill>
                  <a:srgbClr val="000000"/>
                </a:solidFill>
                <a:latin typeface="Calibri" panose="020F0502020204030204" pitchFamily="34" charset="0"/>
              </a:rPr>
              <a:t> Thread {</a:t>
            </a:r>
          </a:p>
          <a:p>
            <a:r>
              <a:rPr lang="en-US" altLang="zh-CN" b="1" dirty="0">
                <a:solidFill>
                  <a:srgbClr val="7F0055"/>
                </a:solidFill>
                <a:latin typeface="Calibri" panose="020F0502020204030204" pitchFamily="34" charset="0"/>
              </a:rPr>
              <a:t>  int</a:t>
            </a:r>
            <a:r>
              <a:rPr lang="en-US" altLang="zh-CN" b="1" dirty="0">
                <a:solidFill>
                  <a:srgbClr val="000000"/>
                </a:solidFill>
                <a:latin typeface="Calibri" panose="020F0502020204030204" pitchFamily="34" charset="0"/>
              </a:rPr>
              <a:t> </a:t>
            </a:r>
            <a:r>
              <a:rPr lang="en-US" altLang="zh-CN" b="1" dirty="0">
                <a:solidFill>
                  <a:srgbClr val="0000C0"/>
                </a:solidFill>
                <a:latin typeface="Calibri" panose="020F0502020204030204" pitchFamily="34" charset="0"/>
              </a:rPr>
              <a:t>count</a:t>
            </a:r>
            <a:r>
              <a:rPr lang="en-US" altLang="zh-CN" b="1" dirty="0">
                <a:solidFill>
                  <a:srgbClr val="000000"/>
                </a:solidFill>
                <a:latin typeface="Calibri" panose="020F0502020204030204" pitchFamily="34" charset="0"/>
              </a:rPr>
              <a:t>;</a:t>
            </a:r>
          </a:p>
          <a:p>
            <a:r>
              <a:rPr lang="en-US" altLang="zh-CN" b="1" dirty="0">
                <a:solidFill>
                  <a:srgbClr val="7F0055"/>
                </a:solidFill>
                <a:latin typeface="Calibri" panose="020F0502020204030204" pitchFamily="34" charset="0"/>
              </a:rPr>
              <a:t>  static</a:t>
            </a:r>
            <a:r>
              <a:rPr lang="en-US" altLang="zh-CN" b="1" dirty="0">
                <a:solidFill>
                  <a:srgbClr val="000000"/>
                </a:solidFill>
                <a:latin typeface="Calibri" panose="020F0502020204030204" pitchFamily="34" charset="0"/>
              </a:rPr>
              <a:t> String </a:t>
            </a:r>
            <a:r>
              <a:rPr lang="en-US" altLang="zh-CN" b="1" i="1" dirty="0" err="1">
                <a:solidFill>
                  <a:srgbClr val="0000C0"/>
                </a:solidFill>
                <a:latin typeface="Calibri" panose="020F0502020204030204" pitchFamily="34" charset="0"/>
              </a:rPr>
              <a:t>currentName</a:t>
            </a:r>
            <a:r>
              <a:rPr lang="en-US" altLang="zh-CN" b="1" i="1" dirty="0">
                <a:solidFill>
                  <a:srgbClr val="000000"/>
                </a:solidFill>
                <a:latin typeface="Calibri" panose="020F0502020204030204" pitchFamily="34" charset="0"/>
              </a:rPr>
              <a:t>;</a:t>
            </a:r>
          </a:p>
          <a:p>
            <a:r>
              <a:rPr lang="en-US" altLang="zh-CN" b="1" dirty="0">
                <a:solidFill>
                  <a:srgbClr val="7F0055"/>
                </a:solidFill>
                <a:latin typeface="Calibri" panose="020F0502020204030204" pitchFamily="34" charset="0"/>
              </a:rPr>
              <a:t>  static</a:t>
            </a:r>
            <a:r>
              <a:rPr lang="en-US" altLang="zh-CN" b="1" dirty="0">
                <a:solidFill>
                  <a:srgbClr val="000000"/>
                </a:solidFill>
                <a:latin typeface="Calibri" panose="020F0502020204030204" pitchFamily="34" charset="0"/>
              </a:rPr>
              <a:t> </a:t>
            </a:r>
            <a:r>
              <a:rPr lang="en-US" altLang="zh-CN" b="1" dirty="0" err="1">
                <a:solidFill>
                  <a:srgbClr val="7F0055"/>
                </a:solidFill>
                <a:latin typeface="Calibri" panose="020F0502020204030204" pitchFamily="34" charset="0"/>
              </a:rPr>
              <a:t>boolean</a:t>
            </a:r>
            <a:r>
              <a:rPr lang="en-US" altLang="zh-CN" b="1" dirty="0">
                <a:solidFill>
                  <a:srgbClr val="000000"/>
                </a:solidFill>
                <a:latin typeface="Calibri" panose="020F0502020204030204" pitchFamily="34" charset="0"/>
              </a:rPr>
              <a:t> </a:t>
            </a:r>
            <a:r>
              <a:rPr lang="en-US" altLang="zh-CN" b="1" i="1" dirty="0">
                <a:solidFill>
                  <a:srgbClr val="0000C0"/>
                </a:solidFill>
                <a:latin typeface="Calibri" panose="020F0502020204030204" pitchFamily="34" charset="0"/>
              </a:rPr>
              <a:t>stop</a:t>
            </a:r>
            <a:r>
              <a:rPr lang="en-US" altLang="zh-CN" b="1" i="1" dirty="0">
                <a:solidFill>
                  <a:srgbClr val="000000"/>
                </a:solidFill>
                <a:latin typeface="Calibri" panose="020F0502020204030204" pitchFamily="34" charset="0"/>
              </a:rPr>
              <a:t> = </a:t>
            </a:r>
            <a:r>
              <a:rPr lang="en-US" altLang="zh-CN" b="1" i="1" dirty="0">
                <a:solidFill>
                  <a:srgbClr val="7F0055"/>
                </a:solidFill>
                <a:latin typeface="Calibri" panose="020F0502020204030204" pitchFamily="34" charset="0"/>
              </a:rPr>
              <a:t>false</a:t>
            </a:r>
            <a:r>
              <a:rPr lang="en-US" altLang="zh-CN" b="1" i="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Priority(String </a:t>
            </a:r>
            <a:r>
              <a:rPr lang="en-US" altLang="zh-CN" dirty="0">
                <a:solidFill>
                  <a:srgbClr val="6A3E3E"/>
                </a:solidFill>
                <a:latin typeface="Calibri" panose="020F0502020204030204" pitchFamily="34" charset="0"/>
              </a:rPr>
              <a:t>name</a:t>
            </a:r>
            <a:r>
              <a:rPr lang="en-US" altLang="zh-CN" dirty="0">
                <a:solidFill>
                  <a:srgbClr val="000000"/>
                </a:solidFill>
                <a:latin typeface="Calibri" panose="020F0502020204030204" pitchFamily="34" charset="0"/>
              </a:rPr>
              <a:t>){</a:t>
            </a:r>
          </a:p>
          <a:p>
            <a:r>
              <a:rPr lang="en-US" altLang="zh-CN" b="1" dirty="0">
                <a:solidFill>
                  <a:srgbClr val="7F0055"/>
                </a:solidFill>
                <a:latin typeface="Calibri" panose="020F0502020204030204" pitchFamily="34" charset="0"/>
              </a:rPr>
              <a:t>    super</a:t>
            </a:r>
            <a:r>
              <a:rPr lang="en-US" altLang="zh-CN" b="1" dirty="0">
                <a:solidFill>
                  <a:srgbClr val="000000"/>
                </a:solidFill>
                <a:latin typeface="Calibri" panose="020F0502020204030204" pitchFamily="34" charset="0"/>
              </a:rPr>
              <a:t>(</a:t>
            </a:r>
            <a:r>
              <a:rPr lang="en-US" altLang="zh-CN" b="1" dirty="0">
                <a:solidFill>
                  <a:srgbClr val="6A3E3E"/>
                </a:solidFill>
                <a:latin typeface="Calibri" panose="020F0502020204030204" pitchFamily="34" charset="0"/>
              </a:rPr>
              <a:t>name</a:t>
            </a:r>
            <a:r>
              <a:rPr lang="en-US" altLang="zh-CN" b="1" dirty="0">
                <a:solidFill>
                  <a:srgbClr val="000000"/>
                </a:solidFill>
                <a:latin typeface="Calibri" panose="020F0502020204030204" pitchFamily="34" charset="0"/>
              </a:rPr>
              <a:t>);</a:t>
            </a:r>
          </a:p>
          <a:p>
            <a:r>
              <a:rPr lang="en-US" altLang="zh-CN" i="1" dirty="0">
                <a:solidFill>
                  <a:srgbClr val="0000C0"/>
                </a:solidFill>
                <a:latin typeface="Calibri" panose="020F0502020204030204" pitchFamily="34" charset="0"/>
              </a:rPr>
              <a:t>    </a:t>
            </a:r>
            <a:r>
              <a:rPr lang="en-US" altLang="zh-CN" i="1" dirty="0" err="1">
                <a:solidFill>
                  <a:srgbClr val="0000C0"/>
                </a:solidFill>
                <a:latin typeface="Calibri" panose="020F0502020204030204" pitchFamily="34" charset="0"/>
              </a:rPr>
              <a:t>currentName</a:t>
            </a:r>
            <a:r>
              <a:rPr lang="en-US" altLang="zh-CN" i="1" dirty="0">
                <a:solidFill>
                  <a:srgbClr val="000000"/>
                </a:solidFill>
                <a:latin typeface="Calibri" panose="020F0502020204030204" pitchFamily="34" charset="0"/>
              </a:rPr>
              <a:t> </a:t>
            </a:r>
            <a:r>
              <a:rPr lang="en-US" altLang="zh-CN" dirty="0">
                <a:solidFill>
                  <a:srgbClr val="000000"/>
                </a:solidFill>
                <a:latin typeface="Calibri" panose="020F0502020204030204" pitchFamily="34" charset="0"/>
              </a:rPr>
              <a:t>= </a:t>
            </a:r>
            <a:r>
              <a:rPr lang="en-US" altLang="zh-CN" dirty="0">
                <a:solidFill>
                  <a:srgbClr val="6A3E3E"/>
                </a:solidFill>
                <a:latin typeface="Calibri" panose="020F0502020204030204" pitchFamily="34" charset="0"/>
              </a:rPr>
              <a:t>name</a:t>
            </a:r>
            <a:r>
              <a:rPr lang="en-US" altLang="zh-CN" dirty="0">
                <a:solidFill>
                  <a:srgbClr val="000000"/>
                </a:solidFill>
                <a:latin typeface="Calibri" panose="020F0502020204030204" pitchFamily="34" charset="0"/>
              </a:rPr>
              <a:t>;</a:t>
            </a:r>
          </a:p>
          <a:p>
            <a:r>
              <a:rPr lang="en-US" altLang="zh-CN" dirty="0">
                <a:solidFill>
                  <a:srgbClr val="0000C0"/>
                </a:solidFill>
                <a:latin typeface="Calibri" panose="020F0502020204030204" pitchFamily="34" charset="0"/>
              </a:rPr>
              <a:t>    count</a:t>
            </a:r>
            <a:r>
              <a:rPr lang="en-US" altLang="zh-CN" dirty="0">
                <a:solidFill>
                  <a:srgbClr val="000000"/>
                </a:solidFill>
                <a:latin typeface="Calibri" panose="020F0502020204030204" pitchFamily="34" charset="0"/>
              </a:rPr>
              <a:t> = 0;</a:t>
            </a:r>
          </a:p>
          <a:p>
            <a:r>
              <a:rPr lang="en-US" altLang="zh-CN" dirty="0">
                <a:solidFill>
                  <a:srgbClr val="000000"/>
                </a:solidFill>
                <a:latin typeface="Calibri" panose="020F0502020204030204" pitchFamily="34" charset="0"/>
              </a:rPr>
              <a:t>  }</a:t>
            </a:r>
          </a:p>
          <a:p>
            <a:r>
              <a:rPr lang="en-US" altLang="zh-CN" b="1" dirty="0">
                <a:solidFill>
                  <a:srgbClr val="7F0055"/>
                </a:solidFill>
                <a:latin typeface="Calibri" panose="020F0502020204030204" pitchFamily="34" charset="0"/>
              </a:rPr>
              <a:t>  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void</a:t>
            </a:r>
            <a:r>
              <a:rPr lang="en-US" altLang="zh-CN" b="1" dirty="0">
                <a:solidFill>
                  <a:srgbClr val="000000"/>
                </a:solidFill>
                <a:latin typeface="Calibri" panose="020F0502020204030204" pitchFamily="34" charset="0"/>
              </a:rPr>
              <a:t> run() {</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.println</a:t>
            </a:r>
            <a:r>
              <a:rPr lang="en-US" altLang="zh-CN" b="1" i="1" dirty="0">
                <a:solidFill>
                  <a:srgbClr val="000000"/>
                </a:solidFill>
                <a:latin typeface="Calibri" panose="020F0502020204030204" pitchFamily="34" charset="0"/>
              </a:rPr>
              <a:t>(</a:t>
            </a:r>
            <a:r>
              <a:rPr lang="en-US" altLang="zh-CN" b="1" i="1" dirty="0" err="1">
                <a:solidFill>
                  <a:srgbClr val="000000"/>
                </a:solidFill>
                <a:latin typeface="Calibri" panose="020F0502020204030204" pitchFamily="34" charset="0"/>
              </a:rPr>
              <a:t>getName</a:t>
            </a:r>
            <a:r>
              <a:rPr lang="en-US" altLang="zh-CN" b="1" i="1" dirty="0">
                <a:solidFill>
                  <a:srgbClr val="000000"/>
                </a:solidFill>
                <a:latin typeface="Calibri" panose="020F0502020204030204" pitchFamily="34" charset="0"/>
              </a:rPr>
              <a:t>() + </a:t>
            </a:r>
            <a:r>
              <a:rPr lang="en-US" altLang="zh-CN" b="1" i="1" dirty="0">
                <a:solidFill>
                  <a:srgbClr val="2A00FF"/>
                </a:solidFill>
                <a:latin typeface="Calibri" panose="020F0502020204030204" pitchFamily="34" charset="0"/>
              </a:rPr>
              <a:t>" starting."</a:t>
            </a:r>
            <a:r>
              <a:rPr lang="en-US" altLang="zh-CN" b="1" i="1" dirty="0">
                <a:solidFill>
                  <a:srgbClr val="000000"/>
                </a:solidFill>
                <a:latin typeface="Calibri" panose="020F0502020204030204" pitchFamily="34" charset="0"/>
              </a:rPr>
              <a:t>);</a:t>
            </a:r>
          </a:p>
          <a:p>
            <a:r>
              <a:rPr lang="en-US" altLang="zh-CN" b="1" dirty="0">
                <a:solidFill>
                  <a:srgbClr val="7F0055"/>
                </a:solidFill>
                <a:latin typeface="Calibri" panose="020F0502020204030204" pitchFamily="34" charset="0"/>
              </a:rPr>
              <a:t>    do</a:t>
            </a:r>
            <a:r>
              <a:rPr lang="en-US" altLang="zh-CN" b="1" dirty="0">
                <a:solidFill>
                  <a:srgbClr val="000000"/>
                </a:solidFill>
                <a:latin typeface="Calibri" panose="020F0502020204030204" pitchFamily="34" charset="0"/>
              </a:rPr>
              <a:t> {</a:t>
            </a:r>
          </a:p>
          <a:p>
            <a:r>
              <a:rPr lang="en-US" altLang="zh-CN" dirty="0">
                <a:solidFill>
                  <a:srgbClr val="0000C0"/>
                </a:solidFill>
                <a:latin typeface="Calibri" panose="020F0502020204030204" pitchFamily="34" charset="0"/>
              </a:rPr>
              <a:t>      count</a:t>
            </a:r>
            <a:r>
              <a:rPr lang="en-US" altLang="zh-CN" dirty="0">
                <a:solidFill>
                  <a:srgbClr val="000000"/>
                </a:solidFill>
                <a:latin typeface="Calibri" panose="020F0502020204030204" pitchFamily="34" charset="0"/>
              </a:rPr>
              <a:t>++;</a:t>
            </a:r>
          </a:p>
          <a:p>
            <a:r>
              <a:rPr lang="en-US" altLang="zh-CN" b="1" dirty="0">
                <a:solidFill>
                  <a:srgbClr val="7F0055"/>
                </a:solidFill>
                <a:latin typeface="Calibri" panose="020F0502020204030204" pitchFamily="34" charset="0"/>
              </a:rPr>
              <a:t>      if</a:t>
            </a:r>
            <a:r>
              <a:rPr lang="en-US" altLang="zh-CN" b="1" dirty="0">
                <a:solidFill>
                  <a:srgbClr val="000000"/>
                </a:solidFill>
                <a:latin typeface="Calibri" panose="020F0502020204030204" pitchFamily="34" charset="0"/>
              </a:rPr>
              <a:t>(</a:t>
            </a:r>
            <a:r>
              <a:rPr lang="en-US" altLang="zh-CN" b="1" i="1" dirty="0" err="1">
                <a:solidFill>
                  <a:srgbClr val="0000C0"/>
                </a:solidFill>
                <a:latin typeface="Calibri" panose="020F0502020204030204" pitchFamily="34" charset="0"/>
              </a:rPr>
              <a:t>currentName</a:t>
            </a:r>
            <a:r>
              <a:rPr lang="en-US" altLang="zh-CN" b="1" i="1" dirty="0" err="1">
                <a:solidFill>
                  <a:srgbClr val="000000"/>
                </a:solidFill>
                <a:latin typeface="Calibri" panose="020F0502020204030204" pitchFamily="34" charset="0"/>
              </a:rPr>
              <a:t>.compareTo</a:t>
            </a:r>
            <a:r>
              <a:rPr lang="en-US" altLang="zh-CN" b="1" i="1" dirty="0">
                <a:solidFill>
                  <a:srgbClr val="000000"/>
                </a:solidFill>
                <a:latin typeface="Calibri" panose="020F0502020204030204" pitchFamily="34" charset="0"/>
              </a:rPr>
              <a:t>(</a:t>
            </a:r>
            <a:r>
              <a:rPr lang="en-US" altLang="zh-CN" b="1" i="1" dirty="0" err="1">
                <a:solidFill>
                  <a:srgbClr val="000000"/>
                </a:solidFill>
                <a:latin typeface="Calibri" panose="020F0502020204030204" pitchFamily="34" charset="0"/>
              </a:rPr>
              <a:t>getName</a:t>
            </a:r>
            <a:r>
              <a:rPr lang="en-US" altLang="zh-CN" b="1" i="1" dirty="0">
                <a:solidFill>
                  <a:srgbClr val="000000"/>
                </a:solidFill>
                <a:latin typeface="Calibri" panose="020F0502020204030204" pitchFamily="34" charset="0"/>
              </a:rPr>
              <a:t>()) != 0) {</a:t>
            </a:r>
          </a:p>
          <a:p>
            <a:r>
              <a:rPr lang="en-US" altLang="zh-CN" i="1" dirty="0">
                <a:solidFill>
                  <a:srgbClr val="0000C0"/>
                </a:solidFill>
                <a:latin typeface="Calibri" panose="020F0502020204030204" pitchFamily="34" charset="0"/>
              </a:rPr>
              <a:t>        </a:t>
            </a:r>
            <a:r>
              <a:rPr lang="en-US" altLang="zh-CN" i="1" dirty="0" err="1">
                <a:solidFill>
                  <a:srgbClr val="0000C0"/>
                </a:solidFill>
                <a:latin typeface="Calibri" panose="020F0502020204030204" pitchFamily="34" charset="0"/>
              </a:rPr>
              <a:t>currentName</a:t>
            </a:r>
            <a:r>
              <a:rPr lang="en-US" altLang="zh-CN" i="1" dirty="0">
                <a:solidFill>
                  <a:srgbClr val="000000"/>
                </a:solidFill>
                <a:latin typeface="Calibri" panose="020F0502020204030204" pitchFamily="34" charset="0"/>
              </a:rPr>
              <a:t> = </a:t>
            </a:r>
            <a:r>
              <a:rPr lang="en-US" altLang="zh-CN" i="1" dirty="0" err="1">
                <a:solidFill>
                  <a:srgbClr val="000000"/>
                </a:solidFill>
                <a:latin typeface="Calibri" panose="020F0502020204030204" pitchFamily="34" charset="0"/>
              </a:rPr>
              <a:t>getName</a:t>
            </a:r>
            <a:r>
              <a:rPr lang="en-US" altLang="zh-CN" i="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.println</a:t>
            </a:r>
            <a:r>
              <a:rPr lang="en-US" altLang="zh-CN" b="1" i="1" dirty="0">
                <a:solidFill>
                  <a:srgbClr val="000000"/>
                </a:solidFill>
                <a:latin typeface="Calibri" panose="020F0502020204030204" pitchFamily="34" charset="0"/>
              </a:rPr>
              <a:t>(</a:t>
            </a:r>
            <a:r>
              <a:rPr lang="en-US" altLang="zh-CN" b="1" i="1" dirty="0">
                <a:solidFill>
                  <a:srgbClr val="2A00FF"/>
                </a:solidFill>
                <a:latin typeface="Calibri" panose="020F0502020204030204" pitchFamily="34" charset="0"/>
              </a:rPr>
              <a:t>"In "</a:t>
            </a:r>
            <a:r>
              <a:rPr lang="en-US" altLang="zh-CN" b="1" i="1" dirty="0">
                <a:solidFill>
                  <a:srgbClr val="000000"/>
                </a:solidFill>
                <a:latin typeface="Calibri" panose="020F0502020204030204" pitchFamily="34" charset="0"/>
              </a:rPr>
              <a:t> + </a:t>
            </a:r>
            <a:r>
              <a:rPr lang="en-US" altLang="zh-CN" b="1" i="1" dirty="0" err="1">
                <a:solidFill>
                  <a:srgbClr val="0000C0"/>
                </a:solidFill>
                <a:latin typeface="Calibri" panose="020F0502020204030204" pitchFamily="34" charset="0"/>
              </a:rPr>
              <a:t>currentName</a:t>
            </a:r>
            <a:r>
              <a:rPr lang="en-US" altLang="zh-CN" b="1" i="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while</a:t>
            </a:r>
            <a:r>
              <a:rPr lang="en-US" altLang="zh-CN" b="1" dirty="0">
                <a:solidFill>
                  <a:srgbClr val="000000"/>
                </a:solidFill>
                <a:latin typeface="Calibri" panose="020F0502020204030204" pitchFamily="34" charset="0"/>
              </a:rPr>
              <a:t>(</a:t>
            </a:r>
            <a:r>
              <a:rPr lang="en-US" altLang="zh-CN" b="1" i="1" dirty="0">
                <a:solidFill>
                  <a:srgbClr val="0000C0"/>
                </a:solidFill>
                <a:latin typeface="Calibri" panose="020F0502020204030204" pitchFamily="34" charset="0"/>
              </a:rPr>
              <a:t>stop</a:t>
            </a:r>
            <a:r>
              <a:rPr lang="en-US" altLang="zh-CN" b="1" i="1" dirty="0">
                <a:solidFill>
                  <a:srgbClr val="000000"/>
                </a:solidFill>
                <a:latin typeface="Calibri" panose="020F0502020204030204" pitchFamily="34" charset="0"/>
              </a:rPr>
              <a:t> </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false</a:t>
            </a:r>
            <a:r>
              <a:rPr lang="en-US" altLang="zh-CN" b="1" dirty="0">
                <a:solidFill>
                  <a:srgbClr val="000000"/>
                </a:solidFill>
                <a:latin typeface="Calibri" panose="020F0502020204030204" pitchFamily="34" charset="0"/>
              </a:rPr>
              <a:t> &amp;&amp;</a:t>
            </a:r>
            <a:r>
              <a:rPr lang="en-US" altLang="zh-CN" b="1" i="1" dirty="0">
                <a:solidFill>
                  <a:srgbClr val="000000"/>
                </a:solidFill>
                <a:latin typeface="Calibri" panose="020F0502020204030204" pitchFamily="34" charset="0"/>
              </a:rPr>
              <a:t> </a:t>
            </a:r>
            <a:r>
              <a:rPr lang="en-US" altLang="zh-CN" b="1" i="1" dirty="0">
                <a:solidFill>
                  <a:srgbClr val="0000C0"/>
                </a:solidFill>
                <a:latin typeface="Calibri" panose="020F0502020204030204" pitchFamily="34" charset="0"/>
              </a:rPr>
              <a:t>count</a:t>
            </a:r>
            <a:r>
              <a:rPr lang="en-US" altLang="zh-CN" b="1" i="1" dirty="0">
                <a:solidFill>
                  <a:srgbClr val="000000"/>
                </a:solidFill>
                <a:latin typeface="Calibri" panose="020F0502020204030204" pitchFamily="34" charset="0"/>
              </a:rPr>
              <a:t> </a:t>
            </a:r>
            <a:r>
              <a:rPr lang="en-US" altLang="zh-CN" b="1" dirty="0">
                <a:solidFill>
                  <a:srgbClr val="000000"/>
                </a:solidFill>
                <a:latin typeface="Calibri" panose="020F0502020204030204" pitchFamily="34" charset="0"/>
              </a:rPr>
              <a:t>&lt; 10000000);</a:t>
            </a:r>
          </a:p>
          <a:p>
            <a:r>
              <a:rPr lang="en-US" altLang="zh-CN" i="1" dirty="0">
                <a:solidFill>
                  <a:srgbClr val="0000C0"/>
                </a:solidFill>
                <a:latin typeface="Calibri" panose="020F0502020204030204" pitchFamily="34" charset="0"/>
              </a:rPr>
              <a:t>    stop</a:t>
            </a:r>
            <a:r>
              <a:rPr lang="en-US" altLang="zh-CN" i="1" dirty="0">
                <a:solidFill>
                  <a:srgbClr val="000000"/>
                </a:solidFill>
                <a:latin typeface="Calibri" panose="020F0502020204030204" pitchFamily="34" charset="0"/>
              </a:rPr>
              <a:t> = </a:t>
            </a:r>
            <a:r>
              <a:rPr lang="en-US" altLang="zh-CN" b="1" i="1" dirty="0">
                <a:solidFill>
                  <a:srgbClr val="7F0055"/>
                </a:solidFill>
                <a:latin typeface="Calibri" panose="020F0502020204030204" pitchFamily="34" charset="0"/>
              </a:rPr>
              <a:t>true</a:t>
            </a:r>
            <a:r>
              <a:rPr lang="en-US" altLang="zh-CN" b="1" i="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getName</a:t>
            </a:r>
            <a:r>
              <a:rPr lang="en-US" altLang="zh-CN" b="1" dirty="0">
                <a:solidFill>
                  <a:srgbClr val="000000"/>
                </a:solidFill>
                <a:latin typeface="Calibri" panose="020F0502020204030204" pitchFamily="34" charset="0"/>
              </a:rPr>
              <a:t>() + </a:t>
            </a:r>
            <a:r>
              <a:rPr lang="en-US" altLang="zh-CN" b="1" dirty="0">
                <a:solidFill>
                  <a:srgbClr val="2A00FF"/>
                </a:solidFill>
                <a:latin typeface="Calibri" panose="020F0502020204030204" pitchFamily="34" charset="0"/>
              </a:rPr>
              <a:t>" terminating."</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a:t>
            </a:r>
            <a:endParaRPr lang="zh-CN" altLang="en-US" dirty="0"/>
          </a:p>
        </p:txBody>
      </p:sp>
    </p:spTree>
    <p:extLst>
      <p:ext uri="{BB962C8B-B14F-4D97-AF65-F5344CB8AC3E}">
        <p14:creationId xmlns:p14="http://schemas.microsoft.com/office/powerpoint/2010/main" val="26191135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EFDD8BE-6222-4318-9ADC-938EE3BEDA1F}"/>
              </a:ext>
            </a:extLst>
          </p:cNvPr>
          <p:cNvSpPr/>
          <p:nvPr/>
        </p:nvSpPr>
        <p:spPr>
          <a:xfrm>
            <a:off x="928468" y="197346"/>
            <a:ext cx="7044397" cy="6463308"/>
          </a:xfrm>
          <a:prstGeom prst="rect">
            <a:avLst/>
          </a:prstGeom>
        </p:spPr>
        <p:txBody>
          <a:bodyPr wrap="square">
            <a:spAutoFit/>
          </a:bodyPr>
          <a:lstStyle/>
          <a:p>
            <a:r>
              <a:rPr lang="en-US" altLang="zh-CN" b="1" dirty="0">
                <a:solidFill>
                  <a:srgbClr val="7F0055"/>
                </a:solidFill>
                <a:latin typeface="Calibri" panose="020F0502020204030204" pitchFamily="34" charset="0"/>
              </a:rPr>
              <a:t>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class</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PriorityDemo</a:t>
            </a:r>
            <a:r>
              <a:rPr lang="en-US" altLang="zh-CN" b="1" dirty="0">
                <a:solidFill>
                  <a:srgbClr val="000000"/>
                </a:solidFill>
                <a:latin typeface="Calibri" panose="020F0502020204030204" pitchFamily="34" charset="0"/>
              </a:rPr>
              <a:t> {</a:t>
            </a:r>
          </a:p>
          <a:p>
            <a:r>
              <a:rPr lang="en-US" altLang="zh-CN" b="1" dirty="0">
                <a:solidFill>
                  <a:srgbClr val="7F0055"/>
                </a:solidFill>
                <a:latin typeface="Calibri" panose="020F0502020204030204" pitchFamily="34" charset="0"/>
              </a:rPr>
              <a:t>  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static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void</a:t>
            </a:r>
            <a:r>
              <a:rPr lang="en-US" altLang="zh-CN" b="1" dirty="0">
                <a:solidFill>
                  <a:srgbClr val="000000"/>
                </a:solidFill>
                <a:latin typeface="Calibri" panose="020F0502020204030204" pitchFamily="34" charset="0"/>
              </a:rPr>
              <a:t> main(String[] </a:t>
            </a:r>
            <a:r>
              <a:rPr lang="en-US" altLang="zh-CN" b="1" dirty="0" err="1">
                <a:solidFill>
                  <a:srgbClr val="6A3E3E"/>
                </a:solidFill>
                <a:latin typeface="Calibri" panose="020F0502020204030204" pitchFamily="34" charset="0"/>
              </a:rPr>
              <a:t>args</a:t>
            </a:r>
            <a:r>
              <a:rPr lang="en-US" altLang="zh-CN" b="1" dirty="0">
                <a:solidFill>
                  <a:srgbClr val="000000"/>
                </a:solidFill>
                <a:latin typeface="Calibri" panose="020F0502020204030204" pitchFamily="34" charset="0"/>
              </a:rPr>
              <a:t>) {</a:t>
            </a:r>
          </a:p>
          <a:p>
            <a:r>
              <a:rPr lang="en-US" altLang="zh-CN" dirty="0">
                <a:solidFill>
                  <a:srgbClr val="3F7F5F"/>
                </a:solidFill>
                <a:latin typeface="Calibri" panose="020F0502020204030204" pitchFamily="34" charset="0"/>
              </a:rPr>
              <a:t>    // </a:t>
            </a:r>
            <a:r>
              <a:rPr lang="en-US" altLang="zh-CN" b="1" dirty="0">
                <a:solidFill>
                  <a:srgbClr val="7F9FBF"/>
                </a:solidFill>
                <a:latin typeface="Calibri" panose="020F0502020204030204" pitchFamily="34" charset="0"/>
              </a:rPr>
              <a:t>TODO</a:t>
            </a:r>
            <a:r>
              <a:rPr lang="en-US" altLang="zh-CN" b="1" dirty="0">
                <a:solidFill>
                  <a:srgbClr val="3F7F5F"/>
                </a:solidFill>
                <a:latin typeface="Calibri" panose="020F0502020204030204" pitchFamily="34" charset="0"/>
              </a:rPr>
              <a:t> Auto-generated method stub</a:t>
            </a:r>
          </a:p>
          <a:p>
            <a:r>
              <a:rPr lang="en-US" altLang="zh-CN" dirty="0">
                <a:solidFill>
                  <a:srgbClr val="000000"/>
                </a:solidFill>
                <a:latin typeface="Calibri" panose="020F0502020204030204" pitchFamily="34" charset="0"/>
              </a:rPr>
              <a:t>    Priority </a:t>
            </a:r>
            <a:r>
              <a:rPr lang="en-US" altLang="zh-CN" dirty="0">
                <a:solidFill>
                  <a:srgbClr val="6A3E3E"/>
                </a:solidFill>
                <a:latin typeface="Calibri" panose="020F0502020204030204" pitchFamily="34" charset="0"/>
              </a:rPr>
              <a:t>mt1</a:t>
            </a:r>
            <a:r>
              <a:rPr lang="en-US" altLang="zh-CN" dirty="0">
                <a:solidFill>
                  <a:srgbClr val="000000"/>
                </a:solidFill>
                <a:latin typeface="Calibri" panose="020F0502020204030204" pitchFamily="34" charset="0"/>
              </a:rPr>
              <a:t> = </a:t>
            </a:r>
            <a:r>
              <a:rPr lang="en-US" altLang="zh-CN" b="1" dirty="0">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Priority(</a:t>
            </a:r>
            <a:r>
              <a:rPr lang="en-US" altLang="zh-CN" b="1" dirty="0">
                <a:solidFill>
                  <a:srgbClr val="2A00FF"/>
                </a:solidFill>
                <a:latin typeface="Calibri" panose="020F0502020204030204" pitchFamily="34" charset="0"/>
              </a:rPr>
              <a:t>"High Priority"</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Priority </a:t>
            </a:r>
            <a:r>
              <a:rPr lang="en-US" altLang="zh-CN" dirty="0">
                <a:solidFill>
                  <a:srgbClr val="6A3E3E"/>
                </a:solidFill>
                <a:latin typeface="Calibri" panose="020F0502020204030204" pitchFamily="34" charset="0"/>
              </a:rPr>
              <a:t>mt2</a:t>
            </a:r>
            <a:r>
              <a:rPr lang="en-US" altLang="zh-CN" dirty="0">
                <a:solidFill>
                  <a:srgbClr val="000000"/>
                </a:solidFill>
                <a:latin typeface="Calibri" panose="020F0502020204030204" pitchFamily="34" charset="0"/>
              </a:rPr>
              <a:t> = </a:t>
            </a:r>
            <a:r>
              <a:rPr lang="en-US" altLang="zh-CN" b="1" dirty="0">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Priority(</a:t>
            </a:r>
            <a:r>
              <a:rPr lang="en-US" altLang="zh-CN" b="1" dirty="0">
                <a:solidFill>
                  <a:srgbClr val="2A00FF"/>
                </a:solidFill>
                <a:latin typeface="Calibri" panose="020F0502020204030204" pitchFamily="34" charset="0"/>
              </a:rPr>
              <a:t>"Low Priority"</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Priority </a:t>
            </a:r>
            <a:r>
              <a:rPr lang="en-US" altLang="zh-CN" dirty="0">
                <a:solidFill>
                  <a:srgbClr val="6A3E3E"/>
                </a:solidFill>
                <a:latin typeface="Calibri" panose="020F0502020204030204" pitchFamily="34" charset="0"/>
              </a:rPr>
              <a:t>mt3</a:t>
            </a:r>
            <a:r>
              <a:rPr lang="en-US" altLang="zh-CN" dirty="0">
                <a:solidFill>
                  <a:srgbClr val="000000"/>
                </a:solidFill>
                <a:latin typeface="Calibri" panose="020F0502020204030204" pitchFamily="34" charset="0"/>
              </a:rPr>
              <a:t> = </a:t>
            </a:r>
            <a:r>
              <a:rPr lang="en-US" altLang="zh-CN" b="1" dirty="0">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Priority(</a:t>
            </a:r>
            <a:r>
              <a:rPr lang="en-US" altLang="zh-CN" b="1" dirty="0">
                <a:solidFill>
                  <a:srgbClr val="2A00FF"/>
                </a:solidFill>
                <a:latin typeface="Calibri" panose="020F0502020204030204" pitchFamily="34" charset="0"/>
              </a:rPr>
              <a:t>"Normal Priority #1"</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Priority </a:t>
            </a:r>
            <a:r>
              <a:rPr lang="en-US" altLang="zh-CN" dirty="0">
                <a:solidFill>
                  <a:srgbClr val="6A3E3E"/>
                </a:solidFill>
                <a:latin typeface="Calibri" panose="020F0502020204030204" pitchFamily="34" charset="0"/>
              </a:rPr>
              <a:t>mt4</a:t>
            </a:r>
            <a:r>
              <a:rPr lang="en-US" altLang="zh-CN" dirty="0">
                <a:solidFill>
                  <a:srgbClr val="000000"/>
                </a:solidFill>
                <a:latin typeface="Calibri" panose="020F0502020204030204" pitchFamily="34" charset="0"/>
              </a:rPr>
              <a:t> = </a:t>
            </a:r>
            <a:r>
              <a:rPr lang="en-US" altLang="zh-CN" b="1" dirty="0">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Priority(</a:t>
            </a:r>
            <a:r>
              <a:rPr lang="en-US" altLang="zh-CN" b="1" dirty="0">
                <a:solidFill>
                  <a:srgbClr val="2A00FF"/>
                </a:solidFill>
                <a:latin typeface="Calibri" panose="020F0502020204030204" pitchFamily="34" charset="0"/>
              </a:rPr>
              <a:t>"Normal Priority #2"</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Priority </a:t>
            </a:r>
            <a:r>
              <a:rPr lang="en-US" altLang="zh-CN" dirty="0">
                <a:solidFill>
                  <a:srgbClr val="6A3E3E"/>
                </a:solidFill>
                <a:latin typeface="Calibri" panose="020F0502020204030204" pitchFamily="34" charset="0"/>
              </a:rPr>
              <a:t>mt5</a:t>
            </a:r>
            <a:r>
              <a:rPr lang="en-US" altLang="zh-CN" dirty="0">
                <a:solidFill>
                  <a:srgbClr val="000000"/>
                </a:solidFill>
                <a:latin typeface="Calibri" panose="020F0502020204030204" pitchFamily="34" charset="0"/>
              </a:rPr>
              <a:t> = </a:t>
            </a:r>
            <a:r>
              <a:rPr lang="en-US" altLang="zh-CN" b="1" dirty="0">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Priority(</a:t>
            </a:r>
            <a:r>
              <a:rPr lang="en-US" altLang="zh-CN" b="1" dirty="0">
                <a:solidFill>
                  <a:srgbClr val="2A00FF"/>
                </a:solidFill>
                <a:latin typeface="Calibri" panose="020F0502020204030204" pitchFamily="34" charset="0"/>
              </a:rPr>
              <a:t>"Normal Priority #3"</a:t>
            </a:r>
            <a:r>
              <a:rPr lang="en-US" altLang="zh-CN" b="1" dirty="0">
                <a:solidFill>
                  <a:srgbClr val="000000"/>
                </a:solidFill>
                <a:latin typeface="Calibri" panose="020F0502020204030204" pitchFamily="34" charset="0"/>
              </a:rPr>
              <a:t>);</a:t>
            </a:r>
          </a:p>
          <a:p>
            <a:r>
              <a:rPr lang="en-US" altLang="zh-CN" dirty="0">
                <a:solidFill>
                  <a:srgbClr val="6A3E3E"/>
                </a:solidFill>
                <a:latin typeface="Calibri" panose="020F0502020204030204" pitchFamily="34" charset="0"/>
              </a:rPr>
              <a:t>    mt1</a:t>
            </a:r>
            <a:r>
              <a:rPr lang="en-US" altLang="zh-CN" dirty="0">
                <a:solidFill>
                  <a:srgbClr val="000000"/>
                </a:solidFill>
                <a:latin typeface="Calibri" panose="020F0502020204030204" pitchFamily="34" charset="0"/>
              </a:rPr>
              <a:t>.setPriority(</a:t>
            </a:r>
            <a:r>
              <a:rPr lang="en-US" altLang="zh-CN" dirty="0" err="1">
                <a:solidFill>
                  <a:srgbClr val="000000"/>
                </a:solidFill>
                <a:latin typeface="Calibri" panose="020F0502020204030204" pitchFamily="34" charset="0"/>
              </a:rPr>
              <a:t>Thread.</a:t>
            </a:r>
            <a:r>
              <a:rPr lang="en-US" altLang="zh-CN" b="1" i="1" dirty="0" err="1">
                <a:solidFill>
                  <a:srgbClr val="0000C0"/>
                </a:solidFill>
                <a:latin typeface="Calibri" panose="020F0502020204030204" pitchFamily="34" charset="0"/>
              </a:rPr>
              <a:t>NORM_PRIORITY</a:t>
            </a:r>
            <a:r>
              <a:rPr lang="en-US" altLang="zh-CN" b="1" i="1" dirty="0">
                <a:solidFill>
                  <a:srgbClr val="000000"/>
                </a:solidFill>
                <a:latin typeface="Calibri" panose="020F0502020204030204" pitchFamily="34" charset="0"/>
              </a:rPr>
              <a:t> </a:t>
            </a:r>
            <a:r>
              <a:rPr lang="en-US" altLang="zh-CN" b="1" dirty="0">
                <a:solidFill>
                  <a:srgbClr val="000000"/>
                </a:solidFill>
                <a:latin typeface="Calibri" panose="020F0502020204030204" pitchFamily="34" charset="0"/>
              </a:rPr>
              <a:t>+ 2);</a:t>
            </a:r>
          </a:p>
          <a:p>
            <a:r>
              <a:rPr lang="en-US" altLang="zh-CN" dirty="0">
                <a:solidFill>
                  <a:srgbClr val="6A3E3E"/>
                </a:solidFill>
                <a:latin typeface="Calibri" panose="020F0502020204030204" pitchFamily="34" charset="0"/>
              </a:rPr>
              <a:t>    mt2</a:t>
            </a:r>
            <a:r>
              <a:rPr lang="en-US" altLang="zh-CN" dirty="0">
                <a:solidFill>
                  <a:srgbClr val="000000"/>
                </a:solidFill>
                <a:latin typeface="Calibri" panose="020F0502020204030204" pitchFamily="34" charset="0"/>
              </a:rPr>
              <a:t>.setPriority(</a:t>
            </a:r>
            <a:r>
              <a:rPr lang="en-US" altLang="zh-CN" dirty="0" err="1">
                <a:solidFill>
                  <a:srgbClr val="000000"/>
                </a:solidFill>
                <a:latin typeface="Calibri" panose="020F0502020204030204" pitchFamily="34" charset="0"/>
              </a:rPr>
              <a:t>Thread.</a:t>
            </a:r>
            <a:r>
              <a:rPr lang="en-US" altLang="zh-CN" b="1" i="1" dirty="0" err="1">
                <a:solidFill>
                  <a:srgbClr val="0000C0"/>
                </a:solidFill>
                <a:latin typeface="Calibri" panose="020F0502020204030204" pitchFamily="34" charset="0"/>
              </a:rPr>
              <a:t>NORM_PRIORITY</a:t>
            </a:r>
            <a:r>
              <a:rPr lang="en-US" altLang="zh-CN" b="1" i="1" dirty="0">
                <a:solidFill>
                  <a:srgbClr val="000000"/>
                </a:solidFill>
                <a:latin typeface="Calibri" panose="020F0502020204030204" pitchFamily="34" charset="0"/>
              </a:rPr>
              <a:t> </a:t>
            </a:r>
            <a:r>
              <a:rPr lang="en-US" altLang="zh-CN" b="1" dirty="0">
                <a:solidFill>
                  <a:srgbClr val="000000"/>
                </a:solidFill>
                <a:latin typeface="Calibri" panose="020F0502020204030204" pitchFamily="34" charset="0"/>
              </a:rPr>
              <a:t>- 2);</a:t>
            </a:r>
          </a:p>
          <a:p>
            <a:r>
              <a:rPr lang="en-US" altLang="zh-CN" dirty="0">
                <a:solidFill>
                  <a:srgbClr val="6A3E3E"/>
                </a:solidFill>
                <a:latin typeface="Calibri" panose="020F0502020204030204" pitchFamily="34" charset="0"/>
              </a:rPr>
              <a:t>    mt1</a:t>
            </a:r>
            <a:r>
              <a:rPr lang="en-US" altLang="zh-CN" dirty="0">
                <a:solidFill>
                  <a:srgbClr val="000000"/>
                </a:solidFill>
                <a:latin typeface="Calibri" panose="020F0502020204030204" pitchFamily="34" charset="0"/>
              </a:rPr>
              <a:t>.start();</a:t>
            </a:r>
            <a:r>
              <a:rPr lang="en-US" altLang="zh-CN" dirty="0">
                <a:solidFill>
                  <a:srgbClr val="6A3E3E"/>
                </a:solidFill>
                <a:latin typeface="Calibri" panose="020F0502020204030204" pitchFamily="34" charset="0"/>
              </a:rPr>
              <a:t>mt2</a:t>
            </a:r>
            <a:r>
              <a:rPr lang="en-US" altLang="zh-CN" dirty="0">
                <a:solidFill>
                  <a:srgbClr val="000000"/>
                </a:solidFill>
                <a:latin typeface="Calibri" panose="020F0502020204030204" pitchFamily="34" charset="0"/>
              </a:rPr>
              <a:t>.start();</a:t>
            </a:r>
            <a:r>
              <a:rPr lang="en-US" altLang="zh-CN" dirty="0">
                <a:solidFill>
                  <a:srgbClr val="6A3E3E"/>
                </a:solidFill>
                <a:latin typeface="Calibri" panose="020F0502020204030204" pitchFamily="34" charset="0"/>
              </a:rPr>
              <a:t>mt3</a:t>
            </a:r>
            <a:r>
              <a:rPr lang="en-US" altLang="zh-CN" dirty="0">
                <a:solidFill>
                  <a:srgbClr val="000000"/>
                </a:solidFill>
                <a:latin typeface="Calibri" panose="020F0502020204030204" pitchFamily="34" charset="0"/>
              </a:rPr>
              <a:t>.start();</a:t>
            </a:r>
            <a:r>
              <a:rPr lang="en-US" altLang="zh-CN" dirty="0">
                <a:solidFill>
                  <a:srgbClr val="6A3E3E"/>
                </a:solidFill>
                <a:latin typeface="Calibri" panose="020F0502020204030204" pitchFamily="34" charset="0"/>
              </a:rPr>
              <a:t>mt4</a:t>
            </a:r>
            <a:r>
              <a:rPr lang="en-US" altLang="zh-CN" dirty="0">
                <a:solidFill>
                  <a:srgbClr val="000000"/>
                </a:solidFill>
                <a:latin typeface="Calibri" panose="020F0502020204030204" pitchFamily="34" charset="0"/>
              </a:rPr>
              <a:t>.start();</a:t>
            </a:r>
            <a:r>
              <a:rPr lang="en-US" altLang="zh-CN" dirty="0">
                <a:solidFill>
                  <a:srgbClr val="6A3E3E"/>
                </a:solidFill>
                <a:latin typeface="Calibri" panose="020F0502020204030204" pitchFamily="34" charset="0"/>
              </a:rPr>
              <a:t>mt5</a:t>
            </a:r>
            <a:r>
              <a:rPr lang="en-US" altLang="zh-CN" dirty="0">
                <a:solidFill>
                  <a:srgbClr val="000000"/>
                </a:solidFill>
                <a:latin typeface="Calibri" panose="020F0502020204030204" pitchFamily="34" charset="0"/>
              </a:rPr>
              <a:t>.start();</a:t>
            </a:r>
          </a:p>
          <a:p>
            <a:r>
              <a:rPr lang="en-US" altLang="zh-CN" b="1" dirty="0">
                <a:solidFill>
                  <a:srgbClr val="7F0055"/>
                </a:solidFill>
                <a:latin typeface="Calibri" panose="020F0502020204030204" pitchFamily="34" charset="0"/>
              </a:rPr>
              <a:t>    try</a:t>
            </a:r>
            <a:r>
              <a:rPr lang="en-US" altLang="zh-CN" b="1" dirty="0">
                <a:solidFill>
                  <a:srgbClr val="000000"/>
                </a:solidFill>
                <a:latin typeface="Calibri" panose="020F0502020204030204" pitchFamily="34" charset="0"/>
              </a:rPr>
              <a:t> {</a:t>
            </a:r>
          </a:p>
          <a:p>
            <a:r>
              <a:rPr lang="fi-FI" altLang="zh-CN" dirty="0">
                <a:solidFill>
                  <a:srgbClr val="6A3E3E"/>
                </a:solidFill>
                <a:latin typeface="Calibri" panose="020F0502020204030204" pitchFamily="34" charset="0"/>
              </a:rPr>
              <a:t>      mt1</a:t>
            </a:r>
            <a:r>
              <a:rPr lang="fi-FI" altLang="zh-CN" dirty="0">
                <a:solidFill>
                  <a:srgbClr val="000000"/>
                </a:solidFill>
                <a:latin typeface="Calibri" panose="020F0502020204030204" pitchFamily="34" charset="0"/>
              </a:rPr>
              <a:t>.join();</a:t>
            </a:r>
            <a:r>
              <a:rPr lang="fi-FI" altLang="zh-CN" dirty="0">
                <a:solidFill>
                  <a:srgbClr val="6A3E3E"/>
                </a:solidFill>
                <a:latin typeface="Calibri" panose="020F0502020204030204" pitchFamily="34" charset="0"/>
              </a:rPr>
              <a:t>mt2</a:t>
            </a:r>
            <a:r>
              <a:rPr lang="fi-FI" altLang="zh-CN" dirty="0">
                <a:solidFill>
                  <a:srgbClr val="000000"/>
                </a:solidFill>
                <a:latin typeface="Calibri" panose="020F0502020204030204" pitchFamily="34" charset="0"/>
              </a:rPr>
              <a:t>.join();</a:t>
            </a:r>
            <a:r>
              <a:rPr lang="fi-FI" altLang="zh-CN" dirty="0">
                <a:solidFill>
                  <a:srgbClr val="6A3E3E"/>
                </a:solidFill>
                <a:latin typeface="Calibri" panose="020F0502020204030204" pitchFamily="34" charset="0"/>
              </a:rPr>
              <a:t>mt3</a:t>
            </a:r>
            <a:r>
              <a:rPr lang="fi-FI" altLang="zh-CN" dirty="0">
                <a:solidFill>
                  <a:srgbClr val="000000"/>
                </a:solidFill>
                <a:latin typeface="Calibri" panose="020F0502020204030204" pitchFamily="34" charset="0"/>
              </a:rPr>
              <a:t>.join();</a:t>
            </a:r>
            <a:r>
              <a:rPr lang="fi-FI" altLang="zh-CN" dirty="0">
                <a:solidFill>
                  <a:srgbClr val="6A3E3E"/>
                </a:solidFill>
                <a:latin typeface="Calibri" panose="020F0502020204030204" pitchFamily="34" charset="0"/>
              </a:rPr>
              <a:t>mt4</a:t>
            </a:r>
            <a:r>
              <a:rPr lang="fi-FI" altLang="zh-CN" dirty="0">
                <a:solidFill>
                  <a:srgbClr val="000000"/>
                </a:solidFill>
                <a:latin typeface="Calibri" panose="020F0502020204030204" pitchFamily="34" charset="0"/>
              </a:rPr>
              <a:t>.join();</a:t>
            </a:r>
            <a:r>
              <a:rPr lang="fi-FI" altLang="zh-CN" dirty="0">
                <a:solidFill>
                  <a:srgbClr val="6A3E3E"/>
                </a:solidFill>
                <a:latin typeface="Calibri" panose="020F0502020204030204" pitchFamily="34" charset="0"/>
              </a:rPr>
              <a:t>mt5</a:t>
            </a:r>
            <a:r>
              <a:rPr lang="fi-FI" altLang="zh-CN" dirty="0">
                <a:solidFill>
                  <a:srgbClr val="000000"/>
                </a:solidFill>
                <a:latin typeface="Calibri" panose="020F0502020204030204" pitchFamily="34" charset="0"/>
              </a:rPr>
              <a:t>.join();</a:t>
            </a:r>
          </a:p>
          <a:p>
            <a:r>
              <a:rPr lang="en-US" altLang="zh-CN"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catch</a:t>
            </a:r>
            <a:r>
              <a:rPr lang="en-US" altLang="zh-CN" b="1" dirty="0">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InterruptedException</a:t>
            </a:r>
            <a:r>
              <a:rPr lang="en-US" altLang="zh-CN" b="1" dirty="0">
                <a:solidFill>
                  <a:srgbClr val="000000"/>
                </a:solidFill>
                <a:latin typeface="Calibri" panose="020F0502020204030204" pitchFamily="34" charset="0"/>
              </a:rPr>
              <a:t> </a:t>
            </a:r>
            <a:r>
              <a:rPr lang="en-US" altLang="zh-CN" b="1" dirty="0" err="1">
                <a:solidFill>
                  <a:srgbClr val="6A3E3E"/>
                </a:solidFill>
                <a:latin typeface="Calibri" panose="020F0502020204030204" pitchFamily="34" charset="0"/>
              </a:rPr>
              <a:t>exc</a:t>
            </a:r>
            <a:r>
              <a:rPr lang="en-US" altLang="zh-CN" b="1"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.println</a:t>
            </a:r>
            <a:r>
              <a:rPr lang="en-US" altLang="zh-CN" b="1" i="1" dirty="0">
                <a:solidFill>
                  <a:srgbClr val="000000"/>
                </a:solidFill>
                <a:latin typeface="Calibri" panose="020F0502020204030204" pitchFamily="34" charset="0"/>
              </a:rPr>
              <a:t>(</a:t>
            </a:r>
            <a:r>
              <a:rPr lang="en-US" altLang="zh-CN" b="1" i="1" dirty="0">
                <a:solidFill>
                  <a:srgbClr val="2A00FF"/>
                </a:solidFill>
                <a:latin typeface="Calibri" panose="020F0502020204030204" pitchFamily="34" charset="0"/>
              </a:rPr>
              <a:t>"Main thread interrupted."</a:t>
            </a:r>
            <a:r>
              <a:rPr lang="en-US" altLang="zh-CN" b="1" i="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.println</a:t>
            </a:r>
            <a:r>
              <a:rPr lang="en-US" altLang="zh-CN" b="1" i="1" dirty="0">
                <a:solidFill>
                  <a:srgbClr val="000000"/>
                </a:solidFill>
                <a:latin typeface="Calibri" panose="020F0502020204030204" pitchFamily="34" charset="0"/>
              </a:rPr>
              <a:t>(</a:t>
            </a:r>
            <a:r>
              <a:rPr lang="en-US" altLang="zh-CN" b="1" i="1" dirty="0">
                <a:solidFill>
                  <a:srgbClr val="6A3E3E"/>
                </a:solidFill>
                <a:latin typeface="Calibri" panose="020F0502020204030204" pitchFamily="34" charset="0"/>
              </a:rPr>
              <a:t>mt1</a:t>
            </a:r>
            <a:r>
              <a:rPr lang="en-US" altLang="zh-CN" b="1" i="1" dirty="0">
                <a:solidFill>
                  <a:srgbClr val="000000"/>
                </a:solidFill>
                <a:latin typeface="Calibri" panose="020F0502020204030204" pitchFamily="34" charset="0"/>
              </a:rPr>
              <a:t>.getName() + </a:t>
            </a:r>
            <a:r>
              <a:rPr lang="en-US" altLang="zh-CN" b="1" i="1" dirty="0">
                <a:solidFill>
                  <a:srgbClr val="2A00FF"/>
                </a:solidFill>
                <a:latin typeface="Calibri" panose="020F0502020204030204" pitchFamily="34" charset="0"/>
              </a:rPr>
              <a:t>" counts: "</a:t>
            </a:r>
            <a:r>
              <a:rPr lang="en-US" altLang="zh-CN" b="1" i="1" dirty="0">
                <a:solidFill>
                  <a:srgbClr val="000000"/>
                </a:solidFill>
                <a:latin typeface="Calibri" panose="020F0502020204030204" pitchFamily="34" charset="0"/>
              </a:rPr>
              <a:t> + </a:t>
            </a:r>
            <a:r>
              <a:rPr lang="en-US" altLang="zh-CN" b="1" i="1" dirty="0">
                <a:solidFill>
                  <a:srgbClr val="6A3E3E"/>
                </a:solidFill>
                <a:latin typeface="Calibri" panose="020F0502020204030204" pitchFamily="34" charset="0"/>
              </a:rPr>
              <a:t>mt1</a:t>
            </a:r>
            <a:r>
              <a:rPr lang="en-US" altLang="zh-CN" b="1" i="1" dirty="0">
                <a:solidFill>
                  <a:srgbClr val="000000"/>
                </a:solidFill>
                <a:latin typeface="Calibri" panose="020F0502020204030204" pitchFamily="34" charset="0"/>
              </a:rPr>
              <a:t>.</a:t>
            </a:r>
            <a:r>
              <a:rPr lang="en-US" altLang="zh-CN" b="1" i="1" dirty="0">
                <a:solidFill>
                  <a:srgbClr val="0000C0"/>
                </a:solidFill>
                <a:latin typeface="Calibri" panose="020F0502020204030204" pitchFamily="34" charset="0"/>
              </a:rPr>
              <a:t>count</a:t>
            </a:r>
            <a:r>
              <a:rPr lang="en-US" altLang="zh-CN" b="1" i="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.println</a:t>
            </a:r>
            <a:r>
              <a:rPr lang="en-US" altLang="zh-CN" b="1" i="1" dirty="0">
                <a:solidFill>
                  <a:srgbClr val="000000"/>
                </a:solidFill>
                <a:latin typeface="Calibri" panose="020F0502020204030204" pitchFamily="34" charset="0"/>
              </a:rPr>
              <a:t>(</a:t>
            </a:r>
            <a:r>
              <a:rPr lang="en-US" altLang="zh-CN" b="1" i="1" dirty="0">
                <a:solidFill>
                  <a:srgbClr val="6A3E3E"/>
                </a:solidFill>
                <a:latin typeface="Calibri" panose="020F0502020204030204" pitchFamily="34" charset="0"/>
              </a:rPr>
              <a:t>mt2</a:t>
            </a:r>
            <a:r>
              <a:rPr lang="en-US" altLang="zh-CN" b="1" i="1" dirty="0">
                <a:solidFill>
                  <a:srgbClr val="000000"/>
                </a:solidFill>
                <a:latin typeface="Calibri" panose="020F0502020204030204" pitchFamily="34" charset="0"/>
              </a:rPr>
              <a:t>.getName() + </a:t>
            </a:r>
            <a:r>
              <a:rPr lang="en-US" altLang="zh-CN" b="1" i="1" dirty="0">
                <a:solidFill>
                  <a:srgbClr val="2A00FF"/>
                </a:solidFill>
                <a:latin typeface="Calibri" panose="020F0502020204030204" pitchFamily="34" charset="0"/>
              </a:rPr>
              <a:t>" counts: "</a:t>
            </a:r>
            <a:r>
              <a:rPr lang="en-US" altLang="zh-CN" b="1" i="1" dirty="0">
                <a:solidFill>
                  <a:srgbClr val="000000"/>
                </a:solidFill>
                <a:latin typeface="Calibri" panose="020F0502020204030204" pitchFamily="34" charset="0"/>
              </a:rPr>
              <a:t> + </a:t>
            </a:r>
            <a:r>
              <a:rPr lang="en-US" altLang="zh-CN" b="1" i="1" dirty="0">
                <a:solidFill>
                  <a:srgbClr val="6A3E3E"/>
                </a:solidFill>
                <a:latin typeface="Calibri" panose="020F0502020204030204" pitchFamily="34" charset="0"/>
              </a:rPr>
              <a:t>mt2</a:t>
            </a:r>
            <a:r>
              <a:rPr lang="en-US" altLang="zh-CN" b="1" i="1" dirty="0">
                <a:solidFill>
                  <a:srgbClr val="000000"/>
                </a:solidFill>
                <a:latin typeface="Calibri" panose="020F0502020204030204" pitchFamily="34" charset="0"/>
              </a:rPr>
              <a:t>.</a:t>
            </a:r>
            <a:r>
              <a:rPr lang="en-US" altLang="zh-CN" b="1" i="1" dirty="0">
                <a:solidFill>
                  <a:srgbClr val="0000C0"/>
                </a:solidFill>
                <a:latin typeface="Calibri" panose="020F0502020204030204" pitchFamily="34" charset="0"/>
              </a:rPr>
              <a:t>count</a:t>
            </a:r>
            <a:r>
              <a:rPr lang="en-US" altLang="zh-CN" b="1" i="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.println</a:t>
            </a:r>
            <a:r>
              <a:rPr lang="en-US" altLang="zh-CN" b="1" i="1" dirty="0">
                <a:solidFill>
                  <a:srgbClr val="000000"/>
                </a:solidFill>
                <a:latin typeface="Calibri" panose="020F0502020204030204" pitchFamily="34" charset="0"/>
              </a:rPr>
              <a:t>(</a:t>
            </a:r>
            <a:r>
              <a:rPr lang="en-US" altLang="zh-CN" b="1" i="1" dirty="0">
                <a:solidFill>
                  <a:srgbClr val="6A3E3E"/>
                </a:solidFill>
                <a:latin typeface="Calibri" panose="020F0502020204030204" pitchFamily="34" charset="0"/>
              </a:rPr>
              <a:t>mt3</a:t>
            </a:r>
            <a:r>
              <a:rPr lang="en-US" altLang="zh-CN" b="1" i="1" dirty="0">
                <a:solidFill>
                  <a:srgbClr val="000000"/>
                </a:solidFill>
                <a:latin typeface="Calibri" panose="020F0502020204030204" pitchFamily="34" charset="0"/>
              </a:rPr>
              <a:t>.getName() + </a:t>
            </a:r>
            <a:r>
              <a:rPr lang="en-US" altLang="zh-CN" b="1" i="1" dirty="0">
                <a:solidFill>
                  <a:srgbClr val="2A00FF"/>
                </a:solidFill>
                <a:latin typeface="Calibri" panose="020F0502020204030204" pitchFamily="34" charset="0"/>
              </a:rPr>
              <a:t>" counts: "</a:t>
            </a:r>
            <a:r>
              <a:rPr lang="en-US" altLang="zh-CN" b="1" i="1" dirty="0">
                <a:solidFill>
                  <a:srgbClr val="000000"/>
                </a:solidFill>
                <a:latin typeface="Calibri" panose="020F0502020204030204" pitchFamily="34" charset="0"/>
              </a:rPr>
              <a:t> + </a:t>
            </a:r>
            <a:r>
              <a:rPr lang="en-US" altLang="zh-CN" b="1" i="1" dirty="0">
                <a:solidFill>
                  <a:srgbClr val="6A3E3E"/>
                </a:solidFill>
                <a:latin typeface="Calibri" panose="020F0502020204030204" pitchFamily="34" charset="0"/>
              </a:rPr>
              <a:t>mt3</a:t>
            </a:r>
            <a:r>
              <a:rPr lang="en-US" altLang="zh-CN" b="1" i="1" dirty="0">
                <a:solidFill>
                  <a:srgbClr val="000000"/>
                </a:solidFill>
                <a:latin typeface="Calibri" panose="020F0502020204030204" pitchFamily="34" charset="0"/>
              </a:rPr>
              <a:t>.</a:t>
            </a:r>
            <a:r>
              <a:rPr lang="en-US" altLang="zh-CN" b="1" i="1" dirty="0">
                <a:solidFill>
                  <a:srgbClr val="0000C0"/>
                </a:solidFill>
                <a:latin typeface="Calibri" panose="020F0502020204030204" pitchFamily="34" charset="0"/>
              </a:rPr>
              <a:t>count</a:t>
            </a:r>
            <a:r>
              <a:rPr lang="en-US" altLang="zh-CN" b="1" i="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.println</a:t>
            </a:r>
            <a:r>
              <a:rPr lang="en-US" altLang="zh-CN" b="1" i="1" dirty="0">
                <a:solidFill>
                  <a:srgbClr val="000000"/>
                </a:solidFill>
                <a:latin typeface="Calibri" panose="020F0502020204030204" pitchFamily="34" charset="0"/>
              </a:rPr>
              <a:t>(</a:t>
            </a:r>
            <a:r>
              <a:rPr lang="en-US" altLang="zh-CN" b="1" i="1" dirty="0">
                <a:solidFill>
                  <a:srgbClr val="6A3E3E"/>
                </a:solidFill>
                <a:latin typeface="Calibri" panose="020F0502020204030204" pitchFamily="34" charset="0"/>
              </a:rPr>
              <a:t>mt4</a:t>
            </a:r>
            <a:r>
              <a:rPr lang="en-US" altLang="zh-CN" b="1" i="1" dirty="0">
                <a:solidFill>
                  <a:srgbClr val="000000"/>
                </a:solidFill>
                <a:latin typeface="Calibri" panose="020F0502020204030204" pitchFamily="34" charset="0"/>
              </a:rPr>
              <a:t>.getName() + </a:t>
            </a:r>
            <a:r>
              <a:rPr lang="en-US" altLang="zh-CN" b="1" i="1" dirty="0">
                <a:solidFill>
                  <a:srgbClr val="2A00FF"/>
                </a:solidFill>
                <a:latin typeface="Calibri" panose="020F0502020204030204" pitchFamily="34" charset="0"/>
              </a:rPr>
              <a:t>" counts: "</a:t>
            </a:r>
            <a:r>
              <a:rPr lang="en-US" altLang="zh-CN" b="1" i="1" dirty="0">
                <a:solidFill>
                  <a:srgbClr val="000000"/>
                </a:solidFill>
                <a:latin typeface="Calibri" panose="020F0502020204030204" pitchFamily="34" charset="0"/>
              </a:rPr>
              <a:t> + </a:t>
            </a:r>
            <a:r>
              <a:rPr lang="en-US" altLang="zh-CN" b="1" i="1" dirty="0">
                <a:solidFill>
                  <a:srgbClr val="6A3E3E"/>
                </a:solidFill>
                <a:latin typeface="Calibri" panose="020F0502020204030204" pitchFamily="34" charset="0"/>
              </a:rPr>
              <a:t>mt4</a:t>
            </a:r>
            <a:r>
              <a:rPr lang="en-US" altLang="zh-CN" b="1" i="1" dirty="0">
                <a:solidFill>
                  <a:srgbClr val="000000"/>
                </a:solidFill>
                <a:latin typeface="Calibri" panose="020F0502020204030204" pitchFamily="34" charset="0"/>
              </a:rPr>
              <a:t>.</a:t>
            </a:r>
            <a:r>
              <a:rPr lang="en-US" altLang="zh-CN" b="1" i="1" dirty="0">
                <a:solidFill>
                  <a:srgbClr val="0000C0"/>
                </a:solidFill>
                <a:latin typeface="Calibri" panose="020F0502020204030204" pitchFamily="34" charset="0"/>
              </a:rPr>
              <a:t>count</a:t>
            </a:r>
            <a:r>
              <a:rPr lang="en-US" altLang="zh-CN" b="1" i="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.println</a:t>
            </a:r>
            <a:r>
              <a:rPr lang="en-US" altLang="zh-CN" b="1" i="1" dirty="0">
                <a:solidFill>
                  <a:srgbClr val="000000"/>
                </a:solidFill>
                <a:latin typeface="Calibri" panose="020F0502020204030204" pitchFamily="34" charset="0"/>
              </a:rPr>
              <a:t>(</a:t>
            </a:r>
            <a:r>
              <a:rPr lang="en-US" altLang="zh-CN" b="1" i="1" dirty="0">
                <a:solidFill>
                  <a:srgbClr val="6A3E3E"/>
                </a:solidFill>
                <a:latin typeface="Calibri" panose="020F0502020204030204" pitchFamily="34" charset="0"/>
              </a:rPr>
              <a:t>mt5</a:t>
            </a:r>
            <a:r>
              <a:rPr lang="en-US" altLang="zh-CN" b="1" i="1" dirty="0">
                <a:solidFill>
                  <a:srgbClr val="000000"/>
                </a:solidFill>
                <a:latin typeface="Calibri" panose="020F0502020204030204" pitchFamily="34" charset="0"/>
              </a:rPr>
              <a:t>.getName() + </a:t>
            </a:r>
            <a:r>
              <a:rPr lang="en-US" altLang="zh-CN" b="1" i="1" dirty="0">
                <a:solidFill>
                  <a:srgbClr val="2A00FF"/>
                </a:solidFill>
                <a:latin typeface="Calibri" panose="020F0502020204030204" pitchFamily="34" charset="0"/>
              </a:rPr>
              <a:t>" counts: "</a:t>
            </a:r>
            <a:r>
              <a:rPr lang="en-US" altLang="zh-CN" b="1" i="1" dirty="0">
                <a:solidFill>
                  <a:srgbClr val="000000"/>
                </a:solidFill>
                <a:latin typeface="Calibri" panose="020F0502020204030204" pitchFamily="34" charset="0"/>
              </a:rPr>
              <a:t> + </a:t>
            </a:r>
            <a:r>
              <a:rPr lang="en-US" altLang="zh-CN" b="1" i="1" dirty="0">
                <a:solidFill>
                  <a:srgbClr val="6A3E3E"/>
                </a:solidFill>
                <a:latin typeface="Calibri" panose="020F0502020204030204" pitchFamily="34" charset="0"/>
              </a:rPr>
              <a:t>mt5</a:t>
            </a:r>
            <a:r>
              <a:rPr lang="en-US" altLang="zh-CN" b="1" i="1" dirty="0">
                <a:solidFill>
                  <a:srgbClr val="000000"/>
                </a:solidFill>
                <a:latin typeface="Calibri" panose="020F0502020204030204" pitchFamily="34" charset="0"/>
              </a:rPr>
              <a:t>.</a:t>
            </a:r>
            <a:r>
              <a:rPr lang="en-US" altLang="zh-CN" b="1" i="1" dirty="0">
                <a:solidFill>
                  <a:srgbClr val="0000C0"/>
                </a:solidFill>
                <a:latin typeface="Calibri" panose="020F0502020204030204" pitchFamily="34" charset="0"/>
              </a:rPr>
              <a:t>count</a:t>
            </a:r>
            <a:r>
              <a:rPr lang="en-US" altLang="zh-CN" b="1" i="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a:t>
            </a:r>
            <a:endParaRPr lang="zh-CN" altLang="en-US" dirty="0"/>
          </a:p>
        </p:txBody>
      </p:sp>
    </p:spTree>
    <p:extLst>
      <p:ext uri="{BB962C8B-B14F-4D97-AF65-F5344CB8AC3E}">
        <p14:creationId xmlns:p14="http://schemas.microsoft.com/office/powerpoint/2010/main" val="36712407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F38796-EE61-4F55-8F86-34B6AF6BF05D}"/>
              </a:ext>
            </a:extLst>
          </p:cNvPr>
          <p:cNvSpPr>
            <a:spLocks noGrp="1"/>
          </p:cNvSpPr>
          <p:nvPr>
            <p:ph type="title"/>
          </p:nvPr>
        </p:nvSpPr>
        <p:spPr/>
        <p:txBody>
          <a:bodyPr/>
          <a:lstStyle/>
          <a:p>
            <a:r>
              <a:rPr lang="en-US" altLang="zh-CN" b="1" dirty="0"/>
              <a:t>Questions</a:t>
            </a:r>
            <a:endParaRPr lang="zh-CN" altLang="en-US" b="1" dirty="0"/>
          </a:p>
        </p:txBody>
      </p:sp>
      <p:sp>
        <p:nvSpPr>
          <p:cNvPr id="3" name="内容占位符 2">
            <a:extLst>
              <a:ext uri="{FF2B5EF4-FFF2-40B4-BE49-F238E27FC236}">
                <a16:creationId xmlns:a16="http://schemas.microsoft.com/office/drawing/2014/main" id="{7ABC07EA-FFED-4714-976E-1C1056DFFECC}"/>
              </a:ext>
            </a:extLst>
          </p:cNvPr>
          <p:cNvSpPr>
            <a:spLocks noGrp="1"/>
          </p:cNvSpPr>
          <p:nvPr>
            <p:ph idx="1"/>
          </p:nvPr>
        </p:nvSpPr>
        <p:spPr/>
        <p:txBody>
          <a:bodyPr/>
          <a:lstStyle/>
          <a:p>
            <a:r>
              <a:rPr lang="en-US" altLang="zh-CN" sz="2800" dirty="0"/>
              <a:t>What’s the usage of the static variable “stop” in the Priority class?</a:t>
            </a:r>
          </a:p>
          <a:p>
            <a:pPr lvl="1"/>
            <a:r>
              <a:rPr lang="en-US" altLang="zh-CN" sz="2400" dirty="0">
                <a:solidFill>
                  <a:srgbClr val="FF0000"/>
                </a:solidFill>
              </a:rPr>
              <a:t>Answer: As the variable is declared to be static, it is shared by all the threads. When the count of one thread is reached 10000000, the variable will be set to “false” and other threads also terminates.</a:t>
            </a:r>
            <a:endParaRPr lang="zh-CN" altLang="en-US" sz="2400" dirty="0">
              <a:solidFill>
                <a:srgbClr val="FF0000"/>
              </a:solidFill>
            </a:endParaRPr>
          </a:p>
        </p:txBody>
      </p:sp>
    </p:spTree>
    <p:extLst>
      <p:ext uri="{BB962C8B-B14F-4D97-AF65-F5344CB8AC3E}">
        <p14:creationId xmlns:p14="http://schemas.microsoft.com/office/powerpoint/2010/main" val="213342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95156F-1E57-4A6E-AFCF-CE1C5C725001}"/>
              </a:ext>
            </a:extLst>
          </p:cNvPr>
          <p:cNvSpPr>
            <a:spLocks noGrp="1"/>
          </p:cNvSpPr>
          <p:nvPr>
            <p:ph type="title"/>
          </p:nvPr>
        </p:nvSpPr>
        <p:spPr/>
        <p:txBody>
          <a:bodyPr/>
          <a:lstStyle/>
          <a:p>
            <a:r>
              <a:rPr lang="en-US" altLang="zh-CN" b="1" dirty="0"/>
              <a:t>Multithreading Fundamentals</a:t>
            </a:r>
            <a:endParaRPr lang="zh-CN" altLang="en-US" dirty="0"/>
          </a:p>
        </p:txBody>
      </p:sp>
      <p:sp>
        <p:nvSpPr>
          <p:cNvPr id="3" name="内容占位符 2">
            <a:extLst>
              <a:ext uri="{FF2B5EF4-FFF2-40B4-BE49-F238E27FC236}">
                <a16:creationId xmlns:a16="http://schemas.microsoft.com/office/drawing/2014/main" id="{B20D46CB-37DA-43A5-B362-C1D22C07274A}"/>
              </a:ext>
            </a:extLst>
          </p:cNvPr>
          <p:cNvSpPr>
            <a:spLocks noGrp="1"/>
          </p:cNvSpPr>
          <p:nvPr>
            <p:ph idx="1"/>
          </p:nvPr>
        </p:nvSpPr>
        <p:spPr/>
        <p:txBody>
          <a:bodyPr/>
          <a:lstStyle/>
          <a:p>
            <a:r>
              <a:rPr lang="en-US" altLang="zh-CN" dirty="0"/>
              <a:t>There are two distinct types of multitasking: process-based and thread-based.</a:t>
            </a:r>
          </a:p>
          <a:p>
            <a:r>
              <a:rPr lang="en-US" altLang="zh-CN" dirty="0"/>
              <a:t>A process is a program that is executing. Thus, </a:t>
            </a:r>
            <a:r>
              <a:rPr lang="en-US" altLang="zh-CN" i="1" dirty="0"/>
              <a:t>process-based </a:t>
            </a:r>
            <a:r>
              <a:rPr lang="en-US" altLang="zh-CN" dirty="0"/>
              <a:t>multitasking is the feature that allows your computer to run two or more programs concurrently.</a:t>
            </a:r>
          </a:p>
          <a:p>
            <a:r>
              <a:rPr lang="en-US" altLang="zh-CN" dirty="0"/>
              <a:t>In a </a:t>
            </a:r>
            <a:r>
              <a:rPr lang="en-US" altLang="zh-CN" i="1" dirty="0"/>
              <a:t>thread-based </a:t>
            </a:r>
            <a:r>
              <a:rPr lang="en-US" altLang="zh-CN" dirty="0"/>
              <a:t>multitasking environment, the thread is the smallest unit of dispatchable code. This means that a single program can perform two or more tasks at once.</a:t>
            </a:r>
            <a:endParaRPr lang="zh-CN" altLang="en-US" dirty="0"/>
          </a:p>
        </p:txBody>
      </p:sp>
    </p:spTree>
    <p:extLst>
      <p:ext uri="{BB962C8B-B14F-4D97-AF65-F5344CB8AC3E}">
        <p14:creationId xmlns:p14="http://schemas.microsoft.com/office/powerpoint/2010/main" val="11377161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A2C75E-F4D9-43FD-9511-5CAAD3696D8E}"/>
              </a:ext>
            </a:extLst>
          </p:cNvPr>
          <p:cNvSpPr>
            <a:spLocks noGrp="1"/>
          </p:cNvSpPr>
          <p:nvPr>
            <p:ph type="title"/>
          </p:nvPr>
        </p:nvSpPr>
        <p:spPr/>
        <p:txBody>
          <a:bodyPr/>
          <a:lstStyle/>
          <a:p>
            <a:r>
              <a:rPr lang="en-US" altLang="zh-CN" b="1" dirty="0"/>
              <a:t>Questions</a:t>
            </a:r>
            <a:endParaRPr lang="zh-CN" altLang="en-US" b="1" dirty="0"/>
          </a:p>
        </p:txBody>
      </p:sp>
      <p:sp>
        <p:nvSpPr>
          <p:cNvPr id="3" name="内容占位符 2">
            <a:extLst>
              <a:ext uri="{FF2B5EF4-FFF2-40B4-BE49-F238E27FC236}">
                <a16:creationId xmlns:a16="http://schemas.microsoft.com/office/drawing/2014/main" id="{9063BD92-3779-4F3C-BC79-F0DD2713EF21}"/>
              </a:ext>
            </a:extLst>
          </p:cNvPr>
          <p:cNvSpPr>
            <a:spLocks noGrp="1"/>
          </p:cNvSpPr>
          <p:nvPr>
            <p:ph idx="1"/>
          </p:nvPr>
        </p:nvSpPr>
        <p:spPr>
          <a:xfrm>
            <a:off x="533400" y="4332849"/>
            <a:ext cx="7780606" cy="1686950"/>
          </a:xfrm>
        </p:spPr>
        <p:txBody>
          <a:bodyPr/>
          <a:lstStyle/>
          <a:p>
            <a:r>
              <a:rPr lang="en-US" altLang="zh-CN" dirty="0"/>
              <a:t>What’s the usage of this code block in </a:t>
            </a:r>
            <a:r>
              <a:rPr lang="en-US" altLang="zh-CN" b="1" dirty="0"/>
              <a:t>run()</a:t>
            </a:r>
            <a:r>
              <a:rPr lang="en-US" altLang="zh-CN" dirty="0"/>
              <a:t> method ?</a:t>
            </a:r>
          </a:p>
          <a:p>
            <a:pPr lvl="1"/>
            <a:r>
              <a:rPr lang="en-US" altLang="zh-CN" dirty="0">
                <a:solidFill>
                  <a:srgbClr val="FF0000"/>
                </a:solidFill>
              </a:rPr>
              <a:t>The </a:t>
            </a:r>
            <a:r>
              <a:rPr lang="en-US" altLang="zh-CN" b="1" dirty="0" err="1">
                <a:solidFill>
                  <a:srgbClr val="FF0000"/>
                </a:solidFill>
              </a:rPr>
              <a:t>compareTo</a:t>
            </a:r>
            <a:r>
              <a:rPr lang="en-US" altLang="zh-CN" dirty="0">
                <a:solidFill>
                  <a:srgbClr val="FF0000"/>
                </a:solidFill>
              </a:rPr>
              <a:t> and </a:t>
            </a:r>
            <a:r>
              <a:rPr lang="en-US" altLang="zh-CN" b="1" dirty="0" err="1">
                <a:solidFill>
                  <a:srgbClr val="FF0000"/>
                </a:solidFill>
              </a:rPr>
              <a:t>println</a:t>
            </a:r>
            <a:r>
              <a:rPr lang="en-US" altLang="zh-CN" dirty="0">
                <a:solidFill>
                  <a:srgbClr val="FF0000"/>
                </a:solidFill>
              </a:rPr>
              <a:t> method will cause CPU consumption. You can try to remove the code block to see if the output has something different.</a:t>
            </a:r>
          </a:p>
          <a:p>
            <a:pPr lvl="1"/>
            <a:endParaRPr lang="zh-CN" altLang="en-US" dirty="0"/>
          </a:p>
        </p:txBody>
      </p:sp>
      <p:pic>
        <p:nvPicPr>
          <p:cNvPr id="4" name="图片 3">
            <a:extLst>
              <a:ext uri="{FF2B5EF4-FFF2-40B4-BE49-F238E27FC236}">
                <a16:creationId xmlns:a16="http://schemas.microsoft.com/office/drawing/2014/main" id="{19EE30C8-F773-4B84-866A-E9776B783D3E}"/>
              </a:ext>
            </a:extLst>
          </p:cNvPr>
          <p:cNvPicPr>
            <a:picLocks noChangeAspect="1"/>
          </p:cNvPicPr>
          <p:nvPr/>
        </p:nvPicPr>
        <p:blipFill>
          <a:blip r:embed="rId2"/>
          <a:stretch>
            <a:fillRect/>
          </a:stretch>
        </p:blipFill>
        <p:spPr>
          <a:xfrm>
            <a:off x="1738595" y="1733181"/>
            <a:ext cx="4523809" cy="2314286"/>
          </a:xfrm>
          <a:prstGeom prst="rect">
            <a:avLst/>
          </a:prstGeom>
        </p:spPr>
      </p:pic>
    </p:spTree>
    <p:extLst>
      <p:ext uri="{BB962C8B-B14F-4D97-AF65-F5344CB8AC3E}">
        <p14:creationId xmlns:p14="http://schemas.microsoft.com/office/powerpoint/2010/main" val="1597287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96BF5B-4F62-4F4F-99C7-DA07D248592E}"/>
              </a:ext>
            </a:extLst>
          </p:cNvPr>
          <p:cNvSpPr>
            <a:spLocks noGrp="1"/>
          </p:cNvSpPr>
          <p:nvPr>
            <p:ph type="title"/>
          </p:nvPr>
        </p:nvSpPr>
        <p:spPr/>
        <p:txBody>
          <a:bodyPr/>
          <a:lstStyle/>
          <a:p>
            <a:r>
              <a:rPr lang="en-US" altLang="zh-CN" b="1" dirty="0"/>
              <a:t>Questions</a:t>
            </a:r>
            <a:endParaRPr lang="zh-CN" altLang="en-US" b="1" dirty="0"/>
          </a:p>
        </p:txBody>
      </p:sp>
      <p:sp>
        <p:nvSpPr>
          <p:cNvPr id="3" name="内容占位符 2">
            <a:extLst>
              <a:ext uri="{FF2B5EF4-FFF2-40B4-BE49-F238E27FC236}">
                <a16:creationId xmlns:a16="http://schemas.microsoft.com/office/drawing/2014/main" id="{71105E74-233D-4D67-967E-33AB7AC5001F}"/>
              </a:ext>
            </a:extLst>
          </p:cNvPr>
          <p:cNvSpPr>
            <a:spLocks noGrp="1"/>
          </p:cNvSpPr>
          <p:nvPr>
            <p:ph idx="1"/>
          </p:nvPr>
        </p:nvSpPr>
        <p:spPr/>
        <p:txBody>
          <a:bodyPr/>
          <a:lstStyle/>
          <a:p>
            <a:r>
              <a:rPr lang="en-US" altLang="zh-CN" dirty="0"/>
              <a:t>Is the thread with the higher priority sure to have higher CPU consumption ?</a:t>
            </a:r>
          </a:p>
          <a:p>
            <a:pPr lvl="1"/>
            <a:r>
              <a:rPr lang="en-US" altLang="zh-CN" b="1" dirty="0">
                <a:solidFill>
                  <a:srgbClr val="FF0000"/>
                </a:solidFill>
              </a:rPr>
              <a:t>Not actually. Sometimes, the lower counterparts might have higher CPU consumption.</a:t>
            </a:r>
            <a:endParaRPr lang="zh-CN" altLang="en-US" b="1" dirty="0">
              <a:solidFill>
                <a:srgbClr val="FF0000"/>
              </a:solidFill>
            </a:endParaRPr>
          </a:p>
        </p:txBody>
      </p:sp>
    </p:spTree>
    <p:extLst>
      <p:ext uri="{BB962C8B-B14F-4D97-AF65-F5344CB8AC3E}">
        <p14:creationId xmlns:p14="http://schemas.microsoft.com/office/powerpoint/2010/main" val="681512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BD6E2A-0F52-4525-A8DD-377E7FDEF136}"/>
              </a:ext>
            </a:extLst>
          </p:cNvPr>
          <p:cNvSpPr>
            <a:spLocks noGrp="1"/>
          </p:cNvSpPr>
          <p:nvPr>
            <p:ph type="title"/>
          </p:nvPr>
        </p:nvSpPr>
        <p:spPr/>
        <p:txBody>
          <a:bodyPr/>
          <a:lstStyle/>
          <a:p>
            <a:r>
              <a:rPr lang="en-US" altLang="zh-CN" b="1" dirty="0"/>
              <a:t>Calling the Shared Resource by Different Threads</a:t>
            </a:r>
            <a:endParaRPr lang="zh-CN" altLang="en-US" b="1" dirty="0"/>
          </a:p>
        </p:txBody>
      </p:sp>
      <p:sp>
        <p:nvSpPr>
          <p:cNvPr id="3" name="内容占位符 2">
            <a:extLst>
              <a:ext uri="{FF2B5EF4-FFF2-40B4-BE49-F238E27FC236}">
                <a16:creationId xmlns:a16="http://schemas.microsoft.com/office/drawing/2014/main" id="{3DAEE29E-1D37-4FA4-9B58-33ED2BA9DF01}"/>
              </a:ext>
            </a:extLst>
          </p:cNvPr>
          <p:cNvSpPr>
            <a:spLocks noGrp="1"/>
          </p:cNvSpPr>
          <p:nvPr>
            <p:ph idx="1"/>
          </p:nvPr>
        </p:nvSpPr>
        <p:spPr/>
        <p:txBody>
          <a:bodyPr/>
          <a:lstStyle/>
          <a:p>
            <a:r>
              <a:rPr lang="en-US" altLang="zh-CN" dirty="0"/>
              <a:t>Suppose there are 100 cakes and 3 mice. Each mouse will eat one cake once and then rest for 100 milliseconds. If all cakes are eaten, the mice will leave away.</a:t>
            </a:r>
            <a:endParaRPr lang="zh-CN" altLang="en-US" dirty="0"/>
          </a:p>
        </p:txBody>
      </p:sp>
    </p:spTree>
    <p:extLst>
      <p:ext uri="{BB962C8B-B14F-4D97-AF65-F5344CB8AC3E}">
        <p14:creationId xmlns:p14="http://schemas.microsoft.com/office/powerpoint/2010/main" val="25117391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1BB8B35-A242-44A1-83EF-347B7B9115D4}"/>
              </a:ext>
            </a:extLst>
          </p:cNvPr>
          <p:cNvSpPr/>
          <p:nvPr/>
        </p:nvSpPr>
        <p:spPr>
          <a:xfrm>
            <a:off x="942535" y="394692"/>
            <a:ext cx="7174524" cy="6463308"/>
          </a:xfrm>
          <a:prstGeom prst="rect">
            <a:avLst/>
          </a:prstGeom>
        </p:spPr>
        <p:txBody>
          <a:bodyPr wrap="square">
            <a:spAutoFit/>
          </a:bodyPr>
          <a:lstStyle/>
          <a:p>
            <a:r>
              <a:rPr lang="en-US" altLang="zh-CN" b="1" dirty="0">
                <a:solidFill>
                  <a:srgbClr val="7F0055"/>
                </a:solidFill>
                <a:latin typeface="Calibri" panose="020F0502020204030204" pitchFamily="34" charset="0"/>
              </a:rPr>
              <a:t>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class</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MouseThread</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implements</a:t>
            </a:r>
            <a:r>
              <a:rPr lang="en-US" altLang="zh-CN" b="1" dirty="0">
                <a:solidFill>
                  <a:srgbClr val="000000"/>
                </a:solidFill>
                <a:latin typeface="Calibri" panose="020F0502020204030204" pitchFamily="34" charset="0"/>
              </a:rPr>
              <a:t> Runnable {</a:t>
            </a:r>
          </a:p>
          <a:p>
            <a:r>
              <a:rPr lang="en-US" altLang="zh-CN" dirty="0">
                <a:solidFill>
                  <a:srgbClr val="000000"/>
                </a:solidFill>
                <a:latin typeface="Calibri" panose="020F0502020204030204" pitchFamily="34" charset="0"/>
              </a:rPr>
              <a:t>  String </a:t>
            </a:r>
            <a:r>
              <a:rPr lang="en-US" altLang="zh-CN" dirty="0">
                <a:solidFill>
                  <a:srgbClr val="0000C0"/>
                </a:solidFill>
                <a:latin typeface="Calibri" panose="020F0502020204030204" pitchFamily="34" charset="0"/>
              </a:rPr>
              <a:t>name</a:t>
            </a:r>
            <a:r>
              <a:rPr lang="en-US" altLang="zh-CN" dirty="0">
                <a:solidFill>
                  <a:srgbClr val="000000"/>
                </a:solidFill>
                <a:latin typeface="Calibri" panose="020F0502020204030204" pitchFamily="34" charset="0"/>
              </a:rPr>
              <a:t>;</a:t>
            </a:r>
          </a:p>
          <a:p>
            <a:r>
              <a:rPr lang="en-US" altLang="zh-CN" b="1" dirty="0">
                <a:solidFill>
                  <a:srgbClr val="7F0055"/>
                </a:solidFill>
                <a:latin typeface="Calibri" panose="020F0502020204030204" pitchFamily="34" charset="0"/>
              </a:rPr>
              <a:t>  static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int</a:t>
            </a:r>
            <a:r>
              <a:rPr lang="en-US" altLang="zh-CN" b="1" dirty="0">
                <a:solidFill>
                  <a:srgbClr val="000000"/>
                </a:solidFill>
                <a:latin typeface="Calibri" panose="020F0502020204030204" pitchFamily="34" charset="0"/>
              </a:rPr>
              <a:t> </a:t>
            </a:r>
            <a:r>
              <a:rPr lang="en-US" altLang="zh-CN" b="1" i="1" dirty="0">
                <a:solidFill>
                  <a:srgbClr val="0000C0"/>
                </a:solidFill>
                <a:latin typeface="Calibri" panose="020F0502020204030204" pitchFamily="34" charset="0"/>
              </a:rPr>
              <a:t>cake</a:t>
            </a:r>
            <a:r>
              <a:rPr lang="en-US" altLang="zh-CN" b="1" i="1" dirty="0">
                <a:solidFill>
                  <a:srgbClr val="000000"/>
                </a:solidFill>
                <a:latin typeface="Calibri" panose="020F0502020204030204" pitchFamily="34" charset="0"/>
              </a:rPr>
              <a:t> = 100;</a:t>
            </a:r>
          </a:p>
          <a:p>
            <a:r>
              <a:rPr lang="en-US" altLang="zh-CN" b="1" dirty="0">
                <a:solidFill>
                  <a:srgbClr val="7F0055"/>
                </a:solidFill>
                <a:latin typeface="Calibri" panose="020F0502020204030204" pitchFamily="34" charset="0"/>
              </a:rPr>
              <a:t>  public</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MouseThread</a:t>
            </a:r>
            <a:r>
              <a:rPr lang="en-US" altLang="zh-CN" b="1" dirty="0">
                <a:solidFill>
                  <a:srgbClr val="000000"/>
                </a:solidFill>
                <a:latin typeface="Calibri" panose="020F0502020204030204" pitchFamily="34" charset="0"/>
              </a:rPr>
              <a:t>(String </a:t>
            </a:r>
            <a:r>
              <a:rPr lang="en-US" altLang="zh-CN" b="1" dirty="0">
                <a:solidFill>
                  <a:srgbClr val="6A3E3E"/>
                </a:solidFill>
                <a:latin typeface="Calibri" panose="020F0502020204030204" pitchFamily="34" charset="0"/>
              </a:rPr>
              <a:t>name</a:t>
            </a:r>
            <a:r>
              <a:rPr lang="en-US" altLang="zh-CN" b="1" dirty="0">
                <a:solidFill>
                  <a:srgbClr val="000000"/>
                </a:solidFill>
                <a:latin typeface="Calibri" panose="020F0502020204030204" pitchFamily="34" charset="0"/>
              </a:rPr>
              <a:t>) {</a:t>
            </a:r>
          </a:p>
          <a:p>
            <a:r>
              <a:rPr lang="en-US" altLang="zh-CN" b="1" dirty="0">
                <a:solidFill>
                  <a:srgbClr val="7F0055"/>
                </a:solidFill>
                <a:latin typeface="Calibri" panose="020F0502020204030204" pitchFamily="34" charset="0"/>
              </a:rPr>
              <a:t>    this</a:t>
            </a:r>
            <a:r>
              <a:rPr lang="en-US" altLang="zh-CN" b="1" dirty="0">
                <a:solidFill>
                  <a:srgbClr val="000000"/>
                </a:solidFill>
                <a:latin typeface="Calibri" panose="020F0502020204030204" pitchFamily="34" charset="0"/>
              </a:rPr>
              <a:t>.</a:t>
            </a:r>
            <a:r>
              <a:rPr lang="en-US" altLang="zh-CN" b="1" dirty="0">
                <a:solidFill>
                  <a:srgbClr val="0000C0"/>
                </a:solidFill>
                <a:latin typeface="Calibri" panose="020F0502020204030204" pitchFamily="34" charset="0"/>
              </a:rPr>
              <a:t>name</a:t>
            </a:r>
            <a:r>
              <a:rPr lang="en-US" altLang="zh-CN" b="1" dirty="0">
                <a:solidFill>
                  <a:srgbClr val="000000"/>
                </a:solidFill>
                <a:latin typeface="Calibri" panose="020F0502020204030204" pitchFamily="34" charset="0"/>
              </a:rPr>
              <a:t> = </a:t>
            </a:r>
            <a:r>
              <a:rPr lang="en-US" altLang="zh-CN" b="1" dirty="0">
                <a:solidFill>
                  <a:srgbClr val="6A3E3E"/>
                </a:solidFill>
                <a:latin typeface="Calibri" panose="020F0502020204030204" pitchFamily="34" charset="0"/>
              </a:rPr>
              <a:t>name</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 </a:t>
            </a:r>
          </a:p>
          <a:p>
            <a:r>
              <a:rPr lang="en-US" altLang="zh-CN" dirty="0">
                <a:solidFill>
                  <a:srgbClr val="646464"/>
                </a:solidFill>
                <a:latin typeface="Calibri" panose="020F0502020204030204" pitchFamily="34" charset="0"/>
              </a:rPr>
              <a:t>  @Override</a:t>
            </a:r>
          </a:p>
          <a:p>
            <a:r>
              <a:rPr lang="en-US" altLang="zh-CN" b="1" dirty="0">
                <a:solidFill>
                  <a:srgbClr val="7F0055"/>
                </a:solidFill>
                <a:latin typeface="Calibri" panose="020F0502020204030204" pitchFamily="34" charset="0"/>
              </a:rPr>
              <a:t>  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void</a:t>
            </a:r>
            <a:r>
              <a:rPr lang="en-US" altLang="zh-CN" b="1" dirty="0">
                <a:solidFill>
                  <a:srgbClr val="000000"/>
                </a:solidFill>
                <a:latin typeface="Calibri" panose="020F0502020204030204" pitchFamily="34" charset="0"/>
              </a:rPr>
              <a:t> run() {</a:t>
            </a:r>
          </a:p>
          <a:p>
            <a:r>
              <a:rPr lang="en-US" altLang="zh-CN" dirty="0">
                <a:solidFill>
                  <a:srgbClr val="3F7F5F"/>
                </a:solidFill>
                <a:latin typeface="Calibri" panose="020F0502020204030204" pitchFamily="34" charset="0"/>
              </a:rPr>
              <a:t>    // </a:t>
            </a:r>
            <a:r>
              <a:rPr lang="en-US" altLang="zh-CN" b="1" dirty="0">
                <a:solidFill>
                  <a:srgbClr val="7F9FBF"/>
                </a:solidFill>
                <a:latin typeface="Calibri" panose="020F0502020204030204" pitchFamily="34" charset="0"/>
              </a:rPr>
              <a:t>TODO</a:t>
            </a:r>
            <a:r>
              <a:rPr lang="en-US" altLang="zh-CN" b="1" dirty="0">
                <a:solidFill>
                  <a:srgbClr val="3F7F5F"/>
                </a:solidFill>
                <a:latin typeface="Calibri" panose="020F0502020204030204" pitchFamily="34" charset="0"/>
              </a:rPr>
              <a:t> Auto-generated method stub</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dirty="0" err="1">
                <a:solidFill>
                  <a:srgbClr val="000000"/>
                </a:solidFill>
                <a:latin typeface="Calibri" panose="020F0502020204030204" pitchFamily="34" charset="0"/>
              </a:rPr>
              <a:t>println</a:t>
            </a:r>
            <a:r>
              <a:rPr lang="en-US" altLang="zh-CN" dirty="0">
                <a:solidFill>
                  <a:srgbClr val="000000"/>
                </a:solidFill>
                <a:latin typeface="Calibri" panose="020F0502020204030204" pitchFamily="34" charset="0"/>
              </a:rPr>
              <a:t>(</a:t>
            </a:r>
            <a:r>
              <a:rPr lang="en-US" altLang="zh-CN" dirty="0">
                <a:solidFill>
                  <a:srgbClr val="0000C0"/>
                </a:solidFill>
                <a:latin typeface="Calibri" panose="020F0502020204030204" pitchFamily="34" charset="0"/>
              </a:rPr>
              <a:t>name</a:t>
            </a:r>
            <a:r>
              <a:rPr lang="en-US" altLang="zh-CN" dirty="0">
                <a:solidFill>
                  <a:srgbClr val="000000"/>
                </a:solidFill>
                <a:latin typeface="Calibri" panose="020F0502020204030204" pitchFamily="34" charset="0"/>
              </a:rPr>
              <a:t> + </a:t>
            </a:r>
            <a:r>
              <a:rPr lang="en-US" altLang="zh-CN" dirty="0">
                <a:solidFill>
                  <a:srgbClr val="2A00FF"/>
                </a:solidFill>
                <a:latin typeface="Calibri" panose="020F0502020204030204" pitchFamily="34" charset="0"/>
              </a:rPr>
              <a:t>" ready to eat cake."</a:t>
            </a:r>
            <a:r>
              <a:rPr lang="en-US" altLang="zh-CN" dirty="0">
                <a:solidFill>
                  <a:srgbClr val="000000"/>
                </a:solidFill>
                <a:latin typeface="Calibri" panose="020F0502020204030204" pitchFamily="34" charset="0"/>
              </a:rPr>
              <a:t>);</a:t>
            </a:r>
          </a:p>
          <a:p>
            <a:r>
              <a:rPr lang="en-US" altLang="zh-CN" b="1" dirty="0">
                <a:solidFill>
                  <a:srgbClr val="7F0055"/>
                </a:solidFill>
                <a:latin typeface="Calibri" panose="020F0502020204030204" pitchFamily="34" charset="0"/>
              </a:rPr>
              <a:t>    while</a:t>
            </a:r>
            <a:r>
              <a:rPr lang="en-US" altLang="zh-CN" b="1" dirty="0">
                <a:solidFill>
                  <a:srgbClr val="000000"/>
                </a:solidFill>
                <a:latin typeface="Calibri" panose="020F0502020204030204" pitchFamily="34" charset="0"/>
              </a:rPr>
              <a:t>(</a:t>
            </a:r>
            <a:r>
              <a:rPr lang="en-US" altLang="zh-CN" b="1" i="1" dirty="0">
                <a:solidFill>
                  <a:srgbClr val="0000C0"/>
                </a:solidFill>
                <a:latin typeface="Calibri" panose="020F0502020204030204" pitchFamily="34" charset="0"/>
              </a:rPr>
              <a:t>cake</a:t>
            </a:r>
            <a:r>
              <a:rPr lang="en-US" altLang="zh-CN" b="1" i="1" dirty="0">
                <a:solidFill>
                  <a:srgbClr val="000000"/>
                </a:solidFill>
                <a:latin typeface="Calibri" panose="020F0502020204030204" pitchFamily="34" charset="0"/>
              </a:rPr>
              <a:t>&gt;0) {</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a:solidFill>
                  <a:srgbClr val="0000C0"/>
                </a:solidFill>
                <a:latin typeface="Calibri" panose="020F0502020204030204" pitchFamily="34" charset="0"/>
              </a:rPr>
              <a:t>name</a:t>
            </a:r>
            <a:r>
              <a:rPr lang="en-US" altLang="zh-CN" b="1" dirty="0">
                <a:solidFill>
                  <a:srgbClr val="000000"/>
                </a:solidFill>
                <a:latin typeface="Calibri" panose="020F0502020204030204" pitchFamily="34" charset="0"/>
              </a:rPr>
              <a:t> + </a:t>
            </a:r>
            <a:r>
              <a:rPr lang="en-US" altLang="zh-CN" b="1" dirty="0">
                <a:solidFill>
                  <a:srgbClr val="2A00FF"/>
                </a:solidFill>
                <a:latin typeface="Calibri" panose="020F0502020204030204" pitchFamily="34" charset="0"/>
              </a:rPr>
              <a:t>" eats one cake."</a:t>
            </a:r>
            <a:r>
              <a:rPr lang="en-US" altLang="zh-CN" b="1" dirty="0">
                <a:solidFill>
                  <a:srgbClr val="000000"/>
                </a:solidFill>
                <a:latin typeface="Calibri" panose="020F0502020204030204" pitchFamily="34" charset="0"/>
              </a:rPr>
              <a:t>);</a:t>
            </a:r>
          </a:p>
          <a:p>
            <a:r>
              <a:rPr lang="en-US" altLang="zh-CN" i="1" dirty="0">
                <a:solidFill>
                  <a:srgbClr val="0000C0"/>
                </a:solidFill>
                <a:latin typeface="Calibri" panose="020F0502020204030204" pitchFamily="34" charset="0"/>
              </a:rPr>
              <a:t>      cake</a:t>
            </a:r>
            <a:r>
              <a:rPr lang="en-US" altLang="zh-CN" i="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a:solidFill>
                  <a:srgbClr val="0000C0"/>
                </a:solidFill>
                <a:latin typeface="Calibri" panose="020F0502020204030204" pitchFamily="34" charset="0"/>
              </a:rPr>
              <a:t>name</a:t>
            </a:r>
            <a:r>
              <a:rPr lang="en-US" altLang="zh-CN" b="1" dirty="0">
                <a:solidFill>
                  <a:srgbClr val="000000"/>
                </a:solidFill>
                <a:latin typeface="Calibri" panose="020F0502020204030204" pitchFamily="34" charset="0"/>
              </a:rPr>
              <a:t> + </a:t>
            </a:r>
            <a:r>
              <a:rPr lang="en-US" altLang="zh-CN" b="1" dirty="0">
                <a:solidFill>
                  <a:srgbClr val="2A00FF"/>
                </a:solidFill>
                <a:latin typeface="Calibri" panose="020F0502020204030204" pitchFamily="34" charset="0"/>
              </a:rPr>
              <a:t>" finds "</a:t>
            </a:r>
            <a:r>
              <a:rPr lang="en-US" altLang="zh-CN" b="1" dirty="0">
                <a:solidFill>
                  <a:srgbClr val="000000"/>
                </a:solidFill>
                <a:latin typeface="Calibri" panose="020F0502020204030204" pitchFamily="34" charset="0"/>
              </a:rPr>
              <a:t> + </a:t>
            </a:r>
            <a:r>
              <a:rPr lang="en-US" altLang="zh-CN" b="1" dirty="0">
                <a:solidFill>
                  <a:srgbClr val="0000C0"/>
                </a:solidFill>
                <a:latin typeface="Calibri" panose="020F0502020204030204" pitchFamily="34" charset="0"/>
              </a:rPr>
              <a:t>cake</a:t>
            </a:r>
            <a:r>
              <a:rPr lang="en-US" altLang="zh-CN" b="1" dirty="0">
                <a:solidFill>
                  <a:srgbClr val="000000"/>
                </a:solidFill>
                <a:latin typeface="Calibri" panose="020F0502020204030204" pitchFamily="34" charset="0"/>
              </a:rPr>
              <a:t> + </a:t>
            </a:r>
            <a:r>
              <a:rPr lang="en-US" altLang="zh-CN" b="1" dirty="0">
                <a:solidFill>
                  <a:srgbClr val="2A00FF"/>
                </a:solidFill>
                <a:latin typeface="Calibri" panose="020F0502020204030204" pitchFamily="34" charset="0"/>
              </a:rPr>
              <a:t>" cake(s) remaining."</a:t>
            </a:r>
            <a:r>
              <a:rPr lang="en-US" altLang="zh-CN" b="1" dirty="0">
                <a:solidFill>
                  <a:srgbClr val="000000"/>
                </a:solidFill>
                <a:latin typeface="Calibri" panose="020F0502020204030204" pitchFamily="34" charset="0"/>
              </a:rPr>
              <a:t>);</a:t>
            </a:r>
          </a:p>
          <a:p>
            <a:r>
              <a:rPr lang="en-US" altLang="zh-CN" b="1" dirty="0">
                <a:solidFill>
                  <a:srgbClr val="7F0055"/>
                </a:solidFill>
                <a:latin typeface="Calibri" panose="020F0502020204030204" pitchFamily="34" charset="0"/>
              </a:rPr>
              <a:t>      try</a:t>
            </a:r>
            <a:r>
              <a:rPr lang="en-US" altLang="zh-CN" b="1"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Thread.</a:t>
            </a:r>
            <a:r>
              <a:rPr lang="en-US" altLang="zh-CN" i="1" dirty="0" err="1">
                <a:solidFill>
                  <a:srgbClr val="000000"/>
                </a:solidFill>
                <a:latin typeface="Calibri" panose="020F0502020204030204" pitchFamily="34" charset="0"/>
              </a:rPr>
              <a:t>sleep</a:t>
            </a:r>
            <a:r>
              <a:rPr lang="en-US" altLang="zh-CN" i="1" dirty="0">
                <a:solidFill>
                  <a:srgbClr val="000000"/>
                </a:solidFill>
                <a:latin typeface="Calibri" panose="020F0502020204030204" pitchFamily="34" charset="0"/>
              </a:rPr>
              <a:t>(100);</a:t>
            </a:r>
          </a:p>
          <a:p>
            <a:r>
              <a:rPr lang="en-US" altLang="zh-CN"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catch</a:t>
            </a:r>
            <a:r>
              <a:rPr lang="en-US" altLang="zh-CN" b="1" dirty="0">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InterruptedException</a:t>
            </a:r>
            <a:r>
              <a:rPr lang="en-US" altLang="zh-CN" b="1" dirty="0">
                <a:solidFill>
                  <a:srgbClr val="000000"/>
                </a:solidFill>
                <a:latin typeface="Calibri" panose="020F0502020204030204" pitchFamily="34" charset="0"/>
              </a:rPr>
              <a:t> </a:t>
            </a:r>
            <a:r>
              <a:rPr lang="en-US" altLang="zh-CN" b="1" dirty="0" err="1">
                <a:solidFill>
                  <a:srgbClr val="6A3E3E"/>
                </a:solidFill>
                <a:latin typeface="Calibri" panose="020F0502020204030204" pitchFamily="34" charset="0"/>
              </a:rPr>
              <a:t>exc</a:t>
            </a:r>
            <a:r>
              <a:rPr lang="en-US" altLang="zh-CN" b="1"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"Eating is interrupted."</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a:solidFill>
                  <a:srgbClr val="0000C0"/>
                </a:solidFill>
                <a:latin typeface="Calibri" panose="020F0502020204030204" pitchFamily="34" charset="0"/>
              </a:rPr>
              <a:t>name</a:t>
            </a:r>
            <a:r>
              <a:rPr lang="en-US" altLang="zh-CN" b="1" dirty="0">
                <a:solidFill>
                  <a:srgbClr val="000000"/>
                </a:solidFill>
                <a:latin typeface="Calibri" panose="020F0502020204030204" pitchFamily="34" charset="0"/>
              </a:rPr>
              <a:t> + </a:t>
            </a:r>
            <a:r>
              <a:rPr lang="en-US" altLang="zh-CN" b="1" dirty="0">
                <a:solidFill>
                  <a:srgbClr val="2A00FF"/>
                </a:solidFill>
                <a:latin typeface="Calibri" panose="020F0502020204030204" pitchFamily="34" charset="0"/>
              </a:rPr>
              <a:t>" leaves."</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a:t>
            </a:r>
            <a:endParaRPr lang="zh-CN" altLang="en-US" dirty="0"/>
          </a:p>
        </p:txBody>
      </p:sp>
    </p:spTree>
    <p:extLst>
      <p:ext uri="{BB962C8B-B14F-4D97-AF65-F5344CB8AC3E}">
        <p14:creationId xmlns:p14="http://schemas.microsoft.com/office/powerpoint/2010/main" val="37003500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ED14165-79F9-4654-BC59-6620E801C546}"/>
              </a:ext>
            </a:extLst>
          </p:cNvPr>
          <p:cNvSpPr/>
          <p:nvPr/>
        </p:nvSpPr>
        <p:spPr>
          <a:xfrm>
            <a:off x="1026943" y="612845"/>
            <a:ext cx="6794694" cy="4247317"/>
          </a:xfrm>
          <a:prstGeom prst="rect">
            <a:avLst/>
          </a:prstGeom>
        </p:spPr>
        <p:txBody>
          <a:bodyPr wrap="square">
            <a:spAutoFit/>
          </a:bodyPr>
          <a:lstStyle/>
          <a:p>
            <a:r>
              <a:rPr lang="en-US" altLang="zh-CN" b="1" dirty="0">
                <a:solidFill>
                  <a:srgbClr val="7F0055"/>
                </a:solidFill>
                <a:latin typeface="Calibri" panose="020F0502020204030204" pitchFamily="34" charset="0"/>
              </a:rPr>
              <a:t>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class</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MouseDemo</a:t>
            </a:r>
            <a:r>
              <a:rPr lang="en-US" altLang="zh-CN" b="1" dirty="0">
                <a:solidFill>
                  <a:srgbClr val="000000"/>
                </a:solidFill>
                <a:latin typeface="Calibri" panose="020F0502020204030204" pitchFamily="34" charset="0"/>
              </a:rPr>
              <a:t> {</a:t>
            </a:r>
          </a:p>
          <a:p>
            <a:r>
              <a:rPr lang="en-US" altLang="zh-CN" b="1" dirty="0">
                <a:solidFill>
                  <a:srgbClr val="7F0055"/>
                </a:solidFill>
                <a:latin typeface="Calibri" panose="020F0502020204030204" pitchFamily="34" charset="0"/>
              </a:rPr>
              <a:t>  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static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void</a:t>
            </a:r>
            <a:r>
              <a:rPr lang="en-US" altLang="zh-CN" b="1" dirty="0">
                <a:solidFill>
                  <a:srgbClr val="000000"/>
                </a:solidFill>
                <a:latin typeface="Calibri" panose="020F0502020204030204" pitchFamily="34" charset="0"/>
              </a:rPr>
              <a:t> main(String[] </a:t>
            </a:r>
            <a:r>
              <a:rPr lang="en-US" altLang="zh-CN" b="1" dirty="0" err="1">
                <a:solidFill>
                  <a:srgbClr val="6A3E3E"/>
                </a:solidFill>
                <a:latin typeface="Calibri" panose="020F0502020204030204" pitchFamily="34" charset="0"/>
              </a:rPr>
              <a:t>args</a:t>
            </a:r>
            <a:r>
              <a:rPr lang="en-US" altLang="zh-CN" b="1" dirty="0">
                <a:solidFill>
                  <a:srgbClr val="000000"/>
                </a:solidFill>
                <a:latin typeface="Calibri" panose="020F0502020204030204" pitchFamily="34" charset="0"/>
              </a:rPr>
              <a:t>) {</a:t>
            </a:r>
          </a:p>
          <a:p>
            <a:r>
              <a:rPr lang="en-US" altLang="zh-CN" dirty="0">
                <a:solidFill>
                  <a:srgbClr val="3F7F5F"/>
                </a:solidFill>
                <a:latin typeface="Calibri" panose="020F0502020204030204" pitchFamily="34" charset="0"/>
              </a:rPr>
              <a:t>    // </a:t>
            </a:r>
            <a:r>
              <a:rPr lang="en-US" altLang="zh-CN" b="1" dirty="0">
                <a:solidFill>
                  <a:srgbClr val="7F9FBF"/>
                </a:solidFill>
                <a:latin typeface="Calibri" panose="020F0502020204030204" pitchFamily="34" charset="0"/>
              </a:rPr>
              <a:t>TODO</a:t>
            </a:r>
            <a:r>
              <a:rPr lang="en-US" altLang="zh-CN" b="1" dirty="0">
                <a:solidFill>
                  <a:srgbClr val="3F7F5F"/>
                </a:solidFill>
                <a:latin typeface="Calibri" panose="020F0502020204030204" pitchFamily="34" charset="0"/>
              </a:rPr>
              <a:t> Auto-generated method stub</a:t>
            </a:r>
          </a:p>
          <a:p>
            <a:r>
              <a:rPr lang="en-US" altLang="zh-CN" dirty="0">
                <a:solidFill>
                  <a:srgbClr val="000000"/>
                </a:solidFill>
                <a:latin typeface="Calibri" panose="020F0502020204030204" pitchFamily="34" charset="0"/>
              </a:rPr>
              <a:t>    Thread </a:t>
            </a:r>
            <a:r>
              <a:rPr lang="en-US" altLang="zh-CN" dirty="0">
                <a:solidFill>
                  <a:srgbClr val="6A3E3E"/>
                </a:solidFill>
                <a:latin typeface="Calibri" panose="020F0502020204030204" pitchFamily="34" charset="0"/>
              </a:rPr>
              <a:t>mouse1</a:t>
            </a:r>
            <a:r>
              <a:rPr lang="en-US" altLang="zh-CN" dirty="0">
                <a:solidFill>
                  <a:srgbClr val="000000"/>
                </a:solidFill>
                <a:latin typeface="Calibri" panose="020F0502020204030204" pitchFamily="34" charset="0"/>
              </a:rPr>
              <a:t> = </a:t>
            </a:r>
            <a:r>
              <a:rPr lang="en-US" altLang="zh-CN" b="1" dirty="0">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Thread(</a:t>
            </a:r>
            <a:r>
              <a:rPr lang="en-US" altLang="zh-CN" b="1" dirty="0">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MouseThread</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"Mouse #1"</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Thread </a:t>
            </a:r>
            <a:r>
              <a:rPr lang="en-US" altLang="zh-CN" dirty="0">
                <a:solidFill>
                  <a:srgbClr val="6A3E3E"/>
                </a:solidFill>
                <a:latin typeface="Calibri" panose="020F0502020204030204" pitchFamily="34" charset="0"/>
              </a:rPr>
              <a:t>mouse2</a:t>
            </a:r>
            <a:r>
              <a:rPr lang="en-US" altLang="zh-CN" dirty="0">
                <a:solidFill>
                  <a:srgbClr val="000000"/>
                </a:solidFill>
                <a:latin typeface="Calibri" panose="020F0502020204030204" pitchFamily="34" charset="0"/>
              </a:rPr>
              <a:t> = </a:t>
            </a:r>
            <a:r>
              <a:rPr lang="en-US" altLang="zh-CN" b="1" dirty="0">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Thread(</a:t>
            </a:r>
            <a:r>
              <a:rPr lang="en-US" altLang="zh-CN" b="1" dirty="0">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MouseThread</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"Mouse #2"</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Thread </a:t>
            </a:r>
            <a:r>
              <a:rPr lang="en-US" altLang="zh-CN" dirty="0">
                <a:solidFill>
                  <a:srgbClr val="6A3E3E"/>
                </a:solidFill>
                <a:latin typeface="Calibri" panose="020F0502020204030204" pitchFamily="34" charset="0"/>
              </a:rPr>
              <a:t>mouse3</a:t>
            </a:r>
            <a:r>
              <a:rPr lang="en-US" altLang="zh-CN" dirty="0">
                <a:solidFill>
                  <a:srgbClr val="000000"/>
                </a:solidFill>
                <a:latin typeface="Calibri" panose="020F0502020204030204" pitchFamily="34" charset="0"/>
              </a:rPr>
              <a:t> = </a:t>
            </a:r>
            <a:r>
              <a:rPr lang="en-US" altLang="zh-CN" b="1" dirty="0">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Thread(</a:t>
            </a:r>
            <a:r>
              <a:rPr lang="en-US" altLang="zh-CN" b="1" dirty="0">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MouseThread</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"Mouse #3"</a:t>
            </a:r>
            <a:r>
              <a:rPr lang="en-US" altLang="zh-CN" b="1" dirty="0">
                <a:solidFill>
                  <a:srgbClr val="000000"/>
                </a:solidFill>
                <a:latin typeface="Calibri" panose="020F0502020204030204" pitchFamily="34" charset="0"/>
              </a:rPr>
              <a:t>));</a:t>
            </a:r>
          </a:p>
          <a:p>
            <a:r>
              <a:rPr lang="en-US" altLang="zh-CN" dirty="0">
                <a:solidFill>
                  <a:srgbClr val="6A3E3E"/>
                </a:solidFill>
                <a:latin typeface="Calibri" panose="020F0502020204030204" pitchFamily="34" charset="0"/>
              </a:rPr>
              <a:t>    mouse1</a:t>
            </a:r>
            <a:r>
              <a:rPr lang="en-US" altLang="zh-CN" dirty="0">
                <a:solidFill>
                  <a:srgbClr val="000000"/>
                </a:solidFill>
                <a:latin typeface="Calibri" panose="020F0502020204030204" pitchFamily="34" charset="0"/>
              </a:rPr>
              <a:t>.start();</a:t>
            </a:r>
            <a:r>
              <a:rPr lang="en-US" altLang="zh-CN" dirty="0">
                <a:solidFill>
                  <a:srgbClr val="6A3E3E"/>
                </a:solidFill>
                <a:latin typeface="Calibri" panose="020F0502020204030204" pitchFamily="34" charset="0"/>
              </a:rPr>
              <a:t>mouse2</a:t>
            </a:r>
            <a:r>
              <a:rPr lang="en-US" altLang="zh-CN" dirty="0">
                <a:solidFill>
                  <a:srgbClr val="000000"/>
                </a:solidFill>
                <a:latin typeface="Calibri" panose="020F0502020204030204" pitchFamily="34" charset="0"/>
              </a:rPr>
              <a:t>.start();</a:t>
            </a:r>
            <a:r>
              <a:rPr lang="en-US" altLang="zh-CN" dirty="0">
                <a:solidFill>
                  <a:srgbClr val="6A3E3E"/>
                </a:solidFill>
                <a:latin typeface="Calibri" panose="020F0502020204030204" pitchFamily="34" charset="0"/>
              </a:rPr>
              <a:t>mouse3</a:t>
            </a:r>
            <a:r>
              <a:rPr lang="en-US" altLang="zh-CN" dirty="0">
                <a:solidFill>
                  <a:srgbClr val="000000"/>
                </a:solidFill>
                <a:latin typeface="Calibri" panose="020F0502020204030204" pitchFamily="34" charset="0"/>
              </a:rPr>
              <a:t>.start();</a:t>
            </a:r>
          </a:p>
          <a:p>
            <a:r>
              <a:rPr lang="en-US" altLang="zh-CN" b="1" dirty="0">
                <a:solidFill>
                  <a:srgbClr val="7F0055"/>
                </a:solidFill>
                <a:latin typeface="Calibri" panose="020F0502020204030204" pitchFamily="34" charset="0"/>
              </a:rPr>
              <a:t>    try</a:t>
            </a:r>
            <a:r>
              <a:rPr lang="en-US" altLang="zh-CN" b="1" dirty="0">
                <a:solidFill>
                  <a:srgbClr val="000000"/>
                </a:solidFill>
                <a:latin typeface="Calibri" panose="020F0502020204030204" pitchFamily="34" charset="0"/>
              </a:rPr>
              <a:t> {</a:t>
            </a:r>
          </a:p>
          <a:p>
            <a:r>
              <a:rPr lang="en-US" altLang="zh-CN" dirty="0">
                <a:solidFill>
                  <a:srgbClr val="6A3E3E"/>
                </a:solidFill>
                <a:latin typeface="Calibri" panose="020F0502020204030204" pitchFamily="34" charset="0"/>
              </a:rPr>
              <a:t>      mouse1</a:t>
            </a:r>
            <a:r>
              <a:rPr lang="en-US" altLang="zh-CN" dirty="0">
                <a:solidFill>
                  <a:srgbClr val="000000"/>
                </a:solidFill>
                <a:latin typeface="Calibri" panose="020F0502020204030204" pitchFamily="34" charset="0"/>
              </a:rPr>
              <a:t>.join();</a:t>
            </a:r>
            <a:r>
              <a:rPr lang="en-US" altLang="zh-CN" dirty="0">
                <a:solidFill>
                  <a:srgbClr val="6A3E3E"/>
                </a:solidFill>
                <a:latin typeface="Calibri" panose="020F0502020204030204" pitchFamily="34" charset="0"/>
              </a:rPr>
              <a:t>mouse2</a:t>
            </a:r>
            <a:r>
              <a:rPr lang="en-US" altLang="zh-CN" dirty="0">
                <a:solidFill>
                  <a:srgbClr val="000000"/>
                </a:solidFill>
                <a:latin typeface="Calibri" panose="020F0502020204030204" pitchFamily="34" charset="0"/>
              </a:rPr>
              <a:t>.join();</a:t>
            </a:r>
            <a:r>
              <a:rPr lang="en-US" altLang="zh-CN" dirty="0">
                <a:solidFill>
                  <a:srgbClr val="6A3E3E"/>
                </a:solidFill>
                <a:latin typeface="Calibri" panose="020F0502020204030204" pitchFamily="34" charset="0"/>
              </a:rPr>
              <a:t>mouse3</a:t>
            </a:r>
            <a:r>
              <a:rPr lang="en-US" altLang="zh-CN" dirty="0">
                <a:solidFill>
                  <a:srgbClr val="000000"/>
                </a:solidFill>
                <a:latin typeface="Calibri" panose="020F0502020204030204" pitchFamily="34" charset="0"/>
              </a:rPr>
              <a:t>.join();</a:t>
            </a:r>
          </a:p>
          <a:p>
            <a:r>
              <a:rPr lang="en-US" altLang="zh-CN"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catch</a:t>
            </a:r>
            <a:r>
              <a:rPr lang="en-US" altLang="zh-CN" b="1" dirty="0">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InterruptedException</a:t>
            </a:r>
            <a:r>
              <a:rPr lang="en-US" altLang="zh-CN" b="1" dirty="0">
                <a:solidFill>
                  <a:srgbClr val="000000"/>
                </a:solidFill>
                <a:latin typeface="Calibri" panose="020F0502020204030204" pitchFamily="34" charset="0"/>
              </a:rPr>
              <a:t> </a:t>
            </a:r>
            <a:r>
              <a:rPr lang="en-US" altLang="zh-CN" b="1" dirty="0" err="1">
                <a:solidFill>
                  <a:srgbClr val="6A3E3E"/>
                </a:solidFill>
                <a:latin typeface="Calibri" panose="020F0502020204030204" pitchFamily="34" charset="0"/>
              </a:rPr>
              <a:t>exc</a:t>
            </a:r>
            <a:r>
              <a:rPr lang="en-US" altLang="zh-CN" b="1"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.println</a:t>
            </a:r>
            <a:r>
              <a:rPr lang="en-US" altLang="zh-CN" b="1" i="1" dirty="0">
                <a:solidFill>
                  <a:srgbClr val="000000"/>
                </a:solidFill>
                <a:latin typeface="Calibri" panose="020F0502020204030204" pitchFamily="34" charset="0"/>
              </a:rPr>
              <a:t>(</a:t>
            </a:r>
            <a:r>
              <a:rPr lang="en-US" altLang="zh-CN" b="1" i="1" dirty="0">
                <a:solidFill>
                  <a:srgbClr val="2A00FF"/>
                </a:solidFill>
                <a:latin typeface="Calibri" panose="020F0502020204030204" pitchFamily="34" charset="0"/>
              </a:rPr>
              <a:t>"Main thread interrupted."</a:t>
            </a:r>
            <a:r>
              <a:rPr lang="en-US" altLang="zh-CN" b="1" i="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.println</a:t>
            </a:r>
            <a:r>
              <a:rPr lang="en-US" altLang="zh-CN" b="1" i="1" dirty="0">
                <a:solidFill>
                  <a:srgbClr val="000000"/>
                </a:solidFill>
                <a:latin typeface="Calibri" panose="020F0502020204030204" pitchFamily="34" charset="0"/>
              </a:rPr>
              <a:t>(</a:t>
            </a:r>
            <a:r>
              <a:rPr lang="en-US" altLang="zh-CN" b="1" i="1" dirty="0">
                <a:solidFill>
                  <a:srgbClr val="2A00FF"/>
                </a:solidFill>
                <a:latin typeface="Calibri" panose="020F0502020204030204" pitchFamily="34" charset="0"/>
              </a:rPr>
              <a:t>"Main thread terminating."</a:t>
            </a:r>
            <a:r>
              <a:rPr lang="en-US" altLang="zh-CN" b="1" i="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a:t>
            </a:r>
          </a:p>
        </p:txBody>
      </p:sp>
    </p:spTree>
    <p:extLst>
      <p:ext uri="{BB962C8B-B14F-4D97-AF65-F5344CB8AC3E}">
        <p14:creationId xmlns:p14="http://schemas.microsoft.com/office/powerpoint/2010/main" val="26367558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4AE9CE-53BD-443C-A394-BF4F1EB1243D}"/>
              </a:ext>
            </a:extLst>
          </p:cNvPr>
          <p:cNvSpPr>
            <a:spLocks noGrp="1"/>
          </p:cNvSpPr>
          <p:nvPr>
            <p:ph type="title"/>
          </p:nvPr>
        </p:nvSpPr>
        <p:spPr/>
        <p:txBody>
          <a:bodyPr/>
          <a:lstStyle/>
          <a:p>
            <a:r>
              <a:rPr lang="en-US" altLang="zh-CN" b="1" dirty="0"/>
              <a:t>Problem of the Mouse and Cake Example</a:t>
            </a:r>
            <a:endParaRPr lang="zh-CN" altLang="en-US" b="1" dirty="0"/>
          </a:p>
        </p:txBody>
      </p:sp>
      <p:sp>
        <p:nvSpPr>
          <p:cNvPr id="3" name="内容占位符 2">
            <a:extLst>
              <a:ext uri="{FF2B5EF4-FFF2-40B4-BE49-F238E27FC236}">
                <a16:creationId xmlns:a16="http://schemas.microsoft.com/office/drawing/2014/main" id="{F103A0C7-DCCE-4F1A-894A-3C3D808FD376}"/>
              </a:ext>
            </a:extLst>
          </p:cNvPr>
          <p:cNvSpPr>
            <a:spLocks noGrp="1"/>
          </p:cNvSpPr>
          <p:nvPr>
            <p:ph idx="1"/>
          </p:nvPr>
        </p:nvSpPr>
        <p:spPr/>
        <p:txBody>
          <a:bodyPr/>
          <a:lstStyle/>
          <a:p>
            <a:r>
              <a:rPr lang="en-US" altLang="zh-CN" dirty="0"/>
              <a:t>If two or more mice eats one cake just at the same second, some unexceptional results will occur.</a:t>
            </a:r>
          </a:p>
          <a:p>
            <a:r>
              <a:rPr lang="en-US" altLang="zh-CN" dirty="0"/>
              <a:t>Try to add more mice threads in the example to see the result.</a:t>
            </a:r>
          </a:p>
          <a:p>
            <a:r>
              <a:rPr lang="en-US" altLang="zh-CN" dirty="0"/>
              <a:t>We need a mechanism that during one mouse eating a cake, other mice have to wait until it </a:t>
            </a:r>
            <a:r>
              <a:rPr lang="en-US" altLang="zh-CN"/>
              <a:t>finishes eating.</a:t>
            </a:r>
            <a:endParaRPr lang="zh-CN" altLang="en-US" dirty="0"/>
          </a:p>
        </p:txBody>
      </p:sp>
    </p:spTree>
    <p:extLst>
      <p:ext uri="{BB962C8B-B14F-4D97-AF65-F5344CB8AC3E}">
        <p14:creationId xmlns:p14="http://schemas.microsoft.com/office/powerpoint/2010/main" val="24049668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107886-1791-49DE-8C95-7EC9BC8C9997}"/>
              </a:ext>
            </a:extLst>
          </p:cNvPr>
          <p:cNvSpPr>
            <a:spLocks noGrp="1"/>
          </p:cNvSpPr>
          <p:nvPr>
            <p:ph type="title"/>
          </p:nvPr>
        </p:nvSpPr>
        <p:spPr/>
        <p:txBody>
          <a:bodyPr/>
          <a:lstStyle/>
          <a:p>
            <a:r>
              <a:rPr lang="en-US" altLang="zh-CN" b="1" dirty="0"/>
              <a:t>Synchronization</a:t>
            </a:r>
            <a:r>
              <a:rPr lang="zh-CN" altLang="en-US" b="1" dirty="0"/>
              <a:t>（同步）</a:t>
            </a:r>
            <a:endParaRPr lang="zh-CN" altLang="en-US" dirty="0"/>
          </a:p>
        </p:txBody>
      </p:sp>
      <p:sp>
        <p:nvSpPr>
          <p:cNvPr id="3" name="内容占位符 2">
            <a:extLst>
              <a:ext uri="{FF2B5EF4-FFF2-40B4-BE49-F238E27FC236}">
                <a16:creationId xmlns:a16="http://schemas.microsoft.com/office/drawing/2014/main" id="{11C23515-3155-47C6-BE95-41680CC794C2}"/>
              </a:ext>
            </a:extLst>
          </p:cNvPr>
          <p:cNvSpPr>
            <a:spLocks noGrp="1"/>
          </p:cNvSpPr>
          <p:nvPr>
            <p:ph idx="1"/>
          </p:nvPr>
        </p:nvSpPr>
        <p:spPr>
          <a:xfrm>
            <a:off x="533400" y="1904999"/>
            <a:ext cx="7772400" cy="4341055"/>
          </a:xfrm>
        </p:spPr>
        <p:txBody>
          <a:bodyPr/>
          <a:lstStyle/>
          <a:p>
            <a:r>
              <a:rPr lang="en-US" altLang="zh-CN" dirty="0"/>
              <a:t>The most common reason for synchronization is when two or more threads need access to a shared resource that can be used by only one thread at a time.</a:t>
            </a:r>
          </a:p>
          <a:p>
            <a:r>
              <a:rPr lang="en-US" altLang="zh-CN" dirty="0"/>
              <a:t>Key to synchronization in Java is the concept of the </a:t>
            </a:r>
            <a:r>
              <a:rPr lang="en-US" altLang="zh-CN" i="1" dirty="0"/>
              <a:t>monitor</a:t>
            </a:r>
            <a:r>
              <a:rPr lang="en-US" altLang="zh-CN" dirty="0"/>
              <a:t>, which controls access to an object. A monitor works by implementing the concept of a </a:t>
            </a:r>
            <a:r>
              <a:rPr lang="en-US" altLang="zh-CN" i="1" dirty="0">
                <a:solidFill>
                  <a:srgbClr val="FF0000"/>
                </a:solidFill>
              </a:rPr>
              <a:t>lock</a:t>
            </a:r>
            <a:r>
              <a:rPr lang="en-US" altLang="zh-CN" dirty="0"/>
              <a:t>. When an object is locked by one thread, no other thread can gain access to the object. When the thread exits, the object is unlocked and is available for use by another thread.</a:t>
            </a:r>
          </a:p>
          <a:p>
            <a:r>
              <a:rPr lang="en-US" altLang="zh-CN" dirty="0"/>
              <a:t>Synchronization is supported by the keyword </a:t>
            </a:r>
            <a:r>
              <a:rPr lang="en-US" altLang="zh-CN" b="1" dirty="0"/>
              <a:t>synchronized </a:t>
            </a:r>
            <a:r>
              <a:rPr lang="en-US" altLang="zh-CN" dirty="0"/>
              <a:t>and a few well-defined methods that all objects have.</a:t>
            </a:r>
            <a:endParaRPr lang="zh-CN" altLang="en-US" dirty="0"/>
          </a:p>
        </p:txBody>
      </p:sp>
    </p:spTree>
    <p:extLst>
      <p:ext uri="{BB962C8B-B14F-4D97-AF65-F5344CB8AC3E}">
        <p14:creationId xmlns:p14="http://schemas.microsoft.com/office/powerpoint/2010/main" val="40620801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D712A7-060A-4B26-8C30-06A56D808BC5}"/>
              </a:ext>
            </a:extLst>
          </p:cNvPr>
          <p:cNvSpPr>
            <a:spLocks noGrp="1"/>
          </p:cNvSpPr>
          <p:nvPr>
            <p:ph type="title"/>
          </p:nvPr>
        </p:nvSpPr>
        <p:spPr/>
        <p:txBody>
          <a:bodyPr/>
          <a:lstStyle/>
          <a:p>
            <a:r>
              <a:rPr lang="en-US" altLang="zh-CN" b="1" dirty="0"/>
              <a:t>Using Synchronized Methods</a:t>
            </a:r>
            <a:r>
              <a:rPr lang="zh-CN" altLang="en-US" b="1" dirty="0"/>
              <a:t>（同步方法）</a:t>
            </a:r>
            <a:endParaRPr lang="zh-CN" altLang="en-US" dirty="0"/>
          </a:p>
        </p:txBody>
      </p:sp>
      <p:sp>
        <p:nvSpPr>
          <p:cNvPr id="3" name="内容占位符 2">
            <a:extLst>
              <a:ext uri="{FF2B5EF4-FFF2-40B4-BE49-F238E27FC236}">
                <a16:creationId xmlns:a16="http://schemas.microsoft.com/office/drawing/2014/main" id="{57A2FA88-82D0-4FEA-88B0-B4F13C92EE0B}"/>
              </a:ext>
            </a:extLst>
          </p:cNvPr>
          <p:cNvSpPr>
            <a:spLocks noGrp="1"/>
          </p:cNvSpPr>
          <p:nvPr>
            <p:ph idx="1"/>
          </p:nvPr>
        </p:nvSpPr>
        <p:spPr/>
        <p:txBody>
          <a:bodyPr/>
          <a:lstStyle/>
          <a:p>
            <a:r>
              <a:rPr lang="en-US" altLang="zh-CN" dirty="0"/>
              <a:t>You can synchronize access to a method by modifying it with the </a:t>
            </a:r>
            <a:r>
              <a:rPr lang="en-US" altLang="zh-CN" b="1" dirty="0"/>
              <a:t>synchronized </a:t>
            </a:r>
            <a:r>
              <a:rPr lang="en-US" altLang="zh-CN" dirty="0"/>
              <a:t>keyword. </a:t>
            </a:r>
          </a:p>
          <a:p>
            <a:r>
              <a:rPr lang="en-US" altLang="zh-CN" dirty="0"/>
              <a:t>When that method is called, the calling thread enters the object’s monitor, which then locks the object. While locked, no other thread can enter the method, or enter any other synchronized method defined by the object’s class. </a:t>
            </a:r>
          </a:p>
          <a:p>
            <a:r>
              <a:rPr lang="en-US" altLang="zh-CN" dirty="0"/>
              <a:t>When the thread returns from the method, the monitor unlocks the object, allowing it to be used by the next thread. Thus, synchronization is achieved with virtually no programming effort on your part.</a:t>
            </a:r>
            <a:endParaRPr lang="zh-CN" altLang="en-US" dirty="0"/>
          </a:p>
        </p:txBody>
      </p:sp>
    </p:spTree>
    <p:extLst>
      <p:ext uri="{BB962C8B-B14F-4D97-AF65-F5344CB8AC3E}">
        <p14:creationId xmlns:p14="http://schemas.microsoft.com/office/powerpoint/2010/main" val="17192723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B2B15FAC-55E7-4A45-938E-77BEE5DEF0B7}"/>
              </a:ext>
            </a:extLst>
          </p:cNvPr>
          <p:cNvSpPr/>
          <p:nvPr/>
        </p:nvSpPr>
        <p:spPr>
          <a:xfrm>
            <a:off x="759656" y="1205865"/>
            <a:ext cx="7624688" cy="5355312"/>
          </a:xfrm>
          <a:prstGeom prst="rect">
            <a:avLst/>
          </a:prstGeom>
        </p:spPr>
        <p:txBody>
          <a:bodyPr wrap="square">
            <a:spAutoFit/>
          </a:bodyPr>
          <a:lstStyle/>
          <a:p>
            <a:r>
              <a:rPr lang="en-US" altLang="zh-CN" b="1" dirty="0">
                <a:solidFill>
                  <a:srgbClr val="7F0055"/>
                </a:solidFill>
                <a:latin typeface="Calibri" panose="020F0502020204030204" pitchFamily="34" charset="0"/>
              </a:rPr>
              <a:t>private</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synchronized</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void</a:t>
            </a:r>
            <a:r>
              <a:rPr lang="en-US" altLang="zh-CN" b="1" dirty="0">
                <a:solidFill>
                  <a:srgbClr val="000000"/>
                </a:solidFill>
                <a:latin typeface="Calibri" panose="020F0502020204030204" pitchFamily="34" charset="0"/>
              </a:rPr>
              <a:t> eat() {</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a:solidFill>
                  <a:srgbClr val="0000C0"/>
                </a:solidFill>
                <a:latin typeface="Calibri" panose="020F0502020204030204" pitchFamily="34" charset="0"/>
              </a:rPr>
              <a:t>name</a:t>
            </a:r>
            <a:r>
              <a:rPr lang="en-US" altLang="zh-CN" b="1" dirty="0">
                <a:solidFill>
                  <a:srgbClr val="000000"/>
                </a:solidFill>
                <a:latin typeface="Calibri" panose="020F0502020204030204" pitchFamily="34" charset="0"/>
              </a:rPr>
              <a:t> + </a:t>
            </a:r>
            <a:r>
              <a:rPr lang="en-US" altLang="zh-CN" b="1" dirty="0">
                <a:solidFill>
                  <a:srgbClr val="2A00FF"/>
                </a:solidFill>
                <a:latin typeface="Calibri" panose="020F0502020204030204" pitchFamily="34" charset="0"/>
              </a:rPr>
              <a:t>" eats one cake."</a:t>
            </a:r>
            <a:r>
              <a:rPr lang="en-US" altLang="zh-CN" b="1" dirty="0">
                <a:solidFill>
                  <a:srgbClr val="000000"/>
                </a:solidFill>
                <a:latin typeface="Calibri" panose="020F0502020204030204" pitchFamily="34" charset="0"/>
              </a:rPr>
              <a:t>);</a:t>
            </a:r>
          </a:p>
          <a:p>
            <a:r>
              <a:rPr lang="en-US" altLang="zh-CN" i="1" dirty="0">
                <a:solidFill>
                  <a:srgbClr val="0000C0"/>
                </a:solidFill>
                <a:latin typeface="Calibri" panose="020F0502020204030204" pitchFamily="34" charset="0"/>
              </a:rPr>
              <a:t>  cake</a:t>
            </a:r>
            <a:r>
              <a:rPr lang="en-US" altLang="zh-CN" i="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a:solidFill>
                  <a:srgbClr val="0000C0"/>
                </a:solidFill>
                <a:latin typeface="Calibri" panose="020F0502020204030204" pitchFamily="34" charset="0"/>
              </a:rPr>
              <a:t>name</a:t>
            </a:r>
            <a:r>
              <a:rPr lang="en-US" altLang="zh-CN" b="1" dirty="0">
                <a:solidFill>
                  <a:srgbClr val="000000"/>
                </a:solidFill>
                <a:latin typeface="Calibri" panose="020F0502020204030204" pitchFamily="34" charset="0"/>
              </a:rPr>
              <a:t> + </a:t>
            </a:r>
            <a:r>
              <a:rPr lang="en-US" altLang="zh-CN" b="1" dirty="0">
                <a:solidFill>
                  <a:srgbClr val="2A00FF"/>
                </a:solidFill>
                <a:latin typeface="Calibri" panose="020F0502020204030204" pitchFamily="34" charset="0"/>
              </a:rPr>
              <a:t>" finds "</a:t>
            </a:r>
            <a:r>
              <a:rPr lang="en-US" altLang="zh-CN" b="1" dirty="0">
                <a:solidFill>
                  <a:srgbClr val="000000"/>
                </a:solidFill>
                <a:latin typeface="Calibri" panose="020F0502020204030204" pitchFamily="34" charset="0"/>
              </a:rPr>
              <a:t> + </a:t>
            </a:r>
            <a:r>
              <a:rPr lang="en-US" altLang="zh-CN" b="1" dirty="0">
                <a:solidFill>
                  <a:srgbClr val="0000C0"/>
                </a:solidFill>
                <a:latin typeface="Calibri" panose="020F0502020204030204" pitchFamily="34" charset="0"/>
              </a:rPr>
              <a:t>cake</a:t>
            </a:r>
            <a:r>
              <a:rPr lang="en-US" altLang="zh-CN" b="1" dirty="0">
                <a:solidFill>
                  <a:srgbClr val="000000"/>
                </a:solidFill>
                <a:latin typeface="Calibri" panose="020F0502020204030204" pitchFamily="34" charset="0"/>
              </a:rPr>
              <a:t> + </a:t>
            </a:r>
            <a:r>
              <a:rPr lang="en-US" altLang="zh-CN" b="1" dirty="0">
                <a:solidFill>
                  <a:srgbClr val="2A00FF"/>
                </a:solidFill>
                <a:latin typeface="Calibri" panose="020F0502020204030204" pitchFamily="34" charset="0"/>
              </a:rPr>
              <a:t>" cake(s) remaining."</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a:t>
            </a:r>
          </a:p>
          <a:p>
            <a:r>
              <a:rPr lang="en-US" altLang="zh-CN" dirty="0">
                <a:solidFill>
                  <a:srgbClr val="646464"/>
                </a:solidFill>
                <a:latin typeface="Calibri" panose="020F0502020204030204" pitchFamily="34" charset="0"/>
              </a:rPr>
              <a:t>@Override</a:t>
            </a:r>
          </a:p>
          <a:p>
            <a:r>
              <a:rPr lang="en-US" altLang="zh-CN" b="1" dirty="0">
                <a:solidFill>
                  <a:srgbClr val="7F0055"/>
                </a:solidFill>
                <a:latin typeface="Calibri" panose="020F0502020204030204" pitchFamily="34" charset="0"/>
              </a:rPr>
              <a:t>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void</a:t>
            </a:r>
            <a:r>
              <a:rPr lang="en-US" altLang="zh-CN" b="1" dirty="0">
                <a:solidFill>
                  <a:srgbClr val="000000"/>
                </a:solidFill>
                <a:latin typeface="Calibri" panose="020F0502020204030204" pitchFamily="34" charset="0"/>
              </a:rPr>
              <a:t> run() {</a:t>
            </a:r>
          </a:p>
          <a:p>
            <a:r>
              <a:rPr lang="en-US" altLang="zh-CN" dirty="0">
                <a:solidFill>
                  <a:srgbClr val="3F7F5F"/>
                </a:solidFill>
                <a:latin typeface="Calibri" panose="020F0502020204030204" pitchFamily="34" charset="0"/>
              </a:rPr>
              <a:t>  // </a:t>
            </a:r>
            <a:r>
              <a:rPr lang="en-US" altLang="zh-CN" b="1" dirty="0">
                <a:solidFill>
                  <a:srgbClr val="7F9FBF"/>
                </a:solidFill>
                <a:latin typeface="Calibri" panose="020F0502020204030204" pitchFamily="34" charset="0"/>
              </a:rPr>
              <a:t>TODO</a:t>
            </a:r>
            <a:r>
              <a:rPr lang="en-US" altLang="zh-CN" b="1" dirty="0">
                <a:solidFill>
                  <a:srgbClr val="3F7F5F"/>
                </a:solidFill>
                <a:latin typeface="Calibri" panose="020F0502020204030204" pitchFamily="34" charset="0"/>
              </a:rPr>
              <a:t> Auto-generated method stub</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a:solidFill>
                  <a:srgbClr val="0000C0"/>
                </a:solidFill>
                <a:latin typeface="Calibri" panose="020F0502020204030204" pitchFamily="34" charset="0"/>
              </a:rPr>
              <a:t>name</a:t>
            </a:r>
            <a:r>
              <a:rPr lang="en-US" altLang="zh-CN" b="1" dirty="0">
                <a:solidFill>
                  <a:srgbClr val="000000"/>
                </a:solidFill>
                <a:latin typeface="Calibri" panose="020F0502020204030204" pitchFamily="34" charset="0"/>
              </a:rPr>
              <a:t> + </a:t>
            </a:r>
            <a:r>
              <a:rPr lang="en-US" altLang="zh-CN" b="1" dirty="0">
                <a:solidFill>
                  <a:srgbClr val="2A00FF"/>
                </a:solidFill>
                <a:latin typeface="Calibri" panose="020F0502020204030204" pitchFamily="34" charset="0"/>
              </a:rPr>
              <a:t>" ready to eat cake."</a:t>
            </a:r>
            <a:r>
              <a:rPr lang="en-US" altLang="zh-CN" b="1" dirty="0">
                <a:solidFill>
                  <a:srgbClr val="000000"/>
                </a:solidFill>
                <a:latin typeface="Calibri" panose="020F0502020204030204" pitchFamily="34" charset="0"/>
              </a:rPr>
              <a:t>);</a:t>
            </a:r>
          </a:p>
          <a:p>
            <a:r>
              <a:rPr lang="en-US" altLang="zh-CN" b="1" dirty="0">
                <a:solidFill>
                  <a:srgbClr val="7F0055"/>
                </a:solidFill>
                <a:latin typeface="Calibri" panose="020F0502020204030204" pitchFamily="34" charset="0"/>
              </a:rPr>
              <a:t>  while</a:t>
            </a:r>
            <a:r>
              <a:rPr lang="en-US" altLang="zh-CN" b="1" dirty="0">
                <a:solidFill>
                  <a:srgbClr val="000000"/>
                </a:solidFill>
                <a:latin typeface="Calibri" panose="020F0502020204030204" pitchFamily="34" charset="0"/>
              </a:rPr>
              <a:t>(</a:t>
            </a:r>
            <a:r>
              <a:rPr lang="en-US" altLang="zh-CN" b="1" i="1" dirty="0">
                <a:solidFill>
                  <a:srgbClr val="0000C0"/>
                </a:solidFill>
                <a:latin typeface="Calibri" panose="020F0502020204030204" pitchFamily="34" charset="0"/>
              </a:rPr>
              <a:t>cake</a:t>
            </a:r>
            <a:r>
              <a:rPr lang="en-US" altLang="zh-CN" b="1" i="1" dirty="0">
                <a:solidFill>
                  <a:srgbClr val="000000"/>
                </a:solidFill>
                <a:latin typeface="Calibri" panose="020F0502020204030204" pitchFamily="34" charset="0"/>
              </a:rPr>
              <a:t>&gt;0) {</a:t>
            </a:r>
          </a:p>
          <a:p>
            <a:r>
              <a:rPr lang="en-US" altLang="zh-CN" dirty="0">
                <a:solidFill>
                  <a:srgbClr val="000000"/>
                </a:solidFill>
                <a:latin typeface="Calibri" panose="020F0502020204030204" pitchFamily="34" charset="0"/>
              </a:rPr>
              <a:t>     eat();</a:t>
            </a:r>
          </a:p>
          <a:p>
            <a:r>
              <a:rPr lang="en-US" altLang="zh-CN" b="1" dirty="0">
                <a:solidFill>
                  <a:srgbClr val="7F0055"/>
                </a:solidFill>
                <a:latin typeface="Calibri" panose="020F0502020204030204" pitchFamily="34" charset="0"/>
              </a:rPr>
              <a:t>     try</a:t>
            </a:r>
            <a:r>
              <a:rPr lang="en-US" altLang="zh-CN" b="1"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Thread.</a:t>
            </a:r>
            <a:r>
              <a:rPr lang="en-US" altLang="zh-CN" i="1" dirty="0" err="1">
                <a:solidFill>
                  <a:srgbClr val="000000"/>
                </a:solidFill>
                <a:latin typeface="Calibri" panose="020F0502020204030204" pitchFamily="34" charset="0"/>
              </a:rPr>
              <a:t>sleep</a:t>
            </a:r>
            <a:r>
              <a:rPr lang="en-US" altLang="zh-CN" i="1" dirty="0">
                <a:solidFill>
                  <a:srgbClr val="000000"/>
                </a:solidFill>
                <a:latin typeface="Calibri" panose="020F0502020204030204" pitchFamily="34" charset="0"/>
              </a:rPr>
              <a:t>(100);</a:t>
            </a:r>
          </a:p>
          <a:p>
            <a:r>
              <a:rPr lang="en-US" altLang="zh-CN"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catch</a:t>
            </a:r>
            <a:r>
              <a:rPr lang="en-US" altLang="zh-CN" b="1" dirty="0">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InterruptedException</a:t>
            </a:r>
            <a:r>
              <a:rPr lang="en-US" altLang="zh-CN" b="1" dirty="0">
                <a:solidFill>
                  <a:srgbClr val="000000"/>
                </a:solidFill>
                <a:latin typeface="Calibri" panose="020F0502020204030204" pitchFamily="34" charset="0"/>
              </a:rPr>
              <a:t> </a:t>
            </a:r>
            <a:r>
              <a:rPr lang="en-US" altLang="zh-CN" b="1" dirty="0" err="1">
                <a:solidFill>
                  <a:srgbClr val="6A3E3E"/>
                </a:solidFill>
                <a:latin typeface="Calibri" panose="020F0502020204030204" pitchFamily="34" charset="0"/>
              </a:rPr>
              <a:t>exc</a:t>
            </a:r>
            <a:r>
              <a:rPr lang="en-US" altLang="zh-CN" b="1"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"Eating is interrupted."</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a:solidFill>
                  <a:srgbClr val="0000C0"/>
                </a:solidFill>
                <a:latin typeface="Calibri" panose="020F0502020204030204" pitchFamily="34" charset="0"/>
              </a:rPr>
              <a:t>name</a:t>
            </a:r>
            <a:r>
              <a:rPr lang="en-US" altLang="zh-CN" b="1" dirty="0">
                <a:solidFill>
                  <a:srgbClr val="000000"/>
                </a:solidFill>
                <a:latin typeface="Calibri" panose="020F0502020204030204" pitchFamily="34" charset="0"/>
              </a:rPr>
              <a:t> + </a:t>
            </a:r>
            <a:r>
              <a:rPr lang="en-US" altLang="zh-CN" b="1" dirty="0">
                <a:solidFill>
                  <a:srgbClr val="2A00FF"/>
                </a:solidFill>
                <a:latin typeface="Calibri" panose="020F0502020204030204" pitchFamily="34" charset="0"/>
              </a:rPr>
              <a:t>" leaves."</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a:t>
            </a:r>
            <a:endParaRPr lang="zh-CN" altLang="en-US" dirty="0"/>
          </a:p>
        </p:txBody>
      </p:sp>
      <p:sp>
        <p:nvSpPr>
          <p:cNvPr id="6" name="标题 1">
            <a:extLst>
              <a:ext uri="{FF2B5EF4-FFF2-40B4-BE49-F238E27FC236}">
                <a16:creationId xmlns:a16="http://schemas.microsoft.com/office/drawing/2014/main" id="{DBF6F0B6-70FB-4979-968B-C35C0882556E}"/>
              </a:ext>
            </a:extLst>
          </p:cNvPr>
          <p:cNvSpPr>
            <a:spLocks noGrp="1"/>
          </p:cNvSpPr>
          <p:nvPr>
            <p:ph type="title"/>
          </p:nvPr>
        </p:nvSpPr>
        <p:spPr>
          <a:xfrm>
            <a:off x="759656" y="296823"/>
            <a:ext cx="6629400" cy="685800"/>
          </a:xfrm>
        </p:spPr>
        <p:txBody>
          <a:bodyPr/>
          <a:lstStyle/>
          <a:p>
            <a:r>
              <a:rPr lang="en-US" altLang="zh-CN" b="1" dirty="0"/>
              <a:t>Improvement on Mouse Eating Cake Example</a:t>
            </a:r>
            <a:endParaRPr lang="zh-CN" altLang="en-US" b="1" dirty="0"/>
          </a:p>
        </p:txBody>
      </p:sp>
    </p:spTree>
    <p:extLst>
      <p:ext uri="{BB962C8B-B14F-4D97-AF65-F5344CB8AC3E}">
        <p14:creationId xmlns:p14="http://schemas.microsoft.com/office/powerpoint/2010/main" val="40213788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0F9A88-1781-4456-9611-C1D3C3497440}"/>
              </a:ext>
            </a:extLst>
          </p:cNvPr>
          <p:cNvSpPr>
            <a:spLocks noGrp="1"/>
          </p:cNvSpPr>
          <p:nvPr>
            <p:ph type="title"/>
          </p:nvPr>
        </p:nvSpPr>
        <p:spPr>
          <a:xfrm>
            <a:off x="671732" y="227428"/>
            <a:ext cx="6629400" cy="685800"/>
          </a:xfrm>
        </p:spPr>
        <p:txBody>
          <a:bodyPr/>
          <a:lstStyle/>
          <a:p>
            <a:r>
              <a:rPr lang="en-US" altLang="zh-CN" b="1" dirty="0"/>
              <a:t>The Sum Array Example</a:t>
            </a:r>
            <a:endParaRPr lang="zh-CN" altLang="en-US" b="1" dirty="0"/>
          </a:p>
        </p:txBody>
      </p:sp>
      <p:sp>
        <p:nvSpPr>
          <p:cNvPr id="4" name="矩形 3">
            <a:extLst>
              <a:ext uri="{FF2B5EF4-FFF2-40B4-BE49-F238E27FC236}">
                <a16:creationId xmlns:a16="http://schemas.microsoft.com/office/drawing/2014/main" id="{C8E8FCC7-4253-442E-817D-3334D79D3A20}"/>
              </a:ext>
            </a:extLst>
          </p:cNvPr>
          <p:cNvSpPr/>
          <p:nvPr/>
        </p:nvSpPr>
        <p:spPr>
          <a:xfrm>
            <a:off x="0" y="1283801"/>
            <a:ext cx="4825218" cy="5078313"/>
          </a:xfrm>
          <a:prstGeom prst="rect">
            <a:avLst/>
          </a:prstGeom>
        </p:spPr>
        <p:txBody>
          <a:bodyPr wrap="square">
            <a:spAutoFit/>
          </a:bodyPr>
          <a:lstStyle/>
          <a:p>
            <a:r>
              <a:rPr lang="en-US" altLang="zh-CN" b="1" dirty="0">
                <a:solidFill>
                  <a:srgbClr val="7F0055"/>
                </a:solidFill>
                <a:latin typeface="Calibri" panose="020F0502020204030204" pitchFamily="34" charset="0"/>
              </a:rPr>
              <a:t>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class</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SumArray</a:t>
            </a:r>
            <a:r>
              <a:rPr lang="en-US" altLang="zh-CN" b="1" dirty="0">
                <a:solidFill>
                  <a:srgbClr val="000000"/>
                </a:solidFill>
                <a:latin typeface="Calibri" panose="020F0502020204030204" pitchFamily="34" charset="0"/>
              </a:rPr>
              <a:t> {</a:t>
            </a:r>
          </a:p>
          <a:p>
            <a:r>
              <a:rPr lang="en-US" altLang="zh-CN" b="1" dirty="0">
                <a:solidFill>
                  <a:srgbClr val="7F0055"/>
                </a:solidFill>
                <a:latin typeface="Calibri" panose="020F0502020204030204" pitchFamily="34" charset="0"/>
              </a:rPr>
              <a:t>  private</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int</a:t>
            </a:r>
            <a:r>
              <a:rPr lang="en-US" altLang="zh-CN" b="1" dirty="0">
                <a:solidFill>
                  <a:srgbClr val="000000"/>
                </a:solidFill>
                <a:latin typeface="Calibri" panose="020F0502020204030204" pitchFamily="34" charset="0"/>
              </a:rPr>
              <a:t> </a:t>
            </a:r>
            <a:r>
              <a:rPr lang="en-US" altLang="zh-CN" b="1" dirty="0">
                <a:solidFill>
                  <a:srgbClr val="0000C0"/>
                </a:solidFill>
                <a:latin typeface="Calibri" panose="020F0502020204030204" pitchFamily="34" charset="0"/>
              </a:rPr>
              <a:t>sum</a:t>
            </a:r>
            <a:r>
              <a:rPr lang="en-US" altLang="zh-CN" b="1" dirty="0">
                <a:solidFill>
                  <a:srgbClr val="000000"/>
                </a:solidFill>
                <a:latin typeface="Calibri" panose="020F0502020204030204" pitchFamily="34" charset="0"/>
              </a:rPr>
              <a:t>;</a:t>
            </a:r>
          </a:p>
          <a:p>
            <a:r>
              <a:rPr lang="en-US" altLang="zh-CN" b="1" dirty="0">
                <a:solidFill>
                  <a:srgbClr val="7F0055"/>
                </a:solidFill>
                <a:latin typeface="Calibri" panose="020F0502020204030204" pitchFamily="34" charset="0"/>
              </a:rPr>
              <a:t>  synchronized</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int</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sumArray</a:t>
            </a:r>
            <a:r>
              <a:rPr lang="en-US" altLang="zh-CN" b="1" dirty="0">
                <a:solidFill>
                  <a:srgbClr val="000000"/>
                </a:solidFill>
                <a:latin typeface="Calibri" panose="020F0502020204030204" pitchFamily="34" charset="0"/>
              </a:rPr>
              <a:t>(</a:t>
            </a:r>
            <a:r>
              <a:rPr lang="en-US" altLang="zh-CN" b="1" dirty="0">
                <a:solidFill>
                  <a:srgbClr val="7F0055"/>
                </a:solidFill>
                <a:latin typeface="Calibri" panose="020F0502020204030204" pitchFamily="34" charset="0"/>
              </a:rPr>
              <a:t>int</a:t>
            </a:r>
            <a:r>
              <a:rPr lang="en-US" altLang="zh-CN" b="1" dirty="0">
                <a:solidFill>
                  <a:srgbClr val="000000"/>
                </a:solidFill>
                <a:latin typeface="Calibri" panose="020F0502020204030204" pitchFamily="34" charset="0"/>
              </a:rPr>
              <a:t> </a:t>
            </a:r>
            <a:r>
              <a:rPr lang="en-US" altLang="zh-CN" b="1" dirty="0" err="1">
                <a:solidFill>
                  <a:srgbClr val="6A3E3E"/>
                </a:solidFill>
                <a:latin typeface="Calibri" panose="020F0502020204030204" pitchFamily="34" charset="0"/>
              </a:rPr>
              <a:t>nums</a:t>
            </a:r>
            <a:r>
              <a:rPr lang="en-US" altLang="zh-CN" b="1" dirty="0">
                <a:solidFill>
                  <a:srgbClr val="000000"/>
                </a:solidFill>
                <a:latin typeface="Calibri" panose="020F0502020204030204" pitchFamily="34" charset="0"/>
              </a:rPr>
              <a:t>[]) {</a:t>
            </a:r>
          </a:p>
          <a:p>
            <a:r>
              <a:rPr lang="en-US" altLang="zh-CN" dirty="0">
                <a:solidFill>
                  <a:srgbClr val="0000C0"/>
                </a:solidFill>
                <a:latin typeface="Calibri" panose="020F0502020204030204" pitchFamily="34" charset="0"/>
              </a:rPr>
              <a:t>    sum</a:t>
            </a:r>
            <a:r>
              <a:rPr lang="en-US" altLang="zh-CN" dirty="0">
                <a:solidFill>
                  <a:srgbClr val="000000"/>
                </a:solidFill>
                <a:latin typeface="Calibri" panose="020F0502020204030204" pitchFamily="34" charset="0"/>
              </a:rPr>
              <a:t> = 0;</a:t>
            </a:r>
          </a:p>
          <a:p>
            <a:r>
              <a:rPr lang="nn-NO" altLang="zh-CN" b="1" dirty="0">
                <a:solidFill>
                  <a:srgbClr val="7F0055"/>
                </a:solidFill>
                <a:latin typeface="Calibri" panose="020F0502020204030204" pitchFamily="34" charset="0"/>
              </a:rPr>
              <a:t>    for</a:t>
            </a:r>
            <a:r>
              <a:rPr lang="nn-NO" altLang="zh-CN" b="1" dirty="0">
                <a:solidFill>
                  <a:srgbClr val="000000"/>
                </a:solidFill>
                <a:latin typeface="Calibri" panose="020F0502020204030204" pitchFamily="34" charset="0"/>
              </a:rPr>
              <a:t>(</a:t>
            </a:r>
            <a:r>
              <a:rPr lang="nn-NO" altLang="zh-CN" b="1" dirty="0">
                <a:solidFill>
                  <a:srgbClr val="7F0055"/>
                </a:solidFill>
                <a:latin typeface="Calibri" panose="020F0502020204030204" pitchFamily="34" charset="0"/>
              </a:rPr>
              <a:t>int</a:t>
            </a:r>
            <a:r>
              <a:rPr lang="nn-NO" altLang="zh-CN" b="1" dirty="0">
                <a:solidFill>
                  <a:srgbClr val="000000"/>
                </a:solidFill>
                <a:latin typeface="Calibri" panose="020F0502020204030204" pitchFamily="34" charset="0"/>
              </a:rPr>
              <a:t> </a:t>
            </a:r>
            <a:r>
              <a:rPr lang="nn-NO" altLang="zh-CN" b="1" dirty="0">
                <a:solidFill>
                  <a:srgbClr val="6A3E3E"/>
                </a:solidFill>
                <a:latin typeface="Calibri" panose="020F0502020204030204" pitchFamily="34" charset="0"/>
              </a:rPr>
              <a:t>i</a:t>
            </a:r>
            <a:r>
              <a:rPr lang="nn-NO" altLang="zh-CN" b="1" dirty="0">
                <a:solidFill>
                  <a:srgbClr val="000000"/>
                </a:solidFill>
                <a:latin typeface="Calibri" panose="020F0502020204030204" pitchFamily="34" charset="0"/>
              </a:rPr>
              <a:t> = 0; </a:t>
            </a:r>
            <a:r>
              <a:rPr lang="nn-NO" altLang="zh-CN" b="1" dirty="0">
                <a:solidFill>
                  <a:srgbClr val="6A3E3E"/>
                </a:solidFill>
                <a:latin typeface="Calibri" panose="020F0502020204030204" pitchFamily="34" charset="0"/>
              </a:rPr>
              <a:t>i</a:t>
            </a:r>
            <a:r>
              <a:rPr lang="nn-NO" altLang="zh-CN" b="1" dirty="0">
                <a:solidFill>
                  <a:srgbClr val="000000"/>
                </a:solidFill>
                <a:latin typeface="Calibri" panose="020F0502020204030204" pitchFamily="34" charset="0"/>
              </a:rPr>
              <a:t> &lt; </a:t>
            </a:r>
            <a:r>
              <a:rPr lang="nn-NO" altLang="zh-CN" b="1" dirty="0">
                <a:solidFill>
                  <a:srgbClr val="6A3E3E"/>
                </a:solidFill>
                <a:latin typeface="Calibri" panose="020F0502020204030204" pitchFamily="34" charset="0"/>
              </a:rPr>
              <a:t>nums</a:t>
            </a:r>
            <a:r>
              <a:rPr lang="nn-NO" altLang="zh-CN" b="1" dirty="0">
                <a:solidFill>
                  <a:srgbClr val="000000"/>
                </a:solidFill>
                <a:latin typeface="Calibri" panose="020F0502020204030204" pitchFamily="34" charset="0"/>
              </a:rPr>
              <a:t>.</a:t>
            </a:r>
            <a:r>
              <a:rPr lang="nn-NO" altLang="zh-CN" b="1" dirty="0">
                <a:solidFill>
                  <a:srgbClr val="0000C0"/>
                </a:solidFill>
                <a:latin typeface="Calibri" panose="020F0502020204030204" pitchFamily="34" charset="0"/>
              </a:rPr>
              <a:t>length</a:t>
            </a:r>
            <a:r>
              <a:rPr lang="nn-NO" altLang="zh-CN" b="1" dirty="0">
                <a:solidFill>
                  <a:srgbClr val="000000"/>
                </a:solidFill>
                <a:latin typeface="Calibri" panose="020F0502020204030204" pitchFamily="34" charset="0"/>
              </a:rPr>
              <a:t>; </a:t>
            </a:r>
            <a:r>
              <a:rPr lang="nn-NO" altLang="zh-CN" b="1" dirty="0">
                <a:solidFill>
                  <a:srgbClr val="6A3E3E"/>
                </a:solidFill>
                <a:latin typeface="Calibri" panose="020F0502020204030204" pitchFamily="34" charset="0"/>
              </a:rPr>
              <a:t>i</a:t>
            </a:r>
            <a:r>
              <a:rPr lang="nn-NO" altLang="zh-CN" b="1" dirty="0">
                <a:solidFill>
                  <a:srgbClr val="000000"/>
                </a:solidFill>
                <a:latin typeface="Calibri" panose="020F0502020204030204" pitchFamily="34" charset="0"/>
              </a:rPr>
              <a:t>++) {</a:t>
            </a:r>
          </a:p>
          <a:p>
            <a:r>
              <a:rPr lang="en-US" altLang="zh-CN" dirty="0">
                <a:solidFill>
                  <a:srgbClr val="0000C0"/>
                </a:solidFill>
                <a:latin typeface="Calibri" panose="020F0502020204030204" pitchFamily="34" charset="0"/>
              </a:rPr>
              <a:t>      sum</a:t>
            </a:r>
            <a:r>
              <a:rPr lang="en-US" altLang="zh-CN" dirty="0">
                <a:solidFill>
                  <a:srgbClr val="000000"/>
                </a:solidFill>
                <a:latin typeface="Calibri" panose="020F0502020204030204" pitchFamily="34" charset="0"/>
              </a:rPr>
              <a:t> += </a:t>
            </a:r>
            <a:r>
              <a:rPr lang="en-US" altLang="zh-CN" dirty="0" err="1">
                <a:solidFill>
                  <a:srgbClr val="6A3E3E"/>
                </a:solidFill>
                <a:latin typeface="Calibri" panose="020F0502020204030204" pitchFamily="34" charset="0"/>
              </a:rPr>
              <a:t>nums</a:t>
            </a:r>
            <a:r>
              <a:rPr lang="en-US" altLang="zh-CN" dirty="0">
                <a:solidFill>
                  <a:srgbClr val="000000"/>
                </a:solidFill>
                <a:latin typeface="Calibri" panose="020F0502020204030204" pitchFamily="34" charset="0"/>
              </a:rPr>
              <a:t>[</a:t>
            </a:r>
            <a:r>
              <a:rPr lang="en-US" altLang="zh-CN" dirty="0" err="1">
                <a:solidFill>
                  <a:srgbClr val="6A3E3E"/>
                </a:solidFill>
                <a:latin typeface="Calibri" panose="020F0502020204030204" pitchFamily="34" charset="0"/>
              </a:rPr>
              <a:t>i</a:t>
            </a:r>
            <a:r>
              <a:rPr lang="en-US" altLang="zh-CN"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"Running total for "</a:t>
            </a:r>
            <a:r>
              <a:rPr lang="en-US" altLang="zh-CN" b="1" dirty="0">
                <a:solidFill>
                  <a:srgbClr val="000000"/>
                </a:solidFill>
                <a:latin typeface="Calibri" panose="020F0502020204030204" pitchFamily="34" charset="0"/>
              </a:rPr>
              <a:t> + </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Thread.</a:t>
            </a:r>
            <a:r>
              <a:rPr lang="en-US" altLang="zh-CN" i="1" dirty="0" err="1">
                <a:solidFill>
                  <a:srgbClr val="000000"/>
                </a:solidFill>
                <a:latin typeface="Calibri" panose="020F0502020204030204" pitchFamily="34" charset="0"/>
              </a:rPr>
              <a:t>currentThread</a:t>
            </a:r>
            <a:r>
              <a:rPr lang="en-US" altLang="zh-CN" i="1" dirty="0">
                <a:solidFill>
                  <a:srgbClr val="000000"/>
                </a:solidFill>
                <a:latin typeface="Calibri" panose="020F0502020204030204" pitchFamily="34" charset="0"/>
              </a:rPr>
              <a:t>().</a:t>
            </a:r>
            <a:r>
              <a:rPr lang="en-US" altLang="zh-CN" dirty="0" err="1">
                <a:solidFill>
                  <a:srgbClr val="000000"/>
                </a:solidFill>
                <a:latin typeface="Calibri" panose="020F0502020204030204" pitchFamily="34" charset="0"/>
              </a:rPr>
              <a:t>getName</a:t>
            </a:r>
            <a:r>
              <a:rPr lang="en-US" altLang="zh-CN" dirty="0">
                <a:solidFill>
                  <a:srgbClr val="000000"/>
                </a:solidFill>
                <a:latin typeface="Calibri" panose="020F0502020204030204" pitchFamily="34" charset="0"/>
              </a:rPr>
              <a:t>() + </a:t>
            </a:r>
          </a:p>
          <a:p>
            <a:r>
              <a:rPr lang="en-US" altLang="zh-CN" dirty="0">
                <a:solidFill>
                  <a:srgbClr val="000000"/>
                </a:solidFill>
                <a:latin typeface="Calibri" panose="020F0502020204030204" pitchFamily="34" charset="0"/>
              </a:rPr>
              <a:t>          </a:t>
            </a:r>
            <a:r>
              <a:rPr lang="en-US" altLang="zh-CN" dirty="0">
                <a:solidFill>
                  <a:srgbClr val="2A00FF"/>
                </a:solidFill>
                <a:latin typeface="Calibri" panose="020F0502020204030204" pitchFamily="34" charset="0"/>
              </a:rPr>
              <a:t>" is "</a:t>
            </a:r>
            <a:r>
              <a:rPr lang="en-US" altLang="zh-CN" dirty="0">
                <a:solidFill>
                  <a:srgbClr val="000000"/>
                </a:solidFill>
                <a:latin typeface="Calibri" panose="020F0502020204030204" pitchFamily="34" charset="0"/>
              </a:rPr>
              <a:t> + </a:t>
            </a:r>
            <a:r>
              <a:rPr lang="en-US" altLang="zh-CN" dirty="0">
                <a:solidFill>
                  <a:srgbClr val="0000C0"/>
                </a:solidFill>
                <a:latin typeface="Calibri" panose="020F0502020204030204" pitchFamily="34" charset="0"/>
              </a:rPr>
              <a:t>sum</a:t>
            </a:r>
            <a:r>
              <a:rPr lang="en-US" altLang="zh-CN" dirty="0">
                <a:solidFill>
                  <a:srgbClr val="000000"/>
                </a:solidFill>
                <a:latin typeface="Calibri" panose="020F0502020204030204" pitchFamily="34" charset="0"/>
              </a:rPr>
              <a:t>);</a:t>
            </a:r>
          </a:p>
          <a:p>
            <a:r>
              <a:rPr lang="en-US" altLang="zh-CN" b="1" dirty="0">
                <a:solidFill>
                  <a:srgbClr val="7F0055"/>
                </a:solidFill>
                <a:latin typeface="Calibri" panose="020F0502020204030204" pitchFamily="34" charset="0"/>
              </a:rPr>
              <a:t>      try</a:t>
            </a:r>
            <a:r>
              <a:rPr lang="en-US" altLang="zh-CN" b="1"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Thread.</a:t>
            </a:r>
            <a:r>
              <a:rPr lang="en-US" altLang="zh-CN" i="1" dirty="0" err="1">
                <a:solidFill>
                  <a:srgbClr val="000000"/>
                </a:solidFill>
                <a:latin typeface="Calibri" panose="020F0502020204030204" pitchFamily="34" charset="0"/>
              </a:rPr>
              <a:t>sleep</a:t>
            </a:r>
            <a:r>
              <a:rPr lang="en-US" altLang="zh-CN" i="1" dirty="0">
                <a:solidFill>
                  <a:srgbClr val="000000"/>
                </a:solidFill>
                <a:latin typeface="Calibri" panose="020F0502020204030204" pitchFamily="34" charset="0"/>
              </a:rPr>
              <a:t>(10);</a:t>
            </a:r>
          </a:p>
          <a:p>
            <a:r>
              <a:rPr lang="en-US" altLang="zh-CN"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catch</a:t>
            </a:r>
            <a:r>
              <a:rPr lang="en-US" altLang="zh-CN" b="1" dirty="0">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InterruptedException</a:t>
            </a:r>
            <a:r>
              <a:rPr lang="en-US" altLang="zh-CN" b="1" dirty="0">
                <a:solidFill>
                  <a:srgbClr val="000000"/>
                </a:solidFill>
                <a:latin typeface="Calibri" panose="020F0502020204030204" pitchFamily="34" charset="0"/>
              </a:rPr>
              <a:t> </a:t>
            </a:r>
            <a:r>
              <a:rPr lang="en-US" altLang="zh-CN" b="1" dirty="0" err="1">
                <a:solidFill>
                  <a:srgbClr val="6A3E3E"/>
                </a:solidFill>
                <a:latin typeface="Calibri" panose="020F0502020204030204" pitchFamily="34" charset="0"/>
              </a:rPr>
              <a:t>exc</a:t>
            </a:r>
            <a:r>
              <a:rPr lang="en-US" altLang="zh-CN" b="1"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"Thread interrupted."</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    }</a:t>
            </a:r>
          </a:p>
          <a:p>
            <a:r>
              <a:rPr lang="en-US" altLang="zh-CN" b="1" dirty="0">
                <a:solidFill>
                  <a:srgbClr val="7F0055"/>
                </a:solidFill>
                <a:latin typeface="Calibri" panose="020F0502020204030204" pitchFamily="34" charset="0"/>
              </a:rPr>
              <a:t>    return</a:t>
            </a:r>
            <a:r>
              <a:rPr lang="en-US" altLang="zh-CN" b="1" dirty="0">
                <a:solidFill>
                  <a:srgbClr val="000000"/>
                </a:solidFill>
                <a:latin typeface="Calibri" panose="020F0502020204030204" pitchFamily="34" charset="0"/>
              </a:rPr>
              <a:t> </a:t>
            </a:r>
            <a:r>
              <a:rPr lang="en-US" altLang="zh-CN" b="1" dirty="0">
                <a:solidFill>
                  <a:srgbClr val="0000C0"/>
                </a:solidFill>
                <a:latin typeface="Calibri" panose="020F0502020204030204" pitchFamily="34" charset="0"/>
              </a:rPr>
              <a:t>sum</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a:t>
            </a:r>
            <a:endParaRPr lang="zh-CN" altLang="en-US" dirty="0"/>
          </a:p>
        </p:txBody>
      </p:sp>
      <p:sp>
        <p:nvSpPr>
          <p:cNvPr id="5" name="矩形 4">
            <a:extLst>
              <a:ext uri="{FF2B5EF4-FFF2-40B4-BE49-F238E27FC236}">
                <a16:creationId xmlns:a16="http://schemas.microsoft.com/office/drawing/2014/main" id="{5989B0A6-99E6-4D38-99A3-B9183EFF643E}"/>
              </a:ext>
            </a:extLst>
          </p:cNvPr>
          <p:cNvSpPr/>
          <p:nvPr/>
        </p:nvSpPr>
        <p:spPr>
          <a:xfrm>
            <a:off x="4642338" y="1343713"/>
            <a:ext cx="4572000" cy="4801314"/>
          </a:xfrm>
          <a:prstGeom prst="rect">
            <a:avLst/>
          </a:prstGeom>
        </p:spPr>
        <p:txBody>
          <a:bodyPr>
            <a:spAutoFit/>
          </a:bodyPr>
          <a:lstStyle/>
          <a:p>
            <a:r>
              <a:rPr lang="en-US" altLang="zh-CN" b="1" dirty="0">
                <a:solidFill>
                  <a:srgbClr val="7F0055"/>
                </a:solidFill>
                <a:latin typeface="Calibri" panose="020F0502020204030204" pitchFamily="34" charset="0"/>
              </a:rPr>
              <a:t>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class</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MyThread</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extends</a:t>
            </a:r>
            <a:r>
              <a:rPr lang="en-US" altLang="zh-CN" b="1" dirty="0">
                <a:solidFill>
                  <a:srgbClr val="000000"/>
                </a:solidFill>
                <a:latin typeface="Calibri" panose="020F0502020204030204" pitchFamily="34" charset="0"/>
              </a:rPr>
              <a:t> Thread {</a:t>
            </a:r>
          </a:p>
          <a:p>
            <a:r>
              <a:rPr lang="en-US" altLang="zh-CN" b="1" dirty="0">
                <a:solidFill>
                  <a:srgbClr val="7F0055"/>
                </a:solidFill>
                <a:latin typeface="Calibri" panose="020F0502020204030204" pitchFamily="34" charset="0"/>
              </a:rPr>
              <a:t>  static</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SumArray</a:t>
            </a:r>
            <a:r>
              <a:rPr lang="en-US" altLang="zh-CN" b="1" dirty="0">
                <a:solidFill>
                  <a:srgbClr val="000000"/>
                </a:solidFill>
                <a:latin typeface="Calibri" panose="020F0502020204030204" pitchFamily="34" charset="0"/>
              </a:rPr>
              <a:t> </a:t>
            </a:r>
            <a:r>
              <a:rPr lang="en-US" altLang="zh-CN" b="1" i="1" dirty="0" err="1">
                <a:solidFill>
                  <a:srgbClr val="0000C0"/>
                </a:solidFill>
                <a:latin typeface="Calibri" panose="020F0502020204030204" pitchFamily="34" charset="0"/>
              </a:rPr>
              <a:t>sa</a:t>
            </a:r>
            <a:r>
              <a:rPr lang="en-US" altLang="zh-CN" b="1" i="1" dirty="0">
                <a:solidFill>
                  <a:srgbClr val="000000"/>
                </a:solidFill>
                <a:latin typeface="Calibri" panose="020F0502020204030204" pitchFamily="34" charset="0"/>
              </a:rPr>
              <a:t> = </a:t>
            </a:r>
            <a:r>
              <a:rPr lang="en-US" altLang="zh-CN" b="1" i="1" dirty="0">
                <a:solidFill>
                  <a:srgbClr val="7F0055"/>
                </a:solidFill>
                <a:latin typeface="Calibri" panose="020F0502020204030204" pitchFamily="34" charset="0"/>
              </a:rPr>
              <a:t>new</a:t>
            </a:r>
            <a:r>
              <a:rPr lang="en-US" altLang="zh-CN" b="1" i="1" dirty="0">
                <a:solidFill>
                  <a:srgbClr val="000000"/>
                </a:solidFill>
                <a:latin typeface="Calibri" panose="020F0502020204030204" pitchFamily="34" charset="0"/>
              </a:rPr>
              <a:t> </a:t>
            </a:r>
            <a:r>
              <a:rPr lang="en-US" altLang="zh-CN" b="1" i="1" dirty="0" err="1">
                <a:solidFill>
                  <a:srgbClr val="000000"/>
                </a:solidFill>
                <a:latin typeface="Calibri" panose="020F0502020204030204" pitchFamily="34" charset="0"/>
              </a:rPr>
              <a:t>SumArray</a:t>
            </a:r>
            <a:r>
              <a:rPr lang="en-US" altLang="zh-CN" b="1" i="1" dirty="0">
                <a:solidFill>
                  <a:srgbClr val="000000"/>
                </a:solidFill>
                <a:latin typeface="Calibri" panose="020F0502020204030204" pitchFamily="34" charset="0"/>
              </a:rPr>
              <a:t>();</a:t>
            </a:r>
          </a:p>
          <a:p>
            <a:r>
              <a:rPr lang="en-US" altLang="zh-CN" b="1" dirty="0">
                <a:solidFill>
                  <a:srgbClr val="7F0055"/>
                </a:solidFill>
                <a:latin typeface="Calibri" panose="020F0502020204030204" pitchFamily="34" charset="0"/>
              </a:rPr>
              <a:t>  int</a:t>
            </a:r>
            <a:r>
              <a:rPr lang="en-US" altLang="zh-CN" b="1" dirty="0">
                <a:solidFill>
                  <a:srgbClr val="000000"/>
                </a:solidFill>
                <a:latin typeface="Calibri" panose="020F0502020204030204" pitchFamily="34" charset="0"/>
              </a:rPr>
              <a:t> </a:t>
            </a:r>
            <a:r>
              <a:rPr lang="en-US" altLang="zh-CN" b="1" dirty="0">
                <a:solidFill>
                  <a:srgbClr val="0000C0"/>
                </a:solidFill>
                <a:latin typeface="Calibri" panose="020F0502020204030204" pitchFamily="34" charset="0"/>
              </a:rPr>
              <a:t>a</a:t>
            </a:r>
            <a:r>
              <a:rPr lang="en-US" altLang="zh-CN" b="1" dirty="0">
                <a:solidFill>
                  <a:srgbClr val="000000"/>
                </a:solidFill>
                <a:latin typeface="Calibri" panose="020F0502020204030204" pitchFamily="34" charset="0"/>
              </a:rPr>
              <a:t>[];</a:t>
            </a:r>
          </a:p>
          <a:p>
            <a:r>
              <a:rPr lang="en-US" altLang="zh-CN" b="1" dirty="0">
                <a:solidFill>
                  <a:srgbClr val="7F0055"/>
                </a:solidFill>
                <a:latin typeface="Calibri" panose="020F0502020204030204" pitchFamily="34" charset="0"/>
              </a:rPr>
              <a:t>  int</a:t>
            </a:r>
            <a:r>
              <a:rPr lang="en-US" altLang="zh-CN" b="1" dirty="0">
                <a:solidFill>
                  <a:srgbClr val="000000"/>
                </a:solidFill>
                <a:latin typeface="Calibri" panose="020F0502020204030204" pitchFamily="34" charset="0"/>
              </a:rPr>
              <a:t> </a:t>
            </a:r>
            <a:r>
              <a:rPr lang="en-US" altLang="zh-CN" b="1" dirty="0">
                <a:solidFill>
                  <a:srgbClr val="0000C0"/>
                </a:solidFill>
                <a:latin typeface="Calibri" panose="020F0502020204030204" pitchFamily="34" charset="0"/>
              </a:rPr>
              <a:t>answer</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MyThread</a:t>
            </a:r>
            <a:r>
              <a:rPr lang="en-US" altLang="zh-CN" dirty="0">
                <a:solidFill>
                  <a:srgbClr val="000000"/>
                </a:solidFill>
                <a:latin typeface="Calibri" panose="020F0502020204030204" pitchFamily="34" charset="0"/>
              </a:rPr>
              <a:t>(String </a:t>
            </a:r>
            <a:r>
              <a:rPr lang="en-US" altLang="zh-CN" dirty="0">
                <a:solidFill>
                  <a:srgbClr val="6A3E3E"/>
                </a:solidFill>
                <a:latin typeface="Calibri" panose="020F0502020204030204" pitchFamily="34" charset="0"/>
              </a:rPr>
              <a:t>name</a:t>
            </a:r>
            <a:r>
              <a:rPr lang="en-US" altLang="zh-CN"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int</a:t>
            </a:r>
            <a:r>
              <a:rPr lang="en-US" altLang="zh-CN" b="1" dirty="0">
                <a:solidFill>
                  <a:srgbClr val="000000"/>
                </a:solidFill>
                <a:latin typeface="Calibri" panose="020F0502020204030204" pitchFamily="34" charset="0"/>
              </a:rPr>
              <a:t> </a:t>
            </a:r>
            <a:r>
              <a:rPr lang="en-US" altLang="zh-CN" b="1" dirty="0" err="1">
                <a:solidFill>
                  <a:srgbClr val="6A3E3E"/>
                </a:solidFill>
                <a:latin typeface="Calibri" panose="020F0502020204030204" pitchFamily="34" charset="0"/>
              </a:rPr>
              <a:t>nums</a:t>
            </a:r>
            <a:r>
              <a:rPr lang="en-US" altLang="zh-CN" b="1" dirty="0">
                <a:solidFill>
                  <a:srgbClr val="000000"/>
                </a:solidFill>
                <a:latin typeface="Calibri" panose="020F0502020204030204" pitchFamily="34" charset="0"/>
              </a:rPr>
              <a:t>[]){</a:t>
            </a:r>
          </a:p>
          <a:p>
            <a:r>
              <a:rPr lang="en-US" altLang="zh-CN" b="1" dirty="0">
                <a:solidFill>
                  <a:srgbClr val="7F0055"/>
                </a:solidFill>
                <a:latin typeface="Calibri" panose="020F0502020204030204" pitchFamily="34" charset="0"/>
              </a:rPr>
              <a:t>    super</a:t>
            </a:r>
            <a:r>
              <a:rPr lang="en-US" altLang="zh-CN" b="1" dirty="0">
                <a:solidFill>
                  <a:srgbClr val="000000"/>
                </a:solidFill>
                <a:latin typeface="Calibri" panose="020F0502020204030204" pitchFamily="34" charset="0"/>
              </a:rPr>
              <a:t>(</a:t>
            </a:r>
            <a:r>
              <a:rPr lang="en-US" altLang="zh-CN" b="1" dirty="0">
                <a:solidFill>
                  <a:srgbClr val="6A3E3E"/>
                </a:solidFill>
                <a:latin typeface="Calibri" panose="020F0502020204030204" pitchFamily="34" charset="0"/>
              </a:rPr>
              <a:t>name</a:t>
            </a:r>
            <a:r>
              <a:rPr lang="en-US" altLang="zh-CN" b="1" dirty="0">
                <a:solidFill>
                  <a:srgbClr val="000000"/>
                </a:solidFill>
                <a:latin typeface="Calibri" panose="020F0502020204030204" pitchFamily="34" charset="0"/>
              </a:rPr>
              <a:t>);</a:t>
            </a:r>
          </a:p>
          <a:p>
            <a:r>
              <a:rPr lang="en-US" altLang="zh-CN" dirty="0">
                <a:solidFill>
                  <a:srgbClr val="0000C0"/>
                </a:solidFill>
                <a:latin typeface="Calibri" panose="020F0502020204030204" pitchFamily="34" charset="0"/>
              </a:rPr>
              <a:t>    a</a:t>
            </a:r>
            <a:r>
              <a:rPr lang="en-US" altLang="zh-CN" dirty="0">
                <a:solidFill>
                  <a:srgbClr val="000000"/>
                </a:solidFill>
                <a:latin typeface="Calibri" panose="020F0502020204030204" pitchFamily="34" charset="0"/>
              </a:rPr>
              <a:t> = </a:t>
            </a:r>
            <a:r>
              <a:rPr lang="en-US" altLang="zh-CN" dirty="0" err="1">
                <a:solidFill>
                  <a:srgbClr val="6A3E3E"/>
                </a:solidFill>
                <a:latin typeface="Calibri" panose="020F0502020204030204" pitchFamily="34" charset="0"/>
              </a:rPr>
              <a:t>nums</a:t>
            </a:r>
            <a:r>
              <a:rPr lang="en-US" altLang="zh-CN"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b="1" dirty="0">
                <a:solidFill>
                  <a:srgbClr val="7F0055"/>
                </a:solidFill>
                <a:latin typeface="Calibri" panose="020F0502020204030204" pitchFamily="34" charset="0"/>
              </a:rPr>
              <a:t>  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void</a:t>
            </a:r>
            <a:r>
              <a:rPr lang="en-US" altLang="zh-CN" b="1" dirty="0">
                <a:solidFill>
                  <a:srgbClr val="000000"/>
                </a:solidFill>
                <a:latin typeface="Calibri" panose="020F0502020204030204" pitchFamily="34" charset="0"/>
              </a:rPr>
              <a:t> run() {</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getName</a:t>
            </a:r>
            <a:r>
              <a:rPr lang="en-US" altLang="zh-CN" b="1" dirty="0">
                <a:solidFill>
                  <a:srgbClr val="000000"/>
                </a:solidFill>
                <a:latin typeface="Calibri" panose="020F0502020204030204" pitchFamily="34" charset="0"/>
              </a:rPr>
              <a:t>() + </a:t>
            </a:r>
            <a:r>
              <a:rPr lang="en-US" altLang="zh-CN" b="1" dirty="0">
                <a:solidFill>
                  <a:srgbClr val="2A00FF"/>
                </a:solidFill>
                <a:latin typeface="Calibri" panose="020F0502020204030204" pitchFamily="34" charset="0"/>
              </a:rPr>
              <a:t>" starting."</a:t>
            </a:r>
            <a:r>
              <a:rPr lang="en-US" altLang="zh-CN" b="1" dirty="0">
                <a:solidFill>
                  <a:srgbClr val="000000"/>
                </a:solidFill>
                <a:latin typeface="Calibri" panose="020F0502020204030204" pitchFamily="34" charset="0"/>
              </a:rPr>
              <a:t>);</a:t>
            </a:r>
          </a:p>
          <a:p>
            <a:r>
              <a:rPr lang="en-US" altLang="zh-CN" dirty="0">
                <a:solidFill>
                  <a:srgbClr val="0000C0"/>
                </a:solidFill>
                <a:latin typeface="Calibri" panose="020F0502020204030204" pitchFamily="34" charset="0"/>
              </a:rPr>
              <a:t>    answer</a:t>
            </a:r>
            <a:r>
              <a:rPr lang="en-US" altLang="zh-CN" dirty="0">
                <a:solidFill>
                  <a:srgbClr val="000000"/>
                </a:solidFill>
                <a:latin typeface="Calibri" panose="020F0502020204030204" pitchFamily="34" charset="0"/>
              </a:rPr>
              <a:t> = </a:t>
            </a:r>
            <a:r>
              <a:rPr lang="en-US" altLang="zh-CN" i="1" dirty="0" err="1">
                <a:solidFill>
                  <a:srgbClr val="0000C0"/>
                </a:solidFill>
                <a:latin typeface="Calibri" panose="020F0502020204030204" pitchFamily="34" charset="0"/>
              </a:rPr>
              <a:t>sa</a:t>
            </a:r>
            <a:r>
              <a:rPr lang="en-US" altLang="zh-CN" i="1" dirty="0" err="1">
                <a:solidFill>
                  <a:srgbClr val="000000"/>
                </a:solidFill>
                <a:latin typeface="Calibri" panose="020F0502020204030204" pitchFamily="34" charset="0"/>
              </a:rPr>
              <a:t>.</a:t>
            </a:r>
            <a:r>
              <a:rPr lang="en-US" altLang="zh-CN" dirty="0" err="1">
                <a:solidFill>
                  <a:srgbClr val="000000"/>
                </a:solidFill>
                <a:latin typeface="Calibri" panose="020F0502020204030204" pitchFamily="34" charset="0"/>
              </a:rPr>
              <a:t>sumArray</a:t>
            </a:r>
            <a:r>
              <a:rPr lang="en-US" altLang="zh-CN" dirty="0">
                <a:solidFill>
                  <a:srgbClr val="000000"/>
                </a:solidFill>
                <a:latin typeface="Calibri" panose="020F0502020204030204" pitchFamily="34" charset="0"/>
              </a:rPr>
              <a:t>(</a:t>
            </a:r>
            <a:r>
              <a:rPr lang="en-US" altLang="zh-CN" dirty="0">
                <a:solidFill>
                  <a:srgbClr val="0000C0"/>
                </a:solidFill>
                <a:latin typeface="Calibri" panose="020F0502020204030204" pitchFamily="34" charset="0"/>
              </a:rPr>
              <a:t>a</a:t>
            </a:r>
            <a:r>
              <a:rPr lang="en-US" altLang="zh-CN"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"Sum for "</a:t>
            </a:r>
            <a:r>
              <a:rPr lang="en-US" altLang="zh-CN" b="1" dirty="0">
                <a:solidFill>
                  <a:srgbClr val="000000"/>
                </a:solidFill>
                <a:latin typeface="Calibri" panose="020F0502020204030204" pitchFamily="34" charset="0"/>
              </a:rPr>
              <a:t> + </a:t>
            </a:r>
            <a:r>
              <a:rPr lang="en-US" altLang="zh-CN" b="1" dirty="0" err="1">
                <a:solidFill>
                  <a:srgbClr val="000000"/>
                </a:solidFill>
                <a:latin typeface="Calibri" panose="020F0502020204030204" pitchFamily="34" charset="0"/>
              </a:rPr>
              <a:t>getName</a:t>
            </a:r>
            <a:r>
              <a:rPr lang="en-US" altLang="zh-CN" b="1" dirty="0">
                <a:solidFill>
                  <a:srgbClr val="000000"/>
                </a:solidFill>
                <a:latin typeface="Calibri" panose="020F0502020204030204" pitchFamily="34" charset="0"/>
              </a:rPr>
              <a:t>() + </a:t>
            </a:r>
            <a:r>
              <a:rPr lang="en-US" altLang="zh-CN" b="1" dirty="0">
                <a:solidFill>
                  <a:srgbClr val="2A00FF"/>
                </a:solidFill>
                <a:latin typeface="Calibri" panose="020F0502020204030204" pitchFamily="34" charset="0"/>
              </a:rPr>
              <a:t>" is "</a:t>
            </a:r>
            <a:r>
              <a:rPr lang="en-US" altLang="zh-CN" b="1" dirty="0">
                <a:solidFill>
                  <a:srgbClr val="000000"/>
                </a:solidFill>
                <a:latin typeface="Calibri" panose="020F0502020204030204" pitchFamily="34" charset="0"/>
              </a:rPr>
              <a:t> + </a:t>
            </a:r>
            <a:r>
              <a:rPr lang="en-US" altLang="zh-CN" b="1" dirty="0">
                <a:solidFill>
                  <a:srgbClr val="0000C0"/>
                </a:solidFill>
                <a:latin typeface="Calibri" panose="020F0502020204030204" pitchFamily="34" charset="0"/>
              </a:rPr>
              <a:t>answer</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getName</a:t>
            </a:r>
            <a:r>
              <a:rPr lang="en-US" altLang="zh-CN" b="1" dirty="0">
                <a:solidFill>
                  <a:srgbClr val="000000"/>
                </a:solidFill>
                <a:latin typeface="Calibri" panose="020F0502020204030204" pitchFamily="34" charset="0"/>
              </a:rPr>
              <a:t>() + </a:t>
            </a:r>
            <a:r>
              <a:rPr lang="en-US" altLang="zh-CN" b="1" dirty="0">
                <a:solidFill>
                  <a:srgbClr val="2A00FF"/>
                </a:solidFill>
                <a:latin typeface="Calibri" panose="020F0502020204030204" pitchFamily="34" charset="0"/>
              </a:rPr>
              <a:t>" terminating."</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a:t>
            </a:r>
            <a:endParaRPr lang="zh-CN" altLang="en-US" dirty="0"/>
          </a:p>
        </p:txBody>
      </p:sp>
    </p:spTree>
    <p:extLst>
      <p:ext uri="{BB962C8B-B14F-4D97-AF65-F5344CB8AC3E}">
        <p14:creationId xmlns:p14="http://schemas.microsoft.com/office/powerpoint/2010/main" val="1453779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093AB8-821A-44A7-BDDD-61A7A83273EC}"/>
              </a:ext>
            </a:extLst>
          </p:cNvPr>
          <p:cNvSpPr>
            <a:spLocks noGrp="1"/>
          </p:cNvSpPr>
          <p:nvPr>
            <p:ph type="title"/>
          </p:nvPr>
        </p:nvSpPr>
        <p:spPr/>
        <p:txBody>
          <a:bodyPr/>
          <a:lstStyle/>
          <a:p>
            <a:r>
              <a:rPr lang="en-US" altLang="zh-CN" b="1" dirty="0"/>
              <a:t>The Thread Class and Runnable Interface</a:t>
            </a:r>
            <a:endParaRPr lang="zh-CN" altLang="en-US" dirty="0"/>
          </a:p>
        </p:txBody>
      </p:sp>
      <p:sp>
        <p:nvSpPr>
          <p:cNvPr id="3" name="内容占位符 2">
            <a:extLst>
              <a:ext uri="{FF2B5EF4-FFF2-40B4-BE49-F238E27FC236}">
                <a16:creationId xmlns:a16="http://schemas.microsoft.com/office/drawing/2014/main" id="{4A6BD98E-37D0-479C-93E2-663E6E57647B}"/>
              </a:ext>
            </a:extLst>
          </p:cNvPr>
          <p:cNvSpPr>
            <a:spLocks noGrp="1"/>
          </p:cNvSpPr>
          <p:nvPr>
            <p:ph idx="1"/>
          </p:nvPr>
        </p:nvSpPr>
        <p:spPr/>
        <p:txBody>
          <a:bodyPr/>
          <a:lstStyle/>
          <a:p>
            <a:r>
              <a:rPr lang="en-US" altLang="zh-CN" dirty="0"/>
              <a:t>Java’s multithreading system is built upon the </a:t>
            </a:r>
            <a:r>
              <a:rPr lang="en-US" altLang="zh-CN" b="1" dirty="0"/>
              <a:t>Thread </a:t>
            </a:r>
            <a:r>
              <a:rPr lang="en-US" altLang="zh-CN" dirty="0"/>
              <a:t>class and its companion interface, </a:t>
            </a:r>
            <a:r>
              <a:rPr lang="en-US" altLang="zh-CN" b="1" dirty="0"/>
              <a:t>Runnable</a:t>
            </a:r>
            <a:r>
              <a:rPr lang="en-US" altLang="zh-CN" dirty="0"/>
              <a:t>. Both are packaged in </a:t>
            </a:r>
            <a:r>
              <a:rPr lang="en-US" altLang="zh-CN" b="1" dirty="0" err="1"/>
              <a:t>java.lang</a:t>
            </a:r>
            <a:r>
              <a:rPr lang="en-US" altLang="zh-CN" dirty="0"/>
              <a:t>. </a:t>
            </a:r>
          </a:p>
          <a:p>
            <a:r>
              <a:rPr lang="en-US" altLang="zh-CN" b="1" dirty="0"/>
              <a:t>Thread </a:t>
            </a:r>
            <a:r>
              <a:rPr lang="en-US" altLang="zh-CN" dirty="0"/>
              <a:t>encapsulates a thread of execution. To create a new thread, your program will either extend </a:t>
            </a:r>
            <a:r>
              <a:rPr lang="en-US" altLang="zh-CN" b="1" dirty="0"/>
              <a:t>Thread </a:t>
            </a:r>
            <a:r>
              <a:rPr lang="en-US" altLang="zh-CN" dirty="0"/>
              <a:t>or implement the </a:t>
            </a:r>
            <a:r>
              <a:rPr lang="en-US" altLang="zh-CN" b="1" dirty="0"/>
              <a:t>Runnable </a:t>
            </a:r>
            <a:r>
              <a:rPr lang="en-US" altLang="zh-CN" dirty="0"/>
              <a:t>interface.</a:t>
            </a:r>
            <a:endParaRPr lang="zh-CN" altLang="en-US" dirty="0"/>
          </a:p>
        </p:txBody>
      </p:sp>
    </p:spTree>
    <p:extLst>
      <p:ext uri="{BB962C8B-B14F-4D97-AF65-F5344CB8AC3E}">
        <p14:creationId xmlns:p14="http://schemas.microsoft.com/office/powerpoint/2010/main" val="34081305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8A8846-1F37-456B-AFAD-3C9F5C061798}"/>
              </a:ext>
            </a:extLst>
          </p:cNvPr>
          <p:cNvSpPr>
            <a:spLocks noGrp="1"/>
          </p:cNvSpPr>
          <p:nvPr>
            <p:ph type="title"/>
          </p:nvPr>
        </p:nvSpPr>
        <p:spPr/>
        <p:txBody>
          <a:bodyPr/>
          <a:lstStyle/>
          <a:p>
            <a:r>
              <a:rPr lang="en-US" altLang="zh-CN" b="1" dirty="0"/>
              <a:t>The Sum Array Example</a:t>
            </a:r>
            <a:endParaRPr lang="zh-CN" altLang="en-US" b="1" dirty="0"/>
          </a:p>
        </p:txBody>
      </p:sp>
      <p:sp>
        <p:nvSpPr>
          <p:cNvPr id="4" name="矩形 3">
            <a:extLst>
              <a:ext uri="{FF2B5EF4-FFF2-40B4-BE49-F238E27FC236}">
                <a16:creationId xmlns:a16="http://schemas.microsoft.com/office/drawing/2014/main" id="{7F87180D-C6B8-4795-B65C-7CB963BD52AE}"/>
              </a:ext>
            </a:extLst>
          </p:cNvPr>
          <p:cNvSpPr/>
          <p:nvPr/>
        </p:nvSpPr>
        <p:spPr>
          <a:xfrm>
            <a:off x="1491175" y="1848683"/>
            <a:ext cx="5472333" cy="3970318"/>
          </a:xfrm>
          <a:prstGeom prst="rect">
            <a:avLst/>
          </a:prstGeom>
        </p:spPr>
        <p:txBody>
          <a:bodyPr wrap="square">
            <a:spAutoFit/>
          </a:bodyPr>
          <a:lstStyle/>
          <a:p>
            <a:r>
              <a:rPr lang="en-US" altLang="zh-CN" b="1" dirty="0">
                <a:solidFill>
                  <a:srgbClr val="7F0055"/>
                </a:solidFill>
                <a:latin typeface="Calibri" panose="020F0502020204030204" pitchFamily="34" charset="0"/>
              </a:rPr>
              <a:t>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class</a:t>
            </a:r>
            <a:r>
              <a:rPr lang="en-US" altLang="zh-CN" b="1" dirty="0">
                <a:solidFill>
                  <a:srgbClr val="000000"/>
                </a:solidFill>
                <a:latin typeface="Calibri" panose="020F0502020204030204" pitchFamily="34" charset="0"/>
              </a:rPr>
              <a:t> Sync {</a:t>
            </a:r>
          </a:p>
          <a:p>
            <a:r>
              <a:rPr lang="en-US" altLang="zh-CN" b="1" dirty="0">
                <a:solidFill>
                  <a:srgbClr val="7F0055"/>
                </a:solidFill>
                <a:latin typeface="Calibri" panose="020F0502020204030204" pitchFamily="34" charset="0"/>
              </a:rPr>
              <a:t>  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static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void</a:t>
            </a:r>
            <a:r>
              <a:rPr lang="en-US" altLang="zh-CN" b="1" dirty="0">
                <a:solidFill>
                  <a:srgbClr val="000000"/>
                </a:solidFill>
                <a:latin typeface="Calibri" panose="020F0502020204030204" pitchFamily="34" charset="0"/>
              </a:rPr>
              <a:t> main(String[] </a:t>
            </a:r>
            <a:r>
              <a:rPr lang="en-US" altLang="zh-CN" b="1" dirty="0" err="1">
                <a:solidFill>
                  <a:srgbClr val="6A3E3E"/>
                </a:solidFill>
                <a:latin typeface="Calibri" panose="020F0502020204030204" pitchFamily="34" charset="0"/>
              </a:rPr>
              <a:t>args</a:t>
            </a:r>
            <a:r>
              <a:rPr lang="en-US" altLang="zh-CN" b="1" dirty="0">
                <a:solidFill>
                  <a:srgbClr val="000000"/>
                </a:solidFill>
                <a:latin typeface="Calibri" panose="020F0502020204030204" pitchFamily="34" charset="0"/>
              </a:rPr>
              <a:t>) {</a:t>
            </a:r>
          </a:p>
          <a:p>
            <a:r>
              <a:rPr lang="en-US" altLang="zh-CN" dirty="0">
                <a:solidFill>
                  <a:srgbClr val="3F7F5F"/>
                </a:solidFill>
                <a:latin typeface="Calibri" panose="020F0502020204030204" pitchFamily="34" charset="0"/>
              </a:rPr>
              <a:t>    // </a:t>
            </a:r>
            <a:r>
              <a:rPr lang="en-US" altLang="zh-CN" b="1" dirty="0">
                <a:solidFill>
                  <a:srgbClr val="7F9FBF"/>
                </a:solidFill>
                <a:latin typeface="Calibri" panose="020F0502020204030204" pitchFamily="34" charset="0"/>
              </a:rPr>
              <a:t>TODO</a:t>
            </a:r>
            <a:r>
              <a:rPr lang="en-US" altLang="zh-CN" b="1" dirty="0">
                <a:solidFill>
                  <a:srgbClr val="3F7F5F"/>
                </a:solidFill>
                <a:latin typeface="Calibri" panose="020F0502020204030204" pitchFamily="34" charset="0"/>
              </a:rPr>
              <a:t> Auto-generated method stub</a:t>
            </a:r>
          </a:p>
          <a:p>
            <a:r>
              <a:rPr lang="en-US" altLang="zh-CN" b="1" dirty="0">
                <a:solidFill>
                  <a:srgbClr val="7F0055"/>
                </a:solidFill>
                <a:latin typeface="Calibri" panose="020F0502020204030204" pitchFamily="34" charset="0"/>
              </a:rPr>
              <a:t>    int</a:t>
            </a:r>
            <a:r>
              <a:rPr lang="en-US" altLang="zh-CN" b="1" dirty="0">
                <a:solidFill>
                  <a:srgbClr val="000000"/>
                </a:solidFill>
                <a:latin typeface="Calibri" panose="020F0502020204030204" pitchFamily="34" charset="0"/>
              </a:rPr>
              <a:t> </a:t>
            </a:r>
            <a:r>
              <a:rPr lang="en-US" altLang="zh-CN" b="1" dirty="0">
                <a:solidFill>
                  <a:srgbClr val="6A3E3E"/>
                </a:solidFill>
                <a:latin typeface="Calibri" panose="020F0502020204030204" pitchFamily="34" charset="0"/>
              </a:rPr>
              <a:t>a</a:t>
            </a:r>
            <a:r>
              <a:rPr lang="en-US" altLang="zh-CN" b="1" dirty="0">
                <a:solidFill>
                  <a:srgbClr val="000000"/>
                </a:solidFill>
                <a:latin typeface="Calibri" panose="020F0502020204030204" pitchFamily="34" charset="0"/>
              </a:rPr>
              <a:t>[] = {1,2,3,4,5}; </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MyThread</a:t>
            </a:r>
            <a:r>
              <a:rPr lang="en-US" altLang="zh-CN" dirty="0">
                <a:solidFill>
                  <a:srgbClr val="000000"/>
                </a:solidFill>
                <a:latin typeface="Calibri" panose="020F0502020204030204" pitchFamily="34" charset="0"/>
              </a:rPr>
              <a:t> </a:t>
            </a:r>
            <a:r>
              <a:rPr lang="en-US" altLang="zh-CN" dirty="0">
                <a:solidFill>
                  <a:srgbClr val="6A3E3E"/>
                </a:solidFill>
                <a:latin typeface="Calibri" panose="020F0502020204030204" pitchFamily="34" charset="0"/>
              </a:rPr>
              <a:t>mt1</a:t>
            </a:r>
            <a:r>
              <a:rPr lang="en-US" altLang="zh-CN" dirty="0">
                <a:solidFill>
                  <a:srgbClr val="000000"/>
                </a:solidFill>
                <a:latin typeface="Calibri" panose="020F0502020204030204" pitchFamily="34" charset="0"/>
              </a:rPr>
              <a:t> = </a:t>
            </a:r>
            <a:r>
              <a:rPr lang="en-US" altLang="zh-CN" b="1" dirty="0">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MyThread</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"Child #1"</a:t>
            </a:r>
            <a:r>
              <a:rPr lang="en-US" altLang="zh-CN" b="1" dirty="0">
                <a:solidFill>
                  <a:srgbClr val="000000"/>
                </a:solidFill>
                <a:latin typeface="Calibri" panose="020F0502020204030204" pitchFamily="34" charset="0"/>
              </a:rPr>
              <a:t>,</a:t>
            </a:r>
            <a:r>
              <a:rPr lang="en-US" altLang="zh-CN" b="1" dirty="0">
                <a:solidFill>
                  <a:srgbClr val="6A3E3E"/>
                </a:solidFill>
                <a:latin typeface="Calibri" panose="020F0502020204030204" pitchFamily="34" charset="0"/>
              </a:rPr>
              <a:t>a</a:t>
            </a:r>
            <a:r>
              <a:rPr lang="en-US" altLang="zh-CN" b="1"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MyThread</a:t>
            </a:r>
            <a:r>
              <a:rPr lang="en-US" altLang="zh-CN" dirty="0">
                <a:solidFill>
                  <a:srgbClr val="000000"/>
                </a:solidFill>
                <a:latin typeface="Calibri" panose="020F0502020204030204" pitchFamily="34" charset="0"/>
              </a:rPr>
              <a:t> </a:t>
            </a:r>
            <a:r>
              <a:rPr lang="en-US" altLang="zh-CN" dirty="0">
                <a:solidFill>
                  <a:srgbClr val="6A3E3E"/>
                </a:solidFill>
                <a:latin typeface="Calibri" panose="020F0502020204030204" pitchFamily="34" charset="0"/>
              </a:rPr>
              <a:t>mt2</a:t>
            </a:r>
            <a:r>
              <a:rPr lang="en-US" altLang="zh-CN" dirty="0">
                <a:solidFill>
                  <a:srgbClr val="000000"/>
                </a:solidFill>
                <a:latin typeface="Calibri" panose="020F0502020204030204" pitchFamily="34" charset="0"/>
              </a:rPr>
              <a:t> = </a:t>
            </a:r>
            <a:r>
              <a:rPr lang="en-US" altLang="zh-CN" b="1" dirty="0">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MyThread</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"Child #2"</a:t>
            </a:r>
            <a:r>
              <a:rPr lang="en-US" altLang="zh-CN" b="1" dirty="0">
                <a:solidFill>
                  <a:srgbClr val="000000"/>
                </a:solidFill>
                <a:latin typeface="Calibri" panose="020F0502020204030204" pitchFamily="34" charset="0"/>
              </a:rPr>
              <a:t>,</a:t>
            </a:r>
            <a:r>
              <a:rPr lang="en-US" altLang="zh-CN" b="1" dirty="0">
                <a:solidFill>
                  <a:srgbClr val="6A3E3E"/>
                </a:solidFill>
                <a:latin typeface="Calibri" panose="020F0502020204030204" pitchFamily="34" charset="0"/>
              </a:rPr>
              <a:t>a</a:t>
            </a:r>
            <a:r>
              <a:rPr lang="en-US" altLang="zh-CN" b="1" dirty="0">
                <a:solidFill>
                  <a:srgbClr val="000000"/>
                </a:solidFill>
                <a:latin typeface="Calibri" panose="020F0502020204030204" pitchFamily="34" charset="0"/>
              </a:rPr>
              <a:t>);</a:t>
            </a:r>
          </a:p>
          <a:p>
            <a:r>
              <a:rPr lang="en-US" altLang="zh-CN" dirty="0">
                <a:solidFill>
                  <a:srgbClr val="6A3E3E"/>
                </a:solidFill>
                <a:latin typeface="Calibri" panose="020F0502020204030204" pitchFamily="34" charset="0"/>
              </a:rPr>
              <a:t>    mt1</a:t>
            </a:r>
            <a:r>
              <a:rPr lang="en-US" altLang="zh-CN" dirty="0">
                <a:solidFill>
                  <a:srgbClr val="000000"/>
                </a:solidFill>
                <a:latin typeface="Calibri" panose="020F0502020204030204" pitchFamily="34" charset="0"/>
              </a:rPr>
              <a:t>.start();</a:t>
            </a:r>
            <a:r>
              <a:rPr lang="en-US" altLang="zh-CN" dirty="0">
                <a:solidFill>
                  <a:srgbClr val="6A3E3E"/>
                </a:solidFill>
                <a:latin typeface="Calibri" panose="020F0502020204030204" pitchFamily="34" charset="0"/>
              </a:rPr>
              <a:t>mt2</a:t>
            </a:r>
            <a:r>
              <a:rPr lang="en-US" altLang="zh-CN" dirty="0">
                <a:solidFill>
                  <a:srgbClr val="000000"/>
                </a:solidFill>
                <a:latin typeface="Calibri" panose="020F0502020204030204" pitchFamily="34" charset="0"/>
              </a:rPr>
              <a:t>.start();</a:t>
            </a:r>
          </a:p>
          <a:p>
            <a:r>
              <a:rPr lang="en-US" altLang="zh-CN" b="1" dirty="0">
                <a:solidFill>
                  <a:srgbClr val="7F0055"/>
                </a:solidFill>
                <a:latin typeface="Calibri" panose="020F0502020204030204" pitchFamily="34" charset="0"/>
              </a:rPr>
              <a:t>    try</a:t>
            </a:r>
            <a:r>
              <a:rPr lang="en-US" altLang="zh-CN" b="1" dirty="0">
                <a:solidFill>
                  <a:srgbClr val="000000"/>
                </a:solidFill>
                <a:latin typeface="Calibri" panose="020F0502020204030204" pitchFamily="34" charset="0"/>
              </a:rPr>
              <a:t> {</a:t>
            </a:r>
          </a:p>
          <a:p>
            <a:r>
              <a:rPr lang="en-US" altLang="zh-CN" dirty="0">
                <a:solidFill>
                  <a:srgbClr val="6A3E3E"/>
                </a:solidFill>
                <a:latin typeface="Calibri" panose="020F0502020204030204" pitchFamily="34" charset="0"/>
              </a:rPr>
              <a:t>      mt1</a:t>
            </a:r>
            <a:r>
              <a:rPr lang="en-US" altLang="zh-CN" dirty="0">
                <a:solidFill>
                  <a:srgbClr val="000000"/>
                </a:solidFill>
                <a:latin typeface="Calibri" panose="020F0502020204030204" pitchFamily="34" charset="0"/>
              </a:rPr>
              <a:t>.join();</a:t>
            </a:r>
            <a:r>
              <a:rPr lang="en-US" altLang="zh-CN" dirty="0">
                <a:solidFill>
                  <a:srgbClr val="6A3E3E"/>
                </a:solidFill>
                <a:latin typeface="Calibri" panose="020F0502020204030204" pitchFamily="34" charset="0"/>
              </a:rPr>
              <a:t>mt2</a:t>
            </a:r>
            <a:r>
              <a:rPr lang="en-US" altLang="zh-CN" dirty="0">
                <a:solidFill>
                  <a:srgbClr val="000000"/>
                </a:solidFill>
                <a:latin typeface="Calibri" panose="020F0502020204030204" pitchFamily="34" charset="0"/>
              </a:rPr>
              <a:t>.join();</a:t>
            </a:r>
          </a:p>
          <a:p>
            <a:r>
              <a:rPr lang="en-US" altLang="zh-CN"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catch</a:t>
            </a:r>
            <a:r>
              <a:rPr lang="en-US" altLang="zh-CN" b="1" dirty="0">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InterruptedException</a:t>
            </a:r>
            <a:r>
              <a:rPr lang="en-US" altLang="zh-CN" b="1" dirty="0">
                <a:solidFill>
                  <a:srgbClr val="000000"/>
                </a:solidFill>
                <a:latin typeface="Calibri" panose="020F0502020204030204" pitchFamily="34" charset="0"/>
              </a:rPr>
              <a:t> </a:t>
            </a:r>
            <a:r>
              <a:rPr lang="en-US" altLang="zh-CN" b="1" dirty="0" err="1">
                <a:solidFill>
                  <a:srgbClr val="6A3E3E"/>
                </a:solidFill>
                <a:latin typeface="Calibri" panose="020F0502020204030204" pitchFamily="34" charset="0"/>
              </a:rPr>
              <a:t>exc</a:t>
            </a:r>
            <a:r>
              <a:rPr lang="en-US" altLang="zh-CN" b="1"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"Main thread interrupted."</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a:t>
            </a:r>
            <a:endParaRPr lang="zh-CN" altLang="en-US" dirty="0"/>
          </a:p>
        </p:txBody>
      </p:sp>
    </p:spTree>
    <p:extLst>
      <p:ext uri="{BB962C8B-B14F-4D97-AF65-F5344CB8AC3E}">
        <p14:creationId xmlns:p14="http://schemas.microsoft.com/office/powerpoint/2010/main" val="8440416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788CE6-DFDE-44DF-AEDC-013A7CBDB9CB}"/>
              </a:ext>
            </a:extLst>
          </p:cNvPr>
          <p:cNvSpPr>
            <a:spLocks noGrp="1"/>
          </p:cNvSpPr>
          <p:nvPr>
            <p:ph type="title"/>
          </p:nvPr>
        </p:nvSpPr>
        <p:spPr/>
        <p:txBody>
          <a:bodyPr/>
          <a:lstStyle/>
          <a:p>
            <a:r>
              <a:rPr lang="en-US" altLang="zh-CN" b="1" dirty="0"/>
              <a:t>The synchronized Statement</a:t>
            </a:r>
            <a:endParaRPr lang="zh-CN" altLang="en-US" dirty="0"/>
          </a:p>
        </p:txBody>
      </p:sp>
      <p:sp>
        <p:nvSpPr>
          <p:cNvPr id="3" name="内容占位符 2">
            <a:extLst>
              <a:ext uri="{FF2B5EF4-FFF2-40B4-BE49-F238E27FC236}">
                <a16:creationId xmlns:a16="http://schemas.microsoft.com/office/drawing/2014/main" id="{BD4349E8-EF4F-4D61-9A4B-B36CBEDDBE1D}"/>
              </a:ext>
            </a:extLst>
          </p:cNvPr>
          <p:cNvSpPr>
            <a:spLocks noGrp="1"/>
          </p:cNvSpPr>
          <p:nvPr>
            <p:ph idx="1"/>
          </p:nvPr>
        </p:nvSpPr>
        <p:spPr/>
        <p:txBody>
          <a:bodyPr/>
          <a:lstStyle/>
          <a:p>
            <a:r>
              <a:rPr lang="en-US" altLang="zh-CN" dirty="0"/>
              <a:t>This is the general form of a </a:t>
            </a:r>
            <a:r>
              <a:rPr lang="en-US" altLang="zh-CN" b="1" dirty="0"/>
              <a:t>synchronized </a:t>
            </a:r>
            <a:r>
              <a:rPr lang="en-US" altLang="zh-CN" dirty="0"/>
              <a:t>block:</a:t>
            </a:r>
          </a:p>
          <a:p>
            <a:pPr lvl="1"/>
            <a:r>
              <a:rPr lang="en-US" altLang="zh-CN" dirty="0"/>
              <a:t>synchronized(</a:t>
            </a:r>
            <a:r>
              <a:rPr lang="en-US" altLang="zh-CN" i="1" dirty="0" err="1"/>
              <a:t>objref</a:t>
            </a:r>
            <a:r>
              <a:rPr lang="en-US" altLang="zh-CN" dirty="0"/>
              <a:t>) {</a:t>
            </a:r>
          </a:p>
          <a:p>
            <a:pPr lvl="1"/>
            <a:r>
              <a:rPr lang="en-US" altLang="zh-CN" dirty="0"/>
              <a:t>// statements to be synchronized</a:t>
            </a:r>
          </a:p>
          <a:p>
            <a:pPr lvl="1"/>
            <a:r>
              <a:rPr lang="en-US" altLang="zh-CN" dirty="0"/>
              <a:t>}</a:t>
            </a:r>
          </a:p>
          <a:p>
            <a:r>
              <a:rPr lang="en-US" altLang="zh-CN" dirty="0"/>
              <a:t>Here, </a:t>
            </a:r>
            <a:r>
              <a:rPr lang="en-US" altLang="zh-CN" i="1" dirty="0" err="1"/>
              <a:t>objref</a:t>
            </a:r>
            <a:r>
              <a:rPr lang="en-US" altLang="zh-CN" i="1" dirty="0"/>
              <a:t> </a:t>
            </a:r>
            <a:r>
              <a:rPr lang="en-US" altLang="zh-CN" dirty="0"/>
              <a:t>is a reference to the object being synchronized. Once a synchronized block has been entered, no other thread can call a synchronized method on the object referred to by </a:t>
            </a:r>
            <a:r>
              <a:rPr lang="en-US" altLang="zh-CN" i="1" dirty="0" err="1"/>
              <a:t>objref</a:t>
            </a:r>
            <a:r>
              <a:rPr lang="en-US" altLang="zh-CN" i="1" dirty="0"/>
              <a:t> </a:t>
            </a:r>
            <a:r>
              <a:rPr lang="en-US" altLang="zh-CN" dirty="0"/>
              <a:t>until the block has been exited.</a:t>
            </a:r>
            <a:endParaRPr lang="zh-CN" altLang="en-US" dirty="0"/>
          </a:p>
        </p:txBody>
      </p:sp>
    </p:spTree>
    <p:extLst>
      <p:ext uri="{BB962C8B-B14F-4D97-AF65-F5344CB8AC3E}">
        <p14:creationId xmlns:p14="http://schemas.microsoft.com/office/powerpoint/2010/main" val="4362762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719EF-C5D0-4E64-B66E-8B24BE08026F}"/>
              </a:ext>
            </a:extLst>
          </p:cNvPr>
          <p:cNvSpPr>
            <a:spLocks noGrp="1"/>
          </p:cNvSpPr>
          <p:nvPr>
            <p:ph type="title"/>
          </p:nvPr>
        </p:nvSpPr>
        <p:spPr/>
        <p:txBody>
          <a:bodyPr/>
          <a:lstStyle/>
          <a:p>
            <a:r>
              <a:rPr lang="en-US" altLang="zh-CN" b="1" dirty="0"/>
              <a:t>Mouse and Cake Using Synchronized Block</a:t>
            </a:r>
            <a:endParaRPr lang="zh-CN" altLang="en-US" b="1" dirty="0"/>
          </a:p>
        </p:txBody>
      </p:sp>
      <p:sp>
        <p:nvSpPr>
          <p:cNvPr id="5" name="矩形 4">
            <a:extLst>
              <a:ext uri="{FF2B5EF4-FFF2-40B4-BE49-F238E27FC236}">
                <a16:creationId xmlns:a16="http://schemas.microsoft.com/office/drawing/2014/main" id="{82622293-1980-46B2-B223-BD97B2650F0F}"/>
              </a:ext>
            </a:extLst>
          </p:cNvPr>
          <p:cNvSpPr/>
          <p:nvPr/>
        </p:nvSpPr>
        <p:spPr>
          <a:xfrm>
            <a:off x="829994" y="1447800"/>
            <a:ext cx="7076049" cy="5078313"/>
          </a:xfrm>
          <a:prstGeom prst="rect">
            <a:avLst/>
          </a:prstGeom>
        </p:spPr>
        <p:txBody>
          <a:bodyPr wrap="square">
            <a:spAutoFit/>
          </a:bodyPr>
          <a:lstStyle/>
          <a:p>
            <a:r>
              <a:rPr lang="en-US" altLang="zh-CN" dirty="0">
                <a:solidFill>
                  <a:srgbClr val="646464"/>
                </a:solidFill>
                <a:latin typeface="Calibri" panose="020F0502020204030204" pitchFamily="34" charset="0"/>
              </a:rPr>
              <a:t>@Override</a:t>
            </a:r>
          </a:p>
          <a:p>
            <a:r>
              <a:rPr lang="en-US" altLang="zh-CN" b="1" dirty="0">
                <a:solidFill>
                  <a:srgbClr val="7F0055"/>
                </a:solidFill>
                <a:latin typeface="Calibri" panose="020F0502020204030204" pitchFamily="34" charset="0"/>
              </a:rPr>
              <a:t>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void</a:t>
            </a:r>
            <a:r>
              <a:rPr lang="en-US" altLang="zh-CN" b="1" dirty="0">
                <a:solidFill>
                  <a:srgbClr val="000000"/>
                </a:solidFill>
                <a:latin typeface="Calibri" panose="020F0502020204030204" pitchFamily="34" charset="0"/>
              </a:rPr>
              <a:t> run() {</a:t>
            </a:r>
          </a:p>
          <a:p>
            <a:r>
              <a:rPr lang="en-US" altLang="zh-CN" dirty="0">
                <a:solidFill>
                  <a:srgbClr val="3F7F5F"/>
                </a:solidFill>
                <a:latin typeface="Calibri" panose="020F0502020204030204" pitchFamily="34" charset="0"/>
              </a:rPr>
              <a:t>  // </a:t>
            </a:r>
            <a:r>
              <a:rPr lang="en-US" altLang="zh-CN" b="1" dirty="0">
                <a:solidFill>
                  <a:srgbClr val="7F9FBF"/>
                </a:solidFill>
                <a:latin typeface="Calibri" panose="020F0502020204030204" pitchFamily="34" charset="0"/>
              </a:rPr>
              <a:t>TODO</a:t>
            </a:r>
            <a:r>
              <a:rPr lang="en-US" altLang="zh-CN" b="1" dirty="0">
                <a:solidFill>
                  <a:srgbClr val="3F7F5F"/>
                </a:solidFill>
                <a:latin typeface="Calibri" panose="020F0502020204030204" pitchFamily="34" charset="0"/>
              </a:rPr>
              <a:t> Auto-generated method stub</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a:solidFill>
                  <a:srgbClr val="0000C0"/>
                </a:solidFill>
                <a:latin typeface="Calibri" panose="020F0502020204030204" pitchFamily="34" charset="0"/>
              </a:rPr>
              <a:t>name</a:t>
            </a:r>
            <a:r>
              <a:rPr lang="en-US" altLang="zh-CN" b="1" dirty="0">
                <a:solidFill>
                  <a:srgbClr val="000000"/>
                </a:solidFill>
                <a:latin typeface="Calibri" panose="020F0502020204030204" pitchFamily="34" charset="0"/>
              </a:rPr>
              <a:t> + </a:t>
            </a:r>
            <a:r>
              <a:rPr lang="en-US" altLang="zh-CN" b="1" dirty="0">
                <a:solidFill>
                  <a:srgbClr val="2A00FF"/>
                </a:solidFill>
                <a:latin typeface="Calibri" panose="020F0502020204030204" pitchFamily="34" charset="0"/>
              </a:rPr>
              <a:t>" ready to eat cake."</a:t>
            </a:r>
            <a:r>
              <a:rPr lang="en-US" altLang="zh-CN" b="1" dirty="0">
                <a:solidFill>
                  <a:srgbClr val="000000"/>
                </a:solidFill>
                <a:latin typeface="Calibri" panose="020F0502020204030204" pitchFamily="34" charset="0"/>
              </a:rPr>
              <a:t>);</a:t>
            </a:r>
          </a:p>
          <a:p>
            <a:r>
              <a:rPr lang="en-US" altLang="zh-CN" b="1" dirty="0">
                <a:solidFill>
                  <a:srgbClr val="7F0055"/>
                </a:solidFill>
                <a:latin typeface="Calibri" panose="020F0502020204030204" pitchFamily="34" charset="0"/>
              </a:rPr>
              <a:t>  while</a:t>
            </a:r>
            <a:r>
              <a:rPr lang="en-US" altLang="zh-CN" b="1" dirty="0">
                <a:solidFill>
                  <a:srgbClr val="000000"/>
                </a:solidFill>
                <a:latin typeface="Calibri" panose="020F0502020204030204" pitchFamily="34" charset="0"/>
              </a:rPr>
              <a:t>(</a:t>
            </a:r>
            <a:r>
              <a:rPr lang="en-US" altLang="zh-CN" b="1" i="1" dirty="0">
                <a:solidFill>
                  <a:srgbClr val="0000C0"/>
                </a:solidFill>
                <a:latin typeface="Calibri" panose="020F0502020204030204" pitchFamily="34" charset="0"/>
              </a:rPr>
              <a:t>cake</a:t>
            </a:r>
            <a:r>
              <a:rPr lang="en-US" altLang="zh-CN" b="1" dirty="0">
                <a:solidFill>
                  <a:srgbClr val="000000"/>
                </a:solidFill>
                <a:latin typeface="Calibri" panose="020F0502020204030204" pitchFamily="34" charset="0"/>
              </a:rPr>
              <a:t>&gt;0) {</a:t>
            </a:r>
          </a:p>
          <a:p>
            <a:r>
              <a:rPr lang="en-US" altLang="zh-CN" b="1" dirty="0">
                <a:solidFill>
                  <a:srgbClr val="7F0055"/>
                </a:solidFill>
                <a:latin typeface="Calibri" panose="020F0502020204030204" pitchFamily="34" charset="0"/>
              </a:rPr>
              <a:t>    synchronized</a:t>
            </a:r>
            <a:r>
              <a:rPr lang="en-US" altLang="zh-CN" b="1" dirty="0">
                <a:solidFill>
                  <a:srgbClr val="000000"/>
                </a:solidFill>
                <a:latin typeface="Calibri" panose="020F0502020204030204" pitchFamily="34" charset="0"/>
              </a:rPr>
              <a:t>(</a:t>
            </a:r>
            <a:r>
              <a:rPr lang="en-US" altLang="zh-CN" b="1" dirty="0">
                <a:solidFill>
                  <a:srgbClr val="7F0055"/>
                </a:solidFill>
                <a:latin typeface="Calibri" panose="020F0502020204030204" pitchFamily="34" charset="0"/>
              </a:rPr>
              <a:t>this</a:t>
            </a:r>
            <a:r>
              <a:rPr lang="en-US" altLang="zh-CN" b="1"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a:solidFill>
                  <a:srgbClr val="0000C0"/>
                </a:solidFill>
                <a:latin typeface="Calibri" panose="020F0502020204030204" pitchFamily="34" charset="0"/>
              </a:rPr>
              <a:t>name</a:t>
            </a:r>
            <a:r>
              <a:rPr lang="en-US" altLang="zh-CN" b="1" dirty="0">
                <a:solidFill>
                  <a:srgbClr val="000000"/>
                </a:solidFill>
                <a:latin typeface="Calibri" panose="020F0502020204030204" pitchFamily="34" charset="0"/>
              </a:rPr>
              <a:t> + </a:t>
            </a:r>
            <a:r>
              <a:rPr lang="en-US" altLang="zh-CN" b="1" dirty="0">
                <a:solidFill>
                  <a:srgbClr val="2A00FF"/>
                </a:solidFill>
                <a:latin typeface="Calibri" panose="020F0502020204030204" pitchFamily="34" charset="0"/>
              </a:rPr>
              <a:t>" eats one cake."</a:t>
            </a:r>
            <a:r>
              <a:rPr lang="en-US" altLang="zh-CN" b="1" dirty="0">
                <a:solidFill>
                  <a:srgbClr val="000000"/>
                </a:solidFill>
                <a:latin typeface="Calibri" panose="020F0502020204030204" pitchFamily="34" charset="0"/>
              </a:rPr>
              <a:t>);</a:t>
            </a:r>
          </a:p>
          <a:p>
            <a:r>
              <a:rPr lang="en-US" altLang="zh-CN" i="1" dirty="0">
                <a:solidFill>
                  <a:srgbClr val="0000C0"/>
                </a:solidFill>
                <a:latin typeface="Calibri" panose="020F0502020204030204" pitchFamily="34" charset="0"/>
              </a:rPr>
              <a:t>      cake</a:t>
            </a:r>
            <a:r>
              <a:rPr lang="en-US" altLang="zh-CN" i="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a:solidFill>
                  <a:srgbClr val="0000C0"/>
                </a:solidFill>
                <a:latin typeface="Calibri" panose="020F0502020204030204" pitchFamily="34" charset="0"/>
              </a:rPr>
              <a:t>name</a:t>
            </a:r>
            <a:r>
              <a:rPr lang="en-US" altLang="zh-CN" b="1" dirty="0">
                <a:solidFill>
                  <a:srgbClr val="000000"/>
                </a:solidFill>
                <a:latin typeface="Calibri" panose="020F0502020204030204" pitchFamily="34" charset="0"/>
              </a:rPr>
              <a:t> + </a:t>
            </a:r>
            <a:r>
              <a:rPr lang="en-US" altLang="zh-CN" b="1" dirty="0">
                <a:solidFill>
                  <a:srgbClr val="2A00FF"/>
                </a:solidFill>
                <a:latin typeface="Calibri" panose="020F0502020204030204" pitchFamily="34" charset="0"/>
              </a:rPr>
              <a:t>" finds "</a:t>
            </a:r>
            <a:r>
              <a:rPr lang="en-US" altLang="zh-CN" b="1" dirty="0">
                <a:solidFill>
                  <a:srgbClr val="000000"/>
                </a:solidFill>
                <a:latin typeface="Calibri" panose="020F0502020204030204" pitchFamily="34" charset="0"/>
              </a:rPr>
              <a:t> + </a:t>
            </a:r>
            <a:r>
              <a:rPr lang="en-US" altLang="zh-CN" b="1" dirty="0">
                <a:solidFill>
                  <a:srgbClr val="0000C0"/>
                </a:solidFill>
                <a:latin typeface="Calibri" panose="020F0502020204030204" pitchFamily="34" charset="0"/>
              </a:rPr>
              <a:t>cake</a:t>
            </a:r>
            <a:r>
              <a:rPr lang="en-US" altLang="zh-CN" b="1" dirty="0">
                <a:solidFill>
                  <a:srgbClr val="000000"/>
                </a:solidFill>
                <a:latin typeface="Calibri" panose="020F0502020204030204" pitchFamily="34" charset="0"/>
              </a:rPr>
              <a:t> + </a:t>
            </a:r>
            <a:r>
              <a:rPr lang="en-US" altLang="zh-CN" b="1" dirty="0">
                <a:solidFill>
                  <a:srgbClr val="2A00FF"/>
                </a:solidFill>
                <a:latin typeface="Calibri" panose="020F0502020204030204" pitchFamily="34" charset="0"/>
              </a:rPr>
              <a:t>" cake(s) remaining."</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b="1" dirty="0">
                <a:solidFill>
                  <a:srgbClr val="7F0055"/>
                </a:solidFill>
                <a:latin typeface="Calibri" panose="020F0502020204030204" pitchFamily="34" charset="0"/>
              </a:rPr>
              <a:t>    try</a:t>
            </a:r>
            <a:r>
              <a:rPr lang="en-US" altLang="zh-CN" b="1"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Thread.</a:t>
            </a:r>
            <a:r>
              <a:rPr lang="en-US" altLang="zh-CN" i="1" dirty="0" err="1">
                <a:solidFill>
                  <a:srgbClr val="000000"/>
                </a:solidFill>
                <a:latin typeface="Calibri" panose="020F0502020204030204" pitchFamily="34" charset="0"/>
              </a:rPr>
              <a:t>sleep</a:t>
            </a:r>
            <a:r>
              <a:rPr lang="en-US" altLang="zh-CN" i="1" dirty="0">
                <a:solidFill>
                  <a:srgbClr val="000000"/>
                </a:solidFill>
                <a:latin typeface="Calibri" panose="020F0502020204030204" pitchFamily="34" charset="0"/>
              </a:rPr>
              <a:t>(100);</a:t>
            </a:r>
          </a:p>
          <a:p>
            <a:r>
              <a:rPr lang="en-US" altLang="zh-CN"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catch</a:t>
            </a:r>
            <a:r>
              <a:rPr lang="en-US" altLang="zh-CN" b="1" dirty="0">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InterruptedException</a:t>
            </a:r>
            <a:r>
              <a:rPr lang="en-US" altLang="zh-CN" b="1" dirty="0">
                <a:solidFill>
                  <a:srgbClr val="000000"/>
                </a:solidFill>
                <a:latin typeface="Calibri" panose="020F0502020204030204" pitchFamily="34" charset="0"/>
              </a:rPr>
              <a:t> </a:t>
            </a:r>
            <a:r>
              <a:rPr lang="en-US" altLang="zh-CN" b="1" dirty="0" err="1">
                <a:solidFill>
                  <a:srgbClr val="6A3E3E"/>
                </a:solidFill>
                <a:latin typeface="Calibri" panose="020F0502020204030204" pitchFamily="34" charset="0"/>
              </a:rPr>
              <a:t>exc</a:t>
            </a:r>
            <a:r>
              <a:rPr lang="en-US" altLang="zh-CN" b="1"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"Eating is interrupted."</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a:solidFill>
                  <a:srgbClr val="0000C0"/>
                </a:solidFill>
                <a:latin typeface="Calibri" panose="020F0502020204030204" pitchFamily="34" charset="0"/>
              </a:rPr>
              <a:t>name</a:t>
            </a:r>
            <a:r>
              <a:rPr lang="en-US" altLang="zh-CN" b="1" dirty="0">
                <a:solidFill>
                  <a:srgbClr val="000000"/>
                </a:solidFill>
                <a:latin typeface="Calibri" panose="020F0502020204030204" pitchFamily="34" charset="0"/>
              </a:rPr>
              <a:t> + </a:t>
            </a:r>
            <a:r>
              <a:rPr lang="en-US" altLang="zh-CN" b="1" dirty="0">
                <a:solidFill>
                  <a:srgbClr val="2A00FF"/>
                </a:solidFill>
                <a:latin typeface="Calibri" panose="020F0502020204030204" pitchFamily="34" charset="0"/>
              </a:rPr>
              <a:t>" leaves."</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a:t>
            </a:r>
            <a:endParaRPr lang="zh-CN" altLang="en-US" dirty="0"/>
          </a:p>
        </p:txBody>
      </p:sp>
      <p:sp>
        <p:nvSpPr>
          <p:cNvPr id="6" name="矩形 5">
            <a:extLst>
              <a:ext uri="{FF2B5EF4-FFF2-40B4-BE49-F238E27FC236}">
                <a16:creationId xmlns:a16="http://schemas.microsoft.com/office/drawing/2014/main" id="{AA22403C-242D-4280-AD51-9BD96EF361AD}"/>
              </a:ext>
            </a:extLst>
          </p:cNvPr>
          <p:cNvSpPr/>
          <p:nvPr/>
        </p:nvSpPr>
        <p:spPr bwMode="auto">
          <a:xfrm>
            <a:off x="984738" y="2883877"/>
            <a:ext cx="6629400" cy="1420837"/>
          </a:xfrm>
          <a:prstGeom prst="rect">
            <a:avLst/>
          </a:prstGeom>
          <a:noFill/>
          <a:ln w="952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413261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29DFA2-999D-4AAA-B3C5-F738A4B68313}"/>
              </a:ext>
            </a:extLst>
          </p:cNvPr>
          <p:cNvSpPr>
            <a:spLocks noGrp="1"/>
          </p:cNvSpPr>
          <p:nvPr>
            <p:ph type="title"/>
          </p:nvPr>
        </p:nvSpPr>
        <p:spPr>
          <a:xfrm>
            <a:off x="728003" y="283698"/>
            <a:ext cx="6629400" cy="685800"/>
          </a:xfrm>
        </p:spPr>
        <p:txBody>
          <a:bodyPr/>
          <a:lstStyle/>
          <a:p>
            <a:r>
              <a:rPr lang="en-US" altLang="zh-CN" b="1" dirty="0"/>
              <a:t>Sum Array Using Synchronized Block</a:t>
            </a:r>
            <a:endParaRPr lang="zh-CN" altLang="en-US" b="1" dirty="0"/>
          </a:p>
        </p:txBody>
      </p:sp>
      <p:sp>
        <p:nvSpPr>
          <p:cNvPr id="4" name="矩形 3">
            <a:extLst>
              <a:ext uri="{FF2B5EF4-FFF2-40B4-BE49-F238E27FC236}">
                <a16:creationId xmlns:a16="http://schemas.microsoft.com/office/drawing/2014/main" id="{09C041C1-61B4-4EEE-AC00-C822F50FF5D2}"/>
              </a:ext>
            </a:extLst>
          </p:cNvPr>
          <p:cNvSpPr/>
          <p:nvPr/>
        </p:nvSpPr>
        <p:spPr>
          <a:xfrm>
            <a:off x="0" y="1283801"/>
            <a:ext cx="4825218" cy="5078313"/>
          </a:xfrm>
          <a:prstGeom prst="rect">
            <a:avLst/>
          </a:prstGeom>
        </p:spPr>
        <p:txBody>
          <a:bodyPr wrap="square">
            <a:spAutoFit/>
          </a:bodyPr>
          <a:lstStyle/>
          <a:p>
            <a:r>
              <a:rPr lang="en-US" altLang="zh-CN" b="1" dirty="0">
                <a:solidFill>
                  <a:srgbClr val="7F0055"/>
                </a:solidFill>
                <a:latin typeface="Calibri" panose="020F0502020204030204" pitchFamily="34" charset="0"/>
              </a:rPr>
              <a:t>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class</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SumArray</a:t>
            </a:r>
            <a:r>
              <a:rPr lang="en-US" altLang="zh-CN" b="1" dirty="0">
                <a:solidFill>
                  <a:srgbClr val="000000"/>
                </a:solidFill>
                <a:latin typeface="Calibri" panose="020F0502020204030204" pitchFamily="34" charset="0"/>
              </a:rPr>
              <a:t> {</a:t>
            </a:r>
          </a:p>
          <a:p>
            <a:r>
              <a:rPr lang="en-US" altLang="zh-CN" b="1" dirty="0">
                <a:solidFill>
                  <a:srgbClr val="7F0055"/>
                </a:solidFill>
                <a:latin typeface="Calibri" panose="020F0502020204030204" pitchFamily="34" charset="0"/>
              </a:rPr>
              <a:t>  private</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int</a:t>
            </a:r>
            <a:r>
              <a:rPr lang="en-US" altLang="zh-CN" b="1" dirty="0">
                <a:solidFill>
                  <a:srgbClr val="000000"/>
                </a:solidFill>
                <a:latin typeface="Calibri" panose="020F0502020204030204" pitchFamily="34" charset="0"/>
              </a:rPr>
              <a:t> </a:t>
            </a:r>
            <a:r>
              <a:rPr lang="en-US" altLang="zh-CN" b="1" dirty="0">
                <a:solidFill>
                  <a:srgbClr val="0000C0"/>
                </a:solidFill>
                <a:latin typeface="Calibri" panose="020F0502020204030204" pitchFamily="34" charset="0"/>
              </a:rPr>
              <a:t>sum</a:t>
            </a:r>
            <a:r>
              <a:rPr lang="en-US" altLang="zh-CN" b="1" dirty="0">
                <a:solidFill>
                  <a:srgbClr val="000000"/>
                </a:solidFill>
                <a:latin typeface="Calibri" panose="020F0502020204030204" pitchFamily="34" charset="0"/>
              </a:rPr>
              <a:t>;</a:t>
            </a:r>
          </a:p>
          <a:p>
            <a:r>
              <a:rPr lang="en-US" altLang="zh-CN" b="1" dirty="0">
                <a:solidFill>
                  <a:srgbClr val="7F0055"/>
                </a:solidFill>
                <a:latin typeface="Calibri" panose="020F0502020204030204" pitchFamily="34" charset="0"/>
              </a:rPr>
              <a:t>  int</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sumArray</a:t>
            </a:r>
            <a:r>
              <a:rPr lang="en-US" altLang="zh-CN" b="1" dirty="0">
                <a:solidFill>
                  <a:srgbClr val="000000"/>
                </a:solidFill>
                <a:latin typeface="Calibri" panose="020F0502020204030204" pitchFamily="34" charset="0"/>
              </a:rPr>
              <a:t>(</a:t>
            </a:r>
            <a:r>
              <a:rPr lang="en-US" altLang="zh-CN" b="1" dirty="0">
                <a:solidFill>
                  <a:srgbClr val="7F0055"/>
                </a:solidFill>
                <a:latin typeface="Calibri" panose="020F0502020204030204" pitchFamily="34" charset="0"/>
              </a:rPr>
              <a:t>int</a:t>
            </a:r>
            <a:r>
              <a:rPr lang="en-US" altLang="zh-CN" b="1" dirty="0">
                <a:solidFill>
                  <a:srgbClr val="000000"/>
                </a:solidFill>
                <a:latin typeface="Calibri" panose="020F0502020204030204" pitchFamily="34" charset="0"/>
              </a:rPr>
              <a:t> </a:t>
            </a:r>
            <a:r>
              <a:rPr lang="en-US" altLang="zh-CN" b="1" dirty="0" err="1">
                <a:solidFill>
                  <a:srgbClr val="6A3E3E"/>
                </a:solidFill>
                <a:latin typeface="Calibri" panose="020F0502020204030204" pitchFamily="34" charset="0"/>
              </a:rPr>
              <a:t>nums</a:t>
            </a:r>
            <a:r>
              <a:rPr lang="en-US" altLang="zh-CN" b="1" dirty="0">
                <a:solidFill>
                  <a:srgbClr val="000000"/>
                </a:solidFill>
                <a:latin typeface="Calibri" panose="020F0502020204030204" pitchFamily="34" charset="0"/>
              </a:rPr>
              <a:t>[]) {</a:t>
            </a:r>
          </a:p>
          <a:p>
            <a:r>
              <a:rPr lang="en-US" altLang="zh-CN" dirty="0">
                <a:solidFill>
                  <a:srgbClr val="0000C0"/>
                </a:solidFill>
                <a:latin typeface="Calibri" panose="020F0502020204030204" pitchFamily="34" charset="0"/>
              </a:rPr>
              <a:t>    sum</a:t>
            </a:r>
            <a:r>
              <a:rPr lang="en-US" altLang="zh-CN" dirty="0">
                <a:solidFill>
                  <a:srgbClr val="000000"/>
                </a:solidFill>
                <a:latin typeface="Calibri" panose="020F0502020204030204" pitchFamily="34" charset="0"/>
              </a:rPr>
              <a:t> = 0;</a:t>
            </a:r>
          </a:p>
          <a:p>
            <a:r>
              <a:rPr lang="nn-NO" altLang="zh-CN" b="1" dirty="0">
                <a:solidFill>
                  <a:srgbClr val="7F0055"/>
                </a:solidFill>
                <a:latin typeface="Calibri" panose="020F0502020204030204" pitchFamily="34" charset="0"/>
              </a:rPr>
              <a:t>    for</a:t>
            </a:r>
            <a:r>
              <a:rPr lang="nn-NO" altLang="zh-CN" b="1" dirty="0">
                <a:solidFill>
                  <a:srgbClr val="000000"/>
                </a:solidFill>
                <a:latin typeface="Calibri" panose="020F0502020204030204" pitchFamily="34" charset="0"/>
              </a:rPr>
              <a:t>(</a:t>
            </a:r>
            <a:r>
              <a:rPr lang="nn-NO" altLang="zh-CN" b="1" dirty="0">
                <a:solidFill>
                  <a:srgbClr val="7F0055"/>
                </a:solidFill>
                <a:latin typeface="Calibri" panose="020F0502020204030204" pitchFamily="34" charset="0"/>
              </a:rPr>
              <a:t>int</a:t>
            </a:r>
            <a:r>
              <a:rPr lang="nn-NO" altLang="zh-CN" b="1" dirty="0">
                <a:solidFill>
                  <a:srgbClr val="000000"/>
                </a:solidFill>
                <a:latin typeface="Calibri" panose="020F0502020204030204" pitchFamily="34" charset="0"/>
              </a:rPr>
              <a:t> </a:t>
            </a:r>
            <a:r>
              <a:rPr lang="nn-NO" altLang="zh-CN" b="1" dirty="0">
                <a:solidFill>
                  <a:srgbClr val="6A3E3E"/>
                </a:solidFill>
                <a:latin typeface="Calibri" panose="020F0502020204030204" pitchFamily="34" charset="0"/>
              </a:rPr>
              <a:t>i</a:t>
            </a:r>
            <a:r>
              <a:rPr lang="nn-NO" altLang="zh-CN" b="1" dirty="0">
                <a:solidFill>
                  <a:srgbClr val="000000"/>
                </a:solidFill>
                <a:latin typeface="Calibri" panose="020F0502020204030204" pitchFamily="34" charset="0"/>
              </a:rPr>
              <a:t> = 0; </a:t>
            </a:r>
            <a:r>
              <a:rPr lang="nn-NO" altLang="zh-CN" b="1" dirty="0">
                <a:solidFill>
                  <a:srgbClr val="6A3E3E"/>
                </a:solidFill>
                <a:latin typeface="Calibri" panose="020F0502020204030204" pitchFamily="34" charset="0"/>
              </a:rPr>
              <a:t>i</a:t>
            </a:r>
            <a:r>
              <a:rPr lang="nn-NO" altLang="zh-CN" b="1" dirty="0">
                <a:solidFill>
                  <a:srgbClr val="000000"/>
                </a:solidFill>
                <a:latin typeface="Calibri" panose="020F0502020204030204" pitchFamily="34" charset="0"/>
              </a:rPr>
              <a:t> &lt; </a:t>
            </a:r>
            <a:r>
              <a:rPr lang="nn-NO" altLang="zh-CN" b="1" dirty="0">
                <a:solidFill>
                  <a:srgbClr val="6A3E3E"/>
                </a:solidFill>
                <a:latin typeface="Calibri" panose="020F0502020204030204" pitchFamily="34" charset="0"/>
              </a:rPr>
              <a:t>nums</a:t>
            </a:r>
            <a:r>
              <a:rPr lang="nn-NO" altLang="zh-CN" b="1" dirty="0">
                <a:solidFill>
                  <a:srgbClr val="000000"/>
                </a:solidFill>
                <a:latin typeface="Calibri" panose="020F0502020204030204" pitchFamily="34" charset="0"/>
              </a:rPr>
              <a:t>.</a:t>
            </a:r>
            <a:r>
              <a:rPr lang="nn-NO" altLang="zh-CN" b="1" dirty="0">
                <a:solidFill>
                  <a:srgbClr val="0000C0"/>
                </a:solidFill>
                <a:latin typeface="Calibri" panose="020F0502020204030204" pitchFamily="34" charset="0"/>
              </a:rPr>
              <a:t>length</a:t>
            </a:r>
            <a:r>
              <a:rPr lang="nn-NO" altLang="zh-CN" b="1" dirty="0">
                <a:solidFill>
                  <a:srgbClr val="000000"/>
                </a:solidFill>
                <a:latin typeface="Calibri" panose="020F0502020204030204" pitchFamily="34" charset="0"/>
              </a:rPr>
              <a:t>; </a:t>
            </a:r>
            <a:r>
              <a:rPr lang="nn-NO" altLang="zh-CN" b="1" dirty="0">
                <a:solidFill>
                  <a:srgbClr val="6A3E3E"/>
                </a:solidFill>
                <a:latin typeface="Calibri" panose="020F0502020204030204" pitchFamily="34" charset="0"/>
              </a:rPr>
              <a:t>i</a:t>
            </a:r>
            <a:r>
              <a:rPr lang="nn-NO" altLang="zh-CN" b="1" dirty="0">
                <a:solidFill>
                  <a:srgbClr val="000000"/>
                </a:solidFill>
                <a:latin typeface="Calibri" panose="020F0502020204030204" pitchFamily="34" charset="0"/>
              </a:rPr>
              <a:t>++) {</a:t>
            </a:r>
          </a:p>
          <a:p>
            <a:r>
              <a:rPr lang="en-US" altLang="zh-CN" dirty="0">
                <a:solidFill>
                  <a:srgbClr val="0000C0"/>
                </a:solidFill>
                <a:latin typeface="Calibri" panose="020F0502020204030204" pitchFamily="34" charset="0"/>
              </a:rPr>
              <a:t>      sum</a:t>
            </a:r>
            <a:r>
              <a:rPr lang="en-US" altLang="zh-CN" dirty="0">
                <a:solidFill>
                  <a:srgbClr val="000000"/>
                </a:solidFill>
                <a:latin typeface="Calibri" panose="020F0502020204030204" pitchFamily="34" charset="0"/>
              </a:rPr>
              <a:t> += </a:t>
            </a:r>
            <a:r>
              <a:rPr lang="en-US" altLang="zh-CN" dirty="0" err="1">
                <a:solidFill>
                  <a:srgbClr val="6A3E3E"/>
                </a:solidFill>
                <a:latin typeface="Calibri" panose="020F0502020204030204" pitchFamily="34" charset="0"/>
              </a:rPr>
              <a:t>nums</a:t>
            </a:r>
            <a:r>
              <a:rPr lang="en-US" altLang="zh-CN" dirty="0">
                <a:solidFill>
                  <a:srgbClr val="000000"/>
                </a:solidFill>
                <a:latin typeface="Calibri" panose="020F0502020204030204" pitchFamily="34" charset="0"/>
              </a:rPr>
              <a:t>[</a:t>
            </a:r>
            <a:r>
              <a:rPr lang="en-US" altLang="zh-CN" dirty="0" err="1">
                <a:solidFill>
                  <a:srgbClr val="6A3E3E"/>
                </a:solidFill>
                <a:latin typeface="Calibri" panose="020F0502020204030204" pitchFamily="34" charset="0"/>
              </a:rPr>
              <a:t>i</a:t>
            </a:r>
            <a:r>
              <a:rPr lang="en-US" altLang="zh-CN"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"Running total for "</a:t>
            </a:r>
            <a:r>
              <a:rPr lang="en-US" altLang="zh-CN" b="1" dirty="0">
                <a:solidFill>
                  <a:srgbClr val="000000"/>
                </a:solidFill>
                <a:latin typeface="Calibri" panose="020F0502020204030204" pitchFamily="34" charset="0"/>
              </a:rPr>
              <a:t> + </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Thread.</a:t>
            </a:r>
            <a:r>
              <a:rPr lang="en-US" altLang="zh-CN" i="1" dirty="0" err="1">
                <a:solidFill>
                  <a:srgbClr val="000000"/>
                </a:solidFill>
                <a:latin typeface="Calibri" panose="020F0502020204030204" pitchFamily="34" charset="0"/>
              </a:rPr>
              <a:t>currentThread</a:t>
            </a:r>
            <a:r>
              <a:rPr lang="en-US" altLang="zh-CN" i="1" dirty="0">
                <a:solidFill>
                  <a:srgbClr val="000000"/>
                </a:solidFill>
                <a:latin typeface="Calibri" panose="020F0502020204030204" pitchFamily="34" charset="0"/>
              </a:rPr>
              <a:t>().</a:t>
            </a:r>
            <a:r>
              <a:rPr lang="en-US" altLang="zh-CN" dirty="0" err="1">
                <a:solidFill>
                  <a:srgbClr val="000000"/>
                </a:solidFill>
                <a:latin typeface="Calibri" panose="020F0502020204030204" pitchFamily="34" charset="0"/>
              </a:rPr>
              <a:t>getName</a:t>
            </a:r>
            <a:r>
              <a:rPr lang="en-US" altLang="zh-CN" dirty="0">
                <a:solidFill>
                  <a:srgbClr val="000000"/>
                </a:solidFill>
                <a:latin typeface="Calibri" panose="020F0502020204030204" pitchFamily="34" charset="0"/>
              </a:rPr>
              <a:t>() + </a:t>
            </a:r>
          </a:p>
          <a:p>
            <a:r>
              <a:rPr lang="en-US" altLang="zh-CN" dirty="0">
                <a:solidFill>
                  <a:srgbClr val="000000"/>
                </a:solidFill>
                <a:latin typeface="Calibri" panose="020F0502020204030204" pitchFamily="34" charset="0"/>
              </a:rPr>
              <a:t>          </a:t>
            </a:r>
            <a:r>
              <a:rPr lang="en-US" altLang="zh-CN" dirty="0">
                <a:solidFill>
                  <a:srgbClr val="2A00FF"/>
                </a:solidFill>
                <a:latin typeface="Calibri" panose="020F0502020204030204" pitchFamily="34" charset="0"/>
              </a:rPr>
              <a:t>" is "</a:t>
            </a:r>
            <a:r>
              <a:rPr lang="en-US" altLang="zh-CN" dirty="0">
                <a:solidFill>
                  <a:srgbClr val="000000"/>
                </a:solidFill>
                <a:latin typeface="Calibri" panose="020F0502020204030204" pitchFamily="34" charset="0"/>
              </a:rPr>
              <a:t> + </a:t>
            </a:r>
            <a:r>
              <a:rPr lang="en-US" altLang="zh-CN" dirty="0">
                <a:solidFill>
                  <a:srgbClr val="0000C0"/>
                </a:solidFill>
                <a:latin typeface="Calibri" panose="020F0502020204030204" pitchFamily="34" charset="0"/>
              </a:rPr>
              <a:t>sum</a:t>
            </a:r>
            <a:r>
              <a:rPr lang="en-US" altLang="zh-CN" dirty="0">
                <a:solidFill>
                  <a:srgbClr val="000000"/>
                </a:solidFill>
                <a:latin typeface="Calibri" panose="020F0502020204030204" pitchFamily="34" charset="0"/>
              </a:rPr>
              <a:t>);</a:t>
            </a:r>
          </a:p>
          <a:p>
            <a:r>
              <a:rPr lang="en-US" altLang="zh-CN" b="1" dirty="0">
                <a:solidFill>
                  <a:srgbClr val="7F0055"/>
                </a:solidFill>
                <a:latin typeface="Calibri" panose="020F0502020204030204" pitchFamily="34" charset="0"/>
              </a:rPr>
              <a:t>      try</a:t>
            </a:r>
            <a:r>
              <a:rPr lang="en-US" altLang="zh-CN" b="1"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Thread.</a:t>
            </a:r>
            <a:r>
              <a:rPr lang="en-US" altLang="zh-CN" i="1" dirty="0" err="1">
                <a:solidFill>
                  <a:srgbClr val="000000"/>
                </a:solidFill>
                <a:latin typeface="Calibri" panose="020F0502020204030204" pitchFamily="34" charset="0"/>
              </a:rPr>
              <a:t>sleep</a:t>
            </a:r>
            <a:r>
              <a:rPr lang="en-US" altLang="zh-CN" i="1" dirty="0">
                <a:solidFill>
                  <a:srgbClr val="000000"/>
                </a:solidFill>
                <a:latin typeface="Calibri" panose="020F0502020204030204" pitchFamily="34" charset="0"/>
              </a:rPr>
              <a:t>(10);</a:t>
            </a:r>
          </a:p>
          <a:p>
            <a:r>
              <a:rPr lang="en-US" altLang="zh-CN"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catch</a:t>
            </a:r>
            <a:r>
              <a:rPr lang="en-US" altLang="zh-CN" b="1" dirty="0">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InterruptedException</a:t>
            </a:r>
            <a:r>
              <a:rPr lang="en-US" altLang="zh-CN" b="1" dirty="0">
                <a:solidFill>
                  <a:srgbClr val="000000"/>
                </a:solidFill>
                <a:latin typeface="Calibri" panose="020F0502020204030204" pitchFamily="34" charset="0"/>
              </a:rPr>
              <a:t> </a:t>
            </a:r>
            <a:r>
              <a:rPr lang="en-US" altLang="zh-CN" b="1" dirty="0" err="1">
                <a:solidFill>
                  <a:srgbClr val="6A3E3E"/>
                </a:solidFill>
                <a:latin typeface="Calibri" panose="020F0502020204030204" pitchFamily="34" charset="0"/>
              </a:rPr>
              <a:t>exc</a:t>
            </a:r>
            <a:r>
              <a:rPr lang="en-US" altLang="zh-CN" b="1"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"Thread interrupted."</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    }</a:t>
            </a:r>
          </a:p>
          <a:p>
            <a:r>
              <a:rPr lang="en-US" altLang="zh-CN" b="1" dirty="0">
                <a:solidFill>
                  <a:srgbClr val="7F0055"/>
                </a:solidFill>
                <a:latin typeface="Calibri" panose="020F0502020204030204" pitchFamily="34" charset="0"/>
              </a:rPr>
              <a:t>    return</a:t>
            </a:r>
            <a:r>
              <a:rPr lang="en-US" altLang="zh-CN" b="1" dirty="0">
                <a:solidFill>
                  <a:srgbClr val="000000"/>
                </a:solidFill>
                <a:latin typeface="Calibri" panose="020F0502020204030204" pitchFamily="34" charset="0"/>
              </a:rPr>
              <a:t> </a:t>
            </a:r>
            <a:r>
              <a:rPr lang="en-US" altLang="zh-CN" b="1" dirty="0">
                <a:solidFill>
                  <a:srgbClr val="0000C0"/>
                </a:solidFill>
                <a:latin typeface="Calibri" panose="020F0502020204030204" pitchFamily="34" charset="0"/>
              </a:rPr>
              <a:t>sum</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a:t>
            </a:r>
            <a:endParaRPr lang="zh-CN" altLang="en-US" dirty="0"/>
          </a:p>
        </p:txBody>
      </p:sp>
      <p:sp>
        <p:nvSpPr>
          <p:cNvPr id="5" name="矩形 4">
            <a:extLst>
              <a:ext uri="{FF2B5EF4-FFF2-40B4-BE49-F238E27FC236}">
                <a16:creationId xmlns:a16="http://schemas.microsoft.com/office/drawing/2014/main" id="{F187B998-8A18-462D-B87B-7646D42D5EDA}"/>
              </a:ext>
            </a:extLst>
          </p:cNvPr>
          <p:cNvSpPr/>
          <p:nvPr/>
        </p:nvSpPr>
        <p:spPr>
          <a:xfrm>
            <a:off x="4572000" y="1145301"/>
            <a:ext cx="4572000" cy="5355312"/>
          </a:xfrm>
          <a:prstGeom prst="rect">
            <a:avLst/>
          </a:prstGeom>
        </p:spPr>
        <p:txBody>
          <a:bodyPr>
            <a:spAutoFit/>
          </a:bodyPr>
          <a:lstStyle/>
          <a:p>
            <a:r>
              <a:rPr lang="en-US" altLang="zh-CN" b="1" dirty="0">
                <a:solidFill>
                  <a:srgbClr val="7F0055"/>
                </a:solidFill>
                <a:latin typeface="Calibri" panose="020F0502020204030204" pitchFamily="34" charset="0"/>
              </a:rPr>
              <a:t>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class</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MyThread</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extends</a:t>
            </a:r>
            <a:r>
              <a:rPr lang="en-US" altLang="zh-CN" b="1" dirty="0">
                <a:solidFill>
                  <a:srgbClr val="000000"/>
                </a:solidFill>
                <a:latin typeface="Calibri" panose="020F0502020204030204" pitchFamily="34" charset="0"/>
              </a:rPr>
              <a:t> Thread {</a:t>
            </a:r>
          </a:p>
          <a:p>
            <a:r>
              <a:rPr lang="en-US" altLang="zh-CN" b="1" dirty="0">
                <a:solidFill>
                  <a:srgbClr val="7F0055"/>
                </a:solidFill>
                <a:latin typeface="Calibri" panose="020F0502020204030204" pitchFamily="34" charset="0"/>
              </a:rPr>
              <a:t>  static</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SumArray</a:t>
            </a:r>
            <a:r>
              <a:rPr lang="en-US" altLang="zh-CN" b="1" dirty="0">
                <a:solidFill>
                  <a:srgbClr val="000000"/>
                </a:solidFill>
                <a:latin typeface="Calibri" panose="020F0502020204030204" pitchFamily="34" charset="0"/>
              </a:rPr>
              <a:t> </a:t>
            </a:r>
            <a:r>
              <a:rPr lang="en-US" altLang="zh-CN" b="1" i="1" dirty="0" err="1">
                <a:solidFill>
                  <a:srgbClr val="0000C0"/>
                </a:solidFill>
                <a:latin typeface="Calibri" panose="020F0502020204030204" pitchFamily="34" charset="0"/>
              </a:rPr>
              <a:t>sa</a:t>
            </a:r>
            <a:r>
              <a:rPr lang="en-US" altLang="zh-CN" b="1" i="1" dirty="0">
                <a:solidFill>
                  <a:srgbClr val="000000"/>
                </a:solidFill>
                <a:latin typeface="Calibri" panose="020F0502020204030204" pitchFamily="34" charset="0"/>
              </a:rPr>
              <a:t> = </a:t>
            </a:r>
            <a:r>
              <a:rPr lang="en-US" altLang="zh-CN" b="1" i="1" dirty="0">
                <a:solidFill>
                  <a:srgbClr val="7F0055"/>
                </a:solidFill>
                <a:latin typeface="Calibri" panose="020F0502020204030204" pitchFamily="34" charset="0"/>
              </a:rPr>
              <a:t>new</a:t>
            </a:r>
            <a:r>
              <a:rPr lang="en-US" altLang="zh-CN" b="1" i="1" dirty="0">
                <a:solidFill>
                  <a:srgbClr val="000000"/>
                </a:solidFill>
                <a:latin typeface="Calibri" panose="020F0502020204030204" pitchFamily="34" charset="0"/>
              </a:rPr>
              <a:t> </a:t>
            </a:r>
            <a:r>
              <a:rPr lang="en-US" altLang="zh-CN" b="1" i="1" dirty="0" err="1">
                <a:solidFill>
                  <a:srgbClr val="000000"/>
                </a:solidFill>
                <a:latin typeface="Calibri" panose="020F0502020204030204" pitchFamily="34" charset="0"/>
              </a:rPr>
              <a:t>SumArray</a:t>
            </a:r>
            <a:r>
              <a:rPr lang="en-US" altLang="zh-CN" b="1" i="1" dirty="0">
                <a:solidFill>
                  <a:srgbClr val="000000"/>
                </a:solidFill>
                <a:latin typeface="Calibri" panose="020F0502020204030204" pitchFamily="34" charset="0"/>
              </a:rPr>
              <a:t>();</a:t>
            </a:r>
          </a:p>
          <a:p>
            <a:r>
              <a:rPr lang="en-US" altLang="zh-CN" b="1" dirty="0">
                <a:solidFill>
                  <a:srgbClr val="7F0055"/>
                </a:solidFill>
                <a:latin typeface="Calibri" panose="020F0502020204030204" pitchFamily="34" charset="0"/>
              </a:rPr>
              <a:t>  int</a:t>
            </a:r>
            <a:r>
              <a:rPr lang="en-US" altLang="zh-CN" b="1" dirty="0">
                <a:solidFill>
                  <a:srgbClr val="000000"/>
                </a:solidFill>
                <a:latin typeface="Calibri" panose="020F0502020204030204" pitchFamily="34" charset="0"/>
              </a:rPr>
              <a:t> </a:t>
            </a:r>
            <a:r>
              <a:rPr lang="en-US" altLang="zh-CN" b="1" dirty="0">
                <a:solidFill>
                  <a:srgbClr val="0000C0"/>
                </a:solidFill>
                <a:latin typeface="Calibri" panose="020F0502020204030204" pitchFamily="34" charset="0"/>
              </a:rPr>
              <a:t>a</a:t>
            </a:r>
            <a:r>
              <a:rPr lang="en-US" altLang="zh-CN" b="1" dirty="0">
                <a:solidFill>
                  <a:srgbClr val="000000"/>
                </a:solidFill>
                <a:latin typeface="Calibri" panose="020F0502020204030204" pitchFamily="34" charset="0"/>
              </a:rPr>
              <a:t>[];</a:t>
            </a:r>
          </a:p>
          <a:p>
            <a:r>
              <a:rPr lang="en-US" altLang="zh-CN" b="1" dirty="0">
                <a:solidFill>
                  <a:srgbClr val="7F0055"/>
                </a:solidFill>
                <a:latin typeface="Calibri" panose="020F0502020204030204" pitchFamily="34" charset="0"/>
              </a:rPr>
              <a:t>  int</a:t>
            </a:r>
            <a:r>
              <a:rPr lang="en-US" altLang="zh-CN" b="1" dirty="0">
                <a:solidFill>
                  <a:srgbClr val="000000"/>
                </a:solidFill>
                <a:latin typeface="Calibri" panose="020F0502020204030204" pitchFamily="34" charset="0"/>
              </a:rPr>
              <a:t> </a:t>
            </a:r>
            <a:r>
              <a:rPr lang="en-US" altLang="zh-CN" b="1" dirty="0">
                <a:solidFill>
                  <a:srgbClr val="0000C0"/>
                </a:solidFill>
                <a:latin typeface="Calibri" panose="020F0502020204030204" pitchFamily="34" charset="0"/>
              </a:rPr>
              <a:t>answer</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MyThread</a:t>
            </a:r>
            <a:r>
              <a:rPr lang="en-US" altLang="zh-CN" dirty="0">
                <a:solidFill>
                  <a:srgbClr val="000000"/>
                </a:solidFill>
                <a:latin typeface="Calibri" panose="020F0502020204030204" pitchFamily="34" charset="0"/>
              </a:rPr>
              <a:t>(String </a:t>
            </a:r>
            <a:r>
              <a:rPr lang="en-US" altLang="zh-CN" dirty="0">
                <a:solidFill>
                  <a:srgbClr val="6A3E3E"/>
                </a:solidFill>
                <a:latin typeface="Calibri" panose="020F0502020204030204" pitchFamily="34" charset="0"/>
              </a:rPr>
              <a:t>name</a:t>
            </a:r>
            <a:r>
              <a:rPr lang="en-US" altLang="zh-CN"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int</a:t>
            </a:r>
            <a:r>
              <a:rPr lang="en-US" altLang="zh-CN" b="1" dirty="0">
                <a:solidFill>
                  <a:srgbClr val="000000"/>
                </a:solidFill>
                <a:latin typeface="Calibri" panose="020F0502020204030204" pitchFamily="34" charset="0"/>
              </a:rPr>
              <a:t> </a:t>
            </a:r>
            <a:r>
              <a:rPr lang="en-US" altLang="zh-CN" b="1" dirty="0" err="1">
                <a:solidFill>
                  <a:srgbClr val="6A3E3E"/>
                </a:solidFill>
                <a:latin typeface="Calibri" panose="020F0502020204030204" pitchFamily="34" charset="0"/>
              </a:rPr>
              <a:t>nums</a:t>
            </a:r>
            <a:r>
              <a:rPr lang="en-US" altLang="zh-CN" b="1" dirty="0">
                <a:solidFill>
                  <a:srgbClr val="000000"/>
                </a:solidFill>
                <a:latin typeface="Calibri" panose="020F0502020204030204" pitchFamily="34" charset="0"/>
              </a:rPr>
              <a:t>[]){</a:t>
            </a:r>
          </a:p>
          <a:p>
            <a:r>
              <a:rPr lang="en-US" altLang="zh-CN" b="1" dirty="0">
                <a:solidFill>
                  <a:srgbClr val="7F0055"/>
                </a:solidFill>
                <a:latin typeface="Calibri" panose="020F0502020204030204" pitchFamily="34" charset="0"/>
              </a:rPr>
              <a:t>    super</a:t>
            </a:r>
            <a:r>
              <a:rPr lang="en-US" altLang="zh-CN" b="1" dirty="0">
                <a:solidFill>
                  <a:srgbClr val="000000"/>
                </a:solidFill>
                <a:latin typeface="Calibri" panose="020F0502020204030204" pitchFamily="34" charset="0"/>
              </a:rPr>
              <a:t>(</a:t>
            </a:r>
            <a:r>
              <a:rPr lang="en-US" altLang="zh-CN" b="1" dirty="0">
                <a:solidFill>
                  <a:srgbClr val="6A3E3E"/>
                </a:solidFill>
                <a:latin typeface="Calibri" panose="020F0502020204030204" pitchFamily="34" charset="0"/>
              </a:rPr>
              <a:t>name</a:t>
            </a:r>
            <a:r>
              <a:rPr lang="en-US" altLang="zh-CN" b="1" dirty="0">
                <a:solidFill>
                  <a:srgbClr val="000000"/>
                </a:solidFill>
                <a:latin typeface="Calibri" panose="020F0502020204030204" pitchFamily="34" charset="0"/>
              </a:rPr>
              <a:t>);</a:t>
            </a:r>
          </a:p>
          <a:p>
            <a:r>
              <a:rPr lang="en-US" altLang="zh-CN" dirty="0">
                <a:solidFill>
                  <a:srgbClr val="0000C0"/>
                </a:solidFill>
                <a:latin typeface="Calibri" panose="020F0502020204030204" pitchFamily="34" charset="0"/>
              </a:rPr>
              <a:t>    a</a:t>
            </a:r>
            <a:r>
              <a:rPr lang="en-US" altLang="zh-CN" dirty="0">
                <a:solidFill>
                  <a:srgbClr val="000000"/>
                </a:solidFill>
                <a:latin typeface="Calibri" panose="020F0502020204030204" pitchFamily="34" charset="0"/>
              </a:rPr>
              <a:t> = </a:t>
            </a:r>
            <a:r>
              <a:rPr lang="en-US" altLang="zh-CN" dirty="0" err="1">
                <a:solidFill>
                  <a:srgbClr val="6A3E3E"/>
                </a:solidFill>
                <a:latin typeface="Calibri" panose="020F0502020204030204" pitchFamily="34" charset="0"/>
              </a:rPr>
              <a:t>nums</a:t>
            </a:r>
            <a:r>
              <a:rPr lang="en-US" altLang="zh-CN"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b="1" dirty="0">
                <a:solidFill>
                  <a:srgbClr val="7F0055"/>
                </a:solidFill>
                <a:latin typeface="Calibri" panose="020F0502020204030204" pitchFamily="34" charset="0"/>
              </a:rPr>
              <a:t>  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void</a:t>
            </a:r>
            <a:r>
              <a:rPr lang="en-US" altLang="zh-CN" b="1" dirty="0">
                <a:solidFill>
                  <a:srgbClr val="000000"/>
                </a:solidFill>
                <a:latin typeface="Calibri" panose="020F0502020204030204" pitchFamily="34" charset="0"/>
              </a:rPr>
              <a:t> run() {</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.println</a:t>
            </a:r>
            <a:r>
              <a:rPr lang="en-US" altLang="zh-CN" b="1" i="1" dirty="0">
                <a:solidFill>
                  <a:srgbClr val="000000"/>
                </a:solidFill>
                <a:latin typeface="Calibri" panose="020F0502020204030204" pitchFamily="34" charset="0"/>
              </a:rPr>
              <a:t>(</a:t>
            </a:r>
            <a:r>
              <a:rPr lang="en-US" altLang="zh-CN" b="1" i="1" dirty="0" err="1">
                <a:solidFill>
                  <a:srgbClr val="000000"/>
                </a:solidFill>
                <a:latin typeface="Calibri" panose="020F0502020204030204" pitchFamily="34" charset="0"/>
              </a:rPr>
              <a:t>getName</a:t>
            </a:r>
            <a:r>
              <a:rPr lang="en-US" altLang="zh-CN" b="1" i="1" dirty="0">
                <a:solidFill>
                  <a:srgbClr val="000000"/>
                </a:solidFill>
                <a:latin typeface="Calibri" panose="020F0502020204030204" pitchFamily="34" charset="0"/>
              </a:rPr>
              <a:t>() + </a:t>
            </a:r>
            <a:r>
              <a:rPr lang="en-US" altLang="zh-CN" b="1" i="1" dirty="0">
                <a:solidFill>
                  <a:srgbClr val="2A00FF"/>
                </a:solidFill>
                <a:latin typeface="Calibri" panose="020F0502020204030204" pitchFamily="34" charset="0"/>
              </a:rPr>
              <a:t>" starting."</a:t>
            </a:r>
            <a:r>
              <a:rPr lang="en-US" altLang="zh-CN" b="1" i="1" dirty="0">
                <a:solidFill>
                  <a:srgbClr val="000000"/>
                </a:solidFill>
                <a:latin typeface="Calibri" panose="020F0502020204030204" pitchFamily="34" charset="0"/>
              </a:rPr>
              <a:t>);</a:t>
            </a:r>
          </a:p>
          <a:p>
            <a:r>
              <a:rPr lang="en-US" altLang="zh-CN" b="1" dirty="0">
                <a:solidFill>
                  <a:srgbClr val="7F0055"/>
                </a:solidFill>
                <a:latin typeface="Calibri" panose="020F0502020204030204" pitchFamily="34" charset="0"/>
              </a:rPr>
              <a:t>    synchronized</a:t>
            </a:r>
            <a:r>
              <a:rPr lang="en-US" altLang="zh-CN" b="1" dirty="0">
                <a:solidFill>
                  <a:srgbClr val="000000"/>
                </a:solidFill>
                <a:latin typeface="Calibri" panose="020F0502020204030204" pitchFamily="34" charset="0"/>
              </a:rPr>
              <a:t>(</a:t>
            </a:r>
            <a:r>
              <a:rPr lang="en-US" altLang="zh-CN" b="1" i="1" dirty="0" err="1">
                <a:solidFill>
                  <a:srgbClr val="0000C0"/>
                </a:solidFill>
                <a:latin typeface="Calibri" panose="020F0502020204030204" pitchFamily="34" charset="0"/>
              </a:rPr>
              <a:t>sa</a:t>
            </a:r>
            <a:r>
              <a:rPr lang="en-US" altLang="zh-CN" b="1" i="1" dirty="0">
                <a:solidFill>
                  <a:srgbClr val="000000"/>
                </a:solidFill>
                <a:latin typeface="Calibri" panose="020F0502020204030204" pitchFamily="34" charset="0"/>
              </a:rPr>
              <a:t>) {</a:t>
            </a:r>
          </a:p>
          <a:p>
            <a:r>
              <a:rPr lang="en-US" altLang="zh-CN" dirty="0">
                <a:solidFill>
                  <a:srgbClr val="0000C0"/>
                </a:solidFill>
                <a:latin typeface="Calibri" panose="020F0502020204030204" pitchFamily="34" charset="0"/>
              </a:rPr>
              <a:t>      answer</a:t>
            </a:r>
            <a:r>
              <a:rPr lang="en-US" altLang="zh-CN" dirty="0">
                <a:solidFill>
                  <a:srgbClr val="000000"/>
                </a:solidFill>
                <a:latin typeface="Calibri" panose="020F0502020204030204" pitchFamily="34" charset="0"/>
              </a:rPr>
              <a:t> = </a:t>
            </a:r>
            <a:r>
              <a:rPr lang="en-US" altLang="zh-CN" i="1" dirty="0" err="1">
                <a:solidFill>
                  <a:srgbClr val="0000C0"/>
                </a:solidFill>
                <a:latin typeface="Calibri" panose="020F0502020204030204" pitchFamily="34" charset="0"/>
              </a:rPr>
              <a:t>sa</a:t>
            </a:r>
            <a:r>
              <a:rPr lang="en-US" altLang="zh-CN" i="1" dirty="0" err="1">
                <a:solidFill>
                  <a:srgbClr val="000000"/>
                </a:solidFill>
                <a:latin typeface="Calibri" panose="020F0502020204030204" pitchFamily="34" charset="0"/>
              </a:rPr>
              <a:t>.sumArray</a:t>
            </a:r>
            <a:r>
              <a:rPr lang="en-US" altLang="zh-CN" i="1" dirty="0">
                <a:solidFill>
                  <a:srgbClr val="000000"/>
                </a:solidFill>
                <a:latin typeface="Calibri" panose="020F0502020204030204" pitchFamily="34" charset="0"/>
              </a:rPr>
              <a:t>(</a:t>
            </a:r>
            <a:r>
              <a:rPr lang="en-US" altLang="zh-CN" i="1" dirty="0">
                <a:solidFill>
                  <a:srgbClr val="0000C0"/>
                </a:solidFill>
                <a:latin typeface="Calibri" panose="020F0502020204030204" pitchFamily="34" charset="0"/>
              </a:rPr>
              <a:t>a</a:t>
            </a:r>
            <a:r>
              <a:rPr lang="en-US" altLang="zh-CN" i="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"Sum for "</a:t>
            </a:r>
            <a:r>
              <a:rPr lang="en-US" altLang="zh-CN" b="1" dirty="0">
                <a:solidFill>
                  <a:srgbClr val="000000"/>
                </a:solidFill>
                <a:latin typeface="Calibri" panose="020F0502020204030204" pitchFamily="34" charset="0"/>
              </a:rPr>
              <a:t> + </a:t>
            </a:r>
            <a:r>
              <a:rPr lang="en-US" altLang="zh-CN" b="1" dirty="0" err="1">
                <a:solidFill>
                  <a:srgbClr val="000000"/>
                </a:solidFill>
                <a:latin typeface="Calibri" panose="020F0502020204030204" pitchFamily="34" charset="0"/>
              </a:rPr>
              <a:t>getName</a:t>
            </a:r>
            <a:r>
              <a:rPr lang="en-US" altLang="zh-CN" b="1" dirty="0">
                <a:solidFill>
                  <a:srgbClr val="000000"/>
                </a:solidFill>
                <a:latin typeface="Calibri" panose="020F0502020204030204" pitchFamily="34" charset="0"/>
              </a:rPr>
              <a:t>() + </a:t>
            </a:r>
            <a:r>
              <a:rPr lang="en-US" altLang="zh-CN" b="1" dirty="0">
                <a:solidFill>
                  <a:srgbClr val="2A00FF"/>
                </a:solidFill>
                <a:latin typeface="Calibri" panose="020F0502020204030204" pitchFamily="34" charset="0"/>
              </a:rPr>
              <a:t>" is "</a:t>
            </a:r>
            <a:r>
              <a:rPr lang="en-US" altLang="zh-CN" b="1" dirty="0">
                <a:solidFill>
                  <a:srgbClr val="000000"/>
                </a:solidFill>
                <a:latin typeface="Calibri" panose="020F0502020204030204" pitchFamily="34" charset="0"/>
              </a:rPr>
              <a:t> + </a:t>
            </a:r>
            <a:r>
              <a:rPr lang="en-US" altLang="zh-CN" b="1" dirty="0">
                <a:solidFill>
                  <a:srgbClr val="0000C0"/>
                </a:solidFill>
                <a:latin typeface="Calibri" panose="020F0502020204030204" pitchFamily="34" charset="0"/>
              </a:rPr>
              <a:t>answer</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getName</a:t>
            </a:r>
            <a:r>
              <a:rPr lang="en-US" altLang="zh-CN" b="1" dirty="0">
                <a:solidFill>
                  <a:srgbClr val="000000"/>
                </a:solidFill>
                <a:latin typeface="Calibri" panose="020F0502020204030204" pitchFamily="34" charset="0"/>
              </a:rPr>
              <a:t>() + </a:t>
            </a:r>
            <a:r>
              <a:rPr lang="en-US" altLang="zh-CN" b="1" dirty="0">
                <a:solidFill>
                  <a:srgbClr val="2A00FF"/>
                </a:solidFill>
                <a:latin typeface="Calibri" panose="020F0502020204030204" pitchFamily="34" charset="0"/>
              </a:rPr>
              <a:t>" terminating."</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a:t>
            </a:r>
            <a:endParaRPr lang="zh-CN" altLang="en-US" dirty="0"/>
          </a:p>
        </p:txBody>
      </p:sp>
      <p:sp>
        <p:nvSpPr>
          <p:cNvPr id="6" name="矩形 5">
            <a:extLst>
              <a:ext uri="{FF2B5EF4-FFF2-40B4-BE49-F238E27FC236}">
                <a16:creationId xmlns:a16="http://schemas.microsoft.com/office/drawing/2014/main" id="{584C345C-DDC6-4CC2-BC5F-7B1672ACCC18}"/>
              </a:ext>
            </a:extLst>
          </p:cNvPr>
          <p:cNvSpPr/>
          <p:nvPr/>
        </p:nvSpPr>
        <p:spPr bwMode="auto">
          <a:xfrm>
            <a:off x="4698608" y="3953022"/>
            <a:ext cx="3587262" cy="844061"/>
          </a:xfrm>
          <a:prstGeom prst="rect">
            <a:avLst/>
          </a:prstGeom>
          <a:noFill/>
          <a:ln w="952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139912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B64EEF-F97C-4673-8358-23FCB319B20F}"/>
              </a:ext>
            </a:extLst>
          </p:cNvPr>
          <p:cNvSpPr>
            <a:spLocks noGrp="1"/>
          </p:cNvSpPr>
          <p:nvPr>
            <p:ph type="title"/>
          </p:nvPr>
        </p:nvSpPr>
        <p:spPr/>
        <p:txBody>
          <a:bodyPr/>
          <a:lstStyle/>
          <a:p>
            <a:r>
              <a:rPr lang="en-US" altLang="zh-CN" b="1" dirty="0"/>
              <a:t>Another Approach of Getting Thread Name</a:t>
            </a:r>
            <a:endParaRPr lang="zh-CN" altLang="en-US" b="1" dirty="0"/>
          </a:p>
        </p:txBody>
      </p:sp>
      <p:sp>
        <p:nvSpPr>
          <p:cNvPr id="3" name="内容占位符 2">
            <a:extLst>
              <a:ext uri="{FF2B5EF4-FFF2-40B4-BE49-F238E27FC236}">
                <a16:creationId xmlns:a16="http://schemas.microsoft.com/office/drawing/2014/main" id="{2E7F8497-1134-44D1-B8E4-607D9F78F54F}"/>
              </a:ext>
            </a:extLst>
          </p:cNvPr>
          <p:cNvSpPr>
            <a:spLocks noGrp="1"/>
          </p:cNvSpPr>
          <p:nvPr>
            <p:ph idx="1"/>
          </p:nvPr>
        </p:nvSpPr>
        <p:spPr/>
        <p:txBody>
          <a:bodyPr/>
          <a:lstStyle/>
          <a:p>
            <a:r>
              <a:rPr lang="en-US" altLang="zh-CN" dirty="0"/>
              <a:t>In a class that is not extended from Thread, or implemented Runnable, you can get current thread name using the following approach:</a:t>
            </a:r>
          </a:p>
          <a:p>
            <a:pPr lvl="1"/>
            <a:r>
              <a:rPr lang="en-US" altLang="zh-CN" dirty="0" err="1">
                <a:solidFill>
                  <a:srgbClr val="000000"/>
                </a:solidFill>
                <a:latin typeface="Calibri" panose="020F0502020204030204" pitchFamily="34" charset="0"/>
              </a:rPr>
              <a:t>Thread.</a:t>
            </a:r>
            <a:r>
              <a:rPr lang="en-US" altLang="zh-CN" i="1" dirty="0" err="1">
                <a:solidFill>
                  <a:srgbClr val="000000"/>
                </a:solidFill>
                <a:latin typeface="Calibri" panose="020F0502020204030204" pitchFamily="34" charset="0"/>
              </a:rPr>
              <a:t>currentThread</a:t>
            </a:r>
            <a:r>
              <a:rPr lang="en-US" altLang="zh-CN" i="1" dirty="0">
                <a:solidFill>
                  <a:srgbClr val="000000"/>
                </a:solidFill>
                <a:latin typeface="Calibri" panose="020F0502020204030204" pitchFamily="34" charset="0"/>
              </a:rPr>
              <a:t>().</a:t>
            </a:r>
            <a:r>
              <a:rPr lang="en-US" altLang="zh-CN" dirty="0" err="1">
                <a:solidFill>
                  <a:srgbClr val="000000"/>
                </a:solidFill>
                <a:latin typeface="Calibri" panose="020F0502020204030204" pitchFamily="34" charset="0"/>
              </a:rPr>
              <a:t>getName</a:t>
            </a:r>
            <a:r>
              <a:rPr lang="en-US" altLang="zh-CN" dirty="0">
                <a:solidFill>
                  <a:srgbClr val="000000"/>
                </a:solidFill>
                <a:latin typeface="Calibri" panose="020F0502020204030204" pitchFamily="34" charset="0"/>
              </a:rPr>
              <a:t>()</a:t>
            </a:r>
            <a:endParaRPr lang="zh-CN" altLang="en-US" dirty="0"/>
          </a:p>
        </p:txBody>
      </p:sp>
    </p:spTree>
    <p:extLst>
      <p:ext uri="{BB962C8B-B14F-4D97-AF65-F5344CB8AC3E}">
        <p14:creationId xmlns:p14="http://schemas.microsoft.com/office/powerpoint/2010/main" val="7138617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86BDF5-D54D-47FD-89AA-94308E03669A}"/>
              </a:ext>
            </a:extLst>
          </p:cNvPr>
          <p:cNvSpPr>
            <a:spLocks noGrp="1"/>
          </p:cNvSpPr>
          <p:nvPr>
            <p:ph type="title"/>
          </p:nvPr>
        </p:nvSpPr>
        <p:spPr/>
        <p:txBody>
          <a:bodyPr/>
          <a:lstStyle/>
          <a:p>
            <a:r>
              <a:rPr lang="en-US" altLang="zh-CN" b="1" dirty="0"/>
              <a:t>Thread Communication Using notify( ), wait( ),</a:t>
            </a:r>
            <a:br>
              <a:rPr lang="en-US" altLang="zh-CN" b="1" dirty="0"/>
            </a:br>
            <a:r>
              <a:rPr lang="en-US" altLang="zh-CN" b="1" dirty="0"/>
              <a:t>and </a:t>
            </a:r>
            <a:r>
              <a:rPr lang="en-US" altLang="zh-CN" b="1" dirty="0" err="1"/>
              <a:t>notifyAll</a:t>
            </a:r>
            <a:r>
              <a:rPr lang="en-US" altLang="zh-CN" b="1" dirty="0"/>
              <a:t>( )</a:t>
            </a:r>
            <a:endParaRPr lang="zh-CN" altLang="en-US" dirty="0"/>
          </a:p>
        </p:txBody>
      </p:sp>
      <p:sp>
        <p:nvSpPr>
          <p:cNvPr id="3" name="内容占位符 2">
            <a:extLst>
              <a:ext uri="{FF2B5EF4-FFF2-40B4-BE49-F238E27FC236}">
                <a16:creationId xmlns:a16="http://schemas.microsoft.com/office/drawing/2014/main" id="{F2A945E2-9626-418F-8922-1DD23C224A3E}"/>
              </a:ext>
            </a:extLst>
          </p:cNvPr>
          <p:cNvSpPr>
            <a:spLocks noGrp="1"/>
          </p:cNvSpPr>
          <p:nvPr>
            <p:ph idx="1"/>
          </p:nvPr>
        </p:nvSpPr>
        <p:spPr/>
        <p:txBody>
          <a:bodyPr/>
          <a:lstStyle/>
          <a:p>
            <a:r>
              <a:rPr lang="en-US" altLang="zh-CN" dirty="0"/>
              <a:t>The </a:t>
            </a:r>
            <a:r>
              <a:rPr lang="en-US" altLang="zh-CN" b="1" dirty="0"/>
              <a:t>wait( )</a:t>
            </a:r>
            <a:r>
              <a:rPr lang="en-US" altLang="zh-CN" dirty="0"/>
              <a:t>, </a:t>
            </a:r>
            <a:r>
              <a:rPr lang="en-US" altLang="zh-CN" b="1" dirty="0"/>
              <a:t>notify( )</a:t>
            </a:r>
            <a:r>
              <a:rPr lang="en-US" altLang="zh-CN" dirty="0"/>
              <a:t>, and </a:t>
            </a:r>
            <a:r>
              <a:rPr lang="en-US" altLang="zh-CN" b="1" dirty="0" err="1"/>
              <a:t>notifyAll</a:t>
            </a:r>
            <a:r>
              <a:rPr lang="en-US" altLang="zh-CN" b="1" dirty="0"/>
              <a:t>( ) </a:t>
            </a:r>
            <a:r>
              <a:rPr lang="en-US" altLang="zh-CN" dirty="0"/>
              <a:t>methods are part of all objects because they are implemented by the </a:t>
            </a:r>
            <a:r>
              <a:rPr lang="en-US" altLang="zh-CN" b="1" dirty="0"/>
              <a:t>Object </a:t>
            </a:r>
            <a:r>
              <a:rPr lang="en-US" altLang="zh-CN" dirty="0"/>
              <a:t>class. These methods should be called only from within a </a:t>
            </a:r>
            <a:r>
              <a:rPr lang="en-US" altLang="zh-CN" b="1" dirty="0"/>
              <a:t>syn</a:t>
            </a:r>
          </a:p>
          <a:p>
            <a:r>
              <a:rPr lang="en-US" altLang="zh-CN" dirty="0"/>
              <a:t>When a thread is temporarily blocked from running, it calls </a:t>
            </a:r>
            <a:r>
              <a:rPr lang="en-US" altLang="zh-CN" b="1" dirty="0"/>
              <a:t>wait( )</a:t>
            </a:r>
            <a:r>
              <a:rPr lang="en-US" altLang="zh-CN" dirty="0"/>
              <a:t>. This causes the thread to go to sleep and the monitor for that object to be released, allowing another thread to use the object. At a later point, the sleeping thread is awakened when some other thread enters the same monitor and calls </a:t>
            </a:r>
            <a:r>
              <a:rPr lang="en-US" altLang="zh-CN" b="1" dirty="0"/>
              <a:t>notify( )</a:t>
            </a:r>
            <a:r>
              <a:rPr lang="en-US" altLang="zh-CN" dirty="0"/>
              <a:t>, or </a:t>
            </a:r>
            <a:r>
              <a:rPr lang="en-US" altLang="zh-CN" b="1" dirty="0" err="1"/>
              <a:t>notifyAll</a:t>
            </a:r>
            <a:r>
              <a:rPr lang="en-US" altLang="zh-CN" b="1" dirty="0"/>
              <a:t>( )</a:t>
            </a:r>
            <a:r>
              <a:rPr lang="en-US" altLang="zh-CN" dirty="0"/>
              <a:t>.</a:t>
            </a:r>
            <a:r>
              <a:rPr lang="en-US" altLang="zh-CN" b="1" dirty="0" err="1"/>
              <a:t>chronized</a:t>
            </a:r>
            <a:r>
              <a:rPr lang="en-US" altLang="zh-CN" b="1" dirty="0"/>
              <a:t> </a:t>
            </a:r>
            <a:r>
              <a:rPr lang="en-US" altLang="zh-CN" dirty="0"/>
              <a:t>context.</a:t>
            </a:r>
            <a:endParaRPr lang="zh-CN" altLang="en-US" dirty="0"/>
          </a:p>
        </p:txBody>
      </p:sp>
    </p:spTree>
    <p:extLst>
      <p:ext uri="{BB962C8B-B14F-4D97-AF65-F5344CB8AC3E}">
        <p14:creationId xmlns:p14="http://schemas.microsoft.com/office/powerpoint/2010/main" val="16343040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EACFAF-BC5E-4503-9741-36F7A163A586}"/>
              </a:ext>
            </a:extLst>
          </p:cNvPr>
          <p:cNvSpPr>
            <a:spLocks noGrp="1"/>
          </p:cNvSpPr>
          <p:nvPr>
            <p:ph type="title"/>
          </p:nvPr>
        </p:nvSpPr>
        <p:spPr/>
        <p:txBody>
          <a:bodyPr/>
          <a:lstStyle/>
          <a:p>
            <a:r>
              <a:rPr lang="en-US" altLang="zh-CN" b="1" dirty="0"/>
              <a:t>The wait() Method</a:t>
            </a:r>
            <a:endParaRPr lang="zh-CN" altLang="en-US" b="1" dirty="0"/>
          </a:p>
        </p:txBody>
      </p:sp>
      <p:sp>
        <p:nvSpPr>
          <p:cNvPr id="3" name="内容占位符 2">
            <a:extLst>
              <a:ext uri="{FF2B5EF4-FFF2-40B4-BE49-F238E27FC236}">
                <a16:creationId xmlns:a16="http://schemas.microsoft.com/office/drawing/2014/main" id="{B24BDC21-EAB2-4636-8D95-25E65326904F}"/>
              </a:ext>
            </a:extLst>
          </p:cNvPr>
          <p:cNvSpPr>
            <a:spLocks noGrp="1"/>
          </p:cNvSpPr>
          <p:nvPr>
            <p:ph idx="1"/>
          </p:nvPr>
        </p:nvSpPr>
        <p:spPr>
          <a:xfrm>
            <a:off x="344072" y="1820594"/>
            <a:ext cx="8455855" cy="4114800"/>
          </a:xfrm>
        </p:spPr>
        <p:txBody>
          <a:bodyPr/>
          <a:lstStyle/>
          <a:p>
            <a:r>
              <a:rPr lang="en-US" altLang="zh-CN" dirty="0"/>
              <a:t>Following are the various forms of </a:t>
            </a:r>
            <a:r>
              <a:rPr lang="en-US" altLang="zh-CN" b="1" dirty="0"/>
              <a:t>wait( ) </a:t>
            </a:r>
            <a:r>
              <a:rPr lang="en-US" altLang="zh-CN" dirty="0"/>
              <a:t>defined by </a:t>
            </a:r>
            <a:r>
              <a:rPr lang="en-US" altLang="zh-CN" b="1" dirty="0"/>
              <a:t>Object</a:t>
            </a:r>
            <a:r>
              <a:rPr lang="en-US" altLang="zh-CN" dirty="0"/>
              <a:t>:</a:t>
            </a:r>
          </a:p>
          <a:p>
            <a:pPr lvl="1"/>
            <a:r>
              <a:rPr lang="en-US" altLang="zh-CN" dirty="0"/>
              <a:t>final void wait( ) throws </a:t>
            </a:r>
            <a:r>
              <a:rPr lang="en-US" altLang="zh-CN" dirty="0" err="1"/>
              <a:t>InterruptedException</a:t>
            </a:r>
            <a:endParaRPr lang="en-US" altLang="zh-CN" dirty="0"/>
          </a:p>
          <a:p>
            <a:pPr lvl="1"/>
            <a:r>
              <a:rPr lang="en-US" altLang="zh-CN" dirty="0"/>
              <a:t>final void wait(long </a:t>
            </a:r>
            <a:r>
              <a:rPr lang="en-US" altLang="zh-CN" i="1" dirty="0" err="1"/>
              <a:t>millis</a:t>
            </a:r>
            <a:r>
              <a:rPr lang="en-US" altLang="zh-CN" dirty="0"/>
              <a:t>) throws </a:t>
            </a:r>
            <a:r>
              <a:rPr lang="en-US" altLang="zh-CN" dirty="0" err="1"/>
              <a:t>InterruptedException</a:t>
            </a:r>
            <a:endParaRPr lang="en-US" altLang="zh-CN" dirty="0"/>
          </a:p>
          <a:p>
            <a:pPr lvl="1"/>
            <a:r>
              <a:rPr lang="en-US" altLang="zh-CN" dirty="0"/>
              <a:t>final void wait(long </a:t>
            </a:r>
            <a:r>
              <a:rPr lang="en-US" altLang="zh-CN" i="1" dirty="0" err="1"/>
              <a:t>millis</a:t>
            </a:r>
            <a:r>
              <a:rPr lang="en-US" altLang="zh-CN" dirty="0"/>
              <a:t>, int </a:t>
            </a:r>
            <a:r>
              <a:rPr lang="en-US" altLang="zh-CN" i="1" dirty="0" err="1"/>
              <a:t>nanos</a:t>
            </a:r>
            <a:r>
              <a:rPr lang="en-US" altLang="zh-CN" dirty="0"/>
              <a:t>) throws </a:t>
            </a:r>
            <a:r>
              <a:rPr lang="en-US" altLang="zh-CN" dirty="0" err="1"/>
              <a:t>InterruptedException</a:t>
            </a:r>
            <a:endParaRPr lang="en-US" altLang="zh-CN" dirty="0"/>
          </a:p>
          <a:p>
            <a:r>
              <a:rPr lang="en-US" altLang="zh-CN" dirty="0"/>
              <a:t>The first form waits until notified. The second form waits until notified or until the specified period of milliseconds has expired. The third form allows you to specify the wait period in terms of nanoseconds.</a:t>
            </a:r>
            <a:endParaRPr lang="zh-CN" altLang="en-US" dirty="0"/>
          </a:p>
        </p:txBody>
      </p:sp>
    </p:spTree>
    <p:extLst>
      <p:ext uri="{BB962C8B-B14F-4D97-AF65-F5344CB8AC3E}">
        <p14:creationId xmlns:p14="http://schemas.microsoft.com/office/powerpoint/2010/main" val="15943359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1BE834-55F6-4E2D-AD23-C45E1A4842E0}"/>
              </a:ext>
            </a:extLst>
          </p:cNvPr>
          <p:cNvSpPr>
            <a:spLocks noGrp="1"/>
          </p:cNvSpPr>
          <p:nvPr>
            <p:ph type="title"/>
          </p:nvPr>
        </p:nvSpPr>
        <p:spPr/>
        <p:txBody>
          <a:bodyPr/>
          <a:lstStyle/>
          <a:p>
            <a:r>
              <a:rPr lang="en-US" altLang="zh-CN" b="1" dirty="0"/>
              <a:t>The notify() and </a:t>
            </a:r>
            <a:r>
              <a:rPr lang="en-US" altLang="zh-CN" b="1" dirty="0" err="1"/>
              <a:t>notifyAll</a:t>
            </a:r>
            <a:r>
              <a:rPr lang="en-US" altLang="zh-CN" b="1" dirty="0"/>
              <a:t>() Method</a:t>
            </a:r>
            <a:endParaRPr lang="zh-CN" altLang="en-US" b="1" dirty="0"/>
          </a:p>
        </p:txBody>
      </p:sp>
      <p:sp>
        <p:nvSpPr>
          <p:cNvPr id="3" name="内容占位符 2">
            <a:extLst>
              <a:ext uri="{FF2B5EF4-FFF2-40B4-BE49-F238E27FC236}">
                <a16:creationId xmlns:a16="http://schemas.microsoft.com/office/drawing/2014/main" id="{1AD13130-6D9F-4DE4-AC75-836C973D030D}"/>
              </a:ext>
            </a:extLst>
          </p:cNvPr>
          <p:cNvSpPr>
            <a:spLocks noGrp="1"/>
          </p:cNvSpPr>
          <p:nvPr>
            <p:ph idx="1"/>
          </p:nvPr>
        </p:nvSpPr>
        <p:spPr/>
        <p:txBody>
          <a:bodyPr/>
          <a:lstStyle/>
          <a:p>
            <a:r>
              <a:rPr lang="en-US" altLang="zh-CN" dirty="0"/>
              <a:t>Here are the general forms for </a:t>
            </a:r>
            <a:r>
              <a:rPr lang="en-US" altLang="zh-CN" b="1" dirty="0"/>
              <a:t>notify( ) </a:t>
            </a:r>
            <a:r>
              <a:rPr lang="en-US" altLang="zh-CN" dirty="0"/>
              <a:t>and </a:t>
            </a:r>
            <a:r>
              <a:rPr lang="en-US" altLang="zh-CN" b="1" dirty="0" err="1"/>
              <a:t>notifyAll</a:t>
            </a:r>
            <a:r>
              <a:rPr lang="en-US" altLang="zh-CN" b="1" dirty="0"/>
              <a:t>( )</a:t>
            </a:r>
            <a:r>
              <a:rPr lang="en-US" altLang="zh-CN" dirty="0"/>
              <a:t>:</a:t>
            </a:r>
          </a:p>
          <a:p>
            <a:pPr lvl="1"/>
            <a:r>
              <a:rPr lang="en-US" altLang="zh-CN" dirty="0"/>
              <a:t>final void notify( )</a:t>
            </a:r>
          </a:p>
          <a:p>
            <a:pPr lvl="1"/>
            <a:r>
              <a:rPr lang="en-US" altLang="zh-CN" dirty="0"/>
              <a:t>final void </a:t>
            </a:r>
            <a:r>
              <a:rPr lang="en-US" altLang="zh-CN" dirty="0" err="1"/>
              <a:t>notifyAll</a:t>
            </a:r>
            <a:r>
              <a:rPr lang="en-US" altLang="zh-CN" dirty="0"/>
              <a:t>( )</a:t>
            </a:r>
          </a:p>
          <a:p>
            <a:r>
              <a:rPr lang="en-US" altLang="zh-CN" dirty="0"/>
              <a:t>A call to </a:t>
            </a:r>
            <a:r>
              <a:rPr lang="en-US" altLang="zh-CN" b="1" dirty="0"/>
              <a:t>notify( ) </a:t>
            </a:r>
            <a:r>
              <a:rPr lang="en-US" altLang="zh-CN" dirty="0"/>
              <a:t>resumes one waiting thread. A call to </a:t>
            </a:r>
            <a:r>
              <a:rPr lang="en-US" altLang="zh-CN" b="1" dirty="0" err="1"/>
              <a:t>notifyAll</a:t>
            </a:r>
            <a:r>
              <a:rPr lang="en-US" altLang="zh-CN" b="1" dirty="0"/>
              <a:t>( ) </a:t>
            </a:r>
            <a:r>
              <a:rPr lang="en-US" altLang="zh-CN" dirty="0"/>
              <a:t>notifies all threads, with the highest priority thread gaining access to the object.</a:t>
            </a:r>
            <a:endParaRPr lang="zh-CN" altLang="en-US" dirty="0"/>
          </a:p>
        </p:txBody>
      </p:sp>
    </p:spTree>
    <p:extLst>
      <p:ext uri="{BB962C8B-B14F-4D97-AF65-F5344CB8AC3E}">
        <p14:creationId xmlns:p14="http://schemas.microsoft.com/office/powerpoint/2010/main" val="21142939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F639BC-62C8-4272-ABA7-D88F3F9B35F0}"/>
              </a:ext>
            </a:extLst>
          </p:cNvPr>
          <p:cNvSpPr>
            <a:spLocks noGrp="1"/>
          </p:cNvSpPr>
          <p:nvPr>
            <p:ph type="title"/>
          </p:nvPr>
        </p:nvSpPr>
        <p:spPr/>
        <p:txBody>
          <a:bodyPr/>
          <a:lstStyle/>
          <a:p>
            <a:r>
              <a:rPr lang="en-US" altLang="zh-CN" b="1" dirty="0"/>
              <a:t>The Ticktock Example</a:t>
            </a:r>
            <a:endParaRPr lang="zh-CN" altLang="en-US" b="1" dirty="0"/>
          </a:p>
        </p:txBody>
      </p:sp>
      <p:sp>
        <p:nvSpPr>
          <p:cNvPr id="3" name="内容占位符 2">
            <a:extLst>
              <a:ext uri="{FF2B5EF4-FFF2-40B4-BE49-F238E27FC236}">
                <a16:creationId xmlns:a16="http://schemas.microsoft.com/office/drawing/2014/main" id="{1C2EA1AD-3B8C-449E-AB8A-61783481D9FC}"/>
              </a:ext>
            </a:extLst>
          </p:cNvPr>
          <p:cNvSpPr>
            <a:spLocks noGrp="1"/>
          </p:cNvSpPr>
          <p:nvPr>
            <p:ph idx="1"/>
          </p:nvPr>
        </p:nvSpPr>
        <p:spPr/>
        <p:txBody>
          <a:bodyPr/>
          <a:lstStyle/>
          <a:p>
            <a:r>
              <a:rPr lang="en-US" altLang="zh-CN" dirty="0"/>
              <a:t>A class with two methods </a:t>
            </a:r>
            <a:r>
              <a:rPr lang="en-US" altLang="zh-CN" b="1" dirty="0"/>
              <a:t>tick() </a:t>
            </a:r>
            <a:r>
              <a:rPr lang="en-US" altLang="zh-CN" dirty="0"/>
              <a:t>and </a:t>
            </a:r>
            <a:r>
              <a:rPr lang="en-US" altLang="zh-CN" b="1" dirty="0"/>
              <a:t>tock() </a:t>
            </a:r>
            <a:r>
              <a:rPr lang="en-US" altLang="zh-CN" dirty="0"/>
              <a:t>is created. Also two threads are created to call them respectively. But it is restricted the calling sequence must be </a:t>
            </a:r>
            <a:r>
              <a:rPr lang="en-US" altLang="zh-CN" b="1" dirty="0"/>
              <a:t>tick(), tock(), tick(), tock()</a:t>
            </a:r>
            <a:r>
              <a:rPr lang="en-US" altLang="zh-CN" dirty="0"/>
              <a:t>… </a:t>
            </a:r>
          </a:p>
          <a:p>
            <a:r>
              <a:rPr lang="en-US" altLang="zh-CN" dirty="0"/>
              <a:t>Thus when the corresponding thread called </a:t>
            </a:r>
            <a:r>
              <a:rPr lang="en-US" altLang="zh-CN" b="1" dirty="0"/>
              <a:t>tick()</a:t>
            </a:r>
            <a:r>
              <a:rPr lang="en-US" altLang="zh-CN" dirty="0"/>
              <a:t>, it will notify another thread to call </a:t>
            </a:r>
            <a:r>
              <a:rPr lang="en-US" altLang="zh-CN" b="1" dirty="0"/>
              <a:t>tock()</a:t>
            </a:r>
            <a:r>
              <a:rPr lang="en-US" altLang="zh-CN" dirty="0"/>
              <a:t>, and waiting for the </a:t>
            </a:r>
            <a:r>
              <a:rPr lang="en-US" altLang="zh-CN" b="1" dirty="0"/>
              <a:t>tock()</a:t>
            </a:r>
            <a:r>
              <a:rPr lang="en-US" altLang="zh-CN" dirty="0"/>
              <a:t> to be called, and then proceed.</a:t>
            </a:r>
            <a:endParaRPr lang="zh-CN" altLang="en-US" dirty="0"/>
          </a:p>
        </p:txBody>
      </p:sp>
    </p:spTree>
    <p:extLst>
      <p:ext uri="{BB962C8B-B14F-4D97-AF65-F5344CB8AC3E}">
        <p14:creationId xmlns:p14="http://schemas.microsoft.com/office/powerpoint/2010/main" val="6505280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E66F65D-2FCF-4BFF-8CB6-EC6710BCF009}"/>
              </a:ext>
            </a:extLst>
          </p:cNvPr>
          <p:cNvSpPr/>
          <p:nvPr/>
        </p:nvSpPr>
        <p:spPr>
          <a:xfrm>
            <a:off x="119576" y="481881"/>
            <a:ext cx="4572000" cy="5078313"/>
          </a:xfrm>
          <a:prstGeom prst="rect">
            <a:avLst/>
          </a:prstGeom>
        </p:spPr>
        <p:txBody>
          <a:bodyPr>
            <a:spAutoFit/>
          </a:bodyPr>
          <a:lstStyle/>
          <a:p>
            <a:r>
              <a:rPr lang="en-US" altLang="zh-CN" b="1" dirty="0">
                <a:solidFill>
                  <a:srgbClr val="7F0055"/>
                </a:solidFill>
                <a:latin typeface="Calibri" panose="020F0502020204030204" pitchFamily="34" charset="0"/>
              </a:rPr>
              <a:t>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class</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TickTock</a:t>
            </a:r>
            <a:r>
              <a:rPr lang="en-US" altLang="zh-CN" b="1"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  String </a:t>
            </a:r>
            <a:r>
              <a:rPr lang="en-US" altLang="zh-CN" dirty="0">
                <a:solidFill>
                  <a:srgbClr val="0000C0"/>
                </a:solidFill>
                <a:latin typeface="Calibri" panose="020F0502020204030204" pitchFamily="34" charset="0"/>
              </a:rPr>
              <a:t>state</a:t>
            </a:r>
            <a:r>
              <a:rPr lang="en-US" altLang="zh-CN" dirty="0">
                <a:solidFill>
                  <a:srgbClr val="000000"/>
                </a:solidFill>
                <a:latin typeface="Calibri" panose="020F0502020204030204" pitchFamily="34" charset="0"/>
              </a:rPr>
              <a:t>;</a:t>
            </a:r>
          </a:p>
          <a:p>
            <a:r>
              <a:rPr lang="en-US" altLang="zh-CN" b="1" dirty="0">
                <a:solidFill>
                  <a:srgbClr val="7F0055"/>
                </a:solidFill>
                <a:latin typeface="Calibri" panose="020F0502020204030204" pitchFamily="34" charset="0"/>
              </a:rPr>
              <a:t>  synchronized</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void</a:t>
            </a:r>
            <a:r>
              <a:rPr lang="en-US" altLang="zh-CN" b="1" dirty="0">
                <a:solidFill>
                  <a:srgbClr val="000000"/>
                </a:solidFill>
                <a:latin typeface="Calibri" panose="020F0502020204030204" pitchFamily="34" charset="0"/>
              </a:rPr>
              <a:t> tick(</a:t>
            </a:r>
            <a:r>
              <a:rPr lang="en-US" altLang="zh-CN" b="1" dirty="0" err="1">
                <a:solidFill>
                  <a:srgbClr val="7F0055"/>
                </a:solidFill>
                <a:latin typeface="Calibri" panose="020F0502020204030204" pitchFamily="34" charset="0"/>
              </a:rPr>
              <a:t>boolean</a:t>
            </a:r>
            <a:r>
              <a:rPr lang="en-US" altLang="zh-CN" b="1" dirty="0">
                <a:solidFill>
                  <a:srgbClr val="000000"/>
                </a:solidFill>
                <a:latin typeface="Calibri" panose="020F0502020204030204" pitchFamily="34" charset="0"/>
              </a:rPr>
              <a:t> </a:t>
            </a:r>
            <a:r>
              <a:rPr lang="en-US" altLang="zh-CN" b="1" dirty="0">
                <a:solidFill>
                  <a:srgbClr val="6A3E3E"/>
                </a:solidFill>
                <a:latin typeface="Calibri" panose="020F0502020204030204" pitchFamily="34" charset="0"/>
              </a:rPr>
              <a:t>running</a:t>
            </a:r>
            <a:r>
              <a:rPr lang="en-US" altLang="zh-CN" b="1" dirty="0">
                <a:solidFill>
                  <a:srgbClr val="000000"/>
                </a:solidFill>
                <a:latin typeface="Calibri" panose="020F0502020204030204" pitchFamily="34" charset="0"/>
              </a:rPr>
              <a:t>) {</a:t>
            </a:r>
          </a:p>
          <a:p>
            <a:r>
              <a:rPr lang="en-US" altLang="zh-CN" b="1" dirty="0">
                <a:solidFill>
                  <a:srgbClr val="7F0055"/>
                </a:solidFill>
                <a:latin typeface="Calibri" panose="020F0502020204030204" pitchFamily="34" charset="0"/>
              </a:rPr>
              <a:t>    if</a:t>
            </a:r>
            <a:r>
              <a:rPr lang="en-US" altLang="zh-CN" b="1" dirty="0">
                <a:solidFill>
                  <a:srgbClr val="000000"/>
                </a:solidFill>
                <a:latin typeface="Calibri" panose="020F0502020204030204" pitchFamily="34" charset="0"/>
              </a:rPr>
              <a:t>(!</a:t>
            </a:r>
            <a:r>
              <a:rPr lang="en-US" altLang="zh-CN" b="1" dirty="0">
                <a:solidFill>
                  <a:srgbClr val="6A3E3E"/>
                </a:solidFill>
                <a:latin typeface="Calibri" panose="020F0502020204030204" pitchFamily="34" charset="0"/>
              </a:rPr>
              <a:t>running</a:t>
            </a:r>
            <a:r>
              <a:rPr lang="en-US" altLang="zh-CN" b="1" dirty="0">
                <a:solidFill>
                  <a:srgbClr val="000000"/>
                </a:solidFill>
                <a:latin typeface="Calibri" panose="020F0502020204030204" pitchFamily="34" charset="0"/>
              </a:rPr>
              <a:t>) {</a:t>
            </a:r>
          </a:p>
          <a:p>
            <a:r>
              <a:rPr lang="en-US" altLang="zh-CN" dirty="0">
                <a:solidFill>
                  <a:srgbClr val="0000C0"/>
                </a:solidFill>
                <a:latin typeface="Calibri" panose="020F0502020204030204" pitchFamily="34" charset="0"/>
              </a:rPr>
              <a:t>      state</a:t>
            </a:r>
            <a:r>
              <a:rPr lang="en-US" altLang="zh-CN" dirty="0">
                <a:solidFill>
                  <a:srgbClr val="000000"/>
                </a:solidFill>
                <a:latin typeface="Calibri" panose="020F0502020204030204" pitchFamily="34" charset="0"/>
              </a:rPr>
              <a:t> = </a:t>
            </a:r>
            <a:r>
              <a:rPr lang="en-US" altLang="zh-CN" dirty="0">
                <a:solidFill>
                  <a:srgbClr val="2A00FF"/>
                </a:solidFill>
                <a:latin typeface="Calibri" panose="020F0502020204030204" pitchFamily="34" charset="0"/>
              </a:rPr>
              <a:t>"ticked"</a:t>
            </a:r>
            <a:r>
              <a:rPr lang="en-US" altLang="zh-CN"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notify();</a:t>
            </a:r>
          </a:p>
          <a:p>
            <a:r>
              <a:rPr lang="en-US" altLang="zh-CN" b="1" dirty="0">
                <a:solidFill>
                  <a:srgbClr val="7F0055"/>
                </a:solidFill>
                <a:latin typeface="Calibri" panose="020F0502020204030204" pitchFamily="34" charset="0"/>
              </a:rPr>
              <a:t>      return</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print</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"tick "</a:t>
            </a:r>
            <a:r>
              <a:rPr lang="en-US" altLang="zh-CN" b="1" dirty="0">
                <a:solidFill>
                  <a:srgbClr val="000000"/>
                </a:solidFill>
                <a:latin typeface="Calibri" panose="020F0502020204030204" pitchFamily="34" charset="0"/>
              </a:rPr>
              <a:t>);</a:t>
            </a:r>
          </a:p>
          <a:p>
            <a:r>
              <a:rPr lang="en-US" altLang="zh-CN" dirty="0">
                <a:solidFill>
                  <a:srgbClr val="0000C0"/>
                </a:solidFill>
                <a:latin typeface="Calibri" panose="020F0502020204030204" pitchFamily="34" charset="0"/>
              </a:rPr>
              <a:t>    state</a:t>
            </a:r>
            <a:r>
              <a:rPr lang="en-US" altLang="zh-CN" dirty="0">
                <a:solidFill>
                  <a:srgbClr val="000000"/>
                </a:solidFill>
                <a:latin typeface="Calibri" panose="020F0502020204030204" pitchFamily="34" charset="0"/>
              </a:rPr>
              <a:t> = </a:t>
            </a:r>
            <a:r>
              <a:rPr lang="en-US" altLang="zh-CN" dirty="0">
                <a:solidFill>
                  <a:srgbClr val="2A00FF"/>
                </a:solidFill>
                <a:latin typeface="Calibri" panose="020F0502020204030204" pitchFamily="34" charset="0"/>
              </a:rPr>
              <a:t>"ticked"</a:t>
            </a:r>
            <a:r>
              <a:rPr lang="en-US" altLang="zh-CN"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notify();</a:t>
            </a:r>
          </a:p>
          <a:p>
            <a:r>
              <a:rPr lang="en-US" altLang="zh-CN" b="1" dirty="0">
                <a:solidFill>
                  <a:srgbClr val="7F0055"/>
                </a:solidFill>
                <a:latin typeface="Calibri" panose="020F0502020204030204" pitchFamily="34" charset="0"/>
              </a:rPr>
              <a:t>    try</a:t>
            </a:r>
            <a:r>
              <a:rPr lang="en-US" altLang="zh-CN" b="1" dirty="0">
                <a:solidFill>
                  <a:srgbClr val="000000"/>
                </a:solidFill>
                <a:latin typeface="Calibri" panose="020F0502020204030204" pitchFamily="34" charset="0"/>
              </a:rPr>
              <a:t> { </a:t>
            </a:r>
          </a:p>
          <a:p>
            <a:r>
              <a:rPr lang="en-US" altLang="zh-CN" b="1" dirty="0">
                <a:solidFill>
                  <a:srgbClr val="7F0055"/>
                </a:solidFill>
                <a:latin typeface="Calibri" panose="020F0502020204030204" pitchFamily="34" charset="0"/>
              </a:rPr>
              <a:t>      while</a:t>
            </a:r>
            <a:r>
              <a:rPr lang="en-US" altLang="zh-CN" b="1" dirty="0">
                <a:solidFill>
                  <a:srgbClr val="000000"/>
                </a:solidFill>
                <a:latin typeface="Calibri" panose="020F0502020204030204" pitchFamily="34" charset="0"/>
              </a:rPr>
              <a:t>(!</a:t>
            </a:r>
            <a:r>
              <a:rPr lang="en-US" altLang="zh-CN" b="1" dirty="0" err="1">
                <a:solidFill>
                  <a:srgbClr val="0000C0"/>
                </a:solidFill>
                <a:latin typeface="Calibri" panose="020F0502020204030204" pitchFamily="34" charset="0"/>
              </a:rPr>
              <a:t>state</a:t>
            </a:r>
            <a:r>
              <a:rPr lang="en-US" altLang="zh-CN" b="1" dirty="0" err="1">
                <a:solidFill>
                  <a:srgbClr val="000000"/>
                </a:solidFill>
                <a:latin typeface="Calibri" panose="020F0502020204030204" pitchFamily="34" charset="0"/>
              </a:rPr>
              <a:t>.equals</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a:t>
            </a:r>
            <a:r>
              <a:rPr lang="en-US" altLang="zh-CN" b="1" dirty="0" err="1">
                <a:solidFill>
                  <a:srgbClr val="2A00FF"/>
                </a:solidFill>
                <a:latin typeface="Calibri" panose="020F0502020204030204" pitchFamily="34" charset="0"/>
              </a:rPr>
              <a:t>tocked</a:t>
            </a:r>
            <a:r>
              <a:rPr lang="en-US" altLang="zh-CN" b="1" dirty="0">
                <a:solidFill>
                  <a:srgbClr val="2A00FF"/>
                </a:solidFill>
                <a:latin typeface="Calibri" panose="020F0502020204030204" pitchFamily="34" charset="0"/>
              </a:rPr>
              <a:t>"</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wait();</a:t>
            </a:r>
          </a:p>
          <a:p>
            <a:r>
              <a:rPr lang="en-US" altLang="zh-CN"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catch</a:t>
            </a:r>
            <a:r>
              <a:rPr lang="en-US" altLang="zh-CN" b="1" dirty="0">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InterruptedException</a:t>
            </a:r>
            <a:r>
              <a:rPr lang="en-US" altLang="zh-CN" b="1" dirty="0">
                <a:solidFill>
                  <a:srgbClr val="000000"/>
                </a:solidFill>
                <a:latin typeface="Calibri" panose="020F0502020204030204" pitchFamily="34" charset="0"/>
              </a:rPr>
              <a:t> </a:t>
            </a:r>
            <a:r>
              <a:rPr lang="en-US" altLang="zh-CN" b="1" dirty="0" err="1">
                <a:solidFill>
                  <a:srgbClr val="6A3E3E"/>
                </a:solidFill>
                <a:latin typeface="Calibri" panose="020F0502020204030204" pitchFamily="34" charset="0"/>
              </a:rPr>
              <a:t>exc</a:t>
            </a:r>
            <a:r>
              <a:rPr lang="en-US" altLang="zh-CN" b="1"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"Thread interrupted."</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a:t>
            </a:r>
            <a:endParaRPr lang="zh-CN" altLang="en-US" dirty="0"/>
          </a:p>
        </p:txBody>
      </p:sp>
      <p:sp>
        <p:nvSpPr>
          <p:cNvPr id="5" name="矩形 4">
            <a:extLst>
              <a:ext uri="{FF2B5EF4-FFF2-40B4-BE49-F238E27FC236}">
                <a16:creationId xmlns:a16="http://schemas.microsoft.com/office/drawing/2014/main" id="{15CFDA51-A44D-4BE7-A516-052D72735CBB}"/>
              </a:ext>
            </a:extLst>
          </p:cNvPr>
          <p:cNvSpPr/>
          <p:nvPr/>
        </p:nvSpPr>
        <p:spPr>
          <a:xfrm>
            <a:off x="4691576" y="481881"/>
            <a:ext cx="4572000" cy="4801314"/>
          </a:xfrm>
          <a:prstGeom prst="rect">
            <a:avLst/>
          </a:prstGeom>
        </p:spPr>
        <p:txBody>
          <a:bodyPr>
            <a:spAutoFit/>
          </a:bodyPr>
          <a:lstStyle/>
          <a:p>
            <a:r>
              <a:rPr lang="en-US" altLang="zh-CN" b="1" dirty="0">
                <a:solidFill>
                  <a:srgbClr val="7F0055"/>
                </a:solidFill>
                <a:latin typeface="Calibri" panose="020F0502020204030204" pitchFamily="34" charset="0"/>
              </a:rPr>
              <a:t>  synchronized</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void</a:t>
            </a:r>
            <a:r>
              <a:rPr lang="en-US" altLang="zh-CN" b="1" dirty="0">
                <a:solidFill>
                  <a:srgbClr val="000000"/>
                </a:solidFill>
                <a:latin typeface="Calibri" panose="020F0502020204030204" pitchFamily="34" charset="0"/>
              </a:rPr>
              <a:t> tock(</a:t>
            </a:r>
            <a:r>
              <a:rPr lang="en-US" altLang="zh-CN" b="1" dirty="0" err="1">
                <a:solidFill>
                  <a:srgbClr val="7F0055"/>
                </a:solidFill>
                <a:latin typeface="Calibri" panose="020F0502020204030204" pitchFamily="34" charset="0"/>
              </a:rPr>
              <a:t>boolean</a:t>
            </a:r>
            <a:r>
              <a:rPr lang="en-US" altLang="zh-CN" b="1" dirty="0">
                <a:solidFill>
                  <a:srgbClr val="000000"/>
                </a:solidFill>
                <a:latin typeface="Calibri" panose="020F0502020204030204" pitchFamily="34" charset="0"/>
              </a:rPr>
              <a:t> </a:t>
            </a:r>
            <a:r>
              <a:rPr lang="en-US" altLang="zh-CN" b="1" dirty="0">
                <a:solidFill>
                  <a:srgbClr val="6A3E3E"/>
                </a:solidFill>
                <a:latin typeface="Calibri" panose="020F0502020204030204" pitchFamily="34" charset="0"/>
              </a:rPr>
              <a:t>running</a:t>
            </a:r>
            <a:r>
              <a:rPr lang="en-US" altLang="zh-CN" b="1" dirty="0">
                <a:solidFill>
                  <a:srgbClr val="000000"/>
                </a:solidFill>
                <a:latin typeface="Calibri" panose="020F0502020204030204" pitchFamily="34" charset="0"/>
              </a:rPr>
              <a:t>) {</a:t>
            </a:r>
          </a:p>
          <a:p>
            <a:r>
              <a:rPr lang="en-US" altLang="zh-CN" b="1" dirty="0">
                <a:solidFill>
                  <a:srgbClr val="7F0055"/>
                </a:solidFill>
                <a:latin typeface="Calibri" panose="020F0502020204030204" pitchFamily="34" charset="0"/>
              </a:rPr>
              <a:t>     if</a:t>
            </a:r>
            <a:r>
              <a:rPr lang="en-US" altLang="zh-CN" b="1" dirty="0">
                <a:solidFill>
                  <a:srgbClr val="000000"/>
                </a:solidFill>
                <a:latin typeface="Calibri" panose="020F0502020204030204" pitchFamily="34" charset="0"/>
              </a:rPr>
              <a:t>(!</a:t>
            </a:r>
            <a:r>
              <a:rPr lang="en-US" altLang="zh-CN" b="1" dirty="0">
                <a:solidFill>
                  <a:srgbClr val="6A3E3E"/>
                </a:solidFill>
                <a:latin typeface="Calibri" panose="020F0502020204030204" pitchFamily="34" charset="0"/>
              </a:rPr>
              <a:t>running</a:t>
            </a:r>
            <a:r>
              <a:rPr lang="en-US" altLang="zh-CN" b="1" dirty="0">
                <a:solidFill>
                  <a:srgbClr val="000000"/>
                </a:solidFill>
                <a:latin typeface="Calibri" panose="020F0502020204030204" pitchFamily="34" charset="0"/>
              </a:rPr>
              <a:t>) {</a:t>
            </a:r>
          </a:p>
          <a:p>
            <a:r>
              <a:rPr lang="en-US" altLang="zh-CN" dirty="0">
                <a:solidFill>
                  <a:srgbClr val="0000C0"/>
                </a:solidFill>
                <a:latin typeface="Calibri" panose="020F0502020204030204" pitchFamily="34" charset="0"/>
              </a:rPr>
              <a:t>      state</a:t>
            </a:r>
            <a:r>
              <a:rPr lang="en-US" altLang="zh-CN" dirty="0">
                <a:solidFill>
                  <a:srgbClr val="000000"/>
                </a:solidFill>
                <a:latin typeface="Calibri" panose="020F0502020204030204" pitchFamily="34" charset="0"/>
              </a:rPr>
              <a:t> = </a:t>
            </a:r>
            <a:r>
              <a:rPr lang="en-US" altLang="zh-CN" dirty="0">
                <a:solidFill>
                  <a:srgbClr val="2A00FF"/>
                </a:solidFill>
                <a:latin typeface="Calibri" panose="020F0502020204030204" pitchFamily="34" charset="0"/>
              </a:rPr>
              <a:t>"</a:t>
            </a:r>
            <a:r>
              <a:rPr lang="en-US" altLang="zh-CN" dirty="0" err="1">
                <a:solidFill>
                  <a:srgbClr val="2A00FF"/>
                </a:solidFill>
                <a:latin typeface="Calibri" panose="020F0502020204030204" pitchFamily="34" charset="0"/>
              </a:rPr>
              <a:t>tocked</a:t>
            </a:r>
            <a:r>
              <a:rPr lang="en-US" altLang="zh-CN" dirty="0">
                <a:solidFill>
                  <a:srgbClr val="2A00FF"/>
                </a:solidFill>
                <a:latin typeface="Calibri" panose="020F0502020204030204" pitchFamily="34" charset="0"/>
              </a:rPr>
              <a:t>"</a:t>
            </a:r>
            <a:r>
              <a:rPr lang="en-US" altLang="zh-CN"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notify();</a:t>
            </a:r>
          </a:p>
          <a:p>
            <a:r>
              <a:rPr lang="en-US" altLang="zh-CN" b="1" dirty="0">
                <a:solidFill>
                  <a:srgbClr val="7F0055"/>
                </a:solidFill>
                <a:latin typeface="Calibri" panose="020F0502020204030204" pitchFamily="34" charset="0"/>
              </a:rPr>
              <a:t>      return</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"tock"</a:t>
            </a:r>
            <a:r>
              <a:rPr lang="en-US" altLang="zh-CN" b="1" dirty="0">
                <a:solidFill>
                  <a:srgbClr val="000000"/>
                </a:solidFill>
                <a:latin typeface="Calibri" panose="020F0502020204030204" pitchFamily="34" charset="0"/>
              </a:rPr>
              <a:t>);</a:t>
            </a:r>
          </a:p>
          <a:p>
            <a:r>
              <a:rPr lang="en-US" altLang="zh-CN" dirty="0">
                <a:solidFill>
                  <a:srgbClr val="0000C0"/>
                </a:solidFill>
                <a:latin typeface="Calibri" panose="020F0502020204030204" pitchFamily="34" charset="0"/>
              </a:rPr>
              <a:t>    state</a:t>
            </a:r>
            <a:r>
              <a:rPr lang="en-US" altLang="zh-CN" dirty="0">
                <a:solidFill>
                  <a:srgbClr val="000000"/>
                </a:solidFill>
                <a:latin typeface="Calibri" panose="020F0502020204030204" pitchFamily="34" charset="0"/>
              </a:rPr>
              <a:t> = </a:t>
            </a:r>
            <a:r>
              <a:rPr lang="en-US" altLang="zh-CN" dirty="0">
                <a:solidFill>
                  <a:srgbClr val="2A00FF"/>
                </a:solidFill>
                <a:latin typeface="Calibri" panose="020F0502020204030204" pitchFamily="34" charset="0"/>
              </a:rPr>
              <a:t>"</a:t>
            </a:r>
            <a:r>
              <a:rPr lang="en-US" altLang="zh-CN" dirty="0" err="1">
                <a:solidFill>
                  <a:srgbClr val="2A00FF"/>
                </a:solidFill>
                <a:latin typeface="Calibri" panose="020F0502020204030204" pitchFamily="34" charset="0"/>
              </a:rPr>
              <a:t>tocked</a:t>
            </a:r>
            <a:r>
              <a:rPr lang="en-US" altLang="zh-CN" dirty="0">
                <a:solidFill>
                  <a:srgbClr val="2A00FF"/>
                </a:solidFill>
                <a:latin typeface="Calibri" panose="020F0502020204030204" pitchFamily="34" charset="0"/>
              </a:rPr>
              <a:t>"</a:t>
            </a:r>
            <a:r>
              <a:rPr lang="en-US" altLang="zh-CN"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notify();</a:t>
            </a:r>
          </a:p>
          <a:p>
            <a:r>
              <a:rPr lang="en-US" altLang="zh-CN" b="1" dirty="0">
                <a:solidFill>
                  <a:srgbClr val="7F0055"/>
                </a:solidFill>
                <a:latin typeface="Calibri" panose="020F0502020204030204" pitchFamily="34" charset="0"/>
              </a:rPr>
              <a:t>    try</a:t>
            </a:r>
            <a:r>
              <a:rPr lang="en-US" altLang="zh-CN" b="1" dirty="0">
                <a:solidFill>
                  <a:srgbClr val="000000"/>
                </a:solidFill>
                <a:latin typeface="Calibri" panose="020F0502020204030204" pitchFamily="34" charset="0"/>
              </a:rPr>
              <a:t> { </a:t>
            </a:r>
          </a:p>
          <a:p>
            <a:r>
              <a:rPr lang="en-US" altLang="zh-CN" b="1" dirty="0">
                <a:solidFill>
                  <a:srgbClr val="7F0055"/>
                </a:solidFill>
                <a:latin typeface="Calibri" panose="020F0502020204030204" pitchFamily="34" charset="0"/>
              </a:rPr>
              <a:t>      while</a:t>
            </a:r>
            <a:r>
              <a:rPr lang="en-US" altLang="zh-CN" b="1" dirty="0">
                <a:solidFill>
                  <a:srgbClr val="000000"/>
                </a:solidFill>
                <a:latin typeface="Calibri" panose="020F0502020204030204" pitchFamily="34" charset="0"/>
              </a:rPr>
              <a:t>(!</a:t>
            </a:r>
            <a:r>
              <a:rPr lang="en-US" altLang="zh-CN" b="1" dirty="0" err="1">
                <a:solidFill>
                  <a:srgbClr val="0000C0"/>
                </a:solidFill>
                <a:latin typeface="Calibri" panose="020F0502020204030204" pitchFamily="34" charset="0"/>
              </a:rPr>
              <a:t>state</a:t>
            </a:r>
            <a:r>
              <a:rPr lang="en-US" altLang="zh-CN" b="1" dirty="0" err="1">
                <a:solidFill>
                  <a:srgbClr val="000000"/>
                </a:solidFill>
                <a:latin typeface="Calibri" panose="020F0502020204030204" pitchFamily="34" charset="0"/>
              </a:rPr>
              <a:t>.equals</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"ticked"</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wait();</a:t>
            </a:r>
          </a:p>
          <a:p>
            <a:r>
              <a:rPr lang="en-US" altLang="zh-CN"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catch</a:t>
            </a:r>
            <a:r>
              <a:rPr lang="en-US" altLang="zh-CN" b="1" dirty="0">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InterruptedException</a:t>
            </a:r>
            <a:r>
              <a:rPr lang="en-US" altLang="zh-CN" b="1" dirty="0">
                <a:solidFill>
                  <a:srgbClr val="000000"/>
                </a:solidFill>
                <a:latin typeface="Calibri" panose="020F0502020204030204" pitchFamily="34" charset="0"/>
              </a:rPr>
              <a:t> </a:t>
            </a:r>
            <a:r>
              <a:rPr lang="en-US" altLang="zh-CN" b="1" dirty="0" err="1">
                <a:solidFill>
                  <a:srgbClr val="6A3E3E"/>
                </a:solidFill>
                <a:latin typeface="Calibri" panose="020F0502020204030204" pitchFamily="34" charset="0"/>
              </a:rPr>
              <a:t>exc</a:t>
            </a:r>
            <a:r>
              <a:rPr lang="en-US" altLang="zh-CN" b="1"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"Thread interrupted."</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a:t>
            </a:r>
            <a:endParaRPr lang="zh-CN" altLang="en-US" dirty="0"/>
          </a:p>
        </p:txBody>
      </p:sp>
    </p:spTree>
    <p:extLst>
      <p:ext uri="{BB962C8B-B14F-4D97-AF65-F5344CB8AC3E}">
        <p14:creationId xmlns:p14="http://schemas.microsoft.com/office/powerpoint/2010/main" val="2366894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41A0FF-C9AD-4ACE-B929-799FFA9D61B6}"/>
              </a:ext>
            </a:extLst>
          </p:cNvPr>
          <p:cNvSpPr>
            <a:spLocks noGrp="1"/>
          </p:cNvSpPr>
          <p:nvPr>
            <p:ph type="title"/>
          </p:nvPr>
        </p:nvSpPr>
        <p:spPr/>
        <p:txBody>
          <a:bodyPr/>
          <a:lstStyle/>
          <a:p>
            <a:r>
              <a:rPr lang="en-US" altLang="zh-CN" b="1" dirty="0"/>
              <a:t>Methods Defined in the Thread Class</a:t>
            </a:r>
            <a:endParaRPr lang="zh-CN" altLang="en-US" b="1" dirty="0"/>
          </a:p>
        </p:txBody>
      </p:sp>
      <p:pic>
        <p:nvPicPr>
          <p:cNvPr id="4" name="图片 3">
            <a:extLst>
              <a:ext uri="{FF2B5EF4-FFF2-40B4-BE49-F238E27FC236}">
                <a16:creationId xmlns:a16="http://schemas.microsoft.com/office/drawing/2014/main" id="{50D7AFED-8016-46B1-8B0E-BC303515E02C}"/>
              </a:ext>
            </a:extLst>
          </p:cNvPr>
          <p:cNvPicPr>
            <a:picLocks noChangeAspect="1"/>
          </p:cNvPicPr>
          <p:nvPr/>
        </p:nvPicPr>
        <p:blipFill>
          <a:blip r:embed="rId2"/>
          <a:stretch>
            <a:fillRect/>
          </a:stretch>
        </p:blipFill>
        <p:spPr>
          <a:xfrm>
            <a:off x="300571" y="1812534"/>
            <a:ext cx="8542857" cy="3514286"/>
          </a:xfrm>
          <a:prstGeom prst="rect">
            <a:avLst/>
          </a:prstGeom>
        </p:spPr>
      </p:pic>
    </p:spTree>
    <p:extLst>
      <p:ext uri="{BB962C8B-B14F-4D97-AF65-F5344CB8AC3E}">
        <p14:creationId xmlns:p14="http://schemas.microsoft.com/office/powerpoint/2010/main" val="21040961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4F731DA-5C08-4911-AC8B-F5719F6E67ED}"/>
              </a:ext>
            </a:extLst>
          </p:cNvPr>
          <p:cNvSpPr/>
          <p:nvPr/>
        </p:nvSpPr>
        <p:spPr>
          <a:xfrm>
            <a:off x="998806" y="756702"/>
            <a:ext cx="6639951" cy="3970318"/>
          </a:xfrm>
          <a:prstGeom prst="rect">
            <a:avLst/>
          </a:prstGeom>
        </p:spPr>
        <p:txBody>
          <a:bodyPr wrap="square">
            <a:spAutoFit/>
          </a:bodyPr>
          <a:lstStyle/>
          <a:p>
            <a:r>
              <a:rPr lang="en-US" altLang="zh-CN" b="1" dirty="0">
                <a:solidFill>
                  <a:srgbClr val="7F0055"/>
                </a:solidFill>
                <a:latin typeface="Calibri" panose="020F0502020204030204" pitchFamily="34" charset="0"/>
              </a:rPr>
              <a:t>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class</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ThreadCom</a:t>
            </a:r>
            <a:r>
              <a:rPr lang="en-US" altLang="zh-CN" b="1" dirty="0">
                <a:solidFill>
                  <a:srgbClr val="000000"/>
                </a:solidFill>
                <a:latin typeface="Calibri" panose="020F0502020204030204" pitchFamily="34" charset="0"/>
              </a:rPr>
              <a:t> {</a:t>
            </a:r>
          </a:p>
          <a:p>
            <a:r>
              <a:rPr lang="en-US" altLang="zh-CN" b="1" dirty="0">
                <a:solidFill>
                  <a:srgbClr val="7F0055"/>
                </a:solidFill>
                <a:latin typeface="Calibri" panose="020F0502020204030204" pitchFamily="34" charset="0"/>
              </a:rPr>
              <a:t>  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static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void</a:t>
            </a:r>
            <a:r>
              <a:rPr lang="en-US" altLang="zh-CN" b="1" dirty="0">
                <a:solidFill>
                  <a:srgbClr val="000000"/>
                </a:solidFill>
                <a:latin typeface="Calibri" panose="020F0502020204030204" pitchFamily="34" charset="0"/>
              </a:rPr>
              <a:t> main(String[] </a:t>
            </a:r>
            <a:r>
              <a:rPr lang="en-US" altLang="zh-CN" b="1" dirty="0" err="1">
                <a:solidFill>
                  <a:srgbClr val="6A3E3E"/>
                </a:solidFill>
                <a:latin typeface="Calibri" panose="020F0502020204030204" pitchFamily="34" charset="0"/>
              </a:rPr>
              <a:t>args</a:t>
            </a:r>
            <a:r>
              <a:rPr lang="en-US" altLang="zh-CN" b="1" dirty="0">
                <a:solidFill>
                  <a:srgbClr val="000000"/>
                </a:solidFill>
                <a:latin typeface="Calibri" panose="020F0502020204030204" pitchFamily="34" charset="0"/>
              </a:rPr>
              <a:t>) {</a:t>
            </a:r>
          </a:p>
          <a:p>
            <a:r>
              <a:rPr lang="en-US" altLang="zh-CN" dirty="0">
                <a:solidFill>
                  <a:srgbClr val="3F7F5F"/>
                </a:solidFill>
                <a:latin typeface="Calibri" panose="020F0502020204030204" pitchFamily="34" charset="0"/>
              </a:rPr>
              <a:t>    // </a:t>
            </a:r>
            <a:r>
              <a:rPr lang="en-US" altLang="zh-CN" b="1" dirty="0">
                <a:solidFill>
                  <a:srgbClr val="7F9FBF"/>
                </a:solidFill>
                <a:latin typeface="Calibri" panose="020F0502020204030204" pitchFamily="34" charset="0"/>
              </a:rPr>
              <a:t>TODO</a:t>
            </a:r>
            <a:r>
              <a:rPr lang="en-US" altLang="zh-CN" b="1" dirty="0">
                <a:solidFill>
                  <a:srgbClr val="3F7F5F"/>
                </a:solidFill>
                <a:latin typeface="Calibri" panose="020F0502020204030204" pitchFamily="34" charset="0"/>
              </a:rPr>
              <a:t> Auto-generated method stub</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TickTock</a:t>
            </a:r>
            <a:r>
              <a:rPr lang="en-US" altLang="zh-CN" dirty="0">
                <a:solidFill>
                  <a:srgbClr val="000000"/>
                </a:solidFill>
                <a:latin typeface="Calibri" panose="020F0502020204030204" pitchFamily="34" charset="0"/>
              </a:rPr>
              <a:t> </a:t>
            </a:r>
            <a:r>
              <a:rPr lang="en-US" altLang="zh-CN" dirty="0" err="1">
                <a:solidFill>
                  <a:srgbClr val="6A3E3E"/>
                </a:solidFill>
                <a:latin typeface="Calibri" panose="020F0502020204030204" pitchFamily="34" charset="0"/>
              </a:rPr>
              <a:t>tt</a:t>
            </a:r>
            <a:r>
              <a:rPr lang="en-US" altLang="zh-CN" dirty="0">
                <a:solidFill>
                  <a:srgbClr val="000000"/>
                </a:solidFill>
                <a:latin typeface="Calibri" panose="020F0502020204030204" pitchFamily="34" charset="0"/>
              </a:rPr>
              <a:t> = </a:t>
            </a:r>
            <a:r>
              <a:rPr lang="en-US" altLang="zh-CN" b="1" dirty="0">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TickTock</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MyThread</a:t>
            </a:r>
            <a:r>
              <a:rPr lang="en-US" altLang="zh-CN" dirty="0">
                <a:solidFill>
                  <a:srgbClr val="000000"/>
                </a:solidFill>
                <a:latin typeface="Calibri" panose="020F0502020204030204" pitchFamily="34" charset="0"/>
              </a:rPr>
              <a:t> </a:t>
            </a:r>
            <a:r>
              <a:rPr lang="en-US" altLang="zh-CN" dirty="0">
                <a:solidFill>
                  <a:srgbClr val="6A3E3E"/>
                </a:solidFill>
                <a:latin typeface="Calibri" panose="020F0502020204030204" pitchFamily="34" charset="0"/>
              </a:rPr>
              <a:t>mt1</a:t>
            </a:r>
            <a:r>
              <a:rPr lang="en-US" altLang="zh-CN" dirty="0">
                <a:solidFill>
                  <a:srgbClr val="000000"/>
                </a:solidFill>
                <a:latin typeface="Calibri" panose="020F0502020204030204" pitchFamily="34" charset="0"/>
              </a:rPr>
              <a:t> = </a:t>
            </a:r>
            <a:r>
              <a:rPr lang="en-US" altLang="zh-CN" b="1" dirty="0">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MyThread</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"Tick"</a:t>
            </a:r>
            <a:r>
              <a:rPr lang="en-US" altLang="zh-CN" b="1" dirty="0">
                <a:solidFill>
                  <a:srgbClr val="000000"/>
                </a:solidFill>
                <a:latin typeface="Calibri" panose="020F0502020204030204" pitchFamily="34" charset="0"/>
              </a:rPr>
              <a:t>,</a:t>
            </a:r>
            <a:r>
              <a:rPr lang="en-US" altLang="zh-CN" b="1" dirty="0" err="1">
                <a:solidFill>
                  <a:srgbClr val="6A3E3E"/>
                </a:solidFill>
                <a:latin typeface="Calibri" panose="020F0502020204030204" pitchFamily="34" charset="0"/>
              </a:rPr>
              <a:t>tt</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MyThread</a:t>
            </a:r>
            <a:r>
              <a:rPr lang="en-US" altLang="zh-CN" dirty="0">
                <a:solidFill>
                  <a:srgbClr val="000000"/>
                </a:solidFill>
                <a:latin typeface="Calibri" panose="020F0502020204030204" pitchFamily="34" charset="0"/>
              </a:rPr>
              <a:t> </a:t>
            </a:r>
            <a:r>
              <a:rPr lang="en-US" altLang="zh-CN" dirty="0">
                <a:solidFill>
                  <a:srgbClr val="6A3E3E"/>
                </a:solidFill>
                <a:latin typeface="Calibri" panose="020F0502020204030204" pitchFamily="34" charset="0"/>
              </a:rPr>
              <a:t>mt2</a:t>
            </a:r>
            <a:r>
              <a:rPr lang="en-US" altLang="zh-CN" dirty="0">
                <a:solidFill>
                  <a:srgbClr val="000000"/>
                </a:solidFill>
                <a:latin typeface="Calibri" panose="020F0502020204030204" pitchFamily="34" charset="0"/>
              </a:rPr>
              <a:t> = </a:t>
            </a:r>
            <a:r>
              <a:rPr lang="en-US" altLang="zh-CN" b="1" dirty="0">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MyThread</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"Tock"</a:t>
            </a:r>
            <a:r>
              <a:rPr lang="en-US" altLang="zh-CN" b="1" dirty="0">
                <a:solidFill>
                  <a:srgbClr val="000000"/>
                </a:solidFill>
                <a:latin typeface="Calibri" panose="020F0502020204030204" pitchFamily="34" charset="0"/>
              </a:rPr>
              <a:t>,</a:t>
            </a:r>
            <a:r>
              <a:rPr lang="en-US" altLang="zh-CN" b="1" dirty="0" err="1">
                <a:solidFill>
                  <a:srgbClr val="6A3E3E"/>
                </a:solidFill>
                <a:latin typeface="Calibri" panose="020F0502020204030204" pitchFamily="34" charset="0"/>
              </a:rPr>
              <a:t>tt</a:t>
            </a:r>
            <a:r>
              <a:rPr lang="en-US" altLang="zh-CN" b="1" dirty="0">
                <a:solidFill>
                  <a:srgbClr val="000000"/>
                </a:solidFill>
                <a:latin typeface="Calibri" panose="020F0502020204030204" pitchFamily="34" charset="0"/>
              </a:rPr>
              <a:t>);</a:t>
            </a:r>
          </a:p>
          <a:p>
            <a:r>
              <a:rPr lang="en-US" altLang="zh-CN" dirty="0">
                <a:solidFill>
                  <a:srgbClr val="6A3E3E"/>
                </a:solidFill>
                <a:latin typeface="Calibri" panose="020F0502020204030204" pitchFamily="34" charset="0"/>
              </a:rPr>
              <a:t>    mt1</a:t>
            </a:r>
            <a:r>
              <a:rPr lang="en-US" altLang="zh-CN" dirty="0">
                <a:solidFill>
                  <a:srgbClr val="000000"/>
                </a:solidFill>
                <a:latin typeface="Calibri" panose="020F0502020204030204" pitchFamily="34" charset="0"/>
              </a:rPr>
              <a:t>.start();</a:t>
            </a:r>
            <a:r>
              <a:rPr lang="en-US" altLang="zh-CN" dirty="0">
                <a:solidFill>
                  <a:srgbClr val="6A3E3E"/>
                </a:solidFill>
                <a:latin typeface="Calibri" panose="020F0502020204030204" pitchFamily="34" charset="0"/>
              </a:rPr>
              <a:t>mt2</a:t>
            </a:r>
            <a:r>
              <a:rPr lang="en-US" altLang="zh-CN" dirty="0">
                <a:solidFill>
                  <a:srgbClr val="000000"/>
                </a:solidFill>
                <a:latin typeface="Calibri" panose="020F0502020204030204" pitchFamily="34" charset="0"/>
              </a:rPr>
              <a:t>.start();</a:t>
            </a:r>
          </a:p>
          <a:p>
            <a:r>
              <a:rPr lang="en-US" altLang="zh-CN" b="1" dirty="0">
                <a:solidFill>
                  <a:srgbClr val="7F0055"/>
                </a:solidFill>
                <a:latin typeface="Calibri" panose="020F0502020204030204" pitchFamily="34" charset="0"/>
              </a:rPr>
              <a:t>    try</a:t>
            </a:r>
            <a:r>
              <a:rPr lang="en-US" altLang="zh-CN" b="1" dirty="0">
                <a:solidFill>
                  <a:srgbClr val="000000"/>
                </a:solidFill>
                <a:latin typeface="Calibri" panose="020F0502020204030204" pitchFamily="34" charset="0"/>
              </a:rPr>
              <a:t> {</a:t>
            </a:r>
          </a:p>
          <a:p>
            <a:r>
              <a:rPr lang="en-US" altLang="zh-CN" dirty="0">
                <a:solidFill>
                  <a:srgbClr val="6A3E3E"/>
                </a:solidFill>
                <a:latin typeface="Calibri" panose="020F0502020204030204" pitchFamily="34" charset="0"/>
              </a:rPr>
              <a:t>      mt1</a:t>
            </a:r>
            <a:r>
              <a:rPr lang="en-US" altLang="zh-CN" dirty="0">
                <a:solidFill>
                  <a:srgbClr val="000000"/>
                </a:solidFill>
                <a:latin typeface="Calibri" panose="020F0502020204030204" pitchFamily="34" charset="0"/>
              </a:rPr>
              <a:t>.join();</a:t>
            </a:r>
            <a:r>
              <a:rPr lang="en-US" altLang="zh-CN" dirty="0">
                <a:solidFill>
                  <a:srgbClr val="6A3E3E"/>
                </a:solidFill>
                <a:latin typeface="Calibri" panose="020F0502020204030204" pitchFamily="34" charset="0"/>
              </a:rPr>
              <a:t>mt2</a:t>
            </a:r>
            <a:r>
              <a:rPr lang="en-US" altLang="zh-CN" dirty="0">
                <a:solidFill>
                  <a:srgbClr val="000000"/>
                </a:solidFill>
                <a:latin typeface="Calibri" panose="020F0502020204030204" pitchFamily="34" charset="0"/>
              </a:rPr>
              <a:t>.join();</a:t>
            </a:r>
          </a:p>
          <a:p>
            <a:r>
              <a:rPr lang="en-US" altLang="zh-CN"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catch</a:t>
            </a:r>
            <a:r>
              <a:rPr lang="en-US" altLang="zh-CN" b="1" dirty="0">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InterruptedException</a:t>
            </a:r>
            <a:r>
              <a:rPr lang="en-US" altLang="zh-CN" b="1" dirty="0">
                <a:solidFill>
                  <a:srgbClr val="000000"/>
                </a:solidFill>
                <a:latin typeface="Calibri" panose="020F0502020204030204" pitchFamily="34" charset="0"/>
              </a:rPr>
              <a:t> </a:t>
            </a:r>
            <a:r>
              <a:rPr lang="en-US" altLang="zh-CN" b="1" dirty="0" err="1">
                <a:solidFill>
                  <a:srgbClr val="6A3E3E"/>
                </a:solidFill>
                <a:latin typeface="Calibri" panose="020F0502020204030204" pitchFamily="34" charset="0"/>
              </a:rPr>
              <a:t>exc</a:t>
            </a:r>
            <a:r>
              <a:rPr lang="en-US" altLang="zh-CN" b="1"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"Main thread interrupted."</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a:t>
            </a:r>
            <a:endParaRPr lang="zh-CN" altLang="en-US" dirty="0"/>
          </a:p>
        </p:txBody>
      </p:sp>
    </p:spTree>
    <p:extLst>
      <p:ext uri="{BB962C8B-B14F-4D97-AF65-F5344CB8AC3E}">
        <p14:creationId xmlns:p14="http://schemas.microsoft.com/office/powerpoint/2010/main" val="20466996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4538D9-00D0-43E4-9D75-4E78475D80D3}"/>
              </a:ext>
            </a:extLst>
          </p:cNvPr>
          <p:cNvSpPr>
            <a:spLocks noGrp="1"/>
          </p:cNvSpPr>
          <p:nvPr>
            <p:ph type="title"/>
          </p:nvPr>
        </p:nvSpPr>
        <p:spPr/>
        <p:txBody>
          <a:bodyPr/>
          <a:lstStyle/>
          <a:p>
            <a:r>
              <a:rPr lang="en-US" altLang="zh-CN" b="1" dirty="0"/>
              <a:t>Operating the Bank Account</a:t>
            </a:r>
            <a:endParaRPr lang="zh-CN" altLang="en-US" b="1" dirty="0"/>
          </a:p>
        </p:txBody>
      </p:sp>
      <p:sp>
        <p:nvSpPr>
          <p:cNvPr id="3" name="内容占位符 2">
            <a:extLst>
              <a:ext uri="{FF2B5EF4-FFF2-40B4-BE49-F238E27FC236}">
                <a16:creationId xmlns:a16="http://schemas.microsoft.com/office/drawing/2014/main" id="{B767F260-549A-4F80-AEE2-183623513CED}"/>
              </a:ext>
            </a:extLst>
          </p:cNvPr>
          <p:cNvSpPr>
            <a:spLocks noGrp="1"/>
          </p:cNvSpPr>
          <p:nvPr>
            <p:ph idx="1"/>
          </p:nvPr>
        </p:nvSpPr>
        <p:spPr/>
        <p:txBody>
          <a:bodyPr/>
          <a:lstStyle/>
          <a:p>
            <a:r>
              <a:rPr lang="en-US" altLang="zh-CN" dirty="0"/>
              <a:t>Suppose there is an Account class, with two synchronized methods: </a:t>
            </a:r>
            <a:r>
              <a:rPr lang="en-US" altLang="zh-CN" b="1" dirty="0"/>
              <a:t>deposit() </a:t>
            </a:r>
            <a:r>
              <a:rPr lang="en-US" altLang="zh-CN" dirty="0"/>
              <a:t>and </a:t>
            </a:r>
            <a:r>
              <a:rPr lang="en-US" altLang="zh-CN" b="1" dirty="0"/>
              <a:t>withdraw()</a:t>
            </a:r>
            <a:r>
              <a:rPr lang="en-US" altLang="zh-CN" dirty="0"/>
              <a:t>. Now we have two threads: </a:t>
            </a:r>
            <a:r>
              <a:rPr lang="en-US" altLang="zh-CN" dirty="0" err="1"/>
              <a:t>PutThread</a:t>
            </a:r>
            <a:r>
              <a:rPr lang="en-US" altLang="zh-CN" dirty="0"/>
              <a:t> and </a:t>
            </a:r>
            <a:r>
              <a:rPr lang="en-US" altLang="zh-CN" dirty="0" err="1"/>
              <a:t>GetThread</a:t>
            </a:r>
            <a:r>
              <a:rPr lang="en-US" altLang="zh-CN" dirty="0"/>
              <a:t>. The former puts 2000 into the account three times, and the latter gets 600 from the account six times.</a:t>
            </a:r>
            <a:endParaRPr lang="zh-CN" altLang="en-US" dirty="0"/>
          </a:p>
        </p:txBody>
      </p:sp>
    </p:spTree>
    <p:extLst>
      <p:ext uri="{BB962C8B-B14F-4D97-AF65-F5344CB8AC3E}">
        <p14:creationId xmlns:p14="http://schemas.microsoft.com/office/powerpoint/2010/main" val="1651579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1B58F55E-8C04-4F07-A5CA-953BB9345DD3}"/>
              </a:ext>
            </a:extLst>
          </p:cNvPr>
          <p:cNvSpPr/>
          <p:nvPr/>
        </p:nvSpPr>
        <p:spPr>
          <a:xfrm>
            <a:off x="302455" y="0"/>
            <a:ext cx="7561385" cy="6740307"/>
          </a:xfrm>
          <a:prstGeom prst="rect">
            <a:avLst/>
          </a:prstGeom>
        </p:spPr>
        <p:txBody>
          <a:bodyPr wrap="square">
            <a:spAutoFit/>
          </a:bodyPr>
          <a:lstStyle/>
          <a:p>
            <a:r>
              <a:rPr lang="en-US" altLang="zh-CN" sz="1600" b="1" dirty="0">
                <a:solidFill>
                  <a:srgbClr val="7F0055"/>
                </a:solidFill>
                <a:latin typeface="Calibri" panose="020F0502020204030204" pitchFamily="34" charset="0"/>
              </a:rPr>
              <a:t>public</a:t>
            </a:r>
            <a:r>
              <a:rPr lang="en-US" altLang="zh-CN" sz="1600" b="1" dirty="0">
                <a:solidFill>
                  <a:srgbClr val="000000"/>
                </a:solidFill>
                <a:latin typeface="Calibri" panose="020F0502020204030204" pitchFamily="34" charset="0"/>
              </a:rPr>
              <a:t> </a:t>
            </a:r>
            <a:r>
              <a:rPr lang="en-US" altLang="zh-CN" sz="1600" b="1" dirty="0">
                <a:solidFill>
                  <a:srgbClr val="7F0055"/>
                </a:solidFill>
                <a:latin typeface="Calibri" panose="020F0502020204030204" pitchFamily="34" charset="0"/>
              </a:rPr>
              <a:t>class</a:t>
            </a:r>
            <a:r>
              <a:rPr lang="en-US" altLang="zh-CN" sz="1600" b="1" dirty="0">
                <a:solidFill>
                  <a:srgbClr val="000000"/>
                </a:solidFill>
                <a:latin typeface="Calibri" panose="020F0502020204030204" pitchFamily="34" charset="0"/>
              </a:rPr>
              <a:t> Account {</a:t>
            </a:r>
          </a:p>
          <a:p>
            <a:r>
              <a:rPr lang="en-US" altLang="zh-CN" sz="1600" b="1" dirty="0">
                <a:solidFill>
                  <a:srgbClr val="7F0055"/>
                </a:solidFill>
                <a:latin typeface="Calibri" panose="020F0502020204030204" pitchFamily="34" charset="0"/>
              </a:rPr>
              <a:t>  int</a:t>
            </a:r>
            <a:r>
              <a:rPr lang="en-US" altLang="zh-CN" sz="1600" b="1" dirty="0">
                <a:solidFill>
                  <a:srgbClr val="000000"/>
                </a:solidFill>
                <a:latin typeface="Calibri" panose="020F0502020204030204" pitchFamily="34" charset="0"/>
              </a:rPr>
              <a:t> </a:t>
            </a:r>
            <a:r>
              <a:rPr lang="en-US" altLang="zh-CN" sz="1600" b="1" dirty="0">
                <a:solidFill>
                  <a:srgbClr val="0000C0"/>
                </a:solidFill>
                <a:latin typeface="Calibri" panose="020F0502020204030204" pitchFamily="34" charset="0"/>
              </a:rPr>
              <a:t>balance</a:t>
            </a:r>
            <a:r>
              <a:rPr lang="en-US" altLang="zh-CN" sz="1600" b="1" dirty="0">
                <a:solidFill>
                  <a:srgbClr val="000000"/>
                </a:solidFill>
                <a:latin typeface="Calibri" panose="020F0502020204030204" pitchFamily="34" charset="0"/>
              </a:rPr>
              <a:t>;</a:t>
            </a:r>
          </a:p>
          <a:p>
            <a:r>
              <a:rPr lang="en-US" altLang="zh-CN" sz="1600" dirty="0">
                <a:solidFill>
                  <a:srgbClr val="000000"/>
                </a:solidFill>
                <a:latin typeface="Calibri" panose="020F0502020204030204" pitchFamily="34" charset="0"/>
              </a:rPr>
              <a:t>  Account(){</a:t>
            </a:r>
            <a:r>
              <a:rPr lang="en-US" altLang="zh-CN" sz="1600" dirty="0">
                <a:solidFill>
                  <a:srgbClr val="0000C0"/>
                </a:solidFill>
                <a:latin typeface="Calibri" panose="020F0502020204030204" pitchFamily="34" charset="0"/>
              </a:rPr>
              <a:t>balance</a:t>
            </a:r>
            <a:r>
              <a:rPr lang="en-US" altLang="zh-CN" sz="1600" dirty="0">
                <a:solidFill>
                  <a:srgbClr val="000000"/>
                </a:solidFill>
                <a:latin typeface="Calibri" panose="020F0502020204030204" pitchFamily="34" charset="0"/>
              </a:rPr>
              <a:t> = 0;}</a:t>
            </a:r>
          </a:p>
          <a:p>
            <a:r>
              <a:rPr lang="en-US" altLang="zh-CN" sz="1600" b="1" dirty="0">
                <a:solidFill>
                  <a:srgbClr val="7F0055"/>
                </a:solidFill>
                <a:latin typeface="Calibri" panose="020F0502020204030204" pitchFamily="34" charset="0"/>
              </a:rPr>
              <a:t>  public</a:t>
            </a:r>
            <a:r>
              <a:rPr lang="en-US" altLang="zh-CN" sz="1600" b="1" dirty="0">
                <a:solidFill>
                  <a:srgbClr val="000000"/>
                </a:solidFill>
                <a:latin typeface="Calibri" panose="020F0502020204030204" pitchFamily="34" charset="0"/>
              </a:rPr>
              <a:t> </a:t>
            </a:r>
            <a:r>
              <a:rPr lang="en-US" altLang="zh-CN" sz="1600" b="1" dirty="0">
                <a:solidFill>
                  <a:srgbClr val="7F0055"/>
                </a:solidFill>
                <a:latin typeface="Calibri" panose="020F0502020204030204" pitchFamily="34" charset="0"/>
              </a:rPr>
              <a:t>int</a:t>
            </a:r>
            <a:r>
              <a:rPr lang="en-US" altLang="zh-CN" sz="1600" b="1" dirty="0">
                <a:solidFill>
                  <a:srgbClr val="000000"/>
                </a:solidFill>
                <a:latin typeface="Calibri" panose="020F0502020204030204" pitchFamily="34" charset="0"/>
              </a:rPr>
              <a:t> </a:t>
            </a:r>
            <a:r>
              <a:rPr lang="en-US" altLang="zh-CN" sz="1600" b="1" dirty="0" err="1">
                <a:solidFill>
                  <a:srgbClr val="000000"/>
                </a:solidFill>
                <a:latin typeface="Calibri" panose="020F0502020204030204" pitchFamily="34" charset="0"/>
              </a:rPr>
              <a:t>getBalance</a:t>
            </a:r>
            <a:r>
              <a:rPr lang="en-US" altLang="zh-CN" sz="1600" b="1" dirty="0">
                <a:solidFill>
                  <a:srgbClr val="000000"/>
                </a:solidFill>
                <a:latin typeface="Calibri" panose="020F0502020204030204" pitchFamily="34" charset="0"/>
              </a:rPr>
              <a:t>() {</a:t>
            </a:r>
            <a:r>
              <a:rPr lang="en-US" altLang="zh-CN" sz="1600" b="1" dirty="0">
                <a:solidFill>
                  <a:srgbClr val="7F0055"/>
                </a:solidFill>
                <a:latin typeface="Calibri" panose="020F0502020204030204" pitchFamily="34" charset="0"/>
              </a:rPr>
              <a:t>return</a:t>
            </a:r>
            <a:r>
              <a:rPr lang="en-US" altLang="zh-CN" sz="1600" b="1" dirty="0">
                <a:solidFill>
                  <a:srgbClr val="000000"/>
                </a:solidFill>
                <a:latin typeface="Calibri" panose="020F0502020204030204" pitchFamily="34" charset="0"/>
              </a:rPr>
              <a:t> </a:t>
            </a:r>
            <a:r>
              <a:rPr lang="en-US" altLang="zh-CN" sz="1600" b="1" dirty="0">
                <a:solidFill>
                  <a:srgbClr val="0000C0"/>
                </a:solidFill>
                <a:latin typeface="Calibri" panose="020F0502020204030204" pitchFamily="34" charset="0"/>
              </a:rPr>
              <a:t>balance</a:t>
            </a:r>
            <a:r>
              <a:rPr lang="en-US" altLang="zh-CN" sz="1600" b="1" dirty="0">
                <a:solidFill>
                  <a:srgbClr val="000000"/>
                </a:solidFill>
                <a:latin typeface="Calibri" panose="020F0502020204030204" pitchFamily="34" charset="0"/>
              </a:rPr>
              <a:t>;}</a:t>
            </a:r>
          </a:p>
          <a:p>
            <a:r>
              <a:rPr lang="en-US" altLang="zh-CN" sz="1600" b="1" dirty="0">
                <a:solidFill>
                  <a:srgbClr val="7F0055"/>
                </a:solidFill>
                <a:latin typeface="Calibri" panose="020F0502020204030204" pitchFamily="34" charset="0"/>
              </a:rPr>
              <a:t>  synchronized</a:t>
            </a:r>
            <a:r>
              <a:rPr lang="en-US" altLang="zh-CN" sz="1600" b="1" dirty="0">
                <a:solidFill>
                  <a:srgbClr val="000000"/>
                </a:solidFill>
                <a:latin typeface="Calibri" panose="020F0502020204030204" pitchFamily="34" charset="0"/>
              </a:rPr>
              <a:t> </a:t>
            </a:r>
            <a:r>
              <a:rPr lang="en-US" altLang="zh-CN" sz="1600" b="1" dirty="0">
                <a:solidFill>
                  <a:srgbClr val="7F0055"/>
                </a:solidFill>
                <a:latin typeface="Calibri" panose="020F0502020204030204" pitchFamily="34" charset="0"/>
              </a:rPr>
              <a:t>void</a:t>
            </a:r>
            <a:r>
              <a:rPr lang="en-US" altLang="zh-CN" sz="1600" b="1" dirty="0">
                <a:solidFill>
                  <a:srgbClr val="000000"/>
                </a:solidFill>
                <a:latin typeface="Calibri" panose="020F0502020204030204" pitchFamily="34" charset="0"/>
              </a:rPr>
              <a:t> deposit(</a:t>
            </a:r>
            <a:r>
              <a:rPr lang="en-US" altLang="zh-CN" sz="1600" b="1" dirty="0">
                <a:solidFill>
                  <a:srgbClr val="7F0055"/>
                </a:solidFill>
                <a:latin typeface="Calibri" panose="020F0502020204030204" pitchFamily="34" charset="0"/>
              </a:rPr>
              <a:t>int</a:t>
            </a:r>
            <a:r>
              <a:rPr lang="en-US" altLang="zh-CN" sz="1600" b="1" dirty="0">
                <a:solidFill>
                  <a:srgbClr val="000000"/>
                </a:solidFill>
                <a:latin typeface="Calibri" panose="020F0502020204030204" pitchFamily="34" charset="0"/>
              </a:rPr>
              <a:t> </a:t>
            </a:r>
            <a:r>
              <a:rPr lang="en-US" altLang="zh-CN" sz="1600" b="1" dirty="0">
                <a:solidFill>
                  <a:srgbClr val="6A3E3E"/>
                </a:solidFill>
                <a:latin typeface="Calibri" panose="020F0502020204030204" pitchFamily="34" charset="0"/>
              </a:rPr>
              <a:t>num</a:t>
            </a:r>
            <a:r>
              <a:rPr lang="en-US" altLang="zh-CN" sz="1600" b="1" dirty="0">
                <a:solidFill>
                  <a:srgbClr val="000000"/>
                </a:solidFill>
                <a:latin typeface="Calibri" panose="020F0502020204030204" pitchFamily="34" charset="0"/>
              </a:rPr>
              <a:t>) {</a:t>
            </a:r>
          </a:p>
          <a:p>
            <a:r>
              <a:rPr lang="en-US" altLang="zh-CN" sz="1600" dirty="0">
                <a:solidFill>
                  <a:srgbClr val="000000"/>
                </a:solidFill>
                <a:latin typeface="Calibri" panose="020F0502020204030204" pitchFamily="34" charset="0"/>
              </a:rPr>
              <a:t>     </a:t>
            </a:r>
            <a:r>
              <a:rPr lang="en-US" altLang="zh-CN" sz="1600" dirty="0">
                <a:solidFill>
                  <a:srgbClr val="0000C0"/>
                </a:solidFill>
                <a:latin typeface="Calibri" panose="020F0502020204030204" pitchFamily="34" charset="0"/>
              </a:rPr>
              <a:t>balance</a:t>
            </a:r>
            <a:r>
              <a:rPr lang="en-US" altLang="zh-CN" sz="1600" dirty="0">
                <a:solidFill>
                  <a:srgbClr val="000000"/>
                </a:solidFill>
                <a:latin typeface="Calibri" panose="020F0502020204030204" pitchFamily="34" charset="0"/>
              </a:rPr>
              <a:t> += </a:t>
            </a:r>
            <a:r>
              <a:rPr lang="en-US" altLang="zh-CN" sz="1600" dirty="0">
                <a:solidFill>
                  <a:srgbClr val="6A3E3E"/>
                </a:solidFill>
                <a:latin typeface="Calibri" panose="020F0502020204030204" pitchFamily="34" charset="0"/>
              </a:rPr>
              <a:t>num</a:t>
            </a:r>
            <a:r>
              <a:rPr lang="en-US" altLang="zh-CN" sz="1600" dirty="0">
                <a:solidFill>
                  <a:srgbClr val="000000"/>
                </a:solidFill>
                <a:latin typeface="Calibri" panose="020F0502020204030204" pitchFamily="34" charset="0"/>
              </a:rPr>
              <a:t>;</a:t>
            </a:r>
          </a:p>
          <a:p>
            <a:r>
              <a:rPr lang="en-US" altLang="zh-CN" sz="1600" dirty="0">
                <a:solidFill>
                  <a:srgbClr val="000000"/>
                </a:solidFill>
                <a:latin typeface="Calibri" panose="020F0502020204030204" pitchFamily="34" charset="0"/>
              </a:rPr>
              <a:t>     </a:t>
            </a:r>
            <a:r>
              <a:rPr lang="en-US" altLang="zh-CN" sz="1600" dirty="0" err="1">
                <a:solidFill>
                  <a:srgbClr val="000000"/>
                </a:solidFill>
                <a:latin typeface="Calibri" panose="020F0502020204030204" pitchFamily="34" charset="0"/>
              </a:rPr>
              <a:t>System.</a:t>
            </a:r>
            <a:r>
              <a:rPr lang="en-US" altLang="zh-CN" sz="1600" b="1" i="1" dirty="0" err="1">
                <a:solidFill>
                  <a:srgbClr val="0000C0"/>
                </a:solidFill>
                <a:latin typeface="Calibri" panose="020F0502020204030204" pitchFamily="34" charset="0"/>
              </a:rPr>
              <a:t>out</a:t>
            </a:r>
            <a:r>
              <a:rPr lang="en-US" altLang="zh-CN" sz="1600" b="1" i="1" dirty="0" err="1">
                <a:solidFill>
                  <a:srgbClr val="000000"/>
                </a:solidFill>
                <a:latin typeface="Calibri" panose="020F0502020204030204" pitchFamily="34" charset="0"/>
              </a:rPr>
              <a:t>.</a:t>
            </a:r>
            <a:r>
              <a:rPr lang="en-US" altLang="zh-CN" sz="1600" b="1" dirty="0" err="1">
                <a:solidFill>
                  <a:srgbClr val="000000"/>
                </a:solidFill>
                <a:latin typeface="Calibri" panose="020F0502020204030204" pitchFamily="34" charset="0"/>
              </a:rPr>
              <a:t>println</a:t>
            </a:r>
            <a:r>
              <a:rPr lang="en-US" altLang="zh-CN" sz="1600" b="1" dirty="0">
                <a:solidFill>
                  <a:srgbClr val="000000"/>
                </a:solidFill>
                <a:latin typeface="Calibri" panose="020F0502020204030204" pitchFamily="34" charset="0"/>
              </a:rPr>
              <a:t>(</a:t>
            </a:r>
            <a:r>
              <a:rPr lang="en-US" altLang="zh-CN" sz="1600" b="1" dirty="0" err="1">
                <a:solidFill>
                  <a:srgbClr val="000000"/>
                </a:solidFill>
                <a:latin typeface="Calibri" panose="020F0502020204030204" pitchFamily="34" charset="0"/>
              </a:rPr>
              <a:t>Thread</a:t>
            </a:r>
            <a:r>
              <a:rPr lang="en-US" altLang="zh-CN" sz="1600" b="1" i="1" dirty="0" err="1">
                <a:solidFill>
                  <a:srgbClr val="000000"/>
                </a:solidFill>
                <a:latin typeface="Calibri" panose="020F0502020204030204" pitchFamily="34" charset="0"/>
              </a:rPr>
              <a:t>.currentThread</a:t>
            </a:r>
            <a:r>
              <a:rPr lang="en-US" altLang="zh-CN" sz="1600" b="1" i="1" dirty="0">
                <a:solidFill>
                  <a:srgbClr val="000000"/>
                </a:solidFill>
                <a:latin typeface="Calibri" panose="020F0502020204030204" pitchFamily="34" charset="0"/>
              </a:rPr>
              <a:t>().</a:t>
            </a:r>
            <a:r>
              <a:rPr lang="en-US" altLang="zh-CN" sz="1600" b="1" dirty="0" err="1">
                <a:solidFill>
                  <a:srgbClr val="000000"/>
                </a:solidFill>
                <a:latin typeface="Calibri" panose="020F0502020204030204" pitchFamily="34" charset="0"/>
              </a:rPr>
              <a:t>getName</a:t>
            </a:r>
            <a:r>
              <a:rPr lang="en-US" altLang="zh-CN" sz="1600" b="1" dirty="0">
                <a:solidFill>
                  <a:srgbClr val="000000"/>
                </a:solidFill>
                <a:latin typeface="Calibri" panose="020F0502020204030204" pitchFamily="34" charset="0"/>
              </a:rPr>
              <a:t>() + </a:t>
            </a:r>
            <a:r>
              <a:rPr lang="en-US" altLang="zh-CN" sz="1600" b="1" dirty="0">
                <a:solidFill>
                  <a:srgbClr val="2A00FF"/>
                </a:solidFill>
                <a:latin typeface="Calibri" panose="020F0502020204030204" pitchFamily="34" charset="0"/>
              </a:rPr>
              <a:t>" stores 2000."</a:t>
            </a:r>
            <a:r>
              <a:rPr lang="en-US" altLang="zh-CN" sz="1600" b="1" dirty="0">
                <a:solidFill>
                  <a:srgbClr val="000000"/>
                </a:solidFill>
                <a:latin typeface="Calibri" panose="020F0502020204030204" pitchFamily="34" charset="0"/>
              </a:rPr>
              <a:t>);</a:t>
            </a:r>
          </a:p>
          <a:p>
            <a:r>
              <a:rPr lang="en-US" altLang="zh-CN" sz="1600" dirty="0">
                <a:solidFill>
                  <a:srgbClr val="000000"/>
                </a:solidFill>
                <a:latin typeface="Calibri" panose="020F0502020204030204" pitchFamily="34" charset="0"/>
              </a:rPr>
              <a:t>     notify();</a:t>
            </a:r>
          </a:p>
          <a:p>
            <a:r>
              <a:rPr lang="en-US" altLang="zh-CN" sz="1600" dirty="0">
                <a:solidFill>
                  <a:srgbClr val="000000"/>
                </a:solidFill>
                <a:latin typeface="Calibri" panose="020F0502020204030204" pitchFamily="34" charset="0"/>
              </a:rPr>
              <a:t>  }</a:t>
            </a:r>
          </a:p>
          <a:p>
            <a:r>
              <a:rPr lang="en-US" altLang="zh-CN" sz="1600" b="1" dirty="0">
                <a:solidFill>
                  <a:srgbClr val="7F0055"/>
                </a:solidFill>
                <a:latin typeface="Calibri" panose="020F0502020204030204" pitchFamily="34" charset="0"/>
              </a:rPr>
              <a:t>  synchronized</a:t>
            </a:r>
            <a:r>
              <a:rPr lang="en-US" altLang="zh-CN" sz="1600" b="1" dirty="0">
                <a:solidFill>
                  <a:srgbClr val="000000"/>
                </a:solidFill>
                <a:latin typeface="Calibri" panose="020F0502020204030204" pitchFamily="34" charset="0"/>
              </a:rPr>
              <a:t> </a:t>
            </a:r>
            <a:r>
              <a:rPr lang="en-US" altLang="zh-CN" sz="1600" b="1" dirty="0">
                <a:solidFill>
                  <a:srgbClr val="7F0055"/>
                </a:solidFill>
                <a:latin typeface="Calibri" panose="020F0502020204030204" pitchFamily="34" charset="0"/>
              </a:rPr>
              <a:t>void</a:t>
            </a:r>
            <a:r>
              <a:rPr lang="en-US" altLang="zh-CN" sz="1600" b="1" dirty="0">
                <a:solidFill>
                  <a:srgbClr val="000000"/>
                </a:solidFill>
                <a:latin typeface="Calibri" panose="020F0502020204030204" pitchFamily="34" charset="0"/>
              </a:rPr>
              <a:t> withdraw(</a:t>
            </a:r>
            <a:r>
              <a:rPr lang="en-US" altLang="zh-CN" sz="1600" b="1" dirty="0">
                <a:solidFill>
                  <a:srgbClr val="7F0055"/>
                </a:solidFill>
                <a:latin typeface="Calibri" panose="020F0502020204030204" pitchFamily="34" charset="0"/>
              </a:rPr>
              <a:t>int</a:t>
            </a:r>
            <a:r>
              <a:rPr lang="en-US" altLang="zh-CN" sz="1600" b="1" dirty="0">
                <a:solidFill>
                  <a:srgbClr val="000000"/>
                </a:solidFill>
                <a:latin typeface="Calibri" panose="020F0502020204030204" pitchFamily="34" charset="0"/>
              </a:rPr>
              <a:t> </a:t>
            </a:r>
            <a:r>
              <a:rPr lang="en-US" altLang="zh-CN" sz="1600" b="1" dirty="0">
                <a:solidFill>
                  <a:srgbClr val="6A3E3E"/>
                </a:solidFill>
                <a:latin typeface="Calibri" panose="020F0502020204030204" pitchFamily="34" charset="0"/>
              </a:rPr>
              <a:t>num</a:t>
            </a:r>
            <a:r>
              <a:rPr lang="en-US" altLang="zh-CN" sz="1600" b="1" dirty="0">
                <a:solidFill>
                  <a:srgbClr val="000000"/>
                </a:solidFill>
                <a:latin typeface="Calibri" panose="020F0502020204030204" pitchFamily="34" charset="0"/>
              </a:rPr>
              <a:t>) {</a:t>
            </a:r>
          </a:p>
          <a:p>
            <a:r>
              <a:rPr lang="en-US" altLang="zh-CN" sz="1600" b="1" dirty="0">
                <a:solidFill>
                  <a:srgbClr val="7F0055"/>
                </a:solidFill>
                <a:latin typeface="Calibri" panose="020F0502020204030204" pitchFamily="34" charset="0"/>
              </a:rPr>
              <a:t>    </a:t>
            </a:r>
            <a:r>
              <a:rPr lang="en-US" altLang="zh-CN" sz="1600" b="1" dirty="0" err="1">
                <a:solidFill>
                  <a:srgbClr val="7F0055"/>
                </a:solidFill>
                <a:latin typeface="Calibri" panose="020F0502020204030204" pitchFamily="34" charset="0"/>
              </a:rPr>
              <a:t>boolean</a:t>
            </a:r>
            <a:r>
              <a:rPr lang="en-US" altLang="zh-CN" sz="1600" b="1" dirty="0">
                <a:solidFill>
                  <a:srgbClr val="000000"/>
                </a:solidFill>
                <a:latin typeface="Calibri" panose="020F0502020204030204" pitchFamily="34" charset="0"/>
              </a:rPr>
              <a:t> </a:t>
            </a:r>
            <a:r>
              <a:rPr lang="en-US" altLang="zh-CN" sz="1600" b="1" dirty="0">
                <a:solidFill>
                  <a:srgbClr val="6A3E3E"/>
                </a:solidFill>
                <a:latin typeface="Calibri" panose="020F0502020204030204" pitchFamily="34" charset="0"/>
              </a:rPr>
              <a:t>ok</a:t>
            </a:r>
            <a:r>
              <a:rPr lang="en-US" altLang="zh-CN" sz="1600" b="1" dirty="0">
                <a:solidFill>
                  <a:srgbClr val="000000"/>
                </a:solidFill>
                <a:latin typeface="Calibri" panose="020F0502020204030204" pitchFamily="34" charset="0"/>
              </a:rPr>
              <a:t> = </a:t>
            </a:r>
            <a:r>
              <a:rPr lang="en-US" altLang="zh-CN" sz="1600" b="1" dirty="0">
                <a:solidFill>
                  <a:srgbClr val="7F0055"/>
                </a:solidFill>
                <a:latin typeface="Calibri" panose="020F0502020204030204" pitchFamily="34" charset="0"/>
              </a:rPr>
              <a:t>false</a:t>
            </a:r>
            <a:r>
              <a:rPr lang="en-US" altLang="zh-CN" sz="1600" b="1" dirty="0">
                <a:solidFill>
                  <a:srgbClr val="000000"/>
                </a:solidFill>
                <a:latin typeface="Calibri" panose="020F0502020204030204" pitchFamily="34" charset="0"/>
              </a:rPr>
              <a:t>;</a:t>
            </a:r>
          </a:p>
          <a:p>
            <a:r>
              <a:rPr lang="en-US" altLang="zh-CN" sz="1600" b="1" dirty="0">
                <a:solidFill>
                  <a:srgbClr val="7F0055"/>
                </a:solidFill>
                <a:latin typeface="Calibri" panose="020F0502020204030204" pitchFamily="34" charset="0"/>
              </a:rPr>
              <a:t>    while</a:t>
            </a:r>
            <a:r>
              <a:rPr lang="en-US" altLang="zh-CN" sz="1600" b="1" dirty="0">
                <a:solidFill>
                  <a:srgbClr val="000000"/>
                </a:solidFill>
                <a:latin typeface="Calibri" panose="020F0502020204030204" pitchFamily="34" charset="0"/>
              </a:rPr>
              <a:t>(!</a:t>
            </a:r>
            <a:r>
              <a:rPr lang="en-US" altLang="zh-CN" sz="1600" b="1" dirty="0">
                <a:solidFill>
                  <a:srgbClr val="6A3E3E"/>
                </a:solidFill>
                <a:latin typeface="Calibri" panose="020F0502020204030204" pitchFamily="34" charset="0"/>
              </a:rPr>
              <a:t>ok</a:t>
            </a:r>
            <a:r>
              <a:rPr lang="en-US" altLang="zh-CN" sz="1600" b="1" dirty="0">
                <a:solidFill>
                  <a:srgbClr val="000000"/>
                </a:solidFill>
                <a:latin typeface="Calibri" panose="020F0502020204030204" pitchFamily="34" charset="0"/>
              </a:rPr>
              <a:t>) {</a:t>
            </a:r>
          </a:p>
          <a:p>
            <a:r>
              <a:rPr lang="en-US" altLang="zh-CN" sz="1600" b="1" dirty="0">
                <a:solidFill>
                  <a:srgbClr val="7F0055"/>
                </a:solidFill>
                <a:latin typeface="Calibri" panose="020F0502020204030204" pitchFamily="34" charset="0"/>
              </a:rPr>
              <a:t>      try</a:t>
            </a:r>
            <a:r>
              <a:rPr lang="en-US" altLang="zh-CN" sz="1600" b="1" dirty="0">
                <a:solidFill>
                  <a:srgbClr val="000000"/>
                </a:solidFill>
                <a:latin typeface="Calibri" panose="020F0502020204030204" pitchFamily="34" charset="0"/>
              </a:rPr>
              <a:t> {</a:t>
            </a:r>
          </a:p>
          <a:p>
            <a:r>
              <a:rPr lang="en-US" altLang="zh-CN" sz="1600" b="1" dirty="0">
                <a:solidFill>
                  <a:srgbClr val="7F0055"/>
                </a:solidFill>
                <a:latin typeface="Calibri" panose="020F0502020204030204" pitchFamily="34" charset="0"/>
              </a:rPr>
              <a:t>        if</a:t>
            </a:r>
            <a:r>
              <a:rPr lang="en-US" altLang="zh-CN" sz="1600" b="1" dirty="0">
                <a:solidFill>
                  <a:srgbClr val="000000"/>
                </a:solidFill>
                <a:latin typeface="Calibri" panose="020F0502020204030204" pitchFamily="34" charset="0"/>
              </a:rPr>
              <a:t>(</a:t>
            </a:r>
            <a:r>
              <a:rPr lang="en-US" altLang="zh-CN" sz="1600" b="1" dirty="0">
                <a:solidFill>
                  <a:srgbClr val="0000C0"/>
                </a:solidFill>
                <a:latin typeface="Calibri" panose="020F0502020204030204" pitchFamily="34" charset="0"/>
              </a:rPr>
              <a:t>balance</a:t>
            </a:r>
            <a:r>
              <a:rPr lang="en-US" altLang="zh-CN" sz="1600" b="1" dirty="0">
                <a:solidFill>
                  <a:srgbClr val="000000"/>
                </a:solidFill>
                <a:latin typeface="Calibri" panose="020F0502020204030204" pitchFamily="34" charset="0"/>
              </a:rPr>
              <a:t> &lt; </a:t>
            </a:r>
            <a:r>
              <a:rPr lang="en-US" altLang="zh-CN" sz="1600" b="1" dirty="0">
                <a:solidFill>
                  <a:srgbClr val="6A3E3E"/>
                </a:solidFill>
                <a:latin typeface="Calibri" panose="020F0502020204030204" pitchFamily="34" charset="0"/>
              </a:rPr>
              <a:t>num</a:t>
            </a:r>
            <a:r>
              <a:rPr lang="en-US" altLang="zh-CN" sz="1600" b="1" dirty="0">
                <a:solidFill>
                  <a:srgbClr val="000000"/>
                </a:solidFill>
                <a:latin typeface="Calibri" panose="020F0502020204030204" pitchFamily="34" charset="0"/>
              </a:rPr>
              <a:t>)</a:t>
            </a:r>
          </a:p>
          <a:p>
            <a:r>
              <a:rPr lang="en-US" altLang="zh-CN" sz="1600" dirty="0">
                <a:solidFill>
                  <a:srgbClr val="000000"/>
                </a:solidFill>
                <a:latin typeface="Calibri" panose="020F0502020204030204" pitchFamily="34" charset="0"/>
              </a:rPr>
              <a:t>          wait();</a:t>
            </a:r>
          </a:p>
          <a:p>
            <a:r>
              <a:rPr lang="en-US" altLang="zh-CN" sz="1600" b="1" dirty="0">
                <a:solidFill>
                  <a:srgbClr val="7F0055"/>
                </a:solidFill>
                <a:latin typeface="Calibri" panose="020F0502020204030204" pitchFamily="34" charset="0"/>
              </a:rPr>
              <a:t>       else</a:t>
            </a:r>
            <a:r>
              <a:rPr lang="en-US" altLang="zh-CN" sz="1600" b="1" dirty="0">
                <a:solidFill>
                  <a:srgbClr val="000000"/>
                </a:solidFill>
                <a:latin typeface="Calibri" panose="020F0502020204030204" pitchFamily="34" charset="0"/>
              </a:rPr>
              <a:t> {</a:t>
            </a:r>
          </a:p>
          <a:p>
            <a:r>
              <a:rPr lang="en-US" altLang="zh-CN" sz="1600" dirty="0">
                <a:solidFill>
                  <a:srgbClr val="0000C0"/>
                </a:solidFill>
                <a:latin typeface="Calibri" panose="020F0502020204030204" pitchFamily="34" charset="0"/>
              </a:rPr>
              <a:t>         balance</a:t>
            </a:r>
            <a:r>
              <a:rPr lang="en-US" altLang="zh-CN" sz="1600" dirty="0">
                <a:solidFill>
                  <a:srgbClr val="000000"/>
                </a:solidFill>
                <a:latin typeface="Calibri" panose="020F0502020204030204" pitchFamily="34" charset="0"/>
              </a:rPr>
              <a:t> -= </a:t>
            </a:r>
            <a:r>
              <a:rPr lang="en-US" altLang="zh-CN" sz="1600" dirty="0">
                <a:solidFill>
                  <a:srgbClr val="6A3E3E"/>
                </a:solidFill>
                <a:latin typeface="Calibri" panose="020F0502020204030204" pitchFamily="34" charset="0"/>
              </a:rPr>
              <a:t>num</a:t>
            </a:r>
            <a:r>
              <a:rPr lang="en-US" altLang="zh-CN" sz="1600" dirty="0">
                <a:solidFill>
                  <a:srgbClr val="000000"/>
                </a:solidFill>
                <a:latin typeface="Calibri" panose="020F0502020204030204" pitchFamily="34" charset="0"/>
              </a:rPr>
              <a:t>;</a:t>
            </a:r>
          </a:p>
          <a:p>
            <a:r>
              <a:rPr lang="en-US" altLang="zh-CN" sz="1600" dirty="0">
                <a:solidFill>
                  <a:srgbClr val="000000"/>
                </a:solidFill>
                <a:latin typeface="Calibri" panose="020F0502020204030204" pitchFamily="34" charset="0"/>
              </a:rPr>
              <a:t>          </a:t>
            </a:r>
            <a:r>
              <a:rPr lang="en-US" altLang="zh-CN" sz="1600" dirty="0" err="1">
                <a:solidFill>
                  <a:srgbClr val="000000"/>
                </a:solidFill>
                <a:latin typeface="Calibri" panose="020F0502020204030204" pitchFamily="34" charset="0"/>
              </a:rPr>
              <a:t>System.</a:t>
            </a:r>
            <a:r>
              <a:rPr lang="en-US" altLang="zh-CN" sz="1600" b="1" i="1" dirty="0" err="1">
                <a:solidFill>
                  <a:srgbClr val="0000C0"/>
                </a:solidFill>
                <a:latin typeface="Calibri" panose="020F0502020204030204" pitchFamily="34" charset="0"/>
              </a:rPr>
              <a:t>out</a:t>
            </a:r>
            <a:r>
              <a:rPr lang="en-US" altLang="zh-CN" sz="1600" b="1" i="1" dirty="0" err="1">
                <a:solidFill>
                  <a:srgbClr val="000000"/>
                </a:solidFill>
                <a:latin typeface="Calibri" panose="020F0502020204030204" pitchFamily="34" charset="0"/>
              </a:rPr>
              <a:t>.</a:t>
            </a:r>
            <a:r>
              <a:rPr lang="en-US" altLang="zh-CN" sz="1600" b="1" dirty="0" err="1">
                <a:solidFill>
                  <a:srgbClr val="000000"/>
                </a:solidFill>
                <a:latin typeface="Calibri" panose="020F0502020204030204" pitchFamily="34" charset="0"/>
              </a:rPr>
              <a:t>println</a:t>
            </a:r>
            <a:r>
              <a:rPr lang="en-US" altLang="zh-CN" sz="1600" b="1" dirty="0">
                <a:solidFill>
                  <a:srgbClr val="000000"/>
                </a:solidFill>
                <a:latin typeface="Calibri" panose="020F0502020204030204" pitchFamily="34" charset="0"/>
              </a:rPr>
              <a:t>(</a:t>
            </a:r>
            <a:r>
              <a:rPr lang="en-US" altLang="zh-CN" sz="1600" b="1" dirty="0" err="1">
                <a:solidFill>
                  <a:srgbClr val="000000"/>
                </a:solidFill>
                <a:latin typeface="Calibri" panose="020F0502020204030204" pitchFamily="34" charset="0"/>
              </a:rPr>
              <a:t>Thread</a:t>
            </a:r>
            <a:r>
              <a:rPr lang="en-US" altLang="zh-CN" sz="1600" b="1" i="1" dirty="0" err="1">
                <a:solidFill>
                  <a:srgbClr val="000000"/>
                </a:solidFill>
                <a:latin typeface="Calibri" panose="020F0502020204030204" pitchFamily="34" charset="0"/>
              </a:rPr>
              <a:t>.currentThread</a:t>
            </a:r>
            <a:r>
              <a:rPr lang="en-US" altLang="zh-CN" sz="1600" b="1" i="1" dirty="0">
                <a:solidFill>
                  <a:srgbClr val="000000"/>
                </a:solidFill>
                <a:latin typeface="Calibri" panose="020F0502020204030204" pitchFamily="34" charset="0"/>
              </a:rPr>
              <a:t>().</a:t>
            </a:r>
            <a:r>
              <a:rPr lang="en-US" altLang="zh-CN" sz="1600" b="1" dirty="0" err="1">
                <a:solidFill>
                  <a:srgbClr val="000000"/>
                </a:solidFill>
                <a:latin typeface="Calibri" panose="020F0502020204030204" pitchFamily="34" charset="0"/>
              </a:rPr>
              <a:t>getName</a:t>
            </a:r>
            <a:r>
              <a:rPr lang="en-US" altLang="zh-CN" sz="1600" b="1" dirty="0">
                <a:solidFill>
                  <a:srgbClr val="000000"/>
                </a:solidFill>
                <a:latin typeface="Calibri" panose="020F0502020204030204" pitchFamily="34" charset="0"/>
              </a:rPr>
              <a:t>() + </a:t>
            </a:r>
            <a:r>
              <a:rPr lang="en-US" altLang="zh-CN" sz="1600" b="1" dirty="0">
                <a:solidFill>
                  <a:srgbClr val="2A00FF"/>
                </a:solidFill>
                <a:latin typeface="Calibri" panose="020F0502020204030204" pitchFamily="34" charset="0"/>
              </a:rPr>
              <a:t>" withdraws 600."</a:t>
            </a:r>
            <a:r>
              <a:rPr lang="en-US" altLang="zh-CN" sz="1600" b="1" dirty="0">
                <a:solidFill>
                  <a:srgbClr val="000000"/>
                </a:solidFill>
                <a:latin typeface="Calibri" panose="020F0502020204030204" pitchFamily="34" charset="0"/>
              </a:rPr>
              <a:t>);</a:t>
            </a:r>
          </a:p>
          <a:p>
            <a:r>
              <a:rPr lang="en-US" altLang="zh-CN" sz="1600" dirty="0">
                <a:solidFill>
                  <a:srgbClr val="6A3E3E"/>
                </a:solidFill>
                <a:latin typeface="Calibri" panose="020F0502020204030204" pitchFamily="34" charset="0"/>
              </a:rPr>
              <a:t>         ok</a:t>
            </a:r>
            <a:r>
              <a:rPr lang="en-US" altLang="zh-CN" sz="1600" dirty="0">
                <a:solidFill>
                  <a:srgbClr val="000000"/>
                </a:solidFill>
                <a:latin typeface="Calibri" panose="020F0502020204030204" pitchFamily="34" charset="0"/>
              </a:rPr>
              <a:t> = </a:t>
            </a:r>
            <a:r>
              <a:rPr lang="en-US" altLang="zh-CN" sz="1600" b="1" dirty="0">
                <a:solidFill>
                  <a:srgbClr val="7F0055"/>
                </a:solidFill>
                <a:latin typeface="Calibri" panose="020F0502020204030204" pitchFamily="34" charset="0"/>
              </a:rPr>
              <a:t>true</a:t>
            </a:r>
            <a:r>
              <a:rPr lang="en-US" altLang="zh-CN" sz="1600" b="1" dirty="0">
                <a:solidFill>
                  <a:srgbClr val="000000"/>
                </a:solidFill>
                <a:latin typeface="Calibri" panose="020F0502020204030204" pitchFamily="34" charset="0"/>
              </a:rPr>
              <a:t>;</a:t>
            </a:r>
          </a:p>
          <a:p>
            <a:r>
              <a:rPr lang="en-US" altLang="zh-CN" sz="1600" dirty="0">
                <a:solidFill>
                  <a:srgbClr val="000000"/>
                </a:solidFill>
                <a:latin typeface="Calibri" panose="020F0502020204030204" pitchFamily="34" charset="0"/>
              </a:rPr>
              <a:t>         notify();</a:t>
            </a:r>
          </a:p>
          <a:p>
            <a:r>
              <a:rPr lang="en-US" altLang="zh-CN" sz="1600" dirty="0">
                <a:solidFill>
                  <a:srgbClr val="000000"/>
                </a:solidFill>
                <a:latin typeface="Calibri" panose="020F0502020204030204" pitchFamily="34" charset="0"/>
              </a:rPr>
              <a:t>       }</a:t>
            </a:r>
          </a:p>
          <a:p>
            <a:r>
              <a:rPr lang="en-US" altLang="zh-CN" sz="1600" dirty="0">
                <a:solidFill>
                  <a:srgbClr val="000000"/>
                </a:solidFill>
                <a:latin typeface="Calibri" panose="020F0502020204030204" pitchFamily="34" charset="0"/>
              </a:rPr>
              <a:t>    }</a:t>
            </a:r>
            <a:r>
              <a:rPr lang="en-US" altLang="zh-CN" sz="1600" b="1" dirty="0">
                <a:solidFill>
                  <a:srgbClr val="7F0055"/>
                </a:solidFill>
                <a:latin typeface="Calibri" panose="020F0502020204030204" pitchFamily="34" charset="0"/>
              </a:rPr>
              <a:t>catch</a:t>
            </a:r>
            <a:r>
              <a:rPr lang="en-US" altLang="zh-CN" sz="1600" b="1" dirty="0">
                <a:solidFill>
                  <a:srgbClr val="000000"/>
                </a:solidFill>
                <a:latin typeface="Calibri" panose="020F0502020204030204" pitchFamily="34" charset="0"/>
              </a:rPr>
              <a:t>(</a:t>
            </a:r>
            <a:r>
              <a:rPr lang="en-US" altLang="zh-CN" sz="1600" b="1" dirty="0" err="1">
                <a:solidFill>
                  <a:srgbClr val="000000"/>
                </a:solidFill>
                <a:latin typeface="Calibri" panose="020F0502020204030204" pitchFamily="34" charset="0"/>
              </a:rPr>
              <a:t>InterruptedException</a:t>
            </a:r>
            <a:r>
              <a:rPr lang="en-US" altLang="zh-CN" sz="1600" b="1" dirty="0">
                <a:solidFill>
                  <a:srgbClr val="000000"/>
                </a:solidFill>
                <a:latin typeface="Calibri" panose="020F0502020204030204" pitchFamily="34" charset="0"/>
              </a:rPr>
              <a:t> </a:t>
            </a:r>
            <a:r>
              <a:rPr lang="en-US" altLang="zh-CN" sz="1600" b="1" dirty="0" err="1">
                <a:solidFill>
                  <a:srgbClr val="6A3E3E"/>
                </a:solidFill>
                <a:latin typeface="Calibri" panose="020F0502020204030204" pitchFamily="34" charset="0"/>
              </a:rPr>
              <a:t>exc</a:t>
            </a:r>
            <a:r>
              <a:rPr lang="en-US" altLang="zh-CN" sz="1600" b="1" dirty="0">
                <a:solidFill>
                  <a:srgbClr val="000000"/>
                </a:solidFill>
                <a:latin typeface="Calibri" panose="020F0502020204030204" pitchFamily="34" charset="0"/>
              </a:rPr>
              <a:t>) {</a:t>
            </a:r>
          </a:p>
          <a:p>
            <a:r>
              <a:rPr lang="en-US" altLang="zh-CN" sz="1600" dirty="0">
                <a:solidFill>
                  <a:srgbClr val="000000"/>
                </a:solidFill>
                <a:latin typeface="Calibri" panose="020F0502020204030204" pitchFamily="34" charset="0"/>
              </a:rPr>
              <a:t>       </a:t>
            </a:r>
            <a:r>
              <a:rPr lang="en-US" altLang="zh-CN" sz="1600" dirty="0" err="1">
                <a:solidFill>
                  <a:srgbClr val="000000"/>
                </a:solidFill>
                <a:latin typeface="Calibri" panose="020F0502020204030204" pitchFamily="34" charset="0"/>
              </a:rPr>
              <a:t>System.</a:t>
            </a:r>
            <a:r>
              <a:rPr lang="en-US" altLang="zh-CN" sz="1600" b="1" i="1" dirty="0" err="1">
                <a:solidFill>
                  <a:srgbClr val="0000C0"/>
                </a:solidFill>
                <a:latin typeface="Calibri" panose="020F0502020204030204" pitchFamily="34" charset="0"/>
              </a:rPr>
              <a:t>out</a:t>
            </a:r>
            <a:r>
              <a:rPr lang="en-US" altLang="zh-CN" sz="1600" b="1" i="1" dirty="0" err="1">
                <a:solidFill>
                  <a:srgbClr val="000000"/>
                </a:solidFill>
                <a:latin typeface="Calibri" panose="020F0502020204030204" pitchFamily="34" charset="0"/>
              </a:rPr>
              <a:t>.</a:t>
            </a:r>
            <a:r>
              <a:rPr lang="en-US" altLang="zh-CN" sz="1600" b="1" dirty="0" err="1">
                <a:solidFill>
                  <a:srgbClr val="000000"/>
                </a:solidFill>
                <a:latin typeface="Calibri" panose="020F0502020204030204" pitchFamily="34" charset="0"/>
              </a:rPr>
              <a:t>println</a:t>
            </a:r>
            <a:r>
              <a:rPr lang="en-US" altLang="zh-CN" sz="1600" b="1" dirty="0">
                <a:solidFill>
                  <a:srgbClr val="000000"/>
                </a:solidFill>
                <a:latin typeface="Calibri" panose="020F0502020204030204" pitchFamily="34" charset="0"/>
              </a:rPr>
              <a:t>(</a:t>
            </a:r>
            <a:r>
              <a:rPr lang="en-US" altLang="zh-CN" sz="1600" b="1" dirty="0">
                <a:solidFill>
                  <a:srgbClr val="2A00FF"/>
                </a:solidFill>
                <a:latin typeface="Calibri" panose="020F0502020204030204" pitchFamily="34" charset="0"/>
              </a:rPr>
              <a:t>"Thread interrupted."</a:t>
            </a:r>
            <a:r>
              <a:rPr lang="en-US" altLang="zh-CN" sz="1600" b="1" dirty="0">
                <a:solidFill>
                  <a:srgbClr val="000000"/>
                </a:solidFill>
                <a:latin typeface="Calibri" panose="020F0502020204030204" pitchFamily="34" charset="0"/>
              </a:rPr>
              <a:t>);</a:t>
            </a:r>
          </a:p>
          <a:p>
            <a:r>
              <a:rPr lang="en-US" altLang="zh-CN" sz="1600" dirty="0">
                <a:solidFill>
                  <a:srgbClr val="000000"/>
                </a:solidFill>
                <a:latin typeface="Calibri" panose="020F0502020204030204" pitchFamily="34" charset="0"/>
              </a:rPr>
              <a:t>    }</a:t>
            </a:r>
          </a:p>
          <a:p>
            <a:r>
              <a:rPr lang="en-US" altLang="zh-CN" sz="1600" dirty="0">
                <a:solidFill>
                  <a:srgbClr val="000000"/>
                </a:solidFill>
                <a:latin typeface="Calibri" panose="020F0502020204030204" pitchFamily="34" charset="0"/>
              </a:rPr>
              <a:t>    }</a:t>
            </a:r>
          </a:p>
          <a:p>
            <a:r>
              <a:rPr lang="en-US" altLang="zh-CN" sz="1600" dirty="0">
                <a:solidFill>
                  <a:srgbClr val="000000"/>
                </a:solidFill>
                <a:latin typeface="Calibri" panose="020F0502020204030204" pitchFamily="34" charset="0"/>
              </a:rPr>
              <a:t>  }</a:t>
            </a:r>
          </a:p>
          <a:p>
            <a:r>
              <a:rPr lang="en-US" altLang="zh-CN" sz="1600" dirty="0">
                <a:solidFill>
                  <a:srgbClr val="000000"/>
                </a:solidFill>
                <a:latin typeface="Calibri" panose="020F0502020204030204" pitchFamily="34" charset="0"/>
              </a:rPr>
              <a:t>}</a:t>
            </a:r>
          </a:p>
        </p:txBody>
      </p:sp>
    </p:spTree>
    <p:extLst>
      <p:ext uri="{BB962C8B-B14F-4D97-AF65-F5344CB8AC3E}">
        <p14:creationId xmlns:p14="http://schemas.microsoft.com/office/powerpoint/2010/main" val="21801358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AF835A0-1EEC-4768-9CE1-9534A99E4C8E}"/>
              </a:ext>
            </a:extLst>
          </p:cNvPr>
          <p:cNvSpPr/>
          <p:nvPr/>
        </p:nvSpPr>
        <p:spPr>
          <a:xfrm>
            <a:off x="21101" y="535974"/>
            <a:ext cx="4550899" cy="4801314"/>
          </a:xfrm>
          <a:prstGeom prst="rect">
            <a:avLst/>
          </a:prstGeom>
        </p:spPr>
        <p:txBody>
          <a:bodyPr wrap="square">
            <a:spAutoFit/>
          </a:bodyPr>
          <a:lstStyle/>
          <a:p>
            <a:r>
              <a:rPr lang="en-US" altLang="zh-CN" b="1" dirty="0">
                <a:solidFill>
                  <a:srgbClr val="7F0055"/>
                </a:solidFill>
                <a:latin typeface="Calibri" panose="020F0502020204030204" pitchFamily="34" charset="0"/>
              </a:rPr>
              <a:t>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class</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PutThread</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extends</a:t>
            </a:r>
            <a:r>
              <a:rPr lang="en-US" altLang="zh-CN" b="1" dirty="0">
                <a:solidFill>
                  <a:srgbClr val="000000"/>
                </a:solidFill>
                <a:latin typeface="Calibri" panose="020F0502020204030204" pitchFamily="34" charset="0"/>
              </a:rPr>
              <a:t> Thread {</a:t>
            </a:r>
          </a:p>
          <a:p>
            <a:r>
              <a:rPr lang="en-US" altLang="zh-CN" b="1" dirty="0">
                <a:solidFill>
                  <a:srgbClr val="7F0055"/>
                </a:solidFill>
                <a:latin typeface="Calibri" panose="020F0502020204030204" pitchFamily="34" charset="0"/>
              </a:rPr>
              <a:t>  private</a:t>
            </a:r>
            <a:r>
              <a:rPr lang="en-US" altLang="zh-CN" b="1" dirty="0">
                <a:solidFill>
                  <a:srgbClr val="000000"/>
                </a:solidFill>
                <a:latin typeface="Calibri" panose="020F0502020204030204" pitchFamily="34" charset="0"/>
              </a:rPr>
              <a:t> Account </a:t>
            </a:r>
            <a:r>
              <a:rPr lang="en-US" altLang="zh-CN" b="1" dirty="0">
                <a:solidFill>
                  <a:srgbClr val="0000C0"/>
                </a:solidFill>
                <a:latin typeface="Calibri" panose="020F0502020204030204" pitchFamily="34" charset="0"/>
              </a:rPr>
              <a:t>acc</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PutThread</a:t>
            </a:r>
            <a:r>
              <a:rPr lang="en-US" altLang="zh-CN" dirty="0">
                <a:solidFill>
                  <a:srgbClr val="000000"/>
                </a:solidFill>
                <a:latin typeface="Calibri" panose="020F0502020204030204" pitchFamily="34" charset="0"/>
              </a:rPr>
              <a:t>(String </a:t>
            </a:r>
            <a:r>
              <a:rPr lang="en-US" altLang="zh-CN" dirty="0">
                <a:solidFill>
                  <a:srgbClr val="6A3E3E"/>
                </a:solidFill>
                <a:latin typeface="Calibri" panose="020F0502020204030204" pitchFamily="34" charset="0"/>
              </a:rPr>
              <a:t>name</a:t>
            </a:r>
            <a:r>
              <a:rPr lang="en-US" altLang="zh-CN" dirty="0">
                <a:solidFill>
                  <a:srgbClr val="000000"/>
                </a:solidFill>
                <a:latin typeface="Calibri" panose="020F0502020204030204" pitchFamily="34" charset="0"/>
              </a:rPr>
              <a:t>, Account </a:t>
            </a:r>
            <a:r>
              <a:rPr lang="en-US" altLang="zh-CN" dirty="0">
                <a:solidFill>
                  <a:srgbClr val="6A3E3E"/>
                </a:solidFill>
                <a:latin typeface="Calibri" panose="020F0502020204030204" pitchFamily="34" charset="0"/>
              </a:rPr>
              <a:t>acc</a:t>
            </a:r>
            <a:r>
              <a:rPr lang="en-US" altLang="zh-CN" dirty="0">
                <a:solidFill>
                  <a:srgbClr val="000000"/>
                </a:solidFill>
                <a:latin typeface="Calibri" panose="020F0502020204030204" pitchFamily="34" charset="0"/>
              </a:rPr>
              <a:t>){</a:t>
            </a:r>
          </a:p>
          <a:p>
            <a:r>
              <a:rPr lang="en-US" altLang="zh-CN" b="1" dirty="0">
                <a:solidFill>
                  <a:srgbClr val="7F0055"/>
                </a:solidFill>
                <a:latin typeface="Calibri" panose="020F0502020204030204" pitchFamily="34" charset="0"/>
              </a:rPr>
              <a:t>    super</a:t>
            </a:r>
            <a:r>
              <a:rPr lang="en-US" altLang="zh-CN" b="1" dirty="0">
                <a:solidFill>
                  <a:srgbClr val="000000"/>
                </a:solidFill>
                <a:latin typeface="Calibri" panose="020F0502020204030204" pitchFamily="34" charset="0"/>
              </a:rPr>
              <a:t>(</a:t>
            </a:r>
            <a:r>
              <a:rPr lang="en-US" altLang="zh-CN" b="1" dirty="0">
                <a:solidFill>
                  <a:srgbClr val="6A3E3E"/>
                </a:solidFill>
                <a:latin typeface="Calibri" panose="020F0502020204030204" pitchFamily="34" charset="0"/>
              </a:rPr>
              <a:t>name</a:t>
            </a:r>
            <a:r>
              <a:rPr lang="en-US" altLang="zh-CN" b="1" dirty="0">
                <a:solidFill>
                  <a:srgbClr val="000000"/>
                </a:solidFill>
                <a:latin typeface="Calibri" panose="020F0502020204030204" pitchFamily="34" charset="0"/>
              </a:rPr>
              <a:t>);</a:t>
            </a:r>
          </a:p>
          <a:p>
            <a:r>
              <a:rPr lang="en-US" altLang="zh-CN" b="1" dirty="0">
                <a:solidFill>
                  <a:srgbClr val="7F0055"/>
                </a:solidFill>
                <a:latin typeface="Calibri" panose="020F0502020204030204" pitchFamily="34" charset="0"/>
              </a:rPr>
              <a:t>    </a:t>
            </a:r>
            <a:r>
              <a:rPr lang="en-US" altLang="zh-CN" b="1" dirty="0" err="1">
                <a:solidFill>
                  <a:srgbClr val="7F0055"/>
                </a:solidFill>
                <a:latin typeface="Calibri" panose="020F0502020204030204" pitchFamily="34" charset="0"/>
              </a:rPr>
              <a:t>this</a:t>
            </a:r>
            <a:r>
              <a:rPr lang="en-US" altLang="zh-CN" b="1" dirty="0" err="1">
                <a:solidFill>
                  <a:srgbClr val="000000"/>
                </a:solidFill>
                <a:latin typeface="Calibri" panose="020F0502020204030204" pitchFamily="34" charset="0"/>
              </a:rPr>
              <a:t>.</a:t>
            </a:r>
            <a:r>
              <a:rPr lang="en-US" altLang="zh-CN" b="1" dirty="0" err="1">
                <a:solidFill>
                  <a:srgbClr val="0000C0"/>
                </a:solidFill>
                <a:latin typeface="Calibri" panose="020F0502020204030204" pitchFamily="34" charset="0"/>
              </a:rPr>
              <a:t>acc</a:t>
            </a:r>
            <a:r>
              <a:rPr lang="en-US" altLang="zh-CN" b="1" dirty="0">
                <a:solidFill>
                  <a:srgbClr val="000000"/>
                </a:solidFill>
                <a:latin typeface="Calibri" panose="020F0502020204030204" pitchFamily="34" charset="0"/>
              </a:rPr>
              <a:t> = </a:t>
            </a:r>
            <a:r>
              <a:rPr lang="en-US" altLang="zh-CN" b="1" dirty="0">
                <a:solidFill>
                  <a:srgbClr val="6A3E3E"/>
                </a:solidFill>
                <a:latin typeface="Calibri" panose="020F0502020204030204" pitchFamily="34" charset="0"/>
              </a:rPr>
              <a:t>acc</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b="1" dirty="0">
                <a:solidFill>
                  <a:srgbClr val="7F0055"/>
                </a:solidFill>
                <a:latin typeface="Calibri" panose="020F0502020204030204" pitchFamily="34" charset="0"/>
              </a:rPr>
              <a:t>  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void</a:t>
            </a:r>
            <a:r>
              <a:rPr lang="en-US" altLang="zh-CN" b="1" dirty="0">
                <a:solidFill>
                  <a:srgbClr val="000000"/>
                </a:solidFill>
                <a:latin typeface="Calibri" panose="020F0502020204030204" pitchFamily="34" charset="0"/>
              </a:rPr>
              <a:t> run() {</a:t>
            </a:r>
          </a:p>
          <a:p>
            <a:r>
              <a:rPr lang="nn-NO" altLang="zh-CN" b="1" dirty="0">
                <a:solidFill>
                  <a:srgbClr val="7F0055"/>
                </a:solidFill>
                <a:latin typeface="Calibri" panose="020F0502020204030204" pitchFamily="34" charset="0"/>
              </a:rPr>
              <a:t>     for</a:t>
            </a:r>
            <a:r>
              <a:rPr lang="nn-NO" altLang="zh-CN" b="1" dirty="0">
                <a:solidFill>
                  <a:srgbClr val="000000"/>
                </a:solidFill>
                <a:latin typeface="Calibri" panose="020F0502020204030204" pitchFamily="34" charset="0"/>
              </a:rPr>
              <a:t>(</a:t>
            </a:r>
            <a:r>
              <a:rPr lang="nn-NO" altLang="zh-CN" b="1" dirty="0">
                <a:solidFill>
                  <a:srgbClr val="7F0055"/>
                </a:solidFill>
                <a:latin typeface="Calibri" panose="020F0502020204030204" pitchFamily="34" charset="0"/>
              </a:rPr>
              <a:t>int</a:t>
            </a:r>
            <a:r>
              <a:rPr lang="nn-NO" altLang="zh-CN" b="1" dirty="0">
                <a:solidFill>
                  <a:srgbClr val="000000"/>
                </a:solidFill>
                <a:latin typeface="Calibri" panose="020F0502020204030204" pitchFamily="34" charset="0"/>
              </a:rPr>
              <a:t> </a:t>
            </a:r>
            <a:r>
              <a:rPr lang="nn-NO" altLang="zh-CN" b="1" dirty="0">
                <a:solidFill>
                  <a:srgbClr val="6A3E3E"/>
                </a:solidFill>
                <a:latin typeface="Calibri" panose="020F0502020204030204" pitchFamily="34" charset="0"/>
              </a:rPr>
              <a:t>i</a:t>
            </a:r>
            <a:r>
              <a:rPr lang="nn-NO" altLang="zh-CN" b="1" dirty="0">
                <a:solidFill>
                  <a:srgbClr val="000000"/>
                </a:solidFill>
                <a:latin typeface="Calibri" panose="020F0502020204030204" pitchFamily="34" charset="0"/>
              </a:rPr>
              <a:t> = 0; </a:t>
            </a:r>
            <a:r>
              <a:rPr lang="nn-NO" altLang="zh-CN" b="1" dirty="0">
                <a:solidFill>
                  <a:srgbClr val="6A3E3E"/>
                </a:solidFill>
                <a:latin typeface="Calibri" panose="020F0502020204030204" pitchFamily="34" charset="0"/>
              </a:rPr>
              <a:t>i</a:t>
            </a:r>
            <a:r>
              <a:rPr lang="nn-NO" altLang="zh-CN" b="1" dirty="0">
                <a:solidFill>
                  <a:srgbClr val="000000"/>
                </a:solidFill>
                <a:latin typeface="Calibri" panose="020F0502020204030204" pitchFamily="34" charset="0"/>
              </a:rPr>
              <a:t> &lt; 3; </a:t>
            </a:r>
            <a:r>
              <a:rPr lang="nn-NO" altLang="zh-CN" b="1" dirty="0">
                <a:solidFill>
                  <a:srgbClr val="6A3E3E"/>
                </a:solidFill>
                <a:latin typeface="Calibri" panose="020F0502020204030204" pitchFamily="34" charset="0"/>
              </a:rPr>
              <a:t>i</a:t>
            </a:r>
            <a:r>
              <a:rPr lang="nn-NO" altLang="zh-CN" b="1" dirty="0">
                <a:solidFill>
                  <a:srgbClr val="000000"/>
                </a:solidFill>
                <a:latin typeface="Calibri" panose="020F0502020204030204" pitchFamily="34" charset="0"/>
              </a:rPr>
              <a:t>++) {</a:t>
            </a:r>
          </a:p>
          <a:p>
            <a:r>
              <a:rPr lang="en-US" altLang="zh-CN" dirty="0">
                <a:solidFill>
                  <a:srgbClr val="0000C0"/>
                </a:solidFill>
                <a:latin typeface="Calibri" panose="020F0502020204030204" pitchFamily="34" charset="0"/>
              </a:rPr>
              <a:t>       </a:t>
            </a:r>
            <a:r>
              <a:rPr lang="en-US" altLang="zh-CN" dirty="0" err="1">
                <a:solidFill>
                  <a:srgbClr val="0000C0"/>
                </a:solidFill>
                <a:latin typeface="Calibri" panose="020F0502020204030204" pitchFamily="34" charset="0"/>
              </a:rPr>
              <a:t>acc</a:t>
            </a:r>
            <a:r>
              <a:rPr lang="en-US" altLang="zh-CN" dirty="0" err="1">
                <a:solidFill>
                  <a:srgbClr val="000000"/>
                </a:solidFill>
                <a:latin typeface="Calibri" panose="020F0502020204030204" pitchFamily="34" charset="0"/>
              </a:rPr>
              <a:t>.deposit</a:t>
            </a:r>
            <a:r>
              <a:rPr lang="en-US" altLang="zh-CN" dirty="0">
                <a:solidFill>
                  <a:srgbClr val="000000"/>
                </a:solidFill>
                <a:latin typeface="Calibri" panose="020F0502020204030204" pitchFamily="34" charset="0"/>
              </a:rPr>
              <a:t>(2000);</a:t>
            </a:r>
          </a:p>
          <a:p>
            <a:r>
              <a:rPr lang="en-US" altLang="zh-CN" b="1" dirty="0">
                <a:solidFill>
                  <a:srgbClr val="7F0055"/>
                </a:solidFill>
                <a:latin typeface="Calibri" panose="020F0502020204030204" pitchFamily="34" charset="0"/>
              </a:rPr>
              <a:t>       try</a:t>
            </a:r>
            <a:r>
              <a:rPr lang="en-US" altLang="zh-CN" b="1"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Thread.</a:t>
            </a:r>
            <a:r>
              <a:rPr lang="en-US" altLang="zh-CN" i="1" dirty="0" err="1">
                <a:solidFill>
                  <a:srgbClr val="000000"/>
                </a:solidFill>
                <a:latin typeface="Calibri" panose="020F0502020204030204" pitchFamily="34" charset="0"/>
              </a:rPr>
              <a:t>sleep</a:t>
            </a:r>
            <a:r>
              <a:rPr lang="en-US" altLang="zh-CN" dirty="0">
                <a:solidFill>
                  <a:srgbClr val="000000"/>
                </a:solidFill>
                <a:latin typeface="Calibri" panose="020F0502020204030204" pitchFamily="34" charset="0"/>
              </a:rPr>
              <a:t>(2000);</a:t>
            </a:r>
          </a:p>
          <a:p>
            <a:r>
              <a:rPr lang="en-US" altLang="zh-CN"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catch</a:t>
            </a:r>
            <a:r>
              <a:rPr lang="en-US" altLang="zh-CN" b="1" dirty="0">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InterruptedException</a:t>
            </a:r>
            <a:r>
              <a:rPr lang="en-US" altLang="zh-CN" b="1" dirty="0">
                <a:solidFill>
                  <a:srgbClr val="000000"/>
                </a:solidFill>
                <a:latin typeface="Calibri" panose="020F0502020204030204" pitchFamily="34" charset="0"/>
              </a:rPr>
              <a:t> </a:t>
            </a:r>
            <a:r>
              <a:rPr lang="en-US" altLang="zh-CN" b="1" dirty="0" err="1">
                <a:solidFill>
                  <a:srgbClr val="6A3E3E"/>
                </a:solidFill>
                <a:latin typeface="Calibri" panose="020F0502020204030204" pitchFamily="34" charset="0"/>
              </a:rPr>
              <a:t>exc</a:t>
            </a:r>
            <a:r>
              <a:rPr lang="en-US" altLang="zh-CN" b="1" dirty="0">
                <a:solidFill>
                  <a:srgbClr val="000000"/>
                </a:solidFill>
                <a:latin typeface="Calibri" panose="020F0502020204030204" pitchFamily="34" charset="0"/>
              </a:rPr>
              <a:t>) {</a:t>
            </a:r>
          </a:p>
          <a:p>
            <a:r>
              <a:rPr lang="en-US" altLang="zh-CN" dirty="0">
                <a:solidFill>
                  <a:srgbClr val="6A3E3E"/>
                </a:solidFill>
                <a:latin typeface="Calibri" panose="020F0502020204030204" pitchFamily="34" charset="0"/>
              </a:rPr>
              <a:t>          </a:t>
            </a:r>
            <a:r>
              <a:rPr lang="en-US" altLang="zh-CN" dirty="0" err="1">
                <a:solidFill>
                  <a:srgbClr val="6A3E3E"/>
                </a:solidFill>
                <a:latin typeface="Calibri" panose="020F0502020204030204" pitchFamily="34" charset="0"/>
              </a:rPr>
              <a:t>exc</a:t>
            </a:r>
            <a:r>
              <a:rPr lang="en-US" altLang="zh-CN" dirty="0" err="1">
                <a:solidFill>
                  <a:srgbClr val="000000"/>
                </a:solidFill>
                <a:latin typeface="Calibri" panose="020F0502020204030204" pitchFamily="34" charset="0"/>
              </a:rPr>
              <a:t>.printStackTrace</a:t>
            </a:r>
            <a:r>
              <a:rPr lang="en-US" altLang="zh-CN"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a:t>
            </a:r>
            <a:endParaRPr lang="zh-CN" altLang="en-US" dirty="0"/>
          </a:p>
        </p:txBody>
      </p:sp>
      <p:sp>
        <p:nvSpPr>
          <p:cNvPr id="5" name="矩形 4">
            <a:extLst>
              <a:ext uri="{FF2B5EF4-FFF2-40B4-BE49-F238E27FC236}">
                <a16:creationId xmlns:a16="http://schemas.microsoft.com/office/drawing/2014/main" id="{CD293BD1-3FDC-4973-999F-3167D6C9B129}"/>
              </a:ext>
            </a:extLst>
          </p:cNvPr>
          <p:cNvSpPr/>
          <p:nvPr/>
        </p:nvSpPr>
        <p:spPr>
          <a:xfrm>
            <a:off x="4747846" y="535974"/>
            <a:ext cx="4269545" cy="4801314"/>
          </a:xfrm>
          <a:prstGeom prst="rect">
            <a:avLst/>
          </a:prstGeom>
        </p:spPr>
        <p:txBody>
          <a:bodyPr wrap="square">
            <a:spAutoFit/>
          </a:bodyPr>
          <a:lstStyle/>
          <a:p>
            <a:r>
              <a:rPr lang="en-US" altLang="zh-CN" b="1" dirty="0">
                <a:solidFill>
                  <a:srgbClr val="7F0055"/>
                </a:solidFill>
                <a:latin typeface="Calibri" panose="020F0502020204030204" pitchFamily="34" charset="0"/>
              </a:rPr>
              <a:t>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class</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GetThread</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extends</a:t>
            </a:r>
            <a:r>
              <a:rPr lang="en-US" altLang="zh-CN" b="1" dirty="0">
                <a:solidFill>
                  <a:srgbClr val="000000"/>
                </a:solidFill>
                <a:latin typeface="Calibri" panose="020F0502020204030204" pitchFamily="34" charset="0"/>
              </a:rPr>
              <a:t> Thread {</a:t>
            </a:r>
          </a:p>
          <a:p>
            <a:r>
              <a:rPr lang="en-US" altLang="zh-CN" b="1" dirty="0">
                <a:solidFill>
                  <a:srgbClr val="7F0055"/>
                </a:solidFill>
                <a:latin typeface="Calibri" panose="020F0502020204030204" pitchFamily="34" charset="0"/>
              </a:rPr>
              <a:t>  private</a:t>
            </a:r>
            <a:r>
              <a:rPr lang="en-US" altLang="zh-CN" b="1" dirty="0">
                <a:solidFill>
                  <a:srgbClr val="000000"/>
                </a:solidFill>
                <a:latin typeface="Calibri" panose="020F0502020204030204" pitchFamily="34" charset="0"/>
              </a:rPr>
              <a:t> Account </a:t>
            </a:r>
            <a:r>
              <a:rPr lang="en-US" altLang="zh-CN" b="1" dirty="0">
                <a:solidFill>
                  <a:srgbClr val="0000C0"/>
                </a:solidFill>
                <a:latin typeface="Calibri" panose="020F0502020204030204" pitchFamily="34" charset="0"/>
              </a:rPr>
              <a:t>acc</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GetThread</a:t>
            </a:r>
            <a:r>
              <a:rPr lang="en-US" altLang="zh-CN" dirty="0">
                <a:solidFill>
                  <a:srgbClr val="000000"/>
                </a:solidFill>
                <a:latin typeface="Calibri" panose="020F0502020204030204" pitchFamily="34" charset="0"/>
              </a:rPr>
              <a:t>(String </a:t>
            </a:r>
            <a:r>
              <a:rPr lang="en-US" altLang="zh-CN" dirty="0">
                <a:solidFill>
                  <a:srgbClr val="6A3E3E"/>
                </a:solidFill>
                <a:latin typeface="Calibri" panose="020F0502020204030204" pitchFamily="34" charset="0"/>
              </a:rPr>
              <a:t>name</a:t>
            </a:r>
            <a:r>
              <a:rPr lang="en-US" altLang="zh-CN" dirty="0">
                <a:solidFill>
                  <a:srgbClr val="000000"/>
                </a:solidFill>
                <a:latin typeface="Calibri" panose="020F0502020204030204" pitchFamily="34" charset="0"/>
              </a:rPr>
              <a:t>, Account </a:t>
            </a:r>
            <a:r>
              <a:rPr lang="en-US" altLang="zh-CN" dirty="0">
                <a:solidFill>
                  <a:srgbClr val="6A3E3E"/>
                </a:solidFill>
                <a:latin typeface="Calibri" panose="020F0502020204030204" pitchFamily="34" charset="0"/>
              </a:rPr>
              <a:t>acc</a:t>
            </a:r>
            <a:r>
              <a:rPr lang="en-US" altLang="zh-CN" dirty="0">
                <a:solidFill>
                  <a:srgbClr val="000000"/>
                </a:solidFill>
                <a:latin typeface="Calibri" panose="020F0502020204030204" pitchFamily="34" charset="0"/>
              </a:rPr>
              <a:t>){</a:t>
            </a:r>
          </a:p>
          <a:p>
            <a:r>
              <a:rPr lang="en-US" altLang="zh-CN" b="1" dirty="0">
                <a:solidFill>
                  <a:srgbClr val="7F0055"/>
                </a:solidFill>
                <a:latin typeface="Calibri" panose="020F0502020204030204" pitchFamily="34" charset="0"/>
              </a:rPr>
              <a:t>     super</a:t>
            </a:r>
            <a:r>
              <a:rPr lang="en-US" altLang="zh-CN" b="1" dirty="0">
                <a:solidFill>
                  <a:srgbClr val="000000"/>
                </a:solidFill>
                <a:latin typeface="Calibri" panose="020F0502020204030204" pitchFamily="34" charset="0"/>
              </a:rPr>
              <a:t>(</a:t>
            </a:r>
            <a:r>
              <a:rPr lang="en-US" altLang="zh-CN" b="1" dirty="0">
                <a:solidFill>
                  <a:srgbClr val="6A3E3E"/>
                </a:solidFill>
                <a:latin typeface="Calibri" panose="020F0502020204030204" pitchFamily="34" charset="0"/>
              </a:rPr>
              <a:t>name</a:t>
            </a:r>
            <a:r>
              <a:rPr lang="en-US" altLang="zh-CN" b="1" dirty="0">
                <a:solidFill>
                  <a:srgbClr val="000000"/>
                </a:solidFill>
                <a:latin typeface="Calibri" panose="020F0502020204030204" pitchFamily="34" charset="0"/>
              </a:rPr>
              <a:t>);</a:t>
            </a:r>
          </a:p>
          <a:p>
            <a:r>
              <a:rPr lang="en-US" altLang="zh-CN" b="1" dirty="0">
                <a:solidFill>
                  <a:srgbClr val="7F0055"/>
                </a:solidFill>
                <a:latin typeface="Calibri" panose="020F0502020204030204" pitchFamily="34" charset="0"/>
              </a:rPr>
              <a:t>     </a:t>
            </a:r>
            <a:r>
              <a:rPr lang="en-US" altLang="zh-CN" b="1" dirty="0" err="1">
                <a:solidFill>
                  <a:srgbClr val="7F0055"/>
                </a:solidFill>
                <a:latin typeface="Calibri" panose="020F0502020204030204" pitchFamily="34" charset="0"/>
              </a:rPr>
              <a:t>this</a:t>
            </a:r>
            <a:r>
              <a:rPr lang="en-US" altLang="zh-CN" b="1" dirty="0" err="1">
                <a:solidFill>
                  <a:srgbClr val="000000"/>
                </a:solidFill>
                <a:latin typeface="Calibri" panose="020F0502020204030204" pitchFamily="34" charset="0"/>
              </a:rPr>
              <a:t>.</a:t>
            </a:r>
            <a:r>
              <a:rPr lang="en-US" altLang="zh-CN" b="1" dirty="0" err="1">
                <a:solidFill>
                  <a:srgbClr val="0000C0"/>
                </a:solidFill>
                <a:latin typeface="Calibri" panose="020F0502020204030204" pitchFamily="34" charset="0"/>
              </a:rPr>
              <a:t>acc</a:t>
            </a:r>
            <a:r>
              <a:rPr lang="en-US" altLang="zh-CN" b="1" dirty="0">
                <a:solidFill>
                  <a:srgbClr val="000000"/>
                </a:solidFill>
                <a:latin typeface="Calibri" panose="020F0502020204030204" pitchFamily="34" charset="0"/>
              </a:rPr>
              <a:t> = </a:t>
            </a:r>
            <a:r>
              <a:rPr lang="en-US" altLang="zh-CN" b="1" dirty="0">
                <a:solidFill>
                  <a:srgbClr val="6A3E3E"/>
                </a:solidFill>
                <a:latin typeface="Calibri" panose="020F0502020204030204" pitchFamily="34" charset="0"/>
              </a:rPr>
              <a:t>acc</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b="1" dirty="0">
                <a:solidFill>
                  <a:srgbClr val="7F0055"/>
                </a:solidFill>
                <a:latin typeface="Calibri" panose="020F0502020204030204" pitchFamily="34" charset="0"/>
              </a:rPr>
              <a:t>  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void</a:t>
            </a:r>
            <a:r>
              <a:rPr lang="en-US" altLang="zh-CN" b="1" dirty="0">
                <a:solidFill>
                  <a:srgbClr val="000000"/>
                </a:solidFill>
                <a:latin typeface="Calibri" panose="020F0502020204030204" pitchFamily="34" charset="0"/>
              </a:rPr>
              <a:t> run() {</a:t>
            </a:r>
          </a:p>
          <a:p>
            <a:r>
              <a:rPr lang="nn-NO" altLang="zh-CN" b="1" dirty="0">
                <a:solidFill>
                  <a:srgbClr val="7F0055"/>
                </a:solidFill>
                <a:latin typeface="Calibri" panose="020F0502020204030204" pitchFamily="34" charset="0"/>
              </a:rPr>
              <a:t>    for</a:t>
            </a:r>
            <a:r>
              <a:rPr lang="nn-NO" altLang="zh-CN" b="1" dirty="0">
                <a:solidFill>
                  <a:srgbClr val="000000"/>
                </a:solidFill>
                <a:latin typeface="Calibri" panose="020F0502020204030204" pitchFamily="34" charset="0"/>
              </a:rPr>
              <a:t>(</a:t>
            </a:r>
            <a:r>
              <a:rPr lang="nn-NO" altLang="zh-CN" b="1" dirty="0">
                <a:solidFill>
                  <a:srgbClr val="7F0055"/>
                </a:solidFill>
                <a:latin typeface="Calibri" panose="020F0502020204030204" pitchFamily="34" charset="0"/>
              </a:rPr>
              <a:t>int</a:t>
            </a:r>
            <a:r>
              <a:rPr lang="nn-NO" altLang="zh-CN" b="1" dirty="0">
                <a:solidFill>
                  <a:srgbClr val="000000"/>
                </a:solidFill>
                <a:latin typeface="Calibri" panose="020F0502020204030204" pitchFamily="34" charset="0"/>
              </a:rPr>
              <a:t> </a:t>
            </a:r>
            <a:r>
              <a:rPr lang="nn-NO" altLang="zh-CN" b="1" dirty="0">
                <a:solidFill>
                  <a:srgbClr val="6A3E3E"/>
                </a:solidFill>
                <a:latin typeface="Calibri" panose="020F0502020204030204" pitchFamily="34" charset="0"/>
              </a:rPr>
              <a:t>i</a:t>
            </a:r>
            <a:r>
              <a:rPr lang="nn-NO" altLang="zh-CN" b="1" dirty="0">
                <a:solidFill>
                  <a:srgbClr val="000000"/>
                </a:solidFill>
                <a:latin typeface="Calibri" panose="020F0502020204030204" pitchFamily="34" charset="0"/>
              </a:rPr>
              <a:t> = 0; </a:t>
            </a:r>
            <a:r>
              <a:rPr lang="nn-NO" altLang="zh-CN" b="1" dirty="0">
                <a:solidFill>
                  <a:srgbClr val="6A3E3E"/>
                </a:solidFill>
                <a:latin typeface="Calibri" panose="020F0502020204030204" pitchFamily="34" charset="0"/>
              </a:rPr>
              <a:t>i</a:t>
            </a:r>
            <a:r>
              <a:rPr lang="nn-NO" altLang="zh-CN" b="1" dirty="0">
                <a:solidFill>
                  <a:srgbClr val="000000"/>
                </a:solidFill>
                <a:latin typeface="Calibri" panose="020F0502020204030204" pitchFamily="34" charset="0"/>
              </a:rPr>
              <a:t> &lt; 9; </a:t>
            </a:r>
            <a:r>
              <a:rPr lang="nn-NO" altLang="zh-CN" b="1" dirty="0">
                <a:solidFill>
                  <a:srgbClr val="6A3E3E"/>
                </a:solidFill>
                <a:latin typeface="Calibri" panose="020F0502020204030204" pitchFamily="34" charset="0"/>
              </a:rPr>
              <a:t>i</a:t>
            </a:r>
            <a:r>
              <a:rPr lang="nn-NO" altLang="zh-CN" b="1" dirty="0">
                <a:solidFill>
                  <a:srgbClr val="000000"/>
                </a:solidFill>
                <a:latin typeface="Calibri" panose="020F0502020204030204" pitchFamily="34" charset="0"/>
              </a:rPr>
              <a:t>++) {</a:t>
            </a:r>
          </a:p>
          <a:p>
            <a:r>
              <a:rPr lang="en-US" altLang="zh-CN" dirty="0">
                <a:solidFill>
                  <a:srgbClr val="0000C0"/>
                </a:solidFill>
                <a:latin typeface="Calibri" panose="020F0502020204030204" pitchFamily="34" charset="0"/>
              </a:rPr>
              <a:t>       </a:t>
            </a:r>
            <a:r>
              <a:rPr lang="en-US" altLang="zh-CN" dirty="0" err="1">
                <a:solidFill>
                  <a:srgbClr val="0000C0"/>
                </a:solidFill>
                <a:latin typeface="Calibri" panose="020F0502020204030204" pitchFamily="34" charset="0"/>
              </a:rPr>
              <a:t>acc</a:t>
            </a:r>
            <a:r>
              <a:rPr lang="en-US" altLang="zh-CN" dirty="0" err="1">
                <a:solidFill>
                  <a:srgbClr val="000000"/>
                </a:solidFill>
                <a:latin typeface="Calibri" panose="020F0502020204030204" pitchFamily="34" charset="0"/>
              </a:rPr>
              <a:t>.withdraw</a:t>
            </a:r>
            <a:r>
              <a:rPr lang="en-US" altLang="zh-CN" dirty="0">
                <a:solidFill>
                  <a:srgbClr val="000000"/>
                </a:solidFill>
                <a:latin typeface="Calibri" panose="020F0502020204030204" pitchFamily="34" charset="0"/>
              </a:rPr>
              <a:t>(600);</a:t>
            </a:r>
          </a:p>
          <a:p>
            <a:r>
              <a:rPr lang="en-US" altLang="zh-CN" b="1" dirty="0">
                <a:solidFill>
                  <a:srgbClr val="7F0055"/>
                </a:solidFill>
                <a:latin typeface="Calibri" panose="020F0502020204030204" pitchFamily="34" charset="0"/>
              </a:rPr>
              <a:t>       try</a:t>
            </a:r>
            <a:r>
              <a:rPr lang="en-US" altLang="zh-CN" b="1"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Thread.</a:t>
            </a:r>
            <a:r>
              <a:rPr lang="en-US" altLang="zh-CN" i="1" dirty="0" err="1">
                <a:solidFill>
                  <a:srgbClr val="000000"/>
                </a:solidFill>
                <a:latin typeface="Calibri" panose="020F0502020204030204" pitchFamily="34" charset="0"/>
              </a:rPr>
              <a:t>sleep</a:t>
            </a:r>
            <a:r>
              <a:rPr lang="en-US" altLang="zh-CN" dirty="0">
                <a:solidFill>
                  <a:srgbClr val="000000"/>
                </a:solidFill>
                <a:latin typeface="Calibri" panose="020F0502020204030204" pitchFamily="34" charset="0"/>
              </a:rPr>
              <a:t>(200);</a:t>
            </a:r>
          </a:p>
          <a:p>
            <a:r>
              <a:rPr lang="en-US" altLang="zh-CN"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catch</a:t>
            </a:r>
            <a:r>
              <a:rPr lang="en-US" altLang="zh-CN" b="1" dirty="0">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InterruptedException</a:t>
            </a:r>
            <a:r>
              <a:rPr lang="en-US" altLang="zh-CN" b="1" dirty="0">
                <a:solidFill>
                  <a:srgbClr val="000000"/>
                </a:solidFill>
                <a:latin typeface="Calibri" panose="020F0502020204030204" pitchFamily="34" charset="0"/>
              </a:rPr>
              <a:t> </a:t>
            </a:r>
            <a:r>
              <a:rPr lang="en-US" altLang="zh-CN" b="1" dirty="0" err="1">
                <a:solidFill>
                  <a:srgbClr val="6A3E3E"/>
                </a:solidFill>
                <a:latin typeface="Calibri" panose="020F0502020204030204" pitchFamily="34" charset="0"/>
              </a:rPr>
              <a:t>exc</a:t>
            </a:r>
            <a:r>
              <a:rPr lang="en-US" altLang="zh-CN" b="1" dirty="0">
                <a:solidFill>
                  <a:srgbClr val="000000"/>
                </a:solidFill>
                <a:latin typeface="Calibri" panose="020F0502020204030204" pitchFamily="34" charset="0"/>
              </a:rPr>
              <a:t>) {</a:t>
            </a:r>
          </a:p>
          <a:p>
            <a:r>
              <a:rPr lang="en-US" altLang="zh-CN" dirty="0">
                <a:solidFill>
                  <a:srgbClr val="6A3E3E"/>
                </a:solidFill>
                <a:latin typeface="Calibri" panose="020F0502020204030204" pitchFamily="34" charset="0"/>
              </a:rPr>
              <a:t>          </a:t>
            </a:r>
            <a:r>
              <a:rPr lang="en-US" altLang="zh-CN" dirty="0" err="1">
                <a:solidFill>
                  <a:srgbClr val="6A3E3E"/>
                </a:solidFill>
                <a:latin typeface="Calibri" panose="020F0502020204030204" pitchFamily="34" charset="0"/>
              </a:rPr>
              <a:t>exc</a:t>
            </a:r>
            <a:r>
              <a:rPr lang="en-US" altLang="zh-CN" dirty="0" err="1">
                <a:solidFill>
                  <a:srgbClr val="000000"/>
                </a:solidFill>
                <a:latin typeface="Calibri" panose="020F0502020204030204" pitchFamily="34" charset="0"/>
              </a:rPr>
              <a:t>.printStackTrace</a:t>
            </a:r>
            <a:r>
              <a:rPr lang="en-US" altLang="zh-CN"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a:t>
            </a:r>
            <a:endParaRPr lang="zh-CN" altLang="en-US" dirty="0"/>
          </a:p>
        </p:txBody>
      </p:sp>
      <p:sp>
        <p:nvSpPr>
          <p:cNvPr id="2" name="文本框 1">
            <a:extLst>
              <a:ext uri="{FF2B5EF4-FFF2-40B4-BE49-F238E27FC236}">
                <a16:creationId xmlns:a16="http://schemas.microsoft.com/office/drawing/2014/main" id="{75513F99-45AC-4535-ACC0-8A3FEE58DDCD}"/>
              </a:ext>
            </a:extLst>
          </p:cNvPr>
          <p:cNvSpPr txBox="1"/>
          <p:nvPr/>
        </p:nvSpPr>
        <p:spPr>
          <a:xfrm>
            <a:off x="492369" y="5514535"/>
            <a:ext cx="7695028" cy="830997"/>
          </a:xfrm>
          <a:prstGeom prst="rect">
            <a:avLst/>
          </a:prstGeom>
          <a:noFill/>
        </p:spPr>
        <p:txBody>
          <a:bodyPr wrap="square" rtlCol="0">
            <a:spAutoFit/>
          </a:bodyPr>
          <a:lstStyle/>
          <a:p>
            <a:r>
              <a:rPr lang="en-US" altLang="zh-CN" sz="2400" dirty="0"/>
              <a:t>After the thread puts 2000 into the bank account, it would rest for 2000 milliseconds.</a:t>
            </a:r>
            <a:endParaRPr lang="zh-CN" altLang="en-US" sz="2400" dirty="0"/>
          </a:p>
        </p:txBody>
      </p:sp>
      <p:cxnSp>
        <p:nvCxnSpPr>
          <p:cNvPr id="6" name="直接箭头连接符 5">
            <a:extLst>
              <a:ext uri="{FF2B5EF4-FFF2-40B4-BE49-F238E27FC236}">
                <a16:creationId xmlns:a16="http://schemas.microsoft.com/office/drawing/2014/main" id="{F7CE858F-4562-4E85-812D-56D12C7D4C89}"/>
              </a:ext>
            </a:extLst>
          </p:cNvPr>
          <p:cNvCxnSpPr>
            <a:stCxn id="4" idx="2"/>
          </p:cNvCxnSpPr>
          <p:nvPr/>
        </p:nvCxnSpPr>
        <p:spPr bwMode="auto">
          <a:xfrm flipH="1" flipV="1">
            <a:off x="1871003" y="3559126"/>
            <a:ext cx="425548" cy="1778162"/>
          </a:xfrm>
          <a:prstGeom prst="straightConnector1">
            <a:avLst/>
          </a:prstGeom>
          <a:solidFill>
            <a:schemeClr val="accent1"/>
          </a:solidFill>
          <a:ln w="952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076759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D82C84A-CDFD-49E5-8014-EF999B389AEA}"/>
              </a:ext>
            </a:extLst>
          </p:cNvPr>
          <p:cNvSpPr/>
          <p:nvPr/>
        </p:nvSpPr>
        <p:spPr>
          <a:xfrm>
            <a:off x="1737360" y="465635"/>
            <a:ext cx="5845126" cy="4247317"/>
          </a:xfrm>
          <a:prstGeom prst="rect">
            <a:avLst/>
          </a:prstGeom>
        </p:spPr>
        <p:txBody>
          <a:bodyPr wrap="square">
            <a:spAutoFit/>
          </a:bodyPr>
          <a:lstStyle/>
          <a:p>
            <a:r>
              <a:rPr lang="en-US" altLang="zh-CN" b="1" dirty="0">
                <a:solidFill>
                  <a:srgbClr val="7F0055"/>
                </a:solidFill>
                <a:latin typeface="Calibri" panose="020F0502020204030204" pitchFamily="34" charset="0"/>
              </a:rPr>
              <a:t>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class</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BankDemo</a:t>
            </a:r>
            <a:r>
              <a:rPr lang="en-US" altLang="zh-CN" b="1" dirty="0">
                <a:solidFill>
                  <a:srgbClr val="000000"/>
                </a:solidFill>
                <a:latin typeface="Calibri" panose="020F0502020204030204" pitchFamily="34" charset="0"/>
              </a:rPr>
              <a:t> {</a:t>
            </a:r>
          </a:p>
          <a:p>
            <a:r>
              <a:rPr lang="en-US" altLang="zh-CN" b="1" dirty="0">
                <a:solidFill>
                  <a:srgbClr val="7F0055"/>
                </a:solidFill>
                <a:latin typeface="Calibri" panose="020F0502020204030204" pitchFamily="34" charset="0"/>
              </a:rPr>
              <a:t>  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static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void</a:t>
            </a:r>
            <a:r>
              <a:rPr lang="en-US" altLang="zh-CN" b="1" dirty="0">
                <a:solidFill>
                  <a:srgbClr val="000000"/>
                </a:solidFill>
                <a:latin typeface="Calibri" panose="020F0502020204030204" pitchFamily="34" charset="0"/>
              </a:rPr>
              <a:t> main(String[] </a:t>
            </a:r>
            <a:r>
              <a:rPr lang="en-US" altLang="zh-CN" b="1" dirty="0" err="1">
                <a:solidFill>
                  <a:srgbClr val="6A3E3E"/>
                </a:solidFill>
                <a:latin typeface="Calibri" panose="020F0502020204030204" pitchFamily="34" charset="0"/>
              </a:rPr>
              <a:t>args</a:t>
            </a:r>
            <a:r>
              <a:rPr lang="en-US" altLang="zh-CN" b="1" dirty="0">
                <a:solidFill>
                  <a:srgbClr val="000000"/>
                </a:solidFill>
                <a:latin typeface="Calibri" panose="020F0502020204030204" pitchFamily="34" charset="0"/>
              </a:rPr>
              <a:t>) {</a:t>
            </a:r>
          </a:p>
          <a:p>
            <a:r>
              <a:rPr lang="en-US" altLang="zh-CN" dirty="0">
                <a:solidFill>
                  <a:srgbClr val="3F7F5F"/>
                </a:solidFill>
                <a:latin typeface="Calibri" panose="020F0502020204030204" pitchFamily="34" charset="0"/>
              </a:rPr>
              <a:t>     // </a:t>
            </a:r>
            <a:r>
              <a:rPr lang="en-US" altLang="zh-CN" b="1" dirty="0">
                <a:solidFill>
                  <a:srgbClr val="7F9FBF"/>
                </a:solidFill>
                <a:latin typeface="Calibri" panose="020F0502020204030204" pitchFamily="34" charset="0"/>
              </a:rPr>
              <a:t>TODO</a:t>
            </a:r>
            <a:r>
              <a:rPr lang="en-US" altLang="zh-CN" b="1" dirty="0">
                <a:solidFill>
                  <a:srgbClr val="3F7F5F"/>
                </a:solidFill>
                <a:latin typeface="Calibri" panose="020F0502020204030204" pitchFamily="34" charset="0"/>
              </a:rPr>
              <a:t> Auto-generated method stub</a:t>
            </a:r>
          </a:p>
          <a:p>
            <a:r>
              <a:rPr lang="en-US" altLang="zh-CN" dirty="0">
                <a:solidFill>
                  <a:srgbClr val="000000"/>
                </a:solidFill>
                <a:latin typeface="Calibri" panose="020F0502020204030204" pitchFamily="34" charset="0"/>
              </a:rPr>
              <a:t>    Account </a:t>
            </a:r>
            <a:r>
              <a:rPr lang="en-US" altLang="zh-CN" dirty="0">
                <a:solidFill>
                  <a:srgbClr val="6A3E3E"/>
                </a:solidFill>
                <a:latin typeface="Calibri" panose="020F0502020204030204" pitchFamily="34" charset="0"/>
              </a:rPr>
              <a:t>acc</a:t>
            </a:r>
            <a:r>
              <a:rPr lang="en-US" altLang="zh-CN" dirty="0">
                <a:solidFill>
                  <a:srgbClr val="000000"/>
                </a:solidFill>
                <a:latin typeface="Calibri" panose="020F0502020204030204" pitchFamily="34" charset="0"/>
              </a:rPr>
              <a:t> = </a:t>
            </a:r>
            <a:r>
              <a:rPr lang="en-US" altLang="zh-CN" b="1" dirty="0">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Account();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PutThread</a:t>
            </a:r>
            <a:r>
              <a:rPr lang="en-US" altLang="zh-CN" dirty="0">
                <a:solidFill>
                  <a:srgbClr val="000000"/>
                </a:solidFill>
                <a:latin typeface="Calibri" panose="020F0502020204030204" pitchFamily="34" charset="0"/>
              </a:rPr>
              <a:t> </a:t>
            </a:r>
            <a:r>
              <a:rPr lang="en-US" altLang="zh-CN" dirty="0">
                <a:solidFill>
                  <a:srgbClr val="6A3E3E"/>
                </a:solidFill>
                <a:latin typeface="Calibri" panose="020F0502020204030204" pitchFamily="34" charset="0"/>
              </a:rPr>
              <a:t>father</a:t>
            </a:r>
            <a:r>
              <a:rPr lang="en-US" altLang="zh-CN" dirty="0">
                <a:solidFill>
                  <a:srgbClr val="000000"/>
                </a:solidFill>
                <a:latin typeface="Calibri" panose="020F0502020204030204" pitchFamily="34" charset="0"/>
              </a:rPr>
              <a:t> = </a:t>
            </a:r>
            <a:r>
              <a:rPr lang="en-US" altLang="zh-CN" b="1" dirty="0">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PutThread</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a:t>
            </a:r>
            <a:r>
              <a:rPr lang="en-US" altLang="zh-CN" b="1" dirty="0" err="1">
                <a:solidFill>
                  <a:srgbClr val="2A00FF"/>
                </a:solidFill>
                <a:latin typeface="Calibri" panose="020F0502020204030204" pitchFamily="34" charset="0"/>
              </a:rPr>
              <a:t>Father"</a:t>
            </a:r>
            <a:r>
              <a:rPr lang="en-US" altLang="zh-CN" b="1" dirty="0" err="1">
                <a:solidFill>
                  <a:srgbClr val="000000"/>
                </a:solidFill>
                <a:latin typeface="Calibri" panose="020F0502020204030204" pitchFamily="34" charset="0"/>
              </a:rPr>
              <a:t>,</a:t>
            </a:r>
            <a:r>
              <a:rPr lang="en-US" altLang="zh-CN" b="1" dirty="0" err="1">
                <a:solidFill>
                  <a:srgbClr val="6A3E3E"/>
                </a:solidFill>
                <a:latin typeface="Calibri" panose="020F0502020204030204" pitchFamily="34" charset="0"/>
              </a:rPr>
              <a:t>acc</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GetThread</a:t>
            </a:r>
            <a:r>
              <a:rPr lang="en-US" altLang="zh-CN" dirty="0">
                <a:solidFill>
                  <a:srgbClr val="000000"/>
                </a:solidFill>
                <a:latin typeface="Calibri" panose="020F0502020204030204" pitchFamily="34" charset="0"/>
              </a:rPr>
              <a:t> </a:t>
            </a:r>
            <a:r>
              <a:rPr lang="en-US" altLang="zh-CN" dirty="0">
                <a:solidFill>
                  <a:srgbClr val="6A3E3E"/>
                </a:solidFill>
                <a:latin typeface="Calibri" panose="020F0502020204030204" pitchFamily="34" charset="0"/>
              </a:rPr>
              <a:t>child</a:t>
            </a:r>
            <a:r>
              <a:rPr lang="en-US" altLang="zh-CN" dirty="0">
                <a:solidFill>
                  <a:srgbClr val="000000"/>
                </a:solidFill>
                <a:latin typeface="Calibri" panose="020F0502020204030204" pitchFamily="34" charset="0"/>
              </a:rPr>
              <a:t> = </a:t>
            </a:r>
            <a:r>
              <a:rPr lang="en-US" altLang="zh-CN" b="1" dirty="0">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GetThread</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a:t>
            </a:r>
            <a:r>
              <a:rPr lang="en-US" altLang="zh-CN" b="1" dirty="0" err="1">
                <a:solidFill>
                  <a:srgbClr val="2A00FF"/>
                </a:solidFill>
                <a:latin typeface="Calibri" panose="020F0502020204030204" pitchFamily="34" charset="0"/>
              </a:rPr>
              <a:t>Child"</a:t>
            </a:r>
            <a:r>
              <a:rPr lang="en-US" altLang="zh-CN" b="1" dirty="0" err="1">
                <a:solidFill>
                  <a:srgbClr val="000000"/>
                </a:solidFill>
                <a:latin typeface="Calibri" panose="020F0502020204030204" pitchFamily="34" charset="0"/>
              </a:rPr>
              <a:t>,</a:t>
            </a:r>
            <a:r>
              <a:rPr lang="en-US" altLang="zh-CN" b="1" dirty="0" err="1">
                <a:solidFill>
                  <a:srgbClr val="6A3E3E"/>
                </a:solidFill>
                <a:latin typeface="Calibri" panose="020F0502020204030204" pitchFamily="34" charset="0"/>
              </a:rPr>
              <a:t>acc</a:t>
            </a:r>
            <a:r>
              <a:rPr lang="en-US" altLang="zh-CN" b="1" dirty="0">
                <a:solidFill>
                  <a:srgbClr val="000000"/>
                </a:solidFill>
                <a:latin typeface="Calibri" panose="020F0502020204030204" pitchFamily="34" charset="0"/>
              </a:rPr>
              <a:t>);</a:t>
            </a:r>
          </a:p>
          <a:p>
            <a:r>
              <a:rPr lang="en-US" altLang="zh-CN" dirty="0">
                <a:solidFill>
                  <a:srgbClr val="6A3E3E"/>
                </a:solidFill>
                <a:latin typeface="Calibri" panose="020F0502020204030204" pitchFamily="34" charset="0"/>
              </a:rPr>
              <a:t>    </a:t>
            </a:r>
            <a:r>
              <a:rPr lang="en-US" altLang="zh-CN" dirty="0" err="1">
                <a:solidFill>
                  <a:srgbClr val="6A3E3E"/>
                </a:solidFill>
                <a:latin typeface="Calibri" panose="020F0502020204030204" pitchFamily="34" charset="0"/>
              </a:rPr>
              <a:t>father</a:t>
            </a:r>
            <a:r>
              <a:rPr lang="en-US" altLang="zh-CN" dirty="0" err="1">
                <a:solidFill>
                  <a:srgbClr val="000000"/>
                </a:solidFill>
                <a:latin typeface="Calibri" panose="020F0502020204030204" pitchFamily="34" charset="0"/>
              </a:rPr>
              <a:t>.start</a:t>
            </a:r>
            <a:r>
              <a:rPr lang="en-US" altLang="zh-CN" dirty="0">
                <a:solidFill>
                  <a:srgbClr val="000000"/>
                </a:solidFill>
                <a:latin typeface="Calibri" panose="020F0502020204030204" pitchFamily="34" charset="0"/>
              </a:rPr>
              <a:t>();</a:t>
            </a:r>
            <a:r>
              <a:rPr lang="en-US" altLang="zh-CN" dirty="0" err="1">
                <a:solidFill>
                  <a:srgbClr val="6A3E3E"/>
                </a:solidFill>
                <a:latin typeface="Calibri" panose="020F0502020204030204" pitchFamily="34" charset="0"/>
              </a:rPr>
              <a:t>child</a:t>
            </a:r>
            <a:r>
              <a:rPr lang="en-US" altLang="zh-CN" dirty="0" err="1">
                <a:solidFill>
                  <a:srgbClr val="000000"/>
                </a:solidFill>
                <a:latin typeface="Calibri" panose="020F0502020204030204" pitchFamily="34" charset="0"/>
              </a:rPr>
              <a:t>.start</a:t>
            </a:r>
            <a:r>
              <a:rPr lang="en-US" altLang="zh-CN" dirty="0">
                <a:solidFill>
                  <a:srgbClr val="000000"/>
                </a:solidFill>
                <a:latin typeface="Calibri" panose="020F0502020204030204" pitchFamily="34" charset="0"/>
              </a:rPr>
              <a:t>();</a:t>
            </a:r>
          </a:p>
          <a:p>
            <a:r>
              <a:rPr lang="en-US" altLang="zh-CN" b="1" dirty="0">
                <a:solidFill>
                  <a:srgbClr val="7F0055"/>
                </a:solidFill>
                <a:latin typeface="Calibri" panose="020F0502020204030204" pitchFamily="34" charset="0"/>
              </a:rPr>
              <a:t>    try</a:t>
            </a:r>
            <a:r>
              <a:rPr lang="en-US" altLang="zh-CN" b="1" dirty="0">
                <a:solidFill>
                  <a:srgbClr val="000000"/>
                </a:solidFill>
                <a:latin typeface="Calibri" panose="020F0502020204030204" pitchFamily="34" charset="0"/>
              </a:rPr>
              <a:t> {</a:t>
            </a:r>
          </a:p>
          <a:p>
            <a:r>
              <a:rPr lang="en-US" altLang="zh-CN" dirty="0">
                <a:solidFill>
                  <a:srgbClr val="6A3E3E"/>
                </a:solidFill>
                <a:latin typeface="Calibri" panose="020F0502020204030204" pitchFamily="34" charset="0"/>
              </a:rPr>
              <a:t>      </a:t>
            </a:r>
            <a:r>
              <a:rPr lang="en-US" altLang="zh-CN" dirty="0" err="1">
                <a:solidFill>
                  <a:srgbClr val="6A3E3E"/>
                </a:solidFill>
                <a:latin typeface="Calibri" panose="020F0502020204030204" pitchFamily="34" charset="0"/>
              </a:rPr>
              <a:t>father</a:t>
            </a:r>
            <a:r>
              <a:rPr lang="en-US" altLang="zh-CN" dirty="0" err="1">
                <a:solidFill>
                  <a:srgbClr val="000000"/>
                </a:solidFill>
                <a:latin typeface="Calibri" panose="020F0502020204030204" pitchFamily="34" charset="0"/>
              </a:rPr>
              <a:t>.join</a:t>
            </a:r>
            <a:r>
              <a:rPr lang="en-US" altLang="zh-CN" dirty="0">
                <a:solidFill>
                  <a:srgbClr val="000000"/>
                </a:solidFill>
                <a:latin typeface="Calibri" panose="020F0502020204030204" pitchFamily="34" charset="0"/>
              </a:rPr>
              <a:t>();</a:t>
            </a:r>
            <a:r>
              <a:rPr lang="en-US" altLang="zh-CN" dirty="0" err="1">
                <a:solidFill>
                  <a:srgbClr val="6A3E3E"/>
                </a:solidFill>
                <a:latin typeface="Calibri" panose="020F0502020204030204" pitchFamily="34" charset="0"/>
              </a:rPr>
              <a:t>child</a:t>
            </a:r>
            <a:r>
              <a:rPr lang="en-US" altLang="zh-CN" dirty="0" err="1">
                <a:solidFill>
                  <a:srgbClr val="000000"/>
                </a:solidFill>
                <a:latin typeface="Calibri" panose="020F0502020204030204" pitchFamily="34" charset="0"/>
              </a:rPr>
              <a:t>.join</a:t>
            </a:r>
            <a:r>
              <a:rPr lang="en-US" altLang="zh-CN"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catch</a:t>
            </a:r>
            <a:r>
              <a:rPr lang="en-US" altLang="zh-CN" b="1" dirty="0">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InterruptedException</a:t>
            </a:r>
            <a:r>
              <a:rPr lang="en-US" altLang="zh-CN" b="1" dirty="0">
                <a:solidFill>
                  <a:srgbClr val="000000"/>
                </a:solidFill>
                <a:latin typeface="Calibri" panose="020F0502020204030204" pitchFamily="34" charset="0"/>
              </a:rPr>
              <a:t> </a:t>
            </a:r>
            <a:r>
              <a:rPr lang="en-US" altLang="zh-CN" b="1" dirty="0" err="1">
                <a:solidFill>
                  <a:srgbClr val="6A3E3E"/>
                </a:solidFill>
                <a:latin typeface="Calibri" panose="020F0502020204030204" pitchFamily="34" charset="0"/>
              </a:rPr>
              <a:t>exc</a:t>
            </a:r>
            <a:r>
              <a:rPr lang="en-US" altLang="zh-CN" b="1" dirty="0">
                <a:solidFill>
                  <a:srgbClr val="000000"/>
                </a:solidFill>
                <a:latin typeface="Calibri" panose="020F0502020204030204" pitchFamily="34" charset="0"/>
              </a:rPr>
              <a:t>) {</a:t>
            </a:r>
          </a:p>
          <a:p>
            <a:r>
              <a:rPr lang="en-US" altLang="zh-CN" dirty="0">
                <a:solidFill>
                  <a:srgbClr val="6A3E3E"/>
                </a:solidFill>
                <a:latin typeface="Calibri" panose="020F0502020204030204" pitchFamily="34" charset="0"/>
              </a:rPr>
              <a:t>       </a:t>
            </a:r>
            <a:r>
              <a:rPr lang="en-US" altLang="zh-CN" dirty="0" err="1">
                <a:solidFill>
                  <a:srgbClr val="6A3E3E"/>
                </a:solidFill>
                <a:latin typeface="Calibri" panose="020F0502020204030204" pitchFamily="34" charset="0"/>
              </a:rPr>
              <a:t>exc</a:t>
            </a:r>
            <a:r>
              <a:rPr lang="en-US" altLang="zh-CN" dirty="0" err="1">
                <a:solidFill>
                  <a:srgbClr val="000000"/>
                </a:solidFill>
                <a:latin typeface="Calibri" panose="020F0502020204030204" pitchFamily="34" charset="0"/>
              </a:rPr>
              <a:t>.printStackTrace</a:t>
            </a:r>
            <a:r>
              <a:rPr lang="en-US" altLang="zh-CN"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"Main thread terminated."</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a:t>
            </a:r>
            <a:endParaRPr lang="zh-CN" altLang="en-US" dirty="0"/>
          </a:p>
        </p:txBody>
      </p:sp>
      <p:sp>
        <p:nvSpPr>
          <p:cNvPr id="2" name="文本框 1">
            <a:extLst>
              <a:ext uri="{FF2B5EF4-FFF2-40B4-BE49-F238E27FC236}">
                <a16:creationId xmlns:a16="http://schemas.microsoft.com/office/drawing/2014/main" id="{C8F05E2A-2B97-42C6-9604-F8E0B26C86E6}"/>
              </a:ext>
            </a:extLst>
          </p:cNvPr>
          <p:cNvSpPr txBox="1"/>
          <p:nvPr/>
        </p:nvSpPr>
        <p:spPr>
          <a:xfrm>
            <a:off x="520504" y="5134432"/>
            <a:ext cx="7061981" cy="1015663"/>
          </a:xfrm>
          <a:prstGeom prst="rect">
            <a:avLst/>
          </a:prstGeom>
          <a:noFill/>
        </p:spPr>
        <p:txBody>
          <a:bodyPr wrap="square" rtlCol="0">
            <a:spAutoFit/>
          </a:bodyPr>
          <a:lstStyle/>
          <a:p>
            <a:r>
              <a:rPr lang="en-US" altLang="zh-CN" sz="2000" dirty="0"/>
              <a:t>You will see father stores money into the account, and child withdraws money. When the balance is not enough, child has to wait until father continues to put money into the account.</a:t>
            </a:r>
            <a:endParaRPr lang="zh-CN" altLang="en-US" sz="2000" dirty="0"/>
          </a:p>
        </p:txBody>
      </p:sp>
    </p:spTree>
    <p:extLst>
      <p:ext uri="{BB962C8B-B14F-4D97-AF65-F5344CB8AC3E}">
        <p14:creationId xmlns:p14="http://schemas.microsoft.com/office/powerpoint/2010/main" val="3219419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963717-CFD9-419D-8395-80B39D80B3A6}"/>
              </a:ext>
            </a:extLst>
          </p:cNvPr>
          <p:cNvSpPr>
            <a:spLocks noGrp="1"/>
          </p:cNvSpPr>
          <p:nvPr>
            <p:ph type="title"/>
          </p:nvPr>
        </p:nvSpPr>
        <p:spPr/>
        <p:txBody>
          <a:bodyPr/>
          <a:lstStyle/>
          <a:p>
            <a:r>
              <a:rPr lang="en-US" altLang="zh-CN" b="1" dirty="0"/>
              <a:t>Suspending, Resuming, and Stopping Threads</a:t>
            </a:r>
            <a:endParaRPr lang="zh-CN" altLang="en-US" dirty="0"/>
          </a:p>
        </p:txBody>
      </p:sp>
      <p:sp>
        <p:nvSpPr>
          <p:cNvPr id="3" name="内容占位符 2">
            <a:extLst>
              <a:ext uri="{FF2B5EF4-FFF2-40B4-BE49-F238E27FC236}">
                <a16:creationId xmlns:a16="http://schemas.microsoft.com/office/drawing/2014/main" id="{9C761A23-B9BC-481E-9D6A-635CB7112BC2}"/>
              </a:ext>
            </a:extLst>
          </p:cNvPr>
          <p:cNvSpPr>
            <a:spLocks noGrp="1"/>
          </p:cNvSpPr>
          <p:nvPr>
            <p:ph idx="1"/>
          </p:nvPr>
        </p:nvSpPr>
        <p:spPr/>
        <p:txBody>
          <a:bodyPr/>
          <a:lstStyle/>
          <a:p>
            <a:r>
              <a:rPr lang="en-US" altLang="zh-CN" dirty="0"/>
              <a:t>The mechanisms to suspend, stop, and resume threads differ between early versions of Java and more modern versions, beginning with Java 2. Prior to Java 2, a program used </a:t>
            </a:r>
            <a:r>
              <a:rPr lang="en-US" altLang="zh-CN" b="1" dirty="0"/>
              <a:t>suspend( )</a:t>
            </a:r>
            <a:r>
              <a:rPr lang="en-US" altLang="zh-CN" dirty="0"/>
              <a:t>, </a:t>
            </a:r>
            <a:r>
              <a:rPr lang="en-US" altLang="zh-CN" b="1" dirty="0"/>
              <a:t>resume( )</a:t>
            </a:r>
            <a:r>
              <a:rPr lang="en-US" altLang="zh-CN" dirty="0"/>
              <a:t>, and </a:t>
            </a:r>
            <a:r>
              <a:rPr lang="en-US" altLang="zh-CN" b="1" dirty="0"/>
              <a:t>stop( )</a:t>
            </a:r>
            <a:r>
              <a:rPr lang="en-US" altLang="zh-CN" dirty="0"/>
              <a:t>, which are methods defined by </a:t>
            </a:r>
            <a:r>
              <a:rPr lang="en-US" altLang="zh-CN" b="1" dirty="0"/>
              <a:t>Thread</a:t>
            </a:r>
            <a:r>
              <a:rPr lang="en-US" altLang="zh-CN" dirty="0"/>
              <a:t>, to pause, restart, and stop the execution of a thread.</a:t>
            </a:r>
            <a:endParaRPr lang="zh-CN" altLang="en-US" dirty="0"/>
          </a:p>
        </p:txBody>
      </p:sp>
    </p:spTree>
    <p:extLst>
      <p:ext uri="{BB962C8B-B14F-4D97-AF65-F5344CB8AC3E}">
        <p14:creationId xmlns:p14="http://schemas.microsoft.com/office/powerpoint/2010/main" val="3307489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6955AA-97B8-4A8B-A8B5-12CCBDF77079}"/>
              </a:ext>
            </a:extLst>
          </p:cNvPr>
          <p:cNvSpPr>
            <a:spLocks noGrp="1"/>
          </p:cNvSpPr>
          <p:nvPr>
            <p:ph type="title"/>
          </p:nvPr>
        </p:nvSpPr>
        <p:spPr/>
        <p:txBody>
          <a:bodyPr/>
          <a:lstStyle/>
          <a:p>
            <a:r>
              <a:rPr lang="en-US" altLang="zh-CN" b="1" dirty="0"/>
              <a:t>The Main Thread</a:t>
            </a:r>
            <a:endParaRPr lang="zh-CN" altLang="en-US" b="1" dirty="0"/>
          </a:p>
        </p:txBody>
      </p:sp>
      <p:sp>
        <p:nvSpPr>
          <p:cNvPr id="3" name="内容占位符 2">
            <a:extLst>
              <a:ext uri="{FF2B5EF4-FFF2-40B4-BE49-F238E27FC236}">
                <a16:creationId xmlns:a16="http://schemas.microsoft.com/office/drawing/2014/main" id="{3D4D7D5D-0E1A-43AA-9FE4-360F30B6D528}"/>
              </a:ext>
            </a:extLst>
          </p:cNvPr>
          <p:cNvSpPr>
            <a:spLocks noGrp="1"/>
          </p:cNvSpPr>
          <p:nvPr>
            <p:ph idx="1"/>
          </p:nvPr>
        </p:nvSpPr>
        <p:spPr/>
        <p:txBody>
          <a:bodyPr/>
          <a:lstStyle/>
          <a:p>
            <a:r>
              <a:rPr lang="en-US" altLang="zh-CN" dirty="0"/>
              <a:t>All processes have at least one thread of execution, which is usually called the </a:t>
            </a:r>
            <a:r>
              <a:rPr lang="en-US" altLang="zh-CN" i="1" dirty="0"/>
              <a:t>main thread</a:t>
            </a:r>
            <a:r>
              <a:rPr lang="en-US" altLang="zh-CN" dirty="0"/>
              <a:t>, because it is the one that is executed when your program begins.</a:t>
            </a:r>
          </a:p>
          <a:p>
            <a:r>
              <a:rPr lang="en-US" altLang="zh-CN" dirty="0"/>
              <a:t>From the main thread, you can create other threads.</a:t>
            </a:r>
            <a:endParaRPr lang="zh-CN" altLang="en-US" dirty="0"/>
          </a:p>
        </p:txBody>
      </p:sp>
    </p:spTree>
    <p:extLst>
      <p:ext uri="{BB962C8B-B14F-4D97-AF65-F5344CB8AC3E}">
        <p14:creationId xmlns:p14="http://schemas.microsoft.com/office/powerpoint/2010/main" val="2059646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F274B0-3495-4B6D-B872-8529AD0B41E3}"/>
              </a:ext>
            </a:extLst>
          </p:cNvPr>
          <p:cNvSpPr>
            <a:spLocks noGrp="1"/>
          </p:cNvSpPr>
          <p:nvPr>
            <p:ph type="title"/>
          </p:nvPr>
        </p:nvSpPr>
        <p:spPr/>
        <p:txBody>
          <a:bodyPr/>
          <a:lstStyle/>
          <a:p>
            <a:r>
              <a:rPr lang="en-US" altLang="zh-CN" b="1" dirty="0"/>
              <a:t>Create a Thread Using Runnable ---- Step 1:</a:t>
            </a:r>
            <a:br>
              <a:rPr lang="en-US" altLang="zh-CN" b="1" dirty="0"/>
            </a:br>
            <a:r>
              <a:rPr lang="en-US" altLang="zh-CN" b="1" dirty="0"/>
              <a:t>Create a Class Implements Runnable</a:t>
            </a:r>
            <a:endParaRPr lang="zh-CN" altLang="en-US" b="1" dirty="0"/>
          </a:p>
        </p:txBody>
      </p:sp>
      <p:sp>
        <p:nvSpPr>
          <p:cNvPr id="3" name="内容占位符 2">
            <a:extLst>
              <a:ext uri="{FF2B5EF4-FFF2-40B4-BE49-F238E27FC236}">
                <a16:creationId xmlns:a16="http://schemas.microsoft.com/office/drawing/2014/main" id="{4A611A2B-10B7-44F0-908D-A7FC602D5CFD}"/>
              </a:ext>
            </a:extLst>
          </p:cNvPr>
          <p:cNvSpPr>
            <a:spLocks noGrp="1"/>
          </p:cNvSpPr>
          <p:nvPr>
            <p:ph idx="1"/>
          </p:nvPr>
        </p:nvSpPr>
        <p:spPr/>
        <p:txBody>
          <a:bodyPr/>
          <a:lstStyle/>
          <a:p>
            <a:r>
              <a:rPr lang="en-US" altLang="zh-CN" dirty="0"/>
              <a:t>You create this class and then just override only one method called </a:t>
            </a:r>
            <a:r>
              <a:rPr lang="en-US" altLang="zh-CN" b="1" dirty="0"/>
              <a:t>run( )</a:t>
            </a:r>
            <a:r>
              <a:rPr lang="en-US" altLang="zh-CN" dirty="0"/>
              <a:t>, which is declared like this:</a:t>
            </a:r>
          </a:p>
          <a:p>
            <a:pPr lvl="1"/>
            <a:r>
              <a:rPr lang="en-US" altLang="zh-CN" dirty="0"/>
              <a:t>public void run( )</a:t>
            </a:r>
          </a:p>
          <a:p>
            <a:r>
              <a:rPr lang="en-US" altLang="zh-CN" dirty="0"/>
              <a:t>Inside </a:t>
            </a:r>
            <a:r>
              <a:rPr lang="en-US" altLang="zh-CN" b="1" dirty="0"/>
              <a:t>run( )</a:t>
            </a:r>
            <a:r>
              <a:rPr lang="en-US" altLang="zh-CN" dirty="0"/>
              <a:t>, you will define the code that constitutes the new thread. It is important to understand that </a:t>
            </a:r>
            <a:r>
              <a:rPr lang="en-US" altLang="zh-CN" b="1" dirty="0"/>
              <a:t>run( ) </a:t>
            </a:r>
            <a:r>
              <a:rPr lang="en-US" altLang="zh-CN" dirty="0"/>
              <a:t>can call other methods, use other classes, and declare variables just like the main thread. The only difference is that </a:t>
            </a:r>
            <a:r>
              <a:rPr lang="en-US" altLang="zh-CN" b="1" dirty="0"/>
              <a:t>run( ) </a:t>
            </a:r>
            <a:r>
              <a:rPr lang="en-US" altLang="zh-CN" dirty="0"/>
              <a:t>establishes the entry point for another, concurrent thread of execution within your program. </a:t>
            </a:r>
            <a:r>
              <a:rPr lang="en-US" altLang="zh-CN" dirty="0">
                <a:solidFill>
                  <a:srgbClr val="FF0000"/>
                </a:solidFill>
              </a:rPr>
              <a:t>This thread will end when </a:t>
            </a:r>
            <a:r>
              <a:rPr lang="en-US" altLang="zh-CN" b="1" dirty="0">
                <a:solidFill>
                  <a:srgbClr val="FF0000"/>
                </a:solidFill>
              </a:rPr>
              <a:t>run( ) </a:t>
            </a:r>
            <a:r>
              <a:rPr lang="en-US" altLang="zh-CN" dirty="0">
                <a:solidFill>
                  <a:srgbClr val="FF0000"/>
                </a:solidFill>
              </a:rPr>
              <a:t>returns.</a:t>
            </a:r>
            <a:endParaRPr lang="zh-CN" altLang="en-US" dirty="0">
              <a:solidFill>
                <a:srgbClr val="FF0000"/>
              </a:solidFill>
            </a:endParaRPr>
          </a:p>
        </p:txBody>
      </p:sp>
    </p:spTree>
    <p:extLst>
      <p:ext uri="{BB962C8B-B14F-4D97-AF65-F5344CB8AC3E}">
        <p14:creationId xmlns:p14="http://schemas.microsoft.com/office/powerpoint/2010/main" val="836593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C7668B-09E0-4E62-9EFD-EA756BD0DCED}"/>
              </a:ext>
            </a:extLst>
          </p:cNvPr>
          <p:cNvSpPr>
            <a:spLocks noGrp="1"/>
          </p:cNvSpPr>
          <p:nvPr>
            <p:ph type="title"/>
          </p:nvPr>
        </p:nvSpPr>
        <p:spPr/>
        <p:txBody>
          <a:bodyPr/>
          <a:lstStyle/>
          <a:p>
            <a:r>
              <a:rPr lang="en-US" altLang="zh-CN" b="1" dirty="0"/>
              <a:t>Create a Thread Using Runnable ---- Step 2:</a:t>
            </a:r>
            <a:br>
              <a:rPr lang="en-US" altLang="zh-CN" b="1" dirty="0"/>
            </a:br>
            <a:r>
              <a:rPr lang="en-US" altLang="zh-CN" b="1" dirty="0"/>
              <a:t>Construct an Object of Class Thread</a:t>
            </a:r>
            <a:endParaRPr lang="zh-CN" altLang="en-US" dirty="0"/>
          </a:p>
        </p:txBody>
      </p:sp>
      <p:sp>
        <p:nvSpPr>
          <p:cNvPr id="3" name="内容占位符 2">
            <a:extLst>
              <a:ext uri="{FF2B5EF4-FFF2-40B4-BE49-F238E27FC236}">
                <a16:creationId xmlns:a16="http://schemas.microsoft.com/office/drawing/2014/main" id="{3F444716-62C9-4BB2-AA39-2A6AC4C88AB0}"/>
              </a:ext>
            </a:extLst>
          </p:cNvPr>
          <p:cNvSpPr>
            <a:spLocks noGrp="1"/>
          </p:cNvSpPr>
          <p:nvPr>
            <p:ph idx="1"/>
          </p:nvPr>
        </p:nvSpPr>
        <p:spPr/>
        <p:txBody>
          <a:bodyPr/>
          <a:lstStyle/>
          <a:p>
            <a:r>
              <a:rPr lang="en-US" altLang="zh-CN" dirty="0"/>
              <a:t>After you have created a class that implements </a:t>
            </a:r>
            <a:r>
              <a:rPr lang="en-US" altLang="zh-CN" b="1" dirty="0"/>
              <a:t>Runnable</a:t>
            </a:r>
            <a:r>
              <a:rPr lang="en-US" altLang="zh-CN" dirty="0"/>
              <a:t>, you will instantiate an object of type </a:t>
            </a:r>
            <a:r>
              <a:rPr lang="en-US" altLang="zh-CN" b="1" dirty="0"/>
              <a:t>Thread </a:t>
            </a:r>
            <a:r>
              <a:rPr lang="en-US" altLang="zh-CN" dirty="0"/>
              <a:t>on an object of that class. </a:t>
            </a:r>
            <a:r>
              <a:rPr lang="en-US" altLang="zh-CN" b="1" dirty="0"/>
              <a:t>Thread </a:t>
            </a:r>
            <a:r>
              <a:rPr lang="en-US" altLang="zh-CN" dirty="0"/>
              <a:t>defines several constructors. The one that we will use first is shown here:</a:t>
            </a:r>
          </a:p>
          <a:p>
            <a:pPr lvl="1"/>
            <a:r>
              <a:rPr lang="en-US" altLang="zh-CN" dirty="0"/>
              <a:t>Thread(Runnable </a:t>
            </a:r>
            <a:r>
              <a:rPr lang="en-US" altLang="zh-CN" i="1" dirty="0" err="1"/>
              <a:t>threadOb</a:t>
            </a:r>
            <a:r>
              <a:rPr lang="en-US" altLang="zh-CN" dirty="0"/>
              <a:t>)</a:t>
            </a:r>
          </a:p>
          <a:p>
            <a:r>
              <a:rPr lang="en-US" altLang="zh-CN" dirty="0"/>
              <a:t>In this constructor, </a:t>
            </a:r>
            <a:r>
              <a:rPr lang="en-US" altLang="zh-CN" i="1" dirty="0" err="1"/>
              <a:t>threadOb</a:t>
            </a:r>
            <a:r>
              <a:rPr lang="en-US" altLang="zh-CN" i="1" dirty="0"/>
              <a:t> </a:t>
            </a:r>
            <a:r>
              <a:rPr lang="en-US" altLang="zh-CN" dirty="0"/>
              <a:t>is an instance of a class that implements the </a:t>
            </a:r>
            <a:r>
              <a:rPr lang="en-US" altLang="zh-CN" b="1" dirty="0"/>
              <a:t>Runnable </a:t>
            </a:r>
            <a:r>
              <a:rPr lang="en-US" altLang="zh-CN" dirty="0"/>
              <a:t>interface. This defines where execution of the thread will begin.</a:t>
            </a:r>
            <a:endParaRPr lang="zh-CN" altLang="en-US" dirty="0"/>
          </a:p>
        </p:txBody>
      </p:sp>
    </p:spTree>
    <p:extLst>
      <p:ext uri="{BB962C8B-B14F-4D97-AF65-F5344CB8AC3E}">
        <p14:creationId xmlns:p14="http://schemas.microsoft.com/office/powerpoint/2010/main" val="1657321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6EEB73-ACD3-4B8C-AAE1-764C92853AB2}"/>
              </a:ext>
            </a:extLst>
          </p:cNvPr>
          <p:cNvSpPr>
            <a:spLocks noGrp="1"/>
          </p:cNvSpPr>
          <p:nvPr>
            <p:ph type="title"/>
          </p:nvPr>
        </p:nvSpPr>
        <p:spPr/>
        <p:txBody>
          <a:bodyPr/>
          <a:lstStyle/>
          <a:p>
            <a:r>
              <a:rPr lang="en-US" altLang="zh-CN" b="1" dirty="0"/>
              <a:t>Create a Thread Using Runnable ---- Step 3:</a:t>
            </a:r>
            <a:br>
              <a:rPr lang="en-US" altLang="zh-CN" b="1" dirty="0"/>
            </a:br>
            <a:r>
              <a:rPr lang="en-US" altLang="zh-CN" b="1" dirty="0"/>
              <a:t>Start Running the Thread</a:t>
            </a:r>
            <a:endParaRPr lang="zh-CN" altLang="en-US" dirty="0"/>
          </a:p>
        </p:txBody>
      </p:sp>
      <p:sp>
        <p:nvSpPr>
          <p:cNvPr id="3" name="内容占位符 2">
            <a:extLst>
              <a:ext uri="{FF2B5EF4-FFF2-40B4-BE49-F238E27FC236}">
                <a16:creationId xmlns:a16="http://schemas.microsoft.com/office/drawing/2014/main" id="{578E4CB3-AD2C-44A3-9555-FD0390E9B057}"/>
              </a:ext>
            </a:extLst>
          </p:cNvPr>
          <p:cNvSpPr>
            <a:spLocks noGrp="1"/>
          </p:cNvSpPr>
          <p:nvPr>
            <p:ph idx="1"/>
          </p:nvPr>
        </p:nvSpPr>
        <p:spPr/>
        <p:txBody>
          <a:bodyPr/>
          <a:lstStyle/>
          <a:p>
            <a:r>
              <a:rPr lang="en-US" altLang="zh-CN" dirty="0"/>
              <a:t>Once created, the new thread will not start running until you call its </a:t>
            </a:r>
            <a:r>
              <a:rPr lang="en-US" altLang="zh-CN" b="1" dirty="0"/>
              <a:t>start( ) </a:t>
            </a:r>
            <a:r>
              <a:rPr lang="en-US" altLang="zh-CN" dirty="0"/>
              <a:t>method, which is declared within </a:t>
            </a:r>
            <a:r>
              <a:rPr lang="en-US" altLang="zh-CN" b="1" dirty="0"/>
              <a:t>Thread</a:t>
            </a:r>
            <a:r>
              <a:rPr lang="en-US" altLang="zh-CN" dirty="0"/>
              <a:t>. In essence, </a:t>
            </a:r>
            <a:r>
              <a:rPr lang="en-US" altLang="zh-CN" b="1" dirty="0"/>
              <a:t>start( ) </a:t>
            </a:r>
            <a:r>
              <a:rPr lang="en-US" altLang="zh-CN" dirty="0"/>
              <a:t>executes a call to </a:t>
            </a:r>
            <a:r>
              <a:rPr lang="en-US" altLang="zh-CN" b="1" dirty="0"/>
              <a:t>run()</a:t>
            </a:r>
            <a:r>
              <a:rPr lang="en-US" altLang="zh-CN" dirty="0"/>
              <a:t>. The </a:t>
            </a:r>
            <a:r>
              <a:rPr lang="en-US" altLang="zh-CN" b="1" dirty="0"/>
              <a:t>start( ) </a:t>
            </a:r>
            <a:r>
              <a:rPr lang="en-US" altLang="zh-CN" dirty="0"/>
              <a:t>method is shown here:</a:t>
            </a:r>
          </a:p>
          <a:p>
            <a:pPr lvl="1"/>
            <a:r>
              <a:rPr lang="en-US" altLang="zh-CN"/>
              <a:t>void start( )</a:t>
            </a:r>
            <a:endParaRPr lang="zh-CN" altLang="en-US" dirty="0"/>
          </a:p>
        </p:txBody>
      </p:sp>
    </p:spTree>
    <p:extLst>
      <p:ext uri="{BB962C8B-B14F-4D97-AF65-F5344CB8AC3E}">
        <p14:creationId xmlns:p14="http://schemas.microsoft.com/office/powerpoint/2010/main" val="1140611557"/>
      </p:ext>
    </p:extLst>
  </p:cSld>
  <p:clrMapOvr>
    <a:masterClrMapping/>
  </p:clrMapOvr>
</p:sld>
</file>

<file path=ppt/theme/theme1.xml><?xml version="1.0" encoding="utf-8"?>
<a:theme xmlns:a="http://schemas.openxmlformats.org/drawingml/2006/main" name="Java程序设计实用教程(第2版)_第1章_初识Java">
  <a:themeElements>
    <a:clrScheme name="自定义 1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262699"/>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Java程序设计实用教程(第2版)_第1章_初识Java</Template>
  <TotalTime>17992</TotalTime>
  <Words>5716</Words>
  <Application>Microsoft Office PowerPoint</Application>
  <PresentationFormat>全屏显示(4:3)</PresentationFormat>
  <Paragraphs>654</Paragraphs>
  <Slides>55</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55</vt:i4>
      </vt:variant>
    </vt:vector>
  </HeadingPairs>
  <TitlesOfParts>
    <vt:vector size="62" baseType="lpstr">
      <vt:lpstr>等线</vt:lpstr>
      <vt:lpstr>黑体</vt:lpstr>
      <vt:lpstr>宋体</vt:lpstr>
      <vt:lpstr>Calibri</vt:lpstr>
      <vt:lpstr>Times New Roman</vt:lpstr>
      <vt:lpstr>Wingdings</vt:lpstr>
      <vt:lpstr>Java程序设计实用教程(第2版)_第1章_初识Java</vt:lpstr>
      <vt:lpstr>Chapter 11</vt:lpstr>
      <vt:lpstr>Key Skills &amp; Concepts</vt:lpstr>
      <vt:lpstr>Multithreading Fundamentals</vt:lpstr>
      <vt:lpstr>The Thread Class and Runnable Interface</vt:lpstr>
      <vt:lpstr>Methods Defined in the Thread Class</vt:lpstr>
      <vt:lpstr>The Main Thread</vt:lpstr>
      <vt:lpstr>Create a Thread Using Runnable ---- Step 1: Create a Class Implements Runnable</vt:lpstr>
      <vt:lpstr>Create a Thread Using Runnable ---- Step 2: Construct an Object of Class Thread</vt:lpstr>
      <vt:lpstr>Create a Thread Using Runnable ---- Step 3: Start Running the Thread</vt:lpstr>
      <vt:lpstr>Create the Thread Class</vt:lpstr>
      <vt:lpstr>Run the Thread</vt:lpstr>
      <vt:lpstr>Thread.sleep() method</vt:lpstr>
      <vt:lpstr>One Improvement and Two Simple Variations</vt:lpstr>
      <vt:lpstr>PowerPoint 演示文稿</vt:lpstr>
      <vt:lpstr>PowerPoint 演示文稿</vt:lpstr>
      <vt:lpstr>Extending Thread</vt:lpstr>
      <vt:lpstr>PowerPoint 演示文稿</vt:lpstr>
      <vt:lpstr>PowerPoint 演示文稿</vt:lpstr>
      <vt:lpstr>Creating Multiple Threads</vt:lpstr>
      <vt:lpstr>Multiple Threads Using Runnable</vt:lpstr>
      <vt:lpstr>Determining When a Thread Ends</vt:lpstr>
      <vt:lpstr>PowerPoint 演示文稿</vt:lpstr>
      <vt:lpstr>Determining When a Thread Ends</vt:lpstr>
      <vt:lpstr>PowerPoint 演示文稿</vt:lpstr>
      <vt:lpstr>Thread Priorities</vt:lpstr>
      <vt:lpstr>Thread Priorities</vt:lpstr>
      <vt:lpstr>PowerPoint 演示文稿</vt:lpstr>
      <vt:lpstr>PowerPoint 演示文稿</vt:lpstr>
      <vt:lpstr>Questions</vt:lpstr>
      <vt:lpstr>Questions</vt:lpstr>
      <vt:lpstr>Questions</vt:lpstr>
      <vt:lpstr>Calling the Shared Resource by Different Threads</vt:lpstr>
      <vt:lpstr>PowerPoint 演示文稿</vt:lpstr>
      <vt:lpstr>PowerPoint 演示文稿</vt:lpstr>
      <vt:lpstr>Problem of the Mouse and Cake Example</vt:lpstr>
      <vt:lpstr>Synchronization（同步）</vt:lpstr>
      <vt:lpstr>Using Synchronized Methods（同步方法）</vt:lpstr>
      <vt:lpstr>Improvement on Mouse Eating Cake Example</vt:lpstr>
      <vt:lpstr>The Sum Array Example</vt:lpstr>
      <vt:lpstr>The Sum Array Example</vt:lpstr>
      <vt:lpstr>The synchronized Statement</vt:lpstr>
      <vt:lpstr>Mouse and Cake Using Synchronized Block</vt:lpstr>
      <vt:lpstr>Sum Array Using Synchronized Block</vt:lpstr>
      <vt:lpstr>Another Approach of Getting Thread Name</vt:lpstr>
      <vt:lpstr>Thread Communication Using notify( ), wait( ), and notifyAll( )</vt:lpstr>
      <vt:lpstr>The wait() Method</vt:lpstr>
      <vt:lpstr>The notify() and notifyAll() Method</vt:lpstr>
      <vt:lpstr>The Ticktock Example</vt:lpstr>
      <vt:lpstr>PowerPoint 演示文稿</vt:lpstr>
      <vt:lpstr>PowerPoint 演示文稿</vt:lpstr>
      <vt:lpstr>Operating the Bank Account</vt:lpstr>
      <vt:lpstr>PowerPoint 演示文稿</vt:lpstr>
      <vt:lpstr>PowerPoint 演示文稿</vt:lpstr>
      <vt:lpstr>PowerPoint 演示文稿</vt:lpstr>
      <vt:lpstr>Suspending, Resuming, and Stopping Threads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Java语言程序设计</dc:title>
  <dc:creator>李晔锋</dc:creator>
  <cp:lastModifiedBy>李 晔锋</cp:lastModifiedBy>
  <cp:revision>904</cp:revision>
  <cp:lastPrinted>2018-10-13T14:10:49Z</cp:lastPrinted>
  <dcterms:created xsi:type="dcterms:W3CDTF">2017-02-14T11:17:31Z</dcterms:created>
  <dcterms:modified xsi:type="dcterms:W3CDTF">2018-11-15T00:55:15Z</dcterms:modified>
</cp:coreProperties>
</file>