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0"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snapToGrid="0">
      <p:cViewPr varScale="1">
        <p:scale>
          <a:sx n="68" d="100"/>
          <a:sy n="68" d="100"/>
        </p:scale>
        <p:origin x="14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277F1-BC14-49DC-B917-DEE9F10F72E9}"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675ED-02E4-43DC-AD89-9CB49587009B}" type="slidenum">
              <a:rPr lang="zh-CN" altLang="en-US" smtClean="0"/>
              <a:t>‹#›</a:t>
            </a:fld>
            <a:endParaRPr lang="zh-CN" altLang="en-US"/>
          </a:p>
        </p:txBody>
      </p:sp>
    </p:spTree>
    <p:extLst>
      <p:ext uri="{BB962C8B-B14F-4D97-AF65-F5344CB8AC3E}">
        <p14:creationId xmlns:p14="http://schemas.microsoft.com/office/powerpoint/2010/main" val="39772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3817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12412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513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05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30121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3024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0137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09052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4674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9606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3046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50"/>
            </a:lvl1pPr>
          </a:lstStyle>
          <a:p>
            <a:fld id="{81E77AA0-CA4A-4181-8FED-0F123F59EE50}" type="datetimeFigureOut">
              <a:rPr lang="zh-CN" altLang="en-US" smtClean="0"/>
              <a:t>2018/11/19</a:t>
            </a:fld>
            <a:endParaRPr lang="zh-CN" altLang="en-US"/>
          </a:p>
        </p:txBody>
      </p:sp>
      <p:sp>
        <p:nvSpPr>
          <p:cNvPr id="1029" name="Rectangle 5"/>
          <p:cNvSpPr>
            <a:spLocks noGrp="1" noChangeArrowheads="1"/>
          </p:cNvSpPr>
          <p:nvPr>
            <p:ph type="ftr" sz="quarter" idx="3"/>
          </p:nvPr>
        </p:nvSpPr>
        <p:spPr bwMode="auto">
          <a:xfrm>
            <a:off x="32766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50"/>
            </a:lvl1pPr>
          </a:lstStyle>
          <a:p>
            <a:endParaRPr lang="zh-CN" altLang="en-US"/>
          </a:p>
        </p:txBody>
      </p:sp>
      <p:sp>
        <p:nvSpPr>
          <p:cNvPr id="1030" name="Rectangle 6"/>
          <p:cNvSpPr>
            <a:spLocks noGrp="1" noChangeArrowheads="1"/>
          </p:cNvSpPr>
          <p:nvPr>
            <p:ph type="sldNum" sz="quarter" idx="4"/>
          </p:nvPr>
        </p:nvSpPr>
        <p:spPr bwMode="auto">
          <a:xfrm>
            <a:off x="7696200" y="5943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50"/>
            </a:lvl1pPr>
          </a:lstStyle>
          <a:p>
            <a:fld id="{53B93BA1-4D06-4C87-9467-358710ACB42C}" type="slidenum">
              <a:rPr lang="zh-CN" altLang="en-US" smtClean="0"/>
              <a:t>‹#›</a:t>
            </a:fld>
            <a:endParaRPr lang="zh-CN" altLang="en-US"/>
          </a:p>
        </p:txBody>
      </p:sp>
      <p:grpSp>
        <p:nvGrpSpPr>
          <p:cNvPr id="1031" name="Group 40"/>
          <p:cNvGrpSpPr>
            <a:grpSpLocks/>
          </p:cNvGrpSpPr>
          <p:nvPr/>
        </p:nvGrpSpPr>
        <p:grpSpPr bwMode="auto">
          <a:xfrm>
            <a:off x="7696200" y="6629400"/>
            <a:ext cx="1447800" cy="228600"/>
            <a:chOff x="768" y="3456"/>
            <a:chExt cx="1200" cy="192"/>
          </a:xfrm>
        </p:grpSpPr>
        <p:sp>
          <p:nvSpPr>
            <p:cNvPr id="1032"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3"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4"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5"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grpSp>
    </p:spTree>
    <p:extLst>
      <p:ext uri="{BB962C8B-B14F-4D97-AF65-F5344CB8AC3E}">
        <p14:creationId xmlns:p14="http://schemas.microsoft.com/office/powerpoint/2010/main" val="6487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5pPr>
      <a:lvl6pPr marL="3429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6pPr>
      <a:lvl7pPr marL="6858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7pPr>
      <a:lvl8pPr marL="10287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8pPr>
      <a:lvl9pPr marL="13716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55419"/>
            <a:ext cx="7772400" cy="1470025"/>
          </a:xfrm>
        </p:spPr>
        <p:txBody>
          <a:bodyPr/>
          <a:lstStyle/>
          <a:p>
            <a:r>
              <a:rPr lang="en-US" altLang="zh-CN" sz="4000" dirty="0"/>
              <a:t>Chapter 12</a:t>
            </a:r>
            <a:endParaRPr lang="zh-CN" altLang="en-US" sz="4000" dirty="0"/>
          </a:p>
        </p:txBody>
      </p:sp>
      <p:sp>
        <p:nvSpPr>
          <p:cNvPr id="3" name="副标题 2"/>
          <p:cNvSpPr>
            <a:spLocks noGrp="1"/>
          </p:cNvSpPr>
          <p:nvPr>
            <p:ph type="subTitle" idx="1"/>
          </p:nvPr>
        </p:nvSpPr>
        <p:spPr>
          <a:xfrm>
            <a:off x="1371600" y="4427113"/>
            <a:ext cx="6400800" cy="1752600"/>
          </a:xfrm>
        </p:spPr>
        <p:txBody>
          <a:bodyPr/>
          <a:lstStyle/>
          <a:p>
            <a:r>
              <a:rPr lang="zh-CN" altLang="en-US" dirty="0"/>
              <a:t>李晔锋</a:t>
            </a:r>
          </a:p>
        </p:txBody>
      </p:sp>
      <p:sp>
        <p:nvSpPr>
          <p:cNvPr id="4" name="Rectangle 6"/>
          <p:cNvSpPr>
            <a:spLocks noChangeArrowheads="1"/>
          </p:cNvSpPr>
          <p:nvPr/>
        </p:nvSpPr>
        <p:spPr bwMode="auto">
          <a:xfrm>
            <a:off x="870438" y="2138289"/>
            <a:ext cx="7587762" cy="2004678"/>
          </a:xfrm>
          <a:prstGeom prst="rect">
            <a:avLst/>
          </a:prstGeom>
          <a:solidFill>
            <a:schemeClr val="accent1">
              <a:lumMod val="40000"/>
              <a:lumOff val="60000"/>
            </a:schemeClr>
          </a:solidFill>
          <a:ln>
            <a:noFill/>
          </a:ln>
          <a:effectLst/>
        </p:spPr>
        <p:txBody>
          <a:bodyPr anchor="b"/>
          <a:lstStyle/>
          <a:p>
            <a:pPr algn="ctr">
              <a:defRPr/>
            </a:pPr>
            <a:r>
              <a:rPr lang="en-US" altLang="zh-CN" sz="4400" dirty="0">
                <a:solidFill>
                  <a:schemeClr val="tx2"/>
                </a:solidFill>
                <a:latin typeface="黑体" pitchFamily="49" charset="-122"/>
                <a:ea typeface="黑体" pitchFamily="49" charset="-122"/>
              </a:rPr>
              <a:t>Enumerations, Autoboxing, Static Import,</a:t>
            </a:r>
          </a:p>
          <a:p>
            <a:pPr algn="ctr">
              <a:defRPr/>
            </a:pPr>
            <a:r>
              <a:rPr lang="en-US" altLang="zh-CN" sz="4400" dirty="0">
                <a:solidFill>
                  <a:schemeClr val="tx2"/>
                </a:solidFill>
                <a:latin typeface="黑体" pitchFamily="49" charset="-122"/>
                <a:ea typeface="黑体" pitchFamily="49" charset="-122"/>
              </a:rPr>
              <a:t>and Annotations</a:t>
            </a:r>
          </a:p>
        </p:txBody>
      </p:sp>
    </p:spTree>
    <p:extLst>
      <p:ext uri="{BB962C8B-B14F-4D97-AF65-F5344CB8AC3E}">
        <p14:creationId xmlns:p14="http://schemas.microsoft.com/office/powerpoint/2010/main" val="392646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57B2DE-9DC7-48E4-9082-6E331D62207D}"/>
              </a:ext>
            </a:extLst>
          </p:cNvPr>
          <p:cNvSpPr/>
          <p:nvPr/>
        </p:nvSpPr>
        <p:spPr>
          <a:xfrm>
            <a:off x="1167618" y="768592"/>
            <a:ext cx="6217920" cy="369331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EnumDemo2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Transport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"Here are all Transport constants"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Transport </a:t>
            </a:r>
            <a:r>
              <a:rPr lang="en-US" altLang="zh-CN" dirty="0" err="1">
                <a:solidFill>
                  <a:srgbClr val="6A3E3E"/>
                </a:solidFill>
                <a:latin typeface="Calibri" panose="020F0502020204030204" pitchFamily="34" charset="0"/>
              </a:rPr>
              <a:t>allTransports</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i="1" dirty="0" err="1">
                <a:solidFill>
                  <a:srgbClr val="000000"/>
                </a:solidFill>
                <a:latin typeface="Calibri" panose="020F0502020204030204" pitchFamily="34" charset="0"/>
              </a:rPr>
              <a:t>values</a:t>
            </a:r>
            <a:r>
              <a:rPr lang="en-US" altLang="zh-CN"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(Transport </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allTransports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i="1" dirty="0" err="1">
                <a:solidFill>
                  <a:srgbClr val="000000"/>
                </a:solidFill>
                <a:latin typeface="Calibri" panose="020F0502020204030204" pitchFamily="34" charset="0"/>
              </a:rPr>
              <a:t>valueOf</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"AIRPLANE"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tp</a:t>
            </a:r>
            <a:r>
              <a:rPr lang="en-US" altLang="zh-CN" b="1" dirty="0">
                <a:solidFill>
                  <a:srgbClr val="2A00FF"/>
                </a:solidFill>
                <a:latin typeface="Calibri" panose="020F0502020204030204" pitchFamily="34" charset="0"/>
              </a:rPr>
              <a:t> contains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5" name="图片 4">
            <a:extLst>
              <a:ext uri="{FF2B5EF4-FFF2-40B4-BE49-F238E27FC236}">
                <a16:creationId xmlns:a16="http://schemas.microsoft.com/office/drawing/2014/main" id="{BCBA2F1D-4CBC-457E-99B9-E2AF2944FC04}"/>
              </a:ext>
            </a:extLst>
          </p:cNvPr>
          <p:cNvPicPr>
            <a:picLocks noChangeAspect="1"/>
          </p:cNvPicPr>
          <p:nvPr/>
        </p:nvPicPr>
        <p:blipFill>
          <a:blip r:embed="rId2"/>
          <a:stretch>
            <a:fillRect/>
          </a:stretch>
        </p:blipFill>
        <p:spPr>
          <a:xfrm>
            <a:off x="2051346" y="4276437"/>
            <a:ext cx="3744543" cy="2581563"/>
          </a:xfrm>
          <a:prstGeom prst="rect">
            <a:avLst/>
          </a:prstGeom>
        </p:spPr>
      </p:pic>
    </p:spTree>
    <p:extLst>
      <p:ext uri="{BB962C8B-B14F-4D97-AF65-F5344CB8AC3E}">
        <p14:creationId xmlns:p14="http://schemas.microsoft.com/office/powerpoint/2010/main" val="27195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C3DE3-C419-4141-A6DC-DA8EB0F3D1AB}"/>
              </a:ext>
            </a:extLst>
          </p:cNvPr>
          <p:cNvSpPr>
            <a:spLocks noGrp="1"/>
          </p:cNvSpPr>
          <p:nvPr>
            <p:ph type="title"/>
          </p:nvPr>
        </p:nvSpPr>
        <p:spPr/>
        <p:txBody>
          <a:bodyPr/>
          <a:lstStyle/>
          <a:p>
            <a:r>
              <a:rPr lang="en-US" altLang="zh-CN" b="1" dirty="0"/>
              <a:t>Constructors, Methods, Instance Variables, and</a:t>
            </a:r>
            <a:br>
              <a:rPr lang="en-US" altLang="zh-CN" b="1" dirty="0"/>
            </a:br>
            <a:r>
              <a:rPr lang="en-US" altLang="zh-CN" b="1" dirty="0"/>
              <a:t>Enumerations</a:t>
            </a:r>
            <a:endParaRPr lang="zh-CN" altLang="en-US" dirty="0"/>
          </a:p>
        </p:txBody>
      </p:sp>
      <p:sp>
        <p:nvSpPr>
          <p:cNvPr id="3" name="内容占位符 2">
            <a:extLst>
              <a:ext uri="{FF2B5EF4-FFF2-40B4-BE49-F238E27FC236}">
                <a16:creationId xmlns:a16="http://schemas.microsoft.com/office/drawing/2014/main" id="{A9123494-BBBB-4F3A-BC38-3A6BD29EAD2E}"/>
              </a:ext>
            </a:extLst>
          </p:cNvPr>
          <p:cNvSpPr>
            <a:spLocks noGrp="1"/>
          </p:cNvSpPr>
          <p:nvPr>
            <p:ph idx="1"/>
          </p:nvPr>
        </p:nvSpPr>
        <p:spPr/>
        <p:txBody>
          <a:bodyPr/>
          <a:lstStyle/>
          <a:p>
            <a:r>
              <a:rPr lang="en-US" altLang="zh-CN" dirty="0"/>
              <a:t>It is important to understand that each enumeration constant is an object of its enumeration type. Thus, an enumeration can define constructors, add methods, and have instance variables.</a:t>
            </a:r>
            <a:endParaRPr lang="zh-CN" altLang="en-US" dirty="0"/>
          </a:p>
        </p:txBody>
      </p:sp>
    </p:spTree>
    <p:extLst>
      <p:ext uri="{BB962C8B-B14F-4D97-AF65-F5344CB8AC3E}">
        <p14:creationId xmlns:p14="http://schemas.microsoft.com/office/powerpoint/2010/main" val="262207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0D88F7F-9F81-4DC2-8628-1B21D73A3264}"/>
              </a:ext>
            </a:extLst>
          </p:cNvPr>
          <p:cNvSpPr/>
          <p:nvPr/>
        </p:nvSpPr>
        <p:spPr>
          <a:xfrm>
            <a:off x="893297" y="0"/>
            <a:ext cx="5985804" cy="1754326"/>
          </a:xfrm>
          <a:prstGeom prst="rect">
            <a:avLst/>
          </a:prstGeom>
        </p:spPr>
        <p:txBody>
          <a:bodyPr wrap="square">
            <a:spAutoFit/>
          </a:bodyPr>
          <a:lstStyle/>
          <a:p>
            <a:r>
              <a:rPr lang="en-US" altLang="zh-CN" b="1" dirty="0" err="1">
                <a:solidFill>
                  <a:srgbClr val="7F0055"/>
                </a:solidFill>
                <a:latin typeface="Calibri" panose="020F0502020204030204" pitchFamily="34" charset="0"/>
              </a:rPr>
              <a:t>enum</a:t>
            </a:r>
            <a:r>
              <a:rPr lang="en-US" altLang="zh-CN" b="1" dirty="0">
                <a:solidFill>
                  <a:srgbClr val="000000"/>
                </a:solidFill>
                <a:latin typeface="Calibri" panose="020F0502020204030204" pitchFamily="34" charset="0"/>
              </a:rPr>
              <a:t> Transport {</a:t>
            </a:r>
          </a:p>
          <a:p>
            <a:r>
              <a:rPr lang="en-US" altLang="zh-CN" b="1" i="1" dirty="0">
                <a:solidFill>
                  <a:srgbClr val="0000C0"/>
                </a:solidFill>
                <a:latin typeface="Calibri" panose="020F0502020204030204" pitchFamily="34" charset="0"/>
              </a:rPr>
              <a:t>  CAR</a:t>
            </a:r>
            <a:r>
              <a:rPr lang="en-US" altLang="zh-CN" b="1" i="1" dirty="0">
                <a:solidFill>
                  <a:srgbClr val="000000"/>
                </a:solidFill>
                <a:latin typeface="Calibri" panose="020F0502020204030204" pitchFamily="34" charset="0"/>
              </a:rPr>
              <a:t>(65), </a:t>
            </a:r>
            <a:r>
              <a:rPr lang="en-US" altLang="zh-CN" b="1" i="1" dirty="0">
                <a:solidFill>
                  <a:srgbClr val="0000C0"/>
                </a:solidFill>
                <a:latin typeface="Calibri" panose="020F0502020204030204" pitchFamily="34" charset="0"/>
              </a:rPr>
              <a:t>TRUCK</a:t>
            </a:r>
            <a:r>
              <a:rPr lang="en-US" altLang="zh-CN" b="1" i="1" dirty="0">
                <a:solidFill>
                  <a:srgbClr val="000000"/>
                </a:solidFill>
                <a:latin typeface="Calibri" panose="020F0502020204030204" pitchFamily="34" charset="0"/>
              </a:rPr>
              <a:t>(55), </a:t>
            </a:r>
            <a:r>
              <a:rPr lang="en-US" altLang="zh-CN" b="1" i="1" dirty="0">
                <a:solidFill>
                  <a:srgbClr val="0000C0"/>
                </a:solidFill>
                <a:latin typeface="Calibri" panose="020F0502020204030204" pitchFamily="34" charset="0"/>
              </a:rPr>
              <a:t>AIRPLANE</a:t>
            </a:r>
            <a:r>
              <a:rPr lang="en-US" altLang="zh-CN" b="1" i="1" dirty="0">
                <a:solidFill>
                  <a:srgbClr val="000000"/>
                </a:solidFill>
                <a:latin typeface="Calibri" panose="020F0502020204030204" pitchFamily="34" charset="0"/>
              </a:rPr>
              <a:t>(600), </a:t>
            </a:r>
            <a:r>
              <a:rPr lang="en-US" altLang="zh-CN" b="1" i="1" dirty="0">
                <a:solidFill>
                  <a:srgbClr val="0000C0"/>
                </a:solidFill>
                <a:latin typeface="Calibri" panose="020F0502020204030204" pitchFamily="34" charset="0"/>
              </a:rPr>
              <a:t>TRAIN</a:t>
            </a:r>
            <a:r>
              <a:rPr lang="en-US" altLang="zh-CN" b="1" i="1" dirty="0">
                <a:solidFill>
                  <a:srgbClr val="000000"/>
                </a:solidFill>
                <a:latin typeface="Calibri" panose="020F0502020204030204" pitchFamily="34" charset="0"/>
              </a:rPr>
              <a:t>(70), </a:t>
            </a:r>
            <a:r>
              <a:rPr lang="en-US" altLang="zh-CN" b="1" i="1" dirty="0">
                <a:solidFill>
                  <a:srgbClr val="0000C0"/>
                </a:solidFill>
                <a:latin typeface="Calibri" panose="020F0502020204030204" pitchFamily="34" charset="0"/>
              </a:rPr>
              <a:t>BOAT</a:t>
            </a:r>
            <a:r>
              <a:rPr lang="en-US" altLang="zh-CN" b="1" i="1" dirty="0">
                <a:solidFill>
                  <a:srgbClr val="000000"/>
                </a:solidFill>
                <a:latin typeface="Calibri" panose="020F0502020204030204" pitchFamily="34" charset="0"/>
              </a:rPr>
              <a:t>(22);</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speed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Transport(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s</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speed</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s</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getSpeed</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speed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2203F17E-BD6E-45C3-8C6B-435FE184184E}"/>
              </a:ext>
            </a:extLst>
          </p:cNvPr>
          <p:cNvSpPr/>
          <p:nvPr/>
        </p:nvSpPr>
        <p:spPr>
          <a:xfrm>
            <a:off x="893296" y="1868050"/>
            <a:ext cx="6787663" cy="341632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EnumDemo3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Transport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AIRPLANE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"Typical speed for an airplane is "</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err="1">
                <a:solidFill>
                  <a:srgbClr val="000000"/>
                </a:solidFill>
                <a:latin typeface="Calibri" panose="020F0502020204030204" pitchFamily="34" charset="0"/>
              </a:rPr>
              <a:t>.getSpeed</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miles per hour.\n"</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(Transport </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Transport.</a:t>
            </a:r>
            <a:r>
              <a:rPr lang="en-US" altLang="zh-CN" b="1" i="1" dirty="0" err="1">
                <a:solidFill>
                  <a:srgbClr val="000000"/>
                </a:solidFill>
                <a:latin typeface="Calibri" panose="020F0502020204030204" pitchFamily="34" charset="0"/>
              </a:rPr>
              <a:t>values</a:t>
            </a:r>
            <a:r>
              <a:rPr lang="en-US" altLang="zh-CN" b="1" i="1" dirty="0">
                <a:solidFill>
                  <a:srgbClr val="000000"/>
                </a:solidFill>
                <a:latin typeface="Calibri" panose="020F0502020204030204" pitchFamily="34" charset="0"/>
              </a:rPr>
              <a:t>())</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typical speed is "</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a:t>
            </a:r>
            <a:r>
              <a:rPr lang="en-US" altLang="zh-CN" b="1" dirty="0" err="1">
                <a:solidFill>
                  <a:srgbClr val="000000"/>
                </a:solidFill>
                <a:latin typeface="Calibri" panose="020F0502020204030204" pitchFamily="34" charset="0"/>
              </a:rPr>
              <a:t>.getSpeed</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miles per hour."</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61743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2C502-39D8-4A98-A629-DC0CD167FCE1}"/>
              </a:ext>
            </a:extLst>
          </p:cNvPr>
          <p:cNvSpPr>
            <a:spLocks noGrp="1"/>
          </p:cNvSpPr>
          <p:nvPr>
            <p:ph type="title"/>
          </p:nvPr>
        </p:nvSpPr>
        <p:spPr/>
        <p:txBody>
          <a:bodyPr/>
          <a:lstStyle/>
          <a:p>
            <a:r>
              <a:rPr lang="en-US" altLang="zh-CN" b="1" dirty="0"/>
              <a:t>Two Important Restrictions</a:t>
            </a:r>
            <a:endParaRPr lang="zh-CN" altLang="en-US" dirty="0"/>
          </a:p>
        </p:txBody>
      </p:sp>
      <p:sp>
        <p:nvSpPr>
          <p:cNvPr id="3" name="内容占位符 2">
            <a:extLst>
              <a:ext uri="{FF2B5EF4-FFF2-40B4-BE49-F238E27FC236}">
                <a16:creationId xmlns:a16="http://schemas.microsoft.com/office/drawing/2014/main" id="{A40C2F7B-9D62-4281-814A-57AA572EB43D}"/>
              </a:ext>
            </a:extLst>
          </p:cNvPr>
          <p:cNvSpPr>
            <a:spLocks noGrp="1"/>
          </p:cNvSpPr>
          <p:nvPr>
            <p:ph idx="1"/>
          </p:nvPr>
        </p:nvSpPr>
        <p:spPr/>
        <p:txBody>
          <a:bodyPr/>
          <a:lstStyle/>
          <a:p>
            <a:r>
              <a:rPr lang="en-US" altLang="zh-CN" dirty="0"/>
              <a:t>There are two restrictions that apply to enumerations. First, an enumeration can’t inherit another class. Second, an </a:t>
            </a:r>
            <a:r>
              <a:rPr lang="en-US" altLang="zh-CN" b="1" dirty="0" err="1"/>
              <a:t>enum</a:t>
            </a:r>
            <a:r>
              <a:rPr lang="en-US" altLang="zh-CN" b="1" dirty="0"/>
              <a:t> </a:t>
            </a:r>
            <a:r>
              <a:rPr lang="en-US" altLang="zh-CN" dirty="0"/>
              <a:t>cannot be a superclass. This means that an </a:t>
            </a:r>
            <a:r>
              <a:rPr lang="en-US" altLang="zh-CN" b="1" dirty="0" err="1"/>
              <a:t>enum</a:t>
            </a:r>
            <a:r>
              <a:rPr lang="en-US" altLang="zh-CN" b="1" dirty="0"/>
              <a:t> </a:t>
            </a:r>
            <a:r>
              <a:rPr lang="en-US" altLang="zh-CN" dirty="0"/>
              <a:t>can’t be extended.</a:t>
            </a:r>
            <a:endParaRPr lang="zh-CN" altLang="en-US" dirty="0"/>
          </a:p>
        </p:txBody>
      </p:sp>
    </p:spTree>
    <p:extLst>
      <p:ext uri="{BB962C8B-B14F-4D97-AF65-F5344CB8AC3E}">
        <p14:creationId xmlns:p14="http://schemas.microsoft.com/office/powerpoint/2010/main" val="124031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42D11-66BA-4728-8098-7714531025E0}"/>
              </a:ext>
            </a:extLst>
          </p:cNvPr>
          <p:cNvSpPr>
            <a:spLocks noGrp="1"/>
          </p:cNvSpPr>
          <p:nvPr>
            <p:ph type="title"/>
          </p:nvPr>
        </p:nvSpPr>
        <p:spPr/>
        <p:txBody>
          <a:bodyPr/>
          <a:lstStyle/>
          <a:p>
            <a:r>
              <a:rPr lang="en-US" altLang="zh-CN" b="1" dirty="0"/>
              <a:t>Enumerations Inherit </a:t>
            </a:r>
            <a:r>
              <a:rPr lang="en-US" altLang="zh-CN" b="1" dirty="0" err="1"/>
              <a:t>Enum</a:t>
            </a:r>
            <a:endParaRPr lang="zh-CN" altLang="en-US" dirty="0"/>
          </a:p>
        </p:txBody>
      </p:sp>
      <p:sp>
        <p:nvSpPr>
          <p:cNvPr id="3" name="内容占位符 2">
            <a:extLst>
              <a:ext uri="{FF2B5EF4-FFF2-40B4-BE49-F238E27FC236}">
                <a16:creationId xmlns:a16="http://schemas.microsoft.com/office/drawing/2014/main" id="{F9684469-BE7A-40B0-83B1-CB3CD4B83240}"/>
              </a:ext>
            </a:extLst>
          </p:cNvPr>
          <p:cNvSpPr>
            <a:spLocks noGrp="1"/>
          </p:cNvSpPr>
          <p:nvPr>
            <p:ph idx="1"/>
          </p:nvPr>
        </p:nvSpPr>
        <p:spPr/>
        <p:txBody>
          <a:bodyPr/>
          <a:lstStyle/>
          <a:p>
            <a:r>
              <a:rPr lang="en-US" altLang="zh-CN" dirty="0"/>
              <a:t>Although you can’t inherit a superclass when declaring an </a:t>
            </a:r>
            <a:r>
              <a:rPr lang="en-US" altLang="zh-CN" b="1" dirty="0" err="1"/>
              <a:t>enum</a:t>
            </a:r>
            <a:r>
              <a:rPr lang="en-US" altLang="zh-CN" dirty="0"/>
              <a:t>, all enumerations automatically inherit one: </a:t>
            </a:r>
            <a:r>
              <a:rPr lang="en-US" altLang="zh-CN" b="1" dirty="0" err="1"/>
              <a:t>java.lang.Enum</a:t>
            </a:r>
            <a:r>
              <a:rPr lang="en-US" altLang="zh-CN" dirty="0"/>
              <a:t>. This class defines several methods that are available for use by all enumerations.</a:t>
            </a:r>
          </a:p>
          <a:p>
            <a:r>
              <a:rPr lang="en-US" altLang="zh-CN" dirty="0"/>
              <a:t>The </a:t>
            </a:r>
            <a:r>
              <a:rPr lang="en-US" altLang="zh-CN" b="1" dirty="0"/>
              <a:t>ordinal( ) </a:t>
            </a:r>
            <a:r>
              <a:rPr lang="en-US" altLang="zh-CN" dirty="0"/>
              <a:t>method obtains a value that indicates an enumeration constant’s position in the list of constants. This is called its </a:t>
            </a:r>
            <a:r>
              <a:rPr lang="en-US" altLang="zh-CN" i="1" dirty="0"/>
              <a:t>ordinal value</a:t>
            </a:r>
            <a:r>
              <a:rPr lang="en-US" altLang="zh-CN" dirty="0"/>
              <a:t>. The </a:t>
            </a:r>
            <a:r>
              <a:rPr lang="en-US" altLang="zh-CN" b="1" dirty="0"/>
              <a:t>ordinal( ) </a:t>
            </a:r>
            <a:r>
              <a:rPr lang="en-US" altLang="zh-CN" dirty="0"/>
              <a:t>method is shown here:</a:t>
            </a:r>
          </a:p>
          <a:p>
            <a:pPr lvl="1"/>
            <a:r>
              <a:rPr lang="en-US" altLang="zh-CN" dirty="0"/>
              <a:t>final int ordinal( )</a:t>
            </a:r>
            <a:endParaRPr lang="zh-CN" altLang="en-US" dirty="0"/>
          </a:p>
        </p:txBody>
      </p:sp>
    </p:spTree>
    <p:extLst>
      <p:ext uri="{BB962C8B-B14F-4D97-AF65-F5344CB8AC3E}">
        <p14:creationId xmlns:p14="http://schemas.microsoft.com/office/powerpoint/2010/main" val="241430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42D11-66BA-4728-8098-7714531025E0}"/>
              </a:ext>
            </a:extLst>
          </p:cNvPr>
          <p:cNvSpPr>
            <a:spLocks noGrp="1"/>
          </p:cNvSpPr>
          <p:nvPr>
            <p:ph type="title"/>
          </p:nvPr>
        </p:nvSpPr>
        <p:spPr/>
        <p:txBody>
          <a:bodyPr/>
          <a:lstStyle/>
          <a:p>
            <a:r>
              <a:rPr lang="en-US" altLang="zh-CN" b="1" dirty="0"/>
              <a:t>Enumerations Inherit </a:t>
            </a:r>
            <a:r>
              <a:rPr lang="en-US" altLang="zh-CN" b="1" dirty="0" err="1"/>
              <a:t>Enum</a:t>
            </a:r>
            <a:endParaRPr lang="zh-CN" altLang="en-US" dirty="0"/>
          </a:p>
        </p:txBody>
      </p:sp>
      <p:sp>
        <p:nvSpPr>
          <p:cNvPr id="3" name="内容占位符 2">
            <a:extLst>
              <a:ext uri="{FF2B5EF4-FFF2-40B4-BE49-F238E27FC236}">
                <a16:creationId xmlns:a16="http://schemas.microsoft.com/office/drawing/2014/main" id="{F9684469-BE7A-40B0-83B1-CB3CD4B83240}"/>
              </a:ext>
            </a:extLst>
          </p:cNvPr>
          <p:cNvSpPr>
            <a:spLocks noGrp="1"/>
          </p:cNvSpPr>
          <p:nvPr>
            <p:ph idx="1"/>
          </p:nvPr>
        </p:nvSpPr>
        <p:spPr/>
        <p:txBody>
          <a:bodyPr/>
          <a:lstStyle/>
          <a:p>
            <a:r>
              <a:rPr lang="en-US" altLang="zh-CN" dirty="0"/>
              <a:t>You can compare the ordinal value of two constants of the same enumeration by using the </a:t>
            </a:r>
            <a:r>
              <a:rPr lang="en-US" altLang="zh-CN" b="1" dirty="0" err="1"/>
              <a:t>compareTo</a:t>
            </a:r>
            <a:r>
              <a:rPr lang="en-US" altLang="zh-CN" b="1" dirty="0"/>
              <a:t>( ) </a:t>
            </a:r>
            <a:r>
              <a:rPr lang="en-US" altLang="zh-CN" dirty="0"/>
              <a:t>method. It has this general form:</a:t>
            </a:r>
          </a:p>
          <a:p>
            <a:pPr lvl="1"/>
            <a:r>
              <a:rPr lang="pt-BR" altLang="zh-CN" dirty="0"/>
              <a:t>final int compareTo(</a:t>
            </a:r>
            <a:r>
              <a:rPr lang="pt-BR" altLang="zh-CN" i="1" dirty="0"/>
              <a:t>enum-type e</a:t>
            </a:r>
            <a:r>
              <a:rPr lang="pt-BR" altLang="zh-CN" dirty="0"/>
              <a:t>)</a:t>
            </a:r>
            <a:endParaRPr lang="en-US" altLang="zh-CN" dirty="0"/>
          </a:p>
          <a:p>
            <a:endParaRPr lang="zh-CN" altLang="en-US" dirty="0"/>
          </a:p>
        </p:txBody>
      </p:sp>
    </p:spTree>
    <p:extLst>
      <p:ext uri="{BB962C8B-B14F-4D97-AF65-F5344CB8AC3E}">
        <p14:creationId xmlns:p14="http://schemas.microsoft.com/office/powerpoint/2010/main" val="101177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28F6B47-7FE3-4128-9DE6-781E0A06DC85}"/>
              </a:ext>
            </a:extLst>
          </p:cNvPr>
          <p:cNvSpPr/>
          <p:nvPr/>
        </p:nvSpPr>
        <p:spPr>
          <a:xfrm>
            <a:off x="337625" y="612844"/>
            <a:ext cx="6070209" cy="563231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EnumDemo4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Transport </a:t>
            </a:r>
            <a:r>
              <a:rPr lang="en-US" altLang="zh-CN" dirty="0">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tp2</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tp3</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"Here are all Transport constants"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 and their ordinal values: "</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(Transport </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Transport.</a:t>
            </a:r>
            <a:r>
              <a:rPr lang="en-US" altLang="zh-CN" b="1" i="1" dirty="0" err="1">
                <a:solidFill>
                  <a:srgbClr val="000000"/>
                </a:solidFill>
                <a:latin typeface="Calibri" panose="020F0502020204030204" pitchFamily="34" charset="0"/>
              </a:rPr>
              <a:t>values</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t</a:t>
            </a:r>
            <a:r>
              <a:rPr lang="en-US" altLang="zh-CN" b="1" dirty="0" err="1">
                <a:solidFill>
                  <a:srgbClr val="000000"/>
                </a:solidFill>
                <a:latin typeface="Calibri" panose="020F0502020204030204" pitchFamily="34" charset="0"/>
              </a:rPr>
              <a:t>.ordinal</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AIRPLANE</a:t>
            </a:r>
            <a:r>
              <a:rPr lang="en-US" altLang="zh-CN" b="1"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tp2</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TRAIN</a:t>
            </a:r>
            <a:r>
              <a:rPr lang="en-US" altLang="zh-CN" b="1" i="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tp3</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AIRPLANE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err="1">
                <a:solidFill>
                  <a:srgbClr val="000000"/>
                </a:solidFill>
                <a:latin typeface="Calibri" panose="020F0502020204030204" pitchFamily="34" charset="0"/>
              </a:rPr>
              <a:t>.compareTo</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tp2</a:t>
            </a:r>
            <a:r>
              <a:rPr lang="en-US" altLang="zh-CN" b="1" dirty="0">
                <a:solidFill>
                  <a:srgbClr val="000000"/>
                </a:solidFill>
                <a:latin typeface="Calibri" panose="020F0502020204030204" pitchFamily="34" charset="0"/>
              </a:rPr>
              <a:t>) &lt; 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comes before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tp2</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err="1">
                <a:solidFill>
                  <a:srgbClr val="000000"/>
                </a:solidFill>
                <a:latin typeface="Calibri" panose="020F0502020204030204" pitchFamily="34" charset="0"/>
              </a:rPr>
              <a:t>.compareTo</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tp2</a:t>
            </a:r>
            <a:r>
              <a:rPr lang="en-US" altLang="zh-CN" b="1" dirty="0">
                <a:solidFill>
                  <a:srgbClr val="000000"/>
                </a:solidFill>
                <a:latin typeface="Calibri" panose="020F0502020204030204" pitchFamily="34" charset="0"/>
              </a:rPr>
              <a:t>) &gt; 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comes after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tp2</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err="1">
                <a:solidFill>
                  <a:srgbClr val="000000"/>
                </a:solidFill>
                <a:latin typeface="Calibri" panose="020F0502020204030204" pitchFamily="34" charset="0"/>
              </a:rPr>
              <a:t>.compareTo</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tp3</a:t>
            </a:r>
            <a:r>
              <a:rPr lang="en-US" altLang="zh-CN" b="1" dirty="0">
                <a:solidFill>
                  <a:srgbClr val="000000"/>
                </a:solidFill>
                <a:latin typeface="Calibri" panose="020F0502020204030204" pitchFamily="34" charset="0"/>
              </a:rPr>
              <a:t>) == 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equals to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tp3</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5" name="图片 4">
            <a:extLst>
              <a:ext uri="{FF2B5EF4-FFF2-40B4-BE49-F238E27FC236}">
                <a16:creationId xmlns:a16="http://schemas.microsoft.com/office/drawing/2014/main" id="{34490344-51BC-4F0A-B070-132A794F4532}"/>
              </a:ext>
            </a:extLst>
          </p:cNvPr>
          <p:cNvPicPr>
            <a:picLocks noChangeAspect="1"/>
          </p:cNvPicPr>
          <p:nvPr/>
        </p:nvPicPr>
        <p:blipFill>
          <a:blip r:embed="rId2"/>
          <a:stretch>
            <a:fillRect/>
          </a:stretch>
        </p:blipFill>
        <p:spPr>
          <a:xfrm>
            <a:off x="4164414" y="2628965"/>
            <a:ext cx="4866667" cy="2219048"/>
          </a:xfrm>
          <a:prstGeom prst="rect">
            <a:avLst/>
          </a:prstGeom>
        </p:spPr>
      </p:pic>
    </p:spTree>
    <p:extLst>
      <p:ext uri="{BB962C8B-B14F-4D97-AF65-F5344CB8AC3E}">
        <p14:creationId xmlns:p14="http://schemas.microsoft.com/office/powerpoint/2010/main" val="213764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0B5EA-C799-4CD0-9FF0-133852BA4D07}"/>
              </a:ext>
            </a:extLst>
          </p:cNvPr>
          <p:cNvSpPr>
            <a:spLocks noGrp="1"/>
          </p:cNvSpPr>
          <p:nvPr>
            <p:ph type="title"/>
          </p:nvPr>
        </p:nvSpPr>
        <p:spPr/>
        <p:txBody>
          <a:bodyPr/>
          <a:lstStyle/>
          <a:p>
            <a:r>
              <a:rPr lang="en-US" altLang="zh-CN" b="1" dirty="0"/>
              <a:t>Autoboxing</a:t>
            </a:r>
            <a:r>
              <a:rPr lang="zh-CN" altLang="en-US" b="1" dirty="0"/>
              <a:t>（自动装箱）</a:t>
            </a:r>
            <a:endParaRPr lang="zh-CN" altLang="en-US" dirty="0"/>
          </a:p>
        </p:txBody>
      </p:sp>
      <p:sp>
        <p:nvSpPr>
          <p:cNvPr id="3" name="内容占位符 2">
            <a:extLst>
              <a:ext uri="{FF2B5EF4-FFF2-40B4-BE49-F238E27FC236}">
                <a16:creationId xmlns:a16="http://schemas.microsoft.com/office/drawing/2014/main" id="{2AB60FC8-1222-4DCA-A8D7-21AC5F86C882}"/>
              </a:ext>
            </a:extLst>
          </p:cNvPr>
          <p:cNvSpPr>
            <a:spLocks noGrp="1"/>
          </p:cNvSpPr>
          <p:nvPr>
            <p:ph idx="1"/>
          </p:nvPr>
        </p:nvSpPr>
        <p:spPr/>
        <p:txBody>
          <a:bodyPr/>
          <a:lstStyle/>
          <a:p>
            <a:r>
              <a:rPr lang="en-US" altLang="zh-CN" dirty="0"/>
              <a:t>Autoboxing/unboxing is directly related to Java’s type wrappers, and to the way that values are moved into and out of an instance of a wrapper.</a:t>
            </a:r>
            <a:endParaRPr lang="zh-CN" altLang="en-US" dirty="0"/>
          </a:p>
        </p:txBody>
      </p:sp>
    </p:spTree>
    <p:extLst>
      <p:ext uri="{BB962C8B-B14F-4D97-AF65-F5344CB8AC3E}">
        <p14:creationId xmlns:p14="http://schemas.microsoft.com/office/powerpoint/2010/main" val="45273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B7398-6856-48BA-A6C8-514A6C7A6231}"/>
              </a:ext>
            </a:extLst>
          </p:cNvPr>
          <p:cNvSpPr>
            <a:spLocks noGrp="1"/>
          </p:cNvSpPr>
          <p:nvPr>
            <p:ph type="title"/>
          </p:nvPr>
        </p:nvSpPr>
        <p:spPr/>
        <p:txBody>
          <a:bodyPr/>
          <a:lstStyle/>
          <a:p>
            <a:r>
              <a:rPr lang="en-US" altLang="zh-CN" b="1" dirty="0"/>
              <a:t>Type Wrappers</a:t>
            </a:r>
            <a:endParaRPr lang="zh-CN" altLang="en-US" dirty="0"/>
          </a:p>
        </p:txBody>
      </p:sp>
      <p:sp>
        <p:nvSpPr>
          <p:cNvPr id="3" name="内容占位符 2">
            <a:extLst>
              <a:ext uri="{FF2B5EF4-FFF2-40B4-BE49-F238E27FC236}">
                <a16:creationId xmlns:a16="http://schemas.microsoft.com/office/drawing/2014/main" id="{9F629168-6618-4ADA-8F8B-F57E7D6CAADF}"/>
              </a:ext>
            </a:extLst>
          </p:cNvPr>
          <p:cNvSpPr>
            <a:spLocks noGrp="1"/>
          </p:cNvSpPr>
          <p:nvPr>
            <p:ph idx="1"/>
          </p:nvPr>
        </p:nvSpPr>
        <p:spPr/>
        <p:txBody>
          <a:bodyPr/>
          <a:lstStyle/>
          <a:p>
            <a:r>
              <a:rPr lang="en-US" altLang="zh-CN" dirty="0"/>
              <a:t>The type wrappers are </a:t>
            </a:r>
            <a:r>
              <a:rPr lang="en-US" altLang="zh-CN" b="1" dirty="0"/>
              <a:t>Double</a:t>
            </a:r>
            <a:r>
              <a:rPr lang="en-US" altLang="zh-CN" dirty="0"/>
              <a:t>, </a:t>
            </a:r>
            <a:r>
              <a:rPr lang="en-US" altLang="zh-CN" b="1" dirty="0"/>
              <a:t>Float</a:t>
            </a:r>
            <a:r>
              <a:rPr lang="en-US" altLang="zh-CN" dirty="0"/>
              <a:t>, </a:t>
            </a:r>
            <a:r>
              <a:rPr lang="en-US" altLang="zh-CN" b="1" dirty="0"/>
              <a:t>Long</a:t>
            </a:r>
            <a:r>
              <a:rPr lang="en-US" altLang="zh-CN" dirty="0"/>
              <a:t>, </a:t>
            </a:r>
            <a:r>
              <a:rPr lang="en-US" altLang="zh-CN" b="1" dirty="0"/>
              <a:t>Integer</a:t>
            </a:r>
            <a:r>
              <a:rPr lang="en-US" altLang="zh-CN" dirty="0"/>
              <a:t>, </a:t>
            </a:r>
            <a:r>
              <a:rPr lang="en-US" altLang="zh-CN" b="1" dirty="0"/>
              <a:t>Short</a:t>
            </a:r>
            <a:r>
              <a:rPr lang="en-US" altLang="zh-CN" dirty="0"/>
              <a:t>, </a:t>
            </a:r>
            <a:r>
              <a:rPr lang="en-US" altLang="zh-CN" b="1" dirty="0"/>
              <a:t>Byte</a:t>
            </a:r>
            <a:r>
              <a:rPr lang="en-US" altLang="zh-CN" dirty="0"/>
              <a:t>, </a:t>
            </a:r>
            <a:r>
              <a:rPr lang="en-US" altLang="zh-CN" b="1" dirty="0"/>
              <a:t>Character</a:t>
            </a:r>
            <a:r>
              <a:rPr lang="en-US" altLang="zh-CN" dirty="0"/>
              <a:t>, and </a:t>
            </a:r>
            <a:r>
              <a:rPr lang="en-US" altLang="zh-CN" b="1" dirty="0"/>
              <a:t>Boolean</a:t>
            </a:r>
            <a:r>
              <a:rPr lang="en-US" altLang="zh-CN" dirty="0"/>
              <a:t>, which are packaged in </a:t>
            </a:r>
            <a:r>
              <a:rPr lang="en-US" altLang="zh-CN" b="1" dirty="0" err="1"/>
              <a:t>java.lang</a:t>
            </a:r>
            <a:r>
              <a:rPr lang="en-US" altLang="zh-CN" dirty="0"/>
              <a:t>. All of the numeric type wrappers inherit the abstract class </a:t>
            </a:r>
            <a:r>
              <a:rPr lang="en-US" altLang="zh-CN" b="1" dirty="0"/>
              <a:t>Number</a:t>
            </a:r>
            <a:r>
              <a:rPr lang="en-US" altLang="zh-CN" dirty="0"/>
              <a:t>. </a:t>
            </a:r>
            <a:r>
              <a:rPr lang="en-US" altLang="zh-CN" b="1" dirty="0"/>
              <a:t>Number </a:t>
            </a:r>
            <a:r>
              <a:rPr lang="en-US" altLang="zh-CN" dirty="0"/>
              <a:t>declares methods that return the value of an object in each of the different numeric types.</a:t>
            </a:r>
          </a:p>
          <a:p>
            <a:pPr lvl="1"/>
            <a:r>
              <a:rPr lang="en-US" altLang="zh-CN" dirty="0"/>
              <a:t>byte </a:t>
            </a:r>
            <a:r>
              <a:rPr lang="en-US" altLang="zh-CN" dirty="0" err="1"/>
              <a:t>byteValue</a:t>
            </a:r>
            <a:r>
              <a:rPr lang="en-US" altLang="zh-CN" dirty="0"/>
              <a:t>( )</a:t>
            </a:r>
          </a:p>
          <a:p>
            <a:pPr lvl="1"/>
            <a:r>
              <a:rPr lang="en-US" altLang="zh-CN" dirty="0"/>
              <a:t>double </a:t>
            </a:r>
            <a:r>
              <a:rPr lang="en-US" altLang="zh-CN" dirty="0" err="1"/>
              <a:t>doubleValue</a:t>
            </a:r>
            <a:r>
              <a:rPr lang="en-US" altLang="zh-CN" dirty="0"/>
              <a:t>( )</a:t>
            </a:r>
          </a:p>
          <a:p>
            <a:pPr lvl="1"/>
            <a:r>
              <a:rPr lang="en-US" altLang="zh-CN" dirty="0"/>
              <a:t>float </a:t>
            </a:r>
            <a:r>
              <a:rPr lang="en-US" altLang="zh-CN" dirty="0" err="1"/>
              <a:t>floatValue</a:t>
            </a:r>
            <a:r>
              <a:rPr lang="en-US" altLang="zh-CN" dirty="0"/>
              <a:t>( )</a:t>
            </a:r>
          </a:p>
          <a:p>
            <a:pPr lvl="1"/>
            <a:r>
              <a:rPr lang="en-US" altLang="zh-CN" dirty="0"/>
              <a:t>int </a:t>
            </a:r>
            <a:r>
              <a:rPr lang="en-US" altLang="zh-CN" dirty="0" err="1"/>
              <a:t>intValue</a:t>
            </a:r>
            <a:r>
              <a:rPr lang="en-US" altLang="zh-CN" dirty="0"/>
              <a:t>( )</a:t>
            </a:r>
          </a:p>
          <a:p>
            <a:pPr lvl="1"/>
            <a:r>
              <a:rPr lang="en-US" altLang="zh-CN" dirty="0"/>
              <a:t>long </a:t>
            </a:r>
            <a:r>
              <a:rPr lang="en-US" altLang="zh-CN" dirty="0" err="1"/>
              <a:t>longValue</a:t>
            </a:r>
            <a:r>
              <a:rPr lang="en-US" altLang="zh-CN" dirty="0"/>
              <a:t>( )</a:t>
            </a:r>
          </a:p>
          <a:p>
            <a:pPr lvl="1"/>
            <a:r>
              <a:rPr lang="en-US" altLang="zh-CN" dirty="0"/>
              <a:t>short </a:t>
            </a:r>
            <a:r>
              <a:rPr lang="en-US" altLang="zh-CN" dirty="0" err="1"/>
              <a:t>shortValue</a:t>
            </a:r>
            <a:r>
              <a:rPr lang="en-US" altLang="zh-CN" dirty="0"/>
              <a:t>( )</a:t>
            </a:r>
            <a:endParaRPr lang="zh-CN" altLang="en-US" dirty="0"/>
          </a:p>
        </p:txBody>
      </p:sp>
    </p:spTree>
    <p:extLst>
      <p:ext uri="{BB962C8B-B14F-4D97-AF65-F5344CB8AC3E}">
        <p14:creationId xmlns:p14="http://schemas.microsoft.com/office/powerpoint/2010/main" val="428922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53F8-6814-43F4-8849-7B9581C628C7}"/>
              </a:ext>
            </a:extLst>
          </p:cNvPr>
          <p:cNvSpPr>
            <a:spLocks noGrp="1"/>
          </p:cNvSpPr>
          <p:nvPr>
            <p:ph type="title"/>
          </p:nvPr>
        </p:nvSpPr>
        <p:spPr/>
        <p:txBody>
          <a:bodyPr/>
          <a:lstStyle/>
          <a:p>
            <a:r>
              <a:rPr lang="en-US" altLang="zh-CN" b="1" dirty="0"/>
              <a:t>Type Wrappers</a:t>
            </a:r>
            <a:endParaRPr lang="zh-CN" altLang="en-US" dirty="0"/>
          </a:p>
        </p:txBody>
      </p:sp>
      <p:sp>
        <p:nvSpPr>
          <p:cNvPr id="3" name="内容占位符 2">
            <a:extLst>
              <a:ext uri="{FF2B5EF4-FFF2-40B4-BE49-F238E27FC236}">
                <a16:creationId xmlns:a16="http://schemas.microsoft.com/office/drawing/2014/main" id="{6589A1FD-2ACE-4CA7-B9E9-936C48E45419}"/>
              </a:ext>
            </a:extLst>
          </p:cNvPr>
          <p:cNvSpPr>
            <a:spLocks noGrp="1"/>
          </p:cNvSpPr>
          <p:nvPr>
            <p:ph idx="1"/>
          </p:nvPr>
        </p:nvSpPr>
        <p:spPr/>
        <p:txBody>
          <a:bodyPr/>
          <a:lstStyle/>
          <a:p>
            <a:r>
              <a:rPr lang="en-US" altLang="zh-CN" dirty="0"/>
              <a:t>All of the numeric type wrappers define constructors that allow an object to be constructed from a given value, or a string representation of that value. For example, here are the constructors defined for </a:t>
            </a:r>
            <a:r>
              <a:rPr lang="en-US" altLang="zh-CN" b="1" dirty="0"/>
              <a:t>Integer </a:t>
            </a:r>
            <a:r>
              <a:rPr lang="en-US" altLang="zh-CN" dirty="0"/>
              <a:t>and </a:t>
            </a:r>
            <a:r>
              <a:rPr lang="en-US" altLang="zh-CN" b="1" dirty="0"/>
              <a:t>Double</a:t>
            </a:r>
            <a:r>
              <a:rPr lang="en-US" altLang="zh-CN" dirty="0"/>
              <a:t>:</a:t>
            </a:r>
          </a:p>
          <a:p>
            <a:pPr lvl="1"/>
            <a:r>
              <a:rPr lang="en-US" altLang="zh-CN" dirty="0"/>
              <a:t>Integer(int </a:t>
            </a:r>
            <a:r>
              <a:rPr lang="en-US" altLang="zh-CN" i="1" dirty="0"/>
              <a:t>num</a:t>
            </a:r>
            <a:r>
              <a:rPr lang="en-US" altLang="zh-CN" dirty="0"/>
              <a:t>)</a:t>
            </a:r>
          </a:p>
          <a:p>
            <a:pPr lvl="1"/>
            <a:r>
              <a:rPr lang="en-US" altLang="zh-CN" dirty="0"/>
              <a:t>Integer(String </a:t>
            </a:r>
            <a:r>
              <a:rPr lang="en-US" altLang="zh-CN" i="1" dirty="0"/>
              <a:t>str</a:t>
            </a:r>
            <a:r>
              <a:rPr lang="en-US" altLang="zh-CN" dirty="0"/>
              <a:t>) throws </a:t>
            </a:r>
            <a:r>
              <a:rPr lang="en-US" altLang="zh-CN" dirty="0" err="1"/>
              <a:t>NumberFormatException</a:t>
            </a:r>
            <a:endParaRPr lang="en-US" altLang="zh-CN" dirty="0"/>
          </a:p>
          <a:p>
            <a:pPr lvl="1"/>
            <a:r>
              <a:rPr lang="en-US" altLang="zh-CN" dirty="0"/>
              <a:t>Double(double </a:t>
            </a:r>
            <a:r>
              <a:rPr lang="en-US" altLang="zh-CN" i="1" dirty="0"/>
              <a:t>num</a:t>
            </a:r>
            <a:r>
              <a:rPr lang="en-US" altLang="zh-CN" dirty="0"/>
              <a:t>)</a:t>
            </a:r>
          </a:p>
          <a:p>
            <a:pPr lvl="1"/>
            <a:r>
              <a:rPr lang="en-US" altLang="zh-CN" dirty="0"/>
              <a:t>Double(String </a:t>
            </a:r>
            <a:r>
              <a:rPr lang="en-US" altLang="zh-CN" i="1" dirty="0"/>
              <a:t>str</a:t>
            </a:r>
            <a:r>
              <a:rPr lang="en-US" altLang="zh-CN" dirty="0"/>
              <a:t>) throws </a:t>
            </a:r>
            <a:r>
              <a:rPr lang="en-US" altLang="zh-CN" dirty="0" err="1"/>
              <a:t>NumberFormatException</a:t>
            </a:r>
            <a:endParaRPr lang="en-US" altLang="zh-CN" dirty="0"/>
          </a:p>
          <a:p>
            <a:r>
              <a:rPr lang="en-US" altLang="zh-CN" dirty="0"/>
              <a:t>If </a:t>
            </a:r>
            <a:r>
              <a:rPr lang="en-US" altLang="zh-CN" i="1" dirty="0"/>
              <a:t>str </a:t>
            </a:r>
            <a:r>
              <a:rPr lang="en-US" altLang="zh-CN" dirty="0"/>
              <a:t>does not contain a valid numeric value, then a </a:t>
            </a:r>
            <a:r>
              <a:rPr lang="en-US" altLang="zh-CN" b="1" dirty="0" err="1"/>
              <a:t>NumberFormatException</a:t>
            </a:r>
            <a:r>
              <a:rPr lang="en-US" altLang="zh-CN" b="1" dirty="0"/>
              <a:t> </a:t>
            </a:r>
            <a:r>
              <a:rPr lang="en-US" altLang="zh-CN" dirty="0"/>
              <a:t>is thrown.</a:t>
            </a:r>
            <a:endParaRPr lang="zh-CN" altLang="en-US" dirty="0"/>
          </a:p>
        </p:txBody>
      </p:sp>
    </p:spTree>
    <p:extLst>
      <p:ext uri="{BB962C8B-B14F-4D97-AF65-F5344CB8AC3E}">
        <p14:creationId xmlns:p14="http://schemas.microsoft.com/office/powerpoint/2010/main" val="376542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246" y="1097279"/>
            <a:ext cx="8216705" cy="5479367"/>
          </a:xfrm>
        </p:spPr>
        <p:txBody>
          <a:bodyPr/>
          <a:lstStyle/>
          <a:p>
            <a:pPr indent="-360000">
              <a:buFont typeface="Wingdings" panose="05000000000000000000" pitchFamily="2" charset="2"/>
              <a:buChar char="u"/>
            </a:pPr>
            <a:r>
              <a:rPr lang="en-US" altLang="zh-CN" dirty="0"/>
              <a:t>Understand enumeration fundamentals</a:t>
            </a:r>
          </a:p>
          <a:p>
            <a:pPr indent="-360000">
              <a:buFont typeface="Wingdings" panose="05000000000000000000" pitchFamily="2" charset="2"/>
              <a:buChar char="u"/>
            </a:pPr>
            <a:r>
              <a:rPr lang="en-US" altLang="zh-CN" dirty="0"/>
              <a:t>Use the class-based features of enumerations</a:t>
            </a:r>
          </a:p>
          <a:p>
            <a:pPr indent="-360000">
              <a:buFont typeface="Wingdings" panose="05000000000000000000" pitchFamily="2" charset="2"/>
              <a:buChar char="u"/>
            </a:pPr>
            <a:r>
              <a:rPr lang="en-US" altLang="zh-CN" dirty="0"/>
              <a:t>Apply the </a:t>
            </a:r>
            <a:r>
              <a:rPr lang="en-US" altLang="zh-CN" b="1" dirty="0"/>
              <a:t>values</a:t>
            </a:r>
            <a:r>
              <a:rPr lang="en-US" altLang="zh-CN" dirty="0"/>
              <a:t>( ) and </a:t>
            </a:r>
            <a:r>
              <a:rPr lang="en-US" altLang="zh-CN" b="1" dirty="0" err="1"/>
              <a:t>valueof</a:t>
            </a:r>
            <a:r>
              <a:rPr lang="en-US" altLang="zh-CN" dirty="0"/>
              <a:t>( ) methods to enumerations</a:t>
            </a:r>
          </a:p>
          <a:p>
            <a:pPr indent="-360000">
              <a:buFont typeface="Wingdings" panose="05000000000000000000" pitchFamily="2" charset="2"/>
              <a:buChar char="u"/>
            </a:pPr>
            <a:r>
              <a:rPr lang="en-US" altLang="zh-CN" dirty="0"/>
              <a:t>Create enumerations that have constructors, instance variables, and methods</a:t>
            </a:r>
          </a:p>
          <a:p>
            <a:pPr indent="-360000">
              <a:buFont typeface="Wingdings" panose="05000000000000000000" pitchFamily="2" charset="2"/>
              <a:buChar char="u"/>
            </a:pPr>
            <a:r>
              <a:rPr lang="en-US" altLang="zh-CN" dirty="0"/>
              <a:t>Employ the </a:t>
            </a:r>
            <a:r>
              <a:rPr lang="en-US" altLang="zh-CN" b="1" dirty="0"/>
              <a:t>ordinal</a:t>
            </a:r>
            <a:r>
              <a:rPr lang="en-US" altLang="zh-CN" dirty="0"/>
              <a:t>( ) and </a:t>
            </a:r>
            <a:r>
              <a:rPr lang="en-US" altLang="zh-CN" b="1" dirty="0" err="1"/>
              <a:t>compareTo</a:t>
            </a:r>
            <a:r>
              <a:rPr lang="en-US" altLang="zh-CN" dirty="0"/>
              <a:t>( ) methods that enumerations inherit from </a:t>
            </a:r>
            <a:r>
              <a:rPr lang="en-US" altLang="zh-CN" b="1" dirty="0" err="1"/>
              <a:t>Enum</a:t>
            </a:r>
            <a:endParaRPr lang="en-US" altLang="zh-CN" b="1" dirty="0"/>
          </a:p>
          <a:p>
            <a:pPr indent="-360000">
              <a:buFont typeface="Wingdings" panose="05000000000000000000" pitchFamily="2" charset="2"/>
              <a:buChar char="u"/>
            </a:pPr>
            <a:r>
              <a:rPr lang="en-US" altLang="zh-CN" dirty="0"/>
              <a:t>Use Java’s type wrappers</a:t>
            </a:r>
          </a:p>
          <a:p>
            <a:pPr indent="-360000">
              <a:buFont typeface="Wingdings" panose="05000000000000000000" pitchFamily="2" charset="2"/>
              <a:buChar char="u"/>
            </a:pPr>
            <a:r>
              <a:rPr lang="en-US" altLang="zh-CN" dirty="0"/>
              <a:t>Know the basics of autoboxing and auto-unboxing</a:t>
            </a:r>
          </a:p>
          <a:p>
            <a:pPr indent="-360000">
              <a:buFont typeface="Wingdings" panose="05000000000000000000" pitchFamily="2" charset="2"/>
              <a:buChar char="u"/>
            </a:pPr>
            <a:r>
              <a:rPr lang="en-US" altLang="zh-CN" dirty="0"/>
              <a:t>Use autoboxing with methods</a:t>
            </a:r>
          </a:p>
          <a:p>
            <a:pPr indent="-360000">
              <a:buFont typeface="Wingdings" panose="05000000000000000000" pitchFamily="2" charset="2"/>
              <a:buChar char="u"/>
            </a:pPr>
            <a:r>
              <a:rPr lang="en-US" altLang="zh-CN" dirty="0"/>
              <a:t>Understand how autoboxing works with expressions</a:t>
            </a:r>
          </a:p>
          <a:p>
            <a:pPr indent="-360000">
              <a:buFont typeface="Wingdings" panose="05000000000000000000" pitchFamily="2" charset="2"/>
              <a:buChar char="u"/>
            </a:pPr>
            <a:r>
              <a:rPr lang="en-US" altLang="zh-CN" dirty="0"/>
              <a:t>Apply static import</a:t>
            </a:r>
          </a:p>
          <a:p>
            <a:pPr indent="-360000">
              <a:buFont typeface="Wingdings" panose="05000000000000000000" pitchFamily="2" charset="2"/>
              <a:buChar char="u"/>
            </a:pPr>
            <a:r>
              <a:rPr lang="en-US" altLang="zh-CN" dirty="0"/>
              <a:t>Gain an overview of annotations</a:t>
            </a:r>
            <a:br>
              <a:rPr lang="en-US" altLang="zh-CN" sz="2800" dirty="0"/>
            </a:br>
            <a:endParaRPr lang="zh-CN" altLang="en-US" sz="2800" dirty="0"/>
          </a:p>
          <a:p>
            <a:pPr indent="-360000">
              <a:buFont typeface="Wingdings" panose="05000000000000000000" pitchFamily="2" charset="2"/>
              <a:buChar char="u"/>
            </a:pPr>
            <a:endParaRPr lang="en-US" altLang="zh-CN" sz="2800" dirty="0"/>
          </a:p>
        </p:txBody>
      </p:sp>
      <p:sp>
        <p:nvSpPr>
          <p:cNvPr id="4" name="Rectangle 3"/>
          <p:cNvSpPr>
            <a:spLocks noGrp="1" noChangeArrowheads="1"/>
          </p:cNvSpPr>
          <p:nvPr>
            <p:ph type="title"/>
          </p:nvPr>
        </p:nvSpPr>
        <p:spPr>
          <a:xfrm>
            <a:off x="946244" y="126279"/>
            <a:ext cx="6946711" cy="685800"/>
          </a:xfrm>
        </p:spPr>
        <p:txBody>
          <a:bodyPr/>
          <a:lstStyle/>
          <a:p>
            <a:pPr eaLnBrk="1" hangingPunct="1"/>
            <a:r>
              <a:rPr lang="en-US" altLang="zh-CN" sz="4400" b="1" dirty="0"/>
              <a:t>Key Skills &amp; Concepts</a:t>
            </a:r>
            <a:endParaRPr lang="zh-CN" altLang="en-US" sz="4400" b="1" dirty="0"/>
          </a:p>
        </p:txBody>
      </p:sp>
    </p:spTree>
    <p:extLst>
      <p:ext uri="{BB962C8B-B14F-4D97-AF65-F5344CB8AC3E}">
        <p14:creationId xmlns:p14="http://schemas.microsoft.com/office/powerpoint/2010/main" val="24425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69FA-C274-4198-9E75-945775F2C23E}"/>
              </a:ext>
            </a:extLst>
          </p:cNvPr>
          <p:cNvSpPr>
            <a:spLocks noGrp="1"/>
          </p:cNvSpPr>
          <p:nvPr>
            <p:ph type="title"/>
          </p:nvPr>
        </p:nvSpPr>
        <p:spPr/>
        <p:txBody>
          <a:bodyPr/>
          <a:lstStyle/>
          <a:p>
            <a:r>
              <a:rPr lang="en-US" altLang="zh-CN" b="1" dirty="0"/>
              <a:t>Type Wrappers</a:t>
            </a:r>
            <a:endParaRPr lang="zh-CN" altLang="en-US" dirty="0"/>
          </a:p>
        </p:txBody>
      </p:sp>
      <p:sp>
        <p:nvSpPr>
          <p:cNvPr id="3" name="内容占位符 2">
            <a:extLst>
              <a:ext uri="{FF2B5EF4-FFF2-40B4-BE49-F238E27FC236}">
                <a16:creationId xmlns:a16="http://schemas.microsoft.com/office/drawing/2014/main" id="{1C00B1CD-CA6C-4917-8502-0741CAA64A1E}"/>
              </a:ext>
            </a:extLst>
          </p:cNvPr>
          <p:cNvSpPr>
            <a:spLocks noGrp="1"/>
          </p:cNvSpPr>
          <p:nvPr>
            <p:ph idx="1"/>
          </p:nvPr>
        </p:nvSpPr>
        <p:spPr>
          <a:xfrm>
            <a:off x="533400" y="1905000"/>
            <a:ext cx="8329246" cy="4114800"/>
          </a:xfrm>
        </p:spPr>
        <p:txBody>
          <a:bodyPr/>
          <a:lstStyle/>
          <a:p>
            <a:r>
              <a:rPr lang="en-US" altLang="zh-CN" dirty="0"/>
              <a:t>Today, it is recommended that you use one of the </a:t>
            </a:r>
            <a:r>
              <a:rPr lang="en-US" altLang="zh-CN" b="1" dirty="0" err="1"/>
              <a:t>valueOf</a:t>
            </a:r>
            <a:r>
              <a:rPr lang="en-US" altLang="zh-CN" b="1" dirty="0"/>
              <a:t>( ) </a:t>
            </a:r>
            <a:r>
              <a:rPr lang="en-US" altLang="zh-CN" dirty="0"/>
              <a:t>methods to obtain a wrapper object. The </a:t>
            </a:r>
            <a:r>
              <a:rPr lang="en-US" altLang="zh-CN" b="1" dirty="0" err="1"/>
              <a:t>valueOf</a:t>
            </a:r>
            <a:r>
              <a:rPr lang="en-US" altLang="zh-CN" b="1" dirty="0"/>
              <a:t>( ) </a:t>
            </a:r>
            <a:r>
              <a:rPr lang="en-US" altLang="zh-CN" dirty="0"/>
              <a:t>method is a static member of all of the wrapper classes and all numeric classes support forms that convert a numeric value or a string into an object. For example, here are two forms supported by </a:t>
            </a:r>
            <a:r>
              <a:rPr lang="en-US" altLang="zh-CN" b="1" dirty="0"/>
              <a:t>Integer</a:t>
            </a:r>
            <a:r>
              <a:rPr lang="en-US" altLang="zh-CN" dirty="0"/>
              <a:t>:</a:t>
            </a:r>
          </a:p>
          <a:p>
            <a:pPr lvl="1"/>
            <a:r>
              <a:rPr lang="en-US" altLang="zh-CN" dirty="0"/>
              <a:t>static Integer </a:t>
            </a:r>
            <a:r>
              <a:rPr lang="en-US" altLang="zh-CN" dirty="0" err="1"/>
              <a:t>valueOf</a:t>
            </a:r>
            <a:r>
              <a:rPr lang="en-US" altLang="zh-CN" dirty="0"/>
              <a:t>(int </a:t>
            </a:r>
            <a:r>
              <a:rPr lang="en-US" altLang="zh-CN" i="1" dirty="0" err="1"/>
              <a:t>val</a:t>
            </a:r>
            <a:r>
              <a:rPr lang="en-US" altLang="zh-CN" dirty="0"/>
              <a:t>)</a:t>
            </a:r>
          </a:p>
          <a:p>
            <a:pPr lvl="1"/>
            <a:r>
              <a:rPr lang="en-US" altLang="zh-CN" dirty="0"/>
              <a:t>static Integer </a:t>
            </a:r>
            <a:r>
              <a:rPr lang="en-US" altLang="zh-CN" dirty="0" err="1"/>
              <a:t>valueOf</a:t>
            </a:r>
            <a:r>
              <a:rPr lang="en-US" altLang="zh-CN" dirty="0"/>
              <a:t>(String </a:t>
            </a:r>
            <a:r>
              <a:rPr lang="en-US" altLang="zh-CN" i="1" dirty="0" err="1"/>
              <a:t>valStr</a:t>
            </a:r>
            <a:r>
              <a:rPr lang="en-US" altLang="zh-CN" dirty="0"/>
              <a:t>) throws </a:t>
            </a:r>
            <a:r>
              <a:rPr lang="en-US" altLang="zh-CN" dirty="0" err="1"/>
              <a:t>NumberFormatException</a:t>
            </a:r>
            <a:endParaRPr lang="zh-CN" altLang="en-US" dirty="0"/>
          </a:p>
        </p:txBody>
      </p:sp>
    </p:spTree>
    <p:extLst>
      <p:ext uri="{BB962C8B-B14F-4D97-AF65-F5344CB8AC3E}">
        <p14:creationId xmlns:p14="http://schemas.microsoft.com/office/powerpoint/2010/main" val="99687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2603-68FF-4D13-AAF3-170B3BC1D428}"/>
              </a:ext>
            </a:extLst>
          </p:cNvPr>
          <p:cNvSpPr>
            <a:spLocks noGrp="1"/>
          </p:cNvSpPr>
          <p:nvPr>
            <p:ph type="title"/>
          </p:nvPr>
        </p:nvSpPr>
        <p:spPr/>
        <p:txBody>
          <a:bodyPr/>
          <a:lstStyle/>
          <a:p>
            <a:r>
              <a:rPr lang="en-US" altLang="zh-CN" b="1" dirty="0"/>
              <a:t>Manually Boxing and Unboxing with Type Wrapper</a:t>
            </a:r>
            <a:endParaRPr lang="zh-CN" altLang="en-US" b="1" dirty="0"/>
          </a:p>
        </p:txBody>
      </p:sp>
      <p:sp>
        <p:nvSpPr>
          <p:cNvPr id="5" name="矩形 4">
            <a:extLst>
              <a:ext uri="{FF2B5EF4-FFF2-40B4-BE49-F238E27FC236}">
                <a16:creationId xmlns:a16="http://schemas.microsoft.com/office/drawing/2014/main" id="{9CCAAE48-F8CE-47E6-9D52-0EC41F1FA094}"/>
              </a:ext>
            </a:extLst>
          </p:cNvPr>
          <p:cNvSpPr/>
          <p:nvPr/>
        </p:nvSpPr>
        <p:spPr>
          <a:xfrm>
            <a:off x="253218" y="1995662"/>
            <a:ext cx="6457070" cy="3416320"/>
          </a:xfrm>
          <a:prstGeom prst="rect">
            <a:avLst/>
          </a:prstGeom>
        </p:spPr>
        <p:txBody>
          <a:bodyPr wrap="square">
            <a:spAutoFit/>
          </a:bodyPr>
          <a:lstStyle/>
          <a:p>
            <a:r>
              <a:rPr lang="en-US" altLang="zh-CN" sz="2400" b="1" dirty="0">
                <a:solidFill>
                  <a:srgbClr val="7F0055"/>
                </a:solidFill>
                <a:latin typeface="Calibri" panose="020F0502020204030204" pitchFamily="34" charset="0"/>
              </a:rPr>
              <a:t>public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class</a:t>
            </a:r>
            <a:r>
              <a:rPr lang="en-US" altLang="zh-CN" sz="2400" b="1" dirty="0">
                <a:solidFill>
                  <a:srgbClr val="000000"/>
                </a:solidFill>
                <a:latin typeface="Calibri" panose="020F0502020204030204" pitchFamily="34" charset="0"/>
              </a:rPr>
              <a:t> Wrap {</a:t>
            </a:r>
          </a:p>
          <a:p>
            <a:r>
              <a:rPr lang="en-US" altLang="zh-CN" sz="2400" b="1" dirty="0">
                <a:solidFill>
                  <a:srgbClr val="7F0055"/>
                </a:solidFill>
                <a:latin typeface="Calibri" panose="020F0502020204030204" pitchFamily="34" charset="0"/>
              </a:rPr>
              <a:t>  public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static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void</a:t>
            </a:r>
            <a:r>
              <a:rPr lang="en-US" altLang="zh-CN" sz="2400" b="1" dirty="0">
                <a:solidFill>
                  <a:srgbClr val="000000"/>
                </a:solidFill>
                <a:latin typeface="Calibri" panose="020F0502020204030204" pitchFamily="34" charset="0"/>
              </a:rPr>
              <a:t> main(String[] </a:t>
            </a:r>
            <a:r>
              <a:rPr lang="en-US" altLang="zh-CN" sz="2400" b="1" dirty="0" err="1">
                <a:solidFill>
                  <a:srgbClr val="6A3E3E"/>
                </a:solidFill>
                <a:latin typeface="Calibri" panose="020F0502020204030204" pitchFamily="34" charset="0"/>
              </a:rPr>
              <a:t>args</a:t>
            </a:r>
            <a:r>
              <a:rPr lang="en-US" altLang="zh-CN" sz="2400" b="1" dirty="0">
                <a:solidFill>
                  <a:srgbClr val="000000"/>
                </a:solidFill>
                <a:latin typeface="Calibri" panose="020F0502020204030204" pitchFamily="34" charset="0"/>
              </a:rPr>
              <a:t>) {</a:t>
            </a:r>
          </a:p>
          <a:p>
            <a:r>
              <a:rPr lang="en-US" altLang="zh-CN" sz="2400" dirty="0">
                <a:solidFill>
                  <a:srgbClr val="3F7F5F"/>
                </a:solidFill>
                <a:latin typeface="Calibri" panose="020F0502020204030204" pitchFamily="34" charset="0"/>
              </a:rPr>
              <a:t>    // </a:t>
            </a:r>
            <a:r>
              <a:rPr lang="en-US" altLang="zh-CN" sz="2400" b="1" dirty="0">
                <a:solidFill>
                  <a:srgbClr val="7F9FBF"/>
                </a:solidFill>
                <a:latin typeface="Calibri" panose="020F0502020204030204" pitchFamily="34" charset="0"/>
              </a:rPr>
              <a:t>TODO</a:t>
            </a:r>
            <a:r>
              <a:rPr lang="en-US" altLang="zh-CN" sz="2400" b="1" dirty="0">
                <a:solidFill>
                  <a:srgbClr val="3F7F5F"/>
                </a:solidFill>
                <a:latin typeface="Calibri" panose="020F0502020204030204" pitchFamily="34" charset="0"/>
              </a:rPr>
              <a:t> Auto-generated method stub</a:t>
            </a:r>
          </a:p>
          <a:p>
            <a:r>
              <a:rPr lang="en-US" altLang="zh-CN" sz="2400" dirty="0">
                <a:solidFill>
                  <a:srgbClr val="000000"/>
                </a:solidFill>
                <a:latin typeface="Calibri" panose="020F0502020204030204" pitchFamily="34" charset="0"/>
              </a:rPr>
              <a:t>    Integer </a:t>
            </a:r>
            <a:r>
              <a:rPr lang="en-US" altLang="zh-CN" sz="2400" dirty="0" err="1">
                <a:solidFill>
                  <a:srgbClr val="6A3E3E"/>
                </a:solidFill>
                <a:latin typeface="Calibri" panose="020F0502020204030204" pitchFamily="34" charset="0"/>
              </a:rPr>
              <a:t>iOb</a:t>
            </a:r>
            <a:r>
              <a:rPr lang="en-US" altLang="zh-CN" sz="2400" dirty="0">
                <a:solidFill>
                  <a:srgbClr val="000000"/>
                </a:solidFill>
                <a:latin typeface="Calibri" panose="020F0502020204030204" pitchFamily="34" charset="0"/>
              </a:rPr>
              <a:t> = </a:t>
            </a:r>
            <a:r>
              <a:rPr lang="en-US" altLang="zh-CN" sz="2400" dirty="0" err="1">
                <a:solidFill>
                  <a:srgbClr val="000000"/>
                </a:solidFill>
                <a:latin typeface="Calibri" panose="020F0502020204030204" pitchFamily="34" charset="0"/>
              </a:rPr>
              <a:t>Integer.</a:t>
            </a:r>
            <a:r>
              <a:rPr lang="en-US" altLang="zh-CN" sz="2400" i="1" dirty="0" err="1">
                <a:solidFill>
                  <a:srgbClr val="000000"/>
                </a:solidFill>
                <a:latin typeface="Calibri" panose="020F0502020204030204" pitchFamily="34" charset="0"/>
              </a:rPr>
              <a:t>valueOf</a:t>
            </a:r>
            <a:r>
              <a:rPr lang="en-US" altLang="zh-CN" sz="2400" dirty="0">
                <a:solidFill>
                  <a:srgbClr val="000000"/>
                </a:solidFill>
                <a:latin typeface="Calibri" panose="020F0502020204030204" pitchFamily="34" charset="0"/>
              </a:rPr>
              <a:t>(100);</a:t>
            </a:r>
          </a:p>
          <a:p>
            <a:r>
              <a:rPr lang="en-US" altLang="zh-CN" sz="2400" dirty="0">
                <a:solidFill>
                  <a:srgbClr val="000000"/>
                </a:solidFill>
                <a:latin typeface="Calibri" panose="020F0502020204030204" pitchFamily="34" charset="0"/>
              </a:rPr>
              <a:t>    Integer </a:t>
            </a:r>
            <a:r>
              <a:rPr lang="en-US" altLang="zh-CN" sz="2400" dirty="0">
                <a:solidFill>
                  <a:srgbClr val="6A3E3E"/>
                </a:solidFill>
                <a:latin typeface="Calibri" panose="020F0502020204030204" pitchFamily="34" charset="0"/>
              </a:rPr>
              <a:t>iOb2</a:t>
            </a:r>
            <a:r>
              <a:rPr lang="en-US" altLang="zh-CN" sz="2400" dirty="0">
                <a:solidFill>
                  <a:srgbClr val="000000"/>
                </a:solidFill>
                <a:latin typeface="Calibri" panose="020F0502020204030204" pitchFamily="34" charset="0"/>
              </a:rPr>
              <a:t>  =</a:t>
            </a:r>
            <a:r>
              <a:rPr lang="en-US" altLang="zh-CN" sz="2400" dirty="0" err="1">
                <a:solidFill>
                  <a:srgbClr val="000000"/>
                </a:solidFill>
                <a:latin typeface="Calibri" panose="020F0502020204030204" pitchFamily="34" charset="0"/>
              </a:rPr>
              <a:t>Integer.</a:t>
            </a:r>
            <a:r>
              <a:rPr lang="en-US" altLang="zh-CN" sz="2400" i="1" dirty="0" err="1">
                <a:solidFill>
                  <a:srgbClr val="000000"/>
                </a:solidFill>
                <a:latin typeface="Calibri" panose="020F0502020204030204" pitchFamily="34" charset="0"/>
              </a:rPr>
              <a:t>valueOf</a:t>
            </a:r>
            <a:r>
              <a:rPr lang="en-US" altLang="zh-CN" sz="2400" dirty="0">
                <a:solidFill>
                  <a:srgbClr val="000000"/>
                </a:solidFill>
                <a:latin typeface="Calibri" panose="020F0502020204030204" pitchFamily="34" charset="0"/>
              </a:rPr>
              <a:t>(</a:t>
            </a:r>
            <a:r>
              <a:rPr lang="en-US" altLang="zh-CN" sz="2400" dirty="0">
                <a:solidFill>
                  <a:srgbClr val="2A00FF"/>
                </a:solidFill>
                <a:latin typeface="Calibri" panose="020F0502020204030204" pitchFamily="34" charset="0"/>
              </a:rPr>
              <a:t>"100"</a:t>
            </a:r>
            <a:r>
              <a:rPr lang="en-US" altLang="zh-CN" sz="2400" dirty="0">
                <a:solidFill>
                  <a:srgbClr val="000000"/>
                </a:solidFill>
                <a:latin typeface="Calibri" panose="020F0502020204030204" pitchFamily="34" charset="0"/>
              </a:rPr>
              <a:t>);</a:t>
            </a:r>
          </a:p>
          <a:p>
            <a:r>
              <a:rPr lang="en-US" altLang="zh-CN" sz="2400" b="1" dirty="0">
                <a:solidFill>
                  <a:srgbClr val="7F0055"/>
                </a:solidFill>
                <a:latin typeface="Calibri" panose="020F0502020204030204" pitchFamily="34" charset="0"/>
              </a:rPr>
              <a:t>    int</a:t>
            </a:r>
            <a:r>
              <a:rPr lang="en-US" altLang="zh-CN" sz="2400" b="1" dirty="0">
                <a:solidFill>
                  <a:srgbClr val="000000"/>
                </a:solidFill>
                <a:latin typeface="Calibri" panose="020F0502020204030204" pitchFamily="34" charset="0"/>
              </a:rPr>
              <a:t> </a:t>
            </a:r>
            <a:r>
              <a:rPr lang="en-US" altLang="zh-CN" sz="2400" b="1" dirty="0" err="1">
                <a:solidFill>
                  <a:srgbClr val="6A3E3E"/>
                </a:solidFill>
                <a:latin typeface="Calibri" panose="020F0502020204030204" pitchFamily="34" charset="0"/>
              </a:rPr>
              <a:t>i</a:t>
            </a:r>
            <a:r>
              <a:rPr lang="en-US" altLang="zh-CN" sz="2400" b="1" dirty="0">
                <a:solidFill>
                  <a:srgbClr val="000000"/>
                </a:solidFill>
                <a:latin typeface="Calibri" panose="020F0502020204030204" pitchFamily="34" charset="0"/>
              </a:rPr>
              <a:t> = </a:t>
            </a:r>
            <a:r>
              <a:rPr lang="en-US" altLang="zh-CN" sz="2400" b="1" dirty="0" err="1">
                <a:solidFill>
                  <a:srgbClr val="6A3E3E"/>
                </a:solidFill>
                <a:latin typeface="Calibri" panose="020F0502020204030204" pitchFamily="34" charset="0"/>
              </a:rPr>
              <a:t>iOb</a:t>
            </a:r>
            <a:r>
              <a:rPr lang="en-US" altLang="zh-CN" sz="2400" b="1" dirty="0" err="1">
                <a:solidFill>
                  <a:srgbClr val="000000"/>
                </a:solidFill>
                <a:latin typeface="Calibri" panose="020F0502020204030204" pitchFamily="34" charset="0"/>
              </a:rPr>
              <a:t>.intValue</a:t>
            </a:r>
            <a:r>
              <a:rPr lang="en-US" altLang="zh-CN" sz="2400" b="1" dirty="0">
                <a:solidFill>
                  <a:srgbClr val="000000"/>
                </a:solidFill>
                <a:latin typeface="Calibri" panose="020F0502020204030204" pitchFamily="34" charset="0"/>
              </a:rPr>
              <a:t>();</a:t>
            </a:r>
          </a:p>
          <a:p>
            <a:r>
              <a:rPr lang="en-US" altLang="zh-CN" sz="2400" dirty="0">
                <a:solidFill>
                  <a:srgbClr val="000000"/>
                </a:solidFill>
                <a:latin typeface="Calibri" panose="020F0502020204030204" pitchFamily="34" charset="0"/>
              </a:rPr>
              <a:t>    </a:t>
            </a:r>
            <a:r>
              <a:rPr lang="en-US" altLang="zh-CN" sz="2400" dirty="0" err="1">
                <a:solidFill>
                  <a:srgbClr val="000000"/>
                </a:solidFill>
                <a:latin typeface="Calibri" panose="020F0502020204030204" pitchFamily="34" charset="0"/>
              </a:rPr>
              <a:t>System.</a:t>
            </a:r>
            <a:r>
              <a:rPr lang="en-US" altLang="zh-CN" sz="2400" b="1" i="1" dirty="0" err="1">
                <a:solidFill>
                  <a:srgbClr val="0000C0"/>
                </a:solidFill>
                <a:latin typeface="Calibri" panose="020F0502020204030204" pitchFamily="34" charset="0"/>
              </a:rPr>
              <a:t>out</a:t>
            </a:r>
            <a:r>
              <a:rPr lang="en-US" altLang="zh-CN" sz="2400" b="1" i="1" dirty="0" err="1">
                <a:solidFill>
                  <a:srgbClr val="000000"/>
                </a:solidFill>
                <a:latin typeface="Calibri" panose="020F0502020204030204" pitchFamily="34" charset="0"/>
              </a:rPr>
              <a:t>.</a:t>
            </a:r>
            <a:r>
              <a:rPr lang="en-US" altLang="zh-CN" sz="2400" b="1" dirty="0" err="1">
                <a:solidFill>
                  <a:srgbClr val="000000"/>
                </a:solidFill>
                <a:latin typeface="Calibri" panose="020F0502020204030204" pitchFamily="34" charset="0"/>
              </a:rPr>
              <a:t>println</a:t>
            </a:r>
            <a:r>
              <a:rPr lang="en-US" altLang="zh-CN" sz="2400" b="1" dirty="0">
                <a:solidFill>
                  <a:srgbClr val="000000"/>
                </a:solidFill>
                <a:latin typeface="Calibri" panose="020F0502020204030204" pitchFamily="34" charset="0"/>
              </a:rPr>
              <a:t>(</a:t>
            </a:r>
            <a:r>
              <a:rPr lang="en-US" altLang="zh-CN" sz="2400" b="1" dirty="0" err="1">
                <a:solidFill>
                  <a:srgbClr val="6A3E3E"/>
                </a:solidFill>
                <a:latin typeface="Calibri" panose="020F0502020204030204" pitchFamily="34" charset="0"/>
              </a:rPr>
              <a:t>i</a:t>
            </a:r>
            <a:r>
              <a:rPr lang="en-US" altLang="zh-CN" sz="2400" b="1" dirty="0">
                <a:solidFill>
                  <a:srgbClr val="000000"/>
                </a:solidFill>
                <a:latin typeface="Calibri" panose="020F0502020204030204" pitchFamily="34" charset="0"/>
              </a:rPr>
              <a:t> + </a:t>
            </a:r>
            <a:r>
              <a:rPr lang="en-US" altLang="zh-CN" sz="2400" b="1" dirty="0">
                <a:solidFill>
                  <a:srgbClr val="2A00FF"/>
                </a:solidFill>
                <a:latin typeface="Calibri" panose="020F0502020204030204" pitchFamily="34" charset="0"/>
              </a:rPr>
              <a:t>" "</a:t>
            </a:r>
            <a:r>
              <a:rPr lang="en-US" altLang="zh-CN" sz="2400" b="1" dirty="0">
                <a:solidFill>
                  <a:srgbClr val="000000"/>
                </a:solidFill>
                <a:latin typeface="Calibri" panose="020F0502020204030204" pitchFamily="34" charset="0"/>
              </a:rPr>
              <a:t> + </a:t>
            </a:r>
            <a:r>
              <a:rPr lang="en-US" altLang="zh-CN" sz="2400" b="1" dirty="0" err="1">
                <a:solidFill>
                  <a:srgbClr val="6A3E3E"/>
                </a:solidFill>
                <a:latin typeface="Calibri" panose="020F0502020204030204" pitchFamily="34" charset="0"/>
              </a:rPr>
              <a:t>iOb</a:t>
            </a:r>
            <a:r>
              <a:rPr lang="en-US" altLang="zh-CN" sz="2400" b="1" dirty="0">
                <a:solidFill>
                  <a:srgbClr val="000000"/>
                </a:solidFill>
                <a:latin typeface="Calibri" panose="020F0502020204030204" pitchFamily="34" charset="0"/>
              </a:rPr>
              <a:t> + </a:t>
            </a:r>
            <a:r>
              <a:rPr lang="en-US" altLang="zh-CN" sz="2400" b="1" dirty="0">
                <a:solidFill>
                  <a:srgbClr val="2A00FF"/>
                </a:solidFill>
                <a:latin typeface="Calibri" panose="020F0502020204030204" pitchFamily="34" charset="0"/>
              </a:rPr>
              <a:t>" "</a:t>
            </a:r>
            <a:r>
              <a:rPr lang="en-US" altLang="zh-CN" sz="2400" b="1" dirty="0">
                <a:solidFill>
                  <a:srgbClr val="000000"/>
                </a:solidFill>
                <a:latin typeface="Calibri" panose="020F0502020204030204" pitchFamily="34" charset="0"/>
              </a:rPr>
              <a:t> + </a:t>
            </a:r>
            <a:r>
              <a:rPr lang="en-US" altLang="zh-CN" sz="2400" b="1" dirty="0">
                <a:solidFill>
                  <a:srgbClr val="6A3E3E"/>
                </a:solidFill>
                <a:latin typeface="Calibri" panose="020F0502020204030204" pitchFamily="34" charset="0"/>
              </a:rPr>
              <a:t>iOb2</a:t>
            </a:r>
            <a:r>
              <a:rPr lang="en-US" altLang="zh-CN" sz="2400" b="1" dirty="0">
                <a:solidFill>
                  <a:srgbClr val="000000"/>
                </a:solidFill>
                <a:latin typeface="Calibri" panose="020F0502020204030204" pitchFamily="34" charset="0"/>
              </a:rPr>
              <a:t>);</a:t>
            </a:r>
          </a:p>
          <a:p>
            <a:r>
              <a:rPr lang="en-US" altLang="zh-CN" sz="2400" dirty="0">
                <a:solidFill>
                  <a:srgbClr val="000000"/>
                </a:solidFill>
                <a:latin typeface="Calibri" panose="020F0502020204030204" pitchFamily="34" charset="0"/>
              </a:rPr>
              <a:t>  }</a:t>
            </a:r>
          </a:p>
          <a:p>
            <a:r>
              <a:rPr lang="en-US" altLang="zh-CN" sz="2400" dirty="0">
                <a:solidFill>
                  <a:srgbClr val="000000"/>
                </a:solidFill>
                <a:latin typeface="Calibri" panose="020F0502020204030204" pitchFamily="34" charset="0"/>
              </a:rPr>
              <a:t>}</a:t>
            </a:r>
            <a:endParaRPr lang="zh-CN" altLang="en-US" sz="2400" dirty="0"/>
          </a:p>
        </p:txBody>
      </p:sp>
      <p:sp>
        <p:nvSpPr>
          <p:cNvPr id="6" name="文本框 5">
            <a:extLst>
              <a:ext uri="{FF2B5EF4-FFF2-40B4-BE49-F238E27FC236}">
                <a16:creationId xmlns:a16="http://schemas.microsoft.com/office/drawing/2014/main" id="{CFD502E6-D6FB-4C6A-BC96-F7485A441D5F}"/>
              </a:ext>
            </a:extLst>
          </p:cNvPr>
          <p:cNvSpPr txBox="1"/>
          <p:nvPr/>
        </p:nvSpPr>
        <p:spPr>
          <a:xfrm>
            <a:off x="6882618" y="3010486"/>
            <a:ext cx="1783080" cy="400110"/>
          </a:xfrm>
          <a:prstGeom prst="rect">
            <a:avLst/>
          </a:prstGeom>
          <a:noFill/>
        </p:spPr>
        <p:txBody>
          <a:bodyPr wrap="square" rtlCol="0">
            <a:spAutoFit/>
          </a:bodyPr>
          <a:lstStyle/>
          <a:p>
            <a:r>
              <a:rPr lang="en-US" altLang="zh-CN" sz="2000" dirty="0">
                <a:solidFill>
                  <a:srgbClr val="FF0000"/>
                </a:solidFill>
              </a:rPr>
              <a:t>Manually Box</a:t>
            </a:r>
            <a:endParaRPr lang="zh-CN" altLang="en-US" sz="2000" dirty="0">
              <a:solidFill>
                <a:srgbClr val="FF0000"/>
              </a:solidFill>
            </a:endParaRPr>
          </a:p>
        </p:txBody>
      </p:sp>
      <p:sp>
        <p:nvSpPr>
          <p:cNvPr id="7" name="文本框 6">
            <a:extLst>
              <a:ext uri="{FF2B5EF4-FFF2-40B4-BE49-F238E27FC236}">
                <a16:creationId xmlns:a16="http://schemas.microsoft.com/office/drawing/2014/main" id="{B8FAC9C9-6D06-420D-86D1-F102A86D2CED}"/>
              </a:ext>
            </a:extLst>
          </p:cNvPr>
          <p:cNvSpPr txBox="1"/>
          <p:nvPr/>
        </p:nvSpPr>
        <p:spPr>
          <a:xfrm>
            <a:off x="6882618" y="3634711"/>
            <a:ext cx="2008164" cy="400110"/>
          </a:xfrm>
          <a:prstGeom prst="rect">
            <a:avLst/>
          </a:prstGeom>
          <a:noFill/>
        </p:spPr>
        <p:txBody>
          <a:bodyPr wrap="square" rtlCol="0">
            <a:spAutoFit/>
          </a:bodyPr>
          <a:lstStyle/>
          <a:p>
            <a:r>
              <a:rPr lang="en-US" altLang="zh-CN" sz="2000" dirty="0">
                <a:solidFill>
                  <a:srgbClr val="FF0000"/>
                </a:solidFill>
              </a:rPr>
              <a:t>Manually Unbox</a:t>
            </a:r>
            <a:endParaRPr lang="zh-CN" altLang="en-US" sz="2000" dirty="0">
              <a:solidFill>
                <a:srgbClr val="FF0000"/>
              </a:solidFill>
            </a:endParaRPr>
          </a:p>
        </p:txBody>
      </p:sp>
      <p:cxnSp>
        <p:nvCxnSpPr>
          <p:cNvPr id="9" name="直接箭头连接符 8">
            <a:extLst>
              <a:ext uri="{FF2B5EF4-FFF2-40B4-BE49-F238E27FC236}">
                <a16:creationId xmlns:a16="http://schemas.microsoft.com/office/drawing/2014/main" id="{68A7BC6A-E844-450F-BCEC-1722D0CF5773}"/>
              </a:ext>
            </a:extLst>
          </p:cNvPr>
          <p:cNvCxnSpPr>
            <a:stCxn id="6" idx="1"/>
          </p:cNvCxnSpPr>
          <p:nvPr/>
        </p:nvCxnSpPr>
        <p:spPr bwMode="auto">
          <a:xfrm flipH="1">
            <a:off x="5134708" y="3210541"/>
            <a:ext cx="1747910" cy="2502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03496A94-04A3-4277-B2BE-796B5CF91638}"/>
              </a:ext>
            </a:extLst>
          </p:cNvPr>
          <p:cNvCxnSpPr>
            <a:stCxn id="6" idx="1"/>
          </p:cNvCxnSpPr>
          <p:nvPr/>
        </p:nvCxnSpPr>
        <p:spPr bwMode="auto">
          <a:xfrm flipH="1">
            <a:off x="5387926" y="3210541"/>
            <a:ext cx="1494692" cy="42417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548C9716-4FBD-4FDF-8997-7EC844912A80}"/>
              </a:ext>
            </a:extLst>
          </p:cNvPr>
          <p:cNvCxnSpPr>
            <a:stCxn id="5" idx="3"/>
          </p:cNvCxnSpPr>
          <p:nvPr/>
        </p:nvCxnSpPr>
        <p:spPr bwMode="auto">
          <a:xfrm flipH="1">
            <a:off x="3573194" y="3703822"/>
            <a:ext cx="3137094" cy="33099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941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0EAC8-5DE6-4631-B059-A5ADC92259BC}"/>
              </a:ext>
            </a:extLst>
          </p:cNvPr>
          <p:cNvSpPr>
            <a:spLocks noGrp="1"/>
          </p:cNvSpPr>
          <p:nvPr>
            <p:ph type="title"/>
          </p:nvPr>
        </p:nvSpPr>
        <p:spPr/>
        <p:txBody>
          <a:bodyPr/>
          <a:lstStyle/>
          <a:p>
            <a:r>
              <a:rPr lang="en-US" altLang="zh-CN" b="1" dirty="0"/>
              <a:t>Autoboxing Fundamentals</a:t>
            </a:r>
            <a:endParaRPr lang="zh-CN" altLang="en-US" b="1" dirty="0"/>
          </a:p>
        </p:txBody>
      </p:sp>
      <p:sp>
        <p:nvSpPr>
          <p:cNvPr id="4" name="矩形 3">
            <a:extLst>
              <a:ext uri="{FF2B5EF4-FFF2-40B4-BE49-F238E27FC236}">
                <a16:creationId xmlns:a16="http://schemas.microsoft.com/office/drawing/2014/main" id="{B214CBD6-FE72-447C-8F34-7543E84CA80B}"/>
              </a:ext>
            </a:extLst>
          </p:cNvPr>
          <p:cNvSpPr/>
          <p:nvPr/>
        </p:nvSpPr>
        <p:spPr>
          <a:xfrm>
            <a:off x="685800" y="2066778"/>
            <a:ext cx="5263075" cy="3046988"/>
          </a:xfrm>
          <a:prstGeom prst="rect">
            <a:avLst/>
          </a:prstGeom>
        </p:spPr>
        <p:txBody>
          <a:bodyPr wrap="square">
            <a:spAutoFit/>
          </a:bodyPr>
          <a:lstStyle/>
          <a:p>
            <a:r>
              <a:rPr lang="en-US" altLang="zh-CN" sz="2400" b="1" dirty="0">
                <a:solidFill>
                  <a:srgbClr val="7F0055"/>
                </a:solidFill>
                <a:latin typeface="Calibri" panose="020F0502020204030204" pitchFamily="34" charset="0"/>
              </a:rPr>
              <a:t>public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class</a:t>
            </a:r>
            <a:r>
              <a:rPr lang="en-US" altLang="zh-CN" sz="2400" b="1" dirty="0">
                <a:solidFill>
                  <a:srgbClr val="000000"/>
                </a:solidFill>
                <a:latin typeface="Calibri" panose="020F0502020204030204" pitchFamily="34" charset="0"/>
              </a:rPr>
              <a:t> </a:t>
            </a:r>
            <a:r>
              <a:rPr lang="en-US" altLang="zh-CN" sz="2400" b="1" dirty="0" err="1">
                <a:solidFill>
                  <a:srgbClr val="000000"/>
                </a:solidFill>
                <a:latin typeface="Calibri" panose="020F0502020204030204" pitchFamily="34" charset="0"/>
              </a:rPr>
              <a:t>AutoBox</a:t>
            </a:r>
            <a:r>
              <a:rPr lang="en-US" altLang="zh-CN" sz="2400" b="1" dirty="0">
                <a:solidFill>
                  <a:srgbClr val="000000"/>
                </a:solidFill>
                <a:latin typeface="Calibri" panose="020F0502020204030204" pitchFamily="34" charset="0"/>
              </a:rPr>
              <a:t> {</a:t>
            </a:r>
          </a:p>
          <a:p>
            <a:r>
              <a:rPr lang="en-US" altLang="zh-CN" sz="2400" b="1" dirty="0">
                <a:solidFill>
                  <a:srgbClr val="7F0055"/>
                </a:solidFill>
                <a:latin typeface="Calibri" panose="020F0502020204030204" pitchFamily="34" charset="0"/>
              </a:rPr>
              <a:t>  public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static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void</a:t>
            </a:r>
            <a:r>
              <a:rPr lang="en-US" altLang="zh-CN" sz="2400" b="1" dirty="0">
                <a:solidFill>
                  <a:srgbClr val="000000"/>
                </a:solidFill>
                <a:latin typeface="Calibri" panose="020F0502020204030204" pitchFamily="34" charset="0"/>
              </a:rPr>
              <a:t> main(String[] </a:t>
            </a:r>
            <a:r>
              <a:rPr lang="en-US" altLang="zh-CN" sz="2400" b="1" dirty="0" err="1">
                <a:solidFill>
                  <a:srgbClr val="6A3E3E"/>
                </a:solidFill>
                <a:latin typeface="Calibri" panose="020F0502020204030204" pitchFamily="34" charset="0"/>
              </a:rPr>
              <a:t>args</a:t>
            </a:r>
            <a:r>
              <a:rPr lang="en-US" altLang="zh-CN" sz="2400" b="1" dirty="0">
                <a:solidFill>
                  <a:srgbClr val="000000"/>
                </a:solidFill>
                <a:latin typeface="Calibri" panose="020F0502020204030204" pitchFamily="34" charset="0"/>
              </a:rPr>
              <a:t>) {</a:t>
            </a:r>
          </a:p>
          <a:p>
            <a:r>
              <a:rPr lang="en-US" altLang="zh-CN" sz="2400" dirty="0">
                <a:solidFill>
                  <a:srgbClr val="3F7F5F"/>
                </a:solidFill>
                <a:latin typeface="Calibri" panose="020F0502020204030204" pitchFamily="34" charset="0"/>
              </a:rPr>
              <a:t>    // </a:t>
            </a:r>
            <a:r>
              <a:rPr lang="en-US" altLang="zh-CN" sz="2400" b="1" dirty="0">
                <a:solidFill>
                  <a:srgbClr val="7F9FBF"/>
                </a:solidFill>
                <a:latin typeface="Calibri" panose="020F0502020204030204" pitchFamily="34" charset="0"/>
              </a:rPr>
              <a:t>TODO</a:t>
            </a:r>
            <a:r>
              <a:rPr lang="en-US" altLang="zh-CN" sz="2400" b="1" dirty="0">
                <a:solidFill>
                  <a:srgbClr val="3F7F5F"/>
                </a:solidFill>
                <a:latin typeface="Calibri" panose="020F0502020204030204" pitchFamily="34" charset="0"/>
              </a:rPr>
              <a:t> Auto-generated method stub</a:t>
            </a:r>
          </a:p>
          <a:p>
            <a:r>
              <a:rPr lang="en-US" altLang="zh-CN" sz="2400" b="1" dirty="0">
                <a:solidFill>
                  <a:srgbClr val="7F0055"/>
                </a:solidFill>
                <a:latin typeface="Calibri" panose="020F0502020204030204" pitchFamily="34" charset="0"/>
              </a:rPr>
              <a:t>    int</a:t>
            </a:r>
            <a:r>
              <a:rPr lang="en-US" altLang="zh-CN" sz="2400" b="1" dirty="0">
                <a:solidFill>
                  <a:srgbClr val="000000"/>
                </a:solidFill>
                <a:latin typeface="Calibri" panose="020F0502020204030204" pitchFamily="34" charset="0"/>
              </a:rPr>
              <a:t> </a:t>
            </a:r>
            <a:r>
              <a:rPr lang="en-US" altLang="zh-CN" sz="2400" b="1" dirty="0" err="1">
                <a:solidFill>
                  <a:srgbClr val="6A3E3E"/>
                </a:solidFill>
                <a:latin typeface="Calibri" panose="020F0502020204030204" pitchFamily="34" charset="0"/>
              </a:rPr>
              <a:t>iOb</a:t>
            </a:r>
            <a:r>
              <a:rPr lang="en-US" altLang="zh-CN" sz="2400" b="1" dirty="0">
                <a:solidFill>
                  <a:srgbClr val="000000"/>
                </a:solidFill>
                <a:latin typeface="Calibri" panose="020F0502020204030204" pitchFamily="34" charset="0"/>
              </a:rPr>
              <a:t> = 100;</a:t>
            </a:r>
          </a:p>
          <a:p>
            <a:r>
              <a:rPr lang="en-US" altLang="zh-CN" sz="2400" b="1" dirty="0">
                <a:solidFill>
                  <a:srgbClr val="7F0055"/>
                </a:solidFill>
                <a:latin typeface="Calibri" panose="020F0502020204030204" pitchFamily="34" charset="0"/>
              </a:rPr>
              <a:t>    int</a:t>
            </a:r>
            <a:r>
              <a:rPr lang="en-US" altLang="zh-CN" sz="2400" b="1" dirty="0">
                <a:solidFill>
                  <a:srgbClr val="000000"/>
                </a:solidFill>
                <a:latin typeface="Calibri" panose="020F0502020204030204" pitchFamily="34" charset="0"/>
              </a:rPr>
              <a:t> </a:t>
            </a:r>
            <a:r>
              <a:rPr lang="en-US" altLang="zh-CN" sz="2400" b="1" dirty="0" err="1">
                <a:solidFill>
                  <a:srgbClr val="6A3E3E"/>
                </a:solidFill>
                <a:latin typeface="Calibri" panose="020F0502020204030204" pitchFamily="34" charset="0"/>
              </a:rPr>
              <a:t>i</a:t>
            </a:r>
            <a:r>
              <a:rPr lang="en-US" altLang="zh-CN" sz="2400" b="1" dirty="0">
                <a:solidFill>
                  <a:srgbClr val="000000"/>
                </a:solidFill>
                <a:latin typeface="Calibri" panose="020F0502020204030204" pitchFamily="34" charset="0"/>
              </a:rPr>
              <a:t> = </a:t>
            </a:r>
            <a:r>
              <a:rPr lang="en-US" altLang="zh-CN" sz="2400" b="1" dirty="0" err="1">
                <a:solidFill>
                  <a:srgbClr val="6A3E3E"/>
                </a:solidFill>
                <a:latin typeface="Calibri" panose="020F0502020204030204" pitchFamily="34" charset="0"/>
              </a:rPr>
              <a:t>iOb</a:t>
            </a:r>
            <a:r>
              <a:rPr lang="en-US" altLang="zh-CN" sz="2400" b="1" dirty="0">
                <a:solidFill>
                  <a:srgbClr val="000000"/>
                </a:solidFill>
                <a:latin typeface="Calibri" panose="020F0502020204030204" pitchFamily="34" charset="0"/>
              </a:rPr>
              <a:t>;</a:t>
            </a:r>
          </a:p>
          <a:p>
            <a:r>
              <a:rPr lang="en-US" altLang="zh-CN" sz="2400" dirty="0">
                <a:solidFill>
                  <a:srgbClr val="000000"/>
                </a:solidFill>
                <a:latin typeface="Calibri" panose="020F0502020204030204" pitchFamily="34" charset="0"/>
              </a:rPr>
              <a:t>    </a:t>
            </a:r>
            <a:r>
              <a:rPr lang="en-US" altLang="zh-CN" sz="2400" dirty="0" err="1">
                <a:solidFill>
                  <a:srgbClr val="000000"/>
                </a:solidFill>
                <a:latin typeface="Calibri" panose="020F0502020204030204" pitchFamily="34" charset="0"/>
              </a:rPr>
              <a:t>System.</a:t>
            </a:r>
            <a:r>
              <a:rPr lang="en-US" altLang="zh-CN" sz="2400" b="1" i="1" dirty="0" err="1">
                <a:solidFill>
                  <a:srgbClr val="0000C0"/>
                </a:solidFill>
                <a:latin typeface="Calibri" panose="020F0502020204030204" pitchFamily="34" charset="0"/>
              </a:rPr>
              <a:t>out</a:t>
            </a:r>
            <a:r>
              <a:rPr lang="en-US" altLang="zh-CN" sz="2400" b="1" i="1" dirty="0" err="1">
                <a:solidFill>
                  <a:srgbClr val="000000"/>
                </a:solidFill>
                <a:latin typeface="Calibri" panose="020F0502020204030204" pitchFamily="34" charset="0"/>
              </a:rPr>
              <a:t>.</a:t>
            </a:r>
            <a:r>
              <a:rPr lang="en-US" altLang="zh-CN" sz="2400" b="1" dirty="0" err="1">
                <a:solidFill>
                  <a:srgbClr val="000000"/>
                </a:solidFill>
                <a:latin typeface="Calibri" panose="020F0502020204030204" pitchFamily="34" charset="0"/>
              </a:rPr>
              <a:t>println</a:t>
            </a:r>
            <a:r>
              <a:rPr lang="en-US" altLang="zh-CN" sz="2400" b="1" dirty="0">
                <a:solidFill>
                  <a:srgbClr val="000000"/>
                </a:solidFill>
                <a:latin typeface="Calibri" panose="020F0502020204030204" pitchFamily="34" charset="0"/>
              </a:rPr>
              <a:t>(</a:t>
            </a:r>
            <a:r>
              <a:rPr lang="en-US" altLang="zh-CN" sz="2400" b="1" dirty="0" err="1">
                <a:solidFill>
                  <a:srgbClr val="6A3E3E"/>
                </a:solidFill>
                <a:latin typeface="Calibri" panose="020F0502020204030204" pitchFamily="34" charset="0"/>
              </a:rPr>
              <a:t>i</a:t>
            </a:r>
            <a:r>
              <a:rPr lang="en-US" altLang="zh-CN" sz="2400" b="1" dirty="0">
                <a:solidFill>
                  <a:srgbClr val="000000"/>
                </a:solidFill>
                <a:latin typeface="Calibri" panose="020F0502020204030204" pitchFamily="34" charset="0"/>
              </a:rPr>
              <a:t> + </a:t>
            </a:r>
            <a:r>
              <a:rPr lang="en-US" altLang="zh-CN" sz="2400" b="1" dirty="0">
                <a:solidFill>
                  <a:srgbClr val="2A00FF"/>
                </a:solidFill>
                <a:latin typeface="Calibri" panose="020F0502020204030204" pitchFamily="34" charset="0"/>
              </a:rPr>
              <a:t>" "</a:t>
            </a:r>
            <a:r>
              <a:rPr lang="en-US" altLang="zh-CN" sz="2400" b="1" dirty="0">
                <a:solidFill>
                  <a:srgbClr val="000000"/>
                </a:solidFill>
                <a:latin typeface="Calibri" panose="020F0502020204030204" pitchFamily="34" charset="0"/>
              </a:rPr>
              <a:t> + </a:t>
            </a:r>
            <a:r>
              <a:rPr lang="en-US" altLang="zh-CN" sz="2400" b="1" dirty="0" err="1">
                <a:solidFill>
                  <a:srgbClr val="6A3E3E"/>
                </a:solidFill>
                <a:latin typeface="Calibri" panose="020F0502020204030204" pitchFamily="34" charset="0"/>
              </a:rPr>
              <a:t>iOb</a:t>
            </a:r>
            <a:r>
              <a:rPr lang="en-US" altLang="zh-CN" sz="2400" b="1" dirty="0">
                <a:solidFill>
                  <a:srgbClr val="000000"/>
                </a:solidFill>
                <a:latin typeface="Calibri" panose="020F0502020204030204" pitchFamily="34" charset="0"/>
              </a:rPr>
              <a:t>);</a:t>
            </a:r>
          </a:p>
          <a:p>
            <a:r>
              <a:rPr lang="en-US" altLang="zh-CN" sz="2400" dirty="0">
                <a:solidFill>
                  <a:srgbClr val="000000"/>
                </a:solidFill>
                <a:latin typeface="Calibri" panose="020F0502020204030204" pitchFamily="34" charset="0"/>
              </a:rPr>
              <a:t>  }</a:t>
            </a:r>
          </a:p>
          <a:p>
            <a:r>
              <a:rPr lang="en-US" altLang="zh-CN" sz="2400" dirty="0">
                <a:solidFill>
                  <a:srgbClr val="000000"/>
                </a:solidFill>
                <a:latin typeface="Calibri" panose="020F0502020204030204" pitchFamily="34" charset="0"/>
              </a:rPr>
              <a:t>}</a:t>
            </a:r>
            <a:endParaRPr lang="zh-CN" altLang="en-US" sz="2400" dirty="0"/>
          </a:p>
        </p:txBody>
      </p:sp>
      <p:sp>
        <p:nvSpPr>
          <p:cNvPr id="5" name="文本框 4">
            <a:extLst>
              <a:ext uri="{FF2B5EF4-FFF2-40B4-BE49-F238E27FC236}">
                <a16:creationId xmlns:a16="http://schemas.microsoft.com/office/drawing/2014/main" id="{A7FC8525-BAB7-4717-97A5-DE6A58464F3F}"/>
              </a:ext>
            </a:extLst>
          </p:cNvPr>
          <p:cNvSpPr txBox="1"/>
          <p:nvPr/>
        </p:nvSpPr>
        <p:spPr>
          <a:xfrm>
            <a:off x="6274191" y="3249637"/>
            <a:ext cx="1842867" cy="400110"/>
          </a:xfrm>
          <a:prstGeom prst="rect">
            <a:avLst/>
          </a:prstGeom>
          <a:noFill/>
        </p:spPr>
        <p:txBody>
          <a:bodyPr wrap="square" rtlCol="0">
            <a:spAutoFit/>
          </a:bodyPr>
          <a:lstStyle/>
          <a:p>
            <a:r>
              <a:rPr lang="en-US" altLang="zh-CN" sz="2000" dirty="0">
                <a:solidFill>
                  <a:srgbClr val="FF0000"/>
                </a:solidFill>
              </a:rPr>
              <a:t>Auto-box</a:t>
            </a:r>
            <a:endParaRPr lang="zh-CN" altLang="en-US" sz="2000" dirty="0">
              <a:solidFill>
                <a:srgbClr val="FF0000"/>
              </a:solidFill>
            </a:endParaRPr>
          </a:p>
        </p:txBody>
      </p:sp>
      <p:sp>
        <p:nvSpPr>
          <p:cNvPr id="6" name="文本框 5">
            <a:extLst>
              <a:ext uri="{FF2B5EF4-FFF2-40B4-BE49-F238E27FC236}">
                <a16:creationId xmlns:a16="http://schemas.microsoft.com/office/drawing/2014/main" id="{D0C5FD6E-7B75-448E-B89F-8A15E2D79181}"/>
              </a:ext>
            </a:extLst>
          </p:cNvPr>
          <p:cNvSpPr txBox="1"/>
          <p:nvPr/>
        </p:nvSpPr>
        <p:spPr>
          <a:xfrm>
            <a:off x="6274191" y="3620196"/>
            <a:ext cx="1842867" cy="400110"/>
          </a:xfrm>
          <a:prstGeom prst="rect">
            <a:avLst/>
          </a:prstGeom>
          <a:noFill/>
        </p:spPr>
        <p:txBody>
          <a:bodyPr wrap="square" rtlCol="0">
            <a:spAutoFit/>
          </a:bodyPr>
          <a:lstStyle/>
          <a:p>
            <a:r>
              <a:rPr lang="en-US" altLang="zh-CN" sz="2000" dirty="0">
                <a:solidFill>
                  <a:srgbClr val="FF0000"/>
                </a:solidFill>
              </a:rPr>
              <a:t>Auto-unbox</a:t>
            </a:r>
            <a:endParaRPr lang="zh-CN" altLang="en-US" sz="2000" dirty="0">
              <a:solidFill>
                <a:srgbClr val="FF0000"/>
              </a:solidFill>
            </a:endParaRPr>
          </a:p>
        </p:txBody>
      </p:sp>
      <p:cxnSp>
        <p:nvCxnSpPr>
          <p:cNvPr id="8" name="直接箭头连接符 7">
            <a:extLst>
              <a:ext uri="{FF2B5EF4-FFF2-40B4-BE49-F238E27FC236}">
                <a16:creationId xmlns:a16="http://schemas.microsoft.com/office/drawing/2014/main" id="{9E296507-44B8-4F7E-A448-E71C6A602742}"/>
              </a:ext>
            </a:extLst>
          </p:cNvPr>
          <p:cNvCxnSpPr>
            <a:stCxn id="5" idx="1"/>
          </p:cNvCxnSpPr>
          <p:nvPr/>
        </p:nvCxnSpPr>
        <p:spPr bwMode="auto">
          <a:xfrm flipH="1" flipV="1">
            <a:off x="3010486" y="3429000"/>
            <a:ext cx="3263705" cy="2069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D97E203-9C3B-44C2-BE32-195796B6BEEB}"/>
              </a:ext>
            </a:extLst>
          </p:cNvPr>
          <p:cNvCxnSpPr>
            <a:stCxn id="6" idx="1"/>
          </p:cNvCxnSpPr>
          <p:nvPr/>
        </p:nvCxnSpPr>
        <p:spPr bwMode="auto">
          <a:xfrm flipH="1">
            <a:off x="3010486" y="3820251"/>
            <a:ext cx="3263705"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8154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E06E6-9F22-4844-A376-B1F87886009F}"/>
              </a:ext>
            </a:extLst>
          </p:cNvPr>
          <p:cNvSpPr>
            <a:spLocks noGrp="1"/>
          </p:cNvSpPr>
          <p:nvPr>
            <p:ph type="title"/>
          </p:nvPr>
        </p:nvSpPr>
        <p:spPr/>
        <p:txBody>
          <a:bodyPr/>
          <a:lstStyle/>
          <a:p>
            <a:r>
              <a:rPr lang="en-US" altLang="zh-CN" b="1" dirty="0"/>
              <a:t>Autoboxing and Methods</a:t>
            </a:r>
            <a:endParaRPr lang="zh-CN" altLang="en-US" dirty="0"/>
          </a:p>
        </p:txBody>
      </p:sp>
      <p:sp>
        <p:nvSpPr>
          <p:cNvPr id="3" name="内容占位符 2">
            <a:extLst>
              <a:ext uri="{FF2B5EF4-FFF2-40B4-BE49-F238E27FC236}">
                <a16:creationId xmlns:a16="http://schemas.microsoft.com/office/drawing/2014/main" id="{6B4AF519-8F70-49FA-BD63-28D14F58BBB6}"/>
              </a:ext>
            </a:extLst>
          </p:cNvPr>
          <p:cNvSpPr>
            <a:spLocks noGrp="1"/>
          </p:cNvSpPr>
          <p:nvPr>
            <p:ph idx="1"/>
          </p:nvPr>
        </p:nvSpPr>
        <p:spPr/>
        <p:txBody>
          <a:bodyPr/>
          <a:lstStyle/>
          <a:p>
            <a:r>
              <a:rPr lang="en-US" altLang="zh-CN" dirty="0"/>
              <a:t>Autoboxing/unboxing might occur when an argument is passed to a method </a:t>
            </a:r>
            <a:r>
              <a:rPr lang="en-US" altLang="zh-CN"/>
              <a:t>or when a </a:t>
            </a:r>
            <a:r>
              <a:rPr lang="en-US" altLang="zh-CN" dirty="0"/>
              <a:t>value is returned by a method.</a:t>
            </a:r>
            <a:endParaRPr lang="zh-CN" altLang="en-US" dirty="0"/>
          </a:p>
        </p:txBody>
      </p:sp>
    </p:spTree>
    <p:extLst>
      <p:ext uri="{BB962C8B-B14F-4D97-AF65-F5344CB8AC3E}">
        <p14:creationId xmlns:p14="http://schemas.microsoft.com/office/powerpoint/2010/main" val="124044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A111434-4284-47F7-9A61-F971BBDDC734}"/>
              </a:ext>
            </a:extLst>
          </p:cNvPr>
          <p:cNvSpPr/>
          <p:nvPr/>
        </p:nvSpPr>
        <p:spPr>
          <a:xfrm>
            <a:off x="140677" y="335845"/>
            <a:ext cx="6386732" cy="590931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AutoBox2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m(Integer </a:t>
            </a:r>
            <a:r>
              <a:rPr lang="en-US" altLang="zh-CN" b="1" dirty="0">
                <a:solidFill>
                  <a:srgbClr val="6A3E3E"/>
                </a:solidFill>
                <a:latin typeface="Calibri" panose="020F0502020204030204" pitchFamily="34" charset="0"/>
              </a:rPr>
              <a:t>v</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 received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v</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m2()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10;</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Integer m3()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99;</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i="1" dirty="0">
                <a:solidFill>
                  <a:srgbClr val="000000"/>
                </a:solidFill>
                <a:latin typeface="Calibri" panose="020F0502020204030204" pitchFamily="34" charset="0"/>
              </a:rPr>
              <a:t>    m</a:t>
            </a:r>
            <a:r>
              <a:rPr lang="en-US" altLang="zh-CN" dirty="0">
                <a:solidFill>
                  <a:srgbClr val="000000"/>
                </a:solidFill>
                <a:latin typeface="Calibri" panose="020F0502020204030204" pitchFamily="34" charset="0"/>
              </a:rPr>
              <a:t>(199);</a:t>
            </a:r>
          </a:p>
          <a:p>
            <a:r>
              <a:rPr lang="en-US" altLang="zh-CN" dirty="0">
                <a:solidFill>
                  <a:srgbClr val="000000"/>
                </a:solidFill>
                <a:latin typeface="Calibri" panose="020F0502020204030204" pitchFamily="34" charset="0"/>
              </a:rPr>
              <a:t>    Integer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a:t>
            </a:r>
            <a:r>
              <a:rPr lang="en-US" altLang="zh-CN" i="1" dirty="0">
                <a:solidFill>
                  <a:srgbClr val="000000"/>
                </a:solidFill>
                <a:latin typeface="Calibri" panose="020F0502020204030204" pitchFamily="34" charset="0"/>
              </a:rPr>
              <a:t>m2();</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"Return value from m2()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iOb</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 </a:t>
            </a:r>
            <a:r>
              <a:rPr lang="en-US" altLang="zh-CN" b="1" i="1" dirty="0">
                <a:solidFill>
                  <a:srgbClr val="000000"/>
                </a:solidFill>
                <a:latin typeface="Calibri" panose="020F0502020204030204" pitchFamily="34" charset="0"/>
              </a:rPr>
              <a:t>m3</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"Return value from m3()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100;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"Square root of </a:t>
            </a:r>
            <a:r>
              <a:rPr lang="en-US" altLang="zh-CN" b="1" dirty="0" err="1">
                <a:solidFill>
                  <a:srgbClr val="2A00FF"/>
                </a:solidFill>
                <a:latin typeface="Calibri" panose="020F0502020204030204" pitchFamily="34" charset="0"/>
              </a:rPr>
              <a:t>iOb</a:t>
            </a:r>
            <a:r>
              <a:rPr lang="en-US" altLang="zh-CN" b="1" dirty="0">
                <a:solidFill>
                  <a:srgbClr val="2A00FF"/>
                </a:solidFill>
                <a:latin typeface="Calibri" panose="020F0502020204030204" pitchFamily="34" charset="0"/>
              </a:rPr>
              <a:t> is "</a:t>
            </a:r>
            <a:r>
              <a:rPr lang="en-US" altLang="zh-CN" b="1" dirty="0">
                <a:solidFill>
                  <a:srgbClr val="000000"/>
                </a:solidFill>
                <a:latin typeface="Calibri" panose="020F0502020204030204" pitchFamily="34" charset="0"/>
              </a:rPr>
              <a:t> + </a:t>
            </a:r>
            <a:r>
              <a:rPr lang="en-US" altLang="zh-CN" b="1" dirty="0" err="1">
                <a:solidFill>
                  <a:srgbClr val="000000"/>
                </a:solidFill>
                <a:latin typeface="Calibri" panose="020F0502020204030204" pitchFamily="34" charset="0"/>
              </a:rPr>
              <a:t>Math</a:t>
            </a:r>
            <a:r>
              <a:rPr lang="en-US" altLang="zh-CN" b="1" i="1" dirty="0" err="1">
                <a:solidFill>
                  <a:srgbClr val="000000"/>
                </a:solidFill>
                <a:latin typeface="Calibri" panose="020F0502020204030204" pitchFamily="34" charset="0"/>
              </a:rPr>
              <a:t>.sqrt</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iOb</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文本框 4">
            <a:extLst>
              <a:ext uri="{FF2B5EF4-FFF2-40B4-BE49-F238E27FC236}">
                <a16:creationId xmlns:a16="http://schemas.microsoft.com/office/drawing/2014/main" id="{E95C9D17-CDC4-402D-A8D9-95F8C7E16A41}"/>
              </a:ext>
            </a:extLst>
          </p:cNvPr>
          <p:cNvSpPr txBox="1"/>
          <p:nvPr/>
        </p:nvSpPr>
        <p:spPr>
          <a:xfrm>
            <a:off x="5008098" y="1995361"/>
            <a:ext cx="3601330" cy="707886"/>
          </a:xfrm>
          <a:prstGeom prst="rect">
            <a:avLst/>
          </a:prstGeom>
          <a:noFill/>
        </p:spPr>
        <p:txBody>
          <a:bodyPr wrap="square" rtlCol="0">
            <a:spAutoFit/>
          </a:bodyPr>
          <a:lstStyle/>
          <a:p>
            <a:r>
              <a:rPr lang="en-US" altLang="zh-CN" sz="2000" dirty="0">
                <a:solidFill>
                  <a:srgbClr val="FF0000"/>
                </a:solidFill>
              </a:rPr>
              <a:t>The return value 99 is int, auto-boxing to Integer</a:t>
            </a:r>
            <a:endParaRPr lang="zh-CN" altLang="en-US" sz="2000" dirty="0">
              <a:solidFill>
                <a:srgbClr val="FF0000"/>
              </a:solidFill>
            </a:endParaRPr>
          </a:p>
        </p:txBody>
      </p:sp>
      <p:cxnSp>
        <p:nvCxnSpPr>
          <p:cNvPr id="7" name="直接箭头连接符 6">
            <a:extLst>
              <a:ext uri="{FF2B5EF4-FFF2-40B4-BE49-F238E27FC236}">
                <a16:creationId xmlns:a16="http://schemas.microsoft.com/office/drawing/2014/main" id="{DB6F6CEC-F01F-4678-A575-18B316AC76F8}"/>
              </a:ext>
            </a:extLst>
          </p:cNvPr>
          <p:cNvCxnSpPr/>
          <p:nvPr/>
        </p:nvCxnSpPr>
        <p:spPr bwMode="auto">
          <a:xfrm flipH="1">
            <a:off x="2433711" y="2391508"/>
            <a:ext cx="2461846" cy="26728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7CEE8799-E17E-40A4-83A9-386D509F9543}"/>
              </a:ext>
            </a:extLst>
          </p:cNvPr>
          <p:cNvSpPr txBox="1"/>
          <p:nvPr/>
        </p:nvSpPr>
        <p:spPr>
          <a:xfrm>
            <a:off x="5655212" y="3478003"/>
            <a:ext cx="3348111" cy="707886"/>
          </a:xfrm>
          <a:prstGeom prst="rect">
            <a:avLst/>
          </a:prstGeom>
          <a:noFill/>
        </p:spPr>
        <p:txBody>
          <a:bodyPr wrap="square" rtlCol="0">
            <a:spAutoFit/>
          </a:bodyPr>
          <a:lstStyle/>
          <a:p>
            <a:r>
              <a:rPr lang="en-US" altLang="zh-CN" sz="2000" dirty="0">
                <a:solidFill>
                  <a:srgbClr val="FF0000"/>
                </a:solidFill>
              </a:rPr>
              <a:t>Method m2() returns int, auto-boxing to an </a:t>
            </a:r>
            <a:r>
              <a:rPr lang="en-US" altLang="zh-CN" sz="2000" dirty="0" err="1">
                <a:solidFill>
                  <a:srgbClr val="FF0000"/>
                </a:solidFill>
              </a:rPr>
              <a:t>Integr</a:t>
            </a:r>
            <a:r>
              <a:rPr lang="en-US" altLang="zh-CN" sz="2000" dirty="0">
                <a:solidFill>
                  <a:srgbClr val="FF0000"/>
                </a:solidFill>
              </a:rPr>
              <a:t> object</a:t>
            </a:r>
            <a:endParaRPr lang="zh-CN" altLang="en-US" sz="2000" dirty="0">
              <a:solidFill>
                <a:srgbClr val="FF0000"/>
              </a:solidFill>
            </a:endParaRPr>
          </a:p>
        </p:txBody>
      </p:sp>
      <p:sp>
        <p:nvSpPr>
          <p:cNvPr id="9" name="文本框 8">
            <a:extLst>
              <a:ext uri="{FF2B5EF4-FFF2-40B4-BE49-F238E27FC236}">
                <a16:creationId xmlns:a16="http://schemas.microsoft.com/office/drawing/2014/main" id="{10F7064A-4618-4439-A761-BA8ECD2CCC6E}"/>
              </a:ext>
            </a:extLst>
          </p:cNvPr>
          <p:cNvSpPr txBox="1"/>
          <p:nvPr/>
        </p:nvSpPr>
        <p:spPr>
          <a:xfrm>
            <a:off x="5894363" y="4362763"/>
            <a:ext cx="3249637" cy="707886"/>
          </a:xfrm>
          <a:prstGeom prst="rect">
            <a:avLst/>
          </a:prstGeom>
          <a:noFill/>
        </p:spPr>
        <p:txBody>
          <a:bodyPr wrap="square" rtlCol="0">
            <a:spAutoFit/>
          </a:bodyPr>
          <a:lstStyle/>
          <a:p>
            <a:r>
              <a:rPr lang="en-US" altLang="zh-CN" sz="2000" dirty="0">
                <a:solidFill>
                  <a:srgbClr val="FF0000"/>
                </a:solidFill>
              </a:rPr>
              <a:t>Method m3() returns Integer, auto-unboxing to an int</a:t>
            </a:r>
            <a:endParaRPr lang="zh-CN" altLang="en-US" sz="2000" dirty="0">
              <a:solidFill>
                <a:srgbClr val="FF0000"/>
              </a:solidFill>
            </a:endParaRPr>
          </a:p>
        </p:txBody>
      </p:sp>
      <p:sp>
        <p:nvSpPr>
          <p:cNvPr id="10" name="文本框 9">
            <a:extLst>
              <a:ext uri="{FF2B5EF4-FFF2-40B4-BE49-F238E27FC236}">
                <a16:creationId xmlns:a16="http://schemas.microsoft.com/office/drawing/2014/main" id="{140EB53C-5B72-42EF-88A1-23F65DD6700A}"/>
              </a:ext>
            </a:extLst>
          </p:cNvPr>
          <p:cNvSpPr txBox="1"/>
          <p:nvPr/>
        </p:nvSpPr>
        <p:spPr>
          <a:xfrm>
            <a:off x="5540326" y="5921989"/>
            <a:ext cx="3249637" cy="707886"/>
          </a:xfrm>
          <a:prstGeom prst="rect">
            <a:avLst/>
          </a:prstGeom>
          <a:noFill/>
        </p:spPr>
        <p:txBody>
          <a:bodyPr wrap="square" rtlCol="0">
            <a:spAutoFit/>
          </a:bodyPr>
          <a:lstStyle/>
          <a:p>
            <a:r>
              <a:rPr lang="en-US" altLang="zh-CN" sz="2000" dirty="0" err="1">
                <a:solidFill>
                  <a:srgbClr val="FF0000"/>
                </a:solidFill>
              </a:rPr>
              <a:t>Interger</a:t>
            </a:r>
            <a:r>
              <a:rPr lang="en-US" altLang="zh-CN" sz="2000" dirty="0">
                <a:solidFill>
                  <a:srgbClr val="FF0000"/>
                </a:solidFill>
              </a:rPr>
              <a:t> object is auto-unboxed when calling sqrt.</a:t>
            </a:r>
            <a:endParaRPr lang="zh-CN" altLang="en-US" sz="2000" dirty="0">
              <a:solidFill>
                <a:srgbClr val="FF0000"/>
              </a:solidFill>
            </a:endParaRPr>
          </a:p>
        </p:txBody>
      </p:sp>
      <p:cxnSp>
        <p:nvCxnSpPr>
          <p:cNvPr id="12" name="直接箭头连接符 11">
            <a:extLst>
              <a:ext uri="{FF2B5EF4-FFF2-40B4-BE49-F238E27FC236}">
                <a16:creationId xmlns:a16="http://schemas.microsoft.com/office/drawing/2014/main" id="{9D82E435-68A0-410A-A73D-10145DFC2D22}"/>
              </a:ext>
            </a:extLst>
          </p:cNvPr>
          <p:cNvCxnSpPr/>
          <p:nvPr/>
        </p:nvCxnSpPr>
        <p:spPr bwMode="auto">
          <a:xfrm flipH="1">
            <a:off x="2433711" y="3831946"/>
            <a:ext cx="3106615" cy="28831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07E0757E-06AE-4F4B-A243-1F7808CCF436}"/>
              </a:ext>
            </a:extLst>
          </p:cNvPr>
          <p:cNvCxnSpPr/>
          <p:nvPr/>
        </p:nvCxnSpPr>
        <p:spPr bwMode="auto">
          <a:xfrm flipH="1">
            <a:off x="1856935" y="4716706"/>
            <a:ext cx="3798277"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6CBFC501-8BB0-4CBE-A301-30FC3CC3DD4B}"/>
              </a:ext>
            </a:extLst>
          </p:cNvPr>
          <p:cNvCxnSpPr>
            <a:cxnSpLocks/>
          </p:cNvCxnSpPr>
          <p:nvPr/>
        </p:nvCxnSpPr>
        <p:spPr bwMode="auto">
          <a:xfrm flipH="1" flipV="1">
            <a:off x="5655212" y="5667098"/>
            <a:ext cx="407963" cy="254891"/>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17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08C4-E4D1-4254-91CC-8DBD5B7E2A10}"/>
              </a:ext>
            </a:extLst>
          </p:cNvPr>
          <p:cNvSpPr>
            <a:spLocks noGrp="1"/>
          </p:cNvSpPr>
          <p:nvPr>
            <p:ph type="title"/>
          </p:nvPr>
        </p:nvSpPr>
        <p:spPr/>
        <p:txBody>
          <a:bodyPr/>
          <a:lstStyle/>
          <a:p>
            <a:r>
              <a:rPr lang="en-US" altLang="zh-CN" b="1" dirty="0"/>
              <a:t>Autoboxing/Unboxing Occurs in Expressions</a:t>
            </a:r>
            <a:endParaRPr lang="zh-CN" altLang="en-US" dirty="0"/>
          </a:p>
        </p:txBody>
      </p:sp>
      <p:sp>
        <p:nvSpPr>
          <p:cNvPr id="4" name="矩形 3">
            <a:extLst>
              <a:ext uri="{FF2B5EF4-FFF2-40B4-BE49-F238E27FC236}">
                <a16:creationId xmlns:a16="http://schemas.microsoft.com/office/drawing/2014/main" id="{C365A845-0646-47A8-821E-23FDF1709D6C}"/>
              </a:ext>
            </a:extLst>
          </p:cNvPr>
          <p:cNvSpPr/>
          <p:nvPr/>
        </p:nvSpPr>
        <p:spPr>
          <a:xfrm>
            <a:off x="460717" y="1685568"/>
            <a:ext cx="6122963"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AutoBox3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Integer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iOb2</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99;</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"Original value of </a:t>
            </a:r>
            <a:r>
              <a:rPr lang="en-US" altLang="zh-CN" b="1" dirty="0" err="1">
                <a:solidFill>
                  <a:srgbClr val="2A00FF"/>
                </a:solidFill>
                <a:latin typeface="Calibri" panose="020F0502020204030204" pitchFamily="34" charset="0"/>
              </a:rPr>
              <a:t>iOb</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iOb</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"After ++</a:t>
            </a:r>
            <a:r>
              <a:rPr lang="en-US" altLang="zh-CN" b="1" dirty="0" err="1">
                <a:solidFill>
                  <a:srgbClr val="2A00FF"/>
                </a:solidFill>
                <a:latin typeface="Calibri" panose="020F0502020204030204" pitchFamily="34" charset="0"/>
              </a:rPr>
              <a:t>iOb</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iOb</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10;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"After </a:t>
            </a:r>
            <a:r>
              <a:rPr lang="en-US" altLang="zh-CN" b="1" dirty="0" err="1">
                <a:solidFill>
                  <a:srgbClr val="2A00FF"/>
                </a:solidFill>
                <a:latin typeface="Calibri" panose="020F0502020204030204" pitchFamily="34" charset="0"/>
              </a:rPr>
              <a:t>iOb</a:t>
            </a:r>
            <a:r>
              <a:rPr lang="en-US" altLang="zh-CN" b="1" dirty="0">
                <a:solidFill>
                  <a:srgbClr val="2A00FF"/>
                </a:solidFill>
                <a:latin typeface="Calibri" panose="020F0502020204030204" pitchFamily="34" charset="0"/>
              </a:rPr>
              <a:t> += 10: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iOb</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iOb2</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3);</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"iOb2 after expression: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iOb2</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iOb</a:t>
            </a:r>
            <a:r>
              <a:rPr lang="en-US" altLang="zh-CN" dirty="0">
                <a:solidFill>
                  <a:srgbClr val="000000"/>
                </a:solidFill>
                <a:latin typeface="Calibri" panose="020F0502020204030204" pitchFamily="34" charset="0"/>
              </a:rPr>
              <a:t> / 3);</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i</a:t>
            </a:r>
            <a:r>
              <a:rPr lang="en-US" altLang="zh-CN" b="1" dirty="0">
                <a:solidFill>
                  <a:srgbClr val="2A00FF"/>
                </a:solidFill>
                <a:latin typeface="Calibri" panose="020F0502020204030204" pitchFamily="34" charset="0"/>
              </a:rPr>
              <a:t> after expression: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5" name="图片 4">
            <a:extLst>
              <a:ext uri="{FF2B5EF4-FFF2-40B4-BE49-F238E27FC236}">
                <a16:creationId xmlns:a16="http://schemas.microsoft.com/office/drawing/2014/main" id="{99F3AE0C-E70F-4D0A-B50A-6365F7655B21}"/>
              </a:ext>
            </a:extLst>
          </p:cNvPr>
          <p:cNvPicPr>
            <a:picLocks noChangeAspect="1"/>
          </p:cNvPicPr>
          <p:nvPr/>
        </p:nvPicPr>
        <p:blipFill>
          <a:blip r:embed="rId2"/>
          <a:stretch>
            <a:fillRect/>
          </a:stretch>
        </p:blipFill>
        <p:spPr>
          <a:xfrm>
            <a:off x="5720868" y="2829082"/>
            <a:ext cx="2939181" cy="1503767"/>
          </a:xfrm>
          <a:prstGeom prst="rect">
            <a:avLst/>
          </a:prstGeom>
        </p:spPr>
      </p:pic>
    </p:spTree>
    <p:extLst>
      <p:ext uri="{BB962C8B-B14F-4D97-AF65-F5344CB8AC3E}">
        <p14:creationId xmlns:p14="http://schemas.microsoft.com/office/powerpoint/2010/main" val="153506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FBCAB-43F5-4B66-BF92-11C9D72CB8AD}"/>
              </a:ext>
            </a:extLst>
          </p:cNvPr>
          <p:cNvSpPr>
            <a:spLocks noGrp="1"/>
          </p:cNvSpPr>
          <p:nvPr>
            <p:ph type="title"/>
          </p:nvPr>
        </p:nvSpPr>
        <p:spPr/>
        <p:txBody>
          <a:bodyPr/>
          <a:lstStyle/>
          <a:p>
            <a:r>
              <a:rPr lang="en-US" altLang="zh-CN" b="1" dirty="0"/>
              <a:t>Static Import</a:t>
            </a:r>
            <a:endParaRPr lang="zh-CN" altLang="en-US" dirty="0"/>
          </a:p>
        </p:txBody>
      </p:sp>
      <p:sp>
        <p:nvSpPr>
          <p:cNvPr id="3" name="内容占位符 2">
            <a:extLst>
              <a:ext uri="{FF2B5EF4-FFF2-40B4-BE49-F238E27FC236}">
                <a16:creationId xmlns:a16="http://schemas.microsoft.com/office/drawing/2014/main" id="{F91ACC14-2D91-4DEF-A634-0E59AA60773F}"/>
              </a:ext>
            </a:extLst>
          </p:cNvPr>
          <p:cNvSpPr>
            <a:spLocks noGrp="1"/>
          </p:cNvSpPr>
          <p:nvPr>
            <p:ph idx="1"/>
          </p:nvPr>
        </p:nvSpPr>
        <p:spPr/>
        <p:txBody>
          <a:bodyPr/>
          <a:lstStyle/>
          <a:p>
            <a:r>
              <a:rPr lang="en-US" altLang="zh-CN" dirty="0"/>
              <a:t>Java supports an expanded use of the </a:t>
            </a:r>
            <a:r>
              <a:rPr lang="en-US" altLang="zh-CN" b="1" dirty="0"/>
              <a:t>import </a:t>
            </a:r>
            <a:r>
              <a:rPr lang="en-US" altLang="zh-CN" dirty="0"/>
              <a:t>keyword. By following </a:t>
            </a:r>
            <a:r>
              <a:rPr lang="en-US" altLang="zh-CN" b="1" dirty="0"/>
              <a:t>import </a:t>
            </a:r>
            <a:r>
              <a:rPr lang="en-US" altLang="zh-CN" dirty="0"/>
              <a:t>with the keyword </a:t>
            </a:r>
            <a:r>
              <a:rPr lang="en-US" altLang="zh-CN" b="1" dirty="0"/>
              <a:t>static</a:t>
            </a:r>
            <a:r>
              <a:rPr lang="en-US" altLang="zh-CN" dirty="0"/>
              <a:t>, an </a:t>
            </a:r>
            <a:r>
              <a:rPr lang="en-US" altLang="zh-CN" b="1" dirty="0"/>
              <a:t>import </a:t>
            </a:r>
            <a:r>
              <a:rPr lang="en-US" altLang="zh-CN" dirty="0"/>
              <a:t>statement can be used to import the static members of a class or interface. This is called </a:t>
            </a:r>
            <a:r>
              <a:rPr lang="en-US" altLang="zh-CN" i="1" dirty="0"/>
              <a:t>static import</a:t>
            </a:r>
            <a:r>
              <a:rPr lang="en-US" altLang="zh-CN" dirty="0"/>
              <a:t>. When using static import, it is possible to refer to static members directly by their names, without having to qualify them with the name of their class. This simplifies and shortens the syntax required to use a static member.</a:t>
            </a:r>
            <a:endParaRPr lang="zh-CN" altLang="en-US" dirty="0"/>
          </a:p>
        </p:txBody>
      </p:sp>
    </p:spTree>
    <p:extLst>
      <p:ext uri="{BB962C8B-B14F-4D97-AF65-F5344CB8AC3E}">
        <p14:creationId xmlns:p14="http://schemas.microsoft.com/office/powerpoint/2010/main" val="4030960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19B28-3C82-4776-9BCE-6C1C72F86AC4}"/>
              </a:ext>
            </a:extLst>
          </p:cNvPr>
          <p:cNvSpPr>
            <a:spLocks noGrp="1"/>
          </p:cNvSpPr>
          <p:nvPr>
            <p:ph type="title"/>
          </p:nvPr>
        </p:nvSpPr>
        <p:spPr/>
        <p:txBody>
          <a:bodyPr/>
          <a:lstStyle/>
          <a:p>
            <a:r>
              <a:rPr lang="en-US" altLang="zh-CN" b="1" dirty="0"/>
              <a:t>Before Using Static Import…</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E723059-785F-4169-AD72-3E7548AF491B}"/>
                  </a:ext>
                </a:extLst>
              </p:cNvPr>
              <p:cNvSpPr>
                <a:spLocks noGrp="1"/>
              </p:cNvSpPr>
              <p:nvPr>
                <p:ph idx="1"/>
              </p:nvPr>
            </p:nvSpPr>
            <p:spPr/>
            <p:txBody>
              <a:bodyPr/>
              <a:lstStyle/>
              <a:p>
                <a:r>
                  <a:rPr lang="en-US" altLang="zh-CN" dirty="0"/>
                  <a:t>Suppose we want to calculate the x of the following equation:</a:t>
                </a:r>
              </a:p>
              <a:p>
                <a:pPr lvl="1"/>
                <a:r>
                  <a:rPr lang="en-US" altLang="zh-CN" dirty="0"/>
                  <a:t>ax</a:t>
                </a:r>
                <a:r>
                  <a:rPr lang="en-US" altLang="zh-CN" baseline="30000" dirty="0"/>
                  <a:t>2</a:t>
                </a:r>
                <a:r>
                  <a:rPr lang="en-US" altLang="zh-CN" dirty="0"/>
                  <a:t> + bx + c = 0</a:t>
                </a:r>
              </a:p>
              <a:p>
                <a:r>
                  <a:rPr lang="en-US" altLang="zh-CN" dirty="0"/>
                  <a:t>We know that the first step is to calculate the </a:t>
                </a:r>
                <a:r>
                  <a:rPr lang="el-GR" altLang="zh-CN" dirty="0"/>
                  <a:t>Δ</a:t>
                </a:r>
                <a:r>
                  <a:rPr lang="en-US" altLang="zh-CN" dirty="0"/>
                  <a:t> = b</a:t>
                </a:r>
                <a:r>
                  <a:rPr lang="en-US" altLang="zh-CN" baseline="30000" dirty="0"/>
                  <a:t>2</a:t>
                </a:r>
                <a:r>
                  <a:rPr lang="en-US" altLang="zh-CN" dirty="0"/>
                  <a:t> – 4ac, and the whole expression would be:</a:t>
                </a:r>
              </a:p>
              <a:p>
                <a:pPr lvl="1"/>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𝑏</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𝑎𝑐</m:t>
                            </m:r>
                          </m:e>
                        </m:rad>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oMath>
                </a14:m>
                <a:endParaRPr lang="en-US" altLang="zh-CN" dirty="0"/>
              </a:p>
              <a:p>
                <a:r>
                  <a:rPr lang="en-US" altLang="zh-CN" dirty="0"/>
                  <a:t>In Java, it would be written like:</a:t>
                </a:r>
              </a:p>
              <a:p>
                <a:pPr lvl="1"/>
                <a:r>
                  <a:rPr lang="en-US" altLang="zh-CN" dirty="0"/>
                  <a:t>x = (-b + </a:t>
                </a:r>
                <a:r>
                  <a:rPr lang="en-US" altLang="zh-CN" dirty="0" err="1"/>
                  <a:t>Math.sqrt</a:t>
                </a:r>
                <a:r>
                  <a:rPr lang="en-US" altLang="zh-CN" dirty="0"/>
                  <a:t>(</a:t>
                </a:r>
                <a:r>
                  <a:rPr lang="en-US" altLang="zh-CN" dirty="0" err="1"/>
                  <a:t>Math.pow</a:t>
                </a:r>
                <a:r>
                  <a:rPr lang="en-US" altLang="zh-CN" dirty="0"/>
                  <a:t>(b,2) – 4*a*c))/(2*a)</a:t>
                </a:r>
                <a:endParaRPr lang="zh-CN" altLang="en-US" dirty="0"/>
              </a:p>
            </p:txBody>
          </p:sp>
        </mc:Choice>
        <mc:Fallback>
          <p:sp>
            <p:nvSpPr>
              <p:cNvPr id="3" name="内容占位符 2">
                <a:extLst>
                  <a:ext uri="{FF2B5EF4-FFF2-40B4-BE49-F238E27FC236}">
                    <a16:creationId xmlns:a16="http://schemas.microsoft.com/office/drawing/2014/main" id="{7E723059-785F-4169-AD72-3E7548AF491B}"/>
                  </a:ext>
                </a:extLst>
              </p:cNvPr>
              <p:cNvSpPr>
                <a:spLocks noGrp="1" noRot="1" noChangeAspect="1" noMove="1" noResize="1" noEditPoints="1" noAdjustHandles="1" noChangeArrowheads="1" noChangeShapeType="1" noTextEdit="1"/>
              </p:cNvSpPr>
              <p:nvPr>
                <p:ph idx="1"/>
              </p:nvPr>
            </p:nvSpPr>
            <p:spPr>
              <a:blipFill>
                <a:blip r:embed="rId2"/>
                <a:stretch>
                  <a:fillRect l="-1098" t="-1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92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938C68-E211-4EA8-B41F-C090F0E8A9C3}"/>
              </a:ext>
            </a:extLst>
          </p:cNvPr>
          <p:cNvSpPr/>
          <p:nvPr/>
        </p:nvSpPr>
        <p:spPr>
          <a:xfrm>
            <a:off x="1934307" y="599779"/>
            <a:ext cx="5437163" cy="3970318"/>
          </a:xfrm>
          <a:prstGeom prst="rect">
            <a:avLst/>
          </a:prstGeom>
        </p:spPr>
        <p:txBody>
          <a:bodyPr wrap="square">
            <a:spAutoFit/>
          </a:bodyPr>
          <a:lstStyle/>
          <a:p>
            <a:r>
              <a:rPr lang="en-US" altLang="zh-CN" b="1" dirty="0">
                <a:solidFill>
                  <a:srgbClr val="7F0055"/>
                </a:solidFill>
                <a:latin typeface="Calibri" panose="020F0502020204030204" pitchFamily="34" charset="0"/>
              </a:rPr>
              <a:t>import</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java.lang.Math.</a:t>
            </a:r>
            <a:r>
              <a:rPr lang="en-US" altLang="zh-CN" b="1" i="1" dirty="0" err="1">
                <a:solidFill>
                  <a:srgbClr val="000000"/>
                </a:solidFill>
                <a:latin typeface="Calibri" panose="020F0502020204030204" pitchFamily="34" charset="0"/>
              </a:rPr>
              <a:t>sqrt</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import</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java.lang.Math.</a:t>
            </a:r>
            <a:r>
              <a:rPr lang="en-US" altLang="zh-CN" b="1" i="1" dirty="0" err="1">
                <a:solidFill>
                  <a:srgbClr val="000000"/>
                </a:solidFill>
                <a:latin typeface="Calibri" panose="020F0502020204030204" pitchFamily="34" charset="0"/>
              </a:rPr>
              <a:t>pow</a:t>
            </a:r>
            <a:r>
              <a:rPr lang="en-US" altLang="zh-CN" b="1" i="1" dirty="0">
                <a:solidFill>
                  <a:srgbClr val="000000"/>
                </a:solidFill>
                <a:latin typeface="Calibri" panose="020F0502020204030204" pitchFamily="34" charset="0"/>
              </a:rPr>
              <a:t>;</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Quadratic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a</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b</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c</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pt-BR" altLang="zh-CN" dirty="0">
                <a:solidFill>
                  <a:srgbClr val="6A3E3E"/>
                </a:solidFill>
                <a:latin typeface="Calibri" panose="020F0502020204030204" pitchFamily="34" charset="0"/>
              </a:rPr>
              <a:t>    a</a:t>
            </a:r>
            <a:r>
              <a:rPr lang="pt-BR" altLang="zh-CN" dirty="0">
                <a:solidFill>
                  <a:srgbClr val="000000"/>
                </a:solidFill>
                <a:latin typeface="Calibri" panose="020F0502020204030204" pitchFamily="34" charset="0"/>
              </a:rPr>
              <a:t> = 4; </a:t>
            </a:r>
            <a:r>
              <a:rPr lang="pt-BR" altLang="zh-CN" dirty="0">
                <a:solidFill>
                  <a:srgbClr val="6A3E3E"/>
                </a:solidFill>
                <a:latin typeface="Calibri" panose="020F0502020204030204" pitchFamily="34" charset="0"/>
              </a:rPr>
              <a:t>b</a:t>
            </a:r>
            <a:r>
              <a:rPr lang="pt-BR" altLang="zh-CN" dirty="0">
                <a:solidFill>
                  <a:srgbClr val="000000"/>
                </a:solidFill>
                <a:latin typeface="Calibri" panose="020F0502020204030204" pitchFamily="34" charset="0"/>
              </a:rPr>
              <a:t> = 1; </a:t>
            </a:r>
            <a:r>
              <a:rPr lang="pt-BR" altLang="zh-CN" dirty="0">
                <a:solidFill>
                  <a:srgbClr val="6A3E3E"/>
                </a:solidFill>
                <a:latin typeface="Calibri" panose="020F0502020204030204" pitchFamily="34" charset="0"/>
              </a:rPr>
              <a:t>c</a:t>
            </a:r>
            <a:r>
              <a:rPr lang="pt-BR" altLang="zh-CN" dirty="0">
                <a:solidFill>
                  <a:srgbClr val="000000"/>
                </a:solidFill>
                <a:latin typeface="Calibri" panose="020F0502020204030204" pitchFamily="34" charset="0"/>
              </a:rPr>
              <a:t> = -3;</a:t>
            </a:r>
          </a:p>
          <a:p>
            <a:r>
              <a:rPr lang="en-US" altLang="zh-CN" dirty="0">
                <a:solidFill>
                  <a:srgbClr val="6A3E3E"/>
                </a:solidFill>
                <a:latin typeface="Calibri" panose="020F0502020204030204" pitchFamily="34" charset="0"/>
              </a:rPr>
              <a:t>    x</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 + </a:t>
            </a:r>
            <a:r>
              <a:rPr lang="en-US" altLang="zh-CN" i="1" dirty="0">
                <a:solidFill>
                  <a:srgbClr val="000000"/>
                </a:solidFill>
                <a:latin typeface="Calibri" panose="020F0502020204030204" pitchFamily="34" charset="0"/>
              </a:rPr>
              <a:t>sqrt(pow</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,2)-4*</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c</a:t>
            </a:r>
            <a:r>
              <a:rPr lang="en-US" altLang="zh-CN" dirty="0">
                <a:solidFill>
                  <a:srgbClr val="000000"/>
                </a:solidFill>
                <a:latin typeface="Calibri" panose="020F0502020204030204" pitchFamily="34" charset="0"/>
              </a:rPr>
              <a:t>)) / (2*</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"First solution: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x</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 - </a:t>
            </a:r>
            <a:r>
              <a:rPr lang="en-US" altLang="zh-CN" i="1" dirty="0">
                <a:solidFill>
                  <a:srgbClr val="000000"/>
                </a:solidFill>
                <a:latin typeface="Calibri" panose="020F0502020204030204" pitchFamily="34" charset="0"/>
              </a:rPr>
              <a:t>sqrt(pow</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,2)-4*</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c</a:t>
            </a:r>
            <a:r>
              <a:rPr lang="en-US" altLang="zh-CN" dirty="0">
                <a:solidFill>
                  <a:srgbClr val="000000"/>
                </a:solidFill>
                <a:latin typeface="Calibri" panose="020F0502020204030204" pitchFamily="34" charset="0"/>
              </a:rPr>
              <a:t>)) / (2*</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"Second solution: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637572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113F8-0044-4AC1-96E3-FAAB5FE09AA2}"/>
              </a:ext>
            </a:extLst>
          </p:cNvPr>
          <p:cNvSpPr>
            <a:spLocks noGrp="1"/>
          </p:cNvSpPr>
          <p:nvPr>
            <p:ph type="title"/>
          </p:nvPr>
        </p:nvSpPr>
        <p:spPr/>
        <p:txBody>
          <a:bodyPr/>
          <a:lstStyle/>
          <a:p>
            <a:r>
              <a:rPr lang="en-US" altLang="zh-CN" b="1" dirty="0"/>
              <a:t>Annotations (Metadata)</a:t>
            </a:r>
            <a:endParaRPr lang="zh-CN" altLang="en-US" dirty="0"/>
          </a:p>
        </p:txBody>
      </p:sp>
      <p:sp>
        <p:nvSpPr>
          <p:cNvPr id="3" name="内容占位符 2">
            <a:extLst>
              <a:ext uri="{FF2B5EF4-FFF2-40B4-BE49-F238E27FC236}">
                <a16:creationId xmlns:a16="http://schemas.microsoft.com/office/drawing/2014/main" id="{CD68E45E-FF2A-4665-A332-06EC18444533}"/>
              </a:ext>
            </a:extLst>
          </p:cNvPr>
          <p:cNvSpPr>
            <a:spLocks noGrp="1"/>
          </p:cNvSpPr>
          <p:nvPr>
            <p:ph idx="1"/>
          </p:nvPr>
        </p:nvSpPr>
        <p:spPr/>
        <p:txBody>
          <a:bodyPr/>
          <a:lstStyle/>
          <a:p>
            <a:r>
              <a:rPr lang="en-US" altLang="zh-CN" dirty="0"/>
              <a:t>Java provides a feature that enables you to embed supplemental information into a source file. This information, called an </a:t>
            </a:r>
            <a:r>
              <a:rPr lang="en-US" altLang="zh-CN" i="1" dirty="0"/>
              <a:t>annotation</a:t>
            </a:r>
            <a:r>
              <a:rPr lang="zh-CN" altLang="en-US" dirty="0"/>
              <a:t>（注解）</a:t>
            </a:r>
            <a:r>
              <a:rPr lang="en-US" altLang="zh-CN" dirty="0"/>
              <a:t>, does not change the actions of a program.</a:t>
            </a:r>
          </a:p>
          <a:p>
            <a:r>
              <a:rPr lang="en-US" altLang="zh-CN" dirty="0"/>
              <a:t>The annotation is proceeded with the symbol “@”.</a:t>
            </a:r>
            <a:endParaRPr lang="zh-CN" altLang="en-US" dirty="0"/>
          </a:p>
        </p:txBody>
      </p:sp>
    </p:spTree>
    <p:extLst>
      <p:ext uri="{BB962C8B-B14F-4D97-AF65-F5344CB8AC3E}">
        <p14:creationId xmlns:p14="http://schemas.microsoft.com/office/powerpoint/2010/main" val="296582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C83A6-0F40-4467-89E6-20B25E4E9703}"/>
              </a:ext>
            </a:extLst>
          </p:cNvPr>
          <p:cNvSpPr>
            <a:spLocks noGrp="1"/>
          </p:cNvSpPr>
          <p:nvPr>
            <p:ph type="title"/>
          </p:nvPr>
        </p:nvSpPr>
        <p:spPr/>
        <p:txBody>
          <a:bodyPr/>
          <a:lstStyle/>
          <a:p>
            <a:r>
              <a:rPr lang="en-US" altLang="zh-CN" b="1" dirty="0"/>
              <a:t>Enumerations</a:t>
            </a:r>
            <a:r>
              <a:rPr lang="zh-CN" altLang="en-US" b="1" dirty="0"/>
              <a:t>（枚举）</a:t>
            </a:r>
            <a:endParaRPr lang="zh-CN" altLang="en-US" dirty="0"/>
          </a:p>
        </p:txBody>
      </p:sp>
      <p:sp>
        <p:nvSpPr>
          <p:cNvPr id="3" name="内容占位符 2">
            <a:extLst>
              <a:ext uri="{FF2B5EF4-FFF2-40B4-BE49-F238E27FC236}">
                <a16:creationId xmlns:a16="http://schemas.microsoft.com/office/drawing/2014/main" id="{B8F2A03C-71F6-4BED-B90B-B6865821A7C0}"/>
              </a:ext>
            </a:extLst>
          </p:cNvPr>
          <p:cNvSpPr>
            <a:spLocks noGrp="1"/>
          </p:cNvSpPr>
          <p:nvPr>
            <p:ph idx="1"/>
          </p:nvPr>
        </p:nvSpPr>
        <p:spPr/>
        <p:txBody>
          <a:bodyPr/>
          <a:lstStyle/>
          <a:p>
            <a:r>
              <a:rPr lang="en-US" altLang="zh-CN" dirty="0"/>
              <a:t>In its simplest form, an </a:t>
            </a:r>
            <a:r>
              <a:rPr lang="en-US" altLang="zh-CN" i="1" dirty="0"/>
              <a:t>enumeration </a:t>
            </a:r>
            <a:r>
              <a:rPr lang="en-US" altLang="zh-CN" dirty="0"/>
              <a:t>is a list of named constants that define a new data type. An object of an enumeration type can hold only the values that are defined by the list.</a:t>
            </a:r>
            <a:endParaRPr lang="zh-CN" altLang="en-US" dirty="0"/>
          </a:p>
        </p:txBody>
      </p:sp>
    </p:spTree>
    <p:extLst>
      <p:ext uri="{BB962C8B-B14F-4D97-AF65-F5344CB8AC3E}">
        <p14:creationId xmlns:p14="http://schemas.microsoft.com/office/powerpoint/2010/main" val="1660504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0C9CF-B6C8-48FE-9328-BBD180704B44}"/>
              </a:ext>
            </a:extLst>
          </p:cNvPr>
          <p:cNvSpPr>
            <a:spLocks noGrp="1"/>
          </p:cNvSpPr>
          <p:nvPr>
            <p:ph type="title"/>
          </p:nvPr>
        </p:nvSpPr>
        <p:spPr/>
        <p:txBody>
          <a:bodyPr/>
          <a:lstStyle/>
          <a:p>
            <a:r>
              <a:rPr lang="en-US" altLang="zh-CN" dirty="0"/>
              <a:t>Create Annotation Using Eclipse</a:t>
            </a:r>
            <a:endParaRPr lang="zh-CN" altLang="en-US" dirty="0"/>
          </a:p>
        </p:txBody>
      </p:sp>
      <p:sp>
        <p:nvSpPr>
          <p:cNvPr id="3" name="内容占位符 2">
            <a:extLst>
              <a:ext uri="{FF2B5EF4-FFF2-40B4-BE49-F238E27FC236}">
                <a16:creationId xmlns:a16="http://schemas.microsoft.com/office/drawing/2014/main" id="{3CC5C6BE-EDE5-43F6-ACD1-A1157978EE09}"/>
              </a:ext>
            </a:extLst>
          </p:cNvPr>
          <p:cNvSpPr>
            <a:spLocks noGrp="1"/>
          </p:cNvSpPr>
          <p:nvPr>
            <p:ph idx="1"/>
          </p:nvPr>
        </p:nvSpPr>
        <p:spPr/>
        <p:txBody>
          <a:bodyPr/>
          <a:lstStyle/>
          <a:p>
            <a:r>
              <a:rPr lang="en-US" altLang="zh-CN" dirty="0"/>
              <a:t>Similar to those of classes, interfaces, enumerations, the annotations can also be created by right clicking the corresponding directory, and select “new” </a:t>
            </a:r>
            <a:r>
              <a:rPr lang="en-US" altLang="zh-CN" dirty="0">
                <a:sym typeface="Wingdings" panose="05000000000000000000" pitchFamily="2" charset="2"/>
              </a:rPr>
              <a:t> “Annotation”.</a:t>
            </a:r>
            <a:endParaRPr lang="zh-CN" altLang="en-US" dirty="0"/>
          </a:p>
        </p:txBody>
      </p:sp>
    </p:spTree>
    <p:extLst>
      <p:ext uri="{BB962C8B-B14F-4D97-AF65-F5344CB8AC3E}">
        <p14:creationId xmlns:p14="http://schemas.microsoft.com/office/powerpoint/2010/main" val="396247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FADDC-3021-447A-9CE4-B48736408ABE}"/>
              </a:ext>
            </a:extLst>
          </p:cNvPr>
          <p:cNvSpPr>
            <a:spLocks noGrp="1"/>
          </p:cNvSpPr>
          <p:nvPr>
            <p:ph type="title"/>
          </p:nvPr>
        </p:nvSpPr>
        <p:spPr/>
        <p:txBody>
          <a:bodyPr/>
          <a:lstStyle/>
          <a:p>
            <a:r>
              <a:rPr lang="en-US" altLang="zh-CN" b="1" dirty="0"/>
              <a:t>A Sample Definition of Annotation</a:t>
            </a:r>
            <a:endParaRPr lang="zh-CN" altLang="en-US" b="1" dirty="0"/>
          </a:p>
        </p:txBody>
      </p:sp>
      <p:sp>
        <p:nvSpPr>
          <p:cNvPr id="3" name="内容占位符 2">
            <a:extLst>
              <a:ext uri="{FF2B5EF4-FFF2-40B4-BE49-F238E27FC236}">
                <a16:creationId xmlns:a16="http://schemas.microsoft.com/office/drawing/2014/main" id="{978240E1-FD05-45FD-B66D-C58E170EDF27}"/>
              </a:ext>
            </a:extLst>
          </p:cNvPr>
          <p:cNvSpPr>
            <a:spLocks noGrp="1"/>
          </p:cNvSpPr>
          <p:nvPr>
            <p:ph idx="1"/>
          </p:nvPr>
        </p:nvSpPr>
        <p:spPr>
          <a:xfrm>
            <a:off x="533400" y="3230993"/>
            <a:ext cx="7772400" cy="2788807"/>
          </a:xfrm>
        </p:spPr>
        <p:txBody>
          <a:bodyPr/>
          <a:lstStyle/>
          <a:p>
            <a:r>
              <a:rPr lang="en-US" altLang="zh-CN" dirty="0"/>
              <a:t>The definition of an annotation is started with the keyword “</a:t>
            </a:r>
            <a:r>
              <a:rPr lang="en-US" altLang="zh-CN" b="1" dirty="0"/>
              <a:t>@interface</a:t>
            </a:r>
            <a:r>
              <a:rPr lang="en-US" altLang="zh-CN" dirty="0"/>
              <a:t>”, and the annotation name. In the body, you can define methods. However, the “methods” are actually fields indeed, thus you can add default values for them.</a:t>
            </a:r>
            <a:endParaRPr lang="zh-CN" altLang="en-US" dirty="0"/>
          </a:p>
        </p:txBody>
      </p:sp>
      <p:sp>
        <p:nvSpPr>
          <p:cNvPr id="4" name="矩形 3">
            <a:extLst>
              <a:ext uri="{FF2B5EF4-FFF2-40B4-BE49-F238E27FC236}">
                <a16:creationId xmlns:a16="http://schemas.microsoft.com/office/drawing/2014/main" id="{1D4444D3-68A4-4F4D-8BEE-66B331699F5B}"/>
              </a:ext>
            </a:extLst>
          </p:cNvPr>
          <p:cNvSpPr/>
          <p:nvPr/>
        </p:nvSpPr>
        <p:spPr>
          <a:xfrm>
            <a:off x="1216856" y="1739232"/>
            <a:ext cx="4572000" cy="1200329"/>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@interface</a:t>
            </a:r>
            <a:r>
              <a:rPr lang="en-US" altLang="zh-CN" b="1" dirty="0">
                <a:solidFill>
                  <a:srgbClr val="000000"/>
                </a:solidFill>
                <a:latin typeface="Calibri" panose="020F0502020204030204" pitchFamily="34" charset="0"/>
              </a:rPr>
              <a:t> </a:t>
            </a:r>
            <a:r>
              <a:rPr lang="en-US" altLang="zh-CN" b="1" dirty="0">
                <a:solidFill>
                  <a:srgbClr val="646464"/>
                </a:solidFill>
                <a:latin typeface="Calibri" panose="020F0502020204030204" pitchFamily="34" charset="0"/>
              </a:rPr>
              <a:t>Login</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String username() </a:t>
            </a:r>
            <a:r>
              <a:rPr lang="en-US" altLang="zh-CN" b="1" dirty="0">
                <a:solidFill>
                  <a:srgbClr val="7F0055"/>
                </a:solidFill>
                <a:latin typeface="Calibri" panose="020F0502020204030204" pitchFamily="34" charset="0"/>
              </a:rPr>
              <a:t>default</a:t>
            </a:r>
            <a:r>
              <a:rPr lang="en-US" altLang="zh-CN" b="1" dirty="0">
                <a:solidFill>
                  <a:srgbClr val="000000"/>
                </a:solidFill>
                <a:latin typeface="Calibri" panose="020F0502020204030204" pitchFamily="34" charset="0"/>
              </a:rPr>
              <a:t> </a:t>
            </a:r>
            <a:r>
              <a:rPr lang="en-US" altLang="zh-CN" b="1" dirty="0">
                <a:solidFill>
                  <a:srgbClr val="2A00FF"/>
                </a:solidFill>
                <a:latin typeface="Calibri" panose="020F0502020204030204" pitchFamily="34" charset="0"/>
              </a:rPr>
              <a:t>"admin"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String password() </a:t>
            </a:r>
            <a:r>
              <a:rPr lang="en-US" altLang="zh-CN" b="1" dirty="0">
                <a:solidFill>
                  <a:srgbClr val="7F0055"/>
                </a:solidFill>
                <a:latin typeface="Calibri" panose="020F0502020204030204" pitchFamily="34" charset="0"/>
              </a:rPr>
              <a:t>default</a:t>
            </a:r>
            <a:r>
              <a:rPr lang="en-US" altLang="zh-CN" b="1" dirty="0">
                <a:solidFill>
                  <a:srgbClr val="000000"/>
                </a:solidFill>
                <a:latin typeface="Calibri" panose="020F0502020204030204" pitchFamily="34" charset="0"/>
              </a:rPr>
              <a:t> </a:t>
            </a:r>
            <a:r>
              <a:rPr lang="en-US" altLang="zh-CN" b="1" dirty="0">
                <a:solidFill>
                  <a:srgbClr val="2A00FF"/>
                </a:solidFill>
                <a:latin typeface="Calibri" panose="020F0502020204030204" pitchFamily="34" charset="0"/>
              </a:rPr>
              <a:t>"123456"</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506850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57BC7-040B-4D00-83E2-4501B7FE6617}"/>
              </a:ext>
            </a:extLst>
          </p:cNvPr>
          <p:cNvSpPr>
            <a:spLocks noGrp="1"/>
          </p:cNvSpPr>
          <p:nvPr>
            <p:ph type="title"/>
          </p:nvPr>
        </p:nvSpPr>
        <p:spPr/>
        <p:txBody>
          <a:bodyPr/>
          <a:lstStyle/>
          <a:p>
            <a:r>
              <a:rPr lang="en-US" altLang="zh-CN" b="1" dirty="0"/>
              <a:t>Usage of an Annotation</a:t>
            </a:r>
            <a:endParaRPr lang="zh-CN" altLang="en-US" b="1" dirty="0"/>
          </a:p>
        </p:txBody>
      </p:sp>
      <p:sp>
        <p:nvSpPr>
          <p:cNvPr id="3" name="内容占位符 2">
            <a:extLst>
              <a:ext uri="{FF2B5EF4-FFF2-40B4-BE49-F238E27FC236}">
                <a16:creationId xmlns:a16="http://schemas.microsoft.com/office/drawing/2014/main" id="{43AD2C64-6554-4939-A3E7-90FAB65F11FA}"/>
              </a:ext>
            </a:extLst>
          </p:cNvPr>
          <p:cNvSpPr>
            <a:spLocks noGrp="1"/>
          </p:cNvSpPr>
          <p:nvPr>
            <p:ph idx="1"/>
          </p:nvPr>
        </p:nvSpPr>
        <p:spPr>
          <a:xfrm>
            <a:off x="533400" y="1905000"/>
            <a:ext cx="7772400" cy="1021080"/>
          </a:xfrm>
        </p:spPr>
        <p:txBody>
          <a:bodyPr/>
          <a:lstStyle/>
          <a:p>
            <a:r>
              <a:rPr lang="en-US" altLang="zh-CN" dirty="0"/>
              <a:t>After definition, you can put the annotation in front of a method.</a:t>
            </a:r>
            <a:endParaRPr lang="zh-CN" altLang="en-US" dirty="0"/>
          </a:p>
        </p:txBody>
      </p:sp>
      <p:sp>
        <p:nvSpPr>
          <p:cNvPr id="4" name="矩形 3">
            <a:extLst>
              <a:ext uri="{FF2B5EF4-FFF2-40B4-BE49-F238E27FC236}">
                <a16:creationId xmlns:a16="http://schemas.microsoft.com/office/drawing/2014/main" id="{703F6DE4-E43C-40D8-801A-7487B2172937}"/>
              </a:ext>
            </a:extLst>
          </p:cNvPr>
          <p:cNvSpPr/>
          <p:nvPr/>
        </p:nvSpPr>
        <p:spPr>
          <a:xfrm>
            <a:off x="1354015" y="3115384"/>
            <a:ext cx="6435969" cy="203132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Connection {</a:t>
            </a:r>
          </a:p>
          <a:p>
            <a:endParaRPr lang="zh-CN" altLang="en-US" dirty="0">
              <a:latin typeface="Calibri" panose="020F0502020204030204" pitchFamily="34" charset="0"/>
            </a:endParaRPr>
          </a:p>
          <a:p>
            <a:r>
              <a:rPr lang="en-US" altLang="zh-CN" dirty="0">
                <a:solidFill>
                  <a:srgbClr val="646464"/>
                </a:solidFill>
                <a:latin typeface="Calibri" panose="020F0502020204030204" pitchFamily="34" charset="0"/>
              </a:rPr>
              <a:t>  @Login</a:t>
            </a:r>
            <a:r>
              <a:rPr lang="en-US" altLang="zh-CN" dirty="0">
                <a:solidFill>
                  <a:srgbClr val="000000"/>
                </a:solidFill>
                <a:latin typeface="Calibri" panose="020F0502020204030204" pitchFamily="34" charset="0"/>
              </a:rPr>
              <a:t>(username=</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zhangsan</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,password=</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aaa</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login() {</a:t>
            </a:r>
          </a:p>
          <a:p>
            <a:r>
              <a:rPr lang="en-US" altLang="zh-CN" dirty="0">
                <a:solidFill>
                  <a:srgbClr val="3F7F5F"/>
                </a:solidFill>
                <a:latin typeface="Calibri" panose="020F0502020204030204" pitchFamily="34" charset="0"/>
              </a:rPr>
              <a:t>    //Add your code here</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416031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CACC9-3D45-4FD4-A151-81CC96017B64}"/>
              </a:ext>
            </a:extLst>
          </p:cNvPr>
          <p:cNvSpPr>
            <a:spLocks noGrp="1"/>
          </p:cNvSpPr>
          <p:nvPr>
            <p:ph type="title"/>
          </p:nvPr>
        </p:nvSpPr>
        <p:spPr/>
        <p:txBody>
          <a:bodyPr/>
          <a:lstStyle/>
          <a:p>
            <a:r>
              <a:rPr lang="en-US" altLang="zh-CN" b="1" dirty="0"/>
              <a:t>Java’s Built-in Annotations</a:t>
            </a:r>
            <a:endParaRPr lang="zh-CN" altLang="en-US" b="1" dirty="0"/>
          </a:p>
        </p:txBody>
      </p:sp>
      <p:pic>
        <p:nvPicPr>
          <p:cNvPr id="4" name="图片 3">
            <a:extLst>
              <a:ext uri="{FF2B5EF4-FFF2-40B4-BE49-F238E27FC236}">
                <a16:creationId xmlns:a16="http://schemas.microsoft.com/office/drawing/2014/main" id="{C7F5EE6A-6ABB-43D3-B339-782823164CFC}"/>
              </a:ext>
            </a:extLst>
          </p:cNvPr>
          <p:cNvPicPr>
            <a:picLocks noChangeAspect="1"/>
          </p:cNvPicPr>
          <p:nvPr/>
        </p:nvPicPr>
        <p:blipFill>
          <a:blip r:embed="rId2"/>
          <a:stretch>
            <a:fillRect/>
          </a:stretch>
        </p:blipFill>
        <p:spPr>
          <a:xfrm>
            <a:off x="439238" y="1349068"/>
            <a:ext cx="8704762" cy="5257143"/>
          </a:xfrm>
          <a:prstGeom prst="rect">
            <a:avLst/>
          </a:prstGeom>
        </p:spPr>
      </p:pic>
    </p:spTree>
    <p:extLst>
      <p:ext uri="{BB962C8B-B14F-4D97-AF65-F5344CB8AC3E}">
        <p14:creationId xmlns:p14="http://schemas.microsoft.com/office/powerpoint/2010/main" val="273995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19227-0DD9-4147-9561-F2047FECC166}"/>
              </a:ext>
            </a:extLst>
          </p:cNvPr>
          <p:cNvSpPr>
            <a:spLocks noGrp="1"/>
          </p:cNvSpPr>
          <p:nvPr>
            <p:ph type="title"/>
          </p:nvPr>
        </p:nvSpPr>
        <p:spPr/>
        <p:txBody>
          <a:bodyPr/>
          <a:lstStyle/>
          <a:p>
            <a:r>
              <a:rPr lang="en-US" altLang="zh-CN" b="1" dirty="0"/>
              <a:t>Java’s Built-in Annotations</a:t>
            </a:r>
            <a:endParaRPr lang="zh-CN" altLang="en-US" dirty="0"/>
          </a:p>
        </p:txBody>
      </p:sp>
      <p:pic>
        <p:nvPicPr>
          <p:cNvPr id="4" name="图片 3">
            <a:extLst>
              <a:ext uri="{FF2B5EF4-FFF2-40B4-BE49-F238E27FC236}">
                <a16:creationId xmlns:a16="http://schemas.microsoft.com/office/drawing/2014/main" id="{168EE051-FE07-44E5-9388-F9CA3C0DE64B}"/>
              </a:ext>
            </a:extLst>
          </p:cNvPr>
          <p:cNvPicPr>
            <a:picLocks noChangeAspect="1"/>
          </p:cNvPicPr>
          <p:nvPr/>
        </p:nvPicPr>
        <p:blipFill>
          <a:blip r:embed="rId2"/>
          <a:stretch>
            <a:fillRect/>
          </a:stretch>
        </p:blipFill>
        <p:spPr>
          <a:xfrm>
            <a:off x="224381" y="1682402"/>
            <a:ext cx="8695238" cy="4590476"/>
          </a:xfrm>
          <a:prstGeom prst="rect">
            <a:avLst/>
          </a:prstGeom>
        </p:spPr>
      </p:pic>
    </p:spTree>
    <p:extLst>
      <p:ext uri="{BB962C8B-B14F-4D97-AF65-F5344CB8AC3E}">
        <p14:creationId xmlns:p14="http://schemas.microsoft.com/office/powerpoint/2010/main" val="3565319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1A02F8F-87C2-4159-9267-0744EDEC7946}"/>
              </a:ext>
            </a:extLst>
          </p:cNvPr>
          <p:cNvSpPr/>
          <p:nvPr/>
        </p:nvSpPr>
        <p:spPr>
          <a:xfrm>
            <a:off x="1385667" y="266511"/>
            <a:ext cx="5352757" cy="4524315"/>
          </a:xfrm>
          <a:prstGeom prst="rect">
            <a:avLst/>
          </a:prstGeom>
        </p:spPr>
        <p:txBody>
          <a:bodyPr wrap="square">
            <a:spAutoFit/>
          </a:bodyPr>
          <a:lstStyle/>
          <a:p>
            <a:r>
              <a:rPr lang="en-US" altLang="zh-CN" dirty="0">
                <a:solidFill>
                  <a:srgbClr val="646464"/>
                </a:solidFill>
                <a:latin typeface="Calibri" panose="020F0502020204030204" pitchFamily="34" charset="0"/>
              </a:rPr>
              <a:t>@</a:t>
            </a:r>
            <a:r>
              <a:rPr lang="en-US" altLang="zh-CN" dirty="0" err="1">
                <a:solidFill>
                  <a:srgbClr val="646464"/>
                </a:solidFill>
                <a:latin typeface="Calibri" panose="020F0502020204030204" pitchFamily="34" charset="0"/>
              </a:rPr>
              <a:t>SuppressWarnings</a:t>
            </a:r>
            <a:r>
              <a:rPr lang="en-US" altLang="zh-CN" dirty="0">
                <a:solidFill>
                  <a:srgbClr val="000000"/>
                </a:solidFill>
                <a:latin typeface="Calibri" panose="020F0502020204030204" pitchFamily="34" charset="0"/>
              </a:rPr>
              <a:t>(value = </a:t>
            </a:r>
            <a:r>
              <a:rPr lang="en-US" altLang="zh-CN" dirty="0">
                <a:solidFill>
                  <a:srgbClr val="2A00FF"/>
                </a:solidFill>
                <a:latin typeface="Calibri" panose="020F0502020204030204" pitchFamily="34" charset="0"/>
              </a:rPr>
              <a:t>"unused"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Sample {</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String </a:t>
            </a:r>
            <a:r>
              <a:rPr lang="en-US" altLang="zh-CN" b="1" dirty="0">
                <a:solidFill>
                  <a:srgbClr val="0000C0"/>
                </a:solidFill>
                <a:latin typeface="Calibri" panose="020F0502020204030204" pitchFamily="34" charset="0"/>
              </a:rPr>
              <a:t>msg</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Sample(String </a:t>
            </a:r>
            <a:r>
              <a:rPr lang="en-US" altLang="zh-CN" b="1" dirty="0">
                <a:solidFill>
                  <a:srgbClr val="6A3E3E"/>
                </a:solidFill>
                <a:latin typeface="Calibri" panose="020F0502020204030204" pitchFamily="34" charset="0"/>
              </a:rPr>
              <a:t>msg</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this</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msg</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msg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@Deprecated</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String </a:t>
            </a:r>
            <a:r>
              <a:rPr lang="en-US" altLang="zh-CN" b="1" strike="sngStrike" dirty="0" err="1">
                <a:solidFill>
                  <a:srgbClr val="000000"/>
                </a:solidFill>
                <a:latin typeface="Calibri" panose="020F0502020204030204" pitchFamily="34" charset="0"/>
              </a:rPr>
              <a:t>getMsg</a:t>
            </a:r>
            <a:r>
              <a:rPr lang="en-US" altLang="zh-CN" b="1" strike="sngStrike"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msg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print()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 1, </a:t>
            </a:r>
            <a:r>
              <a:rPr lang="en-US" altLang="zh-CN" b="1" dirty="0">
                <a:solidFill>
                  <a:srgbClr val="6A3E3E"/>
                </a:solidFill>
                <a:latin typeface="Calibri" panose="020F0502020204030204" pitchFamily="34" charset="0"/>
              </a:rPr>
              <a:t>j</a:t>
            </a:r>
            <a:r>
              <a:rPr lang="en-US" altLang="zh-CN" b="1" dirty="0">
                <a:solidFill>
                  <a:srgbClr val="000000"/>
                </a:solidFill>
                <a:latin typeface="Calibri" panose="020F0502020204030204" pitchFamily="34" charset="0"/>
              </a:rPr>
              <a:t> = 2, </a:t>
            </a:r>
            <a:r>
              <a:rPr lang="en-US" altLang="zh-CN" b="1" dirty="0">
                <a:solidFill>
                  <a:srgbClr val="6A3E3E"/>
                </a:solidFill>
                <a:latin typeface="Calibri" panose="020F0502020204030204" pitchFamily="34" charset="0"/>
              </a:rPr>
              <a:t>k</a:t>
            </a:r>
            <a:r>
              <a:rPr lang="en-US" altLang="zh-CN" b="1" dirty="0">
                <a:solidFill>
                  <a:srgbClr val="000000"/>
                </a:solidFill>
                <a:latin typeface="Calibri" panose="020F0502020204030204" pitchFamily="34" charset="0"/>
              </a:rPr>
              <a:t> = 3;</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j</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p>
        </p:txBody>
      </p:sp>
      <p:sp>
        <p:nvSpPr>
          <p:cNvPr id="5" name="矩形 4">
            <a:extLst>
              <a:ext uri="{FF2B5EF4-FFF2-40B4-BE49-F238E27FC236}">
                <a16:creationId xmlns:a16="http://schemas.microsoft.com/office/drawing/2014/main" id="{BD20EB3D-0A7A-4584-BCF9-BB5EFCE905BE}"/>
              </a:ext>
            </a:extLst>
          </p:cNvPr>
          <p:cNvSpPr/>
          <p:nvPr/>
        </p:nvSpPr>
        <p:spPr>
          <a:xfrm>
            <a:off x="1385667" y="5043996"/>
            <a:ext cx="4572000" cy="2031325"/>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AnnoDemo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Sample </a:t>
            </a:r>
            <a:r>
              <a:rPr lang="en-US" altLang="zh-CN" dirty="0" err="1">
                <a:solidFill>
                  <a:srgbClr val="6A3E3E"/>
                </a:solidFill>
                <a:latin typeface="Calibri" panose="020F0502020204030204" pitchFamily="34" charset="0"/>
              </a:rPr>
              <a:t>sa</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Sample(</a:t>
            </a:r>
            <a:r>
              <a:rPr lang="en-US" altLang="zh-CN" b="1" dirty="0">
                <a:solidFill>
                  <a:srgbClr val="2A00FF"/>
                </a:solidFill>
                <a:latin typeface="Calibri" panose="020F0502020204030204" pitchFamily="34" charset="0"/>
              </a:rPr>
              <a:t>"hello"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sa</a:t>
            </a:r>
            <a:r>
              <a:rPr lang="en-US" altLang="zh-CN" b="1" dirty="0" err="1">
                <a:solidFill>
                  <a:srgbClr val="000000"/>
                </a:solidFill>
                <a:latin typeface="Calibri" panose="020F0502020204030204" pitchFamily="34" charset="0"/>
              </a:rPr>
              <a:t>.</a:t>
            </a:r>
            <a:r>
              <a:rPr lang="en-US" altLang="zh-CN" b="1" u="sng" strike="sngStrike" dirty="0" err="1">
                <a:solidFill>
                  <a:srgbClr val="000000"/>
                </a:solidFill>
                <a:latin typeface="Calibri" panose="020F0502020204030204" pitchFamily="34" charset="0"/>
              </a:rPr>
              <a:t>getMsg</a:t>
            </a:r>
            <a:r>
              <a:rPr lang="en-US" altLang="zh-CN" b="1" u="sng" strike="sngStrike"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9008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F6C45-AA18-4DAC-AD15-4A776F8E1D16}"/>
              </a:ext>
            </a:extLst>
          </p:cNvPr>
          <p:cNvSpPr>
            <a:spLocks noGrp="1"/>
          </p:cNvSpPr>
          <p:nvPr>
            <p:ph type="title"/>
          </p:nvPr>
        </p:nvSpPr>
        <p:spPr/>
        <p:txBody>
          <a:bodyPr/>
          <a:lstStyle/>
          <a:p>
            <a:r>
              <a:rPr lang="en-US" altLang="zh-CN" b="1" dirty="0"/>
              <a:t>Enumeration Fundamentals</a:t>
            </a:r>
            <a:endParaRPr lang="zh-CN" altLang="en-US" dirty="0"/>
          </a:p>
        </p:txBody>
      </p:sp>
      <p:sp>
        <p:nvSpPr>
          <p:cNvPr id="3" name="内容占位符 2">
            <a:extLst>
              <a:ext uri="{FF2B5EF4-FFF2-40B4-BE49-F238E27FC236}">
                <a16:creationId xmlns:a16="http://schemas.microsoft.com/office/drawing/2014/main" id="{07C479BF-5136-4B17-A631-3926882B8153}"/>
              </a:ext>
            </a:extLst>
          </p:cNvPr>
          <p:cNvSpPr>
            <a:spLocks noGrp="1"/>
          </p:cNvSpPr>
          <p:nvPr>
            <p:ph idx="1"/>
          </p:nvPr>
        </p:nvSpPr>
        <p:spPr/>
        <p:txBody>
          <a:bodyPr/>
          <a:lstStyle/>
          <a:p>
            <a:r>
              <a:rPr lang="en-US" altLang="zh-CN" dirty="0"/>
              <a:t>An enumeration is created using the </a:t>
            </a:r>
            <a:r>
              <a:rPr lang="en-US" altLang="zh-CN" b="1" dirty="0" err="1"/>
              <a:t>enum</a:t>
            </a:r>
            <a:r>
              <a:rPr lang="en-US" altLang="zh-CN" b="1" dirty="0"/>
              <a:t> </a:t>
            </a:r>
            <a:r>
              <a:rPr lang="en-US" altLang="zh-CN" dirty="0"/>
              <a:t>keyword. For example, here is a simple enumeration that lists various forms of transportation:</a:t>
            </a:r>
          </a:p>
          <a:p>
            <a:pPr lvl="1"/>
            <a:r>
              <a:rPr lang="en-US" altLang="zh-CN" dirty="0" err="1"/>
              <a:t>enum</a:t>
            </a:r>
            <a:r>
              <a:rPr lang="en-US" altLang="zh-CN" dirty="0"/>
              <a:t> Transport{</a:t>
            </a:r>
          </a:p>
          <a:p>
            <a:pPr lvl="2"/>
            <a:r>
              <a:rPr lang="en-US" altLang="zh-CN" dirty="0"/>
              <a:t>CAR, TRUCK, AIRPLANE, TRAIN, BOAT</a:t>
            </a:r>
          </a:p>
          <a:p>
            <a:pPr lvl="1"/>
            <a:r>
              <a:rPr lang="en-US" altLang="zh-CN" dirty="0"/>
              <a:t>}</a:t>
            </a:r>
          </a:p>
          <a:p>
            <a:r>
              <a:rPr lang="en-US" altLang="zh-CN" dirty="0"/>
              <a:t>The identifiers </a:t>
            </a:r>
            <a:r>
              <a:rPr lang="en-US" altLang="zh-CN" b="1" dirty="0"/>
              <a:t>CAR</a:t>
            </a:r>
            <a:r>
              <a:rPr lang="en-US" altLang="zh-CN" dirty="0"/>
              <a:t>, </a:t>
            </a:r>
            <a:r>
              <a:rPr lang="en-US" altLang="zh-CN" b="1" dirty="0"/>
              <a:t>TRUCK</a:t>
            </a:r>
            <a:r>
              <a:rPr lang="en-US" altLang="zh-CN" dirty="0"/>
              <a:t>, and so on, are called </a:t>
            </a:r>
            <a:r>
              <a:rPr lang="en-US" altLang="zh-CN" i="1" dirty="0"/>
              <a:t>enumeration constants</a:t>
            </a:r>
            <a:r>
              <a:rPr lang="en-US" altLang="zh-CN" dirty="0"/>
              <a:t>. Each is implicitly declared as a public, static member of </a:t>
            </a:r>
            <a:r>
              <a:rPr lang="en-US" altLang="zh-CN" b="1" dirty="0"/>
              <a:t>Transport</a:t>
            </a:r>
            <a:r>
              <a:rPr lang="en-US" altLang="zh-CN" dirty="0"/>
              <a:t>.</a:t>
            </a:r>
            <a:endParaRPr lang="zh-CN" altLang="en-US" dirty="0"/>
          </a:p>
        </p:txBody>
      </p:sp>
    </p:spTree>
    <p:extLst>
      <p:ext uri="{BB962C8B-B14F-4D97-AF65-F5344CB8AC3E}">
        <p14:creationId xmlns:p14="http://schemas.microsoft.com/office/powerpoint/2010/main" val="270945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F6C45-AA18-4DAC-AD15-4A776F8E1D16}"/>
              </a:ext>
            </a:extLst>
          </p:cNvPr>
          <p:cNvSpPr>
            <a:spLocks noGrp="1"/>
          </p:cNvSpPr>
          <p:nvPr>
            <p:ph type="title"/>
          </p:nvPr>
        </p:nvSpPr>
        <p:spPr/>
        <p:txBody>
          <a:bodyPr/>
          <a:lstStyle/>
          <a:p>
            <a:r>
              <a:rPr lang="en-US" altLang="zh-CN" b="1" dirty="0"/>
              <a:t>Enumeration Fundamentals</a:t>
            </a:r>
            <a:endParaRPr lang="zh-CN" altLang="en-US" dirty="0"/>
          </a:p>
        </p:txBody>
      </p:sp>
      <p:sp>
        <p:nvSpPr>
          <p:cNvPr id="3" name="内容占位符 2">
            <a:extLst>
              <a:ext uri="{FF2B5EF4-FFF2-40B4-BE49-F238E27FC236}">
                <a16:creationId xmlns:a16="http://schemas.microsoft.com/office/drawing/2014/main" id="{07C479BF-5136-4B17-A631-3926882B8153}"/>
              </a:ext>
            </a:extLst>
          </p:cNvPr>
          <p:cNvSpPr>
            <a:spLocks noGrp="1"/>
          </p:cNvSpPr>
          <p:nvPr>
            <p:ph idx="1"/>
          </p:nvPr>
        </p:nvSpPr>
        <p:spPr/>
        <p:txBody>
          <a:bodyPr/>
          <a:lstStyle/>
          <a:p>
            <a:r>
              <a:rPr lang="en-US" altLang="zh-CN" dirty="0"/>
              <a:t>Once you have defined an enumeration, you can create a variable of that type. However, even though enumerations </a:t>
            </a:r>
            <a:r>
              <a:rPr lang="en-US" altLang="zh-CN" dirty="0">
                <a:solidFill>
                  <a:srgbClr val="FF0000"/>
                </a:solidFill>
              </a:rPr>
              <a:t>define a class type</a:t>
            </a:r>
            <a:r>
              <a:rPr lang="en-US" altLang="zh-CN" dirty="0"/>
              <a:t>, you </a:t>
            </a:r>
            <a:r>
              <a:rPr lang="en-US" altLang="zh-CN" dirty="0">
                <a:solidFill>
                  <a:srgbClr val="FF0000"/>
                </a:solidFill>
              </a:rPr>
              <a:t>do not</a:t>
            </a:r>
            <a:r>
              <a:rPr lang="en-US" altLang="zh-CN" dirty="0"/>
              <a:t> instantiate an </a:t>
            </a:r>
            <a:r>
              <a:rPr lang="en-US" altLang="zh-CN" b="1" dirty="0" err="1"/>
              <a:t>enum</a:t>
            </a:r>
            <a:r>
              <a:rPr lang="en-US" altLang="zh-CN" b="1" dirty="0"/>
              <a:t> </a:t>
            </a:r>
            <a:r>
              <a:rPr lang="en-US" altLang="zh-CN" dirty="0"/>
              <a:t>using </a:t>
            </a:r>
            <a:r>
              <a:rPr lang="en-US" altLang="zh-CN" b="1" dirty="0"/>
              <a:t>new</a:t>
            </a:r>
            <a:r>
              <a:rPr lang="en-US" altLang="zh-CN" dirty="0"/>
              <a:t>. For example:</a:t>
            </a:r>
          </a:p>
          <a:p>
            <a:pPr lvl="1"/>
            <a:r>
              <a:rPr lang="en-US" altLang="zh-CN" dirty="0"/>
              <a:t>Transport </a:t>
            </a:r>
            <a:r>
              <a:rPr lang="en-US" altLang="zh-CN" dirty="0" err="1"/>
              <a:t>tp</a:t>
            </a:r>
            <a:r>
              <a:rPr lang="en-US" altLang="zh-CN" dirty="0"/>
              <a:t>;</a:t>
            </a:r>
          </a:p>
          <a:p>
            <a:pPr lvl="1"/>
            <a:r>
              <a:rPr lang="en-US" altLang="zh-CN" dirty="0" err="1"/>
              <a:t>tp</a:t>
            </a:r>
            <a:r>
              <a:rPr lang="en-US" altLang="zh-CN" dirty="0"/>
              <a:t> = </a:t>
            </a:r>
            <a:r>
              <a:rPr lang="en-US" altLang="zh-CN" dirty="0" err="1"/>
              <a:t>Transport.AIRPLANE</a:t>
            </a:r>
            <a:r>
              <a:rPr lang="en-US" altLang="zh-CN" dirty="0"/>
              <a:t>;</a:t>
            </a:r>
          </a:p>
          <a:p>
            <a:r>
              <a:rPr lang="en-US" altLang="zh-CN" dirty="0"/>
              <a:t>Two enumeration constants can be compared for equality by using the </a:t>
            </a:r>
            <a:r>
              <a:rPr lang="en-US" altLang="zh-CN" b="1" dirty="0"/>
              <a:t>= = </a:t>
            </a:r>
            <a:r>
              <a:rPr lang="en-US" altLang="zh-CN" dirty="0"/>
              <a:t>relational operator. For example:</a:t>
            </a:r>
          </a:p>
          <a:p>
            <a:pPr lvl="1"/>
            <a:r>
              <a:rPr lang="en-US" altLang="zh-CN" dirty="0"/>
              <a:t>if(</a:t>
            </a:r>
            <a:r>
              <a:rPr lang="en-US" altLang="zh-CN" dirty="0" err="1"/>
              <a:t>tp</a:t>
            </a:r>
            <a:r>
              <a:rPr lang="en-US" altLang="zh-CN" dirty="0"/>
              <a:t> == </a:t>
            </a:r>
            <a:r>
              <a:rPr lang="en-US" altLang="zh-CN" dirty="0" err="1"/>
              <a:t>Transport.TRAIN</a:t>
            </a:r>
            <a:r>
              <a:rPr lang="en-US" altLang="zh-CN" dirty="0"/>
              <a:t>) …</a:t>
            </a:r>
            <a:endParaRPr lang="zh-CN" altLang="en-US" dirty="0"/>
          </a:p>
        </p:txBody>
      </p:sp>
    </p:spTree>
    <p:extLst>
      <p:ext uri="{BB962C8B-B14F-4D97-AF65-F5344CB8AC3E}">
        <p14:creationId xmlns:p14="http://schemas.microsoft.com/office/powerpoint/2010/main" val="18867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D3EB-C15E-44A6-888E-19741D88DBB0}"/>
              </a:ext>
            </a:extLst>
          </p:cNvPr>
          <p:cNvSpPr>
            <a:spLocks noGrp="1"/>
          </p:cNvSpPr>
          <p:nvPr>
            <p:ph type="title"/>
          </p:nvPr>
        </p:nvSpPr>
        <p:spPr/>
        <p:txBody>
          <a:bodyPr/>
          <a:lstStyle/>
          <a:p>
            <a:r>
              <a:rPr lang="en-US" altLang="zh-CN" b="1" dirty="0"/>
              <a:t>Create </a:t>
            </a:r>
            <a:r>
              <a:rPr lang="en-US" altLang="zh-CN" b="1" dirty="0" err="1"/>
              <a:t>Enum</a:t>
            </a:r>
            <a:r>
              <a:rPr lang="en-US" altLang="zh-CN" b="1" dirty="0"/>
              <a:t> in Eclipse</a:t>
            </a:r>
            <a:endParaRPr lang="zh-CN" altLang="en-US" b="1" dirty="0"/>
          </a:p>
        </p:txBody>
      </p:sp>
      <p:sp>
        <p:nvSpPr>
          <p:cNvPr id="3" name="内容占位符 2">
            <a:extLst>
              <a:ext uri="{FF2B5EF4-FFF2-40B4-BE49-F238E27FC236}">
                <a16:creationId xmlns:a16="http://schemas.microsoft.com/office/drawing/2014/main" id="{BD95B253-E3EE-4347-B292-95C92CB2FBC6}"/>
              </a:ext>
            </a:extLst>
          </p:cNvPr>
          <p:cNvSpPr>
            <a:spLocks noGrp="1"/>
          </p:cNvSpPr>
          <p:nvPr>
            <p:ph idx="1"/>
          </p:nvPr>
        </p:nvSpPr>
        <p:spPr>
          <a:xfrm>
            <a:off x="533400" y="1905000"/>
            <a:ext cx="7772400" cy="936674"/>
          </a:xfrm>
        </p:spPr>
        <p:txBody>
          <a:bodyPr/>
          <a:lstStyle/>
          <a:p>
            <a:r>
              <a:rPr lang="en-US" altLang="zh-CN" dirty="0"/>
              <a:t>Right click on the corresponding directory, select “new”-&gt; “</a:t>
            </a:r>
            <a:r>
              <a:rPr lang="en-US" altLang="zh-CN" dirty="0" err="1"/>
              <a:t>Enum</a:t>
            </a:r>
            <a:r>
              <a:rPr lang="en-US" altLang="zh-CN" dirty="0"/>
              <a:t>”.</a:t>
            </a:r>
            <a:endParaRPr lang="zh-CN" altLang="en-US" dirty="0"/>
          </a:p>
        </p:txBody>
      </p:sp>
      <p:pic>
        <p:nvPicPr>
          <p:cNvPr id="4" name="图片 3">
            <a:extLst>
              <a:ext uri="{FF2B5EF4-FFF2-40B4-BE49-F238E27FC236}">
                <a16:creationId xmlns:a16="http://schemas.microsoft.com/office/drawing/2014/main" id="{DD4CED5F-92B1-4D53-9FE4-02705B093ED8}"/>
              </a:ext>
            </a:extLst>
          </p:cNvPr>
          <p:cNvPicPr>
            <a:picLocks noChangeAspect="1"/>
          </p:cNvPicPr>
          <p:nvPr/>
        </p:nvPicPr>
        <p:blipFill>
          <a:blip r:embed="rId2"/>
          <a:stretch>
            <a:fillRect/>
          </a:stretch>
        </p:blipFill>
        <p:spPr>
          <a:xfrm>
            <a:off x="1691028" y="1382993"/>
            <a:ext cx="5457143" cy="5266667"/>
          </a:xfrm>
          <a:prstGeom prst="rect">
            <a:avLst/>
          </a:prstGeom>
        </p:spPr>
      </p:pic>
    </p:spTree>
    <p:extLst>
      <p:ext uri="{BB962C8B-B14F-4D97-AF65-F5344CB8AC3E}">
        <p14:creationId xmlns:p14="http://schemas.microsoft.com/office/powerpoint/2010/main" val="396284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FF4A6F-15BB-4D2C-890C-C7FD5908097D}"/>
              </a:ext>
            </a:extLst>
          </p:cNvPr>
          <p:cNvSpPr/>
          <p:nvPr/>
        </p:nvSpPr>
        <p:spPr>
          <a:xfrm>
            <a:off x="822960" y="153796"/>
            <a:ext cx="4572000" cy="923330"/>
          </a:xfrm>
          <a:prstGeom prst="rect">
            <a:avLst/>
          </a:prstGeom>
        </p:spPr>
        <p:txBody>
          <a:bodyPr>
            <a:spAutoFit/>
          </a:bodyPr>
          <a:lstStyle/>
          <a:p>
            <a:r>
              <a:rPr lang="en-US" altLang="zh-CN" b="1" dirty="0" err="1">
                <a:solidFill>
                  <a:srgbClr val="7F0055"/>
                </a:solidFill>
                <a:latin typeface="Calibri" panose="020F0502020204030204" pitchFamily="34" charset="0"/>
              </a:rPr>
              <a:t>enum</a:t>
            </a:r>
            <a:r>
              <a:rPr lang="en-US" altLang="zh-CN" b="1" dirty="0">
                <a:solidFill>
                  <a:srgbClr val="000000"/>
                </a:solidFill>
                <a:latin typeface="Calibri" panose="020F0502020204030204" pitchFamily="34" charset="0"/>
              </a:rPr>
              <a:t> Transport {</a:t>
            </a:r>
          </a:p>
          <a:p>
            <a:r>
              <a:rPr lang="en-US" altLang="zh-CN" b="1" i="1" dirty="0">
                <a:solidFill>
                  <a:srgbClr val="0000C0"/>
                </a:solidFill>
                <a:latin typeface="Calibri" panose="020F0502020204030204" pitchFamily="34" charset="0"/>
              </a:rPr>
              <a:t>  CAR</a:t>
            </a:r>
            <a:r>
              <a:rPr lang="en-US" altLang="zh-CN" b="1" i="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TRUCK</a:t>
            </a:r>
            <a:r>
              <a:rPr lang="en-US" altLang="zh-CN" b="1" i="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AIRPLANE</a:t>
            </a:r>
            <a:r>
              <a:rPr lang="en-US" altLang="zh-CN" b="1" i="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TRAIN</a:t>
            </a:r>
            <a:r>
              <a:rPr lang="en-US" altLang="zh-CN" b="1" i="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BOAT</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CB4F11D7-1FA0-4308-85B5-44009B3913D4}"/>
              </a:ext>
            </a:extLst>
          </p:cNvPr>
          <p:cNvSpPr/>
          <p:nvPr/>
        </p:nvSpPr>
        <p:spPr>
          <a:xfrm>
            <a:off x="822960" y="1077126"/>
            <a:ext cx="6224954" cy="535531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EnumDemo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Transport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AIRPLANE</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"Value of </a:t>
            </a:r>
            <a:r>
              <a:rPr lang="en-US" altLang="zh-CN" b="1" dirty="0" err="1">
                <a:solidFill>
                  <a:srgbClr val="2A00FF"/>
                </a:solidFill>
                <a:latin typeface="Calibri" panose="020F0502020204030204" pitchFamily="34" charset="0"/>
              </a:rPr>
              <a:t>tp</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tp</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TRAIN</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 == </a:t>
            </a:r>
            <a:r>
              <a:rPr lang="en-US" altLang="zh-CN" b="1" dirty="0" err="1">
                <a:solidFill>
                  <a:srgbClr val="000000"/>
                </a:solidFill>
                <a:latin typeface="Calibri" panose="020F0502020204030204" pitchFamily="34" charset="0"/>
              </a:rPr>
              <a:t>Transport.</a:t>
            </a:r>
            <a:r>
              <a:rPr lang="en-US" altLang="zh-CN" b="1" i="1" dirty="0" err="1">
                <a:solidFill>
                  <a:srgbClr val="0000C0"/>
                </a:solidFill>
                <a:latin typeface="Calibri" panose="020F0502020204030204" pitchFamily="34" charset="0"/>
              </a:rPr>
              <a:t>TRAIN</a:t>
            </a:r>
            <a:r>
              <a:rPr lang="en-US" altLang="zh-CN" b="1" i="1" dirty="0">
                <a:solidFill>
                  <a:srgbClr val="000000"/>
                </a:solidFill>
                <a:latin typeface="Calibri" panose="020F0502020204030204" pitchFamily="34" charset="0"/>
              </a:rPr>
              <a:t>)</a:t>
            </a:r>
          </a:p>
          <a:p>
            <a:r>
              <a:rPr lang="fr-FR" altLang="zh-CN" dirty="0">
                <a:solidFill>
                  <a:srgbClr val="000000"/>
                </a:solidFill>
                <a:latin typeface="Calibri" panose="020F0502020204030204" pitchFamily="34" charset="0"/>
              </a:rPr>
              <a:t>      System.</a:t>
            </a:r>
            <a:r>
              <a:rPr lang="fr-FR" altLang="zh-CN" b="1" i="1" dirty="0">
                <a:solidFill>
                  <a:srgbClr val="0000C0"/>
                </a:solidFill>
                <a:latin typeface="Calibri" panose="020F0502020204030204" pitchFamily="34" charset="0"/>
              </a:rPr>
              <a:t>out</a:t>
            </a:r>
            <a:r>
              <a:rPr lang="fr-FR" altLang="zh-CN" b="1" i="1" dirty="0">
                <a:solidFill>
                  <a:srgbClr val="000000"/>
                </a:solidFill>
                <a:latin typeface="Calibri" panose="020F0502020204030204" pitchFamily="34" charset="0"/>
              </a:rPr>
              <a:t>.</a:t>
            </a:r>
            <a:r>
              <a:rPr lang="fr-FR" altLang="zh-CN" b="1" dirty="0">
                <a:solidFill>
                  <a:srgbClr val="000000"/>
                </a:solidFill>
                <a:latin typeface="Calibri" panose="020F0502020204030204" pitchFamily="34" charset="0"/>
              </a:rPr>
              <a:t>println(</a:t>
            </a:r>
            <a:r>
              <a:rPr lang="fr-FR" altLang="zh-CN" b="1" dirty="0">
                <a:solidFill>
                  <a:srgbClr val="2A00FF"/>
                </a:solidFill>
                <a:latin typeface="Calibri" panose="020F0502020204030204" pitchFamily="34" charset="0"/>
              </a:rPr>
              <a:t>"tp contains Train."</a:t>
            </a:r>
            <a:r>
              <a:rPr lang="fr-FR"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switch</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tp</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CAR</a:t>
            </a:r>
            <a:r>
              <a:rPr lang="en-US" altLang="zh-CN" b="1" i="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System</a:t>
            </a:r>
            <a:r>
              <a:rPr lang="en-US" altLang="zh-CN" b="1" i="1" dirty="0" err="1">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car"</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TRUCK</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System</a:t>
            </a:r>
            <a:r>
              <a:rPr lang="en-US" altLang="zh-CN" b="1" i="1" dirty="0" err="1">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truck"</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AIRPLANE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System</a:t>
            </a:r>
            <a:r>
              <a:rPr lang="en-US" altLang="zh-CN" b="1" i="1" dirty="0" err="1">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"An airplane"</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TRAIN</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System</a:t>
            </a:r>
            <a:r>
              <a:rPr lang="en-US" altLang="zh-CN" b="1" i="1" dirty="0" err="1">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train"</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case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BOAT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System</a:t>
            </a:r>
            <a:r>
              <a:rPr lang="en-US" altLang="zh-CN" b="1" i="1" dirty="0" err="1">
                <a:solidFill>
                  <a:srgbClr val="000000"/>
                </a:solidFill>
                <a:latin typeface="Calibri" panose="020F0502020204030204" pitchFamily="34" charset="0"/>
              </a:rPr>
              <a:t>.</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boat"</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break</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2" name="图片 1">
            <a:extLst>
              <a:ext uri="{FF2B5EF4-FFF2-40B4-BE49-F238E27FC236}">
                <a16:creationId xmlns:a16="http://schemas.microsoft.com/office/drawing/2014/main" id="{6FA33FC2-2178-4FBB-A2C3-C62D699E539D}"/>
              </a:ext>
            </a:extLst>
          </p:cNvPr>
          <p:cNvPicPr>
            <a:picLocks noChangeAspect="1"/>
          </p:cNvPicPr>
          <p:nvPr/>
        </p:nvPicPr>
        <p:blipFill>
          <a:blip r:embed="rId2"/>
          <a:stretch>
            <a:fillRect/>
          </a:stretch>
        </p:blipFill>
        <p:spPr>
          <a:xfrm>
            <a:off x="5916106" y="2113074"/>
            <a:ext cx="2436117" cy="1178766"/>
          </a:xfrm>
          <a:prstGeom prst="rect">
            <a:avLst/>
          </a:prstGeom>
        </p:spPr>
      </p:pic>
    </p:spTree>
    <p:extLst>
      <p:ext uri="{BB962C8B-B14F-4D97-AF65-F5344CB8AC3E}">
        <p14:creationId xmlns:p14="http://schemas.microsoft.com/office/powerpoint/2010/main" val="177321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81D91-3FAC-4E2F-8661-27713CF5DB88}"/>
              </a:ext>
            </a:extLst>
          </p:cNvPr>
          <p:cNvSpPr>
            <a:spLocks noGrp="1"/>
          </p:cNvSpPr>
          <p:nvPr>
            <p:ph type="title"/>
          </p:nvPr>
        </p:nvSpPr>
        <p:spPr/>
        <p:txBody>
          <a:bodyPr/>
          <a:lstStyle/>
          <a:p>
            <a:r>
              <a:rPr lang="en-US" altLang="zh-CN" b="1" dirty="0"/>
              <a:t>Java Enumerations Are Class Types</a:t>
            </a:r>
            <a:endParaRPr lang="zh-CN" altLang="en-US" dirty="0"/>
          </a:p>
        </p:txBody>
      </p:sp>
      <p:sp>
        <p:nvSpPr>
          <p:cNvPr id="3" name="内容占位符 2">
            <a:extLst>
              <a:ext uri="{FF2B5EF4-FFF2-40B4-BE49-F238E27FC236}">
                <a16:creationId xmlns:a16="http://schemas.microsoft.com/office/drawing/2014/main" id="{041A6D32-E2FB-4780-8578-F4DCD16ED664}"/>
              </a:ext>
            </a:extLst>
          </p:cNvPr>
          <p:cNvSpPr>
            <a:spLocks noGrp="1"/>
          </p:cNvSpPr>
          <p:nvPr>
            <p:ph idx="1"/>
          </p:nvPr>
        </p:nvSpPr>
        <p:spPr/>
        <p:txBody>
          <a:bodyPr/>
          <a:lstStyle/>
          <a:p>
            <a:r>
              <a:rPr lang="en-US" altLang="zh-CN" dirty="0"/>
              <a:t>When you create an enumeration via Eclipse, a java file with the same name as the enumeration is created. Similar to that of interface, enumerations </a:t>
            </a:r>
            <a:r>
              <a:rPr lang="en-US" altLang="zh-CN"/>
              <a:t>are class types.</a:t>
            </a:r>
            <a:endParaRPr lang="zh-CN" altLang="en-US"/>
          </a:p>
        </p:txBody>
      </p:sp>
    </p:spTree>
    <p:extLst>
      <p:ext uri="{BB962C8B-B14F-4D97-AF65-F5344CB8AC3E}">
        <p14:creationId xmlns:p14="http://schemas.microsoft.com/office/powerpoint/2010/main" val="40237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EC5E-57E3-416D-9959-E2F97BD13D06}"/>
              </a:ext>
            </a:extLst>
          </p:cNvPr>
          <p:cNvSpPr>
            <a:spLocks noGrp="1"/>
          </p:cNvSpPr>
          <p:nvPr>
            <p:ph type="title"/>
          </p:nvPr>
        </p:nvSpPr>
        <p:spPr/>
        <p:txBody>
          <a:bodyPr/>
          <a:lstStyle/>
          <a:p>
            <a:r>
              <a:rPr lang="en-US" altLang="zh-CN" b="1" dirty="0"/>
              <a:t>The values( ) and </a:t>
            </a:r>
            <a:r>
              <a:rPr lang="en-US" altLang="zh-CN" b="1" dirty="0" err="1"/>
              <a:t>valueOf</a:t>
            </a:r>
            <a:r>
              <a:rPr lang="en-US" altLang="zh-CN" b="1" dirty="0"/>
              <a:t>( ) Methods</a:t>
            </a:r>
            <a:endParaRPr lang="zh-CN" altLang="en-US" dirty="0"/>
          </a:p>
        </p:txBody>
      </p:sp>
      <p:sp>
        <p:nvSpPr>
          <p:cNvPr id="3" name="内容占位符 2">
            <a:extLst>
              <a:ext uri="{FF2B5EF4-FFF2-40B4-BE49-F238E27FC236}">
                <a16:creationId xmlns:a16="http://schemas.microsoft.com/office/drawing/2014/main" id="{56715774-E13E-49AC-9B13-D82477BDBF24}"/>
              </a:ext>
            </a:extLst>
          </p:cNvPr>
          <p:cNvSpPr>
            <a:spLocks noGrp="1"/>
          </p:cNvSpPr>
          <p:nvPr>
            <p:ph idx="1"/>
          </p:nvPr>
        </p:nvSpPr>
        <p:spPr/>
        <p:txBody>
          <a:bodyPr/>
          <a:lstStyle/>
          <a:p>
            <a:r>
              <a:rPr lang="en-US" altLang="zh-CN" dirty="0"/>
              <a:t>All enumerations automatically have two predefined methods: </a:t>
            </a:r>
            <a:r>
              <a:rPr lang="en-US" altLang="zh-CN" b="1" dirty="0"/>
              <a:t>values( ) </a:t>
            </a:r>
            <a:r>
              <a:rPr lang="en-US" altLang="zh-CN" dirty="0"/>
              <a:t>and </a:t>
            </a:r>
            <a:r>
              <a:rPr lang="en-US" altLang="zh-CN" b="1" dirty="0" err="1"/>
              <a:t>valueOf</a:t>
            </a:r>
            <a:r>
              <a:rPr lang="en-US" altLang="zh-CN" b="1" dirty="0"/>
              <a:t>( )</a:t>
            </a:r>
            <a:r>
              <a:rPr lang="en-US" altLang="zh-CN" dirty="0"/>
              <a:t>. Their general forms are shown here:</a:t>
            </a:r>
          </a:p>
          <a:p>
            <a:pPr lvl="1"/>
            <a:r>
              <a:rPr lang="en-US" altLang="zh-CN" dirty="0"/>
              <a:t>public static </a:t>
            </a:r>
            <a:r>
              <a:rPr lang="en-US" altLang="zh-CN" i="1" dirty="0" err="1"/>
              <a:t>enum</a:t>
            </a:r>
            <a:r>
              <a:rPr lang="en-US" altLang="zh-CN" i="1" dirty="0"/>
              <a:t>-type</a:t>
            </a:r>
            <a:r>
              <a:rPr lang="en-US" altLang="zh-CN" dirty="0"/>
              <a:t>[ ] values( )</a:t>
            </a:r>
          </a:p>
          <a:p>
            <a:pPr lvl="1"/>
            <a:r>
              <a:rPr lang="en-US" altLang="zh-CN" dirty="0"/>
              <a:t>public static </a:t>
            </a:r>
            <a:r>
              <a:rPr lang="en-US" altLang="zh-CN" i="1" dirty="0" err="1"/>
              <a:t>enum</a:t>
            </a:r>
            <a:r>
              <a:rPr lang="en-US" altLang="zh-CN" i="1" dirty="0"/>
              <a:t>-type </a:t>
            </a:r>
            <a:r>
              <a:rPr lang="en-US" altLang="zh-CN" dirty="0" err="1"/>
              <a:t>valueOf</a:t>
            </a:r>
            <a:r>
              <a:rPr lang="en-US" altLang="zh-CN" dirty="0"/>
              <a:t>(String </a:t>
            </a:r>
            <a:r>
              <a:rPr lang="en-US" altLang="zh-CN" i="1" dirty="0"/>
              <a:t>str</a:t>
            </a:r>
            <a:r>
              <a:rPr lang="en-US" altLang="zh-CN" dirty="0"/>
              <a:t>)</a:t>
            </a:r>
          </a:p>
          <a:p>
            <a:r>
              <a:rPr lang="en-US" altLang="zh-CN" dirty="0"/>
              <a:t>The </a:t>
            </a:r>
            <a:r>
              <a:rPr lang="en-US" altLang="zh-CN" b="1" dirty="0"/>
              <a:t>values( ) </a:t>
            </a:r>
            <a:r>
              <a:rPr lang="en-US" altLang="zh-CN" dirty="0"/>
              <a:t>method returns an array that contains a list of the enumeration constants. The </a:t>
            </a:r>
            <a:r>
              <a:rPr lang="en-US" altLang="zh-CN" b="1" dirty="0" err="1"/>
              <a:t>valueOf</a:t>
            </a:r>
            <a:r>
              <a:rPr lang="en-US" altLang="zh-CN" b="1" dirty="0"/>
              <a:t>( ) </a:t>
            </a:r>
            <a:r>
              <a:rPr lang="en-US" altLang="zh-CN" dirty="0"/>
              <a:t>method returns the enumeration constant whose value corresponds to the string passed in </a:t>
            </a:r>
            <a:r>
              <a:rPr lang="en-US" altLang="zh-CN" i="1" dirty="0"/>
              <a:t>str</a:t>
            </a:r>
            <a:r>
              <a:rPr lang="en-US" altLang="zh-CN" dirty="0"/>
              <a:t>.</a:t>
            </a:r>
            <a:endParaRPr lang="zh-CN" altLang="en-US" dirty="0"/>
          </a:p>
        </p:txBody>
      </p:sp>
    </p:spTree>
    <p:extLst>
      <p:ext uri="{BB962C8B-B14F-4D97-AF65-F5344CB8AC3E}">
        <p14:creationId xmlns:p14="http://schemas.microsoft.com/office/powerpoint/2010/main" val="2370705165"/>
      </p:ext>
    </p:extLst>
  </p:cSld>
  <p:clrMapOvr>
    <a:masterClrMapping/>
  </p:clrMapOvr>
</p:sld>
</file>

<file path=ppt/theme/theme1.xml><?xml version="1.0" encoding="utf-8"?>
<a:theme xmlns:a="http://schemas.openxmlformats.org/drawingml/2006/main" name="Java程序设计实用教程(第2版)_第1章_初识Java">
  <a:themeElements>
    <a:clrScheme name="自定义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2626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Java程序设计实用教程(第2版)_第1章_初识Java</Template>
  <TotalTime>18760</TotalTime>
  <Words>2691</Words>
  <Application>Microsoft Office PowerPoint</Application>
  <PresentationFormat>全屏显示(4:3)</PresentationFormat>
  <Paragraphs>280</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黑体</vt:lpstr>
      <vt:lpstr>宋体</vt:lpstr>
      <vt:lpstr>Calibri</vt:lpstr>
      <vt:lpstr>Cambria Math</vt:lpstr>
      <vt:lpstr>Times New Roman</vt:lpstr>
      <vt:lpstr>Wingdings</vt:lpstr>
      <vt:lpstr>Java程序设计实用教程(第2版)_第1章_初识Java</vt:lpstr>
      <vt:lpstr>Chapter 12</vt:lpstr>
      <vt:lpstr>Key Skills &amp; Concepts</vt:lpstr>
      <vt:lpstr>Enumerations（枚举）</vt:lpstr>
      <vt:lpstr>Enumeration Fundamentals</vt:lpstr>
      <vt:lpstr>Enumeration Fundamentals</vt:lpstr>
      <vt:lpstr>Create Enum in Eclipse</vt:lpstr>
      <vt:lpstr>PowerPoint 演示文稿</vt:lpstr>
      <vt:lpstr>Java Enumerations Are Class Types</vt:lpstr>
      <vt:lpstr>The values( ) and valueOf( ) Methods</vt:lpstr>
      <vt:lpstr>PowerPoint 演示文稿</vt:lpstr>
      <vt:lpstr>Constructors, Methods, Instance Variables, and Enumerations</vt:lpstr>
      <vt:lpstr>PowerPoint 演示文稿</vt:lpstr>
      <vt:lpstr>Two Important Restrictions</vt:lpstr>
      <vt:lpstr>Enumerations Inherit Enum</vt:lpstr>
      <vt:lpstr>Enumerations Inherit Enum</vt:lpstr>
      <vt:lpstr>PowerPoint 演示文稿</vt:lpstr>
      <vt:lpstr>Autoboxing（自动装箱）</vt:lpstr>
      <vt:lpstr>Type Wrappers</vt:lpstr>
      <vt:lpstr>Type Wrappers</vt:lpstr>
      <vt:lpstr>Type Wrappers</vt:lpstr>
      <vt:lpstr>Manually Boxing and Unboxing with Type Wrapper</vt:lpstr>
      <vt:lpstr>Autoboxing Fundamentals</vt:lpstr>
      <vt:lpstr>Autoboxing and Methods</vt:lpstr>
      <vt:lpstr>PowerPoint 演示文稿</vt:lpstr>
      <vt:lpstr>Autoboxing/Unboxing Occurs in Expressions</vt:lpstr>
      <vt:lpstr>Static Import</vt:lpstr>
      <vt:lpstr>Before Using Static Import…</vt:lpstr>
      <vt:lpstr>PowerPoint 演示文稿</vt:lpstr>
      <vt:lpstr>Annotations (Metadata)</vt:lpstr>
      <vt:lpstr>Create Annotation Using Eclipse</vt:lpstr>
      <vt:lpstr>A Sample Definition of Annotation</vt:lpstr>
      <vt:lpstr>Usage of an Annotation</vt:lpstr>
      <vt:lpstr>Java’s Built-in Annotations</vt:lpstr>
      <vt:lpstr>Java’s Built-in Annotations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Java语言程序设计</dc:title>
  <dc:creator>李晔锋</dc:creator>
  <cp:lastModifiedBy>李 晔锋</cp:lastModifiedBy>
  <cp:revision>952</cp:revision>
  <cp:lastPrinted>2018-10-13T14:10:49Z</cp:lastPrinted>
  <dcterms:created xsi:type="dcterms:W3CDTF">2017-02-14T11:17:31Z</dcterms:created>
  <dcterms:modified xsi:type="dcterms:W3CDTF">2018-11-19T09:50:20Z</dcterms:modified>
</cp:coreProperties>
</file>