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2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10436" y="1913206"/>
            <a:ext cx="6509982" cy="1326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Introducing Data Types</a:t>
            </a:r>
          </a:p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and Operators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E7696-1EDA-484B-AB14-C662338F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Literals</a:t>
            </a:r>
            <a:r>
              <a:rPr lang="zh-CN" altLang="en-US" b="1" dirty="0"/>
              <a:t>（直接量）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C90D9-D26D-4589-B4EC-08A7E359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Java,</a:t>
            </a:r>
            <a:r>
              <a:rPr lang="zh-CN" altLang="en-US" dirty="0"/>
              <a:t> </a:t>
            </a:r>
            <a:r>
              <a:rPr lang="en-US" altLang="zh-CN" dirty="0"/>
              <a:t>literals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human-readable</a:t>
            </a:r>
            <a:r>
              <a:rPr lang="zh-CN" altLang="en-US" dirty="0"/>
              <a:t> </a:t>
            </a:r>
            <a:r>
              <a:rPr lang="en-US" altLang="zh-CN" dirty="0"/>
              <a:t>form.</a:t>
            </a:r>
          </a:p>
          <a:p>
            <a:r>
              <a:rPr lang="en-US" altLang="zh-CN" dirty="0"/>
              <a:t>Literals are also commonly called </a:t>
            </a:r>
            <a:r>
              <a:rPr lang="en-US" altLang="zh-CN" b="1" dirty="0">
                <a:solidFill>
                  <a:srgbClr val="FF0000"/>
                </a:solidFill>
              </a:rPr>
              <a:t>constants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Java literals can be any of the primitive data types.</a:t>
            </a:r>
          </a:p>
          <a:p>
            <a:pPr lvl="1"/>
            <a:r>
              <a:rPr lang="en-US" altLang="zh-CN" dirty="0"/>
              <a:t>123, ‘a’, 999999L, 0.56,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08BE-949A-41A2-A9C2-5A545850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Hexadecimal, Octal and Binary Literals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42FE6-086D-4129-AA06-BDB8DDF7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Hexadecimal literals</a:t>
            </a:r>
          </a:p>
          <a:p>
            <a:pPr lvl="1"/>
            <a:r>
              <a:rPr lang="en-US" altLang="zh-CN" dirty="0"/>
              <a:t>Starting with </a:t>
            </a:r>
            <a:r>
              <a:rPr lang="en-US" altLang="zh-CN" b="1" dirty="0"/>
              <a:t>0x</a:t>
            </a:r>
            <a:r>
              <a:rPr lang="en-US" altLang="zh-CN" dirty="0"/>
              <a:t>, such as 0xFF.</a:t>
            </a:r>
          </a:p>
          <a:p>
            <a:r>
              <a:rPr lang="en-US" altLang="zh-CN" dirty="0"/>
              <a:t>Octal literals</a:t>
            </a:r>
          </a:p>
          <a:p>
            <a:pPr lvl="1"/>
            <a:r>
              <a:rPr lang="en-US" altLang="zh-CN" dirty="0"/>
              <a:t>Starting with 0, such as 012.</a:t>
            </a:r>
          </a:p>
          <a:p>
            <a:r>
              <a:rPr lang="en-US" altLang="zh-CN" dirty="0"/>
              <a:t>Binary literals</a:t>
            </a:r>
          </a:p>
          <a:p>
            <a:pPr lvl="1"/>
            <a:r>
              <a:rPr lang="en-US" altLang="zh-CN" dirty="0"/>
              <a:t>Starting with 0b, such as 0b1010.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7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DC43-E7BB-4D45-976D-92ABA57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 Escape Sequences</a:t>
            </a:r>
            <a:r>
              <a:rPr lang="zh-CN" altLang="en-US" dirty="0"/>
              <a:t>（转义字符）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BE0FB4-7EF2-414A-BE00-FA60BB1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2" y="1556412"/>
            <a:ext cx="8771428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A070-7F06-417A-A537-13F0BA8B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String Literals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6F3E11-D8FB-43E7-BB4F-396A6B10E05C}"/>
              </a:ext>
            </a:extLst>
          </p:cNvPr>
          <p:cNvSpPr/>
          <p:nvPr/>
        </p:nvSpPr>
        <p:spPr>
          <a:xfrm>
            <a:off x="2268415" y="1728376"/>
            <a:ext cx="4607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"First line\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nSecond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line"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tB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tC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nl-N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nl-NL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l-NL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l-NL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nl-NL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"D\tE\tF"</a:t>
            </a:r>
            <a:r>
              <a:rPr lang="nl-NL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"\"Hello World!\""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9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2691-0E14-425D-A5E4-980CF527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 Variable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B38E-0205-48DB-9EA1-0ABD3DDA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Giving an initial value to a variable when it is declared:</a:t>
            </a:r>
          </a:p>
          <a:p>
            <a:pPr lvl="1"/>
            <a:r>
              <a:rPr lang="en-US" altLang="zh-CN" dirty="0"/>
              <a:t>int count = 10;</a:t>
            </a:r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 = ‘X’;</a:t>
            </a:r>
          </a:p>
          <a:p>
            <a:pPr lvl="1"/>
            <a:r>
              <a:rPr lang="en-US" altLang="zh-CN" dirty="0"/>
              <a:t>float f = 1.2F</a:t>
            </a:r>
          </a:p>
          <a:p>
            <a:pPr lvl="1"/>
            <a:r>
              <a:rPr lang="en-US" altLang="zh-CN" dirty="0"/>
              <a:t>int a, b = 8, c = 19, 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7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EE7EE-D1DD-4F91-9EE2-BAA1AA9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Dynamic Initialization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DADDE5-C6C1-419F-BED4-A007DDDF4632}"/>
              </a:ext>
            </a:extLst>
          </p:cNvPr>
          <p:cNvSpPr/>
          <p:nvPr/>
        </p:nvSpPr>
        <p:spPr>
          <a:xfrm>
            <a:off x="1589649" y="1997839"/>
            <a:ext cx="52683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DynaInit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4,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5;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//dynamically initialize volume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volume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3.1416 *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l-N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nl-NL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l-NL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l-NL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nl-NL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"Volume is "</a:t>
            </a:r>
            <a:r>
              <a:rPr lang="nl-NL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nl-NL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volume</a:t>
            </a:r>
            <a:r>
              <a:rPr lang="nl-NL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9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647DB-5A7C-4DE3-B948-D8A2E651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Scope of Variables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156D-75A2-491B-B9FA-27A19A1D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scope</a:t>
            </a:r>
            <a:r>
              <a:rPr lang="en-US" altLang="zh-CN" dirty="0"/>
              <a:t> is defined by a </a:t>
            </a:r>
            <a:r>
              <a:rPr lang="en-US" altLang="zh-CN" b="1" dirty="0"/>
              <a:t>code block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Variables declared inside a scope are not visible to code that is defined outside that scope.</a:t>
            </a:r>
          </a:p>
          <a:p>
            <a:r>
              <a:rPr lang="en-US" altLang="zh-CN" dirty="0"/>
              <a:t>Scopes can be nested. The objects declared in the outer scope will be visible to code within the inner scope, but the reverse is not true.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1FDA-2A35-4C85-8148-5653D8CF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Scope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11F9FD-6535-4859-BE8C-F338541FF9C3}"/>
              </a:ext>
            </a:extLst>
          </p:cNvPr>
          <p:cNvSpPr/>
          <p:nvPr/>
        </p:nvSpPr>
        <p:spPr>
          <a:xfrm>
            <a:off x="2110154" y="1614832"/>
            <a:ext cx="60491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ScopeDemo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10;  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//known to all code within main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10) {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//start new scope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20;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//know only to this block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 //x and y both known here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 and 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//y = 100;   //Error! y not known here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//x is still known here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6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9AA4B-874E-4B8F-A5F9-AECE2676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Lifetime of Variables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F5D44-FDB7-4549-98F8-0C24985A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are created when their scope is entered, and destroyed when their scope is left.</a:t>
            </a:r>
          </a:p>
          <a:p>
            <a:r>
              <a:rPr lang="en-US" altLang="zh-CN" dirty="0"/>
              <a:t>If a variable declaration includes an initializer, the variable will be reinitialized each time the block in which it is declared is entered.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59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7730B-D682-4BD1-852F-87DBF2BD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Lifetime of Variables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0AFA84-AAE5-424B-A9D3-FAE1844727F0}"/>
              </a:ext>
            </a:extLst>
          </p:cNvPr>
          <p:cNvSpPr/>
          <p:nvPr/>
        </p:nvSpPr>
        <p:spPr>
          <a:xfrm>
            <a:off x="856371" y="1720840"/>
            <a:ext cx="571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VarInitDemo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3;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-1; 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//y is initialized each time block is enter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 is 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 is now: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950E21-85A3-4347-854F-E6F700A2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19" y="2573383"/>
            <a:ext cx="1323810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07843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Java’s primitive types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literals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Initialize variables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scope rules of variables within a method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arithmetic operators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relational and logical operators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shorthand assignments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type conversion in assignments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Cast incompatible types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type conversion in expressions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8D30-8804-479A-899B-83AE065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Operators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C0F13-8939-49A6-8BE8-AF509EEE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  <a:p>
            <a:r>
              <a:rPr lang="en-US" altLang="zh-CN" dirty="0"/>
              <a:t>Relational operators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Bitwise operators</a:t>
            </a:r>
          </a:p>
          <a:p>
            <a:r>
              <a:rPr lang="en-US" altLang="zh-CN" dirty="0"/>
              <a:t>Logical operators</a:t>
            </a:r>
          </a:p>
          <a:p>
            <a:r>
              <a:rPr lang="en-US" altLang="zh-CN" dirty="0"/>
              <a:t>Other operators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F9CC-69E1-46D7-9E90-4D5C00A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Arithmetic Operators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94A8FE-A593-4FAB-ABC0-A8BFFD3C5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67474"/>
              </p:ext>
            </p:extLst>
          </p:nvPr>
        </p:nvGraphicFramePr>
        <p:xfrm>
          <a:off x="1219200" y="1734624"/>
          <a:ext cx="60960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503160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472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+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Addition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4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-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Subtraction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2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*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Multiplication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/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Division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0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Modulus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Increment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Decrement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2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1B3A2-005E-4637-BE2F-CF32900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Increment and Decrement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2A19D-C546-484D-84EA-66721B60C123}"/>
              </a:ext>
            </a:extLst>
          </p:cNvPr>
          <p:cNvSpPr/>
          <p:nvPr/>
        </p:nvSpPr>
        <p:spPr>
          <a:xfrm>
            <a:off x="1892105" y="158234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IncDemo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s-E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x1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10,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10,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y1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y2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y1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++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y2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"x1=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es-E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s-E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es-E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"y1= "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y1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"x2=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es-E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s-E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es-E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"y2= "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s-E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y2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B52ED7-C749-422A-A59F-3A753DE0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75" y="3032236"/>
            <a:ext cx="1271619" cy="14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9B37F-1078-45DB-8D6D-AD8A9600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Relational Operators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89671F-088D-468E-9163-6FB961BF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77216"/>
              </p:ext>
            </p:extLst>
          </p:nvPr>
        </p:nvGraphicFramePr>
        <p:xfrm>
          <a:off x="975359" y="1874520"/>
          <a:ext cx="66294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278598709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26861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Less than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&lt;=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Less than or equal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Greater than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Greater than or equal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2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==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Equal to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1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 equal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5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9B37F-1078-45DB-8D6D-AD8A9600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Logical Operators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89671F-088D-468E-9163-6FB961BF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57766"/>
              </p:ext>
            </p:extLst>
          </p:nvPr>
        </p:nvGraphicFramePr>
        <p:xfrm>
          <a:off x="975359" y="1874520"/>
          <a:ext cx="66294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278598709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26861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&amp;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AND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|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^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XOR(</a:t>
                      </a:r>
                      <a:r>
                        <a:rPr lang="zh-CN" altLang="en-US" sz="2800" dirty="0"/>
                        <a:t>异或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||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Short-circuit OR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2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&amp;&amp;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Short-circuit AND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1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28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616D-8B69-41A6-9732-B94B2BAD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Truth Table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882EF-A6CD-4721-A9FE-18F9C588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8" y="2195666"/>
            <a:ext cx="8809524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58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ACEF0-7AF9-41F8-BCAB-7BB291A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Short-Circuit Logical Operators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6944E-C862-4FD9-B12C-F785C41D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Short-circuit logical operators just evaluate part of the operands when necessary.</a:t>
            </a:r>
          </a:p>
          <a:p>
            <a:pPr lvl="1"/>
            <a:r>
              <a:rPr lang="en-US" altLang="zh-CN" dirty="0"/>
              <a:t>int x = -1;</a:t>
            </a:r>
          </a:p>
          <a:p>
            <a:pPr lvl="1"/>
            <a:r>
              <a:rPr lang="en-US" altLang="zh-CN" dirty="0"/>
              <a:t>if(x&gt;0 &amp;&amp; x&lt;5) …</a:t>
            </a:r>
          </a:p>
          <a:p>
            <a:r>
              <a:rPr lang="en-US" altLang="zh-CN" dirty="0"/>
              <a:t>The above example will not judge “x&lt;5” as the former “x&gt;0” is false.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7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6CB80-C30D-4F4B-89F5-186DE80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Short-Circuit Logical Operators Example 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8F0068-6860-4A88-B82C-36B33F7051D8}"/>
              </a:ext>
            </a:extLst>
          </p:cNvPr>
          <p:cNvSpPr/>
          <p:nvPr/>
        </p:nvSpPr>
        <p:spPr>
          <a:xfrm>
            <a:off x="1259057" y="1693879"/>
            <a:ext cx="70268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SCops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u="sng" dirty="0" err="1">
                <a:solidFill>
                  <a:srgbClr val="6A3E3E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2;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!= 0 &amp;&amp; 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== 0)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 0;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//now, set d to zero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//Since d is zero, the second operand is not evaluated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!= 0 &amp;&amp; 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== 0)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/*Now, try same thing without short-circuit operator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This will cause a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divice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-by-zero error*/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!= 0 &amp; 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== 0)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a factor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89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6A4B-A50E-4268-81D1-B129CEBD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Assignment Operator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11253-876A-48C4-BE94-590DC6FB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x, y, z;</a:t>
            </a:r>
          </a:p>
          <a:p>
            <a:pPr marL="0" indent="0">
              <a:buNone/>
            </a:pPr>
            <a:r>
              <a:rPr lang="en-US" altLang="zh-CN" dirty="0"/>
              <a:t>x=y=z=100;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6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BAB4-149E-490F-B206-DDD47A7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Shorthand Assignments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01CCD-6951-4FC0-A9E5-71C0BE5C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936674"/>
          </a:xfrm>
        </p:spPr>
        <p:txBody>
          <a:bodyPr/>
          <a:lstStyle/>
          <a:p>
            <a:r>
              <a:rPr lang="en-US" altLang="zh-CN" dirty="0"/>
              <a:t>For example, x = x + 10 can be written as x += 10</a:t>
            </a:r>
          </a:p>
          <a:p>
            <a:r>
              <a:rPr lang="en-US" altLang="zh-CN" dirty="0"/>
              <a:t>Similarly, we have shorthand assignment operator as: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0CFE1E-B61C-4DB8-8210-3F617F4E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2" y="3102223"/>
            <a:ext cx="8790476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9D17-B654-44E5-99C4-E5115E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Java’s Primitive</a:t>
            </a:r>
            <a:r>
              <a:rPr lang="zh-CN" altLang="en-US" b="1" dirty="0"/>
              <a:t>（原始）</a:t>
            </a:r>
            <a:r>
              <a:rPr lang="en-US" altLang="zh-CN" b="1" dirty="0"/>
              <a:t> Types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0ED8F1-EC9C-4FEE-8B55-8FC97DDF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63204"/>
              </p:ext>
            </p:extLst>
          </p:nvPr>
        </p:nvGraphicFramePr>
        <p:xfrm>
          <a:off x="1523999" y="1785424"/>
          <a:ext cx="712763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36">
                  <a:extLst>
                    <a:ext uri="{9D8B030D-6E8A-4147-A177-3AD203B41FA5}">
                      <a16:colId xmlns:a16="http://schemas.microsoft.com/office/drawing/2014/main" val="3954998591"/>
                    </a:ext>
                  </a:extLst>
                </a:gridCol>
                <a:gridCol w="4965896">
                  <a:extLst>
                    <a:ext uri="{9D8B030D-6E8A-4147-A177-3AD203B41FA5}">
                      <a16:colId xmlns:a16="http://schemas.microsoft.com/office/drawing/2014/main" val="3075613739"/>
                    </a:ext>
                  </a:extLst>
                </a:gridCol>
              </a:tblGrid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Meaning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42431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boolean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Only have true/false values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05614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byte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8-bit integer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0273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Character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89933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double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Double-precision floating point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59261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float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Single-precision floating point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30657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Integer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75251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long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Long integer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9261"/>
                  </a:ext>
                </a:extLst>
              </a:tr>
              <a:tr h="45394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short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Short integer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1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42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70C7-F3EC-4DD9-A894-42A444FD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Conversion in Assignments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86F72-0A8E-49E0-BC5A-07B5D2F7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843849"/>
            <a:ext cx="7772400" cy="3175951"/>
          </a:xfrm>
        </p:spPr>
        <p:txBody>
          <a:bodyPr/>
          <a:lstStyle/>
          <a:p>
            <a:r>
              <a:rPr lang="en-US" altLang="zh-CN" dirty="0"/>
              <a:t>When one type of data is assigned to another type of variable, an </a:t>
            </a:r>
            <a:r>
              <a:rPr lang="en-US" altLang="zh-CN" dirty="0">
                <a:solidFill>
                  <a:srgbClr val="FF0000"/>
                </a:solidFill>
              </a:rPr>
              <a:t>automatic type conversion </a:t>
            </a:r>
            <a:r>
              <a:rPr lang="en-US" altLang="zh-CN" dirty="0"/>
              <a:t>will take place if:</a:t>
            </a:r>
          </a:p>
          <a:p>
            <a:pPr lvl="1"/>
            <a:r>
              <a:rPr lang="en-US" altLang="zh-CN" dirty="0"/>
              <a:t>Two types are compatible.</a:t>
            </a:r>
          </a:p>
          <a:p>
            <a:pPr lvl="1"/>
            <a:r>
              <a:rPr lang="en-US" altLang="zh-CN" dirty="0"/>
              <a:t>The destination type is larger than the source type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E90B2C-D20A-4534-AA95-5849C3DCE9A6}"/>
              </a:ext>
            </a:extLst>
          </p:cNvPr>
          <p:cNvSpPr txBox="1"/>
          <p:nvPr/>
        </p:nvSpPr>
        <p:spPr>
          <a:xfrm>
            <a:off x="506437" y="1730326"/>
            <a:ext cx="680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C00CC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10;</a:t>
            </a:r>
          </a:p>
          <a:p>
            <a:r>
              <a:rPr lang="en-US" altLang="zh-CN" sz="2400" b="1" dirty="0">
                <a:solidFill>
                  <a:srgbClr val="CC00CC"/>
                </a:solidFill>
              </a:rPr>
              <a:t>float</a:t>
            </a:r>
            <a:r>
              <a:rPr lang="en-US" altLang="zh-CN" sz="2400" dirty="0"/>
              <a:t> f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   </a:t>
            </a:r>
            <a:r>
              <a:rPr lang="en-US" altLang="zh-CN" sz="2400" dirty="0">
                <a:solidFill>
                  <a:srgbClr val="00B050"/>
                </a:solidFill>
              </a:rPr>
              <a:t>//A type conversion happens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6337-8BC5-4163-BCC0-C7254FFE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Automatic Type Conversion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752360-5CF9-4A8A-A4BF-3B1BF144A404}"/>
              </a:ext>
            </a:extLst>
          </p:cNvPr>
          <p:cNvSpPr/>
          <p:nvPr/>
        </p:nvSpPr>
        <p:spPr>
          <a:xfrm>
            <a:off x="1913207" y="1768401"/>
            <a:ext cx="6115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LtoD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long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100123285L;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 and D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C28E2-DBC3-4DD0-BCBA-42D95282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00" y="4565648"/>
            <a:ext cx="534571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2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3CED3-8D3E-4951-809E-BC8BC27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Casting Incompatible Types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094FA-E476-46D0-BC2A-DF998393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582594"/>
          </a:xfrm>
        </p:spPr>
        <p:txBody>
          <a:bodyPr/>
          <a:lstStyle/>
          <a:p>
            <a:r>
              <a:rPr lang="en-US" altLang="zh-CN" dirty="0"/>
              <a:t>If you want to perform conversion between incompatible types, you may employ a </a:t>
            </a:r>
            <a:r>
              <a:rPr lang="en-US" altLang="zh-CN" b="1" dirty="0"/>
              <a:t>cast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cast</a:t>
            </a:r>
            <a:r>
              <a:rPr lang="en-US" altLang="zh-CN" dirty="0"/>
              <a:t> is an instruction to the compiler to convert one type into another by force.</a:t>
            </a:r>
          </a:p>
          <a:p>
            <a:r>
              <a:rPr lang="en-US" altLang="zh-CN" dirty="0"/>
              <a:t>General form of a cast:</a:t>
            </a:r>
          </a:p>
          <a:p>
            <a:pPr lvl="1"/>
            <a:r>
              <a:rPr lang="en-US" altLang="zh-CN" dirty="0"/>
              <a:t>(target-type)expression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A367F5-D3F2-4243-B5D5-139DF1B08705}"/>
              </a:ext>
            </a:extLst>
          </p:cNvPr>
          <p:cNvSpPr txBox="1"/>
          <p:nvPr/>
        </p:nvSpPr>
        <p:spPr>
          <a:xfrm>
            <a:off x="506437" y="4726744"/>
            <a:ext cx="680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C00CC"/>
                </a:solidFill>
              </a:rPr>
              <a:t>double</a:t>
            </a:r>
            <a:r>
              <a:rPr lang="en-US" altLang="zh-CN" sz="2400" dirty="0"/>
              <a:t> f = 1.66;</a:t>
            </a:r>
          </a:p>
          <a:p>
            <a:r>
              <a:rPr lang="en-US" altLang="zh-CN" sz="2400" b="1" dirty="0">
                <a:solidFill>
                  <a:srgbClr val="CC00CC"/>
                </a:solidFill>
              </a:rPr>
              <a:t>int</a:t>
            </a:r>
            <a:r>
              <a:rPr lang="en-US" altLang="zh-CN" sz="2400" dirty="0"/>
              <a:t> i = (</a:t>
            </a:r>
            <a:r>
              <a:rPr lang="en-US" altLang="zh-CN" sz="2400" b="1" dirty="0">
                <a:solidFill>
                  <a:srgbClr val="CC00CC"/>
                </a:solidFill>
              </a:rPr>
              <a:t>int</a:t>
            </a:r>
            <a:r>
              <a:rPr lang="en-US" altLang="zh-CN" sz="2400" dirty="0"/>
              <a:t>)f;       </a:t>
            </a:r>
            <a:r>
              <a:rPr lang="en-US" altLang="zh-CN" sz="2400" dirty="0">
                <a:solidFill>
                  <a:srgbClr val="00B050"/>
                </a:solidFill>
              </a:rPr>
              <a:t>//A type conversion happens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2E879A-66CF-4E3F-A4B5-68BDFF777CA9}"/>
              </a:ext>
            </a:extLst>
          </p:cNvPr>
          <p:cNvSpPr/>
          <p:nvPr/>
        </p:nvSpPr>
        <p:spPr>
          <a:xfrm>
            <a:off x="1167618" y="659403"/>
            <a:ext cx="78497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CastDemo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byte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=10.0;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=3.0;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"Integer outcome of x / 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of b: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257;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of b: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88;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744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7FAE-D912-435D-B3E7-389483ED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Operator Precedence</a:t>
            </a:r>
            <a:endParaRPr lang="zh-CN" altLang="en-US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A420005-17F0-437E-B139-BE1F98E72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77559"/>
              </p:ext>
            </p:extLst>
          </p:nvPr>
        </p:nvGraphicFramePr>
        <p:xfrm>
          <a:off x="419100" y="1447800"/>
          <a:ext cx="8305800" cy="512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位图图像" r:id="rId3" imgW="7095238" imgH="3933333" progId="Paint.Picture">
                  <p:embed/>
                </p:oleObj>
              </mc:Choice>
              <mc:Fallback>
                <p:oleObj name="位图图像" r:id="rId3" imgW="7095238" imgH="3933333" progId="Paint.Picture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447800"/>
                        <a:ext cx="8305800" cy="512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97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D0931-7C75-4436-AE8B-DAB3F6E5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Conversion in Expressions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0C96E-8B98-4970-92DF-A5B42388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Java’s type promotion rules in an expression.</a:t>
            </a:r>
          </a:p>
          <a:p>
            <a:pPr lvl="1"/>
            <a:r>
              <a:rPr lang="en-US" altLang="zh-CN" dirty="0"/>
              <a:t>All </a:t>
            </a:r>
            <a:r>
              <a:rPr lang="en-US" altLang="zh-CN" b="1" dirty="0"/>
              <a:t>char</a:t>
            </a:r>
            <a:r>
              <a:rPr lang="en-US" altLang="zh-CN" dirty="0"/>
              <a:t>, </a:t>
            </a:r>
            <a:r>
              <a:rPr lang="en-US" altLang="zh-CN" b="1" dirty="0"/>
              <a:t>byte</a:t>
            </a:r>
            <a:r>
              <a:rPr lang="en-US" altLang="zh-CN" dirty="0"/>
              <a:t> and </a:t>
            </a:r>
            <a:r>
              <a:rPr lang="en-US" altLang="zh-CN" b="1" dirty="0"/>
              <a:t>short</a:t>
            </a:r>
            <a:r>
              <a:rPr lang="en-US" altLang="zh-CN" dirty="0"/>
              <a:t> values are promoted to </a:t>
            </a:r>
            <a:r>
              <a:rPr lang="en-US" altLang="zh-CN" b="1" dirty="0"/>
              <a:t>int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 one operand is </a:t>
            </a:r>
            <a:r>
              <a:rPr lang="en-US" altLang="zh-CN" b="1" dirty="0"/>
              <a:t>long</a:t>
            </a:r>
            <a:r>
              <a:rPr lang="en-US" altLang="zh-CN" dirty="0"/>
              <a:t>, the whole expression is promoted to </a:t>
            </a:r>
            <a:r>
              <a:rPr lang="en-US" altLang="zh-CN" b="1" dirty="0"/>
              <a:t>long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 one operand is </a:t>
            </a:r>
            <a:r>
              <a:rPr lang="en-US" altLang="zh-CN" b="1" dirty="0"/>
              <a:t>float</a:t>
            </a:r>
            <a:r>
              <a:rPr lang="en-US" altLang="zh-CN" dirty="0"/>
              <a:t>, the whole expression is promoted to </a:t>
            </a:r>
            <a:r>
              <a:rPr lang="en-US" altLang="zh-CN" b="1" dirty="0"/>
              <a:t>float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 any operand is </a:t>
            </a:r>
            <a:r>
              <a:rPr lang="en-US" altLang="zh-CN" b="1" dirty="0"/>
              <a:t>double</a:t>
            </a:r>
            <a:r>
              <a:rPr lang="en-US" altLang="zh-CN" dirty="0"/>
              <a:t>, the whole expression is promoted to </a:t>
            </a:r>
            <a:r>
              <a:rPr lang="en-US" altLang="zh-CN" b="1" dirty="0"/>
              <a:t>double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Examples:</a:t>
            </a:r>
          </a:p>
          <a:p>
            <a:pPr lvl="1"/>
            <a:r>
              <a:rPr lang="en-US" altLang="zh-CN" dirty="0"/>
              <a:t>If variable a is </a:t>
            </a:r>
            <a:r>
              <a:rPr lang="en-US" altLang="zh-CN" b="1" dirty="0"/>
              <a:t>byte</a:t>
            </a:r>
            <a:r>
              <a:rPr lang="en-US" altLang="zh-CN" dirty="0"/>
              <a:t>, b is </a:t>
            </a:r>
            <a:r>
              <a:rPr lang="en-US" altLang="zh-CN" b="1" dirty="0"/>
              <a:t>short</a:t>
            </a:r>
            <a:r>
              <a:rPr lang="en-US" altLang="zh-CN" dirty="0"/>
              <a:t>, c is </a:t>
            </a:r>
            <a:r>
              <a:rPr lang="en-US" altLang="zh-CN" b="1" dirty="0"/>
              <a:t>char</a:t>
            </a:r>
            <a:r>
              <a:rPr lang="en-US" altLang="zh-CN" dirty="0"/>
              <a:t>, then </a:t>
            </a:r>
            <a:r>
              <a:rPr lang="en-US" altLang="zh-CN" dirty="0" err="1"/>
              <a:t>a+b+c</a:t>
            </a:r>
            <a:r>
              <a:rPr lang="en-US" altLang="zh-CN" dirty="0"/>
              <a:t> is </a:t>
            </a:r>
            <a:r>
              <a:rPr lang="en-US" altLang="zh-CN" b="1" dirty="0"/>
              <a:t>int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 variable d is </a:t>
            </a:r>
            <a:r>
              <a:rPr lang="en-US" altLang="zh-CN" b="1" dirty="0"/>
              <a:t>int</a:t>
            </a:r>
            <a:r>
              <a:rPr lang="en-US" altLang="zh-CN" dirty="0"/>
              <a:t>, e is </a:t>
            </a:r>
            <a:r>
              <a:rPr lang="en-US" altLang="zh-CN" b="1" dirty="0"/>
              <a:t>long</a:t>
            </a:r>
            <a:r>
              <a:rPr lang="en-US" altLang="zh-CN" dirty="0"/>
              <a:t>, f is </a:t>
            </a:r>
            <a:r>
              <a:rPr lang="en-US" altLang="zh-CN" b="1" dirty="0"/>
              <a:t>double</a:t>
            </a:r>
            <a:r>
              <a:rPr lang="en-US" altLang="zh-CN" dirty="0"/>
              <a:t>, then d*e*f is </a:t>
            </a:r>
            <a:r>
              <a:rPr lang="en-US" altLang="zh-CN" b="1" dirty="0"/>
              <a:t>double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050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C1DF51-6048-4B5B-A89D-E33E5612BB12}"/>
              </a:ext>
            </a:extLst>
          </p:cNvPr>
          <p:cNvSpPr/>
          <p:nvPr/>
        </p:nvSpPr>
        <p:spPr>
          <a:xfrm>
            <a:off x="2286000" y="820508"/>
            <a:ext cx="52261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PromDemo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byte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//OK, no cast needed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//cast needed!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and b: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0FA3-C71B-4BB6-B487-291C5C55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Integer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32F0F7-ADD7-4574-8205-D4634F9C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0505"/>
              </p:ext>
            </p:extLst>
          </p:nvPr>
        </p:nvGraphicFramePr>
        <p:xfrm>
          <a:off x="1397391" y="2438400"/>
          <a:ext cx="6096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23624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5699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356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Width in Bits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Range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0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byte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r>
                        <a:rPr lang="en-US" altLang="zh-CN" sz="2000" baseline="30000" dirty="0"/>
                        <a:t>7</a:t>
                      </a:r>
                      <a:r>
                        <a:rPr lang="en-US" altLang="zh-CN" sz="2000" dirty="0"/>
                        <a:t> to 2</a:t>
                      </a:r>
                      <a:r>
                        <a:rPr lang="en-US" altLang="zh-CN" sz="2000" baseline="30000" dirty="0"/>
                        <a:t>7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08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short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-2</a:t>
                      </a:r>
                      <a:r>
                        <a:rPr lang="en-US" altLang="zh-CN" sz="2000" baseline="30000" dirty="0"/>
                        <a:t>15</a:t>
                      </a:r>
                      <a:r>
                        <a:rPr lang="en-US" altLang="zh-CN" sz="2000" dirty="0"/>
                        <a:t> to 2</a:t>
                      </a:r>
                      <a:r>
                        <a:rPr lang="en-US" altLang="zh-CN" sz="2000" baseline="30000" dirty="0"/>
                        <a:t>15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-2</a:t>
                      </a:r>
                      <a:r>
                        <a:rPr lang="en-US" altLang="zh-CN" sz="2000" baseline="30000" dirty="0"/>
                        <a:t>31</a:t>
                      </a:r>
                      <a:r>
                        <a:rPr lang="en-US" altLang="zh-CN" sz="2000" dirty="0"/>
                        <a:t> to 2</a:t>
                      </a:r>
                      <a:r>
                        <a:rPr lang="en-US" altLang="zh-CN" sz="2000" baseline="30000" dirty="0"/>
                        <a:t>31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4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-2</a:t>
                      </a:r>
                      <a:r>
                        <a:rPr lang="en-US" altLang="zh-CN" sz="2000" baseline="30000" dirty="0"/>
                        <a:t>63</a:t>
                      </a:r>
                      <a:r>
                        <a:rPr lang="en-US" altLang="zh-CN" sz="2000" dirty="0"/>
                        <a:t> to 2</a:t>
                      </a:r>
                      <a:r>
                        <a:rPr lang="en-US" altLang="zh-CN" sz="2000" baseline="30000" dirty="0"/>
                        <a:t>63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1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FE8D1-E2EE-48CB-B8E7-CD0CE272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Floating-Point Types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6C2A63-B008-49C8-8A68-66916B014152}"/>
              </a:ext>
            </a:extLst>
          </p:cNvPr>
          <p:cNvSpPr/>
          <p:nvPr/>
        </p:nvSpPr>
        <p:spPr>
          <a:xfrm>
            <a:off x="1364566" y="1859340"/>
            <a:ext cx="5493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Hypot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=3;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=4;</a:t>
            </a:r>
          </a:p>
          <a:p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z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Math.sqrt(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"Hypotenuse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5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0B88D-877B-4904-850D-0F59C6F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FA339-3A62-43F8-96E1-CA865D8E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uses Unicode which defines a character set that can represent all the characters found in all human languages. </a:t>
            </a:r>
          </a:p>
          <a:p>
            <a:r>
              <a:rPr lang="en-US" altLang="zh-CN" dirty="0"/>
              <a:t>In Java, </a:t>
            </a:r>
            <a:r>
              <a:rPr lang="en-US" altLang="zh-CN" b="1" dirty="0"/>
              <a:t>char</a:t>
            </a:r>
            <a:r>
              <a:rPr lang="en-US" altLang="zh-CN" dirty="0"/>
              <a:t> is an unsigned 16-bit type having a range of 0 to 65535.</a:t>
            </a:r>
          </a:p>
          <a:p>
            <a:r>
              <a:rPr lang="en-US" altLang="zh-CN" dirty="0"/>
              <a:t>A char can be assigned a short integer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20A64-1E5C-44A2-BECD-AA7C76C8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char Example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E18A3-B9D3-46A4-8F6E-E3A99AB09F9D}"/>
              </a:ext>
            </a:extLst>
          </p:cNvPr>
          <p:cNvSpPr/>
          <p:nvPr/>
        </p:nvSpPr>
        <p:spPr>
          <a:xfrm>
            <a:off x="1139482" y="1447800"/>
            <a:ext cx="63585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CharArithDemo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'X’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contains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++;  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//increment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ch</a:t>
            </a:r>
            <a:endParaRPr lang="en-US" altLang="zh-CN" u="sng" dirty="0">
              <a:solidFill>
                <a:srgbClr val="3F7F5F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now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90;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 give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ch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 the value Z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now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0B88D-877B-4904-850D-0F59C6F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ASCII Code Table</a:t>
            </a:r>
            <a:endParaRPr lang="zh-CN" altLang="en-US" b="1" dirty="0"/>
          </a:p>
        </p:txBody>
      </p:sp>
      <p:pic>
        <p:nvPicPr>
          <p:cNvPr id="1026" name="Picture 2" descr="https://timgsa.baidu.com/timg?image&amp;quality=80&amp;size=b9999_10000&amp;sec=1537032169114&amp;di=a45de06cf10f6e992bdaca44af211c18&amp;imgtype=0&amp;src=http%3A%2F%2Fwww.elecfans.com%2Farticle%2FUploadPic%2F2009-6%2F2009628111340146.jpg">
            <a:extLst>
              <a:ext uri="{FF2B5EF4-FFF2-40B4-BE49-F238E27FC236}">
                <a16:creationId xmlns:a16="http://schemas.microsoft.com/office/drawing/2014/main" id="{7DB578B8-DD5F-44EC-9C4F-F408CF44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5" y="1714499"/>
            <a:ext cx="7582431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1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405C-B2DD-43EA-AEF3-9E1DD73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Boolean Type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CA8070-8F18-4C92-A198-102A2025B815}"/>
              </a:ext>
            </a:extLst>
          </p:cNvPr>
          <p:cNvSpPr/>
          <p:nvPr/>
        </p:nvSpPr>
        <p:spPr>
          <a:xfrm>
            <a:off x="1237958" y="1912431"/>
            <a:ext cx="6443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BoolDemo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//a 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value can control the  if statement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"This is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excuted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"This is not executed"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//outcome of a relational operator is a 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boolean</a:t>
            </a:r>
            <a:endParaRPr lang="en-US" altLang="zh-CN" dirty="0">
              <a:solidFill>
                <a:srgbClr val="3F7F5F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"10 &gt; 9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(10 &gt; 9));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262887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3137</TotalTime>
  <Words>2095</Words>
  <Application>Microsoft Office PowerPoint</Application>
  <PresentationFormat>全屏显示(4:3)</PresentationFormat>
  <Paragraphs>327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Calibri</vt:lpstr>
      <vt:lpstr>Times New Roman</vt:lpstr>
      <vt:lpstr>Wingdings</vt:lpstr>
      <vt:lpstr>Java程序设计实用教程(第2版)_第1章_初识Java</vt:lpstr>
      <vt:lpstr>位图图像</vt:lpstr>
      <vt:lpstr>Chapter 2</vt:lpstr>
      <vt:lpstr>Key Skills &amp; Concepts</vt:lpstr>
      <vt:lpstr>Java’s Primitive（原始） Types</vt:lpstr>
      <vt:lpstr>Integer</vt:lpstr>
      <vt:lpstr>Floating-Point Types</vt:lpstr>
      <vt:lpstr>Characters</vt:lpstr>
      <vt:lpstr>The char Example</vt:lpstr>
      <vt:lpstr>The ASCII Code Table</vt:lpstr>
      <vt:lpstr>The Boolean Type</vt:lpstr>
      <vt:lpstr>Literals（直接量）</vt:lpstr>
      <vt:lpstr>Hexadecimal, Octal and Binary Literals</vt:lpstr>
      <vt:lpstr>Character Escape Sequences（转义字符）</vt:lpstr>
      <vt:lpstr>String Literals</vt:lpstr>
      <vt:lpstr>Initializing a Variable</vt:lpstr>
      <vt:lpstr>Dynamic Initialization</vt:lpstr>
      <vt:lpstr>The Scope of Variables</vt:lpstr>
      <vt:lpstr>The Scope Demo</vt:lpstr>
      <vt:lpstr>The Lifetime of Variables</vt:lpstr>
      <vt:lpstr>The Lifetime of Variables</vt:lpstr>
      <vt:lpstr>Operators</vt:lpstr>
      <vt:lpstr>Arithmetic Operators</vt:lpstr>
      <vt:lpstr>Increment and Decrement</vt:lpstr>
      <vt:lpstr>Relational Operators</vt:lpstr>
      <vt:lpstr>Logical Operators</vt:lpstr>
      <vt:lpstr>The Truth Table</vt:lpstr>
      <vt:lpstr>Short-Circuit Logical Operators</vt:lpstr>
      <vt:lpstr>Short-Circuit Logical Operators Example </vt:lpstr>
      <vt:lpstr>The Assignment Operator</vt:lpstr>
      <vt:lpstr>Shorthand Assignments</vt:lpstr>
      <vt:lpstr>Type Conversion in Assignments</vt:lpstr>
      <vt:lpstr>Automatic Type Conversion</vt:lpstr>
      <vt:lpstr>Casting Incompatible Types</vt:lpstr>
      <vt:lpstr>PowerPoint 演示文稿</vt:lpstr>
      <vt:lpstr>Operator Precedence</vt:lpstr>
      <vt:lpstr>Type Conversion in Expressions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151</cp:revision>
  <dcterms:created xsi:type="dcterms:W3CDTF">2017-02-14T11:17:31Z</dcterms:created>
  <dcterms:modified xsi:type="dcterms:W3CDTF">2018-09-16T14:39:25Z</dcterms:modified>
</cp:coreProperties>
</file>