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9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70438" y="2757268"/>
            <a:ext cx="7403123" cy="619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290D3-AEDF-476F-BFFB-4EE772AC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try and catch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81DE6-ABA1-44C3-BE1A-D53441E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005818"/>
          </a:xfrm>
        </p:spPr>
        <p:txBody>
          <a:bodyPr/>
          <a:lstStyle/>
          <a:p>
            <a:r>
              <a:rPr lang="en-US" altLang="zh-CN" dirty="0"/>
              <a:t>Understand, however, that if </a:t>
            </a:r>
            <a:r>
              <a:rPr lang="en-US" altLang="zh-CN" b="1" dirty="0" err="1"/>
              <a:t>genException</a:t>
            </a:r>
            <a:r>
              <a:rPr lang="en-US" altLang="zh-CN" b="1" dirty="0"/>
              <a:t>( ) </a:t>
            </a:r>
            <a:r>
              <a:rPr lang="en-US" altLang="zh-CN" dirty="0"/>
              <a:t>had caught the exception itself, it never would have been passed back to </a:t>
            </a:r>
            <a:r>
              <a:rPr lang="en-US" altLang="zh-CN" b="1" dirty="0"/>
              <a:t>main( )</a:t>
            </a:r>
            <a:r>
              <a:rPr lang="en-US" altLang="zh-CN" dirty="0"/>
              <a:t>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Try: Add try…catch… statement in </a:t>
            </a:r>
            <a:r>
              <a:rPr lang="en-US" altLang="zh-CN" b="1" dirty="0" err="1">
                <a:solidFill>
                  <a:srgbClr val="FF0000"/>
                </a:solidFill>
              </a:rPr>
              <a:t>genException</a:t>
            </a:r>
            <a:r>
              <a:rPr lang="en-US" altLang="zh-CN" b="1" dirty="0">
                <a:solidFill>
                  <a:srgbClr val="FF0000"/>
                </a:solidFill>
              </a:rPr>
              <a:t>() function.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0D888-50BB-4B0D-BF7D-11553C60929B}"/>
              </a:ext>
            </a:extLst>
          </p:cNvPr>
          <p:cNvSpPr/>
          <p:nvPr/>
        </p:nvSpPr>
        <p:spPr>
          <a:xfrm>
            <a:off x="1343464" y="3910818"/>
            <a:ext cx="62390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[4];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"Before exception is generated"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[7] 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ArrayIndexOutOfBoundsException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"Exception caught in method"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5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42EE5-9C14-482F-A360-36BADFA9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Consequences of an Uncaught Exception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ABA-9959-44A8-940E-320013FA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3046828"/>
          </a:xfrm>
        </p:spPr>
        <p:txBody>
          <a:bodyPr/>
          <a:lstStyle/>
          <a:p>
            <a:r>
              <a:rPr lang="en-US" altLang="zh-CN" dirty="0"/>
              <a:t>In general, if your program does not catch an exception, then it will be caught by the JVM. The trouble is that the JVM’s default exception handler </a:t>
            </a:r>
            <a:r>
              <a:rPr lang="en-US" altLang="zh-CN" b="1" dirty="0">
                <a:solidFill>
                  <a:srgbClr val="FF0000"/>
                </a:solidFill>
              </a:rPr>
              <a:t>terminates execution </a:t>
            </a:r>
            <a:r>
              <a:rPr lang="en-US" altLang="zh-CN" dirty="0"/>
              <a:t>and displays a stack trace and error message.</a:t>
            </a:r>
          </a:p>
          <a:p>
            <a:r>
              <a:rPr lang="en-US" altLang="zh-CN" dirty="0"/>
              <a:t>Eclipse will display the exception information in red font in the console. You can click the link to direct you to the line of code where the exception occurs.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0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703783-D2A9-4CE5-8DDC-0B35DD919647}"/>
              </a:ext>
            </a:extLst>
          </p:cNvPr>
          <p:cNvSpPr/>
          <p:nvPr/>
        </p:nvSpPr>
        <p:spPr>
          <a:xfrm>
            <a:off x="1392702" y="420080"/>
            <a:ext cx="64289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NotHandled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[4];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"Before exception is generated"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[7] 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BBED5E-376F-4993-903D-51F2DFDA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1" y="3994037"/>
            <a:ext cx="6638095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FF2F-1B59-4DC8-AA3C-C73494E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Exception Type Mismatch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CC5A9-0D33-4029-9866-AC1718D0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372772"/>
          </a:xfrm>
        </p:spPr>
        <p:txBody>
          <a:bodyPr/>
          <a:lstStyle/>
          <a:p>
            <a:r>
              <a:rPr lang="en-US" altLang="zh-CN" dirty="0"/>
              <a:t>As mentioned earlier, the type of the exception must match the type specified in a </a:t>
            </a:r>
            <a:r>
              <a:rPr lang="en-US" altLang="zh-CN" b="1" dirty="0"/>
              <a:t>catch </a:t>
            </a:r>
            <a:r>
              <a:rPr lang="en-US" altLang="zh-CN" dirty="0"/>
              <a:t>statement. If it doesn’t, the exception won’t be caught.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F4400-FEC7-41A7-8DA9-B206D83E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7772"/>
            <a:ext cx="5180952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0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8F50-2216-4568-A242-C922DCDE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Exceptions Enable You to Handle Errors Gracefully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CD8C6-ABC3-4711-864D-38B6CEC4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key benefits of exception handling is that it enables your program to respond to an error and then continue running.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4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E3F58A-1E81-442C-B86C-08D9383341D4}"/>
              </a:ext>
            </a:extLst>
          </p:cNvPr>
          <p:cNvSpPr/>
          <p:nvPr/>
        </p:nvSpPr>
        <p:spPr>
          <a:xfrm>
            <a:off x="1350499" y="889844"/>
            <a:ext cx="4965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ExcDemo3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{4,8,16,32,64,128};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{2,0,4,4,0,8};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sv-SE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/ "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/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ArithmeticException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sv-SE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/ "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is  illegal"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0722E-ADC0-4F97-A979-3C99B232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90" y="1943285"/>
            <a:ext cx="1801911" cy="19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2ED30-92DA-4514-BD90-FB2B644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Multiple catch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3EADD-2618-4445-928F-345126E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stated earlier, you can associate more than one </a:t>
            </a:r>
            <a:r>
              <a:rPr lang="en-US" altLang="zh-CN" b="1" dirty="0"/>
              <a:t>catch </a:t>
            </a:r>
            <a:r>
              <a:rPr lang="en-US" altLang="zh-CN" dirty="0"/>
              <a:t>statement with a </a:t>
            </a:r>
            <a:r>
              <a:rPr lang="en-US" altLang="zh-CN" b="1" dirty="0"/>
              <a:t>try</a:t>
            </a:r>
            <a:r>
              <a:rPr lang="en-US" altLang="zh-CN" dirty="0"/>
              <a:t>. In fact, it is common to do so. However, each </a:t>
            </a:r>
            <a:r>
              <a:rPr lang="en-US" altLang="zh-CN" b="1" dirty="0"/>
              <a:t>catch </a:t>
            </a:r>
            <a:r>
              <a:rPr lang="en-US" altLang="zh-CN" dirty="0"/>
              <a:t>must catch a different type of exception.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F2A6C5-746C-445B-BB18-CEFA28735E35}"/>
              </a:ext>
            </a:extLst>
          </p:cNvPr>
          <p:cNvSpPr/>
          <p:nvPr/>
        </p:nvSpPr>
        <p:spPr>
          <a:xfrm>
            <a:off x="1209823" y="474345"/>
            <a:ext cx="58662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ExeDemo4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{4,8,16,32,64,128,256,512};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{2,0,4,4,0,8};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sv-SE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/ "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/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ArithmeticException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exc1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println(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sv-SE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/ "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is  illegal"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ArrayIndexOutOfBoundsException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exc2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"No matching element found"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6E82-418C-4392-B5EB-55747B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Catching Subclass Exceptions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ACE80-1A03-4B3A-BEE4-7331E851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one important point about multiple </a:t>
            </a:r>
            <a:r>
              <a:rPr lang="en-US" altLang="zh-CN" b="1" dirty="0"/>
              <a:t>catch </a:t>
            </a:r>
            <a:r>
              <a:rPr lang="en-US" altLang="zh-CN" dirty="0"/>
              <a:t>statements that relates to subclasses. A </a:t>
            </a:r>
            <a:r>
              <a:rPr lang="en-US" altLang="zh-CN" b="1" dirty="0"/>
              <a:t>catch </a:t>
            </a:r>
            <a:r>
              <a:rPr lang="en-US" altLang="zh-CN" dirty="0"/>
              <a:t>clause for a superclass will also match any of its subclasses.</a:t>
            </a:r>
          </a:p>
          <a:p>
            <a:r>
              <a:rPr lang="en-US" altLang="zh-CN" dirty="0"/>
              <a:t>If you don’t know which type of exception to be caught, you can use the superclass </a:t>
            </a:r>
            <a:r>
              <a:rPr lang="en-US" altLang="zh-CN" b="1" dirty="0"/>
              <a:t>Exception</a:t>
            </a:r>
            <a:r>
              <a:rPr lang="en-US" altLang="zh-CN" dirty="0"/>
              <a:t>, or even </a:t>
            </a:r>
            <a:r>
              <a:rPr lang="en-US" altLang="zh-CN" b="1" dirty="0"/>
              <a:t>Throwable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60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7C8475-F64F-470A-BE7F-156F7B6681AE}"/>
              </a:ext>
            </a:extLst>
          </p:cNvPr>
          <p:cNvSpPr/>
          <p:nvPr/>
        </p:nvSpPr>
        <p:spPr>
          <a:xfrm>
            <a:off x="1019908" y="662583"/>
            <a:ext cx="48322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ExcDemo5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{4,8,16,32,64,128,256,512};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{2,0,4,4,0,8};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System.</a:t>
            </a:r>
            <a:r>
              <a:rPr lang="sv-SE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sv-SE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sv-SE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sv-SE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 / "</a:t>
            </a:r>
            <a:r>
              <a:rPr lang="sv-SE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is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/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denom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(Exception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有异常发生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!"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157DC-C50C-4368-AF1F-67EAB8AF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22" y="1828999"/>
            <a:ext cx="1617784" cy="17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47936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exception hierarchy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try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catch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the effects of an uncaught exception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multiple catch statements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Catch subclass exceptions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Nest </a:t>
            </a:r>
            <a:r>
              <a:rPr lang="en-US" altLang="zh-CN" sz="2800" b="1" dirty="0"/>
              <a:t>try</a:t>
            </a:r>
            <a:r>
              <a:rPr lang="en-US" altLang="zh-CN" sz="2800" dirty="0"/>
              <a:t> blocks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Throw an exception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members of </a:t>
            </a:r>
            <a:r>
              <a:rPr lang="en-US" altLang="zh-CN" sz="2800" b="1" dirty="0"/>
              <a:t>Throwable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finally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throws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Java’s built-in exceptions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Create custom exception classes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CEBD-36A8-4CCE-8D69-F3123138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Try Blocks Can Be Nested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6CC41-58BE-4C74-B623-0BF4EAE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b="1" dirty="0"/>
              <a:t>try </a:t>
            </a:r>
            <a:r>
              <a:rPr lang="en-US" altLang="zh-CN" dirty="0"/>
              <a:t>block can be nested within another. An exception generated within </a:t>
            </a:r>
            <a:r>
              <a:rPr lang="en-US" altLang="zh-CN"/>
              <a:t>the inner </a:t>
            </a:r>
            <a:r>
              <a:rPr lang="en-US" altLang="zh-CN" b="1"/>
              <a:t>try </a:t>
            </a:r>
            <a:r>
              <a:rPr lang="en-US" altLang="zh-CN" dirty="0"/>
              <a:t>block that is not caught by a </a:t>
            </a:r>
            <a:r>
              <a:rPr lang="en-US" altLang="zh-CN" b="1" dirty="0"/>
              <a:t>catch </a:t>
            </a:r>
            <a:r>
              <a:rPr lang="en-US" altLang="zh-CN" dirty="0"/>
              <a:t>associated with that </a:t>
            </a:r>
            <a:r>
              <a:rPr lang="en-US" altLang="zh-CN" b="1" dirty="0"/>
              <a:t>try </a:t>
            </a:r>
            <a:r>
              <a:rPr lang="en-US" altLang="zh-CN" dirty="0"/>
              <a:t>is propagated </a:t>
            </a:r>
            <a:r>
              <a:rPr lang="en-US" altLang="zh-CN"/>
              <a:t>to the outer </a:t>
            </a:r>
            <a:r>
              <a:rPr lang="en-US" altLang="zh-CN" b="1" dirty="0"/>
              <a:t>try </a:t>
            </a:r>
            <a:r>
              <a:rPr lang="en-US" altLang="zh-CN" dirty="0"/>
              <a:t>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11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A154-EAD2-4BDD-AEFB-2EF1E4EF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6B530-E61E-4849-AF46-0944D635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exception is an error that occurs at run time. Using Java’s exception handling subsystem you can handle run-time errors.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4924-77D9-4115-B159-D96AAA70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Exception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B828E-25D7-4940-978E-4C2BC0F6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Java, all exceptions are represented by classes. All exception classes are derived from a class called </a:t>
            </a:r>
            <a:r>
              <a:rPr lang="en-US" altLang="zh-CN" b="1" dirty="0"/>
              <a:t>Throwable</a:t>
            </a:r>
            <a:r>
              <a:rPr lang="en-US" altLang="zh-CN" dirty="0"/>
              <a:t>. There are two direct subclasses of </a:t>
            </a:r>
            <a:r>
              <a:rPr lang="en-US" altLang="zh-CN" b="1" dirty="0"/>
              <a:t>Throwable</a:t>
            </a:r>
            <a:r>
              <a:rPr lang="en-US" altLang="zh-CN" dirty="0"/>
              <a:t>: </a:t>
            </a:r>
            <a:r>
              <a:rPr lang="en-US" altLang="zh-CN" b="1" dirty="0"/>
              <a:t>Exception </a:t>
            </a:r>
            <a:r>
              <a:rPr lang="en-US" altLang="zh-CN" dirty="0"/>
              <a:t>and </a:t>
            </a:r>
            <a:r>
              <a:rPr lang="en-US" altLang="zh-CN" b="1" dirty="0"/>
              <a:t>Error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Exceptions of type </a:t>
            </a:r>
            <a:r>
              <a:rPr lang="en-US" altLang="zh-CN" b="1" dirty="0"/>
              <a:t>Error </a:t>
            </a:r>
            <a:r>
              <a:rPr lang="en-US" altLang="zh-CN" dirty="0"/>
              <a:t>are related to errors that occur in the Java Virtual Machine itself, and not in your program.</a:t>
            </a:r>
          </a:p>
          <a:p>
            <a:pPr lvl="1"/>
            <a:r>
              <a:rPr lang="en-US" altLang="zh-CN" dirty="0"/>
              <a:t>Errors that result from program activity are represented by subclasses of </a:t>
            </a:r>
            <a:r>
              <a:rPr lang="en-US" altLang="zh-CN" b="1" dirty="0"/>
              <a:t>Exception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1FCAC-29AF-4311-AA51-9E2C0F18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Exception Handling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19050-AAF6-4FDE-B888-EBE58CD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exception handling is managed via five keywords: </a:t>
            </a:r>
            <a:r>
              <a:rPr lang="en-US" altLang="zh-CN" b="1" dirty="0"/>
              <a:t>try</a:t>
            </a:r>
            <a:r>
              <a:rPr lang="en-US" altLang="zh-CN" dirty="0"/>
              <a:t>, </a:t>
            </a:r>
            <a:r>
              <a:rPr lang="en-US" altLang="zh-CN" b="1" dirty="0"/>
              <a:t>catch</a:t>
            </a:r>
            <a:r>
              <a:rPr lang="en-US" altLang="zh-CN" dirty="0"/>
              <a:t>, </a:t>
            </a:r>
            <a:r>
              <a:rPr lang="en-US" altLang="zh-CN" b="1" dirty="0"/>
              <a:t>throw</a:t>
            </a:r>
            <a:r>
              <a:rPr lang="en-US" altLang="zh-CN" dirty="0"/>
              <a:t>, </a:t>
            </a:r>
            <a:r>
              <a:rPr lang="en-US" altLang="zh-CN" b="1" dirty="0"/>
              <a:t>throws</a:t>
            </a:r>
            <a:r>
              <a:rPr lang="en-US" altLang="zh-CN" dirty="0"/>
              <a:t>, and </a:t>
            </a:r>
            <a:r>
              <a:rPr lang="en-US" altLang="zh-CN" b="1" dirty="0"/>
              <a:t>finally</a:t>
            </a:r>
            <a:r>
              <a:rPr lang="en-US" altLang="zh-CN" dirty="0"/>
              <a:t>. They form an interrelated subsystem in which the use of one implies the use of another.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4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EF3D-AD74-46BF-B808-FA754410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try and catch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122EF-EE23-46D8-B62A-3E2270F3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68" y="1447800"/>
            <a:ext cx="7772400" cy="4953000"/>
          </a:xfrm>
        </p:spPr>
        <p:txBody>
          <a:bodyPr/>
          <a:lstStyle/>
          <a:p>
            <a:r>
              <a:rPr lang="en-US" altLang="zh-CN" dirty="0"/>
              <a:t>At the core of exception handling are </a:t>
            </a:r>
            <a:r>
              <a:rPr lang="en-US" altLang="zh-CN" b="1" dirty="0"/>
              <a:t>try </a:t>
            </a:r>
            <a:r>
              <a:rPr lang="en-US" altLang="zh-CN" dirty="0"/>
              <a:t>and </a:t>
            </a:r>
            <a:r>
              <a:rPr lang="en-US" altLang="zh-CN" b="1" dirty="0"/>
              <a:t>catch</a:t>
            </a:r>
            <a:r>
              <a:rPr lang="en-US" altLang="zh-CN" dirty="0"/>
              <a:t>. These keywords work together; you can’t have a </a:t>
            </a:r>
            <a:r>
              <a:rPr lang="en-US" altLang="zh-CN" b="1" dirty="0"/>
              <a:t>catch </a:t>
            </a:r>
            <a:r>
              <a:rPr lang="en-US" altLang="zh-CN" dirty="0"/>
              <a:t>without a </a:t>
            </a:r>
            <a:r>
              <a:rPr lang="en-US" altLang="zh-CN" b="1" dirty="0"/>
              <a:t>try</a:t>
            </a:r>
            <a:r>
              <a:rPr lang="en-US" altLang="zh-CN" dirty="0"/>
              <a:t>. Here is the general form of the </a:t>
            </a:r>
            <a:r>
              <a:rPr lang="en-US" altLang="zh-CN" b="1" dirty="0"/>
              <a:t>try</a:t>
            </a:r>
            <a:r>
              <a:rPr lang="en-US" altLang="zh-CN" dirty="0"/>
              <a:t>/</a:t>
            </a:r>
            <a:r>
              <a:rPr lang="en-US" altLang="zh-CN" b="1" dirty="0"/>
              <a:t>catch </a:t>
            </a:r>
            <a:r>
              <a:rPr lang="en-US" altLang="zh-CN" dirty="0"/>
              <a:t>exception handling blocks:</a:t>
            </a:r>
          </a:p>
          <a:p>
            <a:pPr lvl="1"/>
            <a:r>
              <a:rPr lang="en-US" altLang="zh-CN" dirty="0"/>
              <a:t>try{</a:t>
            </a:r>
          </a:p>
          <a:p>
            <a:pPr lvl="1"/>
            <a:r>
              <a:rPr lang="en-US" altLang="zh-CN" dirty="0"/>
              <a:t>  //block of code to monitor errors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catch(Exception1 exp){</a:t>
            </a:r>
          </a:p>
          <a:p>
            <a:pPr lvl="1"/>
            <a:r>
              <a:rPr lang="en-US" altLang="zh-CN" dirty="0"/>
              <a:t>  //code to handle exception1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catch(Exception2 exp){</a:t>
            </a:r>
          </a:p>
          <a:p>
            <a:pPr lvl="1"/>
            <a:r>
              <a:rPr lang="en-US" altLang="zh-CN" dirty="0"/>
              <a:t>  //code to handle exception2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30EE-2B39-400B-819A-3CCD492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Simple Exception Example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051B53-2758-4846-9162-D3E1DF4BC395}"/>
              </a:ext>
            </a:extLst>
          </p:cNvPr>
          <p:cNvSpPr/>
          <p:nvPr/>
        </p:nvSpPr>
        <p:spPr>
          <a:xfrm>
            <a:off x="1596683" y="1447800"/>
            <a:ext cx="5950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ExcDemo1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[4];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"Before exception is generated"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[7] 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ArrayIndexOutOfBoundsException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"Index out-of-bounds"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catch statement"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94F18-716E-47ED-94AD-D946CE0D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57" y="5418118"/>
            <a:ext cx="3038095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44FC-93F1-47B4-B879-FCF8897E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try and catch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2653E-EC82-4E3C-9E36-A3C9F3B7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 if no exception is thrown by a </a:t>
            </a:r>
            <a:r>
              <a:rPr lang="en-US" altLang="zh-CN" b="1" dirty="0"/>
              <a:t>try </a:t>
            </a:r>
            <a:r>
              <a:rPr lang="en-US" altLang="zh-CN" dirty="0"/>
              <a:t>block, no </a:t>
            </a:r>
            <a:r>
              <a:rPr lang="en-US" altLang="zh-CN" b="1" dirty="0"/>
              <a:t>catch </a:t>
            </a:r>
            <a:r>
              <a:rPr lang="en-US" altLang="zh-CN" dirty="0"/>
              <a:t>statements will be executed and program control resumes after the </a:t>
            </a:r>
            <a:r>
              <a:rPr lang="en-US" altLang="zh-CN" b="1" dirty="0"/>
              <a:t>catch </a:t>
            </a:r>
            <a:r>
              <a:rPr lang="en-US" altLang="zh-CN" dirty="0"/>
              <a:t>statement.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Try: change </a:t>
            </a:r>
            <a:r>
              <a:rPr lang="en-US" altLang="zh-CN" b="1" dirty="0" err="1">
                <a:solidFill>
                  <a:srgbClr val="FF0000"/>
                </a:solidFill>
              </a:rPr>
              <a:t>nums</a:t>
            </a:r>
            <a:r>
              <a:rPr lang="en-US" altLang="zh-CN" b="1" dirty="0">
                <a:solidFill>
                  <a:srgbClr val="FF0000"/>
                </a:solidFill>
              </a:rPr>
              <a:t>[7] to </a:t>
            </a:r>
            <a:r>
              <a:rPr lang="en-US" altLang="zh-CN" b="1" dirty="0" err="1">
                <a:solidFill>
                  <a:srgbClr val="FF0000"/>
                </a:solidFill>
              </a:rPr>
              <a:t>nums</a:t>
            </a:r>
            <a:r>
              <a:rPr lang="en-US" altLang="zh-CN" b="1" dirty="0">
                <a:solidFill>
                  <a:srgbClr val="FF0000"/>
                </a:solidFill>
              </a:rPr>
              <a:t>[0].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7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AE87E-094A-4BA0-AC2A-DFCDBE7F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Exception Generated by a Method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CEE6AE-AC86-4412-9AEB-8BA45CEB4E47}"/>
              </a:ext>
            </a:extLst>
          </p:cNvPr>
          <p:cNvSpPr/>
          <p:nvPr/>
        </p:nvSpPr>
        <p:spPr>
          <a:xfrm>
            <a:off x="1463041" y="1447800"/>
            <a:ext cx="64570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ExcDemo2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[4];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"Before exception is generated"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[7] 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"This won't be displayed"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try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genException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catch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ArrayIndexOutOfBoundsException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"Index out-of-bounds"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catch statement"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88343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12413</TotalTime>
  <Words>1369</Words>
  <Application>Microsoft Office PowerPoint</Application>
  <PresentationFormat>全屏显示(4:3)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宋体</vt:lpstr>
      <vt:lpstr>Calibri</vt:lpstr>
      <vt:lpstr>Times New Roman</vt:lpstr>
      <vt:lpstr>Wingdings</vt:lpstr>
      <vt:lpstr>Java程序设计实用教程(第2版)_第1章_初识Java</vt:lpstr>
      <vt:lpstr>Chapter 9</vt:lpstr>
      <vt:lpstr>Key Skills &amp; Concepts</vt:lpstr>
      <vt:lpstr>Preface</vt:lpstr>
      <vt:lpstr>The Exception Hierarchy</vt:lpstr>
      <vt:lpstr>Exception Handling Fundamentals</vt:lpstr>
      <vt:lpstr>Using try and catch</vt:lpstr>
      <vt:lpstr>A Simple Exception Example</vt:lpstr>
      <vt:lpstr>Using try and catch</vt:lpstr>
      <vt:lpstr>Exception Generated by a Method</vt:lpstr>
      <vt:lpstr>Using try and catch</vt:lpstr>
      <vt:lpstr>The Consequences of an Uncaught Exception</vt:lpstr>
      <vt:lpstr>PowerPoint 演示文稿</vt:lpstr>
      <vt:lpstr>Exception Type Mismatch</vt:lpstr>
      <vt:lpstr>Exceptions Enable You to Handle Errors Gracefully</vt:lpstr>
      <vt:lpstr>PowerPoint 演示文稿</vt:lpstr>
      <vt:lpstr>Using Multiple catch Statements</vt:lpstr>
      <vt:lpstr>PowerPoint 演示文稿</vt:lpstr>
      <vt:lpstr>Catching Subclass Exceptions</vt:lpstr>
      <vt:lpstr>PowerPoint 演示文稿</vt:lpstr>
      <vt:lpstr>Try Blocks Can Be Nested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711</cp:revision>
  <cp:lastPrinted>2018-10-13T14:10:49Z</cp:lastPrinted>
  <dcterms:created xsi:type="dcterms:W3CDTF">2017-02-14T11:17:31Z</dcterms:created>
  <dcterms:modified xsi:type="dcterms:W3CDTF">2018-10-25T07:03:57Z</dcterms:modified>
</cp:coreProperties>
</file>