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3"/>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62" r:id="rId19"/>
    <p:sldId id="276" r:id="rId20"/>
    <p:sldId id="277" r:id="rId21"/>
    <p:sldId id="278" r:id="rId22"/>
    <p:sldId id="279" r:id="rId23"/>
    <p:sldId id="280" r:id="rId24"/>
    <p:sldId id="275" r:id="rId25"/>
    <p:sldId id="274"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702B081-210F-405D-A251-723E42944888}">
          <p14:sldIdLst>
            <p14:sldId id="256"/>
            <p14:sldId id="257"/>
            <p14:sldId id="258"/>
            <p14:sldId id="259"/>
            <p14:sldId id="260"/>
            <p14:sldId id="261"/>
            <p14:sldId id="263"/>
            <p14:sldId id="264"/>
            <p14:sldId id="265"/>
            <p14:sldId id="266"/>
            <p14:sldId id="267"/>
            <p14:sldId id="268"/>
            <p14:sldId id="269"/>
            <p14:sldId id="270"/>
            <p14:sldId id="271"/>
            <p14:sldId id="272"/>
            <p14:sldId id="273"/>
            <p14:sldId id="262"/>
            <p14:sldId id="276"/>
            <p14:sldId id="277"/>
            <p14:sldId id="278"/>
            <p14:sldId id="279"/>
            <p14:sldId id="280"/>
            <p14:sldId id="275"/>
            <p14:sldId id="274"/>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71" autoAdjust="0"/>
    <p:restoredTop sz="94660"/>
  </p:normalViewPr>
  <p:slideViewPr>
    <p:cSldViewPr snapToGrid="0">
      <p:cViewPr varScale="1">
        <p:scale>
          <a:sx n="68" d="100"/>
          <a:sy n="68" d="100"/>
        </p:scale>
        <p:origin x="15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D277F1-BC14-49DC-B917-DEE9F10F72E9}" type="datetimeFigureOut">
              <a:rPr lang="zh-CN" altLang="en-US" smtClean="0"/>
              <a:t>2018/12/13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9675ED-02E4-43DC-AD89-9CB49587009B}" type="slidenum">
              <a:rPr lang="zh-CN" altLang="en-US" smtClean="0"/>
              <a:t>‹#›</a:t>
            </a:fld>
            <a:endParaRPr lang="zh-CN" altLang="en-US"/>
          </a:p>
        </p:txBody>
      </p:sp>
    </p:spTree>
    <p:extLst>
      <p:ext uri="{BB962C8B-B14F-4D97-AF65-F5344CB8AC3E}">
        <p14:creationId xmlns:p14="http://schemas.microsoft.com/office/powerpoint/2010/main" val="3977268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2018/12/13</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253817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2018/12/13</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3124128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62700" y="762000"/>
            <a:ext cx="1943100" cy="5257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3400" y="762000"/>
            <a:ext cx="5676900" cy="5257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2018/12/13</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351345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2018/12/13</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250554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2018/12/13</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3301217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3400" y="1905000"/>
            <a:ext cx="38100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95800" y="1905000"/>
            <a:ext cx="38100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2018/12/13</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2302471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2018/12/13</a:t>
            </a:fld>
            <a:endParaRPr lang="zh-CN" altLang="en-US"/>
          </a:p>
        </p:txBody>
      </p:sp>
      <p:sp>
        <p:nvSpPr>
          <p:cNvPr id="8" name="Rectangle 5"/>
          <p:cNvSpPr>
            <a:spLocks noGrp="1" noChangeArrowheads="1"/>
          </p:cNvSpPr>
          <p:nvPr>
            <p:ph type="ftr" sz="quarter" idx="11"/>
          </p:nvPr>
        </p:nvSpPr>
        <p:spPr>
          <a:ln/>
        </p:spPr>
        <p:txBody>
          <a:bodyPr/>
          <a:lstStyle>
            <a:lvl1pPr>
              <a:defRPr/>
            </a:lvl1pPr>
          </a:lstStyle>
          <a:p>
            <a:endParaRPr lang="zh-CN" altLang="en-US"/>
          </a:p>
        </p:txBody>
      </p:sp>
      <p:sp>
        <p:nvSpPr>
          <p:cNvPr id="9"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2013733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2018/12/13</a:t>
            </a:fld>
            <a:endParaRPr lang="zh-CN" altLang="en-US"/>
          </a:p>
        </p:txBody>
      </p:sp>
      <p:sp>
        <p:nvSpPr>
          <p:cNvPr id="4" name="Rectangle 5"/>
          <p:cNvSpPr>
            <a:spLocks noGrp="1" noChangeArrowheads="1"/>
          </p:cNvSpPr>
          <p:nvPr>
            <p:ph type="ftr" sz="quarter" idx="11"/>
          </p:nvPr>
        </p:nvSpPr>
        <p:spPr>
          <a:ln/>
        </p:spPr>
        <p:txBody>
          <a:bodyPr/>
          <a:lstStyle>
            <a:lvl1pPr>
              <a:defRPr/>
            </a:lvl1pPr>
          </a:lstStyle>
          <a:p>
            <a:endParaRPr lang="zh-CN" altLang="en-US"/>
          </a:p>
        </p:txBody>
      </p:sp>
      <p:sp>
        <p:nvSpPr>
          <p:cNvPr id="5"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1090528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2018/12/13</a:t>
            </a:fld>
            <a:endParaRPr lang="zh-CN" altLang="en-US"/>
          </a:p>
        </p:txBody>
      </p:sp>
      <p:sp>
        <p:nvSpPr>
          <p:cNvPr id="3" name="Rectangle 5"/>
          <p:cNvSpPr>
            <a:spLocks noGrp="1" noChangeArrowheads="1"/>
          </p:cNvSpPr>
          <p:nvPr>
            <p:ph type="ftr" sz="quarter" idx="11"/>
          </p:nvPr>
        </p:nvSpPr>
        <p:spPr>
          <a:ln/>
        </p:spPr>
        <p:txBody>
          <a:bodyPr/>
          <a:lstStyle>
            <a:lvl1pPr>
              <a:defRPr/>
            </a:lvl1pPr>
          </a:lstStyle>
          <a:p>
            <a:endParaRPr lang="zh-CN" altLang="en-US"/>
          </a:p>
        </p:txBody>
      </p:sp>
      <p:sp>
        <p:nvSpPr>
          <p:cNvPr id="4"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1467415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2018/12/13</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3960619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2018/12/13</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1304616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762000"/>
            <a:ext cx="6629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5334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0" sz="1050"/>
            </a:lvl1pPr>
          </a:lstStyle>
          <a:p>
            <a:fld id="{81E77AA0-CA4A-4181-8FED-0F123F59EE50}" type="datetimeFigureOut">
              <a:rPr lang="zh-CN" altLang="en-US" smtClean="0"/>
              <a:t>2018/12/13</a:t>
            </a:fld>
            <a:endParaRPr lang="zh-CN" altLang="en-US"/>
          </a:p>
        </p:txBody>
      </p:sp>
      <p:sp>
        <p:nvSpPr>
          <p:cNvPr id="1029" name="Rectangle 5"/>
          <p:cNvSpPr>
            <a:spLocks noGrp="1" noChangeArrowheads="1"/>
          </p:cNvSpPr>
          <p:nvPr>
            <p:ph type="ftr" sz="quarter" idx="3"/>
          </p:nvPr>
        </p:nvSpPr>
        <p:spPr bwMode="auto">
          <a:xfrm>
            <a:off x="3276600" y="6553200"/>
            <a:ext cx="2438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0" sz="1050"/>
            </a:lvl1pPr>
          </a:lstStyle>
          <a:p>
            <a:endParaRPr lang="zh-CN" altLang="en-US"/>
          </a:p>
        </p:txBody>
      </p:sp>
      <p:sp>
        <p:nvSpPr>
          <p:cNvPr id="1030" name="Rectangle 6"/>
          <p:cNvSpPr>
            <a:spLocks noGrp="1" noChangeArrowheads="1"/>
          </p:cNvSpPr>
          <p:nvPr>
            <p:ph type="sldNum" sz="quarter" idx="4"/>
          </p:nvPr>
        </p:nvSpPr>
        <p:spPr bwMode="auto">
          <a:xfrm>
            <a:off x="7696200" y="5943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0" sz="1050"/>
            </a:lvl1pPr>
          </a:lstStyle>
          <a:p>
            <a:fld id="{53B93BA1-4D06-4C87-9467-358710ACB42C}" type="slidenum">
              <a:rPr lang="zh-CN" altLang="en-US" smtClean="0"/>
              <a:t>‹#›</a:t>
            </a:fld>
            <a:endParaRPr lang="zh-CN" altLang="en-US"/>
          </a:p>
        </p:txBody>
      </p:sp>
      <p:grpSp>
        <p:nvGrpSpPr>
          <p:cNvPr id="1031" name="Group 40"/>
          <p:cNvGrpSpPr>
            <a:grpSpLocks/>
          </p:cNvGrpSpPr>
          <p:nvPr/>
        </p:nvGrpSpPr>
        <p:grpSpPr bwMode="auto">
          <a:xfrm>
            <a:off x="7696200" y="6629400"/>
            <a:ext cx="1447800" cy="228600"/>
            <a:chOff x="768" y="3456"/>
            <a:chExt cx="1200" cy="192"/>
          </a:xfrm>
        </p:grpSpPr>
        <p:sp>
          <p:nvSpPr>
            <p:cNvPr id="1032" name="AutoShape 41">
              <a:hlinkClick r:id="" action="ppaction://hlinkshowjump?jump=firstslide" highlightClick="1"/>
            </p:cNvPr>
            <p:cNvSpPr>
              <a:spLocks noChangeArrowheads="1"/>
            </p:cNvSpPr>
            <p:nvPr userDrawn="1"/>
          </p:nvSpPr>
          <p:spPr bwMode="auto">
            <a:xfrm>
              <a:off x="768" y="3456"/>
              <a:ext cx="288" cy="192"/>
            </a:xfrm>
            <a:prstGeom prst="actionButtonBeginning">
              <a:avLst/>
            </a:prstGeom>
            <a:solidFill>
              <a:srgbClr val="339966"/>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sp>
          <p:nvSpPr>
            <p:cNvPr id="1033" name="AutoShape 42">
              <a:hlinkClick r:id="" action="ppaction://hlinkshowjump?jump=previousslide" highlightClick="1"/>
            </p:cNvPr>
            <p:cNvSpPr>
              <a:spLocks noChangeArrowheads="1"/>
            </p:cNvSpPr>
            <p:nvPr userDrawn="1"/>
          </p:nvSpPr>
          <p:spPr bwMode="auto">
            <a:xfrm>
              <a:off x="1056" y="3456"/>
              <a:ext cx="336" cy="192"/>
            </a:xfrm>
            <a:prstGeom prst="actionButtonBackPrevious">
              <a:avLst/>
            </a:prstGeom>
            <a:solidFill>
              <a:srgbClr val="339966"/>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sp>
          <p:nvSpPr>
            <p:cNvPr id="1034" name="AutoShape 43">
              <a:hlinkClick r:id="" action="ppaction://hlinkshowjump?jump=nextslide" highlightClick="1"/>
            </p:cNvPr>
            <p:cNvSpPr>
              <a:spLocks noChangeArrowheads="1"/>
            </p:cNvSpPr>
            <p:nvPr userDrawn="1"/>
          </p:nvSpPr>
          <p:spPr bwMode="auto">
            <a:xfrm>
              <a:off x="1392" y="3456"/>
              <a:ext cx="288" cy="192"/>
            </a:xfrm>
            <a:prstGeom prst="actionButtonForwardNext">
              <a:avLst/>
            </a:prstGeom>
            <a:solidFill>
              <a:srgbClr val="339966"/>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sp>
          <p:nvSpPr>
            <p:cNvPr id="1035" name="AutoShape 44">
              <a:hlinkClick r:id="" action="ppaction://hlinkshowjump?jump=lastslide" highlightClick="1"/>
            </p:cNvPr>
            <p:cNvSpPr>
              <a:spLocks noChangeArrowheads="1"/>
            </p:cNvSpPr>
            <p:nvPr userDrawn="1"/>
          </p:nvSpPr>
          <p:spPr bwMode="auto">
            <a:xfrm>
              <a:off x="1680" y="3456"/>
              <a:ext cx="288" cy="192"/>
            </a:xfrm>
            <a:prstGeom prst="actionButtonEnd">
              <a:avLst/>
            </a:prstGeom>
            <a:solidFill>
              <a:srgbClr val="339966"/>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grpSp>
    </p:spTree>
    <p:extLst>
      <p:ext uri="{BB962C8B-B14F-4D97-AF65-F5344CB8AC3E}">
        <p14:creationId xmlns:p14="http://schemas.microsoft.com/office/powerpoint/2010/main" val="6487644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5pPr>
      <a:lvl6pPr marL="342900"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6pPr>
      <a:lvl7pPr marL="685800"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7pPr>
      <a:lvl8pPr marL="1028700"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8pPr>
      <a:lvl9pPr marL="1371600"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9pPr>
    </p:titleStyle>
    <p:bodyStyle>
      <a:lvl1pPr marL="257175" indent="-257175" algn="l" rtl="0" eaLnBrk="1" fontAlgn="base" hangingPunct="1">
        <a:spcBef>
          <a:spcPct val="20000"/>
        </a:spcBef>
        <a:spcAft>
          <a:spcPct val="0"/>
        </a:spcAft>
        <a:buChar char="•"/>
        <a:defRPr kumimoji="1"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kumimoji="1" sz="2100">
          <a:solidFill>
            <a:schemeClr val="tx1"/>
          </a:solidFill>
          <a:latin typeface="+mn-lt"/>
          <a:ea typeface="+mn-ea"/>
        </a:defRPr>
      </a:lvl2pPr>
      <a:lvl3pPr marL="857250" indent="-171450" algn="l" rtl="0" eaLnBrk="1" fontAlgn="base" hangingPunct="1">
        <a:spcBef>
          <a:spcPct val="20000"/>
        </a:spcBef>
        <a:spcAft>
          <a:spcPct val="0"/>
        </a:spcAft>
        <a:buChar char="•"/>
        <a:defRPr kumimoji="1" sz="1800">
          <a:solidFill>
            <a:schemeClr val="tx1"/>
          </a:solidFill>
          <a:latin typeface="+mn-lt"/>
          <a:ea typeface="+mn-ea"/>
        </a:defRPr>
      </a:lvl3pPr>
      <a:lvl4pPr marL="1200150" indent="-171450" algn="l" rtl="0" eaLnBrk="1" fontAlgn="base" hangingPunct="1">
        <a:spcBef>
          <a:spcPct val="20000"/>
        </a:spcBef>
        <a:spcAft>
          <a:spcPct val="0"/>
        </a:spcAft>
        <a:buChar char="–"/>
        <a:defRPr kumimoji="1" sz="1500">
          <a:solidFill>
            <a:schemeClr val="tx1"/>
          </a:solidFill>
          <a:latin typeface="+mn-lt"/>
          <a:ea typeface="+mn-ea"/>
        </a:defRPr>
      </a:lvl4pPr>
      <a:lvl5pPr marL="1543050" indent="-171450" algn="l" rtl="0" eaLnBrk="1" fontAlgn="base" hangingPunct="1">
        <a:spcBef>
          <a:spcPct val="20000"/>
        </a:spcBef>
        <a:spcAft>
          <a:spcPct val="0"/>
        </a:spcAft>
        <a:buChar char="»"/>
        <a:defRPr kumimoji="1" sz="1500">
          <a:solidFill>
            <a:schemeClr val="tx1"/>
          </a:solidFill>
          <a:latin typeface="+mn-lt"/>
          <a:ea typeface="+mn-ea"/>
        </a:defRPr>
      </a:lvl5pPr>
      <a:lvl6pPr marL="1885950" indent="-171450" algn="l" rtl="0" eaLnBrk="1" fontAlgn="base" hangingPunct="1">
        <a:spcBef>
          <a:spcPct val="20000"/>
        </a:spcBef>
        <a:spcAft>
          <a:spcPct val="0"/>
        </a:spcAft>
        <a:buChar char="»"/>
        <a:defRPr kumimoji="1" sz="1500">
          <a:solidFill>
            <a:schemeClr val="tx1"/>
          </a:solidFill>
          <a:latin typeface="+mn-lt"/>
          <a:ea typeface="+mn-ea"/>
        </a:defRPr>
      </a:lvl6pPr>
      <a:lvl7pPr marL="2228850" indent="-171450" algn="l" rtl="0" eaLnBrk="1" fontAlgn="base" hangingPunct="1">
        <a:spcBef>
          <a:spcPct val="20000"/>
        </a:spcBef>
        <a:spcAft>
          <a:spcPct val="0"/>
        </a:spcAft>
        <a:buChar char="»"/>
        <a:defRPr kumimoji="1" sz="1500">
          <a:solidFill>
            <a:schemeClr val="tx1"/>
          </a:solidFill>
          <a:latin typeface="+mn-lt"/>
          <a:ea typeface="+mn-ea"/>
        </a:defRPr>
      </a:lvl7pPr>
      <a:lvl8pPr marL="2571750" indent="-171450" algn="l" rtl="0" eaLnBrk="1" fontAlgn="base" hangingPunct="1">
        <a:spcBef>
          <a:spcPct val="20000"/>
        </a:spcBef>
        <a:spcAft>
          <a:spcPct val="0"/>
        </a:spcAft>
        <a:buChar char="»"/>
        <a:defRPr kumimoji="1" sz="1500">
          <a:solidFill>
            <a:schemeClr val="tx1"/>
          </a:solidFill>
          <a:latin typeface="+mn-lt"/>
          <a:ea typeface="+mn-ea"/>
        </a:defRPr>
      </a:lvl8pPr>
      <a:lvl9pPr marL="2914650" indent="-171450" algn="l" rtl="0" eaLnBrk="1" fontAlgn="base" hangingPunct="1">
        <a:spcBef>
          <a:spcPct val="20000"/>
        </a:spcBef>
        <a:spcAft>
          <a:spcPct val="0"/>
        </a:spcAft>
        <a:buChar char="»"/>
        <a:defRPr kumimoji="1"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eclipse.org/windowbuilder/download.ph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855419"/>
            <a:ext cx="7772400" cy="1470025"/>
          </a:xfrm>
        </p:spPr>
        <p:txBody>
          <a:bodyPr/>
          <a:lstStyle/>
          <a:p>
            <a:r>
              <a:rPr lang="en-US" altLang="zh-CN" sz="4000" dirty="0"/>
              <a:t>Chapter 16</a:t>
            </a:r>
            <a:endParaRPr lang="zh-CN" altLang="en-US" sz="4000" dirty="0"/>
          </a:p>
        </p:txBody>
      </p:sp>
      <p:sp>
        <p:nvSpPr>
          <p:cNvPr id="3" name="副标题 2"/>
          <p:cNvSpPr>
            <a:spLocks noGrp="1"/>
          </p:cNvSpPr>
          <p:nvPr>
            <p:ph type="subTitle" idx="1"/>
          </p:nvPr>
        </p:nvSpPr>
        <p:spPr>
          <a:xfrm>
            <a:off x="1371600" y="4427113"/>
            <a:ext cx="6400800" cy="1752600"/>
          </a:xfrm>
        </p:spPr>
        <p:txBody>
          <a:bodyPr/>
          <a:lstStyle/>
          <a:p>
            <a:r>
              <a:rPr lang="zh-CN" altLang="en-US" dirty="0"/>
              <a:t>李晔锋</a:t>
            </a:r>
          </a:p>
        </p:txBody>
      </p:sp>
      <p:sp>
        <p:nvSpPr>
          <p:cNvPr id="4" name="Rectangle 6"/>
          <p:cNvSpPr>
            <a:spLocks noChangeArrowheads="1"/>
          </p:cNvSpPr>
          <p:nvPr/>
        </p:nvSpPr>
        <p:spPr bwMode="auto">
          <a:xfrm>
            <a:off x="956603" y="2152388"/>
            <a:ext cx="7501597" cy="815927"/>
          </a:xfrm>
          <a:prstGeom prst="rect">
            <a:avLst/>
          </a:prstGeom>
          <a:solidFill>
            <a:schemeClr val="accent1">
              <a:lumMod val="40000"/>
              <a:lumOff val="60000"/>
            </a:schemeClr>
          </a:solidFill>
          <a:ln>
            <a:noFill/>
          </a:ln>
          <a:effectLst/>
        </p:spPr>
        <p:txBody>
          <a:bodyPr anchor="b"/>
          <a:lstStyle/>
          <a:p>
            <a:pPr algn="ctr">
              <a:defRPr/>
            </a:pPr>
            <a:r>
              <a:rPr lang="en-US" altLang="zh-CN" sz="4400" dirty="0">
                <a:solidFill>
                  <a:schemeClr val="tx2"/>
                </a:solidFill>
                <a:latin typeface="黑体" pitchFamily="49" charset="-122"/>
                <a:ea typeface="黑体" pitchFamily="49" charset="-122"/>
              </a:rPr>
              <a:t>Introducing Swing</a:t>
            </a:r>
          </a:p>
        </p:txBody>
      </p:sp>
    </p:spTree>
    <p:extLst>
      <p:ext uri="{BB962C8B-B14F-4D97-AF65-F5344CB8AC3E}">
        <p14:creationId xmlns:p14="http://schemas.microsoft.com/office/powerpoint/2010/main" val="3926461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A45383-D137-469D-AC58-3DCEC1476CB0}"/>
              </a:ext>
            </a:extLst>
          </p:cNvPr>
          <p:cNvSpPr>
            <a:spLocks noGrp="1"/>
          </p:cNvSpPr>
          <p:nvPr>
            <p:ph type="title"/>
          </p:nvPr>
        </p:nvSpPr>
        <p:spPr/>
        <p:txBody>
          <a:bodyPr/>
          <a:lstStyle/>
          <a:p>
            <a:r>
              <a:rPr lang="en-US" altLang="zh-CN" b="1" dirty="0">
                <a:solidFill>
                  <a:srgbClr val="FF0000"/>
                </a:solidFill>
              </a:rPr>
              <a:t>Use the Swing Plugin in Eclipse</a:t>
            </a:r>
            <a:endParaRPr lang="zh-CN" altLang="en-US" dirty="0"/>
          </a:p>
        </p:txBody>
      </p:sp>
      <p:sp>
        <p:nvSpPr>
          <p:cNvPr id="3" name="内容占位符 2">
            <a:extLst>
              <a:ext uri="{FF2B5EF4-FFF2-40B4-BE49-F238E27FC236}">
                <a16:creationId xmlns:a16="http://schemas.microsoft.com/office/drawing/2014/main" id="{FBAD2C0D-F1EB-4DEC-B014-C2CA7DDF2513}"/>
              </a:ext>
            </a:extLst>
          </p:cNvPr>
          <p:cNvSpPr>
            <a:spLocks noGrp="1"/>
          </p:cNvSpPr>
          <p:nvPr>
            <p:ph idx="1"/>
          </p:nvPr>
        </p:nvSpPr>
        <p:spPr>
          <a:xfrm>
            <a:off x="533400" y="1905000"/>
            <a:ext cx="7772400" cy="570914"/>
          </a:xfrm>
        </p:spPr>
        <p:txBody>
          <a:bodyPr/>
          <a:lstStyle/>
          <a:p>
            <a:r>
              <a:rPr lang="en-US" altLang="zh-CN" dirty="0"/>
              <a:t>Copy the address in the browser.</a:t>
            </a:r>
            <a:endParaRPr lang="zh-CN" altLang="en-US" dirty="0"/>
          </a:p>
        </p:txBody>
      </p:sp>
      <p:pic>
        <p:nvPicPr>
          <p:cNvPr id="4" name="图片 3">
            <a:extLst>
              <a:ext uri="{FF2B5EF4-FFF2-40B4-BE49-F238E27FC236}">
                <a16:creationId xmlns:a16="http://schemas.microsoft.com/office/drawing/2014/main" id="{3E09AB0F-7988-4A29-A231-05D2DC8EFCF4}"/>
              </a:ext>
            </a:extLst>
          </p:cNvPr>
          <p:cNvPicPr>
            <a:picLocks noChangeAspect="1"/>
          </p:cNvPicPr>
          <p:nvPr/>
        </p:nvPicPr>
        <p:blipFill>
          <a:blip r:embed="rId2"/>
          <a:stretch>
            <a:fillRect/>
          </a:stretch>
        </p:blipFill>
        <p:spPr>
          <a:xfrm>
            <a:off x="429143" y="2615883"/>
            <a:ext cx="8285714" cy="3933333"/>
          </a:xfrm>
          <a:prstGeom prst="rect">
            <a:avLst/>
          </a:prstGeom>
        </p:spPr>
      </p:pic>
    </p:spTree>
    <p:extLst>
      <p:ext uri="{BB962C8B-B14F-4D97-AF65-F5344CB8AC3E}">
        <p14:creationId xmlns:p14="http://schemas.microsoft.com/office/powerpoint/2010/main" val="2984112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F3847D-0483-4F2D-9527-75C4AA614F12}"/>
              </a:ext>
            </a:extLst>
          </p:cNvPr>
          <p:cNvSpPr>
            <a:spLocks noGrp="1"/>
          </p:cNvSpPr>
          <p:nvPr>
            <p:ph type="title"/>
          </p:nvPr>
        </p:nvSpPr>
        <p:spPr/>
        <p:txBody>
          <a:bodyPr/>
          <a:lstStyle/>
          <a:p>
            <a:r>
              <a:rPr lang="en-US" altLang="zh-CN" b="1" dirty="0">
                <a:solidFill>
                  <a:srgbClr val="FF0000"/>
                </a:solidFill>
              </a:rPr>
              <a:t>Use the Swing Plugin in Eclipse</a:t>
            </a:r>
            <a:endParaRPr lang="zh-CN" altLang="en-US" dirty="0"/>
          </a:p>
        </p:txBody>
      </p:sp>
      <p:sp>
        <p:nvSpPr>
          <p:cNvPr id="3" name="内容占位符 2">
            <a:extLst>
              <a:ext uri="{FF2B5EF4-FFF2-40B4-BE49-F238E27FC236}">
                <a16:creationId xmlns:a16="http://schemas.microsoft.com/office/drawing/2014/main" id="{86A0CB75-8664-40A9-A3BD-2BC0DDDDC662}"/>
              </a:ext>
            </a:extLst>
          </p:cNvPr>
          <p:cNvSpPr>
            <a:spLocks noGrp="1"/>
          </p:cNvSpPr>
          <p:nvPr>
            <p:ph idx="1"/>
          </p:nvPr>
        </p:nvSpPr>
        <p:spPr>
          <a:xfrm>
            <a:off x="533400" y="1553308"/>
            <a:ext cx="7772400" cy="992945"/>
          </a:xfrm>
        </p:spPr>
        <p:txBody>
          <a:bodyPr/>
          <a:lstStyle/>
          <a:p>
            <a:r>
              <a:rPr lang="en-US" altLang="zh-CN" dirty="0"/>
              <a:t>From the menu of Eclipse, click “help”  </a:t>
            </a:r>
            <a:r>
              <a:rPr lang="en-US" altLang="zh-CN" dirty="0">
                <a:sym typeface="Wingdings" panose="05000000000000000000" pitchFamily="2" charset="2"/>
              </a:rPr>
              <a:t> “Install New Software”, then </a:t>
            </a:r>
            <a:r>
              <a:rPr lang="en-US" altLang="zh-CN" b="1" dirty="0">
                <a:sym typeface="Wingdings" panose="05000000000000000000" pitchFamily="2" charset="2"/>
              </a:rPr>
              <a:t>paste</a:t>
            </a:r>
            <a:r>
              <a:rPr lang="en-US" altLang="zh-CN" dirty="0">
                <a:sym typeface="Wingdings" panose="05000000000000000000" pitchFamily="2" charset="2"/>
              </a:rPr>
              <a:t> the link and click “Add”. A new dialog will pop up and input an arbitrary name, i.e., </a:t>
            </a:r>
            <a:r>
              <a:rPr lang="en-US" altLang="zh-CN" dirty="0" err="1">
                <a:sym typeface="Wingdings" panose="05000000000000000000" pitchFamily="2" charset="2"/>
              </a:rPr>
              <a:t>WindowBuilder</a:t>
            </a:r>
            <a:r>
              <a:rPr lang="en-US" altLang="zh-CN" dirty="0">
                <a:sym typeface="Wingdings" panose="05000000000000000000" pitchFamily="2" charset="2"/>
              </a:rPr>
              <a:t>.</a:t>
            </a:r>
            <a:endParaRPr lang="zh-CN" altLang="en-US" dirty="0"/>
          </a:p>
        </p:txBody>
      </p:sp>
      <p:pic>
        <p:nvPicPr>
          <p:cNvPr id="4" name="图片 3">
            <a:extLst>
              <a:ext uri="{FF2B5EF4-FFF2-40B4-BE49-F238E27FC236}">
                <a16:creationId xmlns:a16="http://schemas.microsoft.com/office/drawing/2014/main" id="{BD416B7C-847B-4B41-9D4B-B95BF65248F6}"/>
              </a:ext>
            </a:extLst>
          </p:cNvPr>
          <p:cNvPicPr>
            <a:picLocks noChangeAspect="1"/>
          </p:cNvPicPr>
          <p:nvPr/>
        </p:nvPicPr>
        <p:blipFill>
          <a:blip r:embed="rId2"/>
          <a:stretch>
            <a:fillRect/>
          </a:stretch>
        </p:blipFill>
        <p:spPr>
          <a:xfrm>
            <a:off x="533400" y="3315143"/>
            <a:ext cx="3142857" cy="3542857"/>
          </a:xfrm>
          <a:prstGeom prst="rect">
            <a:avLst/>
          </a:prstGeom>
        </p:spPr>
      </p:pic>
      <p:pic>
        <p:nvPicPr>
          <p:cNvPr id="5" name="图片 4">
            <a:extLst>
              <a:ext uri="{FF2B5EF4-FFF2-40B4-BE49-F238E27FC236}">
                <a16:creationId xmlns:a16="http://schemas.microsoft.com/office/drawing/2014/main" id="{2600BF8E-0B5B-4389-B1CF-4A6EEF4CCF2C}"/>
              </a:ext>
            </a:extLst>
          </p:cNvPr>
          <p:cNvPicPr>
            <a:picLocks noChangeAspect="1"/>
          </p:cNvPicPr>
          <p:nvPr/>
        </p:nvPicPr>
        <p:blipFill>
          <a:blip r:embed="rId3"/>
          <a:stretch>
            <a:fillRect/>
          </a:stretch>
        </p:blipFill>
        <p:spPr>
          <a:xfrm>
            <a:off x="3899209" y="3216830"/>
            <a:ext cx="4988510" cy="4021744"/>
          </a:xfrm>
          <a:prstGeom prst="rect">
            <a:avLst/>
          </a:prstGeom>
        </p:spPr>
      </p:pic>
    </p:spTree>
    <p:extLst>
      <p:ext uri="{BB962C8B-B14F-4D97-AF65-F5344CB8AC3E}">
        <p14:creationId xmlns:p14="http://schemas.microsoft.com/office/powerpoint/2010/main" val="3326765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224F6-7DCA-4204-80E6-E6E06E52B05D}"/>
              </a:ext>
            </a:extLst>
          </p:cNvPr>
          <p:cNvSpPr>
            <a:spLocks noGrp="1"/>
          </p:cNvSpPr>
          <p:nvPr>
            <p:ph type="title"/>
          </p:nvPr>
        </p:nvSpPr>
        <p:spPr>
          <a:xfrm>
            <a:off x="795998" y="439616"/>
            <a:ext cx="6629400" cy="685800"/>
          </a:xfrm>
        </p:spPr>
        <p:txBody>
          <a:bodyPr/>
          <a:lstStyle/>
          <a:p>
            <a:r>
              <a:rPr lang="en-US" altLang="zh-CN" b="1" dirty="0">
                <a:solidFill>
                  <a:srgbClr val="FF0000"/>
                </a:solidFill>
              </a:rPr>
              <a:t>Use the Swing Plugin in Eclipse</a:t>
            </a:r>
            <a:endParaRPr lang="zh-CN" altLang="en-US" dirty="0"/>
          </a:p>
        </p:txBody>
      </p:sp>
      <p:sp>
        <p:nvSpPr>
          <p:cNvPr id="3" name="内容占位符 2">
            <a:extLst>
              <a:ext uri="{FF2B5EF4-FFF2-40B4-BE49-F238E27FC236}">
                <a16:creationId xmlns:a16="http://schemas.microsoft.com/office/drawing/2014/main" id="{82F11B6A-33EF-4404-8C79-69501F612F3C}"/>
              </a:ext>
            </a:extLst>
          </p:cNvPr>
          <p:cNvSpPr>
            <a:spLocks noGrp="1"/>
          </p:cNvSpPr>
          <p:nvPr>
            <p:ph idx="1"/>
          </p:nvPr>
        </p:nvSpPr>
        <p:spPr>
          <a:xfrm>
            <a:off x="575602" y="1125416"/>
            <a:ext cx="7772400" cy="1330569"/>
          </a:xfrm>
        </p:spPr>
        <p:txBody>
          <a:bodyPr/>
          <a:lstStyle/>
          <a:p>
            <a:r>
              <a:rPr lang="en-US" altLang="zh-CN" dirty="0"/>
              <a:t>Click “Select All” and then “Next” until the license dialog, accept the license, and click “Finish” to start installing. </a:t>
            </a:r>
            <a:endParaRPr lang="zh-CN" altLang="en-US" dirty="0"/>
          </a:p>
        </p:txBody>
      </p:sp>
      <p:pic>
        <p:nvPicPr>
          <p:cNvPr id="4" name="图片 3">
            <a:extLst>
              <a:ext uri="{FF2B5EF4-FFF2-40B4-BE49-F238E27FC236}">
                <a16:creationId xmlns:a16="http://schemas.microsoft.com/office/drawing/2014/main" id="{E4512A66-4FA7-4023-99C3-2580A2827731}"/>
              </a:ext>
            </a:extLst>
          </p:cNvPr>
          <p:cNvPicPr>
            <a:picLocks noChangeAspect="1"/>
          </p:cNvPicPr>
          <p:nvPr/>
        </p:nvPicPr>
        <p:blipFill>
          <a:blip r:embed="rId2"/>
          <a:stretch>
            <a:fillRect/>
          </a:stretch>
        </p:blipFill>
        <p:spPr>
          <a:xfrm>
            <a:off x="1703924" y="2133600"/>
            <a:ext cx="5736151" cy="4624494"/>
          </a:xfrm>
          <a:prstGeom prst="rect">
            <a:avLst/>
          </a:prstGeom>
        </p:spPr>
      </p:pic>
    </p:spTree>
    <p:extLst>
      <p:ext uri="{BB962C8B-B14F-4D97-AF65-F5344CB8AC3E}">
        <p14:creationId xmlns:p14="http://schemas.microsoft.com/office/powerpoint/2010/main" val="1557155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CFB6B-2511-4D5F-93A1-75CA9E220DA4}"/>
              </a:ext>
            </a:extLst>
          </p:cNvPr>
          <p:cNvSpPr>
            <a:spLocks noGrp="1"/>
          </p:cNvSpPr>
          <p:nvPr>
            <p:ph type="title"/>
          </p:nvPr>
        </p:nvSpPr>
        <p:spPr/>
        <p:txBody>
          <a:bodyPr/>
          <a:lstStyle/>
          <a:p>
            <a:r>
              <a:rPr lang="en-US" altLang="zh-CN" b="1" dirty="0">
                <a:solidFill>
                  <a:srgbClr val="FF0000"/>
                </a:solidFill>
              </a:rPr>
              <a:t>Use the Swing Plugin in Eclipse</a:t>
            </a:r>
            <a:endParaRPr lang="zh-CN" altLang="en-US" dirty="0"/>
          </a:p>
        </p:txBody>
      </p:sp>
      <p:sp>
        <p:nvSpPr>
          <p:cNvPr id="3" name="内容占位符 2">
            <a:extLst>
              <a:ext uri="{FF2B5EF4-FFF2-40B4-BE49-F238E27FC236}">
                <a16:creationId xmlns:a16="http://schemas.microsoft.com/office/drawing/2014/main" id="{11C609C9-5D9A-48AC-B49E-761DA2C65355}"/>
              </a:ext>
            </a:extLst>
          </p:cNvPr>
          <p:cNvSpPr>
            <a:spLocks noGrp="1"/>
          </p:cNvSpPr>
          <p:nvPr>
            <p:ph idx="1"/>
          </p:nvPr>
        </p:nvSpPr>
        <p:spPr>
          <a:xfrm>
            <a:off x="533400" y="1905000"/>
            <a:ext cx="7772400" cy="1907345"/>
          </a:xfrm>
        </p:spPr>
        <p:txBody>
          <a:bodyPr/>
          <a:lstStyle/>
          <a:p>
            <a:r>
              <a:rPr lang="en-US" altLang="zh-CN" dirty="0"/>
              <a:t>When you finish installing, Eclipse will require you to restart. After that, click “Window” </a:t>
            </a:r>
            <a:r>
              <a:rPr lang="en-US" altLang="zh-CN" dirty="0">
                <a:sym typeface="Wingdings" panose="05000000000000000000" pitchFamily="2" charset="2"/>
              </a:rPr>
              <a:t> “Preferences” on the menu. If you find “Window Builder” there with no problems, then it is successfully installed.</a:t>
            </a:r>
            <a:endParaRPr lang="zh-CN" altLang="en-US" dirty="0"/>
          </a:p>
        </p:txBody>
      </p:sp>
      <p:pic>
        <p:nvPicPr>
          <p:cNvPr id="4" name="图片 3">
            <a:extLst>
              <a:ext uri="{FF2B5EF4-FFF2-40B4-BE49-F238E27FC236}">
                <a16:creationId xmlns:a16="http://schemas.microsoft.com/office/drawing/2014/main" id="{81D950DE-3957-4241-B721-67F627882E85}"/>
              </a:ext>
            </a:extLst>
          </p:cNvPr>
          <p:cNvPicPr>
            <a:picLocks noChangeAspect="1"/>
          </p:cNvPicPr>
          <p:nvPr/>
        </p:nvPicPr>
        <p:blipFill>
          <a:blip r:embed="rId2"/>
          <a:stretch>
            <a:fillRect/>
          </a:stretch>
        </p:blipFill>
        <p:spPr>
          <a:xfrm>
            <a:off x="1351987" y="1447800"/>
            <a:ext cx="6047619" cy="5342857"/>
          </a:xfrm>
          <a:prstGeom prst="rect">
            <a:avLst/>
          </a:prstGeom>
        </p:spPr>
      </p:pic>
    </p:spTree>
    <p:extLst>
      <p:ext uri="{BB962C8B-B14F-4D97-AF65-F5344CB8AC3E}">
        <p14:creationId xmlns:p14="http://schemas.microsoft.com/office/powerpoint/2010/main" val="261956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6E02D-EE4E-426F-93A4-2A405997CD41}"/>
              </a:ext>
            </a:extLst>
          </p:cNvPr>
          <p:cNvSpPr>
            <a:spLocks noGrp="1"/>
          </p:cNvSpPr>
          <p:nvPr>
            <p:ph type="title"/>
          </p:nvPr>
        </p:nvSpPr>
        <p:spPr/>
        <p:txBody>
          <a:bodyPr/>
          <a:lstStyle/>
          <a:p>
            <a:r>
              <a:rPr lang="en-US" altLang="zh-CN" b="1" dirty="0">
                <a:solidFill>
                  <a:srgbClr val="FF0000"/>
                </a:solidFill>
              </a:rPr>
              <a:t>Usage of the </a:t>
            </a:r>
            <a:r>
              <a:rPr lang="en-US" altLang="zh-CN" b="1" dirty="0" err="1">
                <a:solidFill>
                  <a:srgbClr val="FF0000"/>
                </a:solidFill>
              </a:rPr>
              <a:t>WindowBuilder</a:t>
            </a:r>
            <a:r>
              <a:rPr lang="en-US" altLang="zh-CN" b="1" dirty="0">
                <a:solidFill>
                  <a:srgbClr val="FF0000"/>
                </a:solidFill>
              </a:rPr>
              <a:t> Plugin</a:t>
            </a:r>
            <a:endParaRPr lang="zh-CN" altLang="en-US" b="1" dirty="0">
              <a:solidFill>
                <a:srgbClr val="FF0000"/>
              </a:solidFill>
            </a:endParaRPr>
          </a:p>
        </p:txBody>
      </p:sp>
      <p:sp>
        <p:nvSpPr>
          <p:cNvPr id="3" name="内容占位符 2">
            <a:extLst>
              <a:ext uri="{FF2B5EF4-FFF2-40B4-BE49-F238E27FC236}">
                <a16:creationId xmlns:a16="http://schemas.microsoft.com/office/drawing/2014/main" id="{30CBE146-AB75-4FC9-A1E8-0C801231BBA4}"/>
              </a:ext>
            </a:extLst>
          </p:cNvPr>
          <p:cNvSpPr>
            <a:spLocks noGrp="1"/>
          </p:cNvSpPr>
          <p:nvPr>
            <p:ph idx="1"/>
          </p:nvPr>
        </p:nvSpPr>
        <p:spPr/>
        <p:txBody>
          <a:bodyPr/>
          <a:lstStyle/>
          <a:p>
            <a:r>
              <a:rPr lang="en-US" altLang="zh-CN" dirty="0"/>
              <a:t>Create a Java project, then right click on the </a:t>
            </a:r>
            <a:r>
              <a:rPr lang="en-US" altLang="zh-CN" dirty="0" err="1"/>
              <a:t>src</a:t>
            </a:r>
            <a:r>
              <a:rPr lang="en-US" altLang="zh-CN" dirty="0"/>
              <a:t> folder, select “new” </a:t>
            </a:r>
            <a:r>
              <a:rPr lang="en-US" altLang="zh-CN" dirty="0">
                <a:sym typeface="Wingdings" panose="05000000000000000000" pitchFamily="2" charset="2"/>
              </a:rPr>
              <a:t> “Other”. From the dialog, you will find out “Window Builder”, expand it and then “Swing Designer”. Select the “Application Window”  or “</a:t>
            </a:r>
            <a:r>
              <a:rPr lang="en-US" altLang="zh-CN" dirty="0" err="1">
                <a:sym typeface="Wingdings" panose="05000000000000000000" pitchFamily="2" charset="2"/>
              </a:rPr>
              <a:t>JFrame</a:t>
            </a:r>
            <a:r>
              <a:rPr lang="en-US" altLang="zh-CN" dirty="0">
                <a:sym typeface="Wingdings" panose="05000000000000000000" pitchFamily="2" charset="2"/>
              </a:rPr>
              <a:t>”, click “Next”.</a:t>
            </a:r>
            <a:endParaRPr lang="zh-CN" altLang="en-US" dirty="0"/>
          </a:p>
        </p:txBody>
      </p:sp>
      <p:pic>
        <p:nvPicPr>
          <p:cNvPr id="4" name="图片 3">
            <a:extLst>
              <a:ext uri="{FF2B5EF4-FFF2-40B4-BE49-F238E27FC236}">
                <a16:creationId xmlns:a16="http://schemas.microsoft.com/office/drawing/2014/main" id="{9A1DE621-06FF-4D67-8069-D620F6768C30}"/>
              </a:ext>
            </a:extLst>
          </p:cNvPr>
          <p:cNvPicPr>
            <a:picLocks noChangeAspect="1"/>
          </p:cNvPicPr>
          <p:nvPr/>
        </p:nvPicPr>
        <p:blipFill>
          <a:blip r:embed="rId2"/>
          <a:stretch>
            <a:fillRect/>
          </a:stretch>
        </p:blipFill>
        <p:spPr>
          <a:xfrm>
            <a:off x="1645227" y="1447800"/>
            <a:ext cx="5000000" cy="4761905"/>
          </a:xfrm>
          <a:prstGeom prst="rect">
            <a:avLst/>
          </a:prstGeom>
        </p:spPr>
      </p:pic>
    </p:spTree>
    <p:extLst>
      <p:ext uri="{BB962C8B-B14F-4D97-AF65-F5344CB8AC3E}">
        <p14:creationId xmlns:p14="http://schemas.microsoft.com/office/powerpoint/2010/main" val="289477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6AAA67-6B19-4657-AA7D-10413935300B}"/>
              </a:ext>
            </a:extLst>
          </p:cNvPr>
          <p:cNvSpPr>
            <a:spLocks noGrp="1"/>
          </p:cNvSpPr>
          <p:nvPr>
            <p:ph type="title"/>
          </p:nvPr>
        </p:nvSpPr>
        <p:spPr/>
        <p:txBody>
          <a:bodyPr/>
          <a:lstStyle/>
          <a:p>
            <a:r>
              <a:rPr lang="en-US" altLang="zh-CN" b="1" dirty="0">
                <a:solidFill>
                  <a:srgbClr val="FF0000"/>
                </a:solidFill>
              </a:rPr>
              <a:t>Usage of the </a:t>
            </a:r>
            <a:r>
              <a:rPr lang="en-US" altLang="zh-CN" b="1" dirty="0" err="1">
                <a:solidFill>
                  <a:srgbClr val="FF0000"/>
                </a:solidFill>
              </a:rPr>
              <a:t>WindowBuilder</a:t>
            </a:r>
            <a:r>
              <a:rPr lang="en-US" altLang="zh-CN" b="1" dirty="0">
                <a:solidFill>
                  <a:srgbClr val="FF0000"/>
                </a:solidFill>
              </a:rPr>
              <a:t> Plugin</a:t>
            </a:r>
            <a:endParaRPr lang="zh-CN" altLang="en-US" dirty="0"/>
          </a:p>
        </p:txBody>
      </p:sp>
      <p:sp>
        <p:nvSpPr>
          <p:cNvPr id="3" name="内容占位符 2">
            <a:extLst>
              <a:ext uri="{FF2B5EF4-FFF2-40B4-BE49-F238E27FC236}">
                <a16:creationId xmlns:a16="http://schemas.microsoft.com/office/drawing/2014/main" id="{50F77A91-5886-4EF4-AD26-569F91942725}"/>
              </a:ext>
            </a:extLst>
          </p:cNvPr>
          <p:cNvSpPr>
            <a:spLocks noGrp="1"/>
          </p:cNvSpPr>
          <p:nvPr>
            <p:ph idx="1"/>
          </p:nvPr>
        </p:nvSpPr>
        <p:spPr>
          <a:xfrm>
            <a:off x="533400" y="1905000"/>
            <a:ext cx="7772400" cy="795997"/>
          </a:xfrm>
        </p:spPr>
        <p:txBody>
          <a:bodyPr/>
          <a:lstStyle/>
          <a:p>
            <a:r>
              <a:rPr lang="en-US" altLang="zh-CN" dirty="0"/>
              <a:t>OK, now enter the class name, then an initial code is generated. You can make any changes to it.</a:t>
            </a:r>
            <a:endParaRPr lang="zh-CN" altLang="en-US" dirty="0"/>
          </a:p>
        </p:txBody>
      </p:sp>
      <p:pic>
        <p:nvPicPr>
          <p:cNvPr id="4" name="图片 3">
            <a:extLst>
              <a:ext uri="{FF2B5EF4-FFF2-40B4-BE49-F238E27FC236}">
                <a16:creationId xmlns:a16="http://schemas.microsoft.com/office/drawing/2014/main" id="{369156B8-4F76-4ECB-9F17-E099F3891245}"/>
              </a:ext>
            </a:extLst>
          </p:cNvPr>
          <p:cNvPicPr>
            <a:picLocks noChangeAspect="1"/>
          </p:cNvPicPr>
          <p:nvPr/>
        </p:nvPicPr>
        <p:blipFill>
          <a:blip r:embed="rId2"/>
          <a:stretch>
            <a:fillRect/>
          </a:stretch>
        </p:blipFill>
        <p:spPr>
          <a:xfrm>
            <a:off x="1818781" y="1905000"/>
            <a:ext cx="5000000" cy="4761905"/>
          </a:xfrm>
          <a:prstGeom prst="rect">
            <a:avLst/>
          </a:prstGeom>
        </p:spPr>
      </p:pic>
    </p:spTree>
    <p:extLst>
      <p:ext uri="{BB962C8B-B14F-4D97-AF65-F5344CB8AC3E}">
        <p14:creationId xmlns:p14="http://schemas.microsoft.com/office/powerpoint/2010/main" val="374780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DF0FD2-48D4-42EC-973C-3346637F8400}"/>
              </a:ext>
            </a:extLst>
          </p:cNvPr>
          <p:cNvSpPr>
            <a:spLocks noGrp="1"/>
          </p:cNvSpPr>
          <p:nvPr>
            <p:ph type="title"/>
          </p:nvPr>
        </p:nvSpPr>
        <p:spPr/>
        <p:txBody>
          <a:bodyPr/>
          <a:lstStyle/>
          <a:p>
            <a:r>
              <a:rPr lang="en-US" altLang="zh-CN" b="1" dirty="0">
                <a:solidFill>
                  <a:srgbClr val="FF0000"/>
                </a:solidFill>
              </a:rPr>
              <a:t>Usage of the </a:t>
            </a:r>
            <a:r>
              <a:rPr lang="en-US" altLang="zh-CN" b="1" dirty="0" err="1">
                <a:solidFill>
                  <a:srgbClr val="FF0000"/>
                </a:solidFill>
              </a:rPr>
              <a:t>WindowBuilder</a:t>
            </a:r>
            <a:r>
              <a:rPr lang="en-US" altLang="zh-CN" b="1" dirty="0">
                <a:solidFill>
                  <a:srgbClr val="FF0000"/>
                </a:solidFill>
              </a:rPr>
              <a:t> Plugin</a:t>
            </a:r>
            <a:endParaRPr lang="zh-CN" altLang="en-US" dirty="0"/>
          </a:p>
        </p:txBody>
      </p:sp>
      <p:sp>
        <p:nvSpPr>
          <p:cNvPr id="3" name="内容占位符 2">
            <a:extLst>
              <a:ext uri="{FF2B5EF4-FFF2-40B4-BE49-F238E27FC236}">
                <a16:creationId xmlns:a16="http://schemas.microsoft.com/office/drawing/2014/main" id="{5FB79FB8-7D6A-4162-8A21-5A2249206704}"/>
              </a:ext>
            </a:extLst>
          </p:cNvPr>
          <p:cNvSpPr>
            <a:spLocks noGrp="1"/>
          </p:cNvSpPr>
          <p:nvPr>
            <p:ph idx="1"/>
          </p:nvPr>
        </p:nvSpPr>
        <p:spPr>
          <a:xfrm>
            <a:off x="533400" y="1905000"/>
            <a:ext cx="7772400" cy="685800"/>
          </a:xfrm>
        </p:spPr>
        <p:txBody>
          <a:bodyPr/>
          <a:lstStyle/>
          <a:p>
            <a:r>
              <a:rPr lang="en-US" altLang="zh-CN" dirty="0"/>
              <a:t>Here’s the code, but you will see the “design” panel here…</a:t>
            </a:r>
            <a:endParaRPr lang="zh-CN" altLang="en-US" dirty="0"/>
          </a:p>
        </p:txBody>
      </p:sp>
      <p:pic>
        <p:nvPicPr>
          <p:cNvPr id="4" name="图片 3">
            <a:extLst>
              <a:ext uri="{FF2B5EF4-FFF2-40B4-BE49-F238E27FC236}">
                <a16:creationId xmlns:a16="http://schemas.microsoft.com/office/drawing/2014/main" id="{84625E51-705F-4331-A52E-681F2C81498C}"/>
              </a:ext>
            </a:extLst>
          </p:cNvPr>
          <p:cNvPicPr>
            <a:picLocks noChangeAspect="1"/>
          </p:cNvPicPr>
          <p:nvPr/>
        </p:nvPicPr>
        <p:blipFill>
          <a:blip r:embed="rId2"/>
          <a:stretch>
            <a:fillRect/>
          </a:stretch>
        </p:blipFill>
        <p:spPr>
          <a:xfrm>
            <a:off x="1700571" y="2739475"/>
            <a:ext cx="5742857" cy="3714286"/>
          </a:xfrm>
          <a:prstGeom prst="rect">
            <a:avLst/>
          </a:prstGeom>
        </p:spPr>
      </p:pic>
    </p:spTree>
    <p:extLst>
      <p:ext uri="{BB962C8B-B14F-4D97-AF65-F5344CB8AC3E}">
        <p14:creationId xmlns:p14="http://schemas.microsoft.com/office/powerpoint/2010/main" val="4251655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1CB860-D673-4EE9-AD86-9AE13E278913}"/>
              </a:ext>
            </a:extLst>
          </p:cNvPr>
          <p:cNvSpPr>
            <a:spLocks noGrp="1"/>
          </p:cNvSpPr>
          <p:nvPr>
            <p:ph type="title"/>
          </p:nvPr>
        </p:nvSpPr>
        <p:spPr/>
        <p:txBody>
          <a:bodyPr/>
          <a:lstStyle/>
          <a:p>
            <a:r>
              <a:rPr lang="en-US" altLang="zh-CN" b="1" dirty="0">
                <a:solidFill>
                  <a:srgbClr val="FF0000"/>
                </a:solidFill>
              </a:rPr>
              <a:t>Usage of the </a:t>
            </a:r>
            <a:r>
              <a:rPr lang="en-US" altLang="zh-CN" b="1" dirty="0" err="1">
                <a:solidFill>
                  <a:srgbClr val="FF0000"/>
                </a:solidFill>
              </a:rPr>
              <a:t>WindowBuilder</a:t>
            </a:r>
            <a:r>
              <a:rPr lang="en-US" altLang="zh-CN" b="1" dirty="0">
                <a:solidFill>
                  <a:srgbClr val="FF0000"/>
                </a:solidFill>
              </a:rPr>
              <a:t> Plugin</a:t>
            </a:r>
            <a:endParaRPr lang="zh-CN" altLang="en-US" dirty="0"/>
          </a:p>
        </p:txBody>
      </p:sp>
      <p:sp>
        <p:nvSpPr>
          <p:cNvPr id="3" name="内容占位符 2">
            <a:extLst>
              <a:ext uri="{FF2B5EF4-FFF2-40B4-BE49-F238E27FC236}">
                <a16:creationId xmlns:a16="http://schemas.microsoft.com/office/drawing/2014/main" id="{544490D0-ACAA-432F-B310-BFE4CD3EA6B2}"/>
              </a:ext>
            </a:extLst>
          </p:cNvPr>
          <p:cNvSpPr>
            <a:spLocks noGrp="1"/>
          </p:cNvSpPr>
          <p:nvPr>
            <p:ph idx="1"/>
          </p:nvPr>
        </p:nvSpPr>
        <p:spPr>
          <a:xfrm>
            <a:off x="533400" y="1905000"/>
            <a:ext cx="7772400" cy="810065"/>
          </a:xfrm>
        </p:spPr>
        <p:txBody>
          <a:bodyPr/>
          <a:lstStyle/>
          <a:p>
            <a:r>
              <a:rPr lang="en-US" altLang="zh-CN" dirty="0"/>
              <a:t>After you clicked “design”, you will find it is really powerful…</a:t>
            </a:r>
            <a:endParaRPr lang="zh-CN" altLang="en-US" dirty="0"/>
          </a:p>
        </p:txBody>
      </p:sp>
      <p:pic>
        <p:nvPicPr>
          <p:cNvPr id="4" name="图片 3">
            <a:extLst>
              <a:ext uri="{FF2B5EF4-FFF2-40B4-BE49-F238E27FC236}">
                <a16:creationId xmlns:a16="http://schemas.microsoft.com/office/drawing/2014/main" id="{CEAD50AD-DB97-4E50-A949-E65D1870B9B6}"/>
              </a:ext>
            </a:extLst>
          </p:cNvPr>
          <p:cNvPicPr>
            <a:picLocks noChangeAspect="1"/>
          </p:cNvPicPr>
          <p:nvPr/>
        </p:nvPicPr>
        <p:blipFill>
          <a:blip r:embed="rId2"/>
          <a:stretch>
            <a:fillRect/>
          </a:stretch>
        </p:blipFill>
        <p:spPr>
          <a:xfrm>
            <a:off x="462476" y="2619905"/>
            <a:ext cx="8219048" cy="4238095"/>
          </a:xfrm>
          <a:prstGeom prst="rect">
            <a:avLst/>
          </a:prstGeom>
        </p:spPr>
      </p:pic>
    </p:spTree>
    <p:extLst>
      <p:ext uri="{BB962C8B-B14F-4D97-AF65-F5344CB8AC3E}">
        <p14:creationId xmlns:p14="http://schemas.microsoft.com/office/powerpoint/2010/main" val="557722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180337-F246-469B-8A29-C3A6B8647C2C}"/>
              </a:ext>
            </a:extLst>
          </p:cNvPr>
          <p:cNvSpPr>
            <a:spLocks noGrp="1"/>
          </p:cNvSpPr>
          <p:nvPr>
            <p:ph type="title"/>
          </p:nvPr>
        </p:nvSpPr>
        <p:spPr/>
        <p:txBody>
          <a:bodyPr/>
          <a:lstStyle/>
          <a:p>
            <a:r>
              <a:rPr lang="en-US" altLang="zh-CN" b="1" dirty="0"/>
              <a:t>Containers</a:t>
            </a:r>
            <a:endParaRPr lang="zh-CN" altLang="en-US" dirty="0"/>
          </a:p>
        </p:txBody>
      </p:sp>
      <p:sp>
        <p:nvSpPr>
          <p:cNvPr id="3" name="内容占位符 2">
            <a:extLst>
              <a:ext uri="{FF2B5EF4-FFF2-40B4-BE49-F238E27FC236}">
                <a16:creationId xmlns:a16="http://schemas.microsoft.com/office/drawing/2014/main" id="{A1FB4FCB-EB02-4788-B0B3-7C86BE1CD921}"/>
              </a:ext>
            </a:extLst>
          </p:cNvPr>
          <p:cNvSpPr>
            <a:spLocks noGrp="1"/>
          </p:cNvSpPr>
          <p:nvPr>
            <p:ph idx="1"/>
          </p:nvPr>
        </p:nvSpPr>
        <p:spPr/>
        <p:txBody>
          <a:bodyPr/>
          <a:lstStyle/>
          <a:p>
            <a:r>
              <a:rPr lang="en-US" altLang="zh-CN" dirty="0"/>
              <a:t>Swing defines two types of containers. The first are top-level containers: </a:t>
            </a:r>
            <a:r>
              <a:rPr lang="en-US" altLang="zh-CN" b="1" dirty="0" err="1"/>
              <a:t>JFrame</a:t>
            </a:r>
            <a:r>
              <a:rPr lang="en-US" altLang="zh-CN" dirty="0"/>
              <a:t>, </a:t>
            </a:r>
            <a:r>
              <a:rPr lang="en-US" altLang="zh-CN" b="1" dirty="0" err="1"/>
              <a:t>JApplet</a:t>
            </a:r>
            <a:r>
              <a:rPr lang="en-US" altLang="zh-CN" dirty="0"/>
              <a:t>, </a:t>
            </a:r>
            <a:r>
              <a:rPr lang="en-US" altLang="zh-CN" b="1" dirty="0" err="1"/>
              <a:t>JWindow</a:t>
            </a:r>
            <a:r>
              <a:rPr lang="en-US" altLang="zh-CN" dirty="0"/>
              <a:t>, and </a:t>
            </a:r>
            <a:r>
              <a:rPr lang="en-US" altLang="zh-CN" b="1" dirty="0" err="1"/>
              <a:t>JDialog</a:t>
            </a:r>
            <a:r>
              <a:rPr lang="en-US" altLang="zh-CN" dirty="0"/>
              <a:t>. These containers do not inherit </a:t>
            </a:r>
            <a:r>
              <a:rPr lang="en-US" altLang="zh-CN" b="1" dirty="0" err="1"/>
              <a:t>JComponent</a:t>
            </a:r>
            <a:r>
              <a:rPr lang="en-US" altLang="zh-CN" dirty="0"/>
              <a:t>.</a:t>
            </a:r>
          </a:p>
          <a:p>
            <a:r>
              <a:rPr lang="en-US" altLang="zh-CN" dirty="0"/>
              <a:t>The second type of container supported by Swing is the lightweight container. Lightweight containers </a:t>
            </a:r>
            <a:r>
              <a:rPr lang="en-US" altLang="zh-CN" i="1" dirty="0"/>
              <a:t>do </a:t>
            </a:r>
            <a:r>
              <a:rPr lang="en-US" altLang="zh-CN" dirty="0"/>
              <a:t>inherit </a:t>
            </a:r>
            <a:r>
              <a:rPr lang="en-US" altLang="zh-CN" b="1" dirty="0" err="1"/>
              <a:t>JComponent</a:t>
            </a:r>
            <a:r>
              <a:rPr lang="en-US" altLang="zh-CN" dirty="0"/>
              <a:t>. Examples of lightweight containers are </a:t>
            </a:r>
            <a:r>
              <a:rPr lang="en-US" altLang="zh-CN" b="1" dirty="0" err="1"/>
              <a:t>JPanel</a:t>
            </a:r>
            <a:r>
              <a:rPr lang="en-US" altLang="zh-CN" dirty="0"/>
              <a:t>, </a:t>
            </a:r>
            <a:r>
              <a:rPr lang="en-US" altLang="zh-CN" b="1" dirty="0" err="1"/>
              <a:t>JScrollPane</a:t>
            </a:r>
            <a:r>
              <a:rPr lang="en-US" altLang="zh-CN" dirty="0"/>
              <a:t>, and </a:t>
            </a:r>
            <a:r>
              <a:rPr lang="en-US" altLang="zh-CN" b="1" dirty="0" err="1"/>
              <a:t>JRootPane</a:t>
            </a:r>
            <a:r>
              <a:rPr lang="en-US" altLang="zh-CN" dirty="0"/>
              <a:t>.</a:t>
            </a:r>
            <a:endParaRPr lang="zh-CN" altLang="en-US" dirty="0"/>
          </a:p>
        </p:txBody>
      </p:sp>
    </p:spTree>
    <p:extLst>
      <p:ext uri="{BB962C8B-B14F-4D97-AF65-F5344CB8AC3E}">
        <p14:creationId xmlns:p14="http://schemas.microsoft.com/office/powerpoint/2010/main" val="613553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D1941B-DCEA-4D57-B621-73F8FE455C05}"/>
              </a:ext>
            </a:extLst>
          </p:cNvPr>
          <p:cNvSpPr>
            <a:spLocks noGrp="1"/>
          </p:cNvSpPr>
          <p:nvPr>
            <p:ph type="title"/>
          </p:nvPr>
        </p:nvSpPr>
        <p:spPr/>
        <p:txBody>
          <a:bodyPr/>
          <a:lstStyle/>
          <a:p>
            <a:r>
              <a:rPr lang="en-US" altLang="zh-CN" b="1" dirty="0" err="1"/>
              <a:t>JPanel</a:t>
            </a:r>
            <a:endParaRPr lang="zh-CN" altLang="en-US" b="1" dirty="0"/>
          </a:p>
        </p:txBody>
      </p:sp>
      <p:sp>
        <p:nvSpPr>
          <p:cNvPr id="3" name="内容占位符 2">
            <a:extLst>
              <a:ext uri="{FF2B5EF4-FFF2-40B4-BE49-F238E27FC236}">
                <a16:creationId xmlns:a16="http://schemas.microsoft.com/office/drawing/2014/main" id="{6B9B744B-38E6-43AB-B392-0EBBCF92C4BE}"/>
              </a:ext>
            </a:extLst>
          </p:cNvPr>
          <p:cNvSpPr>
            <a:spLocks noGrp="1"/>
          </p:cNvSpPr>
          <p:nvPr>
            <p:ph idx="1"/>
          </p:nvPr>
        </p:nvSpPr>
        <p:spPr/>
        <p:txBody>
          <a:bodyPr/>
          <a:lstStyle/>
          <a:p>
            <a:r>
              <a:rPr lang="en-US" altLang="zh-CN" dirty="0" err="1"/>
              <a:t>JPanel</a:t>
            </a:r>
            <a:r>
              <a:rPr lang="en-US" altLang="zh-CN" dirty="0"/>
              <a:t> is the most commonly used container. You can directly add it to a frame as follows:</a:t>
            </a:r>
          </a:p>
          <a:p>
            <a:pPr lvl="1"/>
            <a:r>
              <a:rPr lang="en-US" altLang="zh-CN" dirty="0" err="1"/>
              <a:t>JFrame</a:t>
            </a:r>
            <a:r>
              <a:rPr lang="en-US" altLang="zh-CN" dirty="0"/>
              <a:t> </a:t>
            </a:r>
            <a:r>
              <a:rPr lang="en-US" altLang="zh-CN" dirty="0" err="1"/>
              <a:t>jfrm</a:t>
            </a:r>
            <a:r>
              <a:rPr lang="en-US" altLang="zh-CN" dirty="0"/>
              <a:t> = new </a:t>
            </a:r>
            <a:r>
              <a:rPr lang="en-US" altLang="zh-CN" dirty="0" err="1"/>
              <a:t>JFrame</a:t>
            </a:r>
            <a:r>
              <a:rPr lang="en-US" altLang="zh-CN" dirty="0"/>
              <a:t>();</a:t>
            </a:r>
          </a:p>
          <a:p>
            <a:pPr lvl="1"/>
            <a:r>
              <a:rPr lang="en-US" altLang="zh-CN" dirty="0" err="1"/>
              <a:t>JPanel</a:t>
            </a:r>
            <a:r>
              <a:rPr lang="en-US" altLang="zh-CN" dirty="0"/>
              <a:t> </a:t>
            </a:r>
            <a:r>
              <a:rPr lang="en-US" altLang="zh-CN" dirty="0" err="1"/>
              <a:t>jpane</a:t>
            </a:r>
            <a:r>
              <a:rPr lang="en-US" altLang="zh-CN" dirty="0"/>
              <a:t> = new </a:t>
            </a:r>
            <a:r>
              <a:rPr lang="en-US" altLang="zh-CN" dirty="0" err="1"/>
              <a:t>JPanel</a:t>
            </a:r>
            <a:r>
              <a:rPr lang="en-US" altLang="zh-CN" dirty="0"/>
              <a:t>();</a:t>
            </a:r>
          </a:p>
          <a:p>
            <a:pPr lvl="1"/>
            <a:r>
              <a:rPr lang="en-US" altLang="zh-CN" dirty="0" err="1"/>
              <a:t>jfrm.add</a:t>
            </a:r>
            <a:r>
              <a:rPr lang="en-US" altLang="zh-CN" dirty="0"/>
              <a:t>(</a:t>
            </a:r>
            <a:r>
              <a:rPr lang="en-US" altLang="zh-CN" dirty="0" err="1"/>
              <a:t>jpane</a:t>
            </a:r>
            <a:r>
              <a:rPr lang="en-US" altLang="zh-CN" dirty="0"/>
              <a:t>);</a:t>
            </a:r>
            <a:endParaRPr lang="zh-CN" altLang="en-US" dirty="0"/>
          </a:p>
        </p:txBody>
      </p:sp>
    </p:spTree>
    <p:extLst>
      <p:ext uri="{BB962C8B-B14F-4D97-AF65-F5344CB8AC3E}">
        <p14:creationId xmlns:p14="http://schemas.microsoft.com/office/powerpoint/2010/main" val="263482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1246" y="1097279"/>
            <a:ext cx="8216705" cy="5634442"/>
          </a:xfrm>
        </p:spPr>
        <p:txBody>
          <a:bodyPr/>
          <a:lstStyle/>
          <a:p>
            <a:pPr indent="-360000">
              <a:buFont typeface="Wingdings" panose="05000000000000000000" pitchFamily="2" charset="2"/>
              <a:buChar char="u"/>
            </a:pPr>
            <a:r>
              <a:rPr lang="en-US" altLang="zh-CN" dirty="0"/>
              <a:t>Know the origins and design philosophy of Swing</a:t>
            </a:r>
          </a:p>
          <a:p>
            <a:pPr indent="-360000">
              <a:buFont typeface="Wingdings" panose="05000000000000000000" pitchFamily="2" charset="2"/>
              <a:buChar char="u"/>
            </a:pPr>
            <a:r>
              <a:rPr lang="en-US" altLang="zh-CN" dirty="0"/>
              <a:t>Understand Swing components and containers</a:t>
            </a:r>
          </a:p>
          <a:p>
            <a:pPr indent="-360000">
              <a:buFont typeface="Wingdings" panose="05000000000000000000" pitchFamily="2" charset="2"/>
              <a:buChar char="u"/>
            </a:pPr>
            <a:r>
              <a:rPr lang="en-US" altLang="zh-CN" dirty="0"/>
              <a:t>Know layout manager basics</a:t>
            </a:r>
          </a:p>
          <a:p>
            <a:pPr indent="-360000">
              <a:buFont typeface="Wingdings" panose="05000000000000000000" pitchFamily="2" charset="2"/>
              <a:buChar char="u"/>
            </a:pPr>
            <a:r>
              <a:rPr lang="en-US" altLang="zh-CN" dirty="0"/>
              <a:t>Create, compile, and run a simple Swing application</a:t>
            </a:r>
          </a:p>
          <a:p>
            <a:pPr indent="-360000">
              <a:buFont typeface="Wingdings" panose="05000000000000000000" pitchFamily="2" charset="2"/>
              <a:buChar char="u"/>
            </a:pPr>
            <a:r>
              <a:rPr lang="en-US" altLang="zh-CN" dirty="0"/>
              <a:t>Learn event handling fundamentals</a:t>
            </a:r>
          </a:p>
          <a:p>
            <a:pPr indent="-360000">
              <a:buFont typeface="Wingdings" panose="05000000000000000000" pitchFamily="2" charset="2"/>
              <a:buChar char="u"/>
            </a:pPr>
            <a:r>
              <a:rPr lang="en-US" altLang="zh-CN" dirty="0"/>
              <a:t>Use </a:t>
            </a:r>
            <a:r>
              <a:rPr lang="en-US" altLang="zh-CN" b="1" dirty="0" err="1"/>
              <a:t>JButton</a:t>
            </a:r>
            <a:endParaRPr lang="en-US" altLang="zh-CN" b="1" dirty="0"/>
          </a:p>
          <a:p>
            <a:pPr indent="-360000">
              <a:buFont typeface="Wingdings" panose="05000000000000000000" pitchFamily="2" charset="2"/>
              <a:buChar char="u"/>
            </a:pPr>
            <a:r>
              <a:rPr lang="en-US" altLang="zh-CN" dirty="0"/>
              <a:t>Work with </a:t>
            </a:r>
            <a:r>
              <a:rPr lang="en-US" altLang="zh-CN" b="1" dirty="0" err="1"/>
              <a:t>JTextField</a:t>
            </a:r>
            <a:endParaRPr lang="en-US" altLang="zh-CN" b="1" dirty="0"/>
          </a:p>
          <a:p>
            <a:pPr indent="-360000">
              <a:buFont typeface="Wingdings" panose="05000000000000000000" pitchFamily="2" charset="2"/>
              <a:buChar char="u"/>
            </a:pPr>
            <a:r>
              <a:rPr lang="en-US" altLang="zh-CN" dirty="0"/>
              <a:t>Create a </a:t>
            </a:r>
            <a:r>
              <a:rPr lang="en-US" altLang="zh-CN" b="1" dirty="0" err="1"/>
              <a:t>JCheckBox</a:t>
            </a:r>
            <a:endParaRPr lang="en-US" altLang="zh-CN" b="1" dirty="0"/>
          </a:p>
          <a:p>
            <a:pPr indent="-360000">
              <a:buFont typeface="Wingdings" panose="05000000000000000000" pitchFamily="2" charset="2"/>
              <a:buChar char="u"/>
            </a:pPr>
            <a:r>
              <a:rPr lang="en-US" altLang="zh-CN" dirty="0"/>
              <a:t>Work with </a:t>
            </a:r>
            <a:r>
              <a:rPr lang="en-US" altLang="zh-CN" b="1" dirty="0" err="1"/>
              <a:t>JList</a:t>
            </a:r>
            <a:endParaRPr lang="en-US" altLang="zh-CN" b="1" dirty="0"/>
          </a:p>
          <a:p>
            <a:pPr indent="-360000">
              <a:buFont typeface="Wingdings" panose="05000000000000000000" pitchFamily="2" charset="2"/>
              <a:buChar char="u"/>
            </a:pPr>
            <a:r>
              <a:rPr lang="en-US" altLang="zh-CN" dirty="0"/>
              <a:t>Use anonymous inner classes or lambda expressions to handle events</a:t>
            </a:r>
            <a:br>
              <a:rPr lang="en-US" altLang="zh-CN" sz="2800" dirty="0"/>
            </a:br>
            <a:endParaRPr lang="zh-CN" altLang="en-US" sz="2800" dirty="0"/>
          </a:p>
          <a:p>
            <a:pPr indent="-360000">
              <a:buFont typeface="Wingdings" panose="05000000000000000000" pitchFamily="2" charset="2"/>
              <a:buChar char="u"/>
            </a:pPr>
            <a:endParaRPr lang="en-US" altLang="zh-CN" sz="2800" dirty="0"/>
          </a:p>
        </p:txBody>
      </p:sp>
      <p:sp>
        <p:nvSpPr>
          <p:cNvPr id="4" name="Rectangle 3"/>
          <p:cNvSpPr>
            <a:spLocks noGrp="1" noChangeArrowheads="1"/>
          </p:cNvSpPr>
          <p:nvPr>
            <p:ph type="title"/>
          </p:nvPr>
        </p:nvSpPr>
        <p:spPr>
          <a:xfrm>
            <a:off x="946244" y="126279"/>
            <a:ext cx="6946711" cy="685800"/>
          </a:xfrm>
        </p:spPr>
        <p:txBody>
          <a:bodyPr/>
          <a:lstStyle/>
          <a:p>
            <a:pPr eaLnBrk="1" hangingPunct="1"/>
            <a:r>
              <a:rPr lang="en-US" altLang="zh-CN" sz="4400" b="1" dirty="0"/>
              <a:t>Key Skills &amp; Concepts</a:t>
            </a:r>
            <a:endParaRPr lang="zh-CN" altLang="en-US" sz="4400" b="1" dirty="0"/>
          </a:p>
        </p:txBody>
      </p:sp>
    </p:spTree>
    <p:extLst>
      <p:ext uri="{BB962C8B-B14F-4D97-AF65-F5344CB8AC3E}">
        <p14:creationId xmlns:p14="http://schemas.microsoft.com/office/powerpoint/2010/main" val="2442557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AAD2E3-225E-43EC-9774-54C116A14B6B}"/>
              </a:ext>
            </a:extLst>
          </p:cNvPr>
          <p:cNvSpPr>
            <a:spLocks noGrp="1"/>
          </p:cNvSpPr>
          <p:nvPr>
            <p:ph type="title"/>
          </p:nvPr>
        </p:nvSpPr>
        <p:spPr/>
        <p:txBody>
          <a:bodyPr/>
          <a:lstStyle/>
          <a:p>
            <a:r>
              <a:rPr lang="en-US" altLang="zh-CN" b="1" dirty="0" err="1"/>
              <a:t>JScrollPane</a:t>
            </a:r>
            <a:endParaRPr lang="zh-CN" altLang="en-US" b="1" dirty="0"/>
          </a:p>
        </p:txBody>
      </p:sp>
      <p:sp>
        <p:nvSpPr>
          <p:cNvPr id="3" name="内容占位符 2">
            <a:extLst>
              <a:ext uri="{FF2B5EF4-FFF2-40B4-BE49-F238E27FC236}">
                <a16:creationId xmlns:a16="http://schemas.microsoft.com/office/drawing/2014/main" id="{122A4885-EBCA-4450-9519-D645B85A824B}"/>
              </a:ext>
            </a:extLst>
          </p:cNvPr>
          <p:cNvSpPr>
            <a:spLocks noGrp="1"/>
          </p:cNvSpPr>
          <p:nvPr>
            <p:ph idx="1"/>
          </p:nvPr>
        </p:nvSpPr>
        <p:spPr/>
        <p:txBody>
          <a:bodyPr/>
          <a:lstStyle/>
          <a:p>
            <a:r>
              <a:rPr lang="en-US" altLang="zh-CN" dirty="0"/>
              <a:t>This pane has scroll bars, it is often used for large-sized </a:t>
            </a:r>
            <a:r>
              <a:rPr lang="en-US" altLang="zh-CN" b="1" dirty="0" err="1"/>
              <a:t>TextArea</a:t>
            </a:r>
            <a:r>
              <a:rPr lang="en-US" altLang="zh-CN" dirty="0"/>
              <a:t>.</a:t>
            </a:r>
            <a:endParaRPr lang="zh-CN" altLang="en-US" dirty="0"/>
          </a:p>
        </p:txBody>
      </p:sp>
      <p:pic>
        <p:nvPicPr>
          <p:cNvPr id="4" name="图片 3">
            <a:extLst>
              <a:ext uri="{FF2B5EF4-FFF2-40B4-BE49-F238E27FC236}">
                <a16:creationId xmlns:a16="http://schemas.microsoft.com/office/drawing/2014/main" id="{AE316596-81AB-4A03-B49A-C96CEF97EB66}"/>
              </a:ext>
            </a:extLst>
          </p:cNvPr>
          <p:cNvPicPr>
            <a:picLocks noChangeAspect="1"/>
          </p:cNvPicPr>
          <p:nvPr/>
        </p:nvPicPr>
        <p:blipFill>
          <a:blip r:embed="rId2"/>
          <a:stretch>
            <a:fillRect/>
          </a:stretch>
        </p:blipFill>
        <p:spPr>
          <a:xfrm>
            <a:off x="2276743" y="3815161"/>
            <a:ext cx="4285714" cy="2857143"/>
          </a:xfrm>
          <a:prstGeom prst="rect">
            <a:avLst/>
          </a:prstGeom>
        </p:spPr>
      </p:pic>
    </p:spTree>
    <p:extLst>
      <p:ext uri="{BB962C8B-B14F-4D97-AF65-F5344CB8AC3E}">
        <p14:creationId xmlns:p14="http://schemas.microsoft.com/office/powerpoint/2010/main" val="1802518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FECE30-C246-4C13-BFB4-C1D414690A22}"/>
              </a:ext>
            </a:extLst>
          </p:cNvPr>
          <p:cNvSpPr>
            <a:spLocks noGrp="1"/>
          </p:cNvSpPr>
          <p:nvPr>
            <p:ph type="title"/>
          </p:nvPr>
        </p:nvSpPr>
        <p:spPr/>
        <p:txBody>
          <a:bodyPr/>
          <a:lstStyle/>
          <a:p>
            <a:r>
              <a:rPr lang="en-US" altLang="zh-CN" b="1" dirty="0" err="1"/>
              <a:t>JSplitPane</a:t>
            </a:r>
            <a:endParaRPr lang="zh-CN" altLang="en-US" b="1" dirty="0"/>
          </a:p>
        </p:txBody>
      </p:sp>
      <p:sp>
        <p:nvSpPr>
          <p:cNvPr id="3" name="内容占位符 2">
            <a:extLst>
              <a:ext uri="{FF2B5EF4-FFF2-40B4-BE49-F238E27FC236}">
                <a16:creationId xmlns:a16="http://schemas.microsoft.com/office/drawing/2014/main" id="{E9822804-36AA-4D12-8768-D9CE4E4FFCB4}"/>
              </a:ext>
            </a:extLst>
          </p:cNvPr>
          <p:cNvSpPr>
            <a:spLocks noGrp="1"/>
          </p:cNvSpPr>
          <p:nvPr>
            <p:ph idx="1"/>
          </p:nvPr>
        </p:nvSpPr>
        <p:spPr>
          <a:xfrm>
            <a:off x="533400" y="1905000"/>
            <a:ext cx="7772400" cy="584982"/>
          </a:xfrm>
        </p:spPr>
        <p:txBody>
          <a:bodyPr/>
          <a:lstStyle/>
          <a:p>
            <a:r>
              <a:rPr lang="en-US" altLang="zh-CN" dirty="0"/>
              <a:t>There are two types of split pane: vertical and horizontal.</a:t>
            </a:r>
            <a:endParaRPr lang="zh-CN" altLang="en-US" dirty="0"/>
          </a:p>
        </p:txBody>
      </p:sp>
      <p:pic>
        <p:nvPicPr>
          <p:cNvPr id="4" name="图片 3">
            <a:extLst>
              <a:ext uri="{FF2B5EF4-FFF2-40B4-BE49-F238E27FC236}">
                <a16:creationId xmlns:a16="http://schemas.microsoft.com/office/drawing/2014/main" id="{6B923255-0F7D-433F-BBFA-5D6D0FE6BF15}"/>
              </a:ext>
            </a:extLst>
          </p:cNvPr>
          <p:cNvPicPr>
            <a:picLocks noChangeAspect="1"/>
          </p:cNvPicPr>
          <p:nvPr/>
        </p:nvPicPr>
        <p:blipFill>
          <a:blip r:embed="rId2"/>
          <a:stretch>
            <a:fillRect/>
          </a:stretch>
        </p:blipFill>
        <p:spPr>
          <a:xfrm>
            <a:off x="286286" y="3238857"/>
            <a:ext cx="4285714" cy="2857143"/>
          </a:xfrm>
          <a:prstGeom prst="rect">
            <a:avLst/>
          </a:prstGeom>
        </p:spPr>
      </p:pic>
      <p:pic>
        <p:nvPicPr>
          <p:cNvPr id="5" name="图片 4">
            <a:extLst>
              <a:ext uri="{FF2B5EF4-FFF2-40B4-BE49-F238E27FC236}">
                <a16:creationId xmlns:a16="http://schemas.microsoft.com/office/drawing/2014/main" id="{FFE991A4-0301-4809-A360-6473AAACA124}"/>
              </a:ext>
            </a:extLst>
          </p:cNvPr>
          <p:cNvPicPr>
            <a:picLocks noChangeAspect="1"/>
          </p:cNvPicPr>
          <p:nvPr/>
        </p:nvPicPr>
        <p:blipFill>
          <a:blip r:embed="rId3"/>
          <a:stretch>
            <a:fillRect/>
          </a:stretch>
        </p:blipFill>
        <p:spPr>
          <a:xfrm>
            <a:off x="4708109" y="3238857"/>
            <a:ext cx="4285714" cy="2857143"/>
          </a:xfrm>
          <a:prstGeom prst="rect">
            <a:avLst/>
          </a:prstGeom>
        </p:spPr>
      </p:pic>
    </p:spTree>
    <p:extLst>
      <p:ext uri="{BB962C8B-B14F-4D97-AF65-F5344CB8AC3E}">
        <p14:creationId xmlns:p14="http://schemas.microsoft.com/office/powerpoint/2010/main" val="3068417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686855-493C-4FAB-A76E-9E40707AB384}"/>
              </a:ext>
            </a:extLst>
          </p:cNvPr>
          <p:cNvSpPr>
            <a:spLocks noGrp="1"/>
          </p:cNvSpPr>
          <p:nvPr>
            <p:ph type="title"/>
          </p:nvPr>
        </p:nvSpPr>
        <p:spPr/>
        <p:txBody>
          <a:bodyPr/>
          <a:lstStyle/>
          <a:p>
            <a:r>
              <a:rPr lang="en-US" altLang="zh-CN" b="1" dirty="0"/>
              <a:t>The Top-Level Container Panes</a:t>
            </a:r>
            <a:endParaRPr lang="zh-CN" altLang="en-US" dirty="0"/>
          </a:p>
        </p:txBody>
      </p:sp>
      <p:sp>
        <p:nvSpPr>
          <p:cNvPr id="3" name="内容占位符 2">
            <a:extLst>
              <a:ext uri="{FF2B5EF4-FFF2-40B4-BE49-F238E27FC236}">
                <a16:creationId xmlns:a16="http://schemas.microsoft.com/office/drawing/2014/main" id="{24B18341-6501-4CDA-A472-D8ABC52C26C0}"/>
              </a:ext>
            </a:extLst>
          </p:cNvPr>
          <p:cNvSpPr>
            <a:spLocks noGrp="1"/>
          </p:cNvSpPr>
          <p:nvPr>
            <p:ph idx="1"/>
          </p:nvPr>
        </p:nvSpPr>
        <p:spPr/>
        <p:txBody>
          <a:bodyPr/>
          <a:lstStyle/>
          <a:p>
            <a:r>
              <a:rPr lang="en-US" altLang="zh-CN" dirty="0"/>
              <a:t>Each top-level container defines a set of </a:t>
            </a:r>
            <a:r>
              <a:rPr lang="en-US" altLang="zh-CN" i="1" dirty="0"/>
              <a:t>panes</a:t>
            </a:r>
            <a:r>
              <a:rPr lang="en-US" altLang="zh-CN" dirty="0"/>
              <a:t>. At the top of the hierarchy is an instance of </a:t>
            </a:r>
            <a:r>
              <a:rPr lang="en-US" altLang="zh-CN" b="1" dirty="0" err="1"/>
              <a:t>JRootPane</a:t>
            </a:r>
            <a:r>
              <a:rPr lang="en-US" altLang="zh-CN" dirty="0"/>
              <a:t>. </a:t>
            </a:r>
            <a:r>
              <a:rPr lang="en-US" altLang="zh-CN" b="1" dirty="0" err="1"/>
              <a:t>JRootPane</a:t>
            </a:r>
            <a:r>
              <a:rPr lang="en-US" altLang="zh-CN" b="1" dirty="0"/>
              <a:t> </a:t>
            </a:r>
            <a:r>
              <a:rPr lang="en-US" altLang="zh-CN" dirty="0"/>
              <a:t>is a lightweight container whose purpose is to manage the other panes. It also helps manage the optional menu bar. The panes that compose the root pane are called the </a:t>
            </a:r>
            <a:r>
              <a:rPr lang="en-US" altLang="zh-CN" i="1" dirty="0"/>
              <a:t>glass pane</a:t>
            </a:r>
            <a:r>
              <a:rPr lang="en-US" altLang="zh-CN" dirty="0"/>
              <a:t>, the </a:t>
            </a:r>
            <a:r>
              <a:rPr lang="en-US" altLang="zh-CN" i="1" dirty="0"/>
              <a:t>content pane</a:t>
            </a:r>
            <a:r>
              <a:rPr lang="en-US" altLang="zh-CN" dirty="0"/>
              <a:t>, and the </a:t>
            </a:r>
            <a:r>
              <a:rPr lang="en-US" altLang="zh-CN" i="1" dirty="0"/>
              <a:t>layered pane</a:t>
            </a:r>
            <a:r>
              <a:rPr lang="en-US" altLang="zh-CN" dirty="0"/>
              <a:t>.</a:t>
            </a:r>
            <a:endParaRPr lang="zh-CN" altLang="en-US" dirty="0"/>
          </a:p>
        </p:txBody>
      </p:sp>
    </p:spTree>
    <p:extLst>
      <p:ext uri="{BB962C8B-B14F-4D97-AF65-F5344CB8AC3E}">
        <p14:creationId xmlns:p14="http://schemas.microsoft.com/office/powerpoint/2010/main" val="1303862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58A156-E03D-4603-98A0-60A0F39C0C62}"/>
              </a:ext>
            </a:extLst>
          </p:cNvPr>
          <p:cNvSpPr>
            <a:spLocks noGrp="1"/>
          </p:cNvSpPr>
          <p:nvPr>
            <p:ph type="title"/>
          </p:nvPr>
        </p:nvSpPr>
        <p:spPr/>
        <p:txBody>
          <a:bodyPr/>
          <a:lstStyle/>
          <a:p>
            <a:r>
              <a:rPr lang="en-US" altLang="zh-CN" b="1" dirty="0"/>
              <a:t>The Glass Pane and The Layered Pane</a:t>
            </a:r>
            <a:endParaRPr lang="zh-CN" altLang="en-US" b="1" dirty="0"/>
          </a:p>
        </p:txBody>
      </p:sp>
      <p:sp>
        <p:nvSpPr>
          <p:cNvPr id="3" name="内容占位符 2">
            <a:extLst>
              <a:ext uri="{FF2B5EF4-FFF2-40B4-BE49-F238E27FC236}">
                <a16:creationId xmlns:a16="http://schemas.microsoft.com/office/drawing/2014/main" id="{4E6D72DE-32FE-45B1-B2F0-143A43400821}"/>
              </a:ext>
            </a:extLst>
          </p:cNvPr>
          <p:cNvSpPr>
            <a:spLocks noGrp="1"/>
          </p:cNvSpPr>
          <p:nvPr>
            <p:ph idx="1"/>
          </p:nvPr>
        </p:nvSpPr>
        <p:spPr/>
        <p:txBody>
          <a:bodyPr/>
          <a:lstStyle/>
          <a:p>
            <a:r>
              <a:rPr lang="en-US" altLang="zh-CN" dirty="0"/>
              <a:t>The glass pane is the top-level pane. It sits above and completely covers all other panes. The glass pane enables you to manage mouse events that affect the entire container (rather than an individual control) or to paint over any other component.</a:t>
            </a:r>
          </a:p>
          <a:p>
            <a:r>
              <a:rPr lang="en-US" altLang="zh-CN" dirty="0"/>
              <a:t>The layered pane allows components to be given a depth value. This value determines which component overlays another. The layered pane holds the content pane and the (optional) menu bar.</a:t>
            </a:r>
            <a:endParaRPr lang="zh-CN" altLang="en-US" dirty="0"/>
          </a:p>
        </p:txBody>
      </p:sp>
    </p:spTree>
    <p:extLst>
      <p:ext uri="{BB962C8B-B14F-4D97-AF65-F5344CB8AC3E}">
        <p14:creationId xmlns:p14="http://schemas.microsoft.com/office/powerpoint/2010/main" val="2973613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0B1D67-3E09-4A1C-99A6-5F2AA8583AE2}"/>
              </a:ext>
            </a:extLst>
          </p:cNvPr>
          <p:cNvSpPr>
            <a:spLocks noGrp="1"/>
          </p:cNvSpPr>
          <p:nvPr>
            <p:ph type="title"/>
          </p:nvPr>
        </p:nvSpPr>
        <p:spPr/>
        <p:txBody>
          <a:bodyPr/>
          <a:lstStyle/>
          <a:p>
            <a:r>
              <a:rPr lang="en-US" altLang="zh-CN" b="1" dirty="0"/>
              <a:t>The Content Pane</a:t>
            </a:r>
            <a:endParaRPr lang="zh-CN" altLang="en-US" b="1" dirty="0"/>
          </a:p>
        </p:txBody>
      </p:sp>
      <p:sp>
        <p:nvSpPr>
          <p:cNvPr id="3" name="内容占位符 2">
            <a:extLst>
              <a:ext uri="{FF2B5EF4-FFF2-40B4-BE49-F238E27FC236}">
                <a16:creationId xmlns:a16="http://schemas.microsoft.com/office/drawing/2014/main" id="{B18EB754-9F03-42FE-AD44-3123E7F0B8CB}"/>
              </a:ext>
            </a:extLst>
          </p:cNvPr>
          <p:cNvSpPr>
            <a:spLocks noGrp="1"/>
          </p:cNvSpPr>
          <p:nvPr>
            <p:ph idx="1"/>
          </p:nvPr>
        </p:nvSpPr>
        <p:spPr/>
        <p:txBody>
          <a:bodyPr/>
          <a:lstStyle/>
          <a:p>
            <a:r>
              <a:rPr lang="en-US" altLang="zh-CN" dirty="0"/>
              <a:t>The pane with which your application will interact the most is the content pane, because this is the pane to which you will add visual components. In other words, when you add a component, such as a button, to a top-level container, you will add it to the content pane. Therefore, the content pane holds the components that the user interacts with.</a:t>
            </a:r>
            <a:endParaRPr lang="zh-CN" altLang="en-US" dirty="0"/>
          </a:p>
        </p:txBody>
      </p:sp>
    </p:spTree>
    <p:extLst>
      <p:ext uri="{BB962C8B-B14F-4D97-AF65-F5344CB8AC3E}">
        <p14:creationId xmlns:p14="http://schemas.microsoft.com/office/powerpoint/2010/main" val="3864528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2CFBDF-EDBE-4A85-A019-800B964B4C99}"/>
              </a:ext>
            </a:extLst>
          </p:cNvPr>
          <p:cNvSpPr>
            <a:spLocks noGrp="1"/>
          </p:cNvSpPr>
          <p:nvPr>
            <p:ph type="title"/>
          </p:nvPr>
        </p:nvSpPr>
        <p:spPr/>
        <p:txBody>
          <a:bodyPr/>
          <a:lstStyle/>
          <a:p>
            <a:r>
              <a:rPr lang="en-US" altLang="zh-CN" b="1" dirty="0"/>
              <a:t>Layout Managers</a:t>
            </a:r>
            <a:endParaRPr lang="zh-CN" altLang="en-US" dirty="0"/>
          </a:p>
        </p:txBody>
      </p:sp>
      <p:sp>
        <p:nvSpPr>
          <p:cNvPr id="3" name="内容占位符 2">
            <a:extLst>
              <a:ext uri="{FF2B5EF4-FFF2-40B4-BE49-F238E27FC236}">
                <a16:creationId xmlns:a16="http://schemas.microsoft.com/office/drawing/2014/main" id="{7A2DBB3D-F330-49A1-8AF0-733556915BD1}"/>
              </a:ext>
            </a:extLst>
          </p:cNvPr>
          <p:cNvSpPr>
            <a:spLocks noGrp="1"/>
          </p:cNvSpPr>
          <p:nvPr>
            <p:ph idx="1"/>
          </p:nvPr>
        </p:nvSpPr>
        <p:spPr>
          <a:xfrm>
            <a:off x="533400" y="1905000"/>
            <a:ext cx="7772400" cy="1316502"/>
          </a:xfrm>
        </p:spPr>
        <p:txBody>
          <a:bodyPr/>
          <a:lstStyle/>
          <a:p>
            <a:r>
              <a:rPr lang="en-US" altLang="zh-CN" dirty="0"/>
              <a:t>The layout manager controls the position of components within a container. Here is a list of a few of the layout managers available to the Swing programmer:</a:t>
            </a:r>
            <a:endParaRPr lang="zh-CN" altLang="en-US" dirty="0"/>
          </a:p>
        </p:txBody>
      </p:sp>
      <p:pic>
        <p:nvPicPr>
          <p:cNvPr id="4" name="图片 3">
            <a:extLst>
              <a:ext uri="{FF2B5EF4-FFF2-40B4-BE49-F238E27FC236}">
                <a16:creationId xmlns:a16="http://schemas.microsoft.com/office/drawing/2014/main" id="{3B043992-3D43-4FC7-9E05-995493B50FC9}"/>
              </a:ext>
            </a:extLst>
          </p:cNvPr>
          <p:cNvPicPr>
            <a:picLocks noChangeAspect="1"/>
          </p:cNvPicPr>
          <p:nvPr/>
        </p:nvPicPr>
        <p:blipFill>
          <a:blip r:embed="rId2"/>
          <a:stretch>
            <a:fillRect/>
          </a:stretch>
        </p:blipFill>
        <p:spPr>
          <a:xfrm>
            <a:off x="533400" y="3181714"/>
            <a:ext cx="8238095" cy="2914286"/>
          </a:xfrm>
          <a:prstGeom prst="rect">
            <a:avLst/>
          </a:prstGeom>
        </p:spPr>
      </p:pic>
    </p:spTree>
    <p:extLst>
      <p:ext uri="{BB962C8B-B14F-4D97-AF65-F5344CB8AC3E}">
        <p14:creationId xmlns:p14="http://schemas.microsoft.com/office/powerpoint/2010/main" val="3842749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5A66A2-C5F1-43BC-92CB-B8FA6BB7D595}"/>
              </a:ext>
            </a:extLst>
          </p:cNvPr>
          <p:cNvSpPr>
            <a:spLocks noGrp="1"/>
          </p:cNvSpPr>
          <p:nvPr>
            <p:ph type="title"/>
          </p:nvPr>
        </p:nvSpPr>
        <p:spPr/>
        <p:txBody>
          <a:bodyPr/>
          <a:lstStyle/>
          <a:p>
            <a:r>
              <a:rPr lang="en-US" altLang="zh-CN" b="1" dirty="0" err="1"/>
              <a:t>FlowLayout</a:t>
            </a:r>
            <a:endParaRPr lang="zh-CN" altLang="en-US" b="1" dirty="0"/>
          </a:p>
        </p:txBody>
      </p:sp>
      <p:sp>
        <p:nvSpPr>
          <p:cNvPr id="3" name="内容占位符 2">
            <a:extLst>
              <a:ext uri="{FF2B5EF4-FFF2-40B4-BE49-F238E27FC236}">
                <a16:creationId xmlns:a16="http://schemas.microsoft.com/office/drawing/2014/main" id="{D1D6BA92-7CA2-4746-8268-E6662CF85B43}"/>
              </a:ext>
            </a:extLst>
          </p:cNvPr>
          <p:cNvSpPr>
            <a:spLocks noGrp="1"/>
          </p:cNvSpPr>
          <p:nvPr>
            <p:ph idx="1"/>
          </p:nvPr>
        </p:nvSpPr>
        <p:spPr/>
        <p:txBody>
          <a:bodyPr/>
          <a:lstStyle/>
          <a:p>
            <a:r>
              <a:rPr lang="en-US" altLang="zh-CN" dirty="0" err="1"/>
              <a:t>FlowLayout</a:t>
            </a:r>
            <a:r>
              <a:rPr lang="en-US" altLang="zh-CN" dirty="0"/>
              <a:t> is the most commonly used. It lays out components one row at a time, top to bottom. When one row is full, layout advances to the next row.</a:t>
            </a:r>
          </a:p>
          <a:p>
            <a:pPr lvl="1"/>
            <a:r>
              <a:rPr lang="en-US" altLang="zh-CN" dirty="0" err="1"/>
              <a:t>FlowLayout</a:t>
            </a:r>
            <a:r>
              <a:rPr lang="en-US" altLang="zh-CN" dirty="0"/>
              <a:t> flow = new </a:t>
            </a:r>
            <a:r>
              <a:rPr lang="en-US" altLang="zh-CN" dirty="0" err="1"/>
              <a:t>FlowLayout</a:t>
            </a:r>
            <a:r>
              <a:rPr lang="en-US" altLang="zh-CN" dirty="0"/>
              <a:t>();</a:t>
            </a:r>
          </a:p>
          <a:p>
            <a:pPr lvl="1"/>
            <a:r>
              <a:rPr lang="en-US" altLang="zh-CN" dirty="0" err="1"/>
              <a:t>con.setLayout</a:t>
            </a:r>
            <a:r>
              <a:rPr lang="en-US" altLang="zh-CN" dirty="0"/>
              <a:t>(flow);</a:t>
            </a:r>
            <a:endParaRPr lang="zh-CN" altLang="en-US" dirty="0"/>
          </a:p>
        </p:txBody>
      </p:sp>
    </p:spTree>
    <p:extLst>
      <p:ext uri="{BB962C8B-B14F-4D97-AF65-F5344CB8AC3E}">
        <p14:creationId xmlns:p14="http://schemas.microsoft.com/office/powerpoint/2010/main" val="2762649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B2F508-1F5C-4F30-86C0-0C77304B6CE5}"/>
              </a:ext>
            </a:extLst>
          </p:cNvPr>
          <p:cNvSpPr>
            <a:spLocks noGrp="1"/>
          </p:cNvSpPr>
          <p:nvPr>
            <p:ph type="title"/>
          </p:nvPr>
        </p:nvSpPr>
        <p:spPr/>
        <p:txBody>
          <a:bodyPr/>
          <a:lstStyle/>
          <a:p>
            <a:r>
              <a:rPr lang="en-US" altLang="zh-CN" b="1" dirty="0" err="1"/>
              <a:t>BorderLayout</a:t>
            </a:r>
            <a:endParaRPr lang="zh-CN" altLang="en-US" b="1" dirty="0"/>
          </a:p>
        </p:txBody>
      </p:sp>
      <p:sp>
        <p:nvSpPr>
          <p:cNvPr id="3" name="内容占位符 2">
            <a:extLst>
              <a:ext uri="{FF2B5EF4-FFF2-40B4-BE49-F238E27FC236}">
                <a16:creationId xmlns:a16="http://schemas.microsoft.com/office/drawing/2014/main" id="{98837517-8A70-43E1-9A3F-219546FD4FD4}"/>
              </a:ext>
            </a:extLst>
          </p:cNvPr>
          <p:cNvSpPr>
            <a:spLocks noGrp="1"/>
          </p:cNvSpPr>
          <p:nvPr>
            <p:ph idx="1"/>
          </p:nvPr>
        </p:nvSpPr>
        <p:spPr/>
        <p:txBody>
          <a:bodyPr/>
          <a:lstStyle/>
          <a:p>
            <a:r>
              <a:rPr lang="en-US" altLang="zh-CN" b="1" dirty="0" err="1"/>
              <a:t>BorderLayout</a:t>
            </a:r>
            <a:r>
              <a:rPr lang="en-US" altLang="zh-CN" b="1" dirty="0"/>
              <a:t> </a:t>
            </a:r>
            <a:r>
              <a:rPr lang="en-US" altLang="zh-CN" dirty="0"/>
              <a:t>is the default layout manager for the content pane. It implements a layout style that defines five locations to which a component can be added. The first is the center. The other four are the sides (i.e., borders), which are called north, south, east, and west. By default, when you add a component to the content pane, you are adding the component to the center. To add a component to one of the other regions, specify its name. For example:</a:t>
            </a:r>
          </a:p>
          <a:p>
            <a:pPr lvl="1"/>
            <a:r>
              <a:rPr lang="en-US" altLang="zh-CN" dirty="0" err="1"/>
              <a:t>con.add</a:t>
            </a:r>
            <a:r>
              <a:rPr lang="en-US" altLang="zh-CN" dirty="0"/>
              <a:t>(b1,BorderLayout.CENTER);</a:t>
            </a:r>
          </a:p>
          <a:p>
            <a:pPr lvl="1"/>
            <a:r>
              <a:rPr lang="en-US" altLang="zh-CN" dirty="0" err="1"/>
              <a:t>con.add</a:t>
            </a:r>
            <a:r>
              <a:rPr lang="en-US" altLang="zh-CN" dirty="0"/>
              <a:t>(b2,BorderLayout.NORTH);</a:t>
            </a:r>
            <a:endParaRPr lang="zh-CN" altLang="en-US" dirty="0"/>
          </a:p>
        </p:txBody>
      </p:sp>
    </p:spTree>
    <p:extLst>
      <p:ext uri="{BB962C8B-B14F-4D97-AF65-F5344CB8AC3E}">
        <p14:creationId xmlns:p14="http://schemas.microsoft.com/office/powerpoint/2010/main" val="7615960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A964D9-A861-4D78-8DDE-12AC5FC4B4E9}"/>
              </a:ext>
            </a:extLst>
          </p:cNvPr>
          <p:cNvSpPr>
            <a:spLocks noGrp="1"/>
          </p:cNvSpPr>
          <p:nvPr>
            <p:ph type="title"/>
          </p:nvPr>
        </p:nvSpPr>
        <p:spPr/>
        <p:txBody>
          <a:bodyPr/>
          <a:lstStyle/>
          <a:p>
            <a:r>
              <a:rPr lang="en-US" altLang="zh-CN" b="1" dirty="0" err="1"/>
              <a:t>GridLayout</a:t>
            </a:r>
            <a:endParaRPr lang="zh-CN" altLang="en-US" b="1" dirty="0"/>
          </a:p>
        </p:txBody>
      </p:sp>
      <p:sp>
        <p:nvSpPr>
          <p:cNvPr id="3" name="内容占位符 2">
            <a:extLst>
              <a:ext uri="{FF2B5EF4-FFF2-40B4-BE49-F238E27FC236}">
                <a16:creationId xmlns:a16="http://schemas.microsoft.com/office/drawing/2014/main" id="{09A67111-B257-48EC-A4DF-3BB54D16750B}"/>
              </a:ext>
            </a:extLst>
          </p:cNvPr>
          <p:cNvSpPr>
            <a:spLocks noGrp="1"/>
          </p:cNvSpPr>
          <p:nvPr>
            <p:ph idx="1"/>
          </p:nvPr>
        </p:nvSpPr>
        <p:spPr/>
        <p:txBody>
          <a:bodyPr/>
          <a:lstStyle/>
          <a:p>
            <a:r>
              <a:rPr lang="en-US" altLang="zh-CN" dirty="0" err="1"/>
              <a:t>GridLayout</a:t>
            </a:r>
            <a:r>
              <a:rPr lang="en-US" altLang="zh-CN" dirty="0"/>
              <a:t> divides the container into m rows and n columns. It is initialized as follows:</a:t>
            </a:r>
          </a:p>
          <a:p>
            <a:pPr lvl="1"/>
            <a:r>
              <a:rPr lang="en-US" altLang="zh-CN" dirty="0" err="1"/>
              <a:t>GridLayout</a:t>
            </a:r>
            <a:r>
              <a:rPr lang="en-US" altLang="zh-CN" dirty="0"/>
              <a:t> grid = new </a:t>
            </a:r>
            <a:r>
              <a:rPr lang="en-US" altLang="zh-CN" dirty="0" err="1"/>
              <a:t>GridLayout</a:t>
            </a:r>
            <a:r>
              <a:rPr lang="en-US" altLang="zh-CN" dirty="0"/>
              <a:t>(10,8);</a:t>
            </a:r>
            <a:endParaRPr lang="zh-CN" altLang="en-US" dirty="0"/>
          </a:p>
        </p:txBody>
      </p:sp>
    </p:spTree>
    <p:extLst>
      <p:ext uri="{BB962C8B-B14F-4D97-AF65-F5344CB8AC3E}">
        <p14:creationId xmlns:p14="http://schemas.microsoft.com/office/powerpoint/2010/main" val="1027790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68B18F-7603-4A3E-92A2-E0D03FF47252}"/>
              </a:ext>
            </a:extLst>
          </p:cNvPr>
          <p:cNvSpPr>
            <a:spLocks noGrp="1"/>
          </p:cNvSpPr>
          <p:nvPr>
            <p:ph type="title"/>
          </p:nvPr>
        </p:nvSpPr>
        <p:spPr/>
        <p:txBody>
          <a:bodyPr/>
          <a:lstStyle/>
          <a:p>
            <a:r>
              <a:rPr lang="en-US" altLang="zh-CN" b="1" dirty="0"/>
              <a:t>Components in </a:t>
            </a:r>
            <a:r>
              <a:rPr lang="en-US" altLang="zh-CN" b="1" dirty="0" err="1"/>
              <a:t>FlowLayout</a:t>
            </a:r>
            <a:r>
              <a:rPr lang="en-US" altLang="zh-CN" b="1" dirty="0"/>
              <a:t> Demo</a:t>
            </a:r>
            <a:endParaRPr lang="zh-CN" altLang="en-US" b="1" dirty="0"/>
          </a:p>
        </p:txBody>
      </p:sp>
      <p:sp>
        <p:nvSpPr>
          <p:cNvPr id="3" name="内容占位符 2">
            <a:extLst>
              <a:ext uri="{FF2B5EF4-FFF2-40B4-BE49-F238E27FC236}">
                <a16:creationId xmlns:a16="http://schemas.microsoft.com/office/drawing/2014/main" id="{2881EFAD-DE5F-47E1-A871-BFC2394D9F58}"/>
              </a:ext>
            </a:extLst>
          </p:cNvPr>
          <p:cNvSpPr>
            <a:spLocks noGrp="1"/>
          </p:cNvSpPr>
          <p:nvPr>
            <p:ph idx="1"/>
          </p:nvPr>
        </p:nvSpPr>
        <p:spPr>
          <a:xfrm>
            <a:off x="533400" y="5192148"/>
            <a:ext cx="7772400" cy="1026942"/>
          </a:xfrm>
        </p:spPr>
        <p:txBody>
          <a:bodyPr/>
          <a:lstStyle/>
          <a:p>
            <a:r>
              <a:rPr lang="en-US" altLang="zh-CN" dirty="0"/>
              <a:t>Attention: If you resize the window, the position of components might be changed.</a:t>
            </a:r>
            <a:endParaRPr lang="zh-CN" altLang="en-US" dirty="0"/>
          </a:p>
        </p:txBody>
      </p:sp>
      <p:pic>
        <p:nvPicPr>
          <p:cNvPr id="4" name="图片 3">
            <a:extLst>
              <a:ext uri="{FF2B5EF4-FFF2-40B4-BE49-F238E27FC236}">
                <a16:creationId xmlns:a16="http://schemas.microsoft.com/office/drawing/2014/main" id="{1965B2B0-E3FA-41C6-9CB4-B65D8207E9AE}"/>
              </a:ext>
            </a:extLst>
          </p:cNvPr>
          <p:cNvPicPr>
            <a:picLocks noChangeAspect="1"/>
          </p:cNvPicPr>
          <p:nvPr/>
        </p:nvPicPr>
        <p:blipFill>
          <a:blip r:embed="rId2"/>
          <a:stretch>
            <a:fillRect/>
          </a:stretch>
        </p:blipFill>
        <p:spPr>
          <a:xfrm>
            <a:off x="2500500" y="1891403"/>
            <a:ext cx="3000000" cy="2857143"/>
          </a:xfrm>
          <a:prstGeom prst="rect">
            <a:avLst/>
          </a:prstGeom>
        </p:spPr>
      </p:pic>
    </p:spTree>
    <p:extLst>
      <p:ext uri="{BB962C8B-B14F-4D97-AF65-F5344CB8AC3E}">
        <p14:creationId xmlns:p14="http://schemas.microsoft.com/office/powerpoint/2010/main" val="3799218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7D1E28-ED54-42FA-A3EF-916D7337A18D}"/>
              </a:ext>
            </a:extLst>
          </p:cNvPr>
          <p:cNvSpPr>
            <a:spLocks noGrp="1"/>
          </p:cNvSpPr>
          <p:nvPr>
            <p:ph type="title"/>
          </p:nvPr>
        </p:nvSpPr>
        <p:spPr/>
        <p:txBody>
          <a:bodyPr/>
          <a:lstStyle/>
          <a:p>
            <a:r>
              <a:rPr lang="en-US" altLang="zh-CN" b="1" dirty="0"/>
              <a:t>Basic Conception of Swing</a:t>
            </a:r>
            <a:endParaRPr lang="zh-CN" altLang="en-US" b="1" dirty="0"/>
          </a:p>
        </p:txBody>
      </p:sp>
      <p:sp>
        <p:nvSpPr>
          <p:cNvPr id="3" name="内容占位符 2">
            <a:extLst>
              <a:ext uri="{FF2B5EF4-FFF2-40B4-BE49-F238E27FC236}">
                <a16:creationId xmlns:a16="http://schemas.microsoft.com/office/drawing/2014/main" id="{8D835F35-591C-4CF7-B24A-5456E74AFD0C}"/>
              </a:ext>
            </a:extLst>
          </p:cNvPr>
          <p:cNvSpPr>
            <a:spLocks noGrp="1"/>
          </p:cNvSpPr>
          <p:nvPr>
            <p:ph idx="1"/>
          </p:nvPr>
        </p:nvSpPr>
        <p:spPr/>
        <p:txBody>
          <a:bodyPr/>
          <a:lstStyle/>
          <a:p>
            <a:r>
              <a:rPr lang="en-US" altLang="zh-CN" dirty="0"/>
              <a:t>With very few exceptions, Swing components are </a:t>
            </a:r>
            <a:r>
              <a:rPr lang="en-US" altLang="zh-CN" i="1" dirty="0"/>
              <a:t>lightweight</a:t>
            </a:r>
            <a:r>
              <a:rPr lang="en-US" altLang="zh-CN" dirty="0"/>
              <a:t>. This means that a component is written entirely in Java. They do not rely on platform-specific peers.</a:t>
            </a:r>
            <a:endParaRPr lang="zh-CN" altLang="en-US" dirty="0"/>
          </a:p>
        </p:txBody>
      </p:sp>
    </p:spTree>
    <p:extLst>
      <p:ext uri="{BB962C8B-B14F-4D97-AF65-F5344CB8AC3E}">
        <p14:creationId xmlns:p14="http://schemas.microsoft.com/office/powerpoint/2010/main" val="2677952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E90E8E-F397-45DE-9F79-FCF56C52B653}"/>
              </a:ext>
            </a:extLst>
          </p:cNvPr>
          <p:cNvSpPr>
            <a:spLocks noGrp="1"/>
          </p:cNvSpPr>
          <p:nvPr>
            <p:ph type="title"/>
          </p:nvPr>
        </p:nvSpPr>
        <p:spPr/>
        <p:txBody>
          <a:bodyPr/>
          <a:lstStyle/>
          <a:p>
            <a:r>
              <a:rPr lang="en-US" altLang="zh-CN" b="1" dirty="0"/>
              <a:t>Swing Event Handling</a:t>
            </a:r>
            <a:endParaRPr lang="zh-CN" altLang="en-US" dirty="0"/>
          </a:p>
        </p:txBody>
      </p:sp>
      <p:sp>
        <p:nvSpPr>
          <p:cNvPr id="3" name="内容占位符 2">
            <a:extLst>
              <a:ext uri="{FF2B5EF4-FFF2-40B4-BE49-F238E27FC236}">
                <a16:creationId xmlns:a16="http://schemas.microsoft.com/office/drawing/2014/main" id="{6A5DE161-25E8-4416-83D5-ACA5409EFF9B}"/>
              </a:ext>
            </a:extLst>
          </p:cNvPr>
          <p:cNvSpPr>
            <a:spLocks noGrp="1"/>
          </p:cNvSpPr>
          <p:nvPr>
            <p:ph idx="1"/>
          </p:nvPr>
        </p:nvSpPr>
        <p:spPr/>
        <p:txBody>
          <a:bodyPr/>
          <a:lstStyle/>
          <a:p>
            <a:r>
              <a:rPr lang="en-US" altLang="zh-CN" dirty="0"/>
              <a:t>The event handling mechanism used by Swing is called the </a:t>
            </a:r>
            <a:r>
              <a:rPr lang="en-US" altLang="zh-CN" i="1" dirty="0"/>
              <a:t>delegation event model</a:t>
            </a:r>
            <a:r>
              <a:rPr lang="en-US" altLang="zh-CN" dirty="0"/>
              <a:t>. Its concept is quite simple. An event </a:t>
            </a:r>
            <a:r>
              <a:rPr lang="en-US" altLang="zh-CN" i="1" dirty="0"/>
              <a:t>source </a:t>
            </a:r>
            <a:r>
              <a:rPr lang="en-US" altLang="zh-CN" dirty="0"/>
              <a:t>generates an event and sends it to one or more </a:t>
            </a:r>
            <a:r>
              <a:rPr lang="en-US" altLang="zh-CN" i="1" dirty="0"/>
              <a:t>listeners</a:t>
            </a:r>
            <a:r>
              <a:rPr lang="en-US" altLang="zh-CN" dirty="0"/>
              <a:t>. With this approach, the listener simply waits until it receives an event. Once an event arrives, the listener processes the event and then returns.</a:t>
            </a:r>
          </a:p>
          <a:p>
            <a:r>
              <a:rPr lang="en-US" altLang="zh-CN" dirty="0"/>
              <a:t>The advantage of this design is that the application logic that processes events is cleanly separated from the user interface logic that generates the events.</a:t>
            </a:r>
            <a:endParaRPr lang="zh-CN" altLang="en-US" dirty="0"/>
          </a:p>
        </p:txBody>
      </p:sp>
    </p:spTree>
    <p:extLst>
      <p:ext uri="{BB962C8B-B14F-4D97-AF65-F5344CB8AC3E}">
        <p14:creationId xmlns:p14="http://schemas.microsoft.com/office/powerpoint/2010/main" val="3850856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476C3-E915-456F-ABDA-0947A628F804}"/>
              </a:ext>
            </a:extLst>
          </p:cNvPr>
          <p:cNvSpPr>
            <a:spLocks noGrp="1"/>
          </p:cNvSpPr>
          <p:nvPr>
            <p:ph type="title"/>
          </p:nvPr>
        </p:nvSpPr>
        <p:spPr/>
        <p:txBody>
          <a:bodyPr/>
          <a:lstStyle/>
          <a:p>
            <a:r>
              <a:rPr lang="en-US" altLang="zh-CN" b="1" dirty="0"/>
              <a:t>Events</a:t>
            </a:r>
            <a:endParaRPr lang="zh-CN" altLang="en-US" dirty="0"/>
          </a:p>
        </p:txBody>
      </p:sp>
      <p:sp>
        <p:nvSpPr>
          <p:cNvPr id="3" name="内容占位符 2">
            <a:extLst>
              <a:ext uri="{FF2B5EF4-FFF2-40B4-BE49-F238E27FC236}">
                <a16:creationId xmlns:a16="http://schemas.microsoft.com/office/drawing/2014/main" id="{5A1E625C-7117-47CE-9302-7A55F29E311B}"/>
              </a:ext>
            </a:extLst>
          </p:cNvPr>
          <p:cNvSpPr>
            <a:spLocks noGrp="1"/>
          </p:cNvSpPr>
          <p:nvPr>
            <p:ph idx="1"/>
          </p:nvPr>
        </p:nvSpPr>
        <p:spPr/>
        <p:txBody>
          <a:bodyPr/>
          <a:lstStyle/>
          <a:p>
            <a:r>
              <a:rPr lang="en-US" altLang="zh-CN" dirty="0"/>
              <a:t>In Java, an </a:t>
            </a:r>
            <a:r>
              <a:rPr lang="en-US" altLang="zh-CN" i="1" dirty="0"/>
              <a:t>event </a:t>
            </a:r>
            <a:r>
              <a:rPr lang="en-US" altLang="zh-CN" dirty="0"/>
              <a:t>is an object that describes a state change in an event source. It can be generated as a consequence of a person interacting with an element in a graphical user interface or generated under program control. The superclass for all </a:t>
            </a:r>
            <a:r>
              <a:rPr lang="en-US" altLang="zh-CN"/>
              <a:t>events is </a:t>
            </a:r>
            <a:r>
              <a:rPr lang="en-US" altLang="zh-CN" b="1"/>
              <a:t>java</a:t>
            </a:r>
            <a:r>
              <a:rPr lang="en-US" altLang="zh-CN" b="1" dirty="0" err="1"/>
              <a:t>.util.EventObject</a:t>
            </a:r>
            <a:r>
              <a:rPr lang="en-US" altLang="zh-CN" dirty="0"/>
              <a:t>.</a:t>
            </a:r>
            <a:endParaRPr lang="zh-CN" altLang="en-US" dirty="0"/>
          </a:p>
        </p:txBody>
      </p:sp>
    </p:spTree>
    <p:extLst>
      <p:ext uri="{BB962C8B-B14F-4D97-AF65-F5344CB8AC3E}">
        <p14:creationId xmlns:p14="http://schemas.microsoft.com/office/powerpoint/2010/main" val="35632495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E68AD3-7128-48B3-B816-596F0E3A88D4}"/>
              </a:ext>
            </a:extLst>
          </p:cNvPr>
          <p:cNvSpPr>
            <a:spLocks noGrp="1"/>
          </p:cNvSpPr>
          <p:nvPr>
            <p:ph type="title"/>
          </p:nvPr>
        </p:nvSpPr>
        <p:spPr/>
        <p:txBody>
          <a:bodyPr/>
          <a:lstStyle/>
          <a:p>
            <a:r>
              <a:rPr lang="en-US" altLang="zh-CN" b="1" dirty="0"/>
              <a:t>Event Sources</a:t>
            </a:r>
            <a:endParaRPr lang="zh-CN" altLang="en-US" dirty="0"/>
          </a:p>
        </p:txBody>
      </p:sp>
      <p:sp>
        <p:nvSpPr>
          <p:cNvPr id="3" name="内容占位符 2">
            <a:extLst>
              <a:ext uri="{FF2B5EF4-FFF2-40B4-BE49-F238E27FC236}">
                <a16:creationId xmlns:a16="http://schemas.microsoft.com/office/drawing/2014/main" id="{40868DCE-FE0F-4B35-8FBE-EF28606BAFBE}"/>
              </a:ext>
            </a:extLst>
          </p:cNvPr>
          <p:cNvSpPr>
            <a:spLocks noGrp="1"/>
          </p:cNvSpPr>
          <p:nvPr>
            <p:ph idx="1"/>
          </p:nvPr>
        </p:nvSpPr>
        <p:spPr>
          <a:xfrm>
            <a:off x="533400" y="1905000"/>
            <a:ext cx="7772400" cy="4953000"/>
          </a:xfrm>
        </p:spPr>
        <p:txBody>
          <a:bodyPr/>
          <a:lstStyle/>
          <a:p>
            <a:r>
              <a:rPr lang="en-US" altLang="zh-CN" dirty="0"/>
              <a:t>An event source is an object that generates an event. When a source generates an event, it sends that event to all registered listeners. Therefore, in order for a listener to receive an event, it must register with the source of that event.</a:t>
            </a:r>
          </a:p>
          <a:p>
            <a:r>
              <a:rPr lang="en-US" altLang="zh-CN" dirty="0"/>
              <a:t>In Swing, listeners register with a source by calling a method on the event source object. Each type of event has its own registration method. Typically, events use the following naming convention:</a:t>
            </a:r>
          </a:p>
          <a:p>
            <a:pPr lvl="1"/>
            <a:r>
              <a:rPr lang="en-US" altLang="zh-CN" dirty="0"/>
              <a:t>public void </a:t>
            </a:r>
            <a:r>
              <a:rPr lang="en-US" altLang="zh-CN" dirty="0" err="1"/>
              <a:t>add</a:t>
            </a:r>
            <a:r>
              <a:rPr lang="en-US" altLang="zh-CN" i="1" dirty="0" err="1"/>
              <a:t>Type</a:t>
            </a:r>
            <a:r>
              <a:rPr lang="en-US" altLang="zh-CN" dirty="0" err="1"/>
              <a:t>Listener</a:t>
            </a:r>
            <a:r>
              <a:rPr lang="en-US" altLang="zh-CN" dirty="0"/>
              <a:t>(</a:t>
            </a:r>
            <a:r>
              <a:rPr lang="en-US" altLang="zh-CN" i="1" dirty="0" err="1"/>
              <a:t>Type</a:t>
            </a:r>
            <a:r>
              <a:rPr lang="en-US" altLang="zh-CN" dirty="0" err="1"/>
              <a:t>Listener</a:t>
            </a:r>
            <a:r>
              <a:rPr lang="en-US" altLang="zh-CN" dirty="0"/>
              <a:t> </a:t>
            </a:r>
            <a:r>
              <a:rPr lang="en-US" altLang="zh-CN" i="1" dirty="0"/>
              <a:t>el</a:t>
            </a:r>
            <a:r>
              <a:rPr lang="en-US" altLang="zh-CN" dirty="0"/>
              <a:t>)</a:t>
            </a:r>
          </a:p>
          <a:p>
            <a:r>
              <a:rPr lang="en-US" altLang="zh-CN" dirty="0"/>
              <a:t>Here, </a:t>
            </a:r>
            <a:r>
              <a:rPr lang="en-US" altLang="zh-CN" i="1" dirty="0"/>
              <a:t>Type </a:t>
            </a:r>
            <a:r>
              <a:rPr lang="en-US" altLang="zh-CN" dirty="0"/>
              <a:t>is the name of the event and </a:t>
            </a:r>
            <a:r>
              <a:rPr lang="en-US" altLang="zh-CN" i="1" dirty="0"/>
              <a:t>el </a:t>
            </a:r>
            <a:r>
              <a:rPr lang="en-US" altLang="zh-CN" dirty="0"/>
              <a:t>is a reference to the event listener.</a:t>
            </a:r>
            <a:endParaRPr lang="zh-CN" altLang="en-US" dirty="0"/>
          </a:p>
        </p:txBody>
      </p:sp>
    </p:spTree>
    <p:extLst>
      <p:ext uri="{BB962C8B-B14F-4D97-AF65-F5344CB8AC3E}">
        <p14:creationId xmlns:p14="http://schemas.microsoft.com/office/powerpoint/2010/main" val="21307579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0A5627-2256-4316-BAC2-5366F5B11A0D}"/>
              </a:ext>
            </a:extLst>
          </p:cNvPr>
          <p:cNvSpPr>
            <a:spLocks noGrp="1"/>
          </p:cNvSpPr>
          <p:nvPr>
            <p:ph type="title"/>
          </p:nvPr>
        </p:nvSpPr>
        <p:spPr/>
        <p:txBody>
          <a:bodyPr/>
          <a:lstStyle/>
          <a:p>
            <a:r>
              <a:rPr lang="en-US" altLang="zh-CN" b="1" dirty="0"/>
              <a:t>Event Sources</a:t>
            </a:r>
            <a:endParaRPr lang="zh-CN" altLang="en-US" dirty="0"/>
          </a:p>
        </p:txBody>
      </p:sp>
      <p:sp>
        <p:nvSpPr>
          <p:cNvPr id="3" name="内容占位符 2">
            <a:extLst>
              <a:ext uri="{FF2B5EF4-FFF2-40B4-BE49-F238E27FC236}">
                <a16:creationId xmlns:a16="http://schemas.microsoft.com/office/drawing/2014/main" id="{95408CCF-9F6D-41D4-A7D2-D395FF7B8384}"/>
              </a:ext>
            </a:extLst>
          </p:cNvPr>
          <p:cNvSpPr>
            <a:spLocks noGrp="1"/>
          </p:cNvSpPr>
          <p:nvPr>
            <p:ph idx="1"/>
          </p:nvPr>
        </p:nvSpPr>
        <p:spPr/>
        <p:txBody>
          <a:bodyPr/>
          <a:lstStyle/>
          <a:p>
            <a:r>
              <a:rPr lang="en-US" altLang="zh-CN" dirty="0"/>
              <a:t>A source must also provide a method that allows a listener to unregister an interest in a specific type of event. In Swing, the naming convention of such a method is this:</a:t>
            </a:r>
          </a:p>
          <a:p>
            <a:pPr lvl="1"/>
            <a:r>
              <a:rPr lang="en-US" altLang="zh-CN" dirty="0"/>
              <a:t>public void </a:t>
            </a:r>
            <a:r>
              <a:rPr lang="en-US" altLang="zh-CN" dirty="0" err="1"/>
              <a:t>remove</a:t>
            </a:r>
            <a:r>
              <a:rPr lang="en-US" altLang="zh-CN" i="1" dirty="0" err="1"/>
              <a:t>Type</a:t>
            </a:r>
            <a:r>
              <a:rPr lang="en-US" altLang="zh-CN" dirty="0" err="1"/>
              <a:t>Listener</a:t>
            </a:r>
            <a:r>
              <a:rPr lang="en-US" altLang="zh-CN" dirty="0"/>
              <a:t>(</a:t>
            </a:r>
            <a:r>
              <a:rPr lang="en-US" altLang="zh-CN" i="1" dirty="0" err="1"/>
              <a:t>Type</a:t>
            </a:r>
            <a:r>
              <a:rPr lang="en-US" altLang="zh-CN" dirty="0" err="1"/>
              <a:t>Listener</a:t>
            </a:r>
            <a:r>
              <a:rPr lang="en-US" altLang="zh-CN" dirty="0"/>
              <a:t> </a:t>
            </a:r>
            <a:r>
              <a:rPr lang="en-US" altLang="zh-CN" i="1" dirty="0"/>
              <a:t>el</a:t>
            </a:r>
            <a:r>
              <a:rPr lang="en-US" altLang="zh-CN" dirty="0"/>
              <a:t>)</a:t>
            </a:r>
          </a:p>
          <a:p>
            <a:r>
              <a:rPr lang="en-US" altLang="zh-CN" dirty="0"/>
              <a:t>Again, </a:t>
            </a:r>
            <a:r>
              <a:rPr lang="en-US" altLang="zh-CN" i="1" dirty="0"/>
              <a:t>Type </a:t>
            </a:r>
            <a:r>
              <a:rPr lang="en-US" altLang="zh-CN" dirty="0"/>
              <a:t>is the name of the event and </a:t>
            </a:r>
            <a:r>
              <a:rPr lang="en-US" altLang="zh-CN" i="1" dirty="0"/>
              <a:t>el </a:t>
            </a:r>
            <a:r>
              <a:rPr lang="en-US" altLang="zh-CN" dirty="0"/>
              <a:t>is a reference to the event listener.</a:t>
            </a:r>
            <a:endParaRPr lang="zh-CN" altLang="en-US" dirty="0"/>
          </a:p>
        </p:txBody>
      </p:sp>
    </p:spTree>
    <p:extLst>
      <p:ext uri="{BB962C8B-B14F-4D97-AF65-F5344CB8AC3E}">
        <p14:creationId xmlns:p14="http://schemas.microsoft.com/office/powerpoint/2010/main" val="4603199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933FCE-4013-4C48-B88D-AD3DC60B2D75}"/>
              </a:ext>
            </a:extLst>
          </p:cNvPr>
          <p:cNvSpPr>
            <a:spLocks noGrp="1"/>
          </p:cNvSpPr>
          <p:nvPr>
            <p:ph type="title"/>
          </p:nvPr>
        </p:nvSpPr>
        <p:spPr/>
        <p:txBody>
          <a:bodyPr/>
          <a:lstStyle/>
          <a:p>
            <a:r>
              <a:rPr lang="en-US" altLang="zh-CN" b="1" dirty="0"/>
              <a:t>Event Listeners</a:t>
            </a:r>
            <a:endParaRPr lang="zh-CN" altLang="en-US" dirty="0"/>
          </a:p>
        </p:txBody>
      </p:sp>
      <p:sp>
        <p:nvSpPr>
          <p:cNvPr id="3" name="内容占位符 2">
            <a:extLst>
              <a:ext uri="{FF2B5EF4-FFF2-40B4-BE49-F238E27FC236}">
                <a16:creationId xmlns:a16="http://schemas.microsoft.com/office/drawing/2014/main" id="{73D7ED18-88A1-4CB5-A99E-E2226E2D1BFC}"/>
              </a:ext>
            </a:extLst>
          </p:cNvPr>
          <p:cNvSpPr>
            <a:spLocks noGrp="1"/>
          </p:cNvSpPr>
          <p:nvPr>
            <p:ph idx="1"/>
          </p:nvPr>
        </p:nvSpPr>
        <p:spPr/>
        <p:txBody>
          <a:bodyPr/>
          <a:lstStyle/>
          <a:p>
            <a:r>
              <a:rPr lang="en-US" altLang="zh-CN" dirty="0"/>
              <a:t>A </a:t>
            </a:r>
            <a:r>
              <a:rPr lang="en-US" altLang="zh-CN" i="1" dirty="0"/>
              <a:t>listener </a:t>
            </a:r>
            <a:r>
              <a:rPr lang="en-US" altLang="zh-CN" dirty="0"/>
              <a:t>is an object that is notified when an event occurs. It has two major requirements. First, it must have registered with one or more sources to receive a specific type of event. Second, it must implement a method to receive and process that event.</a:t>
            </a:r>
          </a:p>
          <a:p>
            <a:r>
              <a:rPr lang="en-US" altLang="zh-CN" dirty="0"/>
              <a:t>The methods that receive and process events applicable to Swing are defined in a set of interfaces. </a:t>
            </a:r>
            <a:r>
              <a:rPr lang="en-US" altLang="zh-CN"/>
              <a:t>For example</a:t>
            </a:r>
            <a:r>
              <a:rPr lang="en-US" altLang="zh-CN" dirty="0"/>
              <a:t>, the </a:t>
            </a:r>
            <a:r>
              <a:rPr lang="en-US" altLang="zh-CN" b="1" dirty="0"/>
              <a:t>ActionListener </a:t>
            </a:r>
            <a:r>
              <a:rPr lang="en-US" altLang="zh-CN" dirty="0"/>
              <a:t>interface defines a method that handles an </a:t>
            </a:r>
            <a:r>
              <a:rPr lang="en-US" altLang="zh-CN" b="1" dirty="0" err="1"/>
              <a:t>ActionEvent</a:t>
            </a:r>
            <a:r>
              <a:rPr lang="en-US" altLang="zh-CN" dirty="0"/>
              <a:t>. Any object may receive and process this event if it provides an implementation of the </a:t>
            </a:r>
            <a:r>
              <a:rPr lang="en-US" altLang="zh-CN" b="1" dirty="0"/>
              <a:t>ActionListener </a:t>
            </a:r>
            <a:r>
              <a:rPr lang="en-US" altLang="zh-CN" dirty="0"/>
              <a:t>interface.</a:t>
            </a:r>
            <a:endParaRPr lang="zh-CN" altLang="en-US" dirty="0"/>
          </a:p>
        </p:txBody>
      </p:sp>
    </p:spTree>
    <p:extLst>
      <p:ext uri="{BB962C8B-B14F-4D97-AF65-F5344CB8AC3E}">
        <p14:creationId xmlns:p14="http://schemas.microsoft.com/office/powerpoint/2010/main" val="29864545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038F51-8B0C-43B5-8415-BD7637644C63}"/>
              </a:ext>
            </a:extLst>
          </p:cNvPr>
          <p:cNvSpPr>
            <a:spLocks noGrp="1"/>
          </p:cNvSpPr>
          <p:nvPr>
            <p:ph type="title"/>
          </p:nvPr>
        </p:nvSpPr>
        <p:spPr/>
        <p:txBody>
          <a:bodyPr/>
          <a:lstStyle/>
          <a:p>
            <a:r>
              <a:rPr lang="en-US" altLang="zh-CN" b="1" dirty="0"/>
              <a:t>Event Classes and Listener Interfaces</a:t>
            </a:r>
            <a:endParaRPr lang="zh-CN" altLang="en-US" dirty="0"/>
          </a:p>
        </p:txBody>
      </p:sp>
      <p:sp>
        <p:nvSpPr>
          <p:cNvPr id="3" name="内容占位符 2">
            <a:extLst>
              <a:ext uri="{FF2B5EF4-FFF2-40B4-BE49-F238E27FC236}">
                <a16:creationId xmlns:a16="http://schemas.microsoft.com/office/drawing/2014/main" id="{9E33DCEE-A0EA-4B78-B56D-4063F0B07CC9}"/>
              </a:ext>
            </a:extLst>
          </p:cNvPr>
          <p:cNvSpPr>
            <a:spLocks noGrp="1"/>
          </p:cNvSpPr>
          <p:nvPr>
            <p:ph idx="1"/>
          </p:nvPr>
        </p:nvSpPr>
        <p:spPr>
          <a:xfrm>
            <a:off x="533400" y="1905000"/>
            <a:ext cx="7772400" cy="1414975"/>
          </a:xfrm>
        </p:spPr>
        <p:txBody>
          <a:bodyPr/>
          <a:lstStyle/>
          <a:p>
            <a:r>
              <a:rPr lang="en-US" altLang="zh-CN" dirty="0"/>
              <a:t>The classes that represent events are at the core of Swing’s event handling mechanism. They are in </a:t>
            </a:r>
            <a:r>
              <a:rPr lang="en-US" altLang="zh-CN" b="1" dirty="0" err="1"/>
              <a:t>javax.swing.event</a:t>
            </a:r>
            <a:r>
              <a:rPr lang="en-US" altLang="zh-CN" dirty="0"/>
              <a:t>. Thus, Swing supports a large number of events.</a:t>
            </a:r>
            <a:endParaRPr lang="zh-CN" altLang="en-US" dirty="0"/>
          </a:p>
        </p:txBody>
      </p:sp>
      <p:pic>
        <p:nvPicPr>
          <p:cNvPr id="4" name="图片 3">
            <a:extLst>
              <a:ext uri="{FF2B5EF4-FFF2-40B4-BE49-F238E27FC236}">
                <a16:creationId xmlns:a16="http://schemas.microsoft.com/office/drawing/2014/main" id="{CD7D4DE6-8F99-409B-89B8-1C761BEE166D}"/>
              </a:ext>
            </a:extLst>
          </p:cNvPr>
          <p:cNvPicPr>
            <a:picLocks noChangeAspect="1"/>
          </p:cNvPicPr>
          <p:nvPr/>
        </p:nvPicPr>
        <p:blipFill>
          <a:blip r:embed="rId2"/>
          <a:stretch>
            <a:fillRect/>
          </a:stretch>
        </p:blipFill>
        <p:spPr>
          <a:xfrm>
            <a:off x="0" y="3415916"/>
            <a:ext cx="9144000" cy="2427053"/>
          </a:xfrm>
          <a:prstGeom prst="rect">
            <a:avLst/>
          </a:prstGeom>
        </p:spPr>
      </p:pic>
    </p:spTree>
    <p:extLst>
      <p:ext uri="{BB962C8B-B14F-4D97-AF65-F5344CB8AC3E}">
        <p14:creationId xmlns:p14="http://schemas.microsoft.com/office/powerpoint/2010/main" val="142060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58F783-649A-41C2-8EEE-F255DEAE7917}"/>
              </a:ext>
            </a:extLst>
          </p:cNvPr>
          <p:cNvSpPr>
            <a:spLocks noGrp="1"/>
          </p:cNvSpPr>
          <p:nvPr>
            <p:ph type="title"/>
          </p:nvPr>
        </p:nvSpPr>
        <p:spPr/>
        <p:txBody>
          <a:bodyPr/>
          <a:lstStyle/>
          <a:p>
            <a:r>
              <a:rPr lang="en-US" altLang="zh-CN" b="1" dirty="0"/>
              <a:t>Use </a:t>
            </a:r>
            <a:r>
              <a:rPr lang="en-US" altLang="zh-CN" b="1" dirty="0" err="1"/>
              <a:t>JButton</a:t>
            </a:r>
            <a:endParaRPr lang="zh-CN" altLang="en-US" dirty="0"/>
          </a:p>
        </p:txBody>
      </p:sp>
      <p:sp>
        <p:nvSpPr>
          <p:cNvPr id="3" name="内容占位符 2">
            <a:extLst>
              <a:ext uri="{FF2B5EF4-FFF2-40B4-BE49-F238E27FC236}">
                <a16:creationId xmlns:a16="http://schemas.microsoft.com/office/drawing/2014/main" id="{04F603D6-82DC-4215-851C-24F1EC1FC96B}"/>
              </a:ext>
            </a:extLst>
          </p:cNvPr>
          <p:cNvSpPr>
            <a:spLocks noGrp="1"/>
          </p:cNvSpPr>
          <p:nvPr>
            <p:ph idx="1"/>
          </p:nvPr>
        </p:nvSpPr>
        <p:spPr/>
        <p:txBody>
          <a:bodyPr/>
          <a:lstStyle/>
          <a:p>
            <a:r>
              <a:rPr lang="en-US" altLang="zh-CN" dirty="0"/>
              <a:t>A push button </a:t>
            </a:r>
            <a:r>
              <a:rPr lang="en-US" altLang="zh-CN" dirty="0" err="1"/>
              <a:t>isan</a:t>
            </a:r>
            <a:r>
              <a:rPr lang="en-US" altLang="zh-CN" dirty="0"/>
              <a:t> instance of </a:t>
            </a:r>
            <a:r>
              <a:rPr lang="en-US" altLang="zh-CN" b="1" dirty="0" err="1"/>
              <a:t>JButton</a:t>
            </a:r>
            <a:r>
              <a:rPr lang="en-US" altLang="zh-CN" dirty="0"/>
              <a:t>. It supplies several constructors. The one used here is:</a:t>
            </a:r>
          </a:p>
          <a:p>
            <a:pPr lvl="1"/>
            <a:r>
              <a:rPr lang="en-US" altLang="zh-CN" dirty="0" err="1"/>
              <a:t>JButton</a:t>
            </a:r>
            <a:r>
              <a:rPr lang="en-US" altLang="zh-CN" dirty="0"/>
              <a:t>(String </a:t>
            </a:r>
            <a:r>
              <a:rPr lang="en-US" altLang="zh-CN" i="1" dirty="0"/>
              <a:t>msg</a:t>
            </a:r>
            <a:r>
              <a:rPr lang="en-US" altLang="zh-CN" dirty="0"/>
              <a:t>)</a:t>
            </a:r>
          </a:p>
          <a:p>
            <a:r>
              <a:rPr lang="en-US" altLang="zh-CN" dirty="0"/>
              <a:t>Here, </a:t>
            </a:r>
            <a:r>
              <a:rPr lang="en-US" altLang="zh-CN" i="1" dirty="0"/>
              <a:t>msg </a:t>
            </a:r>
            <a:r>
              <a:rPr lang="en-US" altLang="zh-CN" dirty="0"/>
              <a:t>specifies the string that will be displayed inside the button.</a:t>
            </a:r>
            <a:endParaRPr lang="zh-CN" altLang="en-US" dirty="0"/>
          </a:p>
        </p:txBody>
      </p:sp>
    </p:spTree>
    <p:extLst>
      <p:ext uri="{BB962C8B-B14F-4D97-AF65-F5344CB8AC3E}">
        <p14:creationId xmlns:p14="http://schemas.microsoft.com/office/powerpoint/2010/main" val="21125169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048164-2A1D-444D-9F35-D16C8044617D}"/>
              </a:ext>
            </a:extLst>
          </p:cNvPr>
          <p:cNvSpPr>
            <a:spLocks noGrp="1"/>
          </p:cNvSpPr>
          <p:nvPr>
            <p:ph type="title"/>
          </p:nvPr>
        </p:nvSpPr>
        <p:spPr/>
        <p:txBody>
          <a:bodyPr/>
          <a:lstStyle/>
          <a:p>
            <a:r>
              <a:rPr lang="en-US" altLang="zh-CN" b="1" dirty="0"/>
              <a:t>Use </a:t>
            </a:r>
            <a:r>
              <a:rPr lang="en-US" altLang="zh-CN" b="1" dirty="0" err="1"/>
              <a:t>JButton</a:t>
            </a:r>
            <a:endParaRPr lang="zh-CN" altLang="en-US" dirty="0"/>
          </a:p>
        </p:txBody>
      </p:sp>
      <p:sp>
        <p:nvSpPr>
          <p:cNvPr id="3" name="内容占位符 2">
            <a:extLst>
              <a:ext uri="{FF2B5EF4-FFF2-40B4-BE49-F238E27FC236}">
                <a16:creationId xmlns:a16="http://schemas.microsoft.com/office/drawing/2014/main" id="{FE888109-DBA5-4F4A-A8FF-472BD47B974C}"/>
              </a:ext>
            </a:extLst>
          </p:cNvPr>
          <p:cNvSpPr>
            <a:spLocks noGrp="1"/>
          </p:cNvSpPr>
          <p:nvPr>
            <p:ph idx="1"/>
          </p:nvPr>
        </p:nvSpPr>
        <p:spPr/>
        <p:txBody>
          <a:bodyPr/>
          <a:lstStyle/>
          <a:p>
            <a:r>
              <a:rPr lang="en-US" altLang="zh-CN" dirty="0"/>
              <a:t>When a push button is pressed, it generates an </a:t>
            </a:r>
            <a:r>
              <a:rPr lang="en-US" altLang="zh-CN" b="1" dirty="0" err="1"/>
              <a:t>ActionEvent</a:t>
            </a:r>
            <a:r>
              <a:rPr lang="en-US" altLang="zh-CN" dirty="0"/>
              <a:t>. </a:t>
            </a:r>
            <a:r>
              <a:rPr lang="en-US" altLang="zh-CN" b="1" dirty="0" err="1"/>
              <a:t>JButton</a:t>
            </a:r>
            <a:r>
              <a:rPr lang="en-US" altLang="zh-CN" b="1" dirty="0"/>
              <a:t> </a:t>
            </a:r>
            <a:r>
              <a:rPr lang="en-US" altLang="zh-CN" dirty="0"/>
              <a:t>provides the following methods, which are used to add or remove an action listener:</a:t>
            </a:r>
          </a:p>
          <a:p>
            <a:pPr lvl="1"/>
            <a:r>
              <a:rPr lang="en-US" altLang="zh-CN" dirty="0"/>
              <a:t>void </a:t>
            </a:r>
            <a:r>
              <a:rPr lang="en-US" altLang="zh-CN" dirty="0" err="1"/>
              <a:t>addActionListener</a:t>
            </a:r>
            <a:r>
              <a:rPr lang="en-US" altLang="zh-CN" dirty="0"/>
              <a:t>(ActionListener </a:t>
            </a:r>
            <a:r>
              <a:rPr lang="en-US" altLang="zh-CN" i="1" dirty="0"/>
              <a:t>al</a:t>
            </a:r>
            <a:r>
              <a:rPr lang="en-US" altLang="zh-CN" dirty="0"/>
              <a:t>)</a:t>
            </a:r>
          </a:p>
          <a:p>
            <a:pPr lvl="1"/>
            <a:r>
              <a:rPr lang="en-US" altLang="zh-CN" dirty="0"/>
              <a:t>void </a:t>
            </a:r>
            <a:r>
              <a:rPr lang="en-US" altLang="zh-CN" dirty="0" err="1"/>
              <a:t>removeActionListener</a:t>
            </a:r>
            <a:r>
              <a:rPr lang="en-US" altLang="zh-CN" dirty="0"/>
              <a:t>(ActionListener </a:t>
            </a:r>
            <a:r>
              <a:rPr lang="en-US" altLang="zh-CN" i="1" dirty="0"/>
              <a:t>al</a:t>
            </a:r>
            <a:r>
              <a:rPr lang="en-US" altLang="zh-CN" dirty="0"/>
              <a:t>)</a:t>
            </a:r>
          </a:p>
          <a:p>
            <a:r>
              <a:rPr lang="en-US" altLang="zh-CN" dirty="0"/>
              <a:t>Here, </a:t>
            </a:r>
            <a:r>
              <a:rPr lang="en-US" altLang="zh-CN" i="1" dirty="0"/>
              <a:t>al </a:t>
            </a:r>
            <a:r>
              <a:rPr lang="en-US" altLang="zh-CN" dirty="0"/>
              <a:t>specifies an object that will receive event notifications. This object must be an instance of a class that implements the </a:t>
            </a:r>
            <a:r>
              <a:rPr lang="en-US" altLang="zh-CN" b="1" dirty="0"/>
              <a:t>ActionListener </a:t>
            </a:r>
            <a:r>
              <a:rPr lang="en-US" altLang="zh-CN" dirty="0"/>
              <a:t>interface.</a:t>
            </a:r>
            <a:endParaRPr lang="zh-CN" altLang="en-US" dirty="0"/>
          </a:p>
        </p:txBody>
      </p:sp>
    </p:spTree>
    <p:extLst>
      <p:ext uri="{BB962C8B-B14F-4D97-AF65-F5344CB8AC3E}">
        <p14:creationId xmlns:p14="http://schemas.microsoft.com/office/powerpoint/2010/main" val="12584290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E3F6D9-970E-4DB5-9AD2-5F64479F2EB0}"/>
              </a:ext>
            </a:extLst>
          </p:cNvPr>
          <p:cNvSpPr>
            <a:spLocks noGrp="1"/>
          </p:cNvSpPr>
          <p:nvPr>
            <p:ph type="title"/>
          </p:nvPr>
        </p:nvSpPr>
        <p:spPr/>
        <p:txBody>
          <a:bodyPr/>
          <a:lstStyle/>
          <a:p>
            <a:r>
              <a:rPr lang="en-US" altLang="zh-CN" b="1" dirty="0"/>
              <a:t>The ActionListener Interface</a:t>
            </a:r>
            <a:endParaRPr lang="zh-CN" altLang="en-US" b="1" dirty="0"/>
          </a:p>
        </p:txBody>
      </p:sp>
      <p:sp>
        <p:nvSpPr>
          <p:cNvPr id="3" name="内容占位符 2">
            <a:extLst>
              <a:ext uri="{FF2B5EF4-FFF2-40B4-BE49-F238E27FC236}">
                <a16:creationId xmlns:a16="http://schemas.microsoft.com/office/drawing/2014/main" id="{0BA3CD82-8345-4D49-8C4A-EE253EDF5D44}"/>
              </a:ext>
            </a:extLst>
          </p:cNvPr>
          <p:cNvSpPr>
            <a:spLocks noGrp="1"/>
          </p:cNvSpPr>
          <p:nvPr>
            <p:ph idx="1"/>
          </p:nvPr>
        </p:nvSpPr>
        <p:spPr/>
        <p:txBody>
          <a:bodyPr/>
          <a:lstStyle/>
          <a:p>
            <a:r>
              <a:rPr lang="en-US" altLang="zh-CN" dirty="0"/>
              <a:t>The </a:t>
            </a:r>
            <a:r>
              <a:rPr lang="en-US" altLang="zh-CN" b="1" dirty="0"/>
              <a:t>ActionListener </a:t>
            </a:r>
            <a:r>
              <a:rPr lang="en-US" altLang="zh-CN" dirty="0"/>
              <a:t>interface defines only one method: </a:t>
            </a:r>
            <a:r>
              <a:rPr lang="en-US" altLang="zh-CN" b="1" dirty="0" err="1"/>
              <a:t>actionPerformed</a:t>
            </a:r>
            <a:r>
              <a:rPr lang="en-US" altLang="zh-CN" b="1" dirty="0"/>
              <a:t>( )</a:t>
            </a:r>
            <a:r>
              <a:rPr lang="en-US" altLang="zh-CN" dirty="0"/>
              <a:t>. It is shown here:</a:t>
            </a:r>
          </a:p>
          <a:p>
            <a:pPr lvl="1"/>
            <a:r>
              <a:rPr lang="en-US" altLang="zh-CN" dirty="0"/>
              <a:t>void </a:t>
            </a:r>
            <a:r>
              <a:rPr lang="en-US" altLang="zh-CN" dirty="0" err="1"/>
              <a:t>actionPerformed</a:t>
            </a:r>
            <a:r>
              <a:rPr lang="en-US" altLang="zh-CN" dirty="0"/>
              <a:t>(</a:t>
            </a:r>
            <a:r>
              <a:rPr lang="en-US" altLang="zh-CN" dirty="0" err="1"/>
              <a:t>ActionEvent</a:t>
            </a:r>
            <a:r>
              <a:rPr lang="en-US" altLang="zh-CN" dirty="0"/>
              <a:t> </a:t>
            </a:r>
            <a:r>
              <a:rPr lang="en-US" altLang="zh-CN" i="1" dirty="0"/>
              <a:t>ae</a:t>
            </a:r>
            <a:r>
              <a:rPr lang="en-US" altLang="zh-CN" dirty="0"/>
              <a:t>)</a:t>
            </a:r>
          </a:p>
          <a:p>
            <a:r>
              <a:rPr lang="en-US" altLang="zh-CN" dirty="0"/>
              <a:t>This method is called when a button is pressed. In other words, it is the event handler that is called when a button press event has occurred. Your implementation of </a:t>
            </a:r>
            <a:r>
              <a:rPr lang="en-US" altLang="zh-CN" b="1" dirty="0" err="1"/>
              <a:t>actionPerformed</a:t>
            </a:r>
            <a:r>
              <a:rPr lang="en-US" altLang="zh-CN" b="1" dirty="0"/>
              <a:t>( ) </a:t>
            </a:r>
            <a:r>
              <a:rPr lang="en-US" altLang="zh-CN" dirty="0"/>
              <a:t>must quickly respond to that event and return.</a:t>
            </a:r>
            <a:endParaRPr lang="zh-CN" altLang="en-US" dirty="0"/>
          </a:p>
        </p:txBody>
      </p:sp>
    </p:spTree>
    <p:extLst>
      <p:ext uri="{BB962C8B-B14F-4D97-AF65-F5344CB8AC3E}">
        <p14:creationId xmlns:p14="http://schemas.microsoft.com/office/powerpoint/2010/main" val="14870588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523EA-2B3C-470F-AB3E-A0408A1219FA}"/>
              </a:ext>
            </a:extLst>
          </p:cNvPr>
          <p:cNvSpPr>
            <a:spLocks noGrp="1"/>
          </p:cNvSpPr>
          <p:nvPr>
            <p:ph type="title"/>
          </p:nvPr>
        </p:nvSpPr>
        <p:spPr/>
        <p:txBody>
          <a:bodyPr/>
          <a:lstStyle/>
          <a:p>
            <a:r>
              <a:rPr lang="en-US" altLang="zh-CN" b="1" dirty="0" err="1"/>
              <a:t>JButton</a:t>
            </a:r>
            <a:r>
              <a:rPr lang="en-US" altLang="zh-CN" b="1" dirty="0"/>
              <a:t> Demo</a:t>
            </a:r>
            <a:endParaRPr lang="zh-CN" altLang="en-US" b="1" dirty="0"/>
          </a:p>
        </p:txBody>
      </p:sp>
      <p:sp>
        <p:nvSpPr>
          <p:cNvPr id="4" name="矩形 3">
            <a:extLst>
              <a:ext uri="{FF2B5EF4-FFF2-40B4-BE49-F238E27FC236}">
                <a16:creationId xmlns:a16="http://schemas.microsoft.com/office/drawing/2014/main" id="{DC3374BC-2EC3-4981-9E4D-078B2C5BDA8D}"/>
              </a:ext>
            </a:extLst>
          </p:cNvPr>
          <p:cNvSpPr/>
          <p:nvPr/>
        </p:nvSpPr>
        <p:spPr>
          <a:xfrm>
            <a:off x="1512276" y="1447800"/>
            <a:ext cx="6119447" cy="4801314"/>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ButtonDemo</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implements</a:t>
            </a:r>
            <a:r>
              <a:rPr lang="en-US" altLang="zh-CN" b="1" dirty="0">
                <a:solidFill>
                  <a:srgbClr val="000000"/>
                </a:solidFill>
                <a:latin typeface="Calibri" panose="020F0502020204030204" pitchFamily="34" charset="0"/>
              </a:rPr>
              <a:t> ActionListener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JLabel</a:t>
            </a:r>
            <a:r>
              <a:rPr lang="en-US" altLang="zh-CN" dirty="0">
                <a:solidFill>
                  <a:srgbClr val="000000"/>
                </a:solidFill>
                <a:latin typeface="Calibri" panose="020F0502020204030204" pitchFamily="34" charset="0"/>
              </a:rPr>
              <a:t> </a:t>
            </a:r>
            <a:r>
              <a:rPr lang="en-US" altLang="zh-CN" dirty="0" err="1">
                <a:solidFill>
                  <a:srgbClr val="0000C0"/>
                </a:solidFill>
                <a:latin typeface="Calibri" panose="020F0502020204030204" pitchFamily="34" charset="0"/>
              </a:rPr>
              <a:t>jlab</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ButtonDemo</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JFrame</a:t>
            </a:r>
            <a:r>
              <a:rPr lang="en-US" altLang="zh-CN" dirty="0">
                <a:solidFill>
                  <a:srgbClr val="000000"/>
                </a:solidFill>
                <a:latin typeface="Calibri" panose="020F0502020204030204" pitchFamily="34" charset="0"/>
              </a:rPr>
              <a:t> </a:t>
            </a:r>
            <a:r>
              <a:rPr lang="en-US" altLang="zh-CN" dirty="0" err="1">
                <a:solidFill>
                  <a:srgbClr val="6A3E3E"/>
                </a:solidFill>
                <a:latin typeface="Calibri" panose="020F0502020204030204" pitchFamily="34" charset="0"/>
              </a:rPr>
              <a:t>jfrm</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JFrame</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"A Button Example"</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jfrm</a:t>
            </a:r>
            <a:r>
              <a:rPr lang="en-US" altLang="zh-CN" dirty="0" err="1">
                <a:solidFill>
                  <a:srgbClr val="000000"/>
                </a:solidFill>
                <a:latin typeface="Calibri" panose="020F0502020204030204" pitchFamily="34" charset="0"/>
              </a:rPr>
              <a:t>.setLayout</a:t>
            </a:r>
            <a:r>
              <a:rPr lang="en-US" altLang="zh-CN"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FlowLayout</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jfrm</a:t>
            </a:r>
            <a:r>
              <a:rPr lang="en-US" altLang="zh-CN" dirty="0" err="1">
                <a:solidFill>
                  <a:srgbClr val="000000"/>
                </a:solidFill>
                <a:latin typeface="Calibri" panose="020F0502020204030204" pitchFamily="34" charset="0"/>
              </a:rPr>
              <a:t>.setSize</a:t>
            </a:r>
            <a:r>
              <a:rPr lang="en-US" altLang="zh-CN" dirty="0">
                <a:solidFill>
                  <a:srgbClr val="000000"/>
                </a:solidFill>
                <a:latin typeface="Calibri" panose="020F0502020204030204" pitchFamily="34" charset="0"/>
              </a:rPr>
              <a:t>(220, 180);</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jfrm</a:t>
            </a:r>
            <a:r>
              <a:rPr lang="en-US" altLang="zh-CN" dirty="0" err="1">
                <a:solidFill>
                  <a:srgbClr val="000000"/>
                </a:solidFill>
                <a:latin typeface="Calibri" panose="020F0502020204030204" pitchFamily="34" charset="0"/>
              </a:rPr>
              <a:t>.setDefaultCloseOperation</a:t>
            </a:r>
            <a:r>
              <a:rPr lang="en-US" altLang="zh-CN" dirty="0">
                <a:solidFill>
                  <a:srgbClr val="000000"/>
                </a:solidFill>
                <a:latin typeface="Calibri" panose="020F0502020204030204" pitchFamily="34" charset="0"/>
              </a:rPr>
              <a:t>(</a:t>
            </a:r>
            <a:r>
              <a:rPr lang="en-US" altLang="zh-CN" dirty="0" err="1">
                <a:solidFill>
                  <a:srgbClr val="000000"/>
                </a:solidFill>
                <a:latin typeface="Calibri" panose="020F0502020204030204" pitchFamily="34" charset="0"/>
              </a:rPr>
              <a:t>JFrame.</a:t>
            </a:r>
            <a:r>
              <a:rPr lang="en-US" altLang="zh-CN" b="1" i="1" dirty="0" err="1">
                <a:solidFill>
                  <a:srgbClr val="0000C0"/>
                </a:solidFill>
                <a:latin typeface="Calibri" panose="020F0502020204030204" pitchFamily="34" charset="0"/>
              </a:rPr>
              <a:t>EXIT_ON_CLOSE</a:t>
            </a:r>
            <a:r>
              <a:rPr lang="en-US" altLang="zh-CN" b="1" i="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JButton</a:t>
            </a:r>
            <a:r>
              <a:rPr lang="en-US" altLang="zh-CN" dirty="0">
                <a:solidFill>
                  <a:srgbClr val="000000"/>
                </a:solidFill>
                <a:latin typeface="Calibri" panose="020F0502020204030204" pitchFamily="34" charset="0"/>
              </a:rPr>
              <a:t> </a:t>
            </a:r>
            <a:r>
              <a:rPr lang="en-US" altLang="zh-CN" dirty="0" err="1">
                <a:solidFill>
                  <a:srgbClr val="6A3E3E"/>
                </a:solidFill>
                <a:latin typeface="Calibri" panose="020F0502020204030204" pitchFamily="34" charset="0"/>
              </a:rPr>
              <a:t>jbtnUp</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JButton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"Up"</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JButton</a:t>
            </a:r>
            <a:r>
              <a:rPr lang="en-US" altLang="zh-CN" dirty="0">
                <a:solidFill>
                  <a:srgbClr val="000000"/>
                </a:solidFill>
                <a:latin typeface="Calibri" panose="020F0502020204030204" pitchFamily="34" charset="0"/>
              </a:rPr>
              <a:t> </a:t>
            </a:r>
            <a:r>
              <a:rPr lang="en-US" altLang="zh-CN" dirty="0" err="1">
                <a:solidFill>
                  <a:srgbClr val="6A3E3E"/>
                </a:solidFill>
                <a:latin typeface="Calibri" panose="020F0502020204030204" pitchFamily="34" charset="0"/>
              </a:rPr>
              <a:t>jbtnDown</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JButton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"Down"</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jbtnUp</a:t>
            </a:r>
            <a:r>
              <a:rPr lang="en-US" altLang="zh-CN" dirty="0" err="1">
                <a:solidFill>
                  <a:srgbClr val="000000"/>
                </a:solidFill>
                <a:latin typeface="Calibri" panose="020F0502020204030204" pitchFamily="34" charset="0"/>
              </a:rPr>
              <a:t>.addActionListener</a:t>
            </a:r>
            <a:r>
              <a:rPr lang="en-US" altLang="zh-CN"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this</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jbtnDown</a:t>
            </a:r>
            <a:r>
              <a:rPr lang="en-US" altLang="zh-CN" dirty="0" err="1">
                <a:solidFill>
                  <a:srgbClr val="000000"/>
                </a:solidFill>
                <a:latin typeface="Calibri" panose="020F0502020204030204" pitchFamily="34" charset="0"/>
              </a:rPr>
              <a:t>.addActionListener</a:t>
            </a:r>
            <a:r>
              <a:rPr lang="en-US" altLang="zh-CN"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this</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jfrm</a:t>
            </a:r>
            <a:r>
              <a:rPr lang="en-US" altLang="zh-CN" dirty="0" err="1">
                <a:solidFill>
                  <a:srgbClr val="000000"/>
                </a:solidFill>
                <a:latin typeface="Calibri" panose="020F0502020204030204" pitchFamily="34" charset="0"/>
              </a:rPr>
              <a:t>.add</a:t>
            </a:r>
            <a:r>
              <a:rPr lang="en-US" altLang="zh-CN" dirty="0">
                <a:solidFill>
                  <a:srgbClr val="000000"/>
                </a:solidFill>
                <a:latin typeface="Calibri" panose="020F0502020204030204" pitchFamily="34" charset="0"/>
              </a:rPr>
              <a:t>(</a:t>
            </a:r>
            <a:r>
              <a:rPr lang="en-US" altLang="zh-CN" dirty="0" err="1">
                <a:solidFill>
                  <a:srgbClr val="6A3E3E"/>
                </a:solidFill>
                <a:latin typeface="Calibri" panose="020F0502020204030204" pitchFamily="34" charset="0"/>
              </a:rPr>
              <a:t>jbtnUp</a:t>
            </a:r>
            <a:r>
              <a:rPr lang="en-US" altLang="zh-CN"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jfrm</a:t>
            </a:r>
            <a:r>
              <a:rPr lang="en-US" altLang="zh-CN" dirty="0" err="1">
                <a:solidFill>
                  <a:srgbClr val="000000"/>
                </a:solidFill>
                <a:latin typeface="Calibri" panose="020F0502020204030204" pitchFamily="34" charset="0"/>
              </a:rPr>
              <a:t>.add</a:t>
            </a:r>
            <a:r>
              <a:rPr lang="en-US" altLang="zh-CN" dirty="0">
                <a:solidFill>
                  <a:srgbClr val="000000"/>
                </a:solidFill>
                <a:latin typeface="Calibri" panose="020F0502020204030204" pitchFamily="34" charset="0"/>
              </a:rPr>
              <a:t>(</a:t>
            </a:r>
            <a:r>
              <a:rPr lang="en-US" altLang="zh-CN" dirty="0" err="1">
                <a:solidFill>
                  <a:srgbClr val="6A3E3E"/>
                </a:solidFill>
                <a:latin typeface="Calibri" panose="020F0502020204030204" pitchFamily="34" charset="0"/>
              </a:rPr>
              <a:t>jbtnDown</a:t>
            </a:r>
            <a:r>
              <a:rPr lang="en-US" altLang="zh-CN"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jlab</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JLabel</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"Press a button."</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jfrm</a:t>
            </a:r>
            <a:r>
              <a:rPr lang="en-US" altLang="zh-CN" dirty="0" err="1">
                <a:solidFill>
                  <a:srgbClr val="000000"/>
                </a:solidFill>
                <a:latin typeface="Calibri" panose="020F0502020204030204" pitchFamily="34" charset="0"/>
              </a:rPr>
              <a:t>.add</a:t>
            </a:r>
            <a:r>
              <a:rPr lang="en-US" altLang="zh-CN" dirty="0">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jlab</a:t>
            </a:r>
            <a:r>
              <a:rPr lang="en-US" altLang="zh-CN"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jfrm</a:t>
            </a:r>
            <a:r>
              <a:rPr lang="en-US" altLang="zh-CN" dirty="0" err="1">
                <a:solidFill>
                  <a:srgbClr val="000000"/>
                </a:solidFill>
                <a:latin typeface="Calibri" panose="020F0502020204030204" pitchFamily="34" charset="0"/>
              </a:rPr>
              <a:t>.setVisible</a:t>
            </a:r>
            <a:r>
              <a:rPr lang="en-US" altLang="zh-CN"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true</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endParaRPr lang="zh-CN" altLang="en-US" dirty="0"/>
          </a:p>
        </p:txBody>
      </p:sp>
    </p:spTree>
    <p:extLst>
      <p:ext uri="{BB962C8B-B14F-4D97-AF65-F5344CB8AC3E}">
        <p14:creationId xmlns:p14="http://schemas.microsoft.com/office/powerpoint/2010/main" val="3226527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08D6CA-2BE8-4CCA-8E6D-3270111FD4CE}"/>
              </a:ext>
            </a:extLst>
          </p:cNvPr>
          <p:cNvSpPr>
            <a:spLocks noGrp="1"/>
          </p:cNvSpPr>
          <p:nvPr>
            <p:ph type="title"/>
          </p:nvPr>
        </p:nvSpPr>
        <p:spPr/>
        <p:txBody>
          <a:bodyPr/>
          <a:lstStyle/>
          <a:p>
            <a:r>
              <a:rPr lang="en-US" altLang="zh-CN" b="1" dirty="0"/>
              <a:t>The Conception of MVC</a:t>
            </a:r>
            <a:endParaRPr lang="zh-CN" altLang="en-US" b="1" dirty="0"/>
          </a:p>
        </p:txBody>
      </p:sp>
      <p:sp>
        <p:nvSpPr>
          <p:cNvPr id="3" name="内容占位符 2">
            <a:extLst>
              <a:ext uri="{FF2B5EF4-FFF2-40B4-BE49-F238E27FC236}">
                <a16:creationId xmlns:a16="http://schemas.microsoft.com/office/drawing/2014/main" id="{E2C7C91F-D550-476C-B38F-678DA17C4EFB}"/>
              </a:ext>
            </a:extLst>
          </p:cNvPr>
          <p:cNvSpPr>
            <a:spLocks noGrp="1"/>
          </p:cNvSpPr>
          <p:nvPr>
            <p:ph idx="1"/>
          </p:nvPr>
        </p:nvSpPr>
        <p:spPr/>
        <p:txBody>
          <a:bodyPr/>
          <a:lstStyle/>
          <a:p>
            <a:r>
              <a:rPr lang="en-US" altLang="zh-CN" dirty="0"/>
              <a:t>Swing’s pluggable look and feel is made possible because Swing uses a modified version of the classic </a:t>
            </a:r>
            <a:r>
              <a:rPr lang="en-US" altLang="zh-CN" i="1" dirty="0"/>
              <a:t>model-view-controller (MVC) </a:t>
            </a:r>
            <a:r>
              <a:rPr lang="en-US" altLang="zh-CN" dirty="0"/>
              <a:t>architecture.</a:t>
            </a:r>
          </a:p>
          <a:p>
            <a:r>
              <a:rPr lang="en-US" altLang="zh-CN" dirty="0"/>
              <a:t>The </a:t>
            </a:r>
            <a:r>
              <a:rPr lang="en-US" altLang="zh-CN" i="1" dirty="0"/>
              <a:t>model </a:t>
            </a:r>
            <a:r>
              <a:rPr lang="en-US" altLang="zh-CN" dirty="0"/>
              <a:t>corresponds to the state information associated with the component. The </a:t>
            </a:r>
            <a:r>
              <a:rPr lang="en-US" altLang="zh-CN" i="1" dirty="0"/>
              <a:t>view </a:t>
            </a:r>
            <a:r>
              <a:rPr lang="en-US" altLang="zh-CN" dirty="0"/>
              <a:t>determines how the component is displayed on the screen, including any aspects of the view that are affected by the current state of the model. The </a:t>
            </a:r>
            <a:r>
              <a:rPr lang="en-US" altLang="zh-CN" i="1" dirty="0"/>
              <a:t>controller </a:t>
            </a:r>
            <a:r>
              <a:rPr lang="en-US" altLang="zh-CN" dirty="0"/>
              <a:t>determines how the component reacts to the user.</a:t>
            </a:r>
            <a:endParaRPr lang="zh-CN" altLang="en-US" dirty="0"/>
          </a:p>
        </p:txBody>
      </p:sp>
    </p:spTree>
    <p:extLst>
      <p:ext uri="{BB962C8B-B14F-4D97-AF65-F5344CB8AC3E}">
        <p14:creationId xmlns:p14="http://schemas.microsoft.com/office/powerpoint/2010/main" val="15589131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EC3B1-BAA8-4B77-A2DC-103C8F57F472}"/>
              </a:ext>
            </a:extLst>
          </p:cNvPr>
          <p:cNvSpPr>
            <a:spLocks noGrp="1"/>
          </p:cNvSpPr>
          <p:nvPr>
            <p:ph type="title"/>
          </p:nvPr>
        </p:nvSpPr>
        <p:spPr/>
        <p:txBody>
          <a:bodyPr/>
          <a:lstStyle/>
          <a:p>
            <a:r>
              <a:rPr lang="en-US" altLang="zh-CN" b="1" dirty="0" err="1"/>
              <a:t>JButton</a:t>
            </a:r>
            <a:r>
              <a:rPr lang="en-US" altLang="zh-CN" b="1" dirty="0"/>
              <a:t> Demo</a:t>
            </a:r>
            <a:endParaRPr lang="zh-CN" altLang="en-US" b="1" dirty="0"/>
          </a:p>
        </p:txBody>
      </p:sp>
      <p:sp>
        <p:nvSpPr>
          <p:cNvPr id="4" name="矩形 3">
            <a:extLst>
              <a:ext uri="{FF2B5EF4-FFF2-40B4-BE49-F238E27FC236}">
                <a16:creationId xmlns:a16="http://schemas.microsoft.com/office/drawing/2014/main" id="{F3B4D3C6-BB72-4D7F-B432-F64D18A3EC80}"/>
              </a:ext>
            </a:extLst>
          </p:cNvPr>
          <p:cNvSpPr/>
          <p:nvPr/>
        </p:nvSpPr>
        <p:spPr>
          <a:xfrm>
            <a:off x="981222" y="1271849"/>
            <a:ext cx="6629400" cy="4801314"/>
          </a:xfrm>
          <a:prstGeom prst="rect">
            <a:avLst/>
          </a:prstGeom>
        </p:spPr>
        <p:txBody>
          <a:bodyPr wrap="square">
            <a:spAutoFit/>
          </a:bodyPr>
          <a:lstStyle/>
          <a:p>
            <a:r>
              <a:rPr lang="en-US" altLang="zh-CN" dirty="0">
                <a:solidFill>
                  <a:srgbClr val="646464"/>
                </a:solidFill>
                <a:latin typeface="Calibri" panose="020F0502020204030204" pitchFamily="34" charset="0"/>
              </a:rPr>
              <a:t>  @Override</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actionPerformed</a:t>
            </a:r>
            <a:r>
              <a:rPr lang="en-US" altLang="zh-CN" b="1"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ActionEvent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arg0</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b="1" dirty="0">
                <a:solidFill>
                  <a:srgbClr val="7F0055"/>
                </a:solidFill>
                <a:latin typeface="Calibri" panose="020F0502020204030204" pitchFamily="34" charset="0"/>
              </a:rPr>
              <a:t>    if</a:t>
            </a:r>
            <a:r>
              <a:rPr lang="en-US" altLang="zh-CN" b="1" dirty="0">
                <a:solidFill>
                  <a:srgbClr val="000000"/>
                </a:solidFill>
                <a:latin typeface="Calibri" panose="020F0502020204030204" pitchFamily="34" charset="0"/>
              </a:rPr>
              <a:t>(</a:t>
            </a:r>
            <a:r>
              <a:rPr lang="en-US" altLang="zh-CN" b="1" dirty="0">
                <a:solidFill>
                  <a:srgbClr val="6A3E3E"/>
                </a:solidFill>
                <a:latin typeface="Calibri" panose="020F0502020204030204" pitchFamily="34" charset="0"/>
              </a:rPr>
              <a:t>arg0</a:t>
            </a:r>
            <a:r>
              <a:rPr lang="en-US" altLang="zh-CN" b="1" dirty="0">
                <a:solidFill>
                  <a:srgbClr val="000000"/>
                </a:solidFill>
                <a:latin typeface="Calibri" panose="020F0502020204030204" pitchFamily="34" charset="0"/>
              </a:rPr>
              <a:t>.getActionCommand().equals(</a:t>
            </a:r>
            <a:r>
              <a:rPr lang="en-US" altLang="zh-CN" b="1" dirty="0">
                <a:solidFill>
                  <a:srgbClr val="2A00FF"/>
                </a:solidFill>
                <a:latin typeface="Calibri" panose="020F0502020204030204" pitchFamily="34" charset="0"/>
              </a:rPr>
              <a:t>"Up"</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jlab</a:t>
            </a:r>
            <a:r>
              <a:rPr lang="en-US" altLang="zh-CN" dirty="0" err="1">
                <a:solidFill>
                  <a:srgbClr val="000000"/>
                </a:solidFill>
                <a:latin typeface="Calibri" panose="020F0502020204030204" pitchFamily="34" charset="0"/>
              </a:rPr>
              <a:t>.setText</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"You pressed Up."</a:t>
            </a:r>
            <a:r>
              <a:rPr lang="en-US" altLang="zh-CN"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else</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jlab</a:t>
            </a:r>
            <a:r>
              <a:rPr lang="en-US" altLang="zh-CN" dirty="0" err="1">
                <a:solidFill>
                  <a:srgbClr val="000000"/>
                </a:solidFill>
                <a:latin typeface="Calibri" panose="020F0502020204030204" pitchFamily="34" charset="0"/>
              </a:rPr>
              <a:t>.setText</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"You pressed Down."</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SwingUtilities.</a:t>
            </a:r>
            <a:r>
              <a:rPr lang="en-US" altLang="zh-CN" i="1" dirty="0" err="1">
                <a:solidFill>
                  <a:srgbClr val="000000"/>
                </a:solidFill>
                <a:latin typeface="Calibri" panose="020F0502020204030204" pitchFamily="34" charset="0"/>
              </a:rPr>
              <a:t>invokeLater</a:t>
            </a:r>
            <a:r>
              <a:rPr lang="en-US" altLang="zh-CN"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Runnable() {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run() { </a:t>
            </a:r>
          </a:p>
          <a:p>
            <a:r>
              <a:rPr lang="en-US" altLang="zh-CN" b="1" dirty="0">
                <a:solidFill>
                  <a:srgbClr val="7F0055"/>
                </a:solidFill>
                <a:latin typeface="Calibri" panose="020F0502020204030204" pitchFamily="34" charset="0"/>
              </a:rPr>
              <a:t>        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ButtonDemo</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endParaRPr lang="zh-CN" altLang="en-US" dirty="0">
              <a:latin typeface="Calibri" panose="020F0502020204030204" pitchFamily="34" charset="0"/>
            </a:endParaRP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27623475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3D1655-972D-43D3-8E78-238D8FE776A6}"/>
              </a:ext>
            </a:extLst>
          </p:cNvPr>
          <p:cNvSpPr>
            <a:spLocks noGrp="1"/>
          </p:cNvSpPr>
          <p:nvPr>
            <p:ph type="title"/>
          </p:nvPr>
        </p:nvSpPr>
        <p:spPr/>
        <p:txBody>
          <a:bodyPr/>
          <a:lstStyle/>
          <a:p>
            <a:r>
              <a:rPr lang="en-US" altLang="zh-CN" b="1" dirty="0"/>
              <a:t>The </a:t>
            </a:r>
            <a:r>
              <a:rPr lang="en-US" altLang="zh-CN" b="1" dirty="0" err="1"/>
              <a:t>getActionCommand</a:t>
            </a:r>
            <a:r>
              <a:rPr lang="en-US" altLang="zh-CN" b="1" dirty="0"/>
              <a:t>() Method</a:t>
            </a:r>
            <a:endParaRPr lang="zh-CN" altLang="en-US" b="1" dirty="0"/>
          </a:p>
        </p:txBody>
      </p:sp>
      <p:sp>
        <p:nvSpPr>
          <p:cNvPr id="3" name="内容占位符 2">
            <a:extLst>
              <a:ext uri="{FF2B5EF4-FFF2-40B4-BE49-F238E27FC236}">
                <a16:creationId xmlns:a16="http://schemas.microsoft.com/office/drawing/2014/main" id="{5EC66412-A5D7-49FB-809B-FD2FAC344210}"/>
              </a:ext>
            </a:extLst>
          </p:cNvPr>
          <p:cNvSpPr>
            <a:spLocks noGrp="1"/>
          </p:cNvSpPr>
          <p:nvPr>
            <p:ph idx="1"/>
          </p:nvPr>
        </p:nvSpPr>
        <p:spPr/>
        <p:txBody>
          <a:bodyPr/>
          <a:lstStyle/>
          <a:p>
            <a:r>
              <a:rPr lang="en-US" altLang="zh-CN" dirty="0"/>
              <a:t>The parameter passed to the </a:t>
            </a:r>
            <a:r>
              <a:rPr lang="en-US" altLang="zh-CN" b="1" dirty="0" err="1"/>
              <a:t>actionPerformed</a:t>
            </a:r>
            <a:r>
              <a:rPr lang="en-US" altLang="zh-CN" dirty="0"/>
              <a:t> method is an object of </a:t>
            </a:r>
            <a:r>
              <a:rPr lang="en-US" altLang="zh-CN" b="1" dirty="0" err="1"/>
              <a:t>ActionEvent</a:t>
            </a:r>
            <a:r>
              <a:rPr lang="en-US" altLang="zh-CN" dirty="0"/>
              <a:t>. It has a method called </a:t>
            </a:r>
            <a:r>
              <a:rPr lang="en-US" altLang="zh-CN" dirty="0" err="1"/>
              <a:t>getActionCommand</a:t>
            </a:r>
            <a:r>
              <a:rPr lang="en-US" altLang="zh-CN" dirty="0"/>
              <a:t>(). The usage is as follows:</a:t>
            </a:r>
          </a:p>
          <a:p>
            <a:pPr lvl="1"/>
            <a:r>
              <a:rPr lang="en-US" altLang="zh-CN" dirty="0"/>
              <a:t>String </a:t>
            </a:r>
            <a:r>
              <a:rPr lang="en-US" altLang="zh-CN" dirty="0" err="1"/>
              <a:t>getActionCommand</a:t>
            </a:r>
            <a:r>
              <a:rPr lang="en-US" altLang="zh-CN" dirty="0"/>
              <a:t>( )</a:t>
            </a:r>
          </a:p>
          <a:p>
            <a:r>
              <a:rPr lang="en-US" altLang="zh-CN" dirty="0"/>
              <a:t>The action command identifies the button. Thus, when using two or more buttons within the same application, the action command gives you an easy way </a:t>
            </a:r>
            <a:r>
              <a:rPr lang="en-US" altLang="zh-CN"/>
              <a:t>to determine which </a:t>
            </a:r>
            <a:r>
              <a:rPr lang="en-US" altLang="zh-CN" dirty="0"/>
              <a:t>button was pressed.</a:t>
            </a:r>
            <a:endParaRPr lang="zh-CN" altLang="en-US" dirty="0"/>
          </a:p>
        </p:txBody>
      </p:sp>
    </p:spTree>
    <p:extLst>
      <p:ext uri="{BB962C8B-B14F-4D97-AF65-F5344CB8AC3E}">
        <p14:creationId xmlns:p14="http://schemas.microsoft.com/office/powerpoint/2010/main" val="11834043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463711-96BA-40E5-93A1-798DF9885315}"/>
              </a:ext>
            </a:extLst>
          </p:cNvPr>
          <p:cNvSpPr>
            <a:spLocks noGrp="1"/>
          </p:cNvSpPr>
          <p:nvPr>
            <p:ph type="title"/>
          </p:nvPr>
        </p:nvSpPr>
        <p:spPr/>
        <p:txBody>
          <a:bodyPr/>
          <a:lstStyle/>
          <a:p>
            <a:r>
              <a:rPr lang="en-US" altLang="zh-CN" b="1" dirty="0"/>
              <a:t>Action Summary</a:t>
            </a:r>
            <a:endParaRPr lang="zh-CN" altLang="en-US" b="1" dirty="0"/>
          </a:p>
        </p:txBody>
      </p:sp>
      <p:sp>
        <p:nvSpPr>
          <p:cNvPr id="4" name="矩形 3">
            <a:extLst>
              <a:ext uri="{FF2B5EF4-FFF2-40B4-BE49-F238E27FC236}">
                <a16:creationId xmlns:a16="http://schemas.microsoft.com/office/drawing/2014/main" id="{E16B1CA3-BBB4-45AC-86A1-8E59E3BC0998}"/>
              </a:ext>
            </a:extLst>
          </p:cNvPr>
          <p:cNvSpPr/>
          <p:nvPr/>
        </p:nvSpPr>
        <p:spPr bwMode="auto">
          <a:xfrm>
            <a:off x="1392702" y="2489982"/>
            <a:ext cx="1448972" cy="407963"/>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Component</a:t>
            </a:r>
            <a:endParaRPr kumimoji="1" lang="zh-CN" altLang="en-US" sz="2000" b="0" i="0" u="none" strike="noStrike" cap="none" normalizeH="0" baseline="0" dirty="0">
              <a:ln>
                <a:noFill/>
              </a:ln>
              <a:solidFill>
                <a:schemeClr val="tx1"/>
              </a:solidFill>
              <a:effectLst/>
              <a:latin typeface="Times New Roman" pitchFamily="18" charset="0"/>
              <a:ea typeface="宋体" pitchFamily="2" charset="-122"/>
            </a:endParaRPr>
          </a:p>
        </p:txBody>
      </p:sp>
      <p:sp>
        <p:nvSpPr>
          <p:cNvPr id="5" name="文本框 4">
            <a:extLst>
              <a:ext uri="{FF2B5EF4-FFF2-40B4-BE49-F238E27FC236}">
                <a16:creationId xmlns:a16="http://schemas.microsoft.com/office/drawing/2014/main" id="{4B6CD05D-19E7-4B8F-97DE-6DD60F6DA362}"/>
              </a:ext>
            </a:extLst>
          </p:cNvPr>
          <p:cNvSpPr txBox="1"/>
          <p:nvPr/>
        </p:nvSpPr>
        <p:spPr>
          <a:xfrm>
            <a:off x="1392702" y="2033872"/>
            <a:ext cx="1716258" cy="369332"/>
          </a:xfrm>
          <a:prstGeom prst="rect">
            <a:avLst/>
          </a:prstGeom>
          <a:noFill/>
        </p:spPr>
        <p:txBody>
          <a:bodyPr wrap="square" rtlCol="0">
            <a:spAutoFit/>
          </a:bodyPr>
          <a:lstStyle/>
          <a:p>
            <a:r>
              <a:rPr lang="en-US" altLang="zh-CN" dirty="0"/>
              <a:t>Event Source</a:t>
            </a:r>
            <a:endParaRPr lang="zh-CN" altLang="en-US" dirty="0"/>
          </a:p>
        </p:txBody>
      </p:sp>
      <p:sp>
        <p:nvSpPr>
          <p:cNvPr id="6" name="矩形 5">
            <a:extLst>
              <a:ext uri="{FF2B5EF4-FFF2-40B4-BE49-F238E27FC236}">
                <a16:creationId xmlns:a16="http://schemas.microsoft.com/office/drawing/2014/main" id="{B0389473-0745-4DAB-82B7-10A003664221}"/>
              </a:ext>
            </a:extLst>
          </p:cNvPr>
          <p:cNvSpPr/>
          <p:nvPr/>
        </p:nvSpPr>
        <p:spPr bwMode="auto">
          <a:xfrm>
            <a:off x="5809957" y="2484039"/>
            <a:ext cx="1941341" cy="407963"/>
          </a:xfrm>
          <a:prstGeom prst="rect">
            <a:avLst/>
          </a:prstGeom>
          <a:solidFill>
            <a:srgbClr val="FF66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err="1">
                <a:ln>
                  <a:noFill/>
                </a:ln>
                <a:solidFill>
                  <a:schemeClr val="tx1"/>
                </a:solidFill>
                <a:effectLst/>
                <a:latin typeface="Times New Roman" pitchFamily="18" charset="0"/>
                <a:ea typeface="宋体" pitchFamily="2" charset="-122"/>
              </a:rPr>
              <a:t>XXXListener</a:t>
            </a:r>
            <a:endParaRPr kumimoji="1" lang="zh-CN" altLang="en-US" sz="20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8" name="直接箭头连接符 7">
            <a:extLst>
              <a:ext uri="{FF2B5EF4-FFF2-40B4-BE49-F238E27FC236}">
                <a16:creationId xmlns:a16="http://schemas.microsoft.com/office/drawing/2014/main" id="{AD4B625D-F7D3-4218-B243-C2EBA9FB43E5}"/>
              </a:ext>
            </a:extLst>
          </p:cNvPr>
          <p:cNvCxnSpPr>
            <a:stCxn id="4" idx="3"/>
            <a:endCxn id="6" idx="1"/>
          </p:cNvCxnSpPr>
          <p:nvPr/>
        </p:nvCxnSpPr>
        <p:spPr bwMode="auto">
          <a:xfrm flipV="1">
            <a:off x="2841674" y="2688021"/>
            <a:ext cx="2968283" cy="59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文本框 8">
            <a:extLst>
              <a:ext uri="{FF2B5EF4-FFF2-40B4-BE49-F238E27FC236}">
                <a16:creationId xmlns:a16="http://schemas.microsoft.com/office/drawing/2014/main" id="{9B6CA13C-42A7-4A86-B7CC-84EBD0988582}"/>
              </a:ext>
            </a:extLst>
          </p:cNvPr>
          <p:cNvSpPr txBox="1"/>
          <p:nvPr/>
        </p:nvSpPr>
        <p:spPr>
          <a:xfrm>
            <a:off x="3186333" y="2197437"/>
            <a:ext cx="1941341" cy="369332"/>
          </a:xfrm>
          <a:prstGeom prst="rect">
            <a:avLst/>
          </a:prstGeom>
          <a:noFill/>
        </p:spPr>
        <p:txBody>
          <a:bodyPr wrap="square" rtlCol="0">
            <a:spAutoFit/>
          </a:bodyPr>
          <a:lstStyle/>
          <a:p>
            <a:r>
              <a:rPr lang="en-US" altLang="zh-CN" dirty="0" err="1"/>
              <a:t>addXXXListerner</a:t>
            </a:r>
            <a:r>
              <a:rPr lang="en-US" altLang="zh-CN" dirty="0"/>
              <a:t>()</a:t>
            </a:r>
            <a:endParaRPr lang="zh-CN" altLang="en-US" dirty="0"/>
          </a:p>
        </p:txBody>
      </p:sp>
      <p:sp>
        <p:nvSpPr>
          <p:cNvPr id="10" name="文本框 9">
            <a:extLst>
              <a:ext uri="{FF2B5EF4-FFF2-40B4-BE49-F238E27FC236}">
                <a16:creationId xmlns:a16="http://schemas.microsoft.com/office/drawing/2014/main" id="{4CE7E0F4-7AFD-44F5-8818-36AD8B5A1F47}"/>
              </a:ext>
            </a:extLst>
          </p:cNvPr>
          <p:cNvSpPr txBox="1"/>
          <p:nvPr/>
        </p:nvSpPr>
        <p:spPr>
          <a:xfrm>
            <a:off x="5127674" y="4127777"/>
            <a:ext cx="3446585" cy="1200329"/>
          </a:xfrm>
          <a:prstGeom prst="rect">
            <a:avLst/>
          </a:prstGeom>
          <a:noFill/>
        </p:spPr>
        <p:txBody>
          <a:bodyPr wrap="square" rtlCol="0">
            <a:spAutoFit/>
          </a:bodyPr>
          <a:lstStyle/>
          <a:p>
            <a:r>
              <a:rPr lang="en-US" altLang="zh-CN" dirty="0"/>
              <a:t>@Override</a:t>
            </a:r>
          </a:p>
          <a:p>
            <a:r>
              <a:rPr lang="en-US" altLang="zh-CN" dirty="0"/>
              <a:t>public void XXXXXX(){</a:t>
            </a:r>
          </a:p>
          <a:p>
            <a:r>
              <a:rPr lang="en-US" altLang="zh-CN"/>
              <a:t>   …</a:t>
            </a:r>
            <a:endParaRPr lang="en-US" altLang="zh-CN" dirty="0"/>
          </a:p>
          <a:p>
            <a:r>
              <a:rPr lang="en-US" altLang="zh-CN" dirty="0"/>
              <a:t>}</a:t>
            </a:r>
            <a:endParaRPr lang="zh-CN" altLang="en-US" dirty="0"/>
          </a:p>
        </p:txBody>
      </p:sp>
      <p:cxnSp>
        <p:nvCxnSpPr>
          <p:cNvPr id="12" name="直接箭头连接符 11">
            <a:extLst>
              <a:ext uri="{FF2B5EF4-FFF2-40B4-BE49-F238E27FC236}">
                <a16:creationId xmlns:a16="http://schemas.microsoft.com/office/drawing/2014/main" id="{4F6E9BE5-9F54-4EFC-B542-4F6BAF399F9C}"/>
              </a:ext>
            </a:extLst>
          </p:cNvPr>
          <p:cNvCxnSpPr>
            <a:stCxn id="6" idx="2"/>
          </p:cNvCxnSpPr>
          <p:nvPr/>
        </p:nvCxnSpPr>
        <p:spPr bwMode="auto">
          <a:xfrm>
            <a:off x="6780628" y="2892002"/>
            <a:ext cx="14067" cy="123577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76D26FE6-7D12-43AF-A7A3-7702A2098A09}"/>
              </a:ext>
            </a:extLst>
          </p:cNvPr>
          <p:cNvCxnSpPr>
            <a:cxnSpLocks/>
          </p:cNvCxnSpPr>
          <p:nvPr/>
        </p:nvCxnSpPr>
        <p:spPr bwMode="auto">
          <a:xfrm flipV="1">
            <a:off x="685800" y="2892002"/>
            <a:ext cx="903849" cy="106805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文本框 15">
            <a:extLst>
              <a:ext uri="{FF2B5EF4-FFF2-40B4-BE49-F238E27FC236}">
                <a16:creationId xmlns:a16="http://schemas.microsoft.com/office/drawing/2014/main" id="{73962BAB-70DF-42E1-AEE2-3AD0B3884EF8}"/>
              </a:ext>
            </a:extLst>
          </p:cNvPr>
          <p:cNvSpPr txBox="1"/>
          <p:nvPr/>
        </p:nvSpPr>
        <p:spPr>
          <a:xfrm>
            <a:off x="253218" y="3960056"/>
            <a:ext cx="903849" cy="369332"/>
          </a:xfrm>
          <a:prstGeom prst="rect">
            <a:avLst/>
          </a:prstGeom>
          <a:noFill/>
        </p:spPr>
        <p:txBody>
          <a:bodyPr wrap="square" rtlCol="0">
            <a:spAutoFit/>
          </a:bodyPr>
          <a:lstStyle/>
          <a:p>
            <a:r>
              <a:rPr lang="en-US" altLang="zh-CN" dirty="0"/>
              <a:t>Event</a:t>
            </a:r>
            <a:endParaRPr lang="zh-CN" altLang="en-US" dirty="0"/>
          </a:p>
        </p:txBody>
      </p:sp>
    </p:spTree>
    <p:extLst>
      <p:ext uri="{BB962C8B-B14F-4D97-AF65-F5344CB8AC3E}">
        <p14:creationId xmlns:p14="http://schemas.microsoft.com/office/powerpoint/2010/main" val="39276632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A69977-5021-425C-822E-477D45D2557F}"/>
              </a:ext>
            </a:extLst>
          </p:cNvPr>
          <p:cNvSpPr>
            <a:spLocks noGrp="1"/>
          </p:cNvSpPr>
          <p:nvPr>
            <p:ph type="title"/>
          </p:nvPr>
        </p:nvSpPr>
        <p:spPr/>
        <p:txBody>
          <a:bodyPr/>
          <a:lstStyle/>
          <a:p>
            <a:r>
              <a:rPr lang="en-US" altLang="zh-CN" b="1" dirty="0"/>
              <a:t>Work with </a:t>
            </a:r>
            <a:r>
              <a:rPr lang="en-US" altLang="zh-CN" b="1" dirty="0" err="1"/>
              <a:t>JTextField</a:t>
            </a:r>
            <a:endParaRPr lang="zh-CN" altLang="en-US" dirty="0"/>
          </a:p>
        </p:txBody>
      </p:sp>
      <p:sp>
        <p:nvSpPr>
          <p:cNvPr id="3" name="内容占位符 2">
            <a:extLst>
              <a:ext uri="{FF2B5EF4-FFF2-40B4-BE49-F238E27FC236}">
                <a16:creationId xmlns:a16="http://schemas.microsoft.com/office/drawing/2014/main" id="{7BCCC009-03C1-443A-9A57-87517977F769}"/>
              </a:ext>
            </a:extLst>
          </p:cNvPr>
          <p:cNvSpPr>
            <a:spLocks noGrp="1"/>
          </p:cNvSpPr>
          <p:nvPr>
            <p:ph idx="1"/>
          </p:nvPr>
        </p:nvSpPr>
        <p:spPr/>
        <p:txBody>
          <a:bodyPr/>
          <a:lstStyle/>
          <a:p>
            <a:r>
              <a:rPr lang="en-US" altLang="zh-CN" b="1" dirty="0" err="1"/>
              <a:t>JTextField</a:t>
            </a:r>
            <a:r>
              <a:rPr lang="en-US" altLang="zh-CN" b="1" dirty="0"/>
              <a:t> </a:t>
            </a:r>
            <a:r>
              <a:rPr lang="en-US" altLang="zh-CN" dirty="0"/>
              <a:t>defines several constructors. The one we will use is shown here:</a:t>
            </a:r>
          </a:p>
          <a:p>
            <a:pPr lvl="1"/>
            <a:r>
              <a:rPr lang="en-US" altLang="zh-CN" dirty="0" err="1"/>
              <a:t>JTextField</a:t>
            </a:r>
            <a:r>
              <a:rPr lang="en-US" altLang="zh-CN" dirty="0"/>
              <a:t>(int </a:t>
            </a:r>
            <a:r>
              <a:rPr lang="en-US" altLang="zh-CN" i="1" dirty="0"/>
              <a:t>cols</a:t>
            </a:r>
            <a:r>
              <a:rPr lang="en-US" altLang="zh-CN" dirty="0"/>
              <a:t>)</a:t>
            </a:r>
          </a:p>
          <a:p>
            <a:r>
              <a:rPr lang="en-US" altLang="zh-CN" dirty="0"/>
              <a:t>Here, </a:t>
            </a:r>
            <a:r>
              <a:rPr lang="en-US" altLang="zh-CN" i="1" dirty="0"/>
              <a:t>cols </a:t>
            </a:r>
            <a:r>
              <a:rPr lang="en-US" altLang="zh-CN" dirty="0"/>
              <a:t>specifies the width of the text field in columns. It is important to understand that you can enter a string that is longer than the number of columns. It’s just that the physical size of the text field on the screen will be </a:t>
            </a:r>
            <a:r>
              <a:rPr lang="en-US" altLang="zh-CN" i="1" dirty="0"/>
              <a:t>cols </a:t>
            </a:r>
            <a:r>
              <a:rPr lang="en-US" altLang="zh-CN" dirty="0"/>
              <a:t>columns wide.</a:t>
            </a:r>
            <a:endParaRPr lang="zh-CN" altLang="en-US" dirty="0"/>
          </a:p>
        </p:txBody>
      </p:sp>
    </p:spTree>
    <p:extLst>
      <p:ext uri="{BB962C8B-B14F-4D97-AF65-F5344CB8AC3E}">
        <p14:creationId xmlns:p14="http://schemas.microsoft.com/office/powerpoint/2010/main" val="22067994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A6F2FB-9366-484C-826D-CC1AB5FADBA8}"/>
              </a:ext>
            </a:extLst>
          </p:cNvPr>
          <p:cNvSpPr>
            <a:spLocks noGrp="1"/>
          </p:cNvSpPr>
          <p:nvPr>
            <p:ph type="title"/>
          </p:nvPr>
        </p:nvSpPr>
        <p:spPr/>
        <p:txBody>
          <a:bodyPr/>
          <a:lstStyle/>
          <a:p>
            <a:r>
              <a:rPr lang="en-US" altLang="zh-CN" b="1" dirty="0"/>
              <a:t>Work with </a:t>
            </a:r>
            <a:r>
              <a:rPr lang="en-US" altLang="zh-CN" b="1" dirty="0" err="1"/>
              <a:t>JTextField</a:t>
            </a:r>
            <a:endParaRPr lang="zh-CN" altLang="en-US" dirty="0"/>
          </a:p>
        </p:txBody>
      </p:sp>
      <p:sp>
        <p:nvSpPr>
          <p:cNvPr id="3" name="内容占位符 2">
            <a:extLst>
              <a:ext uri="{FF2B5EF4-FFF2-40B4-BE49-F238E27FC236}">
                <a16:creationId xmlns:a16="http://schemas.microsoft.com/office/drawing/2014/main" id="{3DD12B42-A0F3-44D5-AB3B-9BF8E73A7E47}"/>
              </a:ext>
            </a:extLst>
          </p:cNvPr>
          <p:cNvSpPr>
            <a:spLocks noGrp="1"/>
          </p:cNvSpPr>
          <p:nvPr>
            <p:ph idx="1"/>
          </p:nvPr>
        </p:nvSpPr>
        <p:spPr/>
        <p:txBody>
          <a:bodyPr/>
          <a:lstStyle/>
          <a:p>
            <a:r>
              <a:rPr lang="en-US" altLang="zh-CN" dirty="0"/>
              <a:t>When you press ENTER when inputting into a text field, an </a:t>
            </a:r>
            <a:r>
              <a:rPr lang="en-US" altLang="zh-CN" b="1" dirty="0" err="1"/>
              <a:t>ActionEvent</a:t>
            </a:r>
            <a:r>
              <a:rPr lang="en-US" altLang="zh-CN" b="1" dirty="0"/>
              <a:t> </a:t>
            </a:r>
            <a:r>
              <a:rPr lang="en-US" altLang="zh-CN" dirty="0"/>
              <a:t>is generated. Therefore, </a:t>
            </a:r>
            <a:r>
              <a:rPr lang="en-US" altLang="zh-CN" b="1" dirty="0" err="1"/>
              <a:t>JTextField</a:t>
            </a:r>
            <a:r>
              <a:rPr lang="en-US" altLang="zh-CN" b="1" dirty="0"/>
              <a:t> </a:t>
            </a:r>
            <a:r>
              <a:rPr lang="en-US" altLang="zh-CN" dirty="0"/>
              <a:t>provides the </a:t>
            </a:r>
            <a:r>
              <a:rPr lang="en-US" altLang="zh-CN" b="1" dirty="0" err="1"/>
              <a:t>addActionListener</a:t>
            </a:r>
            <a:r>
              <a:rPr lang="en-US" altLang="zh-CN" b="1" dirty="0"/>
              <a:t>( ) </a:t>
            </a:r>
            <a:r>
              <a:rPr lang="en-US" altLang="zh-CN" dirty="0"/>
              <a:t>and </a:t>
            </a:r>
            <a:r>
              <a:rPr lang="en-US" altLang="zh-CN" b="1" dirty="0" err="1"/>
              <a:t>removeActionListener</a:t>
            </a:r>
            <a:r>
              <a:rPr lang="en-US" altLang="zh-CN" b="1" dirty="0"/>
              <a:t>( ) </a:t>
            </a:r>
            <a:r>
              <a:rPr lang="en-US" altLang="zh-CN" dirty="0"/>
              <a:t>methods. To handle action events, you must implement the </a:t>
            </a:r>
            <a:r>
              <a:rPr lang="en-US" altLang="zh-CN" b="1" dirty="0" err="1"/>
              <a:t>actionPerformed</a:t>
            </a:r>
            <a:r>
              <a:rPr lang="en-US" altLang="zh-CN" b="1" dirty="0"/>
              <a:t>( ) </a:t>
            </a:r>
            <a:r>
              <a:rPr lang="en-US" altLang="zh-CN" dirty="0"/>
              <a:t>method defined by the </a:t>
            </a:r>
            <a:r>
              <a:rPr lang="en-US" altLang="zh-CN" b="1" dirty="0"/>
              <a:t>ActionListener </a:t>
            </a:r>
            <a:r>
              <a:rPr lang="en-US" altLang="zh-CN" dirty="0"/>
              <a:t>interface.</a:t>
            </a:r>
          </a:p>
          <a:p>
            <a:r>
              <a:rPr lang="en-US" altLang="zh-CN" dirty="0" err="1"/>
              <a:t>A</a:t>
            </a:r>
            <a:r>
              <a:rPr lang="en-US" altLang="zh-CN" b="1" dirty="0" err="1"/>
              <a:t>JTextField</a:t>
            </a:r>
            <a:r>
              <a:rPr lang="en-US" altLang="zh-CN" b="1" dirty="0"/>
              <a:t> </a:t>
            </a:r>
            <a:r>
              <a:rPr lang="en-US" altLang="zh-CN" dirty="0"/>
              <a:t>has an action command string associated with it. You will usually set the action command to a fixed value of your own choosing by calling the </a:t>
            </a:r>
            <a:r>
              <a:rPr lang="en-US" altLang="zh-CN" b="1" dirty="0" err="1"/>
              <a:t>setActionCommand</a:t>
            </a:r>
            <a:r>
              <a:rPr lang="en-US" altLang="zh-CN" b="1" dirty="0"/>
              <a:t>( ) </a:t>
            </a:r>
            <a:r>
              <a:rPr lang="en-US" altLang="zh-CN" dirty="0"/>
              <a:t>method, shown here:</a:t>
            </a:r>
          </a:p>
          <a:p>
            <a:pPr lvl="1"/>
            <a:r>
              <a:rPr lang="en-US" altLang="zh-CN" dirty="0"/>
              <a:t>void </a:t>
            </a:r>
            <a:r>
              <a:rPr lang="en-US" altLang="zh-CN" dirty="0" err="1"/>
              <a:t>setActionCommand</a:t>
            </a:r>
            <a:r>
              <a:rPr lang="en-US" altLang="zh-CN" dirty="0"/>
              <a:t>(String </a:t>
            </a:r>
            <a:r>
              <a:rPr lang="en-US" altLang="zh-CN" i="1" dirty="0" err="1"/>
              <a:t>cmd</a:t>
            </a:r>
            <a:r>
              <a:rPr lang="en-US" altLang="zh-CN" dirty="0"/>
              <a:t>)</a:t>
            </a:r>
            <a:endParaRPr lang="zh-CN" altLang="en-US" dirty="0"/>
          </a:p>
        </p:txBody>
      </p:sp>
    </p:spTree>
    <p:extLst>
      <p:ext uri="{BB962C8B-B14F-4D97-AF65-F5344CB8AC3E}">
        <p14:creationId xmlns:p14="http://schemas.microsoft.com/office/powerpoint/2010/main" val="40026489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A61308-2DF1-4266-BC47-7EA8B3C868CE}"/>
              </a:ext>
            </a:extLst>
          </p:cNvPr>
          <p:cNvSpPr>
            <a:spLocks noGrp="1"/>
          </p:cNvSpPr>
          <p:nvPr>
            <p:ph type="title"/>
          </p:nvPr>
        </p:nvSpPr>
        <p:spPr/>
        <p:txBody>
          <a:bodyPr/>
          <a:lstStyle/>
          <a:p>
            <a:r>
              <a:rPr lang="en-US" altLang="zh-CN" b="1" dirty="0"/>
              <a:t>Work with </a:t>
            </a:r>
            <a:r>
              <a:rPr lang="en-US" altLang="zh-CN" b="1" dirty="0" err="1"/>
              <a:t>JTextField</a:t>
            </a:r>
            <a:endParaRPr lang="zh-CN" altLang="en-US" dirty="0"/>
          </a:p>
        </p:txBody>
      </p:sp>
      <p:sp>
        <p:nvSpPr>
          <p:cNvPr id="3" name="内容占位符 2">
            <a:extLst>
              <a:ext uri="{FF2B5EF4-FFF2-40B4-BE49-F238E27FC236}">
                <a16:creationId xmlns:a16="http://schemas.microsoft.com/office/drawing/2014/main" id="{7370A868-FA6A-44A6-AF1E-4D660A6D58E4}"/>
              </a:ext>
            </a:extLst>
          </p:cNvPr>
          <p:cNvSpPr>
            <a:spLocks noGrp="1"/>
          </p:cNvSpPr>
          <p:nvPr>
            <p:ph idx="1"/>
          </p:nvPr>
        </p:nvSpPr>
        <p:spPr/>
        <p:txBody>
          <a:bodyPr/>
          <a:lstStyle/>
          <a:p>
            <a:r>
              <a:rPr lang="en-US" altLang="zh-CN" dirty="0"/>
              <a:t>To obtain the string that is currently displayed in the text field, call </a:t>
            </a:r>
            <a:r>
              <a:rPr lang="en-US" altLang="zh-CN" b="1" dirty="0" err="1"/>
              <a:t>getText</a:t>
            </a:r>
            <a:r>
              <a:rPr lang="en-US" altLang="zh-CN" b="1" dirty="0"/>
              <a:t>( ) </a:t>
            </a:r>
            <a:r>
              <a:rPr lang="en-US" altLang="zh-CN" dirty="0"/>
              <a:t>on the </a:t>
            </a:r>
            <a:r>
              <a:rPr lang="en-US" altLang="zh-CN" b="1" dirty="0" err="1"/>
              <a:t>JTextField</a:t>
            </a:r>
            <a:r>
              <a:rPr lang="en-US" altLang="zh-CN" b="1" dirty="0"/>
              <a:t> </a:t>
            </a:r>
            <a:r>
              <a:rPr lang="en-US" altLang="zh-CN" dirty="0"/>
              <a:t>instance. It is declared as shown here:</a:t>
            </a:r>
          </a:p>
          <a:p>
            <a:pPr lvl="1"/>
            <a:r>
              <a:rPr lang="en-US" altLang="zh-CN" dirty="0"/>
              <a:t>String </a:t>
            </a:r>
            <a:r>
              <a:rPr lang="en-US" altLang="zh-CN" dirty="0" err="1"/>
              <a:t>getText</a:t>
            </a:r>
            <a:r>
              <a:rPr lang="en-US" altLang="zh-CN" dirty="0"/>
              <a:t>( )</a:t>
            </a:r>
          </a:p>
          <a:p>
            <a:r>
              <a:rPr lang="en-US" altLang="zh-CN" dirty="0"/>
              <a:t>You can set the text in a </a:t>
            </a:r>
            <a:r>
              <a:rPr lang="en-US" altLang="zh-CN" b="1" dirty="0" err="1"/>
              <a:t>JTextField</a:t>
            </a:r>
            <a:r>
              <a:rPr lang="en-US" altLang="zh-CN" b="1" dirty="0"/>
              <a:t> </a:t>
            </a:r>
            <a:r>
              <a:rPr lang="en-US" altLang="zh-CN" dirty="0"/>
              <a:t>by calling </a:t>
            </a:r>
            <a:r>
              <a:rPr lang="en-US" altLang="zh-CN" b="1" dirty="0" err="1"/>
              <a:t>setText</a:t>
            </a:r>
            <a:r>
              <a:rPr lang="en-US" altLang="zh-CN" b="1" dirty="0"/>
              <a:t>( )</a:t>
            </a:r>
            <a:r>
              <a:rPr lang="en-US" altLang="zh-CN" dirty="0"/>
              <a:t>, shown next:</a:t>
            </a:r>
          </a:p>
          <a:p>
            <a:pPr lvl="1"/>
            <a:r>
              <a:rPr lang="en-US" altLang="zh-CN" dirty="0"/>
              <a:t>void </a:t>
            </a:r>
            <a:r>
              <a:rPr lang="en-US" altLang="zh-CN" dirty="0" err="1"/>
              <a:t>setText</a:t>
            </a:r>
            <a:r>
              <a:rPr lang="en-US" altLang="zh-CN" dirty="0"/>
              <a:t>(String </a:t>
            </a:r>
            <a:r>
              <a:rPr lang="en-US" altLang="zh-CN" i="1" dirty="0"/>
              <a:t>text</a:t>
            </a:r>
            <a:r>
              <a:rPr lang="en-US" altLang="zh-CN" dirty="0"/>
              <a:t>)</a:t>
            </a:r>
          </a:p>
          <a:p>
            <a:r>
              <a:rPr lang="en-US" altLang="zh-CN"/>
              <a:t>Here, </a:t>
            </a:r>
            <a:r>
              <a:rPr lang="en-US" altLang="zh-CN" i="1"/>
              <a:t>text </a:t>
            </a:r>
            <a:r>
              <a:rPr lang="en-US" altLang="zh-CN"/>
              <a:t>is the string that will be put into the text field.</a:t>
            </a:r>
            <a:endParaRPr lang="zh-CN" altLang="en-US" dirty="0"/>
          </a:p>
        </p:txBody>
      </p:sp>
    </p:spTree>
    <p:extLst>
      <p:ext uri="{BB962C8B-B14F-4D97-AF65-F5344CB8AC3E}">
        <p14:creationId xmlns:p14="http://schemas.microsoft.com/office/powerpoint/2010/main" val="12472146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997C130-DED2-4C53-A23A-2159479139BA}"/>
              </a:ext>
            </a:extLst>
          </p:cNvPr>
          <p:cNvSpPr/>
          <p:nvPr/>
        </p:nvSpPr>
        <p:spPr>
          <a:xfrm>
            <a:off x="1266092" y="335845"/>
            <a:ext cx="7230793" cy="6186309"/>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TFDemo</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implements</a:t>
            </a:r>
            <a:r>
              <a:rPr lang="en-US" altLang="zh-CN" b="1" dirty="0">
                <a:solidFill>
                  <a:srgbClr val="000000"/>
                </a:solidFill>
                <a:latin typeface="Calibri" panose="020F0502020204030204" pitchFamily="34" charset="0"/>
              </a:rPr>
              <a:t> ActionListener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JTextField</a:t>
            </a:r>
            <a:r>
              <a:rPr lang="en-US" altLang="zh-CN" dirty="0">
                <a:solidFill>
                  <a:srgbClr val="000000"/>
                </a:solidFill>
                <a:latin typeface="Calibri" panose="020F0502020204030204" pitchFamily="34" charset="0"/>
              </a:rPr>
              <a:t> </a:t>
            </a:r>
            <a:r>
              <a:rPr lang="en-US" altLang="zh-CN" dirty="0" err="1">
                <a:solidFill>
                  <a:srgbClr val="0000C0"/>
                </a:solidFill>
                <a:latin typeface="Calibri" panose="020F0502020204030204" pitchFamily="34" charset="0"/>
              </a:rPr>
              <a:t>jtf</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JButton</a:t>
            </a:r>
            <a:r>
              <a:rPr lang="en-US" altLang="zh-CN" dirty="0">
                <a:solidFill>
                  <a:srgbClr val="000000"/>
                </a:solidFill>
                <a:latin typeface="Calibri" panose="020F0502020204030204" pitchFamily="34" charset="0"/>
              </a:rPr>
              <a:t> </a:t>
            </a:r>
            <a:r>
              <a:rPr lang="en-US" altLang="zh-CN" dirty="0" err="1">
                <a:solidFill>
                  <a:srgbClr val="0000C0"/>
                </a:solidFill>
                <a:latin typeface="Calibri" panose="020F0502020204030204" pitchFamily="34" charset="0"/>
              </a:rPr>
              <a:t>jbtnRev</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JLabel</a:t>
            </a:r>
            <a:r>
              <a:rPr lang="en-US" altLang="zh-CN" dirty="0">
                <a:solidFill>
                  <a:srgbClr val="000000"/>
                </a:solidFill>
                <a:latin typeface="Calibri" panose="020F0502020204030204" pitchFamily="34" charset="0"/>
              </a:rPr>
              <a:t> </a:t>
            </a:r>
            <a:r>
              <a:rPr lang="en-US" altLang="zh-CN" dirty="0" err="1">
                <a:solidFill>
                  <a:srgbClr val="0000C0"/>
                </a:solidFill>
                <a:latin typeface="Calibri" panose="020F0502020204030204" pitchFamily="34" charset="0"/>
              </a:rPr>
              <a:t>jlabPrompt</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jlabContents</a:t>
            </a:r>
            <a:r>
              <a:rPr lang="en-US" altLang="zh-CN" dirty="0">
                <a:solidFill>
                  <a:srgbClr val="000000"/>
                </a:solidFill>
                <a:latin typeface="Calibri" panose="020F0502020204030204" pitchFamily="34" charset="0"/>
              </a:rPr>
              <a:t>;</a:t>
            </a:r>
          </a:p>
          <a:p>
            <a:endParaRPr lang="zh-CN" altLang="en-US" dirty="0">
              <a:latin typeface="Calibri" panose="020F0502020204030204" pitchFamily="34" charset="0"/>
            </a:endParaRP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TFDemo</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JFrame</a:t>
            </a:r>
            <a:r>
              <a:rPr lang="en-US" altLang="zh-CN" dirty="0">
                <a:solidFill>
                  <a:srgbClr val="000000"/>
                </a:solidFill>
                <a:latin typeface="Calibri" panose="020F0502020204030204" pitchFamily="34" charset="0"/>
              </a:rPr>
              <a:t> </a:t>
            </a:r>
            <a:r>
              <a:rPr lang="en-US" altLang="zh-CN" dirty="0" err="1">
                <a:solidFill>
                  <a:srgbClr val="6A3E3E"/>
                </a:solidFill>
                <a:latin typeface="Calibri" panose="020F0502020204030204" pitchFamily="34" charset="0"/>
              </a:rPr>
              <a:t>jfrm</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JFrame</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"Use a Text Field"</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jfrm</a:t>
            </a:r>
            <a:r>
              <a:rPr lang="en-US" altLang="zh-CN" dirty="0" err="1">
                <a:solidFill>
                  <a:srgbClr val="000000"/>
                </a:solidFill>
                <a:latin typeface="Calibri" panose="020F0502020204030204" pitchFamily="34" charset="0"/>
              </a:rPr>
              <a:t>.setLayout</a:t>
            </a:r>
            <a:r>
              <a:rPr lang="en-US" altLang="zh-CN"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FlowLayout</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jfrm</a:t>
            </a:r>
            <a:r>
              <a:rPr lang="en-US" altLang="zh-CN" dirty="0" err="1">
                <a:solidFill>
                  <a:srgbClr val="000000"/>
                </a:solidFill>
                <a:latin typeface="Calibri" panose="020F0502020204030204" pitchFamily="34" charset="0"/>
              </a:rPr>
              <a:t>.setBounds</a:t>
            </a:r>
            <a:r>
              <a:rPr lang="en-US" altLang="zh-CN" dirty="0">
                <a:solidFill>
                  <a:srgbClr val="000000"/>
                </a:solidFill>
                <a:latin typeface="Calibri" panose="020F0502020204030204" pitchFamily="34" charset="0"/>
              </a:rPr>
              <a:t>(100,100,240,120);</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jfrm</a:t>
            </a:r>
            <a:r>
              <a:rPr lang="en-US" altLang="zh-CN" dirty="0" err="1">
                <a:solidFill>
                  <a:srgbClr val="000000"/>
                </a:solidFill>
                <a:latin typeface="Calibri" panose="020F0502020204030204" pitchFamily="34" charset="0"/>
              </a:rPr>
              <a:t>.setDefaultCloseOperation</a:t>
            </a:r>
            <a:r>
              <a:rPr lang="en-US" altLang="zh-CN" dirty="0">
                <a:solidFill>
                  <a:srgbClr val="000000"/>
                </a:solidFill>
                <a:latin typeface="Calibri" panose="020F0502020204030204" pitchFamily="34" charset="0"/>
              </a:rPr>
              <a:t>(</a:t>
            </a:r>
            <a:r>
              <a:rPr lang="en-US" altLang="zh-CN" dirty="0" err="1">
                <a:solidFill>
                  <a:srgbClr val="000000"/>
                </a:solidFill>
                <a:latin typeface="Calibri" panose="020F0502020204030204" pitchFamily="34" charset="0"/>
              </a:rPr>
              <a:t>JFrame.</a:t>
            </a:r>
            <a:r>
              <a:rPr lang="en-US" altLang="zh-CN" b="1" i="1" dirty="0" err="1">
                <a:solidFill>
                  <a:srgbClr val="0000C0"/>
                </a:solidFill>
                <a:latin typeface="Calibri" panose="020F0502020204030204" pitchFamily="34" charset="0"/>
              </a:rPr>
              <a:t>EXIT_ON_CLOSE</a:t>
            </a:r>
            <a:r>
              <a:rPr lang="en-US" altLang="zh-CN" b="1" i="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jtf</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JTextField</a:t>
            </a:r>
            <a:r>
              <a:rPr lang="en-US" altLang="zh-CN" b="1" dirty="0">
                <a:solidFill>
                  <a:srgbClr val="000000"/>
                </a:solidFill>
                <a:latin typeface="Calibri" panose="020F0502020204030204" pitchFamily="34" charset="0"/>
              </a:rPr>
              <a:t>(10);</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JButton</a:t>
            </a:r>
            <a:r>
              <a:rPr lang="en-US" altLang="zh-CN" dirty="0">
                <a:solidFill>
                  <a:srgbClr val="000000"/>
                </a:solidFill>
                <a:latin typeface="Calibri" panose="020F0502020204030204" pitchFamily="34" charset="0"/>
              </a:rPr>
              <a:t> </a:t>
            </a:r>
            <a:r>
              <a:rPr lang="en-US" altLang="zh-CN" dirty="0" err="1">
                <a:solidFill>
                  <a:srgbClr val="6A3E3E"/>
                </a:solidFill>
                <a:latin typeface="Calibri" panose="020F0502020204030204" pitchFamily="34" charset="0"/>
              </a:rPr>
              <a:t>jbtnRev</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JButton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"Reverse"</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jtf</a:t>
            </a:r>
            <a:r>
              <a:rPr lang="en-US" altLang="zh-CN" dirty="0" err="1">
                <a:solidFill>
                  <a:srgbClr val="000000"/>
                </a:solidFill>
                <a:latin typeface="Calibri" panose="020F0502020204030204" pitchFamily="34" charset="0"/>
              </a:rPr>
              <a:t>.addActionListener</a:t>
            </a:r>
            <a:r>
              <a:rPr lang="en-US" altLang="zh-CN"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this</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jbtnRev</a:t>
            </a:r>
            <a:r>
              <a:rPr lang="en-US" altLang="zh-CN" dirty="0" err="1">
                <a:solidFill>
                  <a:srgbClr val="000000"/>
                </a:solidFill>
                <a:latin typeface="Calibri" panose="020F0502020204030204" pitchFamily="34" charset="0"/>
              </a:rPr>
              <a:t>.addActionListener</a:t>
            </a:r>
            <a:r>
              <a:rPr lang="en-US" altLang="zh-CN"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this</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jlabPrompt</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JLabel</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"Enter text:"</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jlabContents</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JLabel</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jfrm</a:t>
            </a:r>
            <a:r>
              <a:rPr lang="en-US" altLang="zh-CN" dirty="0" err="1">
                <a:solidFill>
                  <a:srgbClr val="000000"/>
                </a:solidFill>
                <a:latin typeface="Calibri" panose="020F0502020204030204" pitchFamily="34" charset="0"/>
              </a:rPr>
              <a:t>.add</a:t>
            </a:r>
            <a:r>
              <a:rPr lang="en-US" altLang="zh-CN" dirty="0">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jlabPrompt</a:t>
            </a:r>
            <a:r>
              <a:rPr lang="en-US" altLang="zh-CN"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jfrm</a:t>
            </a:r>
            <a:r>
              <a:rPr lang="en-US" altLang="zh-CN" dirty="0" err="1">
                <a:solidFill>
                  <a:srgbClr val="000000"/>
                </a:solidFill>
                <a:latin typeface="Calibri" panose="020F0502020204030204" pitchFamily="34" charset="0"/>
              </a:rPr>
              <a:t>.add</a:t>
            </a:r>
            <a:r>
              <a:rPr lang="en-US" altLang="zh-CN" dirty="0">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jtf</a:t>
            </a:r>
            <a:r>
              <a:rPr lang="en-US" altLang="zh-CN"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jfrm</a:t>
            </a:r>
            <a:r>
              <a:rPr lang="en-US" altLang="zh-CN" dirty="0" err="1">
                <a:solidFill>
                  <a:srgbClr val="000000"/>
                </a:solidFill>
                <a:latin typeface="Calibri" panose="020F0502020204030204" pitchFamily="34" charset="0"/>
              </a:rPr>
              <a:t>.add</a:t>
            </a:r>
            <a:r>
              <a:rPr lang="en-US" altLang="zh-CN" dirty="0">
                <a:solidFill>
                  <a:srgbClr val="000000"/>
                </a:solidFill>
                <a:latin typeface="Calibri" panose="020F0502020204030204" pitchFamily="34" charset="0"/>
              </a:rPr>
              <a:t>(</a:t>
            </a:r>
            <a:r>
              <a:rPr lang="en-US" altLang="zh-CN" dirty="0" err="1">
                <a:solidFill>
                  <a:srgbClr val="6A3E3E"/>
                </a:solidFill>
                <a:latin typeface="Calibri" panose="020F0502020204030204" pitchFamily="34" charset="0"/>
              </a:rPr>
              <a:t>jbtnRev</a:t>
            </a:r>
            <a:r>
              <a:rPr lang="en-US" altLang="zh-CN"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jfrm</a:t>
            </a:r>
            <a:r>
              <a:rPr lang="en-US" altLang="zh-CN" dirty="0" err="1">
                <a:solidFill>
                  <a:srgbClr val="000000"/>
                </a:solidFill>
                <a:latin typeface="Calibri" panose="020F0502020204030204" pitchFamily="34" charset="0"/>
              </a:rPr>
              <a:t>.add</a:t>
            </a:r>
            <a:r>
              <a:rPr lang="en-US" altLang="zh-CN" dirty="0">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jlabContents</a:t>
            </a:r>
            <a:r>
              <a:rPr lang="en-US" altLang="zh-CN"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jfrm</a:t>
            </a:r>
            <a:r>
              <a:rPr lang="en-US" altLang="zh-CN" dirty="0" err="1">
                <a:solidFill>
                  <a:srgbClr val="000000"/>
                </a:solidFill>
                <a:latin typeface="Calibri" panose="020F0502020204030204" pitchFamily="34" charset="0"/>
              </a:rPr>
              <a:t>.setVisible</a:t>
            </a:r>
            <a:r>
              <a:rPr lang="en-US" altLang="zh-CN"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true</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endParaRPr lang="zh-CN" altLang="en-US" dirty="0"/>
          </a:p>
        </p:txBody>
      </p:sp>
    </p:spTree>
    <p:extLst>
      <p:ext uri="{BB962C8B-B14F-4D97-AF65-F5344CB8AC3E}">
        <p14:creationId xmlns:p14="http://schemas.microsoft.com/office/powerpoint/2010/main" val="25127973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05570D3-8440-4078-A081-C1A3102978F4}"/>
              </a:ext>
            </a:extLst>
          </p:cNvPr>
          <p:cNvSpPr/>
          <p:nvPr/>
        </p:nvSpPr>
        <p:spPr>
          <a:xfrm>
            <a:off x="1195754" y="335845"/>
            <a:ext cx="6752492" cy="6186309"/>
          </a:xfrm>
          <a:prstGeom prst="rect">
            <a:avLst/>
          </a:prstGeom>
        </p:spPr>
        <p:txBody>
          <a:bodyPr wrap="square">
            <a:spAutoFit/>
          </a:bodyPr>
          <a:lstStyle/>
          <a:p>
            <a:r>
              <a:rPr lang="en-US" altLang="zh-CN" dirty="0">
                <a:solidFill>
                  <a:srgbClr val="646464"/>
                </a:solidFill>
                <a:latin typeface="Calibri" panose="020F0502020204030204" pitchFamily="34" charset="0"/>
              </a:rPr>
              <a:t>  @Override</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actionPerformed</a:t>
            </a:r>
            <a:r>
              <a:rPr lang="en-US" altLang="zh-CN" b="1"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ActionEvent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arg0</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b="1" dirty="0">
                <a:solidFill>
                  <a:srgbClr val="7F0055"/>
                </a:solidFill>
                <a:latin typeface="Calibri" panose="020F0502020204030204" pitchFamily="34" charset="0"/>
              </a:rPr>
              <a:t>    if</a:t>
            </a:r>
            <a:r>
              <a:rPr lang="en-US" altLang="zh-CN" b="1" dirty="0">
                <a:solidFill>
                  <a:srgbClr val="000000"/>
                </a:solidFill>
                <a:latin typeface="Calibri" panose="020F0502020204030204" pitchFamily="34" charset="0"/>
              </a:rPr>
              <a:t>(</a:t>
            </a:r>
            <a:r>
              <a:rPr lang="en-US" altLang="zh-CN" b="1" dirty="0">
                <a:solidFill>
                  <a:srgbClr val="6A3E3E"/>
                </a:solidFill>
                <a:latin typeface="Calibri" panose="020F0502020204030204" pitchFamily="34" charset="0"/>
              </a:rPr>
              <a:t>arg0</a:t>
            </a:r>
            <a:r>
              <a:rPr lang="en-US" altLang="zh-CN" b="1" dirty="0">
                <a:solidFill>
                  <a:srgbClr val="000000"/>
                </a:solidFill>
                <a:latin typeface="Calibri" panose="020F0502020204030204" pitchFamily="34" charset="0"/>
              </a:rPr>
              <a:t>.getActionCommand().equals(</a:t>
            </a:r>
            <a:r>
              <a:rPr lang="en-US" altLang="zh-CN" b="1" dirty="0">
                <a:solidFill>
                  <a:srgbClr val="2A00FF"/>
                </a:solidFill>
                <a:latin typeface="Calibri" panose="020F0502020204030204" pitchFamily="34" charset="0"/>
              </a:rPr>
              <a:t>"Reverse"</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String </a:t>
            </a:r>
            <a:r>
              <a:rPr lang="en-US" altLang="zh-CN" dirty="0" err="1">
                <a:solidFill>
                  <a:srgbClr val="6A3E3E"/>
                </a:solidFill>
                <a:latin typeface="Calibri" panose="020F0502020204030204" pitchFamily="34" charset="0"/>
              </a:rPr>
              <a:t>orgStr</a:t>
            </a:r>
            <a:r>
              <a:rPr lang="en-US" altLang="zh-CN" dirty="0">
                <a:solidFill>
                  <a:srgbClr val="000000"/>
                </a:solidFill>
                <a:latin typeface="Calibri" panose="020F0502020204030204" pitchFamily="34" charset="0"/>
              </a:rPr>
              <a:t> = </a:t>
            </a:r>
            <a:r>
              <a:rPr lang="en-US" altLang="zh-CN" dirty="0" err="1">
                <a:solidFill>
                  <a:srgbClr val="0000C0"/>
                </a:solidFill>
                <a:latin typeface="Calibri" panose="020F0502020204030204" pitchFamily="34" charset="0"/>
              </a:rPr>
              <a:t>jtf</a:t>
            </a:r>
            <a:r>
              <a:rPr lang="en-US" altLang="zh-CN" dirty="0" err="1">
                <a:solidFill>
                  <a:srgbClr val="000000"/>
                </a:solidFill>
                <a:latin typeface="Calibri" panose="020F0502020204030204" pitchFamily="34" charset="0"/>
              </a:rPr>
              <a:t>.getText</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String </a:t>
            </a:r>
            <a:r>
              <a:rPr lang="en-US" altLang="zh-CN" dirty="0" err="1">
                <a:solidFill>
                  <a:srgbClr val="6A3E3E"/>
                </a:solidFill>
                <a:latin typeface="Calibri" panose="020F0502020204030204" pitchFamily="34" charset="0"/>
              </a:rPr>
              <a:t>resStr</a:t>
            </a:r>
            <a:r>
              <a:rPr lang="en-US" altLang="zh-CN" dirty="0">
                <a:solidFill>
                  <a:srgbClr val="000000"/>
                </a:solidFill>
                <a:latin typeface="Calibri" panose="020F0502020204030204" pitchFamily="34" charset="0"/>
              </a:rPr>
              <a:t> = </a:t>
            </a:r>
            <a:r>
              <a:rPr lang="en-US" altLang="zh-CN" dirty="0">
                <a:solidFill>
                  <a:srgbClr val="2A00FF"/>
                </a:solidFill>
                <a:latin typeface="Calibri" panose="020F0502020204030204" pitchFamily="34" charset="0"/>
              </a:rPr>
              <a:t>""</a:t>
            </a:r>
            <a:r>
              <a:rPr lang="en-US" altLang="zh-CN" dirty="0">
                <a:solidFill>
                  <a:srgbClr val="000000"/>
                </a:solidFill>
                <a:latin typeface="Calibri" panose="020F0502020204030204" pitchFamily="34" charset="0"/>
              </a:rPr>
              <a:t>;</a:t>
            </a:r>
          </a:p>
          <a:p>
            <a:r>
              <a:rPr lang="nb-NO" altLang="zh-CN" b="1" dirty="0">
                <a:solidFill>
                  <a:srgbClr val="7F0055"/>
                </a:solidFill>
                <a:latin typeface="Calibri" panose="020F0502020204030204" pitchFamily="34" charset="0"/>
              </a:rPr>
              <a:t>      for</a:t>
            </a:r>
            <a:r>
              <a:rPr lang="nb-NO" altLang="zh-CN" b="1" dirty="0">
                <a:solidFill>
                  <a:srgbClr val="000000"/>
                </a:solidFill>
                <a:latin typeface="Calibri" panose="020F0502020204030204" pitchFamily="34" charset="0"/>
              </a:rPr>
              <a:t>(</a:t>
            </a:r>
            <a:r>
              <a:rPr lang="nb-NO" altLang="zh-CN" b="1" dirty="0">
                <a:solidFill>
                  <a:srgbClr val="7F0055"/>
                </a:solidFill>
                <a:latin typeface="Calibri" panose="020F0502020204030204" pitchFamily="34" charset="0"/>
              </a:rPr>
              <a:t>int</a:t>
            </a:r>
            <a:r>
              <a:rPr lang="nb-NO" altLang="zh-CN" b="1" dirty="0">
                <a:solidFill>
                  <a:srgbClr val="000000"/>
                </a:solidFill>
                <a:latin typeface="Calibri" panose="020F0502020204030204" pitchFamily="34" charset="0"/>
              </a:rPr>
              <a:t> </a:t>
            </a:r>
            <a:r>
              <a:rPr lang="nb-NO" altLang="zh-CN" b="1" dirty="0">
                <a:solidFill>
                  <a:srgbClr val="6A3E3E"/>
                </a:solidFill>
                <a:latin typeface="Calibri" panose="020F0502020204030204" pitchFamily="34" charset="0"/>
              </a:rPr>
              <a:t>i</a:t>
            </a:r>
            <a:r>
              <a:rPr lang="nb-NO" altLang="zh-CN" b="1" dirty="0">
                <a:solidFill>
                  <a:srgbClr val="000000"/>
                </a:solidFill>
                <a:latin typeface="Calibri" panose="020F0502020204030204" pitchFamily="34" charset="0"/>
              </a:rPr>
              <a:t>=</a:t>
            </a:r>
            <a:r>
              <a:rPr lang="nb-NO" altLang="zh-CN" b="1" dirty="0">
                <a:solidFill>
                  <a:srgbClr val="6A3E3E"/>
                </a:solidFill>
                <a:latin typeface="Calibri" panose="020F0502020204030204" pitchFamily="34" charset="0"/>
              </a:rPr>
              <a:t>orgStr</a:t>
            </a:r>
            <a:r>
              <a:rPr lang="nb-NO" altLang="zh-CN" b="1" dirty="0">
                <a:solidFill>
                  <a:srgbClr val="000000"/>
                </a:solidFill>
                <a:latin typeface="Calibri" panose="020F0502020204030204" pitchFamily="34" charset="0"/>
              </a:rPr>
              <a:t>.length()-1;</a:t>
            </a:r>
            <a:r>
              <a:rPr lang="nb-NO" altLang="zh-CN" b="1" dirty="0">
                <a:solidFill>
                  <a:srgbClr val="6A3E3E"/>
                </a:solidFill>
                <a:latin typeface="Calibri" panose="020F0502020204030204" pitchFamily="34" charset="0"/>
              </a:rPr>
              <a:t>i</a:t>
            </a:r>
            <a:r>
              <a:rPr lang="nb-NO" altLang="zh-CN" b="1" dirty="0">
                <a:solidFill>
                  <a:srgbClr val="000000"/>
                </a:solidFill>
                <a:latin typeface="Calibri" panose="020F0502020204030204" pitchFamily="34" charset="0"/>
              </a:rPr>
              <a:t>&gt;=0;</a:t>
            </a:r>
            <a:r>
              <a:rPr lang="nb-NO" altLang="zh-CN" b="1" dirty="0">
                <a:solidFill>
                  <a:srgbClr val="6A3E3E"/>
                </a:solidFill>
                <a:latin typeface="Calibri" panose="020F0502020204030204" pitchFamily="34" charset="0"/>
              </a:rPr>
              <a:t>i</a:t>
            </a:r>
            <a:r>
              <a:rPr lang="nb-NO"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resStr</a:t>
            </a:r>
            <a:r>
              <a:rPr lang="en-US" altLang="zh-CN" dirty="0">
                <a:solidFill>
                  <a:srgbClr val="000000"/>
                </a:solidFill>
                <a:latin typeface="Calibri" panose="020F0502020204030204" pitchFamily="34" charset="0"/>
              </a:rPr>
              <a:t> += </a:t>
            </a:r>
            <a:r>
              <a:rPr lang="en-US" altLang="zh-CN" dirty="0" err="1">
                <a:solidFill>
                  <a:srgbClr val="6A3E3E"/>
                </a:solidFill>
                <a:latin typeface="Calibri" panose="020F0502020204030204" pitchFamily="34" charset="0"/>
              </a:rPr>
              <a:t>orgStr</a:t>
            </a:r>
            <a:r>
              <a:rPr lang="en-US" altLang="zh-CN" dirty="0" err="1">
                <a:solidFill>
                  <a:srgbClr val="000000"/>
                </a:solidFill>
                <a:latin typeface="Calibri" panose="020F0502020204030204" pitchFamily="34" charset="0"/>
              </a:rPr>
              <a:t>.charAt</a:t>
            </a:r>
            <a:r>
              <a:rPr lang="en-US" altLang="zh-CN" dirty="0">
                <a:solidFill>
                  <a:srgbClr val="000000"/>
                </a:solidFill>
                <a:latin typeface="Calibri" panose="020F0502020204030204" pitchFamily="34" charset="0"/>
              </a:rPr>
              <a:t>(</a:t>
            </a:r>
            <a:r>
              <a:rPr lang="en-US" altLang="zh-CN" dirty="0" err="1">
                <a:solidFill>
                  <a:srgbClr val="6A3E3E"/>
                </a:solidFill>
                <a:latin typeface="Calibri" panose="020F0502020204030204" pitchFamily="34" charset="0"/>
              </a:rPr>
              <a:t>i</a:t>
            </a:r>
            <a:r>
              <a:rPr lang="en-US" altLang="zh-CN"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jtf</a:t>
            </a:r>
            <a:r>
              <a:rPr lang="en-US" altLang="zh-CN" dirty="0" err="1">
                <a:solidFill>
                  <a:srgbClr val="000000"/>
                </a:solidFill>
                <a:latin typeface="Calibri" panose="020F0502020204030204" pitchFamily="34" charset="0"/>
              </a:rPr>
              <a:t>.setText</a:t>
            </a:r>
            <a:r>
              <a:rPr lang="en-US" altLang="zh-CN" dirty="0">
                <a:solidFill>
                  <a:srgbClr val="000000"/>
                </a:solidFill>
                <a:latin typeface="Calibri" panose="020F0502020204030204" pitchFamily="34" charset="0"/>
              </a:rPr>
              <a:t>(</a:t>
            </a:r>
            <a:r>
              <a:rPr lang="en-US" altLang="zh-CN" dirty="0" err="1">
                <a:solidFill>
                  <a:srgbClr val="6A3E3E"/>
                </a:solidFill>
                <a:latin typeface="Calibri" panose="020F0502020204030204" pitchFamily="34" charset="0"/>
              </a:rPr>
              <a:t>resStr</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else</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jlabContents</a:t>
            </a:r>
            <a:r>
              <a:rPr lang="en-US" altLang="zh-CN" dirty="0" err="1">
                <a:solidFill>
                  <a:srgbClr val="000000"/>
                </a:solidFill>
                <a:latin typeface="Calibri" panose="020F0502020204030204" pitchFamily="34" charset="0"/>
              </a:rPr>
              <a:t>.setText</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"You pressed ENTER. Text is: "</a:t>
            </a:r>
          </a:p>
          <a:p>
            <a:r>
              <a:rPr lang="en-US" altLang="zh-CN" dirty="0">
                <a:solidFill>
                  <a:srgbClr val="000000"/>
                </a:solidFill>
                <a:latin typeface="Calibri" panose="020F0502020204030204" pitchFamily="34" charset="0"/>
              </a:rPr>
              <a:t>                          + </a:t>
            </a:r>
            <a:r>
              <a:rPr lang="en-US" altLang="zh-CN" dirty="0" err="1">
                <a:solidFill>
                  <a:srgbClr val="0000C0"/>
                </a:solidFill>
                <a:latin typeface="Calibri" panose="020F0502020204030204" pitchFamily="34" charset="0"/>
              </a:rPr>
              <a:t>jtf</a:t>
            </a:r>
            <a:r>
              <a:rPr lang="en-US" altLang="zh-CN" dirty="0" err="1">
                <a:solidFill>
                  <a:srgbClr val="000000"/>
                </a:solidFill>
                <a:latin typeface="Calibri" panose="020F0502020204030204" pitchFamily="34" charset="0"/>
              </a:rPr>
              <a:t>.getText</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SwingUtilities.</a:t>
            </a:r>
            <a:r>
              <a:rPr lang="en-US" altLang="zh-CN" i="1" dirty="0" err="1">
                <a:solidFill>
                  <a:srgbClr val="000000"/>
                </a:solidFill>
                <a:latin typeface="Calibri" panose="020F0502020204030204" pitchFamily="34" charset="0"/>
              </a:rPr>
              <a:t>invokeLater</a:t>
            </a:r>
            <a:r>
              <a:rPr lang="en-US" altLang="zh-CN"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Runnable()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run() {</a:t>
            </a:r>
          </a:p>
          <a:p>
            <a:r>
              <a:rPr lang="en-US" altLang="zh-CN" b="1" dirty="0">
                <a:solidFill>
                  <a:srgbClr val="7F0055"/>
                </a:solidFill>
                <a:latin typeface="Calibri" panose="020F0502020204030204" pitchFamily="34" charset="0"/>
              </a:rPr>
              <a:t>        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TFDemo</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28133485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E5A5B2-9844-45B3-B9CF-1991C37BB451}"/>
              </a:ext>
            </a:extLst>
          </p:cNvPr>
          <p:cNvSpPr>
            <a:spLocks noGrp="1"/>
          </p:cNvSpPr>
          <p:nvPr>
            <p:ph type="title"/>
          </p:nvPr>
        </p:nvSpPr>
        <p:spPr/>
        <p:txBody>
          <a:bodyPr/>
          <a:lstStyle/>
          <a:p>
            <a:r>
              <a:rPr lang="en-US" altLang="zh-CN" b="1" dirty="0"/>
              <a:t>Create a </a:t>
            </a:r>
            <a:r>
              <a:rPr lang="en-US" altLang="zh-CN" b="1" dirty="0" err="1"/>
              <a:t>JCheckBox</a:t>
            </a:r>
            <a:endParaRPr lang="zh-CN" altLang="en-US" dirty="0"/>
          </a:p>
        </p:txBody>
      </p:sp>
      <p:sp>
        <p:nvSpPr>
          <p:cNvPr id="3" name="内容占位符 2">
            <a:extLst>
              <a:ext uri="{FF2B5EF4-FFF2-40B4-BE49-F238E27FC236}">
                <a16:creationId xmlns:a16="http://schemas.microsoft.com/office/drawing/2014/main" id="{B71FD373-AFEC-4822-8D21-7AE8B6F5EF3D}"/>
              </a:ext>
            </a:extLst>
          </p:cNvPr>
          <p:cNvSpPr>
            <a:spLocks noGrp="1"/>
          </p:cNvSpPr>
          <p:nvPr>
            <p:ph idx="1"/>
          </p:nvPr>
        </p:nvSpPr>
        <p:spPr/>
        <p:txBody>
          <a:bodyPr/>
          <a:lstStyle/>
          <a:p>
            <a:r>
              <a:rPr lang="en-US" altLang="zh-CN" b="1" dirty="0" err="1"/>
              <a:t>JCheckBox</a:t>
            </a:r>
            <a:r>
              <a:rPr lang="en-US" altLang="zh-CN" b="1" dirty="0"/>
              <a:t> </a:t>
            </a:r>
            <a:r>
              <a:rPr lang="en-US" altLang="zh-CN" dirty="0"/>
              <a:t>defines several constructors. The one used here is:</a:t>
            </a:r>
          </a:p>
          <a:p>
            <a:pPr lvl="1"/>
            <a:r>
              <a:rPr lang="en-US" altLang="zh-CN" dirty="0" err="1"/>
              <a:t>JCheckBox</a:t>
            </a:r>
            <a:r>
              <a:rPr lang="en-US" altLang="zh-CN" dirty="0"/>
              <a:t>(String </a:t>
            </a:r>
            <a:r>
              <a:rPr lang="en-US" altLang="zh-CN" i="1" dirty="0"/>
              <a:t>str</a:t>
            </a:r>
            <a:r>
              <a:rPr lang="en-US" altLang="zh-CN" dirty="0"/>
              <a:t>)</a:t>
            </a:r>
          </a:p>
          <a:p>
            <a:r>
              <a:rPr lang="en-US" altLang="zh-CN" dirty="0"/>
              <a:t>It creates a check box that has the text specified by </a:t>
            </a:r>
            <a:r>
              <a:rPr lang="en-US" altLang="zh-CN" i="1" dirty="0"/>
              <a:t>str </a:t>
            </a:r>
            <a:r>
              <a:rPr lang="en-US" altLang="zh-CN" dirty="0"/>
              <a:t>as a label.</a:t>
            </a:r>
            <a:endParaRPr lang="zh-CN" altLang="en-US" dirty="0"/>
          </a:p>
        </p:txBody>
      </p:sp>
    </p:spTree>
    <p:extLst>
      <p:ext uri="{BB962C8B-B14F-4D97-AF65-F5344CB8AC3E}">
        <p14:creationId xmlns:p14="http://schemas.microsoft.com/office/powerpoint/2010/main" val="27540073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63D07-01FF-483B-A72E-114398D8B9BE}"/>
              </a:ext>
            </a:extLst>
          </p:cNvPr>
          <p:cNvSpPr>
            <a:spLocks noGrp="1"/>
          </p:cNvSpPr>
          <p:nvPr>
            <p:ph type="title"/>
          </p:nvPr>
        </p:nvSpPr>
        <p:spPr/>
        <p:txBody>
          <a:bodyPr/>
          <a:lstStyle/>
          <a:p>
            <a:r>
              <a:rPr lang="en-US" altLang="zh-CN" b="1" dirty="0"/>
              <a:t>Handle the </a:t>
            </a:r>
            <a:r>
              <a:rPr lang="en-US" altLang="zh-CN" b="1" dirty="0" err="1"/>
              <a:t>ItemListener</a:t>
            </a:r>
            <a:endParaRPr lang="zh-CN" altLang="en-US" b="1" dirty="0"/>
          </a:p>
        </p:txBody>
      </p:sp>
      <p:sp>
        <p:nvSpPr>
          <p:cNvPr id="3" name="内容占位符 2">
            <a:extLst>
              <a:ext uri="{FF2B5EF4-FFF2-40B4-BE49-F238E27FC236}">
                <a16:creationId xmlns:a16="http://schemas.microsoft.com/office/drawing/2014/main" id="{E59B37CC-88DA-4D88-9739-7849D7FE6C40}"/>
              </a:ext>
            </a:extLst>
          </p:cNvPr>
          <p:cNvSpPr>
            <a:spLocks noGrp="1"/>
          </p:cNvSpPr>
          <p:nvPr>
            <p:ph idx="1"/>
          </p:nvPr>
        </p:nvSpPr>
        <p:spPr/>
        <p:txBody>
          <a:bodyPr/>
          <a:lstStyle/>
          <a:p>
            <a:r>
              <a:rPr lang="en-US" altLang="zh-CN" dirty="0"/>
              <a:t>When a check box is selected or deselected (that is, checked or unchecked), an item event is generated. Item events are represented by the </a:t>
            </a:r>
            <a:r>
              <a:rPr lang="en-US" altLang="zh-CN" b="1" dirty="0" err="1"/>
              <a:t>ItemEvent</a:t>
            </a:r>
            <a:r>
              <a:rPr lang="en-US" altLang="zh-CN" b="1" dirty="0"/>
              <a:t> </a:t>
            </a:r>
            <a:r>
              <a:rPr lang="en-US" altLang="zh-CN" dirty="0"/>
              <a:t>class. Item events are handled by classes that implement the </a:t>
            </a:r>
            <a:r>
              <a:rPr lang="en-US" altLang="zh-CN" b="1" dirty="0" err="1"/>
              <a:t>ItemListener</a:t>
            </a:r>
            <a:r>
              <a:rPr lang="en-US" altLang="zh-CN" b="1" dirty="0"/>
              <a:t> </a:t>
            </a:r>
            <a:r>
              <a:rPr lang="en-US" altLang="zh-CN" dirty="0"/>
              <a:t>interface. This interface specifies only one method, </a:t>
            </a:r>
            <a:r>
              <a:rPr lang="en-US" altLang="zh-CN" b="1" dirty="0" err="1"/>
              <a:t>itemStateChanged</a:t>
            </a:r>
            <a:r>
              <a:rPr lang="en-US" altLang="zh-CN" b="1" dirty="0"/>
              <a:t>( )</a:t>
            </a:r>
            <a:r>
              <a:rPr lang="en-US" altLang="zh-CN" dirty="0"/>
              <a:t>, which is shown here:</a:t>
            </a:r>
          </a:p>
          <a:p>
            <a:pPr lvl="1"/>
            <a:r>
              <a:rPr lang="en-US" altLang="zh-CN" dirty="0"/>
              <a:t>void </a:t>
            </a:r>
            <a:r>
              <a:rPr lang="en-US" altLang="zh-CN" dirty="0" err="1"/>
              <a:t>itemStateChanged</a:t>
            </a:r>
            <a:r>
              <a:rPr lang="en-US" altLang="zh-CN" dirty="0"/>
              <a:t>(</a:t>
            </a:r>
            <a:r>
              <a:rPr lang="en-US" altLang="zh-CN" dirty="0" err="1"/>
              <a:t>ItemEvent</a:t>
            </a:r>
            <a:r>
              <a:rPr lang="en-US" altLang="zh-CN" dirty="0"/>
              <a:t> </a:t>
            </a:r>
            <a:r>
              <a:rPr lang="en-US" altLang="zh-CN" i="1" dirty="0" err="1"/>
              <a:t>ie</a:t>
            </a:r>
            <a:r>
              <a:rPr lang="en-US" altLang="zh-CN" dirty="0"/>
              <a:t>)</a:t>
            </a:r>
          </a:p>
          <a:p>
            <a:r>
              <a:rPr lang="en-US" altLang="zh-CN" dirty="0"/>
              <a:t>The item event is received in </a:t>
            </a:r>
            <a:r>
              <a:rPr lang="en-US" altLang="zh-CN" i="1" dirty="0" err="1"/>
              <a:t>ie</a:t>
            </a:r>
            <a:r>
              <a:rPr lang="en-US" altLang="zh-CN" dirty="0"/>
              <a:t>.</a:t>
            </a:r>
            <a:endParaRPr lang="zh-CN" altLang="en-US" dirty="0"/>
          </a:p>
        </p:txBody>
      </p:sp>
    </p:spTree>
    <p:extLst>
      <p:ext uri="{BB962C8B-B14F-4D97-AF65-F5344CB8AC3E}">
        <p14:creationId xmlns:p14="http://schemas.microsoft.com/office/powerpoint/2010/main" val="2486662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338023-AB74-4BF1-B1EC-9558274E3825}"/>
              </a:ext>
            </a:extLst>
          </p:cNvPr>
          <p:cNvSpPr>
            <a:spLocks noGrp="1"/>
          </p:cNvSpPr>
          <p:nvPr>
            <p:ph type="title"/>
          </p:nvPr>
        </p:nvSpPr>
        <p:spPr/>
        <p:txBody>
          <a:bodyPr/>
          <a:lstStyle/>
          <a:p>
            <a:r>
              <a:rPr lang="en-US" altLang="zh-CN" b="1" dirty="0"/>
              <a:t>Components and Containers</a:t>
            </a:r>
            <a:endParaRPr lang="zh-CN" altLang="en-US" dirty="0"/>
          </a:p>
        </p:txBody>
      </p:sp>
      <p:sp>
        <p:nvSpPr>
          <p:cNvPr id="3" name="内容占位符 2">
            <a:extLst>
              <a:ext uri="{FF2B5EF4-FFF2-40B4-BE49-F238E27FC236}">
                <a16:creationId xmlns:a16="http://schemas.microsoft.com/office/drawing/2014/main" id="{85640BE2-F550-4CBA-879A-15EC7B467142}"/>
              </a:ext>
            </a:extLst>
          </p:cNvPr>
          <p:cNvSpPr>
            <a:spLocks noGrp="1"/>
          </p:cNvSpPr>
          <p:nvPr>
            <p:ph idx="1"/>
          </p:nvPr>
        </p:nvSpPr>
        <p:spPr/>
        <p:txBody>
          <a:bodyPr/>
          <a:lstStyle/>
          <a:p>
            <a:r>
              <a:rPr lang="en-US" altLang="zh-CN" dirty="0"/>
              <a:t>A Swing GUI consists of two key items: </a:t>
            </a:r>
            <a:r>
              <a:rPr lang="en-US" altLang="zh-CN" i="1" dirty="0"/>
              <a:t>components </a:t>
            </a:r>
            <a:r>
              <a:rPr lang="en-US" altLang="zh-CN" dirty="0"/>
              <a:t>and </a:t>
            </a:r>
            <a:r>
              <a:rPr lang="en-US" altLang="zh-CN" i="1" dirty="0"/>
              <a:t>containers</a:t>
            </a:r>
            <a:r>
              <a:rPr lang="en-US" altLang="zh-CN" dirty="0"/>
              <a:t>. However, this distinction is mostly conceptual because all containers are also components.</a:t>
            </a:r>
          </a:p>
          <a:p>
            <a:r>
              <a:rPr lang="en-US" altLang="zh-CN" dirty="0"/>
              <a:t>The difference between the two is found in their intended purpose: As the term is commonly used, a component is an independent visual control, such as a push button or text field. A container holds a group of components. Thus, a container is a special type of component that is designed to hold other components.</a:t>
            </a:r>
            <a:endParaRPr lang="zh-CN" altLang="en-US" dirty="0"/>
          </a:p>
        </p:txBody>
      </p:sp>
    </p:spTree>
    <p:extLst>
      <p:ext uri="{BB962C8B-B14F-4D97-AF65-F5344CB8AC3E}">
        <p14:creationId xmlns:p14="http://schemas.microsoft.com/office/powerpoint/2010/main" val="4102273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17828E-8AF8-4B5C-97AE-CD2EE3FFCD3B}"/>
              </a:ext>
            </a:extLst>
          </p:cNvPr>
          <p:cNvSpPr>
            <a:spLocks noGrp="1"/>
          </p:cNvSpPr>
          <p:nvPr>
            <p:ph type="title"/>
          </p:nvPr>
        </p:nvSpPr>
        <p:spPr/>
        <p:txBody>
          <a:bodyPr/>
          <a:lstStyle/>
          <a:p>
            <a:r>
              <a:rPr lang="en-US" altLang="zh-CN" b="1" dirty="0"/>
              <a:t>Handle the </a:t>
            </a:r>
            <a:r>
              <a:rPr lang="en-US" altLang="zh-CN" b="1" dirty="0" err="1"/>
              <a:t>ItemEvent</a:t>
            </a:r>
            <a:r>
              <a:rPr lang="en-US" altLang="zh-CN" b="1" dirty="0"/>
              <a:t> Object</a:t>
            </a:r>
            <a:endParaRPr lang="zh-CN" altLang="en-US" b="1" dirty="0"/>
          </a:p>
        </p:txBody>
      </p:sp>
      <p:sp>
        <p:nvSpPr>
          <p:cNvPr id="3" name="内容占位符 2">
            <a:extLst>
              <a:ext uri="{FF2B5EF4-FFF2-40B4-BE49-F238E27FC236}">
                <a16:creationId xmlns:a16="http://schemas.microsoft.com/office/drawing/2014/main" id="{09FAD101-5626-468E-9059-FE3979B7A0FF}"/>
              </a:ext>
            </a:extLst>
          </p:cNvPr>
          <p:cNvSpPr>
            <a:spLocks noGrp="1"/>
          </p:cNvSpPr>
          <p:nvPr>
            <p:ph idx="1"/>
          </p:nvPr>
        </p:nvSpPr>
        <p:spPr/>
        <p:txBody>
          <a:bodyPr/>
          <a:lstStyle/>
          <a:p>
            <a:r>
              <a:rPr lang="en-US" altLang="zh-CN" dirty="0"/>
              <a:t>To obtain a reference to the item that changed, call </a:t>
            </a:r>
            <a:r>
              <a:rPr lang="en-US" altLang="zh-CN" b="1" dirty="0" err="1"/>
              <a:t>getItem</a:t>
            </a:r>
            <a:r>
              <a:rPr lang="en-US" altLang="zh-CN" b="1" dirty="0"/>
              <a:t>( ) </a:t>
            </a:r>
            <a:r>
              <a:rPr lang="en-US" altLang="zh-CN" dirty="0"/>
              <a:t>on the </a:t>
            </a:r>
            <a:r>
              <a:rPr lang="en-US" altLang="zh-CN" b="1" dirty="0" err="1"/>
              <a:t>ItemEvent</a:t>
            </a:r>
            <a:r>
              <a:rPr lang="en-US" altLang="zh-CN" b="1" dirty="0"/>
              <a:t> </a:t>
            </a:r>
            <a:r>
              <a:rPr lang="en-US" altLang="zh-CN" dirty="0"/>
              <a:t>object. This method is shown here:</a:t>
            </a:r>
          </a:p>
          <a:p>
            <a:pPr lvl="1"/>
            <a:r>
              <a:rPr lang="en-US" altLang="zh-CN" dirty="0"/>
              <a:t>Object </a:t>
            </a:r>
            <a:r>
              <a:rPr lang="en-US" altLang="zh-CN" dirty="0" err="1"/>
              <a:t>getItem</a:t>
            </a:r>
            <a:r>
              <a:rPr lang="en-US" altLang="zh-CN" dirty="0"/>
              <a:t>( )</a:t>
            </a:r>
          </a:p>
          <a:p>
            <a:r>
              <a:rPr lang="en-US" altLang="zh-CN" dirty="0"/>
              <a:t>The reference returned must be cast to the component class being handled, which in this case is </a:t>
            </a:r>
            <a:r>
              <a:rPr lang="en-US" altLang="zh-CN" b="1" dirty="0" err="1"/>
              <a:t>JCheckBox</a:t>
            </a:r>
            <a:r>
              <a:rPr lang="en-US" altLang="zh-CN" dirty="0"/>
              <a:t>.</a:t>
            </a:r>
            <a:endParaRPr lang="zh-CN" altLang="en-US" dirty="0"/>
          </a:p>
        </p:txBody>
      </p:sp>
    </p:spTree>
    <p:extLst>
      <p:ext uri="{BB962C8B-B14F-4D97-AF65-F5344CB8AC3E}">
        <p14:creationId xmlns:p14="http://schemas.microsoft.com/office/powerpoint/2010/main" val="16781839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91B1A2-C5DB-400C-9D85-F27BADDCBA3D}"/>
              </a:ext>
            </a:extLst>
          </p:cNvPr>
          <p:cNvSpPr>
            <a:spLocks noGrp="1"/>
          </p:cNvSpPr>
          <p:nvPr>
            <p:ph type="title"/>
          </p:nvPr>
        </p:nvSpPr>
        <p:spPr/>
        <p:txBody>
          <a:bodyPr/>
          <a:lstStyle/>
          <a:p>
            <a:r>
              <a:rPr lang="en-US" altLang="zh-CN" b="1" dirty="0"/>
              <a:t>Handle the Text Associated with the Checkbox</a:t>
            </a:r>
            <a:endParaRPr lang="zh-CN" altLang="en-US" b="1" dirty="0"/>
          </a:p>
        </p:txBody>
      </p:sp>
      <p:sp>
        <p:nvSpPr>
          <p:cNvPr id="3" name="内容占位符 2">
            <a:extLst>
              <a:ext uri="{FF2B5EF4-FFF2-40B4-BE49-F238E27FC236}">
                <a16:creationId xmlns:a16="http://schemas.microsoft.com/office/drawing/2014/main" id="{8D6EB640-346E-4E22-B71A-51980CD1F0E1}"/>
              </a:ext>
            </a:extLst>
          </p:cNvPr>
          <p:cNvSpPr>
            <a:spLocks noGrp="1"/>
          </p:cNvSpPr>
          <p:nvPr>
            <p:ph idx="1"/>
          </p:nvPr>
        </p:nvSpPr>
        <p:spPr/>
        <p:txBody>
          <a:bodyPr/>
          <a:lstStyle/>
          <a:p>
            <a:r>
              <a:rPr lang="en-US" altLang="zh-CN" dirty="0"/>
              <a:t>You can obtain the text associated with a check box by calling </a:t>
            </a:r>
            <a:r>
              <a:rPr lang="en-US" altLang="zh-CN" b="1" dirty="0" err="1"/>
              <a:t>getText</a:t>
            </a:r>
            <a:r>
              <a:rPr lang="en-US" altLang="zh-CN" b="1" dirty="0"/>
              <a:t>( )</a:t>
            </a:r>
            <a:r>
              <a:rPr lang="en-US" altLang="zh-CN" dirty="0"/>
              <a:t>. You can set the text after a check box is created by calling </a:t>
            </a:r>
            <a:r>
              <a:rPr lang="en-US" altLang="zh-CN" b="1" dirty="0" err="1"/>
              <a:t>setText</a:t>
            </a:r>
            <a:r>
              <a:rPr lang="en-US" altLang="zh-CN" b="1" dirty="0"/>
              <a:t>( )</a:t>
            </a:r>
            <a:r>
              <a:rPr lang="en-US" altLang="zh-CN" dirty="0"/>
              <a:t>.</a:t>
            </a:r>
          </a:p>
          <a:p>
            <a:r>
              <a:rPr lang="en-US" altLang="zh-CN" dirty="0"/>
              <a:t>The easiest way to determine the state of a check box is to call the </a:t>
            </a:r>
            <a:r>
              <a:rPr lang="en-US" altLang="zh-CN" b="1" dirty="0" err="1"/>
              <a:t>isSelected</a:t>
            </a:r>
            <a:r>
              <a:rPr lang="en-US" altLang="zh-CN" b="1" dirty="0"/>
              <a:t>( ) </a:t>
            </a:r>
            <a:r>
              <a:rPr lang="en-US" altLang="zh-CN" dirty="0"/>
              <a:t>method. It is shown here:</a:t>
            </a:r>
          </a:p>
          <a:p>
            <a:pPr lvl="1"/>
            <a:r>
              <a:rPr lang="en-US" altLang="zh-CN" dirty="0" err="1"/>
              <a:t>boolean</a:t>
            </a:r>
            <a:r>
              <a:rPr lang="en-US" altLang="zh-CN" dirty="0"/>
              <a:t> </a:t>
            </a:r>
            <a:r>
              <a:rPr lang="en-US" altLang="zh-CN" dirty="0" err="1"/>
              <a:t>isSelected</a:t>
            </a:r>
            <a:r>
              <a:rPr lang="en-US" altLang="zh-CN" dirty="0"/>
              <a:t>( )</a:t>
            </a:r>
          </a:p>
          <a:p>
            <a:r>
              <a:rPr lang="en-US" altLang="zh-CN" dirty="0"/>
              <a:t>It returns true if the check box is selected and false otherwise.</a:t>
            </a:r>
            <a:endParaRPr lang="zh-CN" altLang="en-US" dirty="0"/>
          </a:p>
        </p:txBody>
      </p:sp>
    </p:spTree>
    <p:extLst>
      <p:ext uri="{BB962C8B-B14F-4D97-AF65-F5344CB8AC3E}">
        <p14:creationId xmlns:p14="http://schemas.microsoft.com/office/powerpoint/2010/main" val="4550336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8A85D16-9D5A-44E3-8C1F-420F131CFDC4}"/>
              </a:ext>
            </a:extLst>
          </p:cNvPr>
          <p:cNvSpPr/>
          <p:nvPr/>
        </p:nvSpPr>
        <p:spPr>
          <a:xfrm>
            <a:off x="365760" y="142250"/>
            <a:ext cx="6921305" cy="6955750"/>
          </a:xfrm>
          <a:prstGeom prst="rect">
            <a:avLst/>
          </a:prstGeom>
        </p:spPr>
        <p:txBody>
          <a:bodyPr wrap="square">
            <a:spAutoFit/>
          </a:bodyPr>
          <a:lstStyle/>
          <a:p>
            <a:r>
              <a:rPr lang="en-US" altLang="zh-CN" sz="1600" b="1" dirty="0">
                <a:solidFill>
                  <a:srgbClr val="7F0055"/>
                </a:solidFill>
                <a:latin typeface="Calibri" panose="020F0502020204030204" pitchFamily="34" charset="0"/>
              </a:rPr>
              <a:t>public</a:t>
            </a:r>
            <a:r>
              <a:rPr lang="en-US" altLang="zh-CN" sz="1600" b="1" dirty="0">
                <a:solidFill>
                  <a:srgbClr val="000000"/>
                </a:solidFill>
                <a:latin typeface="Calibri" panose="020F0502020204030204" pitchFamily="34" charset="0"/>
              </a:rPr>
              <a:t> </a:t>
            </a:r>
            <a:r>
              <a:rPr lang="en-US" altLang="zh-CN" sz="1600" b="1" dirty="0">
                <a:solidFill>
                  <a:srgbClr val="7F0055"/>
                </a:solidFill>
                <a:latin typeface="Calibri" panose="020F0502020204030204" pitchFamily="34" charset="0"/>
              </a:rPr>
              <a:t>class</a:t>
            </a:r>
            <a:r>
              <a:rPr lang="en-US" altLang="zh-CN" sz="1600" b="1" dirty="0">
                <a:solidFill>
                  <a:srgbClr val="000000"/>
                </a:solidFill>
                <a:latin typeface="Calibri" panose="020F0502020204030204" pitchFamily="34" charset="0"/>
              </a:rPr>
              <a:t> </a:t>
            </a:r>
            <a:r>
              <a:rPr lang="en-US" altLang="zh-CN" sz="1600" b="1" dirty="0" err="1">
                <a:solidFill>
                  <a:srgbClr val="000000"/>
                </a:solidFill>
                <a:latin typeface="Calibri" panose="020F0502020204030204" pitchFamily="34" charset="0"/>
              </a:rPr>
              <a:t>CBDemo</a:t>
            </a:r>
            <a:r>
              <a:rPr lang="en-US" altLang="zh-CN" sz="1600" b="1" dirty="0">
                <a:solidFill>
                  <a:srgbClr val="000000"/>
                </a:solidFill>
                <a:latin typeface="Calibri" panose="020F0502020204030204" pitchFamily="34" charset="0"/>
              </a:rPr>
              <a:t> </a:t>
            </a:r>
            <a:r>
              <a:rPr lang="en-US" altLang="zh-CN" sz="1600" b="1" dirty="0">
                <a:solidFill>
                  <a:srgbClr val="7F0055"/>
                </a:solidFill>
                <a:latin typeface="Calibri" panose="020F0502020204030204" pitchFamily="34" charset="0"/>
              </a:rPr>
              <a:t>implements</a:t>
            </a:r>
            <a:r>
              <a:rPr lang="en-US" altLang="zh-CN" sz="1600" b="1" dirty="0">
                <a:solidFill>
                  <a:srgbClr val="000000"/>
                </a:solidFill>
                <a:latin typeface="Calibri" panose="020F0502020204030204" pitchFamily="34" charset="0"/>
              </a:rPr>
              <a:t> </a:t>
            </a:r>
            <a:r>
              <a:rPr lang="en-US" altLang="zh-CN" sz="1600" b="1" dirty="0" err="1">
                <a:solidFill>
                  <a:srgbClr val="000000"/>
                </a:solidFill>
                <a:latin typeface="Calibri" panose="020F0502020204030204" pitchFamily="34" charset="0"/>
              </a:rPr>
              <a:t>ItemListener</a:t>
            </a:r>
            <a:r>
              <a:rPr lang="en-US" altLang="zh-CN" sz="1600" b="1" dirty="0">
                <a:solidFill>
                  <a:srgbClr val="000000"/>
                </a:solidFill>
                <a:latin typeface="Calibri" panose="020F0502020204030204" pitchFamily="34" charset="0"/>
              </a:rPr>
              <a:t> {</a:t>
            </a:r>
          </a:p>
          <a:p>
            <a:r>
              <a:rPr lang="en-US" altLang="zh-CN" sz="1600" dirty="0">
                <a:solidFill>
                  <a:srgbClr val="000000"/>
                </a:solidFill>
                <a:latin typeface="Calibri" panose="020F0502020204030204" pitchFamily="34" charset="0"/>
              </a:rPr>
              <a:t>  </a:t>
            </a:r>
            <a:r>
              <a:rPr lang="en-US" altLang="zh-CN" sz="1600" dirty="0" err="1">
                <a:solidFill>
                  <a:srgbClr val="000000"/>
                </a:solidFill>
                <a:latin typeface="Calibri" panose="020F0502020204030204" pitchFamily="34" charset="0"/>
              </a:rPr>
              <a:t>JLabel</a:t>
            </a:r>
            <a:r>
              <a:rPr lang="en-US" altLang="zh-CN" sz="1600" dirty="0">
                <a:solidFill>
                  <a:srgbClr val="000000"/>
                </a:solidFill>
                <a:latin typeface="Calibri" panose="020F0502020204030204" pitchFamily="34" charset="0"/>
              </a:rPr>
              <a:t> </a:t>
            </a:r>
            <a:r>
              <a:rPr lang="en-US" altLang="zh-CN" sz="1600" dirty="0" err="1">
                <a:solidFill>
                  <a:srgbClr val="0000C0"/>
                </a:solidFill>
                <a:latin typeface="Calibri" panose="020F0502020204030204" pitchFamily="34" charset="0"/>
              </a:rPr>
              <a:t>jlabSelected</a:t>
            </a:r>
            <a:r>
              <a:rPr lang="en-US" altLang="zh-CN" sz="1600" dirty="0">
                <a:solidFill>
                  <a:srgbClr val="000000"/>
                </a:solidFill>
                <a:latin typeface="Calibri" panose="020F0502020204030204" pitchFamily="34" charset="0"/>
              </a:rPr>
              <a:t>;</a:t>
            </a:r>
          </a:p>
          <a:p>
            <a:r>
              <a:rPr lang="en-US" altLang="zh-CN" sz="1600" dirty="0">
                <a:solidFill>
                  <a:srgbClr val="000000"/>
                </a:solidFill>
                <a:latin typeface="Calibri" panose="020F0502020204030204" pitchFamily="34" charset="0"/>
              </a:rPr>
              <a:t>  </a:t>
            </a:r>
            <a:r>
              <a:rPr lang="en-US" altLang="zh-CN" sz="1600" dirty="0" err="1">
                <a:solidFill>
                  <a:srgbClr val="000000"/>
                </a:solidFill>
                <a:latin typeface="Calibri" panose="020F0502020204030204" pitchFamily="34" charset="0"/>
              </a:rPr>
              <a:t>JLabel</a:t>
            </a:r>
            <a:r>
              <a:rPr lang="en-US" altLang="zh-CN" sz="1600" dirty="0">
                <a:solidFill>
                  <a:srgbClr val="000000"/>
                </a:solidFill>
                <a:latin typeface="Calibri" panose="020F0502020204030204" pitchFamily="34" charset="0"/>
              </a:rPr>
              <a:t> </a:t>
            </a:r>
            <a:r>
              <a:rPr lang="en-US" altLang="zh-CN" sz="1600" dirty="0" err="1">
                <a:solidFill>
                  <a:srgbClr val="0000C0"/>
                </a:solidFill>
                <a:latin typeface="Calibri" panose="020F0502020204030204" pitchFamily="34" charset="0"/>
              </a:rPr>
              <a:t>jlabChanged</a:t>
            </a:r>
            <a:r>
              <a:rPr lang="en-US" altLang="zh-CN" sz="1600" dirty="0">
                <a:solidFill>
                  <a:srgbClr val="000000"/>
                </a:solidFill>
                <a:latin typeface="Calibri" panose="020F0502020204030204" pitchFamily="34" charset="0"/>
              </a:rPr>
              <a:t>;</a:t>
            </a:r>
          </a:p>
          <a:p>
            <a:r>
              <a:rPr lang="en-US" altLang="zh-CN" sz="1600" dirty="0">
                <a:solidFill>
                  <a:srgbClr val="000000"/>
                </a:solidFill>
                <a:latin typeface="Calibri" panose="020F0502020204030204" pitchFamily="34" charset="0"/>
              </a:rPr>
              <a:t>  </a:t>
            </a:r>
            <a:r>
              <a:rPr lang="en-US" altLang="zh-CN" sz="1600" dirty="0" err="1">
                <a:solidFill>
                  <a:srgbClr val="000000"/>
                </a:solidFill>
                <a:latin typeface="Calibri" panose="020F0502020204030204" pitchFamily="34" charset="0"/>
              </a:rPr>
              <a:t>JCheckBox</a:t>
            </a:r>
            <a:r>
              <a:rPr lang="en-US" altLang="zh-CN" sz="1600" dirty="0">
                <a:solidFill>
                  <a:srgbClr val="000000"/>
                </a:solidFill>
                <a:latin typeface="Calibri" panose="020F0502020204030204" pitchFamily="34" charset="0"/>
              </a:rPr>
              <a:t> </a:t>
            </a:r>
            <a:r>
              <a:rPr lang="en-US" altLang="zh-CN" sz="1600" dirty="0" err="1">
                <a:solidFill>
                  <a:srgbClr val="0000C0"/>
                </a:solidFill>
                <a:latin typeface="Calibri" panose="020F0502020204030204" pitchFamily="34" charset="0"/>
              </a:rPr>
              <a:t>jcbAlpha</a:t>
            </a:r>
            <a:r>
              <a:rPr lang="en-US" altLang="zh-CN" sz="1600" dirty="0">
                <a:solidFill>
                  <a:srgbClr val="000000"/>
                </a:solidFill>
                <a:latin typeface="Calibri" panose="020F0502020204030204" pitchFamily="34" charset="0"/>
              </a:rPr>
              <a:t>;</a:t>
            </a:r>
          </a:p>
          <a:p>
            <a:r>
              <a:rPr lang="en-US" altLang="zh-CN" sz="1600" dirty="0">
                <a:solidFill>
                  <a:srgbClr val="000000"/>
                </a:solidFill>
                <a:latin typeface="Calibri" panose="020F0502020204030204" pitchFamily="34" charset="0"/>
              </a:rPr>
              <a:t>  </a:t>
            </a:r>
            <a:r>
              <a:rPr lang="en-US" altLang="zh-CN" sz="1600" dirty="0" err="1">
                <a:solidFill>
                  <a:srgbClr val="000000"/>
                </a:solidFill>
                <a:latin typeface="Calibri" panose="020F0502020204030204" pitchFamily="34" charset="0"/>
              </a:rPr>
              <a:t>JCheckBox</a:t>
            </a:r>
            <a:r>
              <a:rPr lang="en-US" altLang="zh-CN" sz="1600" dirty="0">
                <a:solidFill>
                  <a:srgbClr val="000000"/>
                </a:solidFill>
                <a:latin typeface="Calibri" panose="020F0502020204030204" pitchFamily="34" charset="0"/>
              </a:rPr>
              <a:t> </a:t>
            </a:r>
            <a:r>
              <a:rPr lang="en-US" altLang="zh-CN" sz="1600" dirty="0" err="1">
                <a:solidFill>
                  <a:srgbClr val="0000C0"/>
                </a:solidFill>
                <a:latin typeface="Calibri" panose="020F0502020204030204" pitchFamily="34" charset="0"/>
              </a:rPr>
              <a:t>jcbBeta</a:t>
            </a:r>
            <a:r>
              <a:rPr lang="en-US" altLang="zh-CN" sz="1600" dirty="0">
                <a:solidFill>
                  <a:srgbClr val="000000"/>
                </a:solidFill>
                <a:latin typeface="Calibri" panose="020F0502020204030204" pitchFamily="34" charset="0"/>
              </a:rPr>
              <a:t>;</a:t>
            </a:r>
          </a:p>
          <a:p>
            <a:r>
              <a:rPr lang="en-US" altLang="zh-CN" sz="1600" dirty="0">
                <a:solidFill>
                  <a:srgbClr val="000000"/>
                </a:solidFill>
                <a:latin typeface="Calibri" panose="020F0502020204030204" pitchFamily="34" charset="0"/>
              </a:rPr>
              <a:t>  </a:t>
            </a:r>
            <a:r>
              <a:rPr lang="en-US" altLang="zh-CN" sz="1600" dirty="0" err="1">
                <a:solidFill>
                  <a:srgbClr val="000000"/>
                </a:solidFill>
                <a:latin typeface="Calibri" panose="020F0502020204030204" pitchFamily="34" charset="0"/>
              </a:rPr>
              <a:t>JCheckBox</a:t>
            </a:r>
            <a:r>
              <a:rPr lang="en-US" altLang="zh-CN" sz="1600" dirty="0">
                <a:solidFill>
                  <a:srgbClr val="000000"/>
                </a:solidFill>
                <a:latin typeface="Calibri" panose="020F0502020204030204" pitchFamily="34" charset="0"/>
              </a:rPr>
              <a:t> </a:t>
            </a:r>
            <a:r>
              <a:rPr lang="en-US" altLang="zh-CN" sz="1600" dirty="0" err="1">
                <a:solidFill>
                  <a:srgbClr val="0000C0"/>
                </a:solidFill>
                <a:latin typeface="Calibri" panose="020F0502020204030204" pitchFamily="34" charset="0"/>
              </a:rPr>
              <a:t>jcbGamma</a:t>
            </a:r>
            <a:r>
              <a:rPr lang="en-US" altLang="zh-CN" sz="1600" dirty="0">
                <a:solidFill>
                  <a:srgbClr val="000000"/>
                </a:solidFill>
                <a:latin typeface="Calibri" panose="020F0502020204030204" pitchFamily="34" charset="0"/>
              </a:rPr>
              <a:t>;</a:t>
            </a:r>
          </a:p>
          <a:p>
            <a:endParaRPr lang="zh-CN" altLang="en-US" sz="1600" dirty="0">
              <a:latin typeface="Calibri" panose="020F0502020204030204" pitchFamily="34" charset="0"/>
            </a:endParaRPr>
          </a:p>
          <a:p>
            <a:r>
              <a:rPr lang="en-US" altLang="zh-CN" sz="1600" dirty="0">
                <a:solidFill>
                  <a:srgbClr val="000000"/>
                </a:solidFill>
                <a:latin typeface="Calibri" panose="020F0502020204030204" pitchFamily="34" charset="0"/>
              </a:rPr>
              <a:t>  </a:t>
            </a:r>
            <a:r>
              <a:rPr lang="en-US" altLang="zh-CN" sz="1600" dirty="0" err="1">
                <a:solidFill>
                  <a:srgbClr val="000000"/>
                </a:solidFill>
                <a:latin typeface="Calibri" panose="020F0502020204030204" pitchFamily="34" charset="0"/>
              </a:rPr>
              <a:t>CBDemo</a:t>
            </a:r>
            <a:r>
              <a:rPr lang="en-US" altLang="zh-CN" sz="1600" dirty="0">
                <a:solidFill>
                  <a:srgbClr val="000000"/>
                </a:solidFill>
                <a:latin typeface="Calibri" panose="020F0502020204030204" pitchFamily="34" charset="0"/>
              </a:rPr>
              <a:t>(){</a:t>
            </a:r>
          </a:p>
          <a:p>
            <a:r>
              <a:rPr lang="en-US" altLang="zh-CN" sz="1600" dirty="0">
                <a:solidFill>
                  <a:srgbClr val="000000"/>
                </a:solidFill>
                <a:latin typeface="Calibri" panose="020F0502020204030204" pitchFamily="34" charset="0"/>
              </a:rPr>
              <a:t>    </a:t>
            </a:r>
            <a:r>
              <a:rPr lang="en-US" altLang="zh-CN" sz="1600" dirty="0" err="1">
                <a:solidFill>
                  <a:srgbClr val="000000"/>
                </a:solidFill>
                <a:latin typeface="Calibri" panose="020F0502020204030204" pitchFamily="34" charset="0"/>
              </a:rPr>
              <a:t>JFrame</a:t>
            </a:r>
            <a:r>
              <a:rPr lang="en-US" altLang="zh-CN" sz="1600" dirty="0">
                <a:solidFill>
                  <a:srgbClr val="000000"/>
                </a:solidFill>
                <a:latin typeface="Calibri" panose="020F0502020204030204" pitchFamily="34" charset="0"/>
              </a:rPr>
              <a:t> </a:t>
            </a:r>
            <a:r>
              <a:rPr lang="en-US" altLang="zh-CN" sz="1600" dirty="0" err="1">
                <a:solidFill>
                  <a:srgbClr val="6A3E3E"/>
                </a:solidFill>
                <a:latin typeface="Calibri" panose="020F0502020204030204" pitchFamily="34" charset="0"/>
              </a:rPr>
              <a:t>jfrm</a:t>
            </a:r>
            <a:r>
              <a:rPr lang="en-US" altLang="zh-CN" sz="1600" dirty="0">
                <a:solidFill>
                  <a:srgbClr val="000000"/>
                </a:solidFill>
                <a:latin typeface="Calibri" panose="020F0502020204030204" pitchFamily="34" charset="0"/>
              </a:rPr>
              <a:t> = </a:t>
            </a:r>
            <a:r>
              <a:rPr lang="en-US" altLang="zh-CN" sz="1600" b="1" dirty="0">
                <a:solidFill>
                  <a:srgbClr val="7F0055"/>
                </a:solidFill>
                <a:latin typeface="Calibri" panose="020F0502020204030204" pitchFamily="34" charset="0"/>
              </a:rPr>
              <a:t>new</a:t>
            </a:r>
            <a:r>
              <a:rPr lang="en-US" altLang="zh-CN" sz="1600" b="1" dirty="0">
                <a:solidFill>
                  <a:srgbClr val="000000"/>
                </a:solidFill>
                <a:latin typeface="Calibri" panose="020F0502020204030204" pitchFamily="34" charset="0"/>
              </a:rPr>
              <a:t> </a:t>
            </a:r>
            <a:r>
              <a:rPr lang="en-US" altLang="zh-CN" sz="1600" b="1" dirty="0" err="1">
                <a:solidFill>
                  <a:srgbClr val="000000"/>
                </a:solidFill>
                <a:latin typeface="Calibri" panose="020F0502020204030204" pitchFamily="34" charset="0"/>
              </a:rPr>
              <a:t>JFrame</a:t>
            </a:r>
            <a:r>
              <a:rPr lang="en-US" altLang="zh-CN" sz="1600" b="1" dirty="0">
                <a:solidFill>
                  <a:srgbClr val="000000"/>
                </a:solidFill>
                <a:latin typeface="Calibri" panose="020F0502020204030204" pitchFamily="34" charset="0"/>
              </a:rPr>
              <a:t>(</a:t>
            </a:r>
            <a:r>
              <a:rPr lang="en-US" altLang="zh-CN" sz="1600" b="1" dirty="0">
                <a:solidFill>
                  <a:srgbClr val="2A00FF"/>
                </a:solidFill>
                <a:latin typeface="Calibri" panose="020F0502020204030204" pitchFamily="34" charset="0"/>
              </a:rPr>
              <a:t>"Demonstrate Check Boxes"</a:t>
            </a:r>
            <a:r>
              <a:rPr lang="en-US" altLang="zh-CN" sz="1600" b="1" dirty="0">
                <a:solidFill>
                  <a:srgbClr val="000000"/>
                </a:solidFill>
                <a:latin typeface="Calibri" panose="020F0502020204030204" pitchFamily="34" charset="0"/>
              </a:rPr>
              <a:t>);</a:t>
            </a:r>
          </a:p>
          <a:p>
            <a:r>
              <a:rPr lang="en-US" altLang="zh-CN" sz="1600" dirty="0">
                <a:solidFill>
                  <a:srgbClr val="6A3E3E"/>
                </a:solidFill>
                <a:latin typeface="Calibri" panose="020F0502020204030204" pitchFamily="34" charset="0"/>
              </a:rPr>
              <a:t>    </a:t>
            </a:r>
            <a:r>
              <a:rPr lang="en-US" altLang="zh-CN" sz="1600" dirty="0" err="1">
                <a:solidFill>
                  <a:srgbClr val="6A3E3E"/>
                </a:solidFill>
                <a:latin typeface="Calibri" panose="020F0502020204030204" pitchFamily="34" charset="0"/>
              </a:rPr>
              <a:t>jfrm</a:t>
            </a:r>
            <a:r>
              <a:rPr lang="en-US" altLang="zh-CN" sz="1600" dirty="0" err="1">
                <a:solidFill>
                  <a:srgbClr val="000000"/>
                </a:solidFill>
                <a:latin typeface="Calibri" panose="020F0502020204030204" pitchFamily="34" charset="0"/>
              </a:rPr>
              <a:t>.setLayout</a:t>
            </a:r>
            <a:r>
              <a:rPr lang="en-US" altLang="zh-CN" sz="1600" dirty="0">
                <a:solidFill>
                  <a:srgbClr val="000000"/>
                </a:solidFill>
                <a:latin typeface="Calibri" panose="020F0502020204030204" pitchFamily="34" charset="0"/>
              </a:rPr>
              <a:t>(</a:t>
            </a:r>
            <a:r>
              <a:rPr lang="en-US" altLang="zh-CN" sz="1600" b="1" dirty="0">
                <a:solidFill>
                  <a:srgbClr val="7F0055"/>
                </a:solidFill>
                <a:latin typeface="Calibri" panose="020F0502020204030204" pitchFamily="34" charset="0"/>
              </a:rPr>
              <a:t>new</a:t>
            </a:r>
            <a:r>
              <a:rPr lang="en-US" altLang="zh-CN" sz="1600" b="1" dirty="0">
                <a:solidFill>
                  <a:srgbClr val="000000"/>
                </a:solidFill>
                <a:latin typeface="Calibri" panose="020F0502020204030204" pitchFamily="34" charset="0"/>
              </a:rPr>
              <a:t> </a:t>
            </a:r>
            <a:r>
              <a:rPr lang="en-US" altLang="zh-CN" sz="1600" b="1" dirty="0" err="1">
                <a:solidFill>
                  <a:srgbClr val="000000"/>
                </a:solidFill>
                <a:latin typeface="Calibri" panose="020F0502020204030204" pitchFamily="34" charset="0"/>
              </a:rPr>
              <a:t>FlowLayout</a:t>
            </a:r>
            <a:r>
              <a:rPr lang="en-US" altLang="zh-CN" sz="1600" b="1" dirty="0">
                <a:solidFill>
                  <a:srgbClr val="000000"/>
                </a:solidFill>
                <a:latin typeface="Calibri" panose="020F0502020204030204" pitchFamily="34" charset="0"/>
              </a:rPr>
              <a:t>());</a:t>
            </a:r>
          </a:p>
          <a:p>
            <a:r>
              <a:rPr lang="en-US" altLang="zh-CN" sz="1600" dirty="0">
                <a:solidFill>
                  <a:srgbClr val="6A3E3E"/>
                </a:solidFill>
                <a:latin typeface="Calibri" panose="020F0502020204030204" pitchFamily="34" charset="0"/>
              </a:rPr>
              <a:t>    </a:t>
            </a:r>
            <a:r>
              <a:rPr lang="en-US" altLang="zh-CN" sz="1600" dirty="0" err="1">
                <a:solidFill>
                  <a:srgbClr val="6A3E3E"/>
                </a:solidFill>
                <a:latin typeface="Calibri" panose="020F0502020204030204" pitchFamily="34" charset="0"/>
              </a:rPr>
              <a:t>jfrm</a:t>
            </a:r>
            <a:r>
              <a:rPr lang="en-US" altLang="zh-CN" sz="1600" dirty="0" err="1">
                <a:solidFill>
                  <a:srgbClr val="000000"/>
                </a:solidFill>
                <a:latin typeface="Calibri" panose="020F0502020204030204" pitchFamily="34" charset="0"/>
              </a:rPr>
              <a:t>.setBounds</a:t>
            </a:r>
            <a:r>
              <a:rPr lang="en-US" altLang="zh-CN" sz="1600" dirty="0">
                <a:solidFill>
                  <a:srgbClr val="000000"/>
                </a:solidFill>
                <a:latin typeface="Calibri" panose="020F0502020204030204" pitchFamily="34" charset="0"/>
              </a:rPr>
              <a:t>(100,100,280,120);</a:t>
            </a:r>
          </a:p>
          <a:p>
            <a:r>
              <a:rPr lang="en-US" altLang="zh-CN" sz="1600" dirty="0">
                <a:solidFill>
                  <a:srgbClr val="6A3E3E"/>
                </a:solidFill>
                <a:latin typeface="Calibri" panose="020F0502020204030204" pitchFamily="34" charset="0"/>
              </a:rPr>
              <a:t>    </a:t>
            </a:r>
            <a:r>
              <a:rPr lang="en-US" altLang="zh-CN" sz="1600" dirty="0" err="1">
                <a:solidFill>
                  <a:srgbClr val="6A3E3E"/>
                </a:solidFill>
                <a:latin typeface="Calibri" panose="020F0502020204030204" pitchFamily="34" charset="0"/>
              </a:rPr>
              <a:t>jfrm</a:t>
            </a:r>
            <a:r>
              <a:rPr lang="en-US" altLang="zh-CN" sz="1600" dirty="0" err="1">
                <a:solidFill>
                  <a:srgbClr val="000000"/>
                </a:solidFill>
                <a:latin typeface="Calibri" panose="020F0502020204030204" pitchFamily="34" charset="0"/>
              </a:rPr>
              <a:t>.setDefaultCloseOperation</a:t>
            </a:r>
            <a:r>
              <a:rPr lang="en-US" altLang="zh-CN" sz="1600" dirty="0">
                <a:solidFill>
                  <a:srgbClr val="000000"/>
                </a:solidFill>
                <a:latin typeface="Calibri" panose="020F0502020204030204" pitchFamily="34" charset="0"/>
              </a:rPr>
              <a:t>(</a:t>
            </a:r>
            <a:r>
              <a:rPr lang="en-US" altLang="zh-CN" sz="1600" dirty="0" err="1">
                <a:solidFill>
                  <a:srgbClr val="000000"/>
                </a:solidFill>
                <a:latin typeface="Calibri" panose="020F0502020204030204" pitchFamily="34" charset="0"/>
              </a:rPr>
              <a:t>JFrame.</a:t>
            </a:r>
            <a:r>
              <a:rPr lang="en-US" altLang="zh-CN" sz="1600" b="1" i="1" dirty="0" err="1">
                <a:solidFill>
                  <a:srgbClr val="0000C0"/>
                </a:solidFill>
                <a:latin typeface="Calibri" panose="020F0502020204030204" pitchFamily="34" charset="0"/>
              </a:rPr>
              <a:t>EXIT_ON_CLOSE</a:t>
            </a:r>
            <a:r>
              <a:rPr lang="en-US" altLang="zh-CN" sz="1600" b="1" i="1" dirty="0">
                <a:solidFill>
                  <a:srgbClr val="000000"/>
                </a:solidFill>
                <a:latin typeface="Calibri" panose="020F0502020204030204" pitchFamily="34" charset="0"/>
              </a:rPr>
              <a:t>);</a:t>
            </a:r>
          </a:p>
          <a:p>
            <a:r>
              <a:rPr lang="en-US" altLang="zh-CN" sz="1600" dirty="0">
                <a:solidFill>
                  <a:srgbClr val="0000C0"/>
                </a:solidFill>
                <a:latin typeface="Calibri" panose="020F0502020204030204" pitchFamily="34" charset="0"/>
              </a:rPr>
              <a:t>    </a:t>
            </a:r>
            <a:r>
              <a:rPr lang="en-US" altLang="zh-CN" sz="1600" dirty="0" err="1">
                <a:solidFill>
                  <a:srgbClr val="0000C0"/>
                </a:solidFill>
                <a:latin typeface="Calibri" panose="020F0502020204030204" pitchFamily="34" charset="0"/>
              </a:rPr>
              <a:t>jlabSelected</a:t>
            </a:r>
            <a:r>
              <a:rPr lang="en-US" altLang="zh-CN" sz="1600" dirty="0">
                <a:solidFill>
                  <a:srgbClr val="000000"/>
                </a:solidFill>
                <a:latin typeface="Calibri" panose="020F0502020204030204" pitchFamily="34" charset="0"/>
              </a:rPr>
              <a:t> = </a:t>
            </a:r>
            <a:r>
              <a:rPr lang="en-US" altLang="zh-CN" sz="1600" b="1" dirty="0">
                <a:solidFill>
                  <a:srgbClr val="7F0055"/>
                </a:solidFill>
                <a:latin typeface="Calibri" panose="020F0502020204030204" pitchFamily="34" charset="0"/>
              </a:rPr>
              <a:t>new</a:t>
            </a:r>
            <a:r>
              <a:rPr lang="en-US" altLang="zh-CN" sz="1600" b="1" dirty="0">
                <a:solidFill>
                  <a:srgbClr val="000000"/>
                </a:solidFill>
                <a:latin typeface="Calibri" panose="020F0502020204030204" pitchFamily="34" charset="0"/>
              </a:rPr>
              <a:t> </a:t>
            </a:r>
            <a:r>
              <a:rPr lang="en-US" altLang="zh-CN" sz="1600" b="1" dirty="0" err="1">
                <a:solidFill>
                  <a:srgbClr val="000000"/>
                </a:solidFill>
                <a:latin typeface="Calibri" panose="020F0502020204030204" pitchFamily="34" charset="0"/>
              </a:rPr>
              <a:t>JLabel</a:t>
            </a:r>
            <a:r>
              <a:rPr lang="en-US" altLang="zh-CN" sz="1600" b="1" dirty="0">
                <a:solidFill>
                  <a:srgbClr val="000000"/>
                </a:solidFill>
                <a:latin typeface="Calibri" panose="020F0502020204030204" pitchFamily="34" charset="0"/>
              </a:rPr>
              <a:t>(</a:t>
            </a:r>
            <a:r>
              <a:rPr lang="en-US" altLang="zh-CN" sz="1600" b="1" dirty="0">
                <a:solidFill>
                  <a:srgbClr val="2A00FF"/>
                </a:solidFill>
                <a:latin typeface="Calibri" panose="020F0502020204030204" pitchFamily="34" charset="0"/>
              </a:rPr>
              <a:t>""</a:t>
            </a:r>
            <a:r>
              <a:rPr lang="en-US" altLang="zh-CN" sz="1600" b="1" dirty="0">
                <a:solidFill>
                  <a:srgbClr val="000000"/>
                </a:solidFill>
                <a:latin typeface="Calibri" panose="020F0502020204030204" pitchFamily="34" charset="0"/>
              </a:rPr>
              <a:t>);</a:t>
            </a:r>
          </a:p>
          <a:p>
            <a:r>
              <a:rPr lang="en-US" altLang="zh-CN" sz="1600" dirty="0">
                <a:solidFill>
                  <a:srgbClr val="0000C0"/>
                </a:solidFill>
                <a:latin typeface="Calibri" panose="020F0502020204030204" pitchFamily="34" charset="0"/>
              </a:rPr>
              <a:t>    </a:t>
            </a:r>
            <a:r>
              <a:rPr lang="en-US" altLang="zh-CN" sz="1600" dirty="0" err="1">
                <a:solidFill>
                  <a:srgbClr val="0000C0"/>
                </a:solidFill>
                <a:latin typeface="Calibri" panose="020F0502020204030204" pitchFamily="34" charset="0"/>
              </a:rPr>
              <a:t>jlabChanged</a:t>
            </a:r>
            <a:r>
              <a:rPr lang="en-US" altLang="zh-CN" sz="1600" dirty="0">
                <a:solidFill>
                  <a:srgbClr val="000000"/>
                </a:solidFill>
                <a:latin typeface="Calibri" panose="020F0502020204030204" pitchFamily="34" charset="0"/>
              </a:rPr>
              <a:t> = </a:t>
            </a:r>
            <a:r>
              <a:rPr lang="en-US" altLang="zh-CN" sz="1600" b="1" dirty="0">
                <a:solidFill>
                  <a:srgbClr val="7F0055"/>
                </a:solidFill>
                <a:latin typeface="Calibri" panose="020F0502020204030204" pitchFamily="34" charset="0"/>
              </a:rPr>
              <a:t>new</a:t>
            </a:r>
            <a:r>
              <a:rPr lang="en-US" altLang="zh-CN" sz="1600" b="1" dirty="0">
                <a:solidFill>
                  <a:srgbClr val="000000"/>
                </a:solidFill>
                <a:latin typeface="Calibri" panose="020F0502020204030204" pitchFamily="34" charset="0"/>
              </a:rPr>
              <a:t> </a:t>
            </a:r>
            <a:r>
              <a:rPr lang="en-US" altLang="zh-CN" sz="1600" b="1" dirty="0" err="1">
                <a:solidFill>
                  <a:srgbClr val="000000"/>
                </a:solidFill>
                <a:latin typeface="Calibri" panose="020F0502020204030204" pitchFamily="34" charset="0"/>
              </a:rPr>
              <a:t>JLabel</a:t>
            </a:r>
            <a:r>
              <a:rPr lang="en-US" altLang="zh-CN" sz="1600" b="1" dirty="0">
                <a:solidFill>
                  <a:srgbClr val="000000"/>
                </a:solidFill>
                <a:latin typeface="Calibri" panose="020F0502020204030204" pitchFamily="34" charset="0"/>
              </a:rPr>
              <a:t>(</a:t>
            </a:r>
            <a:r>
              <a:rPr lang="en-US" altLang="zh-CN" sz="1600" b="1" dirty="0">
                <a:solidFill>
                  <a:srgbClr val="2A00FF"/>
                </a:solidFill>
                <a:latin typeface="Calibri" panose="020F0502020204030204" pitchFamily="34" charset="0"/>
              </a:rPr>
              <a:t>""</a:t>
            </a:r>
            <a:r>
              <a:rPr lang="en-US" altLang="zh-CN" sz="1600" b="1" dirty="0">
                <a:solidFill>
                  <a:srgbClr val="000000"/>
                </a:solidFill>
                <a:latin typeface="Calibri" panose="020F0502020204030204" pitchFamily="34" charset="0"/>
              </a:rPr>
              <a:t>);</a:t>
            </a:r>
          </a:p>
          <a:p>
            <a:r>
              <a:rPr lang="en-US" altLang="zh-CN" sz="1600" dirty="0">
                <a:solidFill>
                  <a:srgbClr val="0000C0"/>
                </a:solidFill>
                <a:latin typeface="Calibri" panose="020F0502020204030204" pitchFamily="34" charset="0"/>
              </a:rPr>
              <a:t>    </a:t>
            </a:r>
            <a:r>
              <a:rPr lang="en-US" altLang="zh-CN" sz="1600" dirty="0" err="1">
                <a:solidFill>
                  <a:srgbClr val="0000C0"/>
                </a:solidFill>
                <a:latin typeface="Calibri" panose="020F0502020204030204" pitchFamily="34" charset="0"/>
              </a:rPr>
              <a:t>jcbAlpha</a:t>
            </a:r>
            <a:r>
              <a:rPr lang="en-US" altLang="zh-CN" sz="1600" dirty="0">
                <a:solidFill>
                  <a:srgbClr val="000000"/>
                </a:solidFill>
                <a:latin typeface="Calibri" panose="020F0502020204030204" pitchFamily="34" charset="0"/>
              </a:rPr>
              <a:t> = </a:t>
            </a:r>
            <a:r>
              <a:rPr lang="en-US" altLang="zh-CN" sz="1600" b="1" dirty="0">
                <a:solidFill>
                  <a:srgbClr val="7F0055"/>
                </a:solidFill>
                <a:latin typeface="Calibri" panose="020F0502020204030204" pitchFamily="34" charset="0"/>
              </a:rPr>
              <a:t>new</a:t>
            </a:r>
            <a:r>
              <a:rPr lang="en-US" altLang="zh-CN" sz="1600" b="1" dirty="0">
                <a:solidFill>
                  <a:srgbClr val="000000"/>
                </a:solidFill>
                <a:latin typeface="Calibri" panose="020F0502020204030204" pitchFamily="34" charset="0"/>
              </a:rPr>
              <a:t> </a:t>
            </a:r>
            <a:r>
              <a:rPr lang="en-US" altLang="zh-CN" sz="1600" b="1" dirty="0" err="1">
                <a:solidFill>
                  <a:srgbClr val="000000"/>
                </a:solidFill>
                <a:latin typeface="Calibri" panose="020F0502020204030204" pitchFamily="34" charset="0"/>
              </a:rPr>
              <a:t>JCheckBox</a:t>
            </a:r>
            <a:r>
              <a:rPr lang="en-US" altLang="zh-CN" sz="1600" b="1" dirty="0">
                <a:solidFill>
                  <a:srgbClr val="000000"/>
                </a:solidFill>
                <a:latin typeface="Calibri" panose="020F0502020204030204" pitchFamily="34" charset="0"/>
              </a:rPr>
              <a:t>(</a:t>
            </a:r>
            <a:r>
              <a:rPr lang="en-US" altLang="zh-CN" sz="1600" b="1" dirty="0">
                <a:solidFill>
                  <a:srgbClr val="2A00FF"/>
                </a:solidFill>
                <a:latin typeface="Calibri" panose="020F0502020204030204" pitchFamily="34" charset="0"/>
              </a:rPr>
              <a:t>"Alpha"</a:t>
            </a:r>
            <a:r>
              <a:rPr lang="en-US" altLang="zh-CN" sz="1600" b="1" dirty="0">
                <a:solidFill>
                  <a:srgbClr val="000000"/>
                </a:solidFill>
                <a:latin typeface="Calibri" panose="020F0502020204030204" pitchFamily="34" charset="0"/>
              </a:rPr>
              <a:t>);</a:t>
            </a:r>
          </a:p>
          <a:p>
            <a:r>
              <a:rPr lang="en-US" altLang="zh-CN" sz="1600" dirty="0">
                <a:solidFill>
                  <a:srgbClr val="0000C0"/>
                </a:solidFill>
                <a:latin typeface="Calibri" panose="020F0502020204030204" pitchFamily="34" charset="0"/>
              </a:rPr>
              <a:t>    </a:t>
            </a:r>
            <a:r>
              <a:rPr lang="en-US" altLang="zh-CN" sz="1600" dirty="0" err="1">
                <a:solidFill>
                  <a:srgbClr val="0000C0"/>
                </a:solidFill>
                <a:latin typeface="Calibri" panose="020F0502020204030204" pitchFamily="34" charset="0"/>
              </a:rPr>
              <a:t>jcbBeta</a:t>
            </a:r>
            <a:r>
              <a:rPr lang="en-US" altLang="zh-CN" sz="1600" dirty="0">
                <a:solidFill>
                  <a:srgbClr val="000000"/>
                </a:solidFill>
                <a:latin typeface="Calibri" panose="020F0502020204030204" pitchFamily="34" charset="0"/>
              </a:rPr>
              <a:t> = </a:t>
            </a:r>
            <a:r>
              <a:rPr lang="en-US" altLang="zh-CN" sz="1600" b="1" dirty="0">
                <a:solidFill>
                  <a:srgbClr val="7F0055"/>
                </a:solidFill>
                <a:latin typeface="Calibri" panose="020F0502020204030204" pitchFamily="34" charset="0"/>
              </a:rPr>
              <a:t>new</a:t>
            </a:r>
            <a:r>
              <a:rPr lang="en-US" altLang="zh-CN" sz="1600" b="1" dirty="0">
                <a:solidFill>
                  <a:srgbClr val="000000"/>
                </a:solidFill>
                <a:latin typeface="Calibri" panose="020F0502020204030204" pitchFamily="34" charset="0"/>
              </a:rPr>
              <a:t> </a:t>
            </a:r>
            <a:r>
              <a:rPr lang="en-US" altLang="zh-CN" sz="1600" b="1" dirty="0" err="1">
                <a:solidFill>
                  <a:srgbClr val="000000"/>
                </a:solidFill>
                <a:latin typeface="Calibri" panose="020F0502020204030204" pitchFamily="34" charset="0"/>
              </a:rPr>
              <a:t>JCheckBox</a:t>
            </a:r>
            <a:r>
              <a:rPr lang="en-US" altLang="zh-CN" sz="1600" b="1" dirty="0">
                <a:solidFill>
                  <a:srgbClr val="000000"/>
                </a:solidFill>
                <a:latin typeface="Calibri" panose="020F0502020204030204" pitchFamily="34" charset="0"/>
              </a:rPr>
              <a:t>(</a:t>
            </a:r>
            <a:r>
              <a:rPr lang="en-US" altLang="zh-CN" sz="1600" b="1" dirty="0">
                <a:solidFill>
                  <a:srgbClr val="2A00FF"/>
                </a:solidFill>
                <a:latin typeface="Calibri" panose="020F0502020204030204" pitchFamily="34" charset="0"/>
              </a:rPr>
              <a:t>"Beta"</a:t>
            </a:r>
            <a:r>
              <a:rPr lang="en-US" altLang="zh-CN" sz="1600" b="1" dirty="0">
                <a:solidFill>
                  <a:srgbClr val="000000"/>
                </a:solidFill>
                <a:latin typeface="Calibri" panose="020F0502020204030204" pitchFamily="34" charset="0"/>
              </a:rPr>
              <a:t>);</a:t>
            </a:r>
          </a:p>
          <a:p>
            <a:r>
              <a:rPr lang="en-US" altLang="zh-CN" sz="1600" dirty="0">
                <a:solidFill>
                  <a:srgbClr val="0000C0"/>
                </a:solidFill>
                <a:latin typeface="Calibri" panose="020F0502020204030204" pitchFamily="34" charset="0"/>
              </a:rPr>
              <a:t>    </a:t>
            </a:r>
            <a:r>
              <a:rPr lang="en-US" altLang="zh-CN" sz="1600" dirty="0" err="1">
                <a:solidFill>
                  <a:srgbClr val="0000C0"/>
                </a:solidFill>
                <a:latin typeface="Calibri" panose="020F0502020204030204" pitchFamily="34" charset="0"/>
              </a:rPr>
              <a:t>jcbGamma</a:t>
            </a:r>
            <a:r>
              <a:rPr lang="en-US" altLang="zh-CN" sz="1600" dirty="0">
                <a:solidFill>
                  <a:srgbClr val="000000"/>
                </a:solidFill>
                <a:latin typeface="Calibri" panose="020F0502020204030204" pitchFamily="34" charset="0"/>
              </a:rPr>
              <a:t> = </a:t>
            </a:r>
            <a:r>
              <a:rPr lang="en-US" altLang="zh-CN" sz="1600" b="1" dirty="0">
                <a:solidFill>
                  <a:srgbClr val="7F0055"/>
                </a:solidFill>
                <a:latin typeface="Calibri" panose="020F0502020204030204" pitchFamily="34" charset="0"/>
              </a:rPr>
              <a:t>new</a:t>
            </a:r>
            <a:r>
              <a:rPr lang="en-US" altLang="zh-CN" sz="1600" b="1" dirty="0">
                <a:solidFill>
                  <a:srgbClr val="000000"/>
                </a:solidFill>
                <a:latin typeface="Calibri" panose="020F0502020204030204" pitchFamily="34" charset="0"/>
              </a:rPr>
              <a:t> </a:t>
            </a:r>
            <a:r>
              <a:rPr lang="en-US" altLang="zh-CN" sz="1600" b="1" dirty="0" err="1">
                <a:solidFill>
                  <a:srgbClr val="000000"/>
                </a:solidFill>
                <a:latin typeface="Calibri" panose="020F0502020204030204" pitchFamily="34" charset="0"/>
              </a:rPr>
              <a:t>JCheckBox</a:t>
            </a:r>
            <a:r>
              <a:rPr lang="en-US" altLang="zh-CN" sz="1600" b="1" dirty="0">
                <a:solidFill>
                  <a:srgbClr val="000000"/>
                </a:solidFill>
                <a:latin typeface="Calibri" panose="020F0502020204030204" pitchFamily="34" charset="0"/>
              </a:rPr>
              <a:t>(</a:t>
            </a:r>
            <a:r>
              <a:rPr lang="en-US" altLang="zh-CN" sz="1600" b="1" dirty="0">
                <a:solidFill>
                  <a:srgbClr val="2A00FF"/>
                </a:solidFill>
                <a:latin typeface="Calibri" panose="020F0502020204030204" pitchFamily="34" charset="0"/>
              </a:rPr>
              <a:t>"Gamma"</a:t>
            </a:r>
            <a:r>
              <a:rPr lang="en-US" altLang="zh-CN" sz="1600" b="1" dirty="0">
                <a:solidFill>
                  <a:srgbClr val="000000"/>
                </a:solidFill>
                <a:latin typeface="Calibri" panose="020F0502020204030204" pitchFamily="34" charset="0"/>
              </a:rPr>
              <a:t>);</a:t>
            </a:r>
          </a:p>
          <a:p>
            <a:r>
              <a:rPr lang="en-US" altLang="zh-CN" sz="1600" dirty="0">
                <a:solidFill>
                  <a:srgbClr val="0000C0"/>
                </a:solidFill>
                <a:latin typeface="Calibri" panose="020F0502020204030204" pitchFamily="34" charset="0"/>
              </a:rPr>
              <a:t>    </a:t>
            </a:r>
            <a:r>
              <a:rPr lang="en-US" altLang="zh-CN" sz="1600" dirty="0" err="1">
                <a:solidFill>
                  <a:srgbClr val="0000C0"/>
                </a:solidFill>
                <a:latin typeface="Calibri" panose="020F0502020204030204" pitchFamily="34" charset="0"/>
              </a:rPr>
              <a:t>jcbAlpha</a:t>
            </a:r>
            <a:r>
              <a:rPr lang="en-US" altLang="zh-CN" sz="1600" dirty="0" err="1">
                <a:solidFill>
                  <a:srgbClr val="000000"/>
                </a:solidFill>
                <a:latin typeface="Calibri" panose="020F0502020204030204" pitchFamily="34" charset="0"/>
              </a:rPr>
              <a:t>.addItemListener</a:t>
            </a:r>
            <a:r>
              <a:rPr lang="en-US" altLang="zh-CN" sz="1600" dirty="0">
                <a:solidFill>
                  <a:srgbClr val="000000"/>
                </a:solidFill>
                <a:latin typeface="Calibri" panose="020F0502020204030204" pitchFamily="34" charset="0"/>
              </a:rPr>
              <a:t>(</a:t>
            </a:r>
            <a:r>
              <a:rPr lang="en-US" altLang="zh-CN" sz="1600" b="1" dirty="0">
                <a:solidFill>
                  <a:srgbClr val="7F0055"/>
                </a:solidFill>
                <a:latin typeface="Calibri" panose="020F0502020204030204" pitchFamily="34" charset="0"/>
              </a:rPr>
              <a:t>this</a:t>
            </a:r>
            <a:r>
              <a:rPr lang="en-US" altLang="zh-CN" sz="1600" b="1" dirty="0">
                <a:solidFill>
                  <a:srgbClr val="000000"/>
                </a:solidFill>
                <a:latin typeface="Calibri" panose="020F0502020204030204" pitchFamily="34" charset="0"/>
              </a:rPr>
              <a:t>);</a:t>
            </a:r>
          </a:p>
          <a:p>
            <a:r>
              <a:rPr lang="en-US" altLang="zh-CN" sz="1600" dirty="0">
                <a:solidFill>
                  <a:srgbClr val="0000C0"/>
                </a:solidFill>
                <a:latin typeface="Calibri" panose="020F0502020204030204" pitchFamily="34" charset="0"/>
              </a:rPr>
              <a:t>    </a:t>
            </a:r>
            <a:r>
              <a:rPr lang="en-US" altLang="zh-CN" sz="1600" dirty="0" err="1">
                <a:solidFill>
                  <a:srgbClr val="0000C0"/>
                </a:solidFill>
                <a:latin typeface="Calibri" panose="020F0502020204030204" pitchFamily="34" charset="0"/>
              </a:rPr>
              <a:t>jcbBeta</a:t>
            </a:r>
            <a:r>
              <a:rPr lang="en-US" altLang="zh-CN" sz="1600" dirty="0" err="1">
                <a:solidFill>
                  <a:srgbClr val="000000"/>
                </a:solidFill>
                <a:latin typeface="Calibri" panose="020F0502020204030204" pitchFamily="34" charset="0"/>
              </a:rPr>
              <a:t>.addItemListener</a:t>
            </a:r>
            <a:r>
              <a:rPr lang="en-US" altLang="zh-CN" sz="1600" dirty="0">
                <a:solidFill>
                  <a:srgbClr val="000000"/>
                </a:solidFill>
                <a:latin typeface="Calibri" panose="020F0502020204030204" pitchFamily="34" charset="0"/>
              </a:rPr>
              <a:t>(</a:t>
            </a:r>
            <a:r>
              <a:rPr lang="en-US" altLang="zh-CN" sz="1600" b="1" dirty="0">
                <a:solidFill>
                  <a:srgbClr val="7F0055"/>
                </a:solidFill>
                <a:latin typeface="Calibri" panose="020F0502020204030204" pitchFamily="34" charset="0"/>
              </a:rPr>
              <a:t>this</a:t>
            </a:r>
            <a:r>
              <a:rPr lang="en-US" altLang="zh-CN" sz="1600" b="1" dirty="0">
                <a:solidFill>
                  <a:srgbClr val="000000"/>
                </a:solidFill>
                <a:latin typeface="Calibri" panose="020F0502020204030204" pitchFamily="34" charset="0"/>
              </a:rPr>
              <a:t>);</a:t>
            </a:r>
          </a:p>
          <a:p>
            <a:r>
              <a:rPr lang="en-US" altLang="zh-CN" sz="1600" dirty="0">
                <a:solidFill>
                  <a:srgbClr val="0000C0"/>
                </a:solidFill>
                <a:latin typeface="Calibri" panose="020F0502020204030204" pitchFamily="34" charset="0"/>
              </a:rPr>
              <a:t>    </a:t>
            </a:r>
            <a:r>
              <a:rPr lang="en-US" altLang="zh-CN" sz="1600" dirty="0" err="1">
                <a:solidFill>
                  <a:srgbClr val="0000C0"/>
                </a:solidFill>
                <a:latin typeface="Calibri" panose="020F0502020204030204" pitchFamily="34" charset="0"/>
              </a:rPr>
              <a:t>jcbGamma</a:t>
            </a:r>
            <a:r>
              <a:rPr lang="en-US" altLang="zh-CN" sz="1600" dirty="0" err="1">
                <a:solidFill>
                  <a:srgbClr val="000000"/>
                </a:solidFill>
                <a:latin typeface="Calibri" panose="020F0502020204030204" pitchFamily="34" charset="0"/>
              </a:rPr>
              <a:t>.addItemListener</a:t>
            </a:r>
            <a:r>
              <a:rPr lang="en-US" altLang="zh-CN" sz="1600" dirty="0">
                <a:solidFill>
                  <a:srgbClr val="000000"/>
                </a:solidFill>
                <a:latin typeface="Calibri" panose="020F0502020204030204" pitchFamily="34" charset="0"/>
              </a:rPr>
              <a:t>(</a:t>
            </a:r>
            <a:r>
              <a:rPr lang="en-US" altLang="zh-CN" sz="1600" b="1" dirty="0">
                <a:solidFill>
                  <a:srgbClr val="7F0055"/>
                </a:solidFill>
                <a:latin typeface="Calibri" panose="020F0502020204030204" pitchFamily="34" charset="0"/>
              </a:rPr>
              <a:t>this</a:t>
            </a:r>
            <a:r>
              <a:rPr lang="en-US" altLang="zh-CN" sz="1600" b="1" dirty="0">
                <a:solidFill>
                  <a:srgbClr val="000000"/>
                </a:solidFill>
                <a:latin typeface="Calibri" panose="020F0502020204030204" pitchFamily="34" charset="0"/>
              </a:rPr>
              <a:t>);</a:t>
            </a:r>
          </a:p>
          <a:p>
            <a:r>
              <a:rPr lang="en-US" altLang="zh-CN" sz="1600" dirty="0">
                <a:solidFill>
                  <a:srgbClr val="6A3E3E"/>
                </a:solidFill>
                <a:latin typeface="Calibri" panose="020F0502020204030204" pitchFamily="34" charset="0"/>
              </a:rPr>
              <a:t>    </a:t>
            </a:r>
            <a:r>
              <a:rPr lang="en-US" altLang="zh-CN" sz="1600" dirty="0" err="1">
                <a:solidFill>
                  <a:srgbClr val="6A3E3E"/>
                </a:solidFill>
                <a:latin typeface="Calibri" panose="020F0502020204030204" pitchFamily="34" charset="0"/>
              </a:rPr>
              <a:t>jfrm</a:t>
            </a:r>
            <a:r>
              <a:rPr lang="en-US" altLang="zh-CN" sz="1600" dirty="0" err="1">
                <a:solidFill>
                  <a:srgbClr val="000000"/>
                </a:solidFill>
                <a:latin typeface="Calibri" panose="020F0502020204030204" pitchFamily="34" charset="0"/>
              </a:rPr>
              <a:t>.add</a:t>
            </a:r>
            <a:r>
              <a:rPr lang="en-US" altLang="zh-CN" sz="1600" dirty="0">
                <a:solidFill>
                  <a:srgbClr val="000000"/>
                </a:solidFill>
                <a:latin typeface="Calibri" panose="020F0502020204030204" pitchFamily="34" charset="0"/>
              </a:rPr>
              <a:t>(</a:t>
            </a:r>
            <a:r>
              <a:rPr lang="en-US" altLang="zh-CN" sz="1600" dirty="0" err="1">
                <a:solidFill>
                  <a:srgbClr val="0000C0"/>
                </a:solidFill>
                <a:latin typeface="Calibri" panose="020F0502020204030204" pitchFamily="34" charset="0"/>
              </a:rPr>
              <a:t>jcbAlpha</a:t>
            </a:r>
            <a:r>
              <a:rPr lang="en-US" altLang="zh-CN" sz="1600" dirty="0">
                <a:solidFill>
                  <a:srgbClr val="000000"/>
                </a:solidFill>
                <a:latin typeface="Calibri" panose="020F0502020204030204" pitchFamily="34" charset="0"/>
              </a:rPr>
              <a:t>);</a:t>
            </a:r>
          </a:p>
          <a:p>
            <a:r>
              <a:rPr lang="en-US" altLang="zh-CN" sz="1600" dirty="0">
                <a:solidFill>
                  <a:srgbClr val="6A3E3E"/>
                </a:solidFill>
                <a:latin typeface="Calibri" panose="020F0502020204030204" pitchFamily="34" charset="0"/>
              </a:rPr>
              <a:t>    </a:t>
            </a:r>
            <a:r>
              <a:rPr lang="en-US" altLang="zh-CN" sz="1600" dirty="0" err="1">
                <a:solidFill>
                  <a:srgbClr val="6A3E3E"/>
                </a:solidFill>
                <a:latin typeface="Calibri" panose="020F0502020204030204" pitchFamily="34" charset="0"/>
              </a:rPr>
              <a:t>jfrm</a:t>
            </a:r>
            <a:r>
              <a:rPr lang="en-US" altLang="zh-CN" sz="1600" dirty="0" err="1">
                <a:solidFill>
                  <a:srgbClr val="000000"/>
                </a:solidFill>
                <a:latin typeface="Calibri" panose="020F0502020204030204" pitchFamily="34" charset="0"/>
              </a:rPr>
              <a:t>.add</a:t>
            </a:r>
            <a:r>
              <a:rPr lang="en-US" altLang="zh-CN" sz="1600" dirty="0">
                <a:solidFill>
                  <a:srgbClr val="000000"/>
                </a:solidFill>
                <a:latin typeface="Calibri" panose="020F0502020204030204" pitchFamily="34" charset="0"/>
              </a:rPr>
              <a:t>(</a:t>
            </a:r>
            <a:r>
              <a:rPr lang="en-US" altLang="zh-CN" sz="1600" dirty="0" err="1">
                <a:solidFill>
                  <a:srgbClr val="0000C0"/>
                </a:solidFill>
                <a:latin typeface="Calibri" panose="020F0502020204030204" pitchFamily="34" charset="0"/>
              </a:rPr>
              <a:t>jcbBeta</a:t>
            </a:r>
            <a:r>
              <a:rPr lang="en-US" altLang="zh-CN" sz="1600" dirty="0">
                <a:solidFill>
                  <a:srgbClr val="000000"/>
                </a:solidFill>
                <a:latin typeface="Calibri" panose="020F0502020204030204" pitchFamily="34" charset="0"/>
              </a:rPr>
              <a:t>);</a:t>
            </a:r>
          </a:p>
          <a:p>
            <a:r>
              <a:rPr lang="en-US" altLang="zh-CN" sz="1600" dirty="0">
                <a:solidFill>
                  <a:srgbClr val="6A3E3E"/>
                </a:solidFill>
                <a:latin typeface="Calibri" panose="020F0502020204030204" pitchFamily="34" charset="0"/>
              </a:rPr>
              <a:t>    </a:t>
            </a:r>
            <a:r>
              <a:rPr lang="en-US" altLang="zh-CN" sz="1600" dirty="0" err="1">
                <a:solidFill>
                  <a:srgbClr val="6A3E3E"/>
                </a:solidFill>
                <a:latin typeface="Calibri" panose="020F0502020204030204" pitchFamily="34" charset="0"/>
              </a:rPr>
              <a:t>jfrm</a:t>
            </a:r>
            <a:r>
              <a:rPr lang="en-US" altLang="zh-CN" sz="1600" dirty="0" err="1">
                <a:solidFill>
                  <a:srgbClr val="000000"/>
                </a:solidFill>
                <a:latin typeface="Calibri" panose="020F0502020204030204" pitchFamily="34" charset="0"/>
              </a:rPr>
              <a:t>.add</a:t>
            </a:r>
            <a:r>
              <a:rPr lang="en-US" altLang="zh-CN" sz="1600" dirty="0">
                <a:solidFill>
                  <a:srgbClr val="000000"/>
                </a:solidFill>
                <a:latin typeface="Calibri" panose="020F0502020204030204" pitchFamily="34" charset="0"/>
              </a:rPr>
              <a:t>(</a:t>
            </a:r>
            <a:r>
              <a:rPr lang="en-US" altLang="zh-CN" sz="1600" dirty="0" err="1">
                <a:solidFill>
                  <a:srgbClr val="0000C0"/>
                </a:solidFill>
                <a:latin typeface="Calibri" panose="020F0502020204030204" pitchFamily="34" charset="0"/>
              </a:rPr>
              <a:t>jcbGamma</a:t>
            </a:r>
            <a:r>
              <a:rPr lang="en-US" altLang="zh-CN" sz="1600" dirty="0">
                <a:solidFill>
                  <a:srgbClr val="000000"/>
                </a:solidFill>
                <a:latin typeface="Calibri" panose="020F0502020204030204" pitchFamily="34" charset="0"/>
              </a:rPr>
              <a:t>);</a:t>
            </a:r>
          </a:p>
          <a:p>
            <a:r>
              <a:rPr lang="en-US" altLang="zh-CN" sz="1600" dirty="0">
                <a:solidFill>
                  <a:srgbClr val="6A3E3E"/>
                </a:solidFill>
                <a:latin typeface="Calibri" panose="020F0502020204030204" pitchFamily="34" charset="0"/>
              </a:rPr>
              <a:t>    </a:t>
            </a:r>
            <a:r>
              <a:rPr lang="en-US" altLang="zh-CN" sz="1600" dirty="0" err="1">
                <a:solidFill>
                  <a:srgbClr val="6A3E3E"/>
                </a:solidFill>
                <a:latin typeface="Calibri" panose="020F0502020204030204" pitchFamily="34" charset="0"/>
              </a:rPr>
              <a:t>jfrm</a:t>
            </a:r>
            <a:r>
              <a:rPr lang="en-US" altLang="zh-CN" sz="1600" dirty="0" err="1">
                <a:solidFill>
                  <a:srgbClr val="000000"/>
                </a:solidFill>
                <a:latin typeface="Calibri" panose="020F0502020204030204" pitchFamily="34" charset="0"/>
              </a:rPr>
              <a:t>.add</a:t>
            </a:r>
            <a:r>
              <a:rPr lang="en-US" altLang="zh-CN" sz="1600" dirty="0">
                <a:solidFill>
                  <a:srgbClr val="000000"/>
                </a:solidFill>
                <a:latin typeface="Calibri" panose="020F0502020204030204" pitchFamily="34" charset="0"/>
              </a:rPr>
              <a:t>(</a:t>
            </a:r>
            <a:r>
              <a:rPr lang="en-US" altLang="zh-CN" sz="1600" dirty="0" err="1">
                <a:solidFill>
                  <a:srgbClr val="0000C0"/>
                </a:solidFill>
                <a:latin typeface="Calibri" panose="020F0502020204030204" pitchFamily="34" charset="0"/>
              </a:rPr>
              <a:t>jlabChanged</a:t>
            </a:r>
            <a:r>
              <a:rPr lang="en-US" altLang="zh-CN" sz="1600" dirty="0">
                <a:solidFill>
                  <a:srgbClr val="000000"/>
                </a:solidFill>
                <a:latin typeface="Calibri" panose="020F0502020204030204" pitchFamily="34" charset="0"/>
              </a:rPr>
              <a:t>);</a:t>
            </a:r>
          </a:p>
          <a:p>
            <a:r>
              <a:rPr lang="en-US" altLang="zh-CN" sz="1600" dirty="0">
                <a:solidFill>
                  <a:srgbClr val="6A3E3E"/>
                </a:solidFill>
                <a:latin typeface="Calibri" panose="020F0502020204030204" pitchFamily="34" charset="0"/>
              </a:rPr>
              <a:t>    </a:t>
            </a:r>
            <a:r>
              <a:rPr lang="en-US" altLang="zh-CN" sz="1600" dirty="0" err="1">
                <a:solidFill>
                  <a:srgbClr val="6A3E3E"/>
                </a:solidFill>
                <a:latin typeface="Calibri" panose="020F0502020204030204" pitchFamily="34" charset="0"/>
              </a:rPr>
              <a:t>jfrm</a:t>
            </a:r>
            <a:r>
              <a:rPr lang="en-US" altLang="zh-CN" sz="1600" dirty="0" err="1">
                <a:solidFill>
                  <a:srgbClr val="000000"/>
                </a:solidFill>
                <a:latin typeface="Calibri" panose="020F0502020204030204" pitchFamily="34" charset="0"/>
              </a:rPr>
              <a:t>.add</a:t>
            </a:r>
            <a:r>
              <a:rPr lang="en-US" altLang="zh-CN" sz="1600" dirty="0">
                <a:solidFill>
                  <a:srgbClr val="000000"/>
                </a:solidFill>
                <a:latin typeface="Calibri" panose="020F0502020204030204" pitchFamily="34" charset="0"/>
              </a:rPr>
              <a:t>(</a:t>
            </a:r>
            <a:r>
              <a:rPr lang="en-US" altLang="zh-CN" sz="1600" dirty="0" err="1">
                <a:solidFill>
                  <a:srgbClr val="0000C0"/>
                </a:solidFill>
                <a:latin typeface="Calibri" panose="020F0502020204030204" pitchFamily="34" charset="0"/>
              </a:rPr>
              <a:t>jlabSelected</a:t>
            </a:r>
            <a:r>
              <a:rPr lang="en-US" altLang="zh-CN" sz="1600" dirty="0">
                <a:solidFill>
                  <a:srgbClr val="000000"/>
                </a:solidFill>
                <a:latin typeface="Calibri" panose="020F0502020204030204" pitchFamily="34" charset="0"/>
              </a:rPr>
              <a:t>);</a:t>
            </a:r>
          </a:p>
          <a:p>
            <a:r>
              <a:rPr lang="en-US" altLang="zh-CN" sz="1600" dirty="0">
                <a:solidFill>
                  <a:srgbClr val="6A3E3E"/>
                </a:solidFill>
                <a:latin typeface="Calibri" panose="020F0502020204030204" pitchFamily="34" charset="0"/>
              </a:rPr>
              <a:t>    </a:t>
            </a:r>
            <a:r>
              <a:rPr lang="en-US" altLang="zh-CN" sz="1600" dirty="0" err="1">
                <a:solidFill>
                  <a:srgbClr val="6A3E3E"/>
                </a:solidFill>
                <a:latin typeface="Calibri" panose="020F0502020204030204" pitchFamily="34" charset="0"/>
              </a:rPr>
              <a:t>jfrm</a:t>
            </a:r>
            <a:r>
              <a:rPr lang="en-US" altLang="zh-CN" sz="1600" dirty="0" err="1">
                <a:solidFill>
                  <a:srgbClr val="000000"/>
                </a:solidFill>
                <a:latin typeface="Calibri" panose="020F0502020204030204" pitchFamily="34" charset="0"/>
              </a:rPr>
              <a:t>.setVisible</a:t>
            </a:r>
            <a:r>
              <a:rPr lang="en-US" altLang="zh-CN" sz="1600" dirty="0">
                <a:solidFill>
                  <a:srgbClr val="000000"/>
                </a:solidFill>
                <a:latin typeface="Calibri" panose="020F0502020204030204" pitchFamily="34" charset="0"/>
              </a:rPr>
              <a:t>(</a:t>
            </a:r>
            <a:r>
              <a:rPr lang="en-US" altLang="zh-CN" sz="1600" b="1" dirty="0">
                <a:solidFill>
                  <a:srgbClr val="7F0055"/>
                </a:solidFill>
                <a:latin typeface="Calibri" panose="020F0502020204030204" pitchFamily="34" charset="0"/>
              </a:rPr>
              <a:t>true</a:t>
            </a:r>
            <a:r>
              <a:rPr lang="en-US" altLang="zh-CN" sz="1600" b="1" dirty="0">
                <a:solidFill>
                  <a:srgbClr val="000000"/>
                </a:solidFill>
                <a:latin typeface="Calibri" panose="020F0502020204030204" pitchFamily="34" charset="0"/>
              </a:rPr>
              <a:t>);</a:t>
            </a:r>
          </a:p>
          <a:p>
            <a:r>
              <a:rPr lang="en-US" altLang="zh-CN" sz="1600" dirty="0">
                <a:solidFill>
                  <a:srgbClr val="000000"/>
                </a:solidFill>
                <a:latin typeface="Calibri" panose="020F0502020204030204" pitchFamily="34" charset="0"/>
              </a:rPr>
              <a:t>  }</a:t>
            </a:r>
            <a:endParaRPr lang="zh-CN" altLang="en-US" sz="1600" dirty="0"/>
          </a:p>
        </p:txBody>
      </p:sp>
    </p:spTree>
    <p:extLst>
      <p:ext uri="{BB962C8B-B14F-4D97-AF65-F5344CB8AC3E}">
        <p14:creationId xmlns:p14="http://schemas.microsoft.com/office/powerpoint/2010/main" val="36738669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0FBF322-DF31-4296-B0E6-FB8B4CF38B31}"/>
              </a:ext>
            </a:extLst>
          </p:cNvPr>
          <p:cNvSpPr/>
          <p:nvPr/>
        </p:nvSpPr>
        <p:spPr>
          <a:xfrm>
            <a:off x="1427871" y="0"/>
            <a:ext cx="6323427" cy="6740307"/>
          </a:xfrm>
          <a:prstGeom prst="rect">
            <a:avLst/>
          </a:prstGeom>
        </p:spPr>
        <p:txBody>
          <a:bodyPr wrap="square">
            <a:spAutoFit/>
          </a:bodyPr>
          <a:lstStyle/>
          <a:p>
            <a:r>
              <a:rPr lang="en-US" altLang="zh-CN" dirty="0">
                <a:solidFill>
                  <a:srgbClr val="646464"/>
                </a:solidFill>
                <a:latin typeface="Calibri" panose="020F0502020204030204" pitchFamily="34" charset="0"/>
              </a:rPr>
              <a:t>  @Override</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itemStateChanged</a:t>
            </a:r>
            <a:r>
              <a:rPr lang="en-US" altLang="zh-CN" b="1"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ItemEvent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arg0</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String </a:t>
            </a:r>
            <a:r>
              <a:rPr lang="en-US" altLang="zh-CN" dirty="0">
                <a:solidFill>
                  <a:srgbClr val="6A3E3E"/>
                </a:solidFill>
                <a:latin typeface="Calibri" panose="020F0502020204030204" pitchFamily="34" charset="0"/>
              </a:rPr>
              <a:t>str</a:t>
            </a:r>
            <a:r>
              <a:rPr lang="en-US" altLang="zh-CN" dirty="0">
                <a:solidFill>
                  <a:srgbClr val="000000"/>
                </a:solidFill>
                <a:latin typeface="Calibri" panose="020F0502020204030204" pitchFamily="34" charset="0"/>
              </a:rPr>
              <a:t> = </a:t>
            </a:r>
            <a:r>
              <a:rPr lang="en-US" altLang="zh-CN" dirty="0">
                <a:solidFill>
                  <a:srgbClr val="2A00FF"/>
                </a:solidFill>
                <a:latin typeface="Calibri" panose="020F0502020204030204" pitchFamily="34" charset="0"/>
              </a:rPr>
              <a:t>""</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JCheckBox</a:t>
            </a:r>
            <a:r>
              <a:rPr lang="en-US" altLang="zh-CN" dirty="0">
                <a:solidFill>
                  <a:srgbClr val="000000"/>
                </a:solidFill>
                <a:latin typeface="Calibri" panose="020F0502020204030204" pitchFamily="34" charset="0"/>
              </a:rPr>
              <a:t> </a:t>
            </a:r>
            <a:r>
              <a:rPr lang="en-US" altLang="zh-CN" dirty="0" err="1">
                <a:solidFill>
                  <a:srgbClr val="6A3E3E"/>
                </a:solidFill>
                <a:latin typeface="Calibri" panose="020F0502020204030204" pitchFamily="34" charset="0"/>
              </a:rPr>
              <a:t>cb</a:t>
            </a:r>
            <a:r>
              <a:rPr lang="en-US" altLang="zh-CN" dirty="0">
                <a:solidFill>
                  <a:srgbClr val="000000"/>
                </a:solidFill>
                <a:latin typeface="Calibri" panose="020F0502020204030204" pitchFamily="34" charset="0"/>
              </a:rPr>
              <a:t> = (</a:t>
            </a:r>
            <a:r>
              <a:rPr lang="en-US" altLang="zh-CN" dirty="0" err="1">
                <a:solidFill>
                  <a:srgbClr val="000000"/>
                </a:solidFill>
                <a:latin typeface="Calibri" panose="020F0502020204030204" pitchFamily="34" charset="0"/>
              </a:rPr>
              <a:t>JCheckBox</a:t>
            </a:r>
            <a:r>
              <a:rPr lang="en-US" altLang="zh-CN" dirty="0">
                <a:solidFill>
                  <a:srgbClr val="000000"/>
                </a:solidFill>
                <a:latin typeface="Calibri" panose="020F0502020204030204" pitchFamily="34" charset="0"/>
              </a:rPr>
              <a:t>)</a:t>
            </a:r>
            <a:r>
              <a:rPr lang="en-US" altLang="zh-CN" dirty="0">
                <a:solidFill>
                  <a:srgbClr val="6A3E3E"/>
                </a:solidFill>
                <a:latin typeface="Calibri" panose="020F0502020204030204" pitchFamily="34" charset="0"/>
              </a:rPr>
              <a:t>arg0</a:t>
            </a:r>
            <a:r>
              <a:rPr lang="en-US" altLang="zh-CN" dirty="0">
                <a:solidFill>
                  <a:srgbClr val="000000"/>
                </a:solidFill>
                <a:latin typeface="Calibri" panose="020F0502020204030204" pitchFamily="34" charset="0"/>
              </a:rPr>
              <a:t>.getItem();</a:t>
            </a:r>
          </a:p>
          <a:p>
            <a:r>
              <a:rPr lang="en-US" altLang="zh-CN" b="1" dirty="0">
                <a:solidFill>
                  <a:srgbClr val="7F0055"/>
                </a:solidFill>
                <a:latin typeface="Calibri" panose="020F0502020204030204" pitchFamily="34" charset="0"/>
              </a:rPr>
              <a:t>    if</a:t>
            </a:r>
            <a:r>
              <a:rPr lang="en-US" altLang="zh-CN" b="1" dirty="0">
                <a:solidFill>
                  <a:srgbClr val="000000"/>
                </a:solidFill>
                <a:latin typeface="Calibri" panose="020F0502020204030204" pitchFamily="34" charset="0"/>
              </a:rPr>
              <a:t>(</a:t>
            </a:r>
            <a:r>
              <a:rPr lang="en-US" altLang="zh-CN" b="1" dirty="0" err="1">
                <a:solidFill>
                  <a:srgbClr val="6A3E3E"/>
                </a:solidFill>
                <a:latin typeface="Calibri" panose="020F0502020204030204" pitchFamily="34" charset="0"/>
              </a:rPr>
              <a:t>cb</a:t>
            </a:r>
            <a:r>
              <a:rPr lang="en-US" altLang="zh-CN" b="1" dirty="0" err="1">
                <a:solidFill>
                  <a:srgbClr val="000000"/>
                </a:solidFill>
                <a:latin typeface="Calibri" panose="020F0502020204030204" pitchFamily="34" charset="0"/>
              </a:rPr>
              <a:t>.isSelected</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jlabChanged</a:t>
            </a:r>
            <a:r>
              <a:rPr lang="en-US" altLang="zh-CN" dirty="0" err="1">
                <a:solidFill>
                  <a:srgbClr val="000000"/>
                </a:solidFill>
                <a:latin typeface="Calibri" panose="020F0502020204030204" pitchFamily="34" charset="0"/>
              </a:rPr>
              <a:t>.setText</a:t>
            </a:r>
            <a:r>
              <a:rPr lang="en-US" altLang="zh-CN" dirty="0">
                <a:solidFill>
                  <a:srgbClr val="000000"/>
                </a:solidFill>
                <a:latin typeface="Calibri" panose="020F0502020204030204" pitchFamily="34" charset="0"/>
              </a:rPr>
              <a:t>(</a:t>
            </a:r>
            <a:r>
              <a:rPr lang="en-US" altLang="zh-CN" dirty="0" err="1">
                <a:solidFill>
                  <a:srgbClr val="6A3E3E"/>
                </a:solidFill>
                <a:latin typeface="Calibri" panose="020F0502020204030204" pitchFamily="34" charset="0"/>
              </a:rPr>
              <a:t>cb</a:t>
            </a:r>
            <a:r>
              <a:rPr lang="en-US" altLang="zh-CN" dirty="0" err="1">
                <a:solidFill>
                  <a:srgbClr val="000000"/>
                </a:solidFill>
                <a:latin typeface="Calibri" panose="020F0502020204030204" pitchFamily="34" charset="0"/>
              </a:rPr>
              <a:t>.getText</a:t>
            </a:r>
            <a:r>
              <a:rPr lang="en-US" altLang="zh-CN" dirty="0">
                <a:solidFill>
                  <a:srgbClr val="000000"/>
                </a:solidFill>
                <a:latin typeface="Calibri" panose="020F0502020204030204" pitchFamily="34" charset="0"/>
              </a:rPr>
              <a:t>() + </a:t>
            </a:r>
            <a:r>
              <a:rPr lang="en-US" altLang="zh-CN" dirty="0">
                <a:solidFill>
                  <a:srgbClr val="2A00FF"/>
                </a:solidFill>
                <a:latin typeface="Calibri" panose="020F0502020204030204" pitchFamily="34" charset="0"/>
              </a:rPr>
              <a:t>" was just selected."</a:t>
            </a:r>
            <a:r>
              <a:rPr lang="en-US" altLang="zh-CN"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else</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jlabChanged</a:t>
            </a:r>
            <a:r>
              <a:rPr lang="en-US" altLang="zh-CN" dirty="0" err="1">
                <a:solidFill>
                  <a:srgbClr val="000000"/>
                </a:solidFill>
                <a:latin typeface="Calibri" panose="020F0502020204030204" pitchFamily="34" charset="0"/>
              </a:rPr>
              <a:t>.setText</a:t>
            </a:r>
            <a:r>
              <a:rPr lang="en-US" altLang="zh-CN" dirty="0">
                <a:solidFill>
                  <a:srgbClr val="000000"/>
                </a:solidFill>
                <a:latin typeface="Calibri" panose="020F0502020204030204" pitchFamily="34" charset="0"/>
              </a:rPr>
              <a:t>(</a:t>
            </a:r>
            <a:r>
              <a:rPr lang="en-US" altLang="zh-CN" dirty="0" err="1">
                <a:solidFill>
                  <a:srgbClr val="6A3E3E"/>
                </a:solidFill>
                <a:latin typeface="Calibri" panose="020F0502020204030204" pitchFamily="34" charset="0"/>
              </a:rPr>
              <a:t>cb</a:t>
            </a:r>
            <a:r>
              <a:rPr lang="en-US" altLang="zh-CN" dirty="0" err="1">
                <a:solidFill>
                  <a:srgbClr val="000000"/>
                </a:solidFill>
                <a:latin typeface="Calibri" panose="020F0502020204030204" pitchFamily="34" charset="0"/>
              </a:rPr>
              <a:t>.getText</a:t>
            </a:r>
            <a:r>
              <a:rPr lang="en-US" altLang="zh-CN" dirty="0">
                <a:solidFill>
                  <a:srgbClr val="000000"/>
                </a:solidFill>
                <a:latin typeface="Calibri" panose="020F0502020204030204" pitchFamily="34" charset="0"/>
              </a:rPr>
              <a:t>() + </a:t>
            </a:r>
            <a:r>
              <a:rPr lang="en-US" altLang="zh-CN" dirty="0">
                <a:solidFill>
                  <a:srgbClr val="2A00FF"/>
                </a:solidFill>
                <a:latin typeface="Calibri" panose="020F0502020204030204" pitchFamily="34" charset="0"/>
              </a:rPr>
              <a:t>" was just cleared."</a:t>
            </a:r>
            <a:r>
              <a:rPr lang="en-US" altLang="zh-CN"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if</a:t>
            </a:r>
            <a:r>
              <a:rPr lang="en-US" altLang="zh-CN" b="1" dirty="0">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jcbAlpha</a:t>
            </a:r>
            <a:r>
              <a:rPr lang="en-US" altLang="zh-CN" b="1" dirty="0" err="1">
                <a:solidFill>
                  <a:srgbClr val="000000"/>
                </a:solidFill>
                <a:latin typeface="Calibri" panose="020F0502020204030204" pitchFamily="34" charset="0"/>
              </a:rPr>
              <a:t>.isSelected</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str</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"Alpha "</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if</a:t>
            </a:r>
            <a:r>
              <a:rPr lang="en-US" altLang="zh-CN" b="1" dirty="0">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jcbBeta</a:t>
            </a:r>
            <a:r>
              <a:rPr lang="en-US" altLang="zh-CN" b="1" dirty="0" err="1">
                <a:solidFill>
                  <a:srgbClr val="000000"/>
                </a:solidFill>
                <a:latin typeface="Calibri" panose="020F0502020204030204" pitchFamily="34" charset="0"/>
              </a:rPr>
              <a:t>.isSelected</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str</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"Beta "</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if</a:t>
            </a:r>
            <a:r>
              <a:rPr lang="en-US" altLang="zh-CN" b="1" dirty="0">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jcbGamma</a:t>
            </a:r>
            <a:r>
              <a:rPr lang="en-US" altLang="zh-CN" b="1" dirty="0" err="1">
                <a:solidFill>
                  <a:srgbClr val="000000"/>
                </a:solidFill>
                <a:latin typeface="Calibri" panose="020F0502020204030204" pitchFamily="34" charset="0"/>
              </a:rPr>
              <a:t>.isSelected</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str</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"Gamma"</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jlabSelected</a:t>
            </a:r>
            <a:r>
              <a:rPr lang="en-US" altLang="zh-CN" dirty="0" err="1">
                <a:solidFill>
                  <a:srgbClr val="000000"/>
                </a:solidFill>
                <a:latin typeface="Calibri" panose="020F0502020204030204" pitchFamily="34" charset="0"/>
              </a:rPr>
              <a:t>.setText</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"Selected check boxes: "</a:t>
            </a:r>
            <a:r>
              <a:rPr lang="en-US" altLang="zh-CN" dirty="0">
                <a:solidFill>
                  <a:srgbClr val="000000"/>
                </a:solidFill>
                <a:latin typeface="Calibri" panose="020F0502020204030204" pitchFamily="34" charset="0"/>
              </a:rPr>
              <a:t> + </a:t>
            </a:r>
            <a:r>
              <a:rPr lang="en-US" altLang="zh-CN" dirty="0">
                <a:solidFill>
                  <a:srgbClr val="6A3E3E"/>
                </a:solidFill>
                <a:latin typeface="Calibri" panose="020F0502020204030204" pitchFamily="34" charset="0"/>
              </a:rPr>
              <a:t>str</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endParaRPr lang="zh-CN" altLang="en-US" dirty="0">
              <a:latin typeface="Calibri" panose="020F0502020204030204" pitchFamily="34" charset="0"/>
            </a:endParaRP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SwingUtilities.</a:t>
            </a:r>
            <a:r>
              <a:rPr lang="en-US" altLang="zh-CN" i="1" dirty="0" err="1">
                <a:solidFill>
                  <a:srgbClr val="000000"/>
                </a:solidFill>
                <a:latin typeface="Calibri" panose="020F0502020204030204" pitchFamily="34" charset="0"/>
              </a:rPr>
              <a:t>invokeLater</a:t>
            </a:r>
            <a:r>
              <a:rPr lang="en-US" altLang="zh-CN"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Runnable()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run() { </a:t>
            </a:r>
          </a:p>
          <a:p>
            <a:r>
              <a:rPr lang="en-US" altLang="zh-CN" b="1" dirty="0">
                <a:solidFill>
                  <a:srgbClr val="7F0055"/>
                </a:solidFill>
                <a:latin typeface="Calibri" panose="020F0502020204030204" pitchFamily="34" charset="0"/>
              </a:rPr>
              <a:t>        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CBDemo</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endParaRPr lang="zh-CN" altLang="en-US" dirty="0">
              <a:latin typeface="Calibri" panose="020F0502020204030204" pitchFamily="34" charset="0"/>
            </a:endParaRPr>
          </a:p>
          <a:p>
            <a:r>
              <a:rPr lang="en-US" altLang="zh-CN" dirty="0">
                <a:solidFill>
                  <a:srgbClr val="000000"/>
                </a:solidFill>
                <a:latin typeface="Calibri" panose="020F0502020204030204" pitchFamily="34" charset="0"/>
              </a:rPr>
              <a:t>}</a:t>
            </a:r>
            <a:endParaRPr lang="zh-CN" altLang="en-US" dirty="0"/>
          </a:p>
        </p:txBody>
      </p:sp>
      <p:pic>
        <p:nvPicPr>
          <p:cNvPr id="5" name="图片 4">
            <a:extLst>
              <a:ext uri="{FF2B5EF4-FFF2-40B4-BE49-F238E27FC236}">
                <a16:creationId xmlns:a16="http://schemas.microsoft.com/office/drawing/2014/main" id="{C130623B-4A64-449B-8C59-0228CFABCC35}"/>
              </a:ext>
            </a:extLst>
          </p:cNvPr>
          <p:cNvPicPr>
            <a:picLocks noChangeAspect="1"/>
          </p:cNvPicPr>
          <p:nvPr/>
        </p:nvPicPr>
        <p:blipFill>
          <a:blip r:embed="rId2"/>
          <a:stretch>
            <a:fillRect/>
          </a:stretch>
        </p:blipFill>
        <p:spPr>
          <a:xfrm>
            <a:off x="6066272" y="4039257"/>
            <a:ext cx="2666667" cy="1142857"/>
          </a:xfrm>
          <a:prstGeom prst="rect">
            <a:avLst/>
          </a:prstGeom>
        </p:spPr>
      </p:pic>
    </p:spTree>
    <p:extLst>
      <p:ext uri="{BB962C8B-B14F-4D97-AF65-F5344CB8AC3E}">
        <p14:creationId xmlns:p14="http://schemas.microsoft.com/office/powerpoint/2010/main" val="169673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6D346A-CC75-4778-977B-6EBE7F46D6DF}"/>
              </a:ext>
            </a:extLst>
          </p:cNvPr>
          <p:cNvSpPr>
            <a:spLocks noGrp="1"/>
          </p:cNvSpPr>
          <p:nvPr>
            <p:ph type="title"/>
          </p:nvPr>
        </p:nvSpPr>
        <p:spPr/>
        <p:txBody>
          <a:bodyPr/>
          <a:lstStyle/>
          <a:p>
            <a:r>
              <a:rPr lang="en-US" altLang="zh-CN" b="1" dirty="0"/>
              <a:t>Work with </a:t>
            </a:r>
            <a:r>
              <a:rPr lang="en-US" altLang="zh-CN" b="1" dirty="0" err="1"/>
              <a:t>JList</a:t>
            </a:r>
            <a:endParaRPr lang="zh-CN" altLang="en-US" dirty="0"/>
          </a:p>
        </p:txBody>
      </p:sp>
      <p:sp>
        <p:nvSpPr>
          <p:cNvPr id="3" name="内容占位符 2">
            <a:extLst>
              <a:ext uri="{FF2B5EF4-FFF2-40B4-BE49-F238E27FC236}">
                <a16:creationId xmlns:a16="http://schemas.microsoft.com/office/drawing/2014/main" id="{A5ABD785-348F-4D43-8938-595E88E117EF}"/>
              </a:ext>
            </a:extLst>
          </p:cNvPr>
          <p:cNvSpPr>
            <a:spLocks noGrp="1"/>
          </p:cNvSpPr>
          <p:nvPr>
            <p:ph idx="1"/>
          </p:nvPr>
        </p:nvSpPr>
        <p:spPr/>
        <p:txBody>
          <a:bodyPr/>
          <a:lstStyle/>
          <a:p>
            <a:r>
              <a:rPr lang="en-US" altLang="zh-CN" dirty="0"/>
              <a:t>Beginning with JDK 7, </a:t>
            </a:r>
            <a:r>
              <a:rPr lang="en-US" altLang="zh-CN" b="1" dirty="0" err="1"/>
              <a:t>JList</a:t>
            </a:r>
            <a:r>
              <a:rPr lang="en-US" altLang="zh-CN" b="1" dirty="0"/>
              <a:t> </a:t>
            </a:r>
            <a:r>
              <a:rPr lang="en-US" altLang="zh-CN" dirty="0"/>
              <a:t>was made generic, and it is now declared like this:</a:t>
            </a:r>
          </a:p>
          <a:p>
            <a:pPr lvl="1"/>
            <a:r>
              <a:rPr lang="en-US" altLang="zh-CN" dirty="0"/>
              <a:t>class </a:t>
            </a:r>
            <a:r>
              <a:rPr lang="en-US" altLang="zh-CN" dirty="0" err="1"/>
              <a:t>JList</a:t>
            </a:r>
            <a:r>
              <a:rPr lang="en-US" altLang="zh-CN" dirty="0"/>
              <a:t>&lt;E&gt;</a:t>
            </a:r>
          </a:p>
          <a:p>
            <a:r>
              <a:rPr lang="en-US" altLang="zh-CN" dirty="0"/>
              <a:t>Here, </a:t>
            </a:r>
            <a:r>
              <a:rPr lang="en-US" altLang="zh-CN" b="1" dirty="0"/>
              <a:t>E </a:t>
            </a:r>
            <a:r>
              <a:rPr lang="en-US" altLang="zh-CN" dirty="0"/>
              <a:t>represents the type of the items in the list.</a:t>
            </a:r>
          </a:p>
          <a:p>
            <a:r>
              <a:rPr lang="en-US" altLang="zh-CN" b="1" dirty="0" err="1"/>
              <a:t>JList</a:t>
            </a:r>
            <a:r>
              <a:rPr lang="en-US" altLang="zh-CN" b="1" dirty="0"/>
              <a:t> </a:t>
            </a:r>
            <a:r>
              <a:rPr lang="en-US" altLang="zh-CN" dirty="0"/>
              <a:t>provides several constructors. The one used here is</a:t>
            </a:r>
          </a:p>
          <a:p>
            <a:pPr lvl="1"/>
            <a:r>
              <a:rPr lang="en-US" altLang="zh-CN" dirty="0" err="1"/>
              <a:t>JList</a:t>
            </a:r>
            <a:r>
              <a:rPr lang="en-US" altLang="zh-CN" dirty="0"/>
              <a:t>(E[ ] </a:t>
            </a:r>
            <a:r>
              <a:rPr lang="en-US" altLang="zh-CN" i="1" dirty="0"/>
              <a:t>items</a:t>
            </a:r>
            <a:r>
              <a:rPr lang="en-US" altLang="zh-CN" dirty="0"/>
              <a:t>)</a:t>
            </a:r>
          </a:p>
          <a:p>
            <a:r>
              <a:rPr lang="en-US" altLang="zh-CN" dirty="0"/>
              <a:t>This creates a </a:t>
            </a:r>
            <a:r>
              <a:rPr lang="en-US" altLang="zh-CN" b="1" dirty="0" err="1"/>
              <a:t>JList</a:t>
            </a:r>
            <a:r>
              <a:rPr lang="en-US" altLang="zh-CN" b="1" dirty="0"/>
              <a:t> </a:t>
            </a:r>
            <a:r>
              <a:rPr lang="en-US" altLang="zh-CN" dirty="0"/>
              <a:t>that contains the items in the array specified by </a:t>
            </a:r>
            <a:r>
              <a:rPr lang="en-US" altLang="zh-CN" i="1" dirty="0"/>
              <a:t>items</a:t>
            </a:r>
            <a:r>
              <a:rPr lang="en-US" altLang="zh-CN" dirty="0"/>
              <a:t>.</a:t>
            </a:r>
            <a:endParaRPr lang="zh-CN" altLang="en-US" dirty="0"/>
          </a:p>
        </p:txBody>
      </p:sp>
    </p:spTree>
    <p:extLst>
      <p:ext uri="{BB962C8B-B14F-4D97-AF65-F5344CB8AC3E}">
        <p14:creationId xmlns:p14="http://schemas.microsoft.com/office/powerpoint/2010/main" val="40446491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FAA302-A50B-42CC-891A-7651218E5CB3}"/>
              </a:ext>
            </a:extLst>
          </p:cNvPr>
          <p:cNvSpPr>
            <a:spLocks noGrp="1"/>
          </p:cNvSpPr>
          <p:nvPr>
            <p:ph type="title"/>
          </p:nvPr>
        </p:nvSpPr>
        <p:spPr/>
        <p:txBody>
          <a:bodyPr/>
          <a:lstStyle/>
          <a:p>
            <a:r>
              <a:rPr lang="en-US" altLang="zh-CN" b="1" dirty="0"/>
              <a:t>Work with </a:t>
            </a:r>
            <a:r>
              <a:rPr lang="en-US" altLang="zh-CN" b="1" dirty="0" err="1"/>
              <a:t>JList</a:t>
            </a:r>
            <a:endParaRPr lang="zh-CN" altLang="en-US" dirty="0"/>
          </a:p>
        </p:txBody>
      </p:sp>
      <p:sp>
        <p:nvSpPr>
          <p:cNvPr id="3" name="内容占位符 2">
            <a:extLst>
              <a:ext uri="{FF2B5EF4-FFF2-40B4-BE49-F238E27FC236}">
                <a16:creationId xmlns:a16="http://schemas.microsoft.com/office/drawing/2014/main" id="{BD3AA70B-B94F-49ED-9C52-86AC019B4360}"/>
              </a:ext>
            </a:extLst>
          </p:cNvPr>
          <p:cNvSpPr>
            <a:spLocks noGrp="1"/>
          </p:cNvSpPr>
          <p:nvPr>
            <p:ph idx="1"/>
          </p:nvPr>
        </p:nvSpPr>
        <p:spPr/>
        <p:txBody>
          <a:bodyPr/>
          <a:lstStyle/>
          <a:p>
            <a:r>
              <a:rPr lang="en-US" altLang="zh-CN" dirty="0"/>
              <a:t>Although a </a:t>
            </a:r>
            <a:r>
              <a:rPr lang="en-US" altLang="zh-CN" b="1" dirty="0" err="1"/>
              <a:t>JList</a:t>
            </a:r>
            <a:r>
              <a:rPr lang="en-US" altLang="zh-CN" b="1" dirty="0"/>
              <a:t> </a:t>
            </a:r>
            <a:r>
              <a:rPr lang="en-US" altLang="zh-CN" dirty="0"/>
              <a:t>will work properly by itself, most of the time you will wrap a </a:t>
            </a:r>
            <a:r>
              <a:rPr lang="en-US" altLang="zh-CN" b="1" dirty="0" err="1"/>
              <a:t>JList</a:t>
            </a:r>
            <a:r>
              <a:rPr lang="en-US" altLang="zh-CN" b="1" dirty="0"/>
              <a:t> </a:t>
            </a:r>
            <a:r>
              <a:rPr lang="en-US" altLang="zh-CN" dirty="0"/>
              <a:t>inside a </a:t>
            </a:r>
            <a:r>
              <a:rPr lang="en-US" altLang="zh-CN" b="1" dirty="0" err="1"/>
              <a:t>JScrollPane</a:t>
            </a:r>
            <a:r>
              <a:rPr lang="en-US" altLang="zh-CN" dirty="0"/>
              <a:t>, which is a container that automatically provides scrolling for its contents. Here is the constructor that we will use:</a:t>
            </a:r>
          </a:p>
          <a:p>
            <a:pPr lvl="1"/>
            <a:r>
              <a:rPr lang="en-US" altLang="zh-CN" dirty="0" err="1"/>
              <a:t>JScrollPane</a:t>
            </a:r>
            <a:r>
              <a:rPr lang="en-US" altLang="zh-CN" dirty="0"/>
              <a:t>(Component </a:t>
            </a:r>
            <a:r>
              <a:rPr lang="en-US" altLang="zh-CN" i="1" dirty="0"/>
              <a:t>comp</a:t>
            </a:r>
            <a:r>
              <a:rPr lang="en-US" altLang="zh-CN" dirty="0"/>
              <a:t>)</a:t>
            </a:r>
          </a:p>
          <a:p>
            <a:r>
              <a:rPr lang="en-US" altLang="zh-CN" dirty="0"/>
              <a:t>Here, </a:t>
            </a:r>
            <a:r>
              <a:rPr lang="en-US" altLang="zh-CN" i="1" dirty="0"/>
              <a:t>comp </a:t>
            </a:r>
            <a:r>
              <a:rPr lang="en-US" altLang="zh-CN" dirty="0"/>
              <a:t>specifies the component to be scrolled, which in this case will be a </a:t>
            </a:r>
            <a:r>
              <a:rPr lang="en-US" altLang="zh-CN" b="1" dirty="0" err="1"/>
              <a:t>JList</a:t>
            </a:r>
            <a:r>
              <a:rPr lang="en-US" altLang="zh-CN" dirty="0"/>
              <a:t>. When you wrap a </a:t>
            </a:r>
            <a:r>
              <a:rPr lang="en-US" altLang="zh-CN" b="1" dirty="0" err="1"/>
              <a:t>JList</a:t>
            </a:r>
            <a:r>
              <a:rPr lang="en-US" altLang="zh-CN" b="1" dirty="0"/>
              <a:t> </a:t>
            </a:r>
            <a:r>
              <a:rPr lang="en-US" altLang="zh-CN" dirty="0"/>
              <a:t>in a </a:t>
            </a:r>
            <a:r>
              <a:rPr lang="en-US" altLang="zh-CN" b="1" dirty="0" err="1"/>
              <a:t>JScrollPane</a:t>
            </a:r>
            <a:r>
              <a:rPr lang="en-US" altLang="zh-CN" dirty="0"/>
              <a:t>, long lists will </a:t>
            </a:r>
            <a:r>
              <a:rPr lang="en-US" altLang="zh-CN"/>
              <a:t>automatically be scrollable</a:t>
            </a:r>
            <a:r>
              <a:rPr lang="en-US" altLang="zh-CN" dirty="0"/>
              <a:t>.</a:t>
            </a:r>
            <a:endParaRPr lang="zh-CN" altLang="en-US" dirty="0"/>
          </a:p>
        </p:txBody>
      </p:sp>
    </p:spTree>
    <p:extLst>
      <p:ext uri="{BB962C8B-B14F-4D97-AF65-F5344CB8AC3E}">
        <p14:creationId xmlns:p14="http://schemas.microsoft.com/office/powerpoint/2010/main" val="6935720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565803-0442-4BE2-B21F-9E9306071194}"/>
              </a:ext>
            </a:extLst>
          </p:cNvPr>
          <p:cNvSpPr>
            <a:spLocks noGrp="1"/>
          </p:cNvSpPr>
          <p:nvPr>
            <p:ph type="title"/>
          </p:nvPr>
        </p:nvSpPr>
        <p:spPr/>
        <p:txBody>
          <a:bodyPr/>
          <a:lstStyle/>
          <a:p>
            <a:r>
              <a:rPr lang="en-US" altLang="zh-CN" b="1" dirty="0"/>
              <a:t>Work with </a:t>
            </a:r>
            <a:r>
              <a:rPr lang="en-US" altLang="zh-CN" b="1" dirty="0" err="1"/>
              <a:t>JList</a:t>
            </a:r>
            <a:endParaRPr lang="zh-CN" altLang="en-US" dirty="0"/>
          </a:p>
        </p:txBody>
      </p:sp>
      <p:sp>
        <p:nvSpPr>
          <p:cNvPr id="3" name="内容占位符 2">
            <a:extLst>
              <a:ext uri="{FF2B5EF4-FFF2-40B4-BE49-F238E27FC236}">
                <a16:creationId xmlns:a16="http://schemas.microsoft.com/office/drawing/2014/main" id="{E4CFC4A5-8729-4FB9-BDE0-2C18EF21EBF5}"/>
              </a:ext>
            </a:extLst>
          </p:cNvPr>
          <p:cNvSpPr>
            <a:spLocks noGrp="1"/>
          </p:cNvSpPr>
          <p:nvPr>
            <p:ph idx="1"/>
          </p:nvPr>
        </p:nvSpPr>
        <p:spPr/>
        <p:txBody>
          <a:bodyPr/>
          <a:lstStyle/>
          <a:p>
            <a:r>
              <a:rPr lang="en-US" altLang="zh-CN" dirty="0"/>
              <a:t>A </a:t>
            </a:r>
            <a:r>
              <a:rPr lang="en-US" altLang="zh-CN" b="1" dirty="0" err="1"/>
              <a:t>JList</a:t>
            </a:r>
            <a:r>
              <a:rPr lang="en-US" altLang="zh-CN" b="1" dirty="0"/>
              <a:t> </a:t>
            </a:r>
            <a:r>
              <a:rPr lang="en-US" altLang="zh-CN" dirty="0"/>
              <a:t>generates a </a:t>
            </a:r>
            <a:r>
              <a:rPr lang="en-US" altLang="zh-CN" b="1" dirty="0" err="1"/>
              <a:t>ListSelectionEvent</a:t>
            </a:r>
            <a:r>
              <a:rPr lang="en-US" altLang="zh-CN" b="1" dirty="0"/>
              <a:t> </a:t>
            </a:r>
            <a:r>
              <a:rPr lang="en-US" altLang="zh-CN" dirty="0"/>
              <a:t>when the user makes or changes a selection. This event is also generated when the user deselects an item. It is handled by implementing </a:t>
            </a:r>
            <a:r>
              <a:rPr lang="en-US" altLang="zh-CN" b="1" dirty="0" err="1"/>
              <a:t>ListSelectionListener</a:t>
            </a:r>
            <a:r>
              <a:rPr lang="en-US" altLang="zh-CN" dirty="0"/>
              <a:t>, which is packaged in </a:t>
            </a:r>
            <a:r>
              <a:rPr lang="en-US" altLang="zh-CN" b="1" dirty="0" err="1"/>
              <a:t>javax.swing.event</a:t>
            </a:r>
            <a:r>
              <a:rPr lang="en-US" altLang="zh-CN" dirty="0"/>
              <a:t>. This listener specifies only one method, called </a:t>
            </a:r>
            <a:r>
              <a:rPr lang="en-US" altLang="zh-CN" b="1" dirty="0" err="1"/>
              <a:t>valueChanged</a:t>
            </a:r>
            <a:r>
              <a:rPr lang="en-US" altLang="zh-CN" b="1" dirty="0"/>
              <a:t>( )</a:t>
            </a:r>
            <a:r>
              <a:rPr lang="en-US" altLang="zh-CN" dirty="0"/>
              <a:t>, which is shown here:</a:t>
            </a:r>
          </a:p>
          <a:p>
            <a:pPr lvl="1"/>
            <a:r>
              <a:rPr lang="en-US" altLang="zh-CN" dirty="0"/>
              <a:t>void </a:t>
            </a:r>
            <a:r>
              <a:rPr lang="en-US" altLang="zh-CN" dirty="0" err="1"/>
              <a:t>valueChanged</a:t>
            </a:r>
            <a:r>
              <a:rPr lang="en-US" altLang="zh-CN" dirty="0"/>
              <a:t>(</a:t>
            </a:r>
            <a:r>
              <a:rPr lang="en-US" altLang="zh-CN" dirty="0" err="1"/>
              <a:t>ListSelectionEvent</a:t>
            </a:r>
            <a:r>
              <a:rPr lang="en-US" altLang="zh-CN" dirty="0"/>
              <a:t> </a:t>
            </a:r>
            <a:r>
              <a:rPr lang="en-US" altLang="zh-CN" i="1" dirty="0"/>
              <a:t>le</a:t>
            </a:r>
            <a:r>
              <a:rPr lang="en-US" altLang="zh-CN" dirty="0"/>
              <a:t>)</a:t>
            </a:r>
          </a:p>
          <a:p>
            <a:r>
              <a:rPr lang="en-US" altLang="zh-CN" dirty="0"/>
              <a:t>Here, </a:t>
            </a:r>
            <a:r>
              <a:rPr lang="en-US" altLang="zh-CN" i="1" dirty="0"/>
              <a:t>le </a:t>
            </a:r>
            <a:r>
              <a:rPr lang="en-US" altLang="zh-CN" dirty="0"/>
              <a:t>is a reference to the object that generated the event.</a:t>
            </a:r>
            <a:endParaRPr lang="zh-CN" altLang="en-US" dirty="0"/>
          </a:p>
        </p:txBody>
      </p:sp>
    </p:spTree>
    <p:extLst>
      <p:ext uri="{BB962C8B-B14F-4D97-AF65-F5344CB8AC3E}">
        <p14:creationId xmlns:p14="http://schemas.microsoft.com/office/powerpoint/2010/main" val="36503921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BB26B9-CC6E-49A5-854D-65C1101185D8}"/>
              </a:ext>
            </a:extLst>
          </p:cNvPr>
          <p:cNvSpPr>
            <a:spLocks noGrp="1"/>
          </p:cNvSpPr>
          <p:nvPr>
            <p:ph type="title"/>
          </p:nvPr>
        </p:nvSpPr>
        <p:spPr/>
        <p:txBody>
          <a:bodyPr/>
          <a:lstStyle/>
          <a:p>
            <a:r>
              <a:rPr lang="en-US" altLang="zh-CN" b="1" dirty="0"/>
              <a:t>Work with </a:t>
            </a:r>
            <a:r>
              <a:rPr lang="en-US" altLang="zh-CN" b="1" dirty="0" err="1"/>
              <a:t>JList</a:t>
            </a:r>
            <a:endParaRPr lang="zh-CN" altLang="en-US" dirty="0"/>
          </a:p>
        </p:txBody>
      </p:sp>
      <p:sp>
        <p:nvSpPr>
          <p:cNvPr id="3" name="内容占位符 2">
            <a:extLst>
              <a:ext uri="{FF2B5EF4-FFF2-40B4-BE49-F238E27FC236}">
                <a16:creationId xmlns:a16="http://schemas.microsoft.com/office/drawing/2014/main" id="{C4B39F59-A77E-4584-9D24-2ECBD59A8E93}"/>
              </a:ext>
            </a:extLst>
          </p:cNvPr>
          <p:cNvSpPr>
            <a:spLocks noGrp="1"/>
          </p:cNvSpPr>
          <p:nvPr>
            <p:ph idx="1"/>
          </p:nvPr>
        </p:nvSpPr>
        <p:spPr/>
        <p:txBody>
          <a:bodyPr/>
          <a:lstStyle/>
          <a:p>
            <a:r>
              <a:rPr lang="en-US" altLang="zh-CN" dirty="0"/>
              <a:t>By default, a </a:t>
            </a:r>
            <a:r>
              <a:rPr lang="en-US" altLang="zh-CN" b="1" dirty="0" err="1"/>
              <a:t>JList</a:t>
            </a:r>
            <a:r>
              <a:rPr lang="en-US" altLang="zh-CN" b="1" dirty="0"/>
              <a:t> </a:t>
            </a:r>
            <a:r>
              <a:rPr lang="en-US" altLang="zh-CN" dirty="0"/>
              <a:t>allows the user to select multiple ranges of items within the list, but you can change this behavior by calling </a:t>
            </a:r>
            <a:r>
              <a:rPr lang="en-US" altLang="zh-CN" b="1" dirty="0" err="1"/>
              <a:t>setSelectionMode</a:t>
            </a:r>
            <a:r>
              <a:rPr lang="en-US" altLang="zh-CN" b="1" dirty="0"/>
              <a:t>( )</a:t>
            </a:r>
            <a:r>
              <a:rPr lang="en-US" altLang="zh-CN" dirty="0"/>
              <a:t>, which is defined by </a:t>
            </a:r>
            <a:r>
              <a:rPr lang="en-US" altLang="zh-CN" b="1" dirty="0" err="1"/>
              <a:t>JList</a:t>
            </a:r>
            <a:r>
              <a:rPr lang="en-US" altLang="zh-CN" dirty="0"/>
              <a:t>. It is shown here:</a:t>
            </a:r>
          </a:p>
          <a:p>
            <a:pPr lvl="1"/>
            <a:r>
              <a:rPr lang="en-US" altLang="zh-CN" dirty="0"/>
              <a:t>void </a:t>
            </a:r>
            <a:r>
              <a:rPr lang="en-US" altLang="zh-CN" dirty="0" err="1"/>
              <a:t>setSelectionMode</a:t>
            </a:r>
            <a:r>
              <a:rPr lang="en-US" altLang="zh-CN" dirty="0"/>
              <a:t>(int </a:t>
            </a:r>
            <a:r>
              <a:rPr lang="en-US" altLang="zh-CN" i="1" dirty="0"/>
              <a:t>mode</a:t>
            </a:r>
            <a:r>
              <a:rPr lang="en-US" altLang="zh-CN" dirty="0"/>
              <a:t>)</a:t>
            </a:r>
          </a:p>
          <a:p>
            <a:r>
              <a:rPr lang="en-US" altLang="zh-CN" dirty="0"/>
              <a:t>Here, </a:t>
            </a:r>
            <a:r>
              <a:rPr lang="en-US" altLang="zh-CN" i="1" dirty="0"/>
              <a:t>mode </a:t>
            </a:r>
            <a:r>
              <a:rPr lang="en-US" altLang="zh-CN" dirty="0"/>
              <a:t>specifies the selection mode. It must be one of these values defined by the </a:t>
            </a:r>
            <a:r>
              <a:rPr lang="en-US" altLang="zh-CN" b="1" dirty="0" err="1"/>
              <a:t>ListSelectionModel</a:t>
            </a:r>
            <a:r>
              <a:rPr lang="en-US" altLang="zh-CN" b="1" dirty="0"/>
              <a:t> </a:t>
            </a:r>
            <a:r>
              <a:rPr lang="en-US" altLang="zh-CN" dirty="0"/>
              <a:t>interface:</a:t>
            </a:r>
          </a:p>
          <a:p>
            <a:pPr lvl="1"/>
            <a:r>
              <a:rPr lang="en-US" altLang="zh-CN" dirty="0"/>
              <a:t>SINGLE_SELECTION</a:t>
            </a:r>
          </a:p>
          <a:p>
            <a:pPr lvl="1"/>
            <a:r>
              <a:rPr lang="en-US" altLang="zh-CN" dirty="0"/>
              <a:t>SINGLE_INTERVAL_SELECTION</a:t>
            </a:r>
          </a:p>
          <a:p>
            <a:pPr lvl="1"/>
            <a:r>
              <a:rPr lang="en-US" altLang="zh-CN" dirty="0"/>
              <a:t>MULTIPLE_INTERVAL_SELECTION</a:t>
            </a:r>
            <a:endParaRPr lang="zh-CN" altLang="en-US" dirty="0"/>
          </a:p>
        </p:txBody>
      </p:sp>
    </p:spTree>
    <p:extLst>
      <p:ext uri="{BB962C8B-B14F-4D97-AF65-F5344CB8AC3E}">
        <p14:creationId xmlns:p14="http://schemas.microsoft.com/office/powerpoint/2010/main" val="33088510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B6D97F-8284-42CB-B045-9D3772D38053}"/>
              </a:ext>
            </a:extLst>
          </p:cNvPr>
          <p:cNvSpPr>
            <a:spLocks noGrp="1"/>
          </p:cNvSpPr>
          <p:nvPr>
            <p:ph type="title"/>
          </p:nvPr>
        </p:nvSpPr>
        <p:spPr/>
        <p:txBody>
          <a:bodyPr/>
          <a:lstStyle/>
          <a:p>
            <a:r>
              <a:rPr lang="en-US" altLang="zh-CN" b="1" dirty="0"/>
              <a:t>Work with </a:t>
            </a:r>
            <a:r>
              <a:rPr lang="en-US" altLang="zh-CN" b="1" dirty="0" err="1"/>
              <a:t>JList</a:t>
            </a:r>
            <a:endParaRPr lang="zh-CN" altLang="en-US" dirty="0"/>
          </a:p>
        </p:txBody>
      </p:sp>
      <p:sp>
        <p:nvSpPr>
          <p:cNvPr id="3" name="内容占位符 2">
            <a:extLst>
              <a:ext uri="{FF2B5EF4-FFF2-40B4-BE49-F238E27FC236}">
                <a16:creationId xmlns:a16="http://schemas.microsoft.com/office/drawing/2014/main" id="{27AA9A12-B0B7-4AF7-A488-58966880E6EA}"/>
              </a:ext>
            </a:extLst>
          </p:cNvPr>
          <p:cNvSpPr>
            <a:spLocks noGrp="1"/>
          </p:cNvSpPr>
          <p:nvPr>
            <p:ph idx="1"/>
          </p:nvPr>
        </p:nvSpPr>
        <p:spPr>
          <a:xfrm>
            <a:off x="561535" y="1630679"/>
            <a:ext cx="7772400" cy="5227321"/>
          </a:xfrm>
        </p:spPr>
        <p:txBody>
          <a:bodyPr/>
          <a:lstStyle/>
          <a:p>
            <a:r>
              <a:rPr lang="en-US" altLang="zh-CN" dirty="0"/>
              <a:t>You can obtain the index of the first item selected, which will also be the index of the only selected item when using single-selection mode, by calling </a:t>
            </a:r>
            <a:r>
              <a:rPr lang="en-US" altLang="zh-CN" b="1" dirty="0" err="1"/>
              <a:t>getSelectedIndex</a:t>
            </a:r>
            <a:r>
              <a:rPr lang="en-US" altLang="zh-CN" b="1" dirty="0"/>
              <a:t>( )</a:t>
            </a:r>
            <a:r>
              <a:rPr lang="en-US" altLang="zh-CN" dirty="0"/>
              <a:t>, shown here:</a:t>
            </a:r>
          </a:p>
          <a:p>
            <a:pPr lvl="1"/>
            <a:r>
              <a:rPr lang="en-US" altLang="zh-CN" dirty="0"/>
              <a:t>int </a:t>
            </a:r>
            <a:r>
              <a:rPr lang="en-US" altLang="zh-CN" dirty="0" err="1"/>
              <a:t>getSelectedIndex</a:t>
            </a:r>
            <a:r>
              <a:rPr lang="en-US" altLang="zh-CN" dirty="0"/>
              <a:t>( )</a:t>
            </a:r>
          </a:p>
          <a:p>
            <a:r>
              <a:rPr lang="en-US" altLang="zh-CN" dirty="0"/>
              <a:t>Indexing begins at zero. So, if the first item is selected, this method will return 0. If no item is selected, –1 is returned.</a:t>
            </a:r>
          </a:p>
          <a:p>
            <a:r>
              <a:rPr lang="en-US" altLang="zh-CN" dirty="0"/>
              <a:t>You can obtain an array containing all selected items by calling </a:t>
            </a:r>
            <a:r>
              <a:rPr lang="en-US" altLang="zh-CN" b="1" dirty="0" err="1"/>
              <a:t>getSelectedIndices</a:t>
            </a:r>
            <a:r>
              <a:rPr lang="en-US" altLang="zh-CN" b="1" dirty="0"/>
              <a:t>( )</a:t>
            </a:r>
            <a:r>
              <a:rPr lang="en-US" altLang="zh-CN" dirty="0"/>
              <a:t>, shown next:</a:t>
            </a:r>
          </a:p>
          <a:p>
            <a:pPr lvl="1"/>
            <a:r>
              <a:rPr lang="en-US" altLang="zh-CN" dirty="0"/>
              <a:t>int[ ] </a:t>
            </a:r>
            <a:r>
              <a:rPr lang="en-US" altLang="zh-CN" dirty="0" err="1"/>
              <a:t>getSelectedIndices</a:t>
            </a:r>
            <a:r>
              <a:rPr lang="en-US" altLang="zh-CN" dirty="0"/>
              <a:t>( )</a:t>
            </a:r>
          </a:p>
          <a:p>
            <a:r>
              <a:rPr lang="en-US" altLang="zh-CN" dirty="0"/>
              <a:t>In the returned array, the indices are ordered from smallest to largest. If a zero-length array is returned, it means that no items are selected.</a:t>
            </a:r>
            <a:endParaRPr lang="zh-CN" altLang="en-US" dirty="0"/>
          </a:p>
        </p:txBody>
      </p:sp>
    </p:spTree>
    <p:extLst>
      <p:ext uri="{BB962C8B-B14F-4D97-AF65-F5344CB8AC3E}">
        <p14:creationId xmlns:p14="http://schemas.microsoft.com/office/powerpoint/2010/main" val="24230809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42BCFE1-E6AA-4264-81BE-DBC33EEB98C9}"/>
              </a:ext>
            </a:extLst>
          </p:cNvPr>
          <p:cNvSpPr/>
          <p:nvPr/>
        </p:nvSpPr>
        <p:spPr>
          <a:xfrm>
            <a:off x="717452" y="197346"/>
            <a:ext cx="7709095" cy="6463308"/>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ListDemo</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implements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ListSelectionListener</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JList</a:t>
            </a:r>
            <a:r>
              <a:rPr lang="en-US" altLang="zh-CN" dirty="0">
                <a:solidFill>
                  <a:srgbClr val="000000"/>
                </a:solidFill>
                <a:latin typeface="Calibri" panose="020F0502020204030204" pitchFamily="34" charset="0"/>
              </a:rPr>
              <a:t>&lt;String&gt; </a:t>
            </a:r>
            <a:r>
              <a:rPr lang="en-US" altLang="zh-CN" dirty="0" err="1">
                <a:solidFill>
                  <a:srgbClr val="0000C0"/>
                </a:solidFill>
                <a:latin typeface="Calibri" panose="020F0502020204030204" pitchFamily="34" charset="0"/>
              </a:rPr>
              <a:t>jlst</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JLabel</a:t>
            </a:r>
            <a:r>
              <a:rPr lang="en-US" altLang="zh-CN" dirty="0">
                <a:solidFill>
                  <a:srgbClr val="000000"/>
                </a:solidFill>
                <a:latin typeface="Calibri" panose="020F0502020204030204" pitchFamily="34" charset="0"/>
              </a:rPr>
              <a:t> </a:t>
            </a:r>
            <a:r>
              <a:rPr lang="en-US" altLang="zh-CN" dirty="0" err="1">
                <a:solidFill>
                  <a:srgbClr val="0000C0"/>
                </a:solidFill>
                <a:latin typeface="Calibri" panose="020F0502020204030204" pitchFamily="34" charset="0"/>
              </a:rPr>
              <a:t>jlab</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JScrollPane</a:t>
            </a:r>
            <a:r>
              <a:rPr lang="en-US" altLang="zh-CN" dirty="0">
                <a:solidFill>
                  <a:srgbClr val="000000"/>
                </a:solidFill>
                <a:latin typeface="Calibri" panose="020F0502020204030204" pitchFamily="34" charset="0"/>
              </a:rPr>
              <a:t> </a:t>
            </a:r>
            <a:r>
              <a:rPr lang="en-US" altLang="zh-CN" dirty="0" err="1">
                <a:solidFill>
                  <a:srgbClr val="0000C0"/>
                </a:solidFill>
                <a:latin typeface="Calibri" panose="020F0502020204030204" pitchFamily="34" charset="0"/>
              </a:rPr>
              <a:t>jscrlp</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String </a:t>
            </a:r>
            <a:r>
              <a:rPr lang="en-US" altLang="zh-CN" dirty="0">
                <a:solidFill>
                  <a:srgbClr val="0000C0"/>
                </a:solidFill>
                <a:latin typeface="Calibri" panose="020F0502020204030204" pitchFamily="34" charset="0"/>
              </a:rPr>
              <a:t>names</a:t>
            </a:r>
            <a:r>
              <a:rPr lang="en-US" altLang="zh-CN" dirty="0">
                <a:solidFill>
                  <a:srgbClr val="000000"/>
                </a:solidFill>
                <a:latin typeface="Calibri" panose="020F0502020204030204" pitchFamily="34" charset="0"/>
              </a:rPr>
              <a:t>[] = {</a:t>
            </a:r>
            <a:r>
              <a:rPr lang="en-US" altLang="zh-CN" dirty="0">
                <a:solidFill>
                  <a:srgbClr val="2A00FF"/>
                </a:solidFill>
                <a:latin typeface="Calibri" panose="020F0502020204030204" pitchFamily="34" charset="0"/>
              </a:rPr>
              <a:t>"Sherry"</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"Jon"</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a:t>
            </a:r>
            <a:r>
              <a:rPr lang="en-US" altLang="zh-CN" dirty="0" err="1">
                <a:solidFill>
                  <a:srgbClr val="2A00FF"/>
                </a:solidFill>
                <a:latin typeface="Calibri" panose="020F0502020204030204" pitchFamily="34" charset="0"/>
              </a:rPr>
              <a:t>Ranchel</a:t>
            </a:r>
            <a:r>
              <a:rPr lang="en-US" altLang="zh-CN" dirty="0">
                <a:solidFill>
                  <a:srgbClr val="2A00FF"/>
                </a:solidFill>
                <a:latin typeface="Calibri" panose="020F0502020204030204" pitchFamily="34" charset="0"/>
              </a:rPr>
              <a:t>"</a:t>
            </a:r>
            <a:r>
              <a:rPr lang="en-US" altLang="zh-CN" dirty="0">
                <a:solidFill>
                  <a:srgbClr val="000000"/>
                </a:solidFill>
                <a:latin typeface="Calibri" panose="020F0502020204030204" pitchFamily="34" charset="0"/>
              </a:rPr>
              <a:t>,</a:t>
            </a:r>
          </a:p>
          <a:p>
            <a:r>
              <a:rPr lang="en-US" altLang="zh-CN" dirty="0">
                <a:solidFill>
                  <a:srgbClr val="2A00FF"/>
                </a:solidFill>
                <a:latin typeface="Calibri" panose="020F0502020204030204" pitchFamily="34" charset="0"/>
              </a:rPr>
              <a:t>     "</a:t>
            </a:r>
            <a:r>
              <a:rPr lang="en-US" altLang="zh-CN" dirty="0" err="1">
                <a:solidFill>
                  <a:srgbClr val="2A00FF"/>
                </a:solidFill>
                <a:latin typeface="Calibri" panose="020F0502020204030204" pitchFamily="34" charset="0"/>
              </a:rPr>
              <a:t>Sasha"</a:t>
            </a:r>
            <a:r>
              <a:rPr lang="en-US" altLang="zh-CN" dirty="0" err="1">
                <a:solidFill>
                  <a:srgbClr val="000000"/>
                </a:solidFill>
                <a:latin typeface="Calibri" panose="020F0502020204030204" pitchFamily="34" charset="0"/>
              </a:rPr>
              <a:t>,</a:t>
            </a:r>
            <a:r>
              <a:rPr lang="en-US" altLang="zh-CN" dirty="0" err="1">
                <a:solidFill>
                  <a:srgbClr val="2A00FF"/>
                </a:solidFill>
                <a:latin typeface="Calibri" panose="020F0502020204030204" pitchFamily="34" charset="0"/>
              </a:rPr>
              <a:t>"Josselyn"</a:t>
            </a:r>
            <a:r>
              <a:rPr lang="en-US" altLang="zh-CN" dirty="0" err="1">
                <a:solidFill>
                  <a:srgbClr val="000000"/>
                </a:solidFill>
                <a:latin typeface="Calibri" panose="020F0502020204030204" pitchFamily="34" charset="0"/>
              </a:rPr>
              <a:t>,</a:t>
            </a:r>
            <a:r>
              <a:rPr lang="en-US" altLang="zh-CN" dirty="0" err="1">
                <a:solidFill>
                  <a:srgbClr val="2A00FF"/>
                </a:solidFill>
                <a:latin typeface="Calibri" panose="020F0502020204030204" pitchFamily="34" charset="0"/>
              </a:rPr>
              <a:t>"Randy</a:t>
            </a:r>
            <a:r>
              <a:rPr lang="en-US" altLang="zh-CN" dirty="0">
                <a:solidFill>
                  <a:srgbClr val="2A00FF"/>
                </a:solidFill>
                <a:latin typeface="Calibri" panose="020F0502020204030204" pitchFamily="34" charset="0"/>
              </a:rPr>
              <a:t>"</a:t>
            </a:r>
            <a:r>
              <a:rPr lang="en-US" altLang="zh-CN" dirty="0">
                <a:solidFill>
                  <a:srgbClr val="000000"/>
                </a:solidFill>
                <a:latin typeface="Calibri" panose="020F0502020204030204" pitchFamily="34" charset="0"/>
              </a:rPr>
              <a:t>,</a:t>
            </a:r>
          </a:p>
          <a:p>
            <a:r>
              <a:rPr lang="en-US" altLang="zh-CN" dirty="0">
                <a:solidFill>
                  <a:srgbClr val="2A00FF"/>
                </a:solidFill>
                <a:latin typeface="Calibri" panose="020F0502020204030204" pitchFamily="34" charset="0"/>
              </a:rPr>
              <a:t>     "</a:t>
            </a:r>
            <a:r>
              <a:rPr lang="en-US" altLang="zh-CN" dirty="0" err="1">
                <a:solidFill>
                  <a:srgbClr val="2A00FF"/>
                </a:solidFill>
                <a:latin typeface="Calibri" panose="020F0502020204030204" pitchFamily="34" charset="0"/>
              </a:rPr>
              <a:t>Tom"</a:t>
            </a:r>
            <a:r>
              <a:rPr lang="en-US" altLang="zh-CN" dirty="0" err="1">
                <a:solidFill>
                  <a:srgbClr val="000000"/>
                </a:solidFill>
                <a:latin typeface="Calibri" panose="020F0502020204030204" pitchFamily="34" charset="0"/>
              </a:rPr>
              <a:t>,</a:t>
            </a:r>
            <a:r>
              <a:rPr lang="en-US" altLang="zh-CN" dirty="0" err="1">
                <a:solidFill>
                  <a:srgbClr val="2A00FF"/>
                </a:solidFill>
                <a:latin typeface="Calibri" panose="020F0502020204030204" pitchFamily="34" charset="0"/>
              </a:rPr>
              <a:t>"Mary"</a:t>
            </a:r>
            <a:r>
              <a:rPr lang="en-US" altLang="zh-CN" dirty="0" err="1">
                <a:solidFill>
                  <a:srgbClr val="000000"/>
                </a:solidFill>
                <a:latin typeface="Calibri" panose="020F0502020204030204" pitchFamily="34" charset="0"/>
              </a:rPr>
              <a:t>,</a:t>
            </a:r>
            <a:r>
              <a:rPr lang="en-US" altLang="zh-CN" dirty="0" err="1">
                <a:solidFill>
                  <a:srgbClr val="2A00FF"/>
                </a:solidFill>
                <a:latin typeface="Calibri" panose="020F0502020204030204" pitchFamily="34" charset="0"/>
              </a:rPr>
              <a:t>"Ken</a:t>
            </a:r>
            <a:r>
              <a:rPr lang="en-US" altLang="zh-CN" dirty="0">
                <a:solidFill>
                  <a:srgbClr val="2A00FF"/>
                </a:solidFill>
                <a:latin typeface="Calibri" panose="020F0502020204030204" pitchFamily="34" charset="0"/>
              </a:rPr>
              <a:t>"</a:t>
            </a:r>
            <a:r>
              <a:rPr lang="en-US" altLang="zh-CN" dirty="0">
                <a:solidFill>
                  <a:srgbClr val="000000"/>
                </a:solidFill>
                <a:latin typeface="Calibri" panose="020F0502020204030204" pitchFamily="34" charset="0"/>
              </a:rPr>
              <a:t>,</a:t>
            </a:r>
          </a:p>
          <a:p>
            <a:r>
              <a:rPr lang="en-US" altLang="zh-CN" dirty="0">
                <a:solidFill>
                  <a:srgbClr val="2A00FF"/>
                </a:solidFill>
                <a:latin typeface="Calibri" panose="020F0502020204030204" pitchFamily="34" charset="0"/>
              </a:rPr>
              <a:t>     "</a:t>
            </a:r>
            <a:r>
              <a:rPr lang="en-US" altLang="zh-CN" dirty="0" err="1">
                <a:solidFill>
                  <a:srgbClr val="2A00FF"/>
                </a:solidFill>
                <a:latin typeface="Calibri" panose="020F0502020204030204" pitchFamily="34" charset="0"/>
              </a:rPr>
              <a:t>Andrew"</a:t>
            </a:r>
            <a:r>
              <a:rPr lang="en-US" altLang="zh-CN" dirty="0" err="1">
                <a:solidFill>
                  <a:srgbClr val="000000"/>
                </a:solidFill>
                <a:latin typeface="Calibri" panose="020F0502020204030204" pitchFamily="34" charset="0"/>
              </a:rPr>
              <a:t>,</a:t>
            </a:r>
            <a:r>
              <a:rPr lang="en-US" altLang="zh-CN" dirty="0" err="1">
                <a:solidFill>
                  <a:srgbClr val="2A00FF"/>
                </a:solidFill>
                <a:latin typeface="Calibri" panose="020F0502020204030204" pitchFamily="34" charset="0"/>
              </a:rPr>
              <a:t>"Matt"</a:t>
            </a:r>
            <a:r>
              <a:rPr lang="en-US" altLang="zh-CN" dirty="0" err="1">
                <a:solidFill>
                  <a:srgbClr val="000000"/>
                </a:solidFill>
                <a:latin typeface="Calibri" panose="020F0502020204030204" pitchFamily="34" charset="0"/>
              </a:rPr>
              <a:t>,</a:t>
            </a:r>
            <a:r>
              <a:rPr lang="en-US" altLang="zh-CN" dirty="0" err="1">
                <a:solidFill>
                  <a:srgbClr val="2A00FF"/>
                </a:solidFill>
                <a:latin typeface="Calibri" panose="020F0502020204030204" pitchFamily="34" charset="0"/>
              </a:rPr>
              <a:t>"Todd</a:t>
            </a:r>
            <a:r>
              <a:rPr lang="en-US" altLang="zh-CN" dirty="0">
                <a:solidFill>
                  <a:srgbClr val="2A00FF"/>
                </a:solidFill>
                <a:latin typeface="Calibri" panose="020F0502020204030204" pitchFamily="34" charset="0"/>
              </a:rPr>
              <a:t>"</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ListDemo</a:t>
            </a:r>
            <a:r>
              <a:rPr lang="en-US" altLang="zh-CN" dirty="0">
                <a:solidFill>
                  <a:srgbClr val="000000"/>
                </a:solidFill>
                <a:latin typeface="Calibri" panose="020F0502020204030204" pitchFamily="34" charset="0"/>
              </a:rPr>
              <a:t>(){</a:t>
            </a:r>
          </a:p>
          <a:p>
            <a:r>
              <a:rPr lang="nn-NO" altLang="zh-CN" dirty="0">
                <a:solidFill>
                  <a:srgbClr val="000000"/>
                </a:solidFill>
                <a:latin typeface="Calibri" panose="020F0502020204030204" pitchFamily="34" charset="0"/>
              </a:rPr>
              <a:t>    JFrame </a:t>
            </a:r>
            <a:r>
              <a:rPr lang="nn-NO" altLang="zh-CN" dirty="0">
                <a:solidFill>
                  <a:srgbClr val="6A3E3E"/>
                </a:solidFill>
                <a:latin typeface="Calibri" panose="020F0502020204030204" pitchFamily="34" charset="0"/>
              </a:rPr>
              <a:t>jfrm</a:t>
            </a:r>
            <a:r>
              <a:rPr lang="nn-NO" altLang="zh-CN" dirty="0">
                <a:solidFill>
                  <a:srgbClr val="000000"/>
                </a:solidFill>
                <a:latin typeface="Calibri" panose="020F0502020204030204" pitchFamily="34" charset="0"/>
              </a:rPr>
              <a:t> = </a:t>
            </a:r>
            <a:r>
              <a:rPr lang="nn-NO" altLang="zh-CN" b="1" dirty="0">
                <a:solidFill>
                  <a:srgbClr val="7F0055"/>
                </a:solidFill>
                <a:latin typeface="Calibri" panose="020F0502020204030204" pitchFamily="34" charset="0"/>
              </a:rPr>
              <a:t>new</a:t>
            </a:r>
            <a:r>
              <a:rPr lang="nn-NO" altLang="zh-CN" b="1" dirty="0">
                <a:solidFill>
                  <a:srgbClr val="000000"/>
                </a:solidFill>
                <a:latin typeface="Calibri" panose="020F0502020204030204" pitchFamily="34" charset="0"/>
              </a:rPr>
              <a:t> JFrame(</a:t>
            </a:r>
            <a:r>
              <a:rPr lang="nn-NO" altLang="zh-CN" b="1" dirty="0">
                <a:solidFill>
                  <a:srgbClr val="2A00FF"/>
                </a:solidFill>
                <a:latin typeface="Calibri" panose="020F0502020204030204" pitchFamily="34" charset="0"/>
              </a:rPr>
              <a:t>"JList Demo"</a:t>
            </a:r>
            <a:r>
              <a:rPr lang="nn-NO"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jfrm</a:t>
            </a:r>
            <a:r>
              <a:rPr lang="en-US" altLang="zh-CN" dirty="0" err="1">
                <a:solidFill>
                  <a:srgbClr val="000000"/>
                </a:solidFill>
                <a:latin typeface="Calibri" panose="020F0502020204030204" pitchFamily="34" charset="0"/>
              </a:rPr>
              <a:t>.setLayout</a:t>
            </a:r>
            <a:r>
              <a:rPr lang="en-US" altLang="zh-CN"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FlowLayout</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jfrm</a:t>
            </a:r>
            <a:r>
              <a:rPr lang="en-US" altLang="zh-CN" dirty="0" err="1">
                <a:solidFill>
                  <a:srgbClr val="000000"/>
                </a:solidFill>
                <a:latin typeface="Calibri" panose="020F0502020204030204" pitchFamily="34" charset="0"/>
              </a:rPr>
              <a:t>.setBounds</a:t>
            </a:r>
            <a:r>
              <a:rPr lang="en-US" altLang="zh-CN" dirty="0">
                <a:solidFill>
                  <a:srgbClr val="000000"/>
                </a:solidFill>
                <a:latin typeface="Calibri" panose="020F0502020204030204" pitchFamily="34" charset="0"/>
              </a:rPr>
              <a:t>(100,100,200,160);</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jfrm</a:t>
            </a:r>
            <a:r>
              <a:rPr lang="en-US" altLang="zh-CN" dirty="0" err="1">
                <a:solidFill>
                  <a:srgbClr val="000000"/>
                </a:solidFill>
                <a:latin typeface="Calibri" panose="020F0502020204030204" pitchFamily="34" charset="0"/>
              </a:rPr>
              <a:t>.setDefaultCloseOperation</a:t>
            </a:r>
            <a:r>
              <a:rPr lang="en-US" altLang="zh-CN" dirty="0">
                <a:solidFill>
                  <a:srgbClr val="000000"/>
                </a:solidFill>
                <a:latin typeface="Calibri" panose="020F0502020204030204" pitchFamily="34" charset="0"/>
              </a:rPr>
              <a:t>(</a:t>
            </a:r>
            <a:r>
              <a:rPr lang="en-US" altLang="zh-CN" dirty="0" err="1">
                <a:solidFill>
                  <a:srgbClr val="000000"/>
                </a:solidFill>
                <a:latin typeface="Calibri" panose="020F0502020204030204" pitchFamily="34" charset="0"/>
              </a:rPr>
              <a:t>JFrame.</a:t>
            </a:r>
            <a:r>
              <a:rPr lang="en-US" altLang="zh-CN" b="1" i="1" dirty="0" err="1">
                <a:solidFill>
                  <a:srgbClr val="0000C0"/>
                </a:solidFill>
                <a:latin typeface="Calibri" panose="020F0502020204030204" pitchFamily="34" charset="0"/>
              </a:rPr>
              <a:t>EXIT_ON_CLOSE</a:t>
            </a:r>
            <a:r>
              <a:rPr lang="en-US" altLang="zh-CN" b="1" i="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jlst</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JList</a:t>
            </a:r>
            <a:r>
              <a:rPr lang="en-US" altLang="zh-CN" b="1" dirty="0">
                <a:solidFill>
                  <a:srgbClr val="000000"/>
                </a:solidFill>
                <a:latin typeface="Calibri" panose="020F0502020204030204" pitchFamily="34" charset="0"/>
              </a:rPr>
              <a:t>&lt;String&gt;(</a:t>
            </a:r>
            <a:r>
              <a:rPr lang="en-US" altLang="zh-CN" b="1" dirty="0">
                <a:solidFill>
                  <a:srgbClr val="0000C0"/>
                </a:solidFill>
                <a:latin typeface="Calibri" panose="020F0502020204030204" pitchFamily="34" charset="0"/>
              </a:rPr>
              <a:t>names</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jlst</a:t>
            </a:r>
            <a:r>
              <a:rPr lang="en-US" altLang="zh-CN" dirty="0" err="1">
                <a:solidFill>
                  <a:srgbClr val="000000"/>
                </a:solidFill>
                <a:latin typeface="Calibri" panose="020F0502020204030204" pitchFamily="34" charset="0"/>
              </a:rPr>
              <a:t>.setSelectionMode</a:t>
            </a:r>
            <a:r>
              <a:rPr lang="en-US" altLang="zh-CN" dirty="0">
                <a:solidFill>
                  <a:srgbClr val="000000"/>
                </a:solidFill>
                <a:latin typeface="Calibri" panose="020F0502020204030204" pitchFamily="34" charset="0"/>
              </a:rPr>
              <a:t>(</a:t>
            </a:r>
            <a:r>
              <a:rPr lang="en-US" altLang="zh-CN" dirty="0" err="1">
                <a:solidFill>
                  <a:srgbClr val="000000"/>
                </a:solidFill>
                <a:latin typeface="Calibri" panose="020F0502020204030204" pitchFamily="34" charset="0"/>
              </a:rPr>
              <a:t>ListSelectionModel.</a:t>
            </a:r>
            <a:r>
              <a:rPr lang="en-US" altLang="zh-CN" b="1" i="1" dirty="0" err="1">
                <a:solidFill>
                  <a:srgbClr val="0000C0"/>
                </a:solidFill>
                <a:latin typeface="Calibri" panose="020F0502020204030204" pitchFamily="34" charset="0"/>
              </a:rPr>
              <a:t>SINGLE_SELECTION</a:t>
            </a:r>
            <a:r>
              <a:rPr lang="en-US" altLang="zh-CN" b="1" i="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jscrlp</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JScrollPane</a:t>
            </a:r>
            <a:r>
              <a:rPr lang="en-US" altLang="zh-CN" b="1" dirty="0">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jlst</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jscrlp</a:t>
            </a:r>
            <a:r>
              <a:rPr lang="en-US" altLang="zh-CN" dirty="0" err="1">
                <a:solidFill>
                  <a:srgbClr val="000000"/>
                </a:solidFill>
                <a:latin typeface="Calibri" panose="020F0502020204030204" pitchFamily="34" charset="0"/>
              </a:rPr>
              <a:t>.setPreferredSize</a:t>
            </a:r>
            <a:r>
              <a:rPr lang="en-US" altLang="zh-CN"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Dimension(120,90));</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jlab</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JLabel</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"Please choose a name"</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jlst</a:t>
            </a:r>
            <a:r>
              <a:rPr lang="en-US" altLang="zh-CN" dirty="0" err="1">
                <a:solidFill>
                  <a:srgbClr val="000000"/>
                </a:solidFill>
                <a:latin typeface="Calibri" panose="020F0502020204030204" pitchFamily="34" charset="0"/>
              </a:rPr>
              <a:t>.addListSelectionListener</a:t>
            </a:r>
            <a:r>
              <a:rPr lang="en-US" altLang="zh-CN"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this</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jfrm</a:t>
            </a:r>
            <a:r>
              <a:rPr lang="en-US" altLang="zh-CN" dirty="0" err="1">
                <a:solidFill>
                  <a:srgbClr val="000000"/>
                </a:solidFill>
                <a:latin typeface="Calibri" panose="020F0502020204030204" pitchFamily="34" charset="0"/>
              </a:rPr>
              <a:t>.add</a:t>
            </a:r>
            <a:r>
              <a:rPr lang="en-US" altLang="zh-CN" dirty="0">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jscrlp</a:t>
            </a:r>
            <a:r>
              <a:rPr lang="en-US" altLang="zh-CN"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jfrm</a:t>
            </a:r>
            <a:r>
              <a:rPr lang="en-US" altLang="zh-CN" dirty="0" err="1">
                <a:solidFill>
                  <a:srgbClr val="000000"/>
                </a:solidFill>
                <a:latin typeface="Calibri" panose="020F0502020204030204" pitchFamily="34" charset="0"/>
              </a:rPr>
              <a:t>.add</a:t>
            </a:r>
            <a:r>
              <a:rPr lang="en-US" altLang="zh-CN" dirty="0">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jlab</a:t>
            </a:r>
            <a:r>
              <a:rPr lang="en-US" altLang="zh-CN"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jfrm</a:t>
            </a:r>
            <a:r>
              <a:rPr lang="en-US" altLang="zh-CN" dirty="0" err="1">
                <a:solidFill>
                  <a:srgbClr val="000000"/>
                </a:solidFill>
                <a:latin typeface="Calibri" panose="020F0502020204030204" pitchFamily="34" charset="0"/>
              </a:rPr>
              <a:t>.setVisible</a:t>
            </a:r>
            <a:r>
              <a:rPr lang="en-US" altLang="zh-CN"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true</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endParaRPr lang="zh-CN" altLang="en-US" dirty="0"/>
          </a:p>
        </p:txBody>
      </p:sp>
    </p:spTree>
    <p:extLst>
      <p:ext uri="{BB962C8B-B14F-4D97-AF65-F5344CB8AC3E}">
        <p14:creationId xmlns:p14="http://schemas.microsoft.com/office/powerpoint/2010/main" val="727675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734D85-4AA7-4521-829A-08AE850E6266}"/>
              </a:ext>
            </a:extLst>
          </p:cNvPr>
          <p:cNvSpPr>
            <a:spLocks noGrp="1"/>
          </p:cNvSpPr>
          <p:nvPr>
            <p:ph type="title"/>
          </p:nvPr>
        </p:nvSpPr>
        <p:spPr/>
        <p:txBody>
          <a:bodyPr/>
          <a:lstStyle/>
          <a:p>
            <a:r>
              <a:rPr lang="en-US" altLang="zh-CN" b="1" dirty="0"/>
              <a:t>Components</a:t>
            </a:r>
            <a:endParaRPr lang="zh-CN" altLang="en-US" dirty="0"/>
          </a:p>
        </p:txBody>
      </p:sp>
      <p:sp>
        <p:nvSpPr>
          <p:cNvPr id="3" name="内容占位符 2">
            <a:extLst>
              <a:ext uri="{FF2B5EF4-FFF2-40B4-BE49-F238E27FC236}">
                <a16:creationId xmlns:a16="http://schemas.microsoft.com/office/drawing/2014/main" id="{1FA19BFC-7B98-4142-B2BF-D21711569227}"/>
              </a:ext>
            </a:extLst>
          </p:cNvPr>
          <p:cNvSpPr>
            <a:spLocks noGrp="1"/>
          </p:cNvSpPr>
          <p:nvPr>
            <p:ph idx="1"/>
          </p:nvPr>
        </p:nvSpPr>
        <p:spPr>
          <a:xfrm>
            <a:off x="533400" y="1905000"/>
            <a:ext cx="7772400" cy="1063283"/>
          </a:xfrm>
        </p:spPr>
        <p:txBody>
          <a:bodyPr/>
          <a:lstStyle/>
          <a:p>
            <a:r>
              <a:rPr lang="en-US" altLang="zh-CN" dirty="0"/>
              <a:t>In general, Swing components are derived from the </a:t>
            </a:r>
            <a:r>
              <a:rPr lang="en-US" altLang="zh-CN" b="1" dirty="0" err="1"/>
              <a:t>JComponent</a:t>
            </a:r>
            <a:r>
              <a:rPr lang="en-US" altLang="zh-CN" b="1" dirty="0"/>
              <a:t> </a:t>
            </a:r>
            <a:r>
              <a:rPr lang="en-US" altLang="zh-CN" dirty="0"/>
              <a:t>class. </a:t>
            </a:r>
            <a:r>
              <a:rPr lang="en-US" altLang="zh-CN" b="1" dirty="0" err="1"/>
              <a:t>JComponent</a:t>
            </a:r>
            <a:r>
              <a:rPr lang="en-US" altLang="zh-CN" b="1" dirty="0"/>
              <a:t> </a:t>
            </a:r>
            <a:r>
              <a:rPr lang="en-US" altLang="zh-CN" dirty="0"/>
              <a:t>provides the functionality that is common to all components.</a:t>
            </a:r>
            <a:endParaRPr lang="zh-CN" altLang="en-US" dirty="0"/>
          </a:p>
        </p:txBody>
      </p:sp>
      <p:pic>
        <p:nvPicPr>
          <p:cNvPr id="4" name="图片 3">
            <a:extLst>
              <a:ext uri="{FF2B5EF4-FFF2-40B4-BE49-F238E27FC236}">
                <a16:creationId xmlns:a16="http://schemas.microsoft.com/office/drawing/2014/main" id="{F9F7615E-198E-4351-B690-8B216772EBC0}"/>
              </a:ext>
            </a:extLst>
          </p:cNvPr>
          <p:cNvPicPr>
            <a:picLocks noChangeAspect="1"/>
          </p:cNvPicPr>
          <p:nvPr/>
        </p:nvPicPr>
        <p:blipFill>
          <a:blip r:embed="rId2"/>
          <a:stretch>
            <a:fillRect/>
          </a:stretch>
        </p:blipFill>
        <p:spPr>
          <a:xfrm>
            <a:off x="329143" y="1705183"/>
            <a:ext cx="8485714" cy="5180952"/>
          </a:xfrm>
          <a:prstGeom prst="rect">
            <a:avLst/>
          </a:prstGeom>
        </p:spPr>
      </p:pic>
    </p:spTree>
    <p:extLst>
      <p:ext uri="{BB962C8B-B14F-4D97-AF65-F5344CB8AC3E}">
        <p14:creationId xmlns:p14="http://schemas.microsoft.com/office/powerpoint/2010/main" val="417088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FD8D47B-4FE6-4ADF-95BA-20FB7341878C}"/>
              </a:ext>
            </a:extLst>
          </p:cNvPr>
          <p:cNvSpPr/>
          <p:nvPr/>
        </p:nvSpPr>
        <p:spPr>
          <a:xfrm>
            <a:off x="1568547" y="590068"/>
            <a:ext cx="5985803" cy="4247317"/>
          </a:xfrm>
          <a:prstGeom prst="rect">
            <a:avLst/>
          </a:prstGeom>
        </p:spPr>
        <p:txBody>
          <a:bodyPr wrap="square">
            <a:spAutoFit/>
          </a:bodyPr>
          <a:lstStyle/>
          <a:p>
            <a:r>
              <a:rPr lang="en-US" altLang="zh-CN" dirty="0">
                <a:solidFill>
                  <a:srgbClr val="646464"/>
                </a:solidFill>
                <a:latin typeface="Calibri" panose="020F0502020204030204" pitchFamily="34" charset="0"/>
              </a:rPr>
              <a:t>@Override</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valueChanged</a:t>
            </a:r>
            <a:r>
              <a:rPr lang="en-US" altLang="zh-CN" b="1"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ListSelectionEvent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arg0</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idx</a:t>
            </a:r>
            <a:r>
              <a:rPr lang="en-US" altLang="zh-CN" b="1" dirty="0">
                <a:solidFill>
                  <a:srgbClr val="000000"/>
                </a:solidFill>
                <a:latin typeface="Calibri" panose="020F0502020204030204" pitchFamily="34" charset="0"/>
              </a:rPr>
              <a:t> = </a:t>
            </a:r>
            <a:r>
              <a:rPr lang="en-US" altLang="zh-CN" b="1" dirty="0" err="1">
                <a:solidFill>
                  <a:srgbClr val="0000C0"/>
                </a:solidFill>
                <a:latin typeface="Calibri" panose="020F0502020204030204" pitchFamily="34" charset="0"/>
              </a:rPr>
              <a:t>jlst</a:t>
            </a:r>
            <a:r>
              <a:rPr lang="en-US" altLang="zh-CN" b="1" dirty="0" err="1">
                <a:solidFill>
                  <a:srgbClr val="000000"/>
                </a:solidFill>
                <a:latin typeface="Calibri" panose="020F0502020204030204" pitchFamily="34" charset="0"/>
              </a:rPr>
              <a:t>.getSelectedIndex</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if</a:t>
            </a:r>
            <a:r>
              <a:rPr lang="en-US" altLang="zh-CN" b="1" dirty="0">
                <a:solidFill>
                  <a:srgbClr val="000000"/>
                </a:solidFill>
                <a:latin typeface="Calibri" panose="020F0502020204030204" pitchFamily="34" charset="0"/>
              </a:rPr>
              <a:t>(</a:t>
            </a:r>
            <a:r>
              <a:rPr lang="en-US" altLang="zh-CN" b="1" dirty="0" err="1">
                <a:solidFill>
                  <a:srgbClr val="6A3E3E"/>
                </a:solidFill>
                <a:latin typeface="Calibri" panose="020F0502020204030204" pitchFamily="34" charset="0"/>
              </a:rPr>
              <a:t>idx</a:t>
            </a:r>
            <a:r>
              <a:rPr lang="en-US" altLang="zh-CN" b="1" dirty="0">
                <a:solidFill>
                  <a:srgbClr val="000000"/>
                </a:solidFill>
                <a:latin typeface="Calibri" panose="020F0502020204030204" pitchFamily="34" charset="0"/>
              </a:rPr>
              <a:t> != -1)</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jlab</a:t>
            </a:r>
            <a:r>
              <a:rPr lang="en-US" altLang="zh-CN" dirty="0" err="1">
                <a:solidFill>
                  <a:srgbClr val="000000"/>
                </a:solidFill>
                <a:latin typeface="Calibri" panose="020F0502020204030204" pitchFamily="34" charset="0"/>
              </a:rPr>
              <a:t>.setText</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"Current selection: "</a:t>
            </a:r>
            <a:r>
              <a:rPr lang="en-US" altLang="zh-CN" dirty="0">
                <a:solidFill>
                  <a:srgbClr val="000000"/>
                </a:solidFill>
                <a:latin typeface="Calibri" panose="020F0502020204030204" pitchFamily="34" charset="0"/>
              </a:rPr>
              <a:t> + </a:t>
            </a:r>
            <a:r>
              <a:rPr lang="en-US" altLang="zh-CN" dirty="0">
                <a:solidFill>
                  <a:srgbClr val="0000C0"/>
                </a:solidFill>
                <a:latin typeface="Calibri" panose="020F0502020204030204" pitchFamily="34" charset="0"/>
              </a:rPr>
              <a:t>names</a:t>
            </a:r>
            <a:r>
              <a:rPr lang="en-US" altLang="zh-CN" dirty="0">
                <a:solidFill>
                  <a:srgbClr val="000000"/>
                </a:solidFill>
                <a:latin typeface="Calibri" panose="020F0502020204030204" pitchFamily="34" charset="0"/>
              </a:rPr>
              <a:t>[</a:t>
            </a:r>
            <a:r>
              <a:rPr lang="en-US" altLang="zh-CN" dirty="0" err="1">
                <a:solidFill>
                  <a:srgbClr val="6A3E3E"/>
                </a:solidFill>
                <a:latin typeface="Calibri" panose="020F0502020204030204" pitchFamily="34" charset="0"/>
              </a:rPr>
              <a:t>idx</a:t>
            </a:r>
            <a:r>
              <a:rPr lang="en-US" altLang="zh-CN"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else</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jlab</a:t>
            </a:r>
            <a:r>
              <a:rPr lang="en-US" altLang="zh-CN" dirty="0" err="1">
                <a:solidFill>
                  <a:srgbClr val="000000"/>
                </a:solidFill>
                <a:latin typeface="Calibri" panose="020F0502020204030204" pitchFamily="34" charset="0"/>
              </a:rPr>
              <a:t>.setText</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"Please choose a name"</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endParaRPr lang="zh-CN" altLang="en-US" dirty="0">
              <a:latin typeface="Calibri" panose="020F0502020204030204" pitchFamily="34" charset="0"/>
            </a:endParaRP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SwingUtilities.</a:t>
            </a:r>
            <a:r>
              <a:rPr lang="en-US" altLang="zh-CN" i="1" dirty="0" err="1">
                <a:solidFill>
                  <a:srgbClr val="000000"/>
                </a:solidFill>
                <a:latin typeface="Calibri" panose="020F0502020204030204" pitchFamily="34" charset="0"/>
              </a:rPr>
              <a:t>invokeLater</a:t>
            </a:r>
            <a:r>
              <a:rPr lang="en-US" altLang="zh-CN" dirty="0">
                <a:solidFill>
                  <a:srgbClr val="000000"/>
                </a:solidFill>
                <a:latin typeface="Calibri" panose="020F0502020204030204" pitchFamily="34" charset="0"/>
              </a:rPr>
              <a:t>(()-&gt;</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ListDemo</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7522403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FBD117-428F-4B7D-91AC-1621CB1AB511}"/>
              </a:ext>
            </a:extLst>
          </p:cNvPr>
          <p:cNvSpPr>
            <a:spLocks noGrp="1"/>
          </p:cNvSpPr>
          <p:nvPr>
            <p:ph type="title"/>
          </p:nvPr>
        </p:nvSpPr>
        <p:spPr/>
        <p:txBody>
          <a:bodyPr/>
          <a:lstStyle/>
          <a:p>
            <a:r>
              <a:rPr lang="en-US" altLang="zh-CN" b="1" dirty="0"/>
              <a:t>Use Anonymous Inner Classes or Lambda</a:t>
            </a:r>
            <a:br>
              <a:rPr lang="en-US" altLang="zh-CN" b="1" dirty="0"/>
            </a:br>
            <a:r>
              <a:rPr lang="en-US" altLang="zh-CN" b="1" dirty="0"/>
              <a:t>Expressions to Handle Events</a:t>
            </a:r>
            <a:endParaRPr lang="zh-CN" altLang="en-US" dirty="0"/>
          </a:p>
        </p:txBody>
      </p:sp>
      <p:sp>
        <p:nvSpPr>
          <p:cNvPr id="3" name="内容占位符 2">
            <a:extLst>
              <a:ext uri="{FF2B5EF4-FFF2-40B4-BE49-F238E27FC236}">
                <a16:creationId xmlns:a16="http://schemas.microsoft.com/office/drawing/2014/main" id="{064F357B-D895-4217-9E2D-4D6848DB9842}"/>
              </a:ext>
            </a:extLst>
          </p:cNvPr>
          <p:cNvSpPr>
            <a:spLocks noGrp="1"/>
          </p:cNvSpPr>
          <p:nvPr>
            <p:ph idx="1"/>
          </p:nvPr>
        </p:nvSpPr>
        <p:spPr/>
        <p:txBody>
          <a:bodyPr/>
          <a:lstStyle/>
          <a:p>
            <a:r>
              <a:rPr lang="en-US" altLang="zh-CN" dirty="0"/>
              <a:t>…</a:t>
            </a:r>
            <a:endParaRPr lang="zh-CN" altLang="en-US" dirty="0"/>
          </a:p>
        </p:txBody>
      </p:sp>
    </p:spTree>
    <p:extLst>
      <p:ext uri="{BB962C8B-B14F-4D97-AF65-F5344CB8AC3E}">
        <p14:creationId xmlns:p14="http://schemas.microsoft.com/office/powerpoint/2010/main" val="37000751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34423B-3CB4-4F3D-9D6B-56E3DCD9BA5B}"/>
              </a:ext>
            </a:extLst>
          </p:cNvPr>
          <p:cNvSpPr>
            <a:spLocks noGrp="1"/>
          </p:cNvSpPr>
          <p:nvPr>
            <p:ph type="title"/>
          </p:nvPr>
        </p:nvSpPr>
        <p:spPr/>
        <p:txBody>
          <a:bodyPr/>
          <a:lstStyle/>
          <a:p>
            <a:r>
              <a:rPr lang="en-US" altLang="zh-CN" b="1" dirty="0" err="1">
                <a:solidFill>
                  <a:srgbClr val="FF0000"/>
                </a:solidFill>
              </a:rPr>
              <a:t>MouseEvent</a:t>
            </a:r>
            <a:endParaRPr lang="zh-CN" altLang="en-US" b="1" dirty="0">
              <a:solidFill>
                <a:srgbClr val="FF0000"/>
              </a:solidFill>
            </a:endParaRPr>
          </a:p>
        </p:txBody>
      </p:sp>
      <p:sp>
        <p:nvSpPr>
          <p:cNvPr id="3" name="内容占位符 2">
            <a:extLst>
              <a:ext uri="{FF2B5EF4-FFF2-40B4-BE49-F238E27FC236}">
                <a16:creationId xmlns:a16="http://schemas.microsoft.com/office/drawing/2014/main" id="{113703BF-2D0F-4AEE-94AB-5465DA934967}"/>
              </a:ext>
            </a:extLst>
          </p:cNvPr>
          <p:cNvSpPr>
            <a:spLocks noGrp="1"/>
          </p:cNvSpPr>
          <p:nvPr>
            <p:ph idx="1"/>
          </p:nvPr>
        </p:nvSpPr>
        <p:spPr>
          <a:xfrm>
            <a:off x="533400" y="1905000"/>
            <a:ext cx="7772400" cy="4114800"/>
          </a:xfrm>
        </p:spPr>
        <p:txBody>
          <a:bodyPr/>
          <a:lstStyle/>
          <a:p>
            <a:r>
              <a:rPr lang="en-US" altLang="zh-CN" dirty="0"/>
              <a:t>Mouse event can be handled by any component. The </a:t>
            </a:r>
            <a:r>
              <a:rPr lang="en-US" altLang="zh-CN" b="1" dirty="0" err="1"/>
              <a:t>MouseEvent</a:t>
            </a:r>
            <a:r>
              <a:rPr lang="en-US" altLang="zh-CN" dirty="0"/>
              <a:t> class has the following methods:</a:t>
            </a:r>
          </a:p>
          <a:p>
            <a:pPr lvl="1"/>
            <a:r>
              <a:rPr lang="en-US" altLang="zh-CN" dirty="0" err="1"/>
              <a:t>getX</a:t>
            </a:r>
            <a:r>
              <a:rPr lang="en-US" altLang="zh-CN" dirty="0"/>
              <a:t>(): Return the x-axis of the component coordinate.</a:t>
            </a:r>
          </a:p>
          <a:p>
            <a:pPr lvl="1"/>
            <a:r>
              <a:rPr lang="en-US" altLang="zh-CN" dirty="0" err="1"/>
              <a:t>getY</a:t>
            </a:r>
            <a:r>
              <a:rPr lang="en-US" altLang="zh-CN" dirty="0"/>
              <a:t>(): Return the y-axis of the component coordinate.</a:t>
            </a:r>
          </a:p>
          <a:p>
            <a:pPr lvl="1"/>
            <a:r>
              <a:rPr lang="en-US" altLang="zh-CN" dirty="0" err="1"/>
              <a:t>getModifiers</a:t>
            </a:r>
            <a:r>
              <a:rPr lang="en-US" altLang="zh-CN" dirty="0"/>
              <a:t>(): Get the left button or right button of the mouse.</a:t>
            </a:r>
          </a:p>
          <a:p>
            <a:pPr lvl="1"/>
            <a:r>
              <a:rPr lang="en-US" altLang="zh-CN" dirty="0" err="1"/>
              <a:t>getClickCount</a:t>
            </a:r>
            <a:r>
              <a:rPr lang="en-US" altLang="zh-CN" dirty="0"/>
              <a:t>(): Get the click count.</a:t>
            </a:r>
          </a:p>
          <a:p>
            <a:pPr lvl="1"/>
            <a:r>
              <a:rPr lang="en-US" altLang="zh-CN" dirty="0" err="1"/>
              <a:t>getSource</a:t>
            </a:r>
            <a:r>
              <a:rPr lang="en-US" altLang="zh-CN" dirty="0"/>
              <a:t>(): Get the event source.</a:t>
            </a:r>
          </a:p>
          <a:p>
            <a:r>
              <a:rPr lang="en-US" altLang="zh-CN" dirty="0"/>
              <a:t>You can add a </a:t>
            </a:r>
            <a:r>
              <a:rPr lang="en-US" altLang="zh-CN" b="1" dirty="0" err="1"/>
              <a:t>MouseListener</a:t>
            </a:r>
            <a:r>
              <a:rPr lang="en-US" altLang="zh-CN" dirty="0"/>
              <a:t> to a component with the </a:t>
            </a:r>
            <a:r>
              <a:rPr lang="en-US" altLang="zh-CN" b="1" dirty="0" err="1"/>
              <a:t>addMouseListener</a:t>
            </a:r>
            <a:r>
              <a:rPr lang="en-US" altLang="zh-CN" dirty="0"/>
              <a:t> method.</a:t>
            </a:r>
          </a:p>
          <a:p>
            <a:pPr lvl="1"/>
            <a:r>
              <a:rPr lang="en-US" altLang="zh-CN" dirty="0" err="1"/>
              <a:t>addMouseListener</a:t>
            </a:r>
            <a:r>
              <a:rPr lang="en-US" altLang="zh-CN" dirty="0"/>
              <a:t>(</a:t>
            </a:r>
            <a:r>
              <a:rPr lang="en-US" altLang="zh-CN" dirty="0" err="1"/>
              <a:t>MouseListener</a:t>
            </a:r>
            <a:r>
              <a:rPr lang="en-US" altLang="zh-CN" dirty="0"/>
              <a:t> </a:t>
            </a:r>
            <a:r>
              <a:rPr lang="en-US" altLang="zh-CN" i="1" dirty="0"/>
              <a:t>ml</a:t>
            </a:r>
            <a:r>
              <a:rPr lang="en-US" altLang="zh-CN" dirty="0"/>
              <a:t>)</a:t>
            </a:r>
          </a:p>
          <a:p>
            <a:pPr lvl="1"/>
            <a:endParaRPr lang="zh-CN" altLang="en-US" dirty="0"/>
          </a:p>
        </p:txBody>
      </p:sp>
    </p:spTree>
    <p:extLst>
      <p:ext uri="{BB962C8B-B14F-4D97-AF65-F5344CB8AC3E}">
        <p14:creationId xmlns:p14="http://schemas.microsoft.com/office/powerpoint/2010/main" val="9909464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01B17B-2490-4AE8-83E3-D70A582462DF}"/>
              </a:ext>
            </a:extLst>
          </p:cNvPr>
          <p:cNvSpPr>
            <a:spLocks noGrp="1"/>
          </p:cNvSpPr>
          <p:nvPr>
            <p:ph type="title"/>
          </p:nvPr>
        </p:nvSpPr>
        <p:spPr/>
        <p:txBody>
          <a:bodyPr/>
          <a:lstStyle/>
          <a:p>
            <a:r>
              <a:rPr lang="en-US" altLang="zh-CN" b="1" dirty="0">
                <a:solidFill>
                  <a:srgbClr val="FF0000"/>
                </a:solidFill>
              </a:rPr>
              <a:t>The </a:t>
            </a:r>
            <a:r>
              <a:rPr lang="en-US" altLang="zh-CN" b="1" dirty="0" err="1">
                <a:solidFill>
                  <a:srgbClr val="FF0000"/>
                </a:solidFill>
              </a:rPr>
              <a:t>MouseListener</a:t>
            </a:r>
            <a:r>
              <a:rPr lang="en-US" altLang="zh-CN" b="1" dirty="0">
                <a:solidFill>
                  <a:srgbClr val="FF0000"/>
                </a:solidFill>
              </a:rPr>
              <a:t> Interface</a:t>
            </a:r>
            <a:endParaRPr lang="zh-CN" altLang="en-US" b="1" dirty="0">
              <a:solidFill>
                <a:srgbClr val="FF0000"/>
              </a:solidFill>
            </a:endParaRPr>
          </a:p>
        </p:txBody>
      </p:sp>
      <p:sp>
        <p:nvSpPr>
          <p:cNvPr id="3" name="内容占位符 2">
            <a:extLst>
              <a:ext uri="{FF2B5EF4-FFF2-40B4-BE49-F238E27FC236}">
                <a16:creationId xmlns:a16="http://schemas.microsoft.com/office/drawing/2014/main" id="{88FFF2A8-725E-4449-B411-C5865474BA74}"/>
              </a:ext>
            </a:extLst>
          </p:cNvPr>
          <p:cNvSpPr>
            <a:spLocks noGrp="1"/>
          </p:cNvSpPr>
          <p:nvPr>
            <p:ph idx="1"/>
          </p:nvPr>
        </p:nvSpPr>
        <p:spPr/>
        <p:txBody>
          <a:bodyPr/>
          <a:lstStyle/>
          <a:p>
            <a:r>
              <a:rPr lang="en-US" altLang="zh-CN" dirty="0"/>
              <a:t>Attention, the </a:t>
            </a:r>
            <a:r>
              <a:rPr lang="en-US" altLang="zh-CN" b="1" dirty="0" err="1"/>
              <a:t>MouseListener</a:t>
            </a:r>
            <a:r>
              <a:rPr lang="en-US" altLang="zh-CN" dirty="0"/>
              <a:t> is not a functional interface, it contains several methods to be overridden:</a:t>
            </a:r>
          </a:p>
          <a:p>
            <a:pPr lvl="1"/>
            <a:r>
              <a:rPr lang="en-US" altLang="zh-CN" dirty="0" err="1"/>
              <a:t>MousePressed</a:t>
            </a:r>
            <a:r>
              <a:rPr lang="en-US" altLang="zh-CN" dirty="0"/>
              <a:t>(</a:t>
            </a:r>
            <a:r>
              <a:rPr lang="en-US" altLang="zh-CN" dirty="0" err="1"/>
              <a:t>MouseEvent</a:t>
            </a:r>
            <a:r>
              <a:rPr lang="en-US" altLang="zh-CN" dirty="0"/>
              <a:t> me)</a:t>
            </a:r>
          </a:p>
          <a:p>
            <a:pPr lvl="1"/>
            <a:r>
              <a:rPr lang="en-US" altLang="zh-CN" dirty="0" err="1"/>
              <a:t>MouseReleased</a:t>
            </a:r>
            <a:r>
              <a:rPr lang="en-US" altLang="zh-CN" dirty="0"/>
              <a:t>(</a:t>
            </a:r>
            <a:r>
              <a:rPr lang="en-US" altLang="zh-CN" dirty="0" err="1"/>
              <a:t>MouseEvent</a:t>
            </a:r>
            <a:r>
              <a:rPr lang="en-US" altLang="zh-CN" dirty="0"/>
              <a:t> me)</a:t>
            </a:r>
          </a:p>
          <a:p>
            <a:pPr lvl="1"/>
            <a:r>
              <a:rPr lang="en-US" altLang="zh-CN" dirty="0" err="1"/>
              <a:t>MouseEntered</a:t>
            </a:r>
            <a:r>
              <a:rPr lang="en-US" altLang="zh-CN" dirty="0"/>
              <a:t>(</a:t>
            </a:r>
            <a:r>
              <a:rPr lang="en-US" altLang="zh-CN" dirty="0" err="1"/>
              <a:t>MouseEvent</a:t>
            </a:r>
            <a:r>
              <a:rPr lang="en-US" altLang="zh-CN" dirty="0"/>
              <a:t> me)</a:t>
            </a:r>
          </a:p>
          <a:p>
            <a:pPr lvl="1"/>
            <a:r>
              <a:rPr lang="en-US" altLang="zh-CN" dirty="0" err="1"/>
              <a:t>MouseExited</a:t>
            </a:r>
            <a:r>
              <a:rPr lang="en-US" altLang="zh-CN" dirty="0"/>
              <a:t>(</a:t>
            </a:r>
            <a:r>
              <a:rPr lang="en-US" altLang="zh-CN" dirty="0" err="1"/>
              <a:t>MouseEvent</a:t>
            </a:r>
            <a:r>
              <a:rPr lang="en-US" altLang="zh-CN" dirty="0"/>
              <a:t> me)</a:t>
            </a:r>
          </a:p>
          <a:p>
            <a:pPr lvl="1"/>
            <a:r>
              <a:rPr lang="en-US" altLang="zh-CN" dirty="0" err="1"/>
              <a:t>MouseClicked</a:t>
            </a:r>
            <a:r>
              <a:rPr lang="en-US" altLang="zh-CN" dirty="0"/>
              <a:t>(</a:t>
            </a:r>
            <a:r>
              <a:rPr lang="en-US" altLang="zh-CN" dirty="0" err="1"/>
              <a:t>MouseEvent</a:t>
            </a:r>
            <a:r>
              <a:rPr lang="en-US" altLang="zh-CN" dirty="0"/>
              <a:t> me)</a:t>
            </a:r>
            <a:endParaRPr lang="zh-CN" altLang="en-US" dirty="0"/>
          </a:p>
        </p:txBody>
      </p:sp>
    </p:spTree>
    <p:extLst>
      <p:ext uri="{BB962C8B-B14F-4D97-AF65-F5344CB8AC3E}">
        <p14:creationId xmlns:p14="http://schemas.microsoft.com/office/powerpoint/2010/main" val="27863929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90C0904-4942-4772-93B7-79565336CBEC}"/>
              </a:ext>
            </a:extLst>
          </p:cNvPr>
          <p:cNvSpPr/>
          <p:nvPr/>
        </p:nvSpPr>
        <p:spPr>
          <a:xfrm>
            <a:off x="407963" y="335846"/>
            <a:ext cx="6450037" cy="5632311"/>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MouseDemo</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implements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MouseListener</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JTextField</a:t>
            </a:r>
            <a:r>
              <a:rPr lang="en-US" altLang="zh-CN" dirty="0">
                <a:solidFill>
                  <a:srgbClr val="000000"/>
                </a:solidFill>
                <a:latin typeface="Calibri" panose="020F0502020204030204" pitchFamily="34" charset="0"/>
              </a:rPr>
              <a:t> </a:t>
            </a:r>
            <a:r>
              <a:rPr lang="en-US" altLang="zh-CN" dirty="0">
                <a:solidFill>
                  <a:srgbClr val="0000C0"/>
                </a:solidFill>
                <a:latin typeface="Calibri" panose="020F0502020204030204" pitchFamily="34" charset="0"/>
              </a:rPr>
              <a:t>text</a:t>
            </a:r>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JButton</a:t>
            </a:r>
            <a:r>
              <a:rPr lang="en-US" altLang="zh-CN" dirty="0">
                <a:solidFill>
                  <a:srgbClr val="000000"/>
                </a:solidFill>
                <a:latin typeface="Calibri" panose="020F0502020204030204" pitchFamily="34" charset="0"/>
              </a:rPr>
              <a:t> </a:t>
            </a:r>
            <a:r>
              <a:rPr lang="en-US" altLang="zh-CN" dirty="0">
                <a:solidFill>
                  <a:srgbClr val="0000C0"/>
                </a:solidFill>
                <a:latin typeface="Calibri" panose="020F0502020204030204" pitchFamily="34" charset="0"/>
              </a:rPr>
              <a:t>button</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JTextArea</a:t>
            </a:r>
            <a:r>
              <a:rPr lang="en-US" altLang="zh-CN" dirty="0">
                <a:solidFill>
                  <a:srgbClr val="000000"/>
                </a:solidFill>
                <a:latin typeface="Calibri" panose="020F0502020204030204" pitchFamily="34" charset="0"/>
              </a:rPr>
              <a:t> </a:t>
            </a:r>
            <a:r>
              <a:rPr lang="en-US" altLang="zh-CN" dirty="0">
                <a:solidFill>
                  <a:srgbClr val="0000C0"/>
                </a:solidFill>
                <a:latin typeface="Calibri" panose="020F0502020204030204" pitchFamily="34" charset="0"/>
              </a:rPr>
              <a:t>area</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MouseDemo</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JFrame</a:t>
            </a:r>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frame</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JFrame</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"Mouse Demo"</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frame</a:t>
            </a:r>
            <a:r>
              <a:rPr lang="en-US" altLang="zh-CN" dirty="0" err="1">
                <a:solidFill>
                  <a:srgbClr val="000000"/>
                </a:solidFill>
                <a:latin typeface="Calibri" panose="020F0502020204030204" pitchFamily="34" charset="0"/>
              </a:rPr>
              <a:t>.setBounds</a:t>
            </a:r>
            <a:r>
              <a:rPr lang="en-US" altLang="zh-CN" dirty="0">
                <a:solidFill>
                  <a:srgbClr val="000000"/>
                </a:solidFill>
                <a:latin typeface="Calibri" panose="020F0502020204030204" pitchFamily="34" charset="0"/>
              </a:rPr>
              <a:t>(100,100,450,520);</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frame</a:t>
            </a:r>
            <a:r>
              <a:rPr lang="en-US" altLang="zh-CN" dirty="0" err="1">
                <a:solidFill>
                  <a:srgbClr val="000000"/>
                </a:solidFill>
                <a:latin typeface="Calibri" panose="020F0502020204030204" pitchFamily="34" charset="0"/>
              </a:rPr>
              <a:t>.setDefaultCloseOperation</a:t>
            </a:r>
            <a:r>
              <a:rPr lang="en-US" altLang="zh-CN" dirty="0">
                <a:solidFill>
                  <a:srgbClr val="000000"/>
                </a:solidFill>
                <a:latin typeface="Calibri" panose="020F0502020204030204" pitchFamily="34" charset="0"/>
              </a:rPr>
              <a:t>(</a:t>
            </a:r>
            <a:r>
              <a:rPr lang="en-US" altLang="zh-CN" dirty="0" err="1">
                <a:solidFill>
                  <a:srgbClr val="000000"/>
                </a:solidFill>
                <a:latin typeface="Calibri" panose="020F0502020204030204" pitchFamily="34" charset="0"/>
              </a:rPr>
              <a:t>JFrame.</a:t>
            </a:r>
            <a:r>
              <a:rPr lang="en-US" altLang="zh-CN" b="1" i="1" dirty="0" err="1">
                <a:solidFill>
                  <a:srgbClr val="0000C0"/>
                </a:solidFill>
                <a:latin typeface="Calibri" panose="020F0502020204030204" pitchFamily="34" charset="0"/>
              </a:rPr>
              <a:t>EXIT_ON_CLOSE</a:t>
            </a:r>
            <a:r>
              <a:rPr lang="en-US" altLang="zh-CN" b="1" i="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frame</a:t>
            </a:r>
            <a:r>
              <a:rPr lang="en-US" altLang="zh-CN" dirty="0" err="1">
                <a:solidFill>
                  <a:srgbClr val="000000"/>
                </a:solidFill>
                <a:latin typeface="Calibri" panose="020F0502020204030204" pitchFamily="34" charset="0"/>
              </a:rPr>
              <a:t>.setLayout</a:t>
            </a:r>
            <a:r>
              <a:rPr lang="en-US" altLang="zh-CN"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FlowLayout</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text</a:t>
            </a:r>
            <a:r>
              <a:rPr lang="en-US" altLang="zh-CN"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JTextField</a:t>
            </a:r>
            <a:r>
              <a:rPr lang="en-US" altLang="zh-CN" b="1" dirty="0">
                <a:solidFill>
                  <a:srgbClr val="000000"/>
                </a:solidFill>
                <a:latin typeface="Calibri" panose="020F0502020204030204" pitchFamily="34" charset="0"/>
              </a:rPr>
              <a:t>(8);</a:t>
            </a:r>
          </a:p>
          <a:p>
            <a:r>
              <a:rPr lang="en-US" altLang="zh-CN" dirty="0">
                <a:solidFill>
                  <a:srgbClr val="000000"/>
                </a:solidFill>
                <a:latin typeface="Calibri" panose="020F0502020204030204" pitchFamily="34" charset="0"/>
              </a:rPr>
              <a:t>    </a:t>
            </a:r>
            <a:r>
              <a:rPr lang="en-US" altLang="zh-CN" dirty="0">
                <a:solidFill>
                  <a:srgbClr val="0000C0"/>
                </a:solidFill>
                <a:latin typeface="Calibri" panose="020F0502020204030204" pitchFamily="34" charset="0"/>
              </a:rPr>
              <a:t>area</a:t>
            </a:r>
            <a:r>
              <a:rPr lang="en-US" altLang="zh-CN"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JTextArea</a:t>
            </a:r>
            <a:r>
              <a:rPr lang="en-US" altLang="zh-CN" b="1" dirty="0">
                <a:solidFill>
                  <a:srgbClr val="000000"/>
                </a:solidFill>
                <a:latin typeface="Calibri" panose="020F0502020204030204" pitchFamily="34" charset="0"/>
              </a:rPr>
              <a:t>(15,38);</a:t>
            </a:r>
          </a:p>
          <a:p>
            <a:r>
              <a:rPr lang="en-US" altLang="zh-CN" dirty="0">
                <a:solidFill>
                  <a:srgbClr val="000000"/>
                </a:solidFill>
                <a:latin typeface="Calibri" panose="020F0502020204030204" pitchFamily="34" charset="0"/>
              </a:rPr>
              <a:t>    </a:t>
            </a:r>
            <a:r>
              <a:rPr lang="en-US" altLang="zh-CN" dirty="0">
                <a:solidFill>
                  <a:srgbClr val="0000C0"/>
                </a:solidFill>
                <a:latin typeface="Calibri" panose="020F0502020204030204" pitchFamily="34" charset="0"/>
              </a:rPr>
              <a:t>button</a:t>
            </a:r>
            <a:r>
              <a:rPr lang="en-US" altLang="zh-CN"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JButton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"click me"</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C0"/>
                </a:solidFill>
                <a:latin typeface="Calibri" panose="020F0502020204030204" pitchFamily="34" charset="0"/>
              </a:rPr>
              <a:t>text</a:t>
            </a:r>
            <a:r>
              <a:rPr lang="en-US" altLang="zh-CN" dirty="0" err="1">
                <a:solidFill>
                  <a:srgbClr val="000000"/>
                </a:solidFill>
                <a:latin typeface="Calibri" panose="020F0502020204030204" pitchFamily="34" charset="0"/>
              </a:rPr>
              <a:t>.addMouseListener</a:t>
            </a:r>
            <a:r>
              <a:rPr lang="en-US" altLang="zh-CN"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this</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C0"/>
                </a:solidFill>
                <a:latin typeface="Calibri" panose="020F0502020204030204" pitchFamily="34" charset="0"/>
              </a:rPr>
              <a:t>button</a:t>
            </a:r>
            <a:r>
              <a:rPr lang="en-US" altLang="zh-CN" dirty="0" err="1">
                <a:solidFill>
                  <a:srgbClr val="000000"/>
                </a:solidFill>
                <a:latin typeface="Calibri" panose="020F0502020204030204" pitchFamily="34" charset="0"/>
              </a:rPr>
              <a:t>.addMouseListener</a:t>
            </a:r>
            <a:r>
              <a:rPr lang="en-US" altLang="zh-CN"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this</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6A3E3E"/>
                </a:solidFill>
                <a:latin typeface="Calibri" panose="020F0502020204030204" pitchFamily="34" charset="0"/>
              </a:rPr>
              <a:t>frame</a:t>
            </a:r>
            <a:r>
              <a:rPr lang="en-US" altLang="zh-CN" dirty="0" err="1">
                <a:solidFill>
                  <a:srgbClr val="000000"/>
                </a:solidFill>
                <a:latin typeface="Calibri" panose="020F0502020204030204" pitchFamily="34" charset="0"/>
              </a:rPr>
              <a:t>.addMouseListener</a:t>
            </a:r>
            <a:r>
              <a:rPr lang="en-US" altLang="zh-CN"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this</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6A3E3E"/>
                </a:solidFill>
                <a:latin typeface="Calibri" panose="020F0502020204030204" pitchFamily="34" charset="0"/>
              </a:rPr>
              <a:t>frame</a:t>
            </a:r>
            <a:r>
              <a:rPr lang="en-US" altLang="zh-CN" dirty="0" err="1">
                <a:solidFill>
                  <a:srgbClr val="000000"/>
                </a:solidFill>
                <a:latin typeface="Calibri" panose="020F0502020204030204" pitchFamily="34" charset="0"/>
              </a:rPr>
              <a:t>.add</a:t>
            </a:r>
            <a:r>
              <a:rPr lang="en-US" altLang="zh-CN" dirty="0">
                <a:solidFill>
                  <a:srgbClr val="000000"/>
                </a:solidFill>
                <a:latin typeface="Calibri" panose="020F0502020204030204" pitchFamily="34" charset="0"/>
              </a:rPr>
              <a:t>(</a:t>
            </a:r>
            <a:r>
              <a:rPr lang="en-US" altLang="zh-CN" dirty="0">
                <a:solidFill>
                  <a:srgbClr val="0000C0"/>
                </a:solidFill>
                <a:latin typeface="Calibri" panose="020F0502020204030204" pitchFamily="34" charset="0"/>
              </a:rPr>
              <a:t>button</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6A3E3E"/>
                </a:solidFill>
                <a:latin typeface="Calibri" panose="020F0502020204030204" pitchFamily="34" charset="0"/>
              </a:rPr>
              <a:t>frame</a:t>
            </a:r>
            <a:r>
              <a:rPr lang="en-US" altLang="zh-CN" dirty="0" err="1">
                <a:solidFill>
                  <a:srgbClr val="000000"/>
                </a:solidFill>
                <a:latin typeface="Calibri" panose="020F0502020204030204" pitchFamily="34" charset="0"/>
              </a:rPr>
              <a:t>.add</a:t>
            </a:r>
            <a:r>
              <a:rPr lang="en-US" altLang="zh-CN" dirty="0">
                <a:solidFill>
                  <a:srgbClr val="000000"/>
                </a:solidFill>
                <a:latin typeface="Calibri" panose="020F0502020204030204" pitchFamily="34" charset="0"/>
              </a:rPr>
              <a:t>(</a:t>
            </a:r>
            <a:r>
              <a:rPr lang="en-US" altLang="zh-CN" dirty="0">
                <a:solidFill>
                  <a:srgbClr val="0000C0"/>
                </a:solidFill>
                <a:latin typeface="Calibri" panose="020F0502020204030204" pitchFamily="34" charset="0"/>
              </a:rPr>
              <a:t>text</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6A3E3E"/>
                </a:solidFill>
                <a:latin typeface="Calibri" panose="020F0502020204030204" pitchFamily="34" charset="0"/>
              </a:rPr>
              <a:t>frame</a:t>
            </a:r>
            <a:r>
              <a:rPr lang="en-US" altLang="zh-CN" dirty="0" err="1">
                <a:solidFill>
                  <a:srgbClr val="000000"/>
                </a:solidFill>
                <a:latin typeface="Calibri" panose="020F0502020204030204" pitchFamily="34" charset="0"/>
              </a:rPr>
              <a:t>.add</a:t>
            </a:r>
            <a:r>
              <a:rPr lang="en-US" altLang="zh-CN"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JScrollPane</a:t>
            </a:r>
            <a:r>
              <a:rPr lang="en-US" altLang="zh-CN" b="1" dirty="0">
                <a:solidFill>
                  <a:srgbClr val="000000"/>
                </a:solidFill>
                <a:latin typeface="Calibri" panose="020F0502020204030204" pitchFamily="34" charset="0"/>
              </a:rPr>
              <a:t>(</a:t>
            </a:r>
            <a:r>
              <a:rPr lang="en-US" altLang="zh-CN" b="1" dirty="0">
                <a:solidFill>
                  <a:srgbClr val="0000C0"/>
                </a:solidFill>
                <a:latin typeface="Calibri" panose="020F0502020204030204" pitchFamily="34" charset="0"/>
              </a:rPr>
              <a:t>area</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6A3E3E"/>
                </a:solidFill>
                <a:latin typeface="Calibri" panose="020F0502020204030204" pitchFamily="34" charset="0"/>
              </a:rPr>
              <a:t>frame</a:t>
            </a:r>
            <a:r>
              <a:rPr lang="en-US" altLang="zh-CN" dirty="0" err="1">
                <a:solidFill>
                  <a:srgbClr val="000000"/>
                </a:solidFill>
                <a:latin typeface="Calibri" panose="020F0502020204030204" pitchFamily="34" charset="0"/>
              </a:rPr>
              <a:t>.setVisible</a:t>
            </a:r>
            <a:r>
              <a:rPr lang="en-US" altLang="zh-CN"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true</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28835314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2A63477-F810-47AC-B431-094A466991B9}"/>
              </a:ext>
            </a:extLst>
          </p:cNvPr>
          <p:cNvSpPr/>
          <p:nvPr/>
        </p:nvSpPr>
        <p:spPr>
          <a:xfrm>
            <a:off x="872197" y="751344"/>
            <a:ext cx="7455877" cy="4247317"/>
          </a:xfrm>
          <a:prstGeom prst="rect">
            <a:avLst/>
          </a:prstGeom>
        </p:spPr>
        <p:txBody>
          <a:bodyPr wrap="square">
            <a:spAutoFit/>
          </a:bodyPr>
          <a:lstStyle/>
          <a:p>
            <a:r>
              <a:rPr lang="en-US" altLang="zh-CN" dirty="0">
                <a:solidFill>
                  <a:srgbClr val="646464"/>
                </a:solidFill>
                <a:latin typeface="Calibri" panose="020F0502020204030204" pitchFamily="34" charset="0"/>
              </a:rPr>
              <a:t>  @Override</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mouseExited</a:t>
            </a:r>
            <a:r>
              <a:rPr lang="en-US" altLang="zh-CN" b="1"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MouseEvent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arg0</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area</a:t>
            </a:r>
            <a:r>
              <a:rPr lang="en-US" altLang="zh-CN" dirty="0" err="1">
                <a:solidFill>
                  <a:srgbClr val="000000"/>
                </a:solidFill>
                <a:latin typeface="Calibri" panose="020F0502020204030204" pitchFamily="34" charset="0"/>
              </a:rPr>
              <a:t>.append</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a:t>
            </a:r>
            <a:r>
              <a:rPr lang="en-US" altLang="zh-CN" dirty="0" err="1">
                <a:solidFill>
                  <a:srgbClr val="2A00FF"/>
                </a:solidFill>
                <a:latin typeface="Calibri" panose="020F0502020204030204" pitchFamily="34" charset="0"/>
              </a:rPr>
              <a:t>nMouse</a:t>
            </a:r>
            <a:r>
              <a:rPr lang="en-US" altLang="zh-CN" dirty="0">
                <a:solidFill>
                  <a:srgbClr val="2A00FF"/>
                </a:solidFill>
                <a:latin typeface="Calibri" panose="020F0502020204030204" pitchFamily="34" charset="0"/>
              </a:rPr>
              <a:t> exited at:"</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a:t>
            </a:r>
            <a:r>
              <a:rPr lang="en-US" altLang="zh-CN" dirty="0">
                <a:solidFill>
                  <a:srgbClr val="000000"/>
                </a:solidFill>
                <a:latin typeface="Calibri" panose="020F0502020204030204" pitchFamily="34" charset="0"/>
              </a:rPr>
              <a:t>+</a:t>
            </a:r>
            <a:r>
              <a:rPr lang="en-US" altLang="zh-CN" dirty="0">
                <a:solidFill>
                  <a:srgbClr val="6A3E3E"/>
                </a:solidFill>
                <a:latin typeface="Calibri" panose="020F0502020204030204" pitchFamily="34" charset="0"/>
              </a:rPr>
              <a:t>arg0</a:t>
            </a:r>
            <a:r>
              <a:rPr lang="en-US" altLang="zh-CN" dirty="0">
                <a:solidFill>
                  <a:srgbClr val="000000"/>
                </a:solidFill>
                <a:latin typeface="Calibri" panose="020F0502020204030204" pitchFamily="34" charset="0"/>
              </a:rPr>
              <a:t>.getX()+</a:t>
            </a:r>
            <a:r>
              <a:rPr lang="en-US" altLang="zh-CN" dirty="0">
                <a:solidFill>
                  <a:srgbClr val="2A00FF"/>
                </a:solidFill>
                <a:latin typeface="Calibri" panose="020F0502020204030204" pitchFamily="34" charset="0"/>
              </a:rPr>
              <a:t>","</a:t>
            </a:r>
            <a:r>
              <a:rPr lang="en-US" altLang="zh-CN" dirty="0">
                <a:solidFill>
                  <a:srgbClr val="000000"/>
                </a:solidFill>
                <a:latin typeface="Calibri" panose="020F0502020204030204" pitchFamily="34" charset="0"/>
              </a:rPr>
              <a:t>+</a:t>
            </a:r>
            <a:r>
              <a:rPr lang="en-US" altLang="zh-CN" dirty="0">
                <a:solidFill>
                  <a:srgbClr val="6A3E3E"/>
                </a:solidFill>
                <a:latin typeface="Calibri" panose="020F0502020204030204" pitchFamily="34" charset="0"/>
              </a:rPr>
              <a:t>arg0</a:t>
            </a:r>
            <a:r>
              <a:rPr lang="en-US" altLang="zh-CN" dirty="0">
                <a:solidFill>
                  <a:srgbClr val="000000"/>
                </a:solidFill>
                <a:latin typeface="Calibri" panose="020F0502020204030204" pitchFamily="34" charset="0"/>
              </a:rPr>
              <a:t>.getY()+</a:t>
            </a:r>
            <a:r>
              <a:rPr lang="en-US" altLang="zh-CN" dirty="0">
                <a:solidFill>
                  <a:srgbClr val="2A00FF"/>
                </a:solidFill>
                <a:latin typeface="Calibri" panose="020F0502020204030204" pitchFamily="34" charset="0"/>
              </a:rPr>
              <a:t>")"</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646464"/>
                </a:solidFill>
                <a:latin typeface="Calibri" panose="020F0502020204030204" pitchFamily="34" charset="0"/>
              </a:rPr>
              <a:t>  @Override</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mousePressed</a:t>
            </a:r>
            <a:r>
              <a:rPr lang="en-US" altLang="zh-CN" b="1"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MouseEvent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arg0</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area</a:t>
            </a:r>
            <a:r>
              <a:rPr lang="en-US" altLang="zh-CN" dirty="0" err="1">
                <a:solidFill>
                  <a:srgbClr val="000000"/>
                </a:solidFill>
                <a:latin typeface="Calibri" panose="020F0502020204030204" pitchFamily="34" charset="0"/>
              </a:rPr>
              <a:t>.append</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a:t>
            </a:r>
            <a:r>
              <a:rPr lang="en-US" altLang="zh-CN" dirty="0" err="1">
                <a:solidFill>
                  <a:srgbClr val="2A00FF"/>
                </a:solidFill>
                <a:latin typeface="Calibri" panose="020F0502020204030204" pitchFamily="34" charset="0"/>
              </a:rPr>
              <a:t>nMouse</a:t>
            </a:r>
            <a:r>
              <a:rPr lang="en-US" altLang="zh-CN" dirty="0">
                <a:solidFill>
                  <a:srgbClr val="2A00FF"/>
                </a:solidFill>
                <a:latin typeface="Calibri" panose="020F0502020204030204" pitchFamily="34" charset="0"/>
              </a:rPr>
              <a:t> pressed at:"</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a:t>
            </a:r>
            <a:r>
              <a:rPr lang="en-US" altLang="zh-CN" dirty="0">
                <a:solidFill>
                  <a:srgbClr val="000000"/>
                </a:solidFill>
                <a:latin typeface="Calibri" panose="020F0502020204030204" pitchFamily="34" charset="0"/>
              </a:rPr>
              <a:t>+</a:t>
            </a:r>
            <a:r>
              <a:rPr lang="en-US" altLang="zh-CN" dirty="0">
                <a:solidFill>
                  <a:srgbClr val="6A3E3E"/>
                </a:solidFill>
                <a:latin typeface="Calibri" panose="020F0502020204030204" pitchFamily="34" charset="0"/>
              </a:rPr>
              <a:t>arg0</a:t>
            </a:r>
            <a:r>
              <a:rPr lang="en-US" altLang="zh-CN" dirty="0">
                <a:solidFill>
                  <a:srgbClr val="000000"/>
                </a:solidFill>
                <a:latin typeface="Calibri" panose="020F0502020204030204" pitchFamily="34" charset="0"/>
              </a:rPr>
              <a:t>.getX()+</a:t>
            </a:r>
            <a:r>
              <a:rPr lang="en-US" altLang="zh-CN" dirty="0">
                <a:solidFill>
                  <a:srgbClr val="2A00FF"/>
                </a:solidFill>
                <a:latin typeface="Calibri" panose="020F0502020204030204" pitchFamily="34" charset="0"/>
              </a:rPr>
              <a:t>","</a:t>
            </a:r>
            <a:r>
              <a:rPr lang="en-US" altLang="zh-CN" dirty="0">
                <a:solidFill>
                  <a:srgbClr val="000000"/>
                </a:solidFill>
                <a:latin typeface="Calibri" panose="020F0502020204030204" pitchFamily="34" charset="0"/>
              </a:rPr>
              <a:t>+</a:t>
            </a:r>
            <a:r>
              <a:rPr lang="en-US" altLang="zh-CN" dirty="0">
                <a:solidFill>
                  <a:srgbClr val="6A3E3E"/>
                </a:solidFill>
                <a:latin typeface="Calibri" panose="020F0502020204030204" pitchFamily="34" charset="0"/>
              </a:rPr>
              <a:t>arg0</a:t>
            </a:r>
            <a:r>
              <a:rPr lang="en-US" altLang="zh-CN" dirty="0">
                <a:solidFill>
                  <a:srgbClr val="000000"/>
                </a:solidFill>
                <a:latin typeface="Calibri" panose="020F0502020204030204" pitchFamily="34" charset="0"/>
              </a:rPr>
              <a:t>.getY()+</a:t>
            </a:r>
            <a:r>
              <a:rPr lang="en-US" altLang="zh-CN" dirty="0">
                <a:solidFill>
                  <a:srgbClr val="2A00FF"/>
                </a:solidFill>
                <a:latin typeface="Calibri" panose="020F0502020204030204" pitchFamily="34" charset="0"/>
              </a:rPr>
              <a:t>")"</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646464"/>
                </a:solidFill>
                <a:latin typeface="Calibri" panose="020F0502020204030204" pitchFamily="34" charset="0"/>
              </a:rPr>
              <a:t>  @Override</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mouseReleased</a:t>
            </a:r>
            <a:r>
              <a:rPr lang="en-US" altLang="zh-CN" b="1"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MouseEvent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arg0</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area</a:t>
            </a:r>
            <a:r>
              <a:rPr lang="en-US" altLang="zh-CN" dirty="0" err="1">
                <a:solidFill>
                  <a:srgbClr val="000000"/>
                </a:solidFill>
                <a:latin typeface="Calibri" panose="020F0502020204030204" pitchFamily="34" charset="0"/>
              </a:rPr>
              <a:t>.append</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a:t>
            </a:r>
            <a:r>
              <a:rPr lang="en-US" altLang="zh-CN" dirty="0" err="1">
                <a:solidFill>
                  <a:srgbClr val="2A00FF"/>
                </a:solidFill>
                <a:latin typeface="Calibri" panose="020F0502020204030204" pitchFamily="34" charset="0"/>
              </a:rPr>
              <a:t>nMouse</a:t>
            </a:r>
            <a:r>
              <a:rPr lang="en-US" altLang="zh-CN" dirty="0">
                <a:solidFill>
                  <a:srgbClr val="2A00FF"/>
                </a:solidFill>
                <a:latin typeface="Calibri" panose="020F0502020204030204" pitchFamily="34" charset="0"/>
              </a:rPr>
              <a:t> released at:"</a:t>
            </a:r>
            <a:r>
              <a:rPr lang="en-US" altLang="zh-CN" dirty="0">
                <a:solidFill>
                  <a:srgbClr val="000000"/>
                </a:solidFill>
                <a:latin typeface="Calibri" panose="020F0502020204030204" pitchFamily="34" charset="0"/>
              </a:rPr>
              <a:t>+ </a:t>
            </a:r>
            <a:r>
              <a:rPr lang="en-US" altLang="zh-CN" dirty="0">
                <a:solidFill>
                  <a:srgbClr val="2A00FF"/>
                </a:solidFill>
                <a:latin typeface="Calibri" panose="020F0502020204030204" pitchFamily="34" charset="0"/>
              </a:rPr>
              <a:t>"("</a:t>
            </a:r>
            <a:r>
              <a:rPr lang="en-US" altLang="zh-CN" dirty="0">
                <a:solidFill>
                  <a:srgbClr val="000000"/>
                </a:solidFill>
                <a:latin typeface="Calibri" panose="020F0502020204030204" pitchFamily="34" charset="0"/>
              </a:rPr>
              <a:t>+</a:t>
            </a:r>
            <a:r>
              <a:rPr lang="en-US" altLang="zh-CN" dirty="0">
                <a:solidFill>
                  <a:srgbClr val="6A3E3E"/>
                </a:solidFill>
                <a:latin typeface="Calibri" panose="020F0502020204030204" pitchFamily="34" charset="0"/>
              </a:rPr>
              <a:t>arg0</a:t>
            </a:r>
            <a:r>
              <a:rPr lang="en-US" altLang="zh-CN" dirty="0">
                <a:solidFill>
                  <a:srgbClr val="000000"/>
                </a:solidFill>
                <a:latin typeface="Calibri" panose="020F0502020204030204" pitchFamily="34" charset="0"/>
              </a:rPr>
              <a:t>.getX()+</a:t>
            </a:r>
            <a:r>
              <a:rPr lang="en-US" altLang="zh-CN" dirty="0">
                <a:solidFill>
                  <a:srgbClr val="2A00FF"/>
                </a:solidFill>
                <a:latin typeface="Calibri" panose="020F0502020204030204" pitchFamily="34" charset="0"/>
              </a:rPr>
              <a:t>","</a:t>
            </a:r>
            <a:r>
              <a:rPr lang="en-US" altLang="zh-CN" dirty="0">
                <a:solidFill>
                  <a:srgbClr val="000000"/>
                </a:solidFill>
                <a:latin typeface="Calibri" panose="020F0502020204030204" pitchFamily="34" charset="0"/>
              </a:rPr>
              <a:t>+</a:t>
            </a:r>
            <a:r>
              <a:rPr lang="en-US" altLang="zh-CN" dirty="0">
                <a:solidFill>
                  <a:srgbClr val="6A3E3E"/>
                </a:solidFill>
                <a:latin typeface="Calibri" panose="020F0502020204030204" pitchFamily="34" charset="0"/>
              </a:rPr>
              <a:t>arg0</a:t>
            </a:r>
            <a:r>
              <a:rPr lang="en-US" altLang="zh-CN" dirty="0">
                <a:solidFill>
                  <a:srgbClr val="000000"/>
                </a:solidFill>
                <a:latin typeface="Calibri" panose="020F0502020204030204" pitchFamily="34" charset="0"/>
              </a:rPr>
              <a:t>.getY()+</a:t>
            </a:r>
            <a:r>
              <a:rPr lang="en-US" altLang="zh-CN" dirty="0">
                <a:solidFill>
                  <a:srgbClr val="2A00FF"/>
                </a:solidFill>
                <a:latin typeface="Calibri" panose="020F0502020204030204" pitchFamily="34" charset="0"/>
              </a:rPr>
              <a:t>")"</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endParaRPr lang="zh-CN" altLang="en-US" dirty="0"/>
          </a:p>
        </p:txBody>
      </p:sp>
    </p:spTree>
    <p:extLst>
      <p:ext uri="{BB962C8B-B14F-4D97-AF65-F5344CB8AC3E}">
        <p14:creationId xmlns:p14="http://schemas.microsoft.com/office/powerpoint/2010/main" val="14289048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3DF7F74-3FF5-43A5-BAE5-0FEC2B432B92}"/>
              </a:ext>
            </a:extLst>
          </p:cNvPr>
          <p:cNvSpPr/>
          <p:nvPr/>
        </p:nvSpPr>
        <p:spPr>
          <a:xfrm>
            <a:off x="0" y="765411"/>
            <a:ext cx="8806375" cy="4247317"/>
          </a:xfrm>
          <a:prstGeom prst="rect">
            <a:avLst/>
          </a:prstGeom>
        </p:spPr>
        <p:txBody>
          <a:bodyPr wrap="square">
            <a:spAutoFit/>
          </a:bodyPr>
          <a:lstStyle/>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mouseClicked</a:t>
            </a:r>
            <a:r>
              <a:rPr lang="en-US" altLang="zh-CN" b="1"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MouseEvent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arg0</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b="1" dirty="0">
                <a:solidFill>
                  <a:srgbClr val="7F0055"/>
                </a:solidFill>
                <a:latin typeface="Calibri" panose="020F0502020204030204" pitchFamily="34" charset="0"/>
              </a:rPr>
              <a:t>    if</a:t>
            </a:r>
            <a:r>
              <a:rPr lang="en-US" altLang="zh-CN" b="1" dirty="0">
                <a:solidFill>
                  <a:srgbClr val="000000"/>
                </a:solidFill>
                <a:latin typeface="Calibri" panose="020F0502020204030204" pitchFamily="34" charset="0"/>
              </a:rPr>
              <a:t>(</a:t>
            </a:r>
            <a:r>
              <a:rPr lang="en-US" altLang="zh-CN" b="1" dirty="0">
                <a:solidFill>
                  <a:srgbClr val="6A3E3E"/>
                </a:solidFill>
                <a:latin typeface="Calibri" panose="020F0502020204030204" pitchFamily="34" charset="0"/>
              </a:rPr>
              <a:t>arg0</a:t>
            </a:r>
            <a:r>
              <a:rPr lang="en-US" altLang="zh-CN" b="1" dirty="0">
                <a:solidFill>
                  <a:srgbClr val="000000"/>
                </a:solidFill>
                <a:latin typeface="Calibri" panose="020F0502020204030204" pitchFamily="34" charset="0"/>
              </a:rPr>
              <a:t>.getClickCount()&gt;=2)</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area</a:t>
            </a:r>
            <a:r>
              <a:rPr lang="en-US" altLang="zh-CN" dirty="0" err="1">
                <a:solidFill>
                  <a:srgbClr val="000000"/>
                </a:solidFill>
                <a:latin typeface="Calibri" panose="020F0502020204030204" pitchFamily="34" charset="0"/>
              </a:rPr>
              <a:t>.append</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a:t>
            </a:r>
            <a:r>
              <a:rPr lang="en-US" altLang="zh-CN" dirty="0" err="1">
                <a:solidFill>
                  <a:srgbClr val="2A00FF"/>
                </a:solidFill>
                <a:latin typeface="Calibri" panose="020F0502020204030204" pitchFamily="34" charset="0"/>
              </a:rPr>
              <a:t>nMouse</a:t>
            </a:r>
            <a:r>
              <a:rPr lang="en-US" altLang="zh-CN" dirty="0">
                <a:solidFill>
                  <a:srgbClr val="2A00FF"/>
                </a:solidFill>
                <a:latin typeface="Calibri" panose="020F0502020204030204" pitchFamily="34" charset="0"/>
              </a:rPr>
              <a:t> double clicked at:"</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a:t>
            </a:r>
            <a:r>
              <a:rPr lang="en-US" altLang="zh-CN" dirty="0">
                <a:solidFill>
                  <a:srgbClr val="000000"/>
                </a:solidFill>
                <a:latin typeface="Calibri" panose="020F0502020204030204" pitchFamily="34" charset="0"/>
              </a:rPr>
              <a:t>+</a:t>
            </a:r>
            <a:r>
              <a:rPr lang="en-US" altLang="zh-CN" dirty="0">
                <a:solidFill>
                  <a:srgbClr val="6A3E3E"/>
                </a:solidFill>
                <a:latin typeface="Calibri" panose="020F0502020204030204" pitchFamily="34" charset="0"/>
              </a:rPr>
              <a:t>arg0</a:t>
            </a:r>
            <a:r>
              <a:rPr lang="en-US" altLang="zh-CN" dirty="0">
                <a:solidFill>
                  <a:srgbClr val="000000"/>
                </a:solidFill>
                <a:latin typeface="Calibri" panose="020F0502020204030204" pitchFamily="34" charset="0"/>
              </a:rPr>
              <a:t>.getX()+</a:t>
            </a:r>
            <a:r>
              <a:rPr lang="en-US" altLang="zh-CN" dirty="0">
                <a:solidFill>
                  <a:srgbClr val="2A00FF"/>
                </a:solidFill>
                <a:latin typeface="Calibri" panose="020F0502020204030204" pitchFamily="34" charset="0"/>
              </a:rPr>
              <a:t>","</a:t>
            </a:r>
            <a:r>
              <a:rPr lang="en-US" altLang="zh-CN" dirty="0">
                <a:solidFill>
                  <a:srgbClr val="000000"/>
                </a:solidFill>
                <a:latin typeface="Calibri" panose="020F0502020204030204" pitchFamily="34" charset="0"/>
              </a:rPr>
              <a:t>+</a:t>
            </a:r>
            <a:r>
              <a:rPr lang="en-US" altLang="zh-CN" dirty="0">
                <a:solidFill>
                  <a:srgbClr val="6A3E3E"/>
                </a:solidFill>
                <a:latin typeface="Calibri" panose="020F0502020204030204" pitchFamily="34" charset="0"/>
              </a:rPr>
              <a:t>arg0</a:t>
            </a:r>
            <a:r>
              <a:rPr lang="en-US" altLang="zh-CN" dirty="0">
                <a:solidFill>
                  <a:srgbClr val="000000"/>
                </a:solidFill>
                <a:latin typeface="Calibri" panose="020F0502020204030204" pitchFamily="34" charset="0"/>
              </a:rPr>
              <a:t>.getY()+</a:t>
            </a:r>
            <a:r>
              <a:rPr lang="en-US" altLang="zh-CN" dirty="0">
                <a:solidFill>
                  <a:srgbClr val="2A00FF"/>
                </a:solidFill>
                <a:latin typeface="Calibri" panose="020F0502020204030204" pitchFamily="34" charset="0"/>
              </a:rPr>
              <a:t>")"</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646464"/>
                </a:solidFill>
                <a:latin typeface="Calibri" panose="020F0502020204030204" pitchFamily="34" charset="0"/>
              </a:rPr>
              <a:t>  @Override</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mouseEntered</a:t>
            </a:r>
            <a:r>
              <a:rPr lang="en-US" altLang="zh-CN" b="1"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MouseEvent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arg0</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b="1" dirty="0">
                <a:solidFill>
                  <a:srgbClr val="7F0055"/>
                </a:solidFill>
                <a:latin typeface="Calibri" panose="020F0502020204030204" pitchFamily="34" charset="0"/>
              </a:rPr>
              <a:t>    if</a:t>
            </a:r>
            <a:r>
              <a:rPr lang="en-US" altLang="zh-CN" b="1" dirty="0">
                <a:solidFill>
                  <a:srgbClr val="000000"/>
                </a:solidFill>
                <a:latin typeface="Calibri" panose="020F0502020204030204" pitchFamily="34" charset="0"/>
              </a:rPr>
              <a:t>(</a:t>
            </a:r>
            <a:r>
              <a:rPr lang="en-US" altLang="zh-CN" b="1" dirty="0">
                <a:solidFill>
                  <a:srgbClr val="6A3E3E"/>
                </a:solidFill>
                <a:latin typeface="Calibri" panose="020F0502020204030204" pitchFamily="34" charset="0"/>
              </a:rPr>
              <a:t>arg0</a:t>
            </a:r>
            <a:r>
              <a:rPr lang="en-US" altLang="zh-CN" b="1" dirty="0">
                <a:solidFill>
                  <a:srgbClr val="000000"/>
                </a:solidFill>
                <a:latin typeface="Calibri" panose="020F0502020204030204" pitchFamily="34" charset="0"/>
              </a:rPr>
              <a:t>.getSource() </a:t>
            </a:r>
            <a:r>
              <a:rPr lang="en-US" altLang="zh-CN" b="1" dirty="0" err="1">
                <a:solidFill>
                  <a:srgbClr val="7F0055"/>
                </a:solidFill>
                <a:latin typeface="Calibri" panose="020F0502020204030204" pitchFamily="34" charset="0"/>
              </a:rPr>
              <a:t>instanceof</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JButton</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area</a:t>
            </a:r>
            <a:r>
              <a:rPr lang="en-US" altLang="zh-CN" dirty="0" err="1">
                <a:solidFill>
                  <a:srgbClr val="000000"/>
                </a:solidFill>
                <a:latin typeface="Calibri" panose="020F0502020204030204" pitchFamily="34" charset="0"/>
              </a:rPr>
              <a:t>.append</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a:t>
            </a:r>
            <a:r>
              <a:rPr lang="en-US" altLang="zh-CN" dirty="0" err="1">
                <a:solidFill>
                  <a:srgbClr val="2A00FF"/>
                </a:solidFill>
                <a:latin typeface="Calibri" panose="020F0502020204030204" pitchFamily="34" charset="0"/>
              </a:rPr>
              <a:t>nMouse</a:t>
            </a:r>
            <a:r>
              <a:rPr lang="en-US" altLang="zh-CN" dirty="0">
                <a:solidFill>
                  <a:srgbClr val="2A00FF"/>
                </a:solidFill>
                <a:latin typeface="Calibri" panose="020F0502020204030204" pitchFamily="34" charset="0"/>
              </a:rPr>
              <a:t> entered the button at:"</a:t>
            </a:r>
            <a:r>
              <a:rPr lang="en-US" altLang="zh-CN" dirty="0">
                <a:solidFill>
                  <a:srgbClr val="000000"/>
                </a:solidFill>
                <a:latin typeface="Calibri" panose="020F0502020204030204" pitchFamily="34" charset="0"/>
              </a:rPr>
              <a:t> +</a:t>
            </a:r>
            <a:r>
              <a:rPr lang="en-US" altLang="zh-CN" dirty="0">
                <a:solidFill>
                  <a:srgbClr val="2A00FF"/>
                </a:solidFill>
                <a:latin typeface="Calibri" panose="020F0502020204030204" pitchFamily="34" charset="0"/>
              </a:rPr>
              <a:t>"("</a:t>
            </a:r>
            <a:r>
              <a:rPr lang="en-US" altLang="zh-CN" dirty="0">
                <a:solidFill>
                  <a:srgbClr val="000000"/>
                </a:solidFill>
                <a:latin typeface="Calibri" panose="020F0502020204030204" pitchFamily="34" charset="0"/>
              </a:rPr>
              <a:t>+</a:t>
            </a:r>
            <a:r>
              <a:rPr lang="en-US" altLang="zh-CN" dirty="0">
                <a:solidFill>
                  <a:srgbClr val="6A3E3E"/>
                </a:solidFill>
                <a:latin typeface="Calibri" panose="020F0502020204030204" pitchFamily="34" charset="0"/>
              </a:rPr>
              <a:t>arg0</a:t>
            </a:r>
            <a:r>
              <a:rPr lang="en-US" altLang="zh-CN" dirty="0">
                <a:solidFill>
                  <a:srgbClr val="000000"/>
                </a:solidFill>
                <a:latin typeface="Calibri" panose="020F0502020204030204" pitchFamily="34" charset="0"/>
              </a:rPr>
              <a:t>.getX()+</a:t>
            </a:r>
            <a:r>
              <a:rPr lang="en-US" altLang="zh-CN" dirty="0">
                <a:solidFill>
                  <a:srgbClr val="2A00FF"/>
                </a:solidFill>
                <a:latin typeface="Calibri" panose="020F0502020204030204" pitchFamily="34" charset="0"/>
              </a:rPr>
              <a:t>","</a:t>
            </a:r>
            <a:r>
              <a:rPr lang="en-US" altLang="zh-CN" dirty="0">
                <a:solidFill>
                  <a:srgbClr val="000000"/>
                </a:solidFill>
                <a:latin typeface="Calibri" panose="020F0502020204030204" pitchFamily="34" charset="0"/>
              </a:rPr>
              <a:t>+</a:t>
            </a:r>
            <a:r>
              <a:rPr lang="en-US" altLang="zh-CN" dirty="0">
                <a:solidFill>
                  <a:srgbClr val="6A3E3E"/>
                </a:solidFill>
                <a:latin typeface="Calibri" panose="020F0502020204030204" pitchFamily="34" charset="0"/>
              </a:rPr>
              <a:t>arg0</a:t>
            </a:r>
            <a:r>
              <a:rPr lang="en-US" altLang="zh-CN" dirty="0">
                <a:solidFill>
                  <a:srgbClr val="000000"/>
                </a:solidFill>
                <a:latin typeface="Calibri" panose="020F0502020204030204" pitchFamily="34" charset="0"/>
              </a:rPr>
              <a:t>.getY()+</a:t>
            </a:r>
            <a:r>
              <a:rPr lang="en-US" altLang="zh-CN" dirty="0">
                <a:solidFill>
                  <a:srgbClr val="2A00FF"/>
                </a:solidFill>
                <a:latin typeface="Calibri" panose="020F0502020204030204" pitchFamily="34" charset="0"/>
              </a:rPr>
              <a:t>")"</a:t>
            </a:r>
            <a:r>
              <a:rPr lang="en-US" altLang="zh-CN"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if</a:t>
            </a:r>
            <a:r>
              <a:rPr lang="en-US" altLang="zh-CN" b="1" dirty="0">
                <a:solidFill>
                  <a:srgbClr val="000000"/>
                </a:solidFill>
                <a:latin typeface="Calibri" panose="020F0502020204030204" pitchFamily="34" charset="0"/>
              </a:rPr>
              <a:t>(</a:t>
            </a:r>
            <a:r>
              <a:rPr lang="en-US" altLang="zh-CN" b="1" dirty="0">
                <a:solidFill>
                  <a:srgbClr val="6A3E3E"/>
                </a:solidFill>
                <a:latin typeface="Calibri" panose="020F0502020204030204" pitchFamily="34" charset="0"/>
              </a:rPr>
              <a:t>arg0</a:t>
            </a:r>
            <a:r>
              <a:rPr lang="en-US" altLang="zh-CN" b="1" dirty="0">
                <a:solidFill>
                  <a:srgbClr val="000000"/>
                </a:solidFill>
                <a:latin typeface="Calibri" panose="020F0502020204030204" pitchFamily="34" charset="0"/>
              </a:rPr>
              <a:t>.getSource() </a:t>
            </a:r>
            <a:r>
              <a:rPr lang="en-US" altLang="zh-CN" b="1" dirty="0" err="1">
                <a:solidFill>
                  <a:srgbClr val="7F0055"/>
                </a:solidFill>
                <a:latin typeface="Calibri" panose="020F0502020204030204" pitchFamily="34" charset="0"/>
              </a:rPr>
              <a:t>instanceof</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JTextField</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area</a:t>
            </a:r>
            <a:r>
              <a:rPr lang="en-US" altLang="zh-CN" dirty="0" err="1">
                <a:solidFill>
                  <a:srgbClr val="000000"/>
                </a:solidFill>
                <a:latin typeface="Calibri" panose="020F0502020204030204" pitchFamily="34" charset="0"/>
              </a:rPr>
              <a:t>.append</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a:t>
            </a:r>
            <a:r>
              <a:rPr lang="en-US" altLang="zh-CN" dirty="0" err="1">
                <a:solidFill>
                  <a:srgbClr val="2A00FF"/>
                </a:solidFill>
                <a:latin typeface="Calibri" panose="020F0502020204030204" pitchFamily="34" charset="0"/>
              </a:rPr>
              <a:t>nMouse</a:t>
            </a:r>
            <a:r>
              <a:rPr lang="en-US" altLang="zh-CN" dirty="0">
                <a:solidFill>
                  <a:srgbClr val="2A00FF"/>
                </a:solidFill>
                <a:latin typeface="Calibri" panose="020F0502020204030204" pitchFamily="34" charset="0"/>
              </a:rPr>
              <a:t> entered the </a:t>
            </a:r>
            <a:r>
              <a:rPr lang="en-US" altLang="zh-CN" dirty="0" err="1">
                <a:solidFill>
                  <a:srgbClr val="2A00FF"/>
                </a:solidFill>
                <a:latin typeface="Calibri" panose="020F0502020204030204" pitchFamily="34" charset="0"/>
              </a:rPr>
              <a:t>textfield</a:t>
            </a:r>
            <a:r>
              <a:rPr lang="en-US" altLang="zh-CN" dirty="0">
                <a:solidFill>
                  <a:srgbClr val="2A00FF"/>
                </a:solidFill>
                <a:latin typeface="Calibri" panose="020F0502020204030204" pitchFamily="34" charset="0"/>
              </a:rPr>
              <a:t> at:"</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a:t>
            </a:r>
            <a:r>
              <a:rPr lang="en-US" altLang="zh-CN" dirty="0">
                <a:solidFill>
                  <a:srgbClr val="000000"/>
                </a:solidFill>
                <a:latin typeface="Calibri" panose="020F0502020204030204" pitchFamily="34" charset="0"/>
              </a:rPr>
              <a:t>+</a:t>
            </a:r>
            <a:r>
              <a:rPr lang="en-US" altLang="zh-CN" dirty="0">
                <a:solidFill>
                  <a:srgbClr val="6A3E3E"/>
                </a:solidFill>
                <a:latin typeface="Calibri" panose="020F0502020204030204" pitchFamily="34" charset="0"/>
              </a:rPr>
              <a:t>arg0</a:t>
            </a:r>
            <a:r>
              <a:rPr lang="en-US" altLang="zh-CN" dirty="0">
                <a:solidFill>
                  <a:srgbClr val="000000"/>
                </a:solidFill>
                <a:latin typeface="Calibri" panose="020F0502020204030204" pitchFamily="34" charset="0"/>
              </a:rPr>
              <a:t>.getX()+</a:t>
            </a:r>
            <a:r>
              <a:rPr lang="en-US" altLang="zh-CN" dirty="0">
                <a:solidFill>
                  <a:srgbClr val="2A00FF"/>
                </a:solidFill>
                <a:latin typeface="Calibri" panose="020F0502020204030204" pitchFamily="34" charset="0"/>
              </a:rPr>
              <a:t>","</a:t>
            </a:r>
            <a:r>
              <a:rPr lang="en-US" altLang="zh-CN" dirty="0">
                <a:solidFill>
                  <a:srgbClr val="000000"/>
                </a:solidFill>
                <a:latin typeface="Calibri" panose="020F0502020204030204" pitchFamily="34" charset="0"/>
              </a:rPr>
              <a:t>+</a:t>
            </a:r>
            <a:r>
              <a:rPr lang="en-US" altLang="zh-CN" dirty="0">
                <a:solidFill>
                  <a:srgbClr val="6A3E3E"/>
                </a:solidFill>
                <a:latin typeface="Calibri" panose="020F0502020204030204" pitchFamily="34" charset="0"/>
              </a:rPr>
              <a:t>arg0</a:t>
            </a:r>
            <a:r>
              <a:rPr lang="en-US" altLang="zh-CN" dirty="0">
                <a:solidFill>
                  <a:srgbClr val="000000"/>
                </a:solidFill>
                <a:latin typeface="Calibri" panose="020F0502020204030204" pitchFamily="34" charset="0"/>
              </a:rPr>
              <a:t>.getY()+</a:t>
            </a:r>
            <a:r>
              <a:rPr lang="en-US" altLang="zh-CN" dirty="0">
                <a:solidFill>
                  <a:srgbClr val="2A00FF"/>
                </a:solidFill>
                <a:latin typeface="Calibri" panose="020F0502020204030204" pitchFamily="34" charset="0"/>
              </a:rPr>
              <a:t>")"</a:t>
            </a:r>
            <a:r>
              <a:rPr lang="en-US" altLang="zh-CN"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if</a:t>
            </a:r>
            <a:r>
              <a:rPr lang="en-US" altLang="zh-CN" b="1" dirty="0">
                <a:solidFill>
                  <a:srgbClr val="000000"/>
                </a:solidFill>
                <a:latin typeface="Calibri" panose="020F0502020204030204" pitchFamily="34" charset="0"/>
              </a:rPr>
              <a:t>(</a:t>
            </a:r>
            <a:r>
              <a:rPr lang="en-US" altLang="zh-CN" b="1" dirty="0">
                <a:solidFill>
                  <a:srgbClr val="6A3E3E"/>
                </a:solidFill>
                <a:latin typeface="Calibri" panose="020F0502020204030204" pitchFamily="34" charset="0"/>
              </a:rPr>
              <a:t>arg0</a:t>
            </a:r>
            <a:r>
              <a:rPr lang="en-US" altLang="zh-CN" b="1" dirty="0">
                <a:solidFill>
                  <a:srgbClr val="000000"/>
                </a:solidFill>
                <a:latin typeface="Calibri" panose="020F0502020204030204" pitchFamily="34" charset="0"/>
              </a:rPr>
              <a:t>.getSource() </a:t>
            </a:r>
            <a:r>
              <a:rPr lang="en-US" altLang="zh-CN" b="1" dirty="0" err="1">
                <a:solidFill>
                  <a:srgbClr val="7F0055"/>
                </a:solidFill>
                <a:latin typeface="Calibri" panose="020F0502020204030204" pitchFamily="34" charset="0"/>
              </a:rPr>
              <a:t>instanceof</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JFrame</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area</a:t>
            </a:r>
            <a:r>
              <a:rPr lang="en-US" altLang="zh-CN" dirty="0" err="1">
                <a:solidFill>
                  <a:srgbClr val="000000"/>
                </a:solidFill>
                <a:latin typeface="Calibri" panose="020F0502020204030204" pitchFamily="34" charset="0"/>
              </a:rPr>
              <a:t>.append</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a:t>
            </a:r>
            <a:r>
              <a:rPr lang="en-US" altLang="zh-CN" dirty="0" err="1">
                <a:solidFill>
                  <a:srgbClr val="2A00FF"/>
                </a:solidFill>
                <a:latin typeface="Calibri" panose="020F0502020204030204" pitchFamily="34" charset="0"/>
              </a:rPr>
              <a:t>nMouse</a:t>
            </a:r>
            <a:r>
              <a:rPr lang="en-US" altLang="zh-CN" dirty="0">
                <a:solidFill>
                  <a:srgbClr val="2A00FF"/>
                </a:solidFill>
                <a:latin typeface="Calibri" panose="020F0502020204030204" pitchFamily="34" charset="0"/>
              </a:rPr>
              <a:t> entered the button at:"</a:t>
            </a:r>
            <a:r>
              <a:rPr lang="en-US" altLang="zh-CN" dirty="0">
                <a:solidFill>
                  <a:srgbClr val="000000"/>
                </a:solidFill>
                <a:latin typeface="Calibri" panose="020F0502020204030204" pitchFamily="34" charset="0"/>
              </a:rPr>
              <a:t> +</a:t>
            </a:r>
            <a:r>
              <a:rPr lang="en-US" altLang="zh-CN" dirty="0">
                <a:solidFill>
                  <a:srgbClr val="2A00FF"/>
                </a:solidFill>
                <a:latin typeface="Calibri" panose="020F0502020204030204" pitchFamily="34" charset="0"/>
              </a:rPr>
              <a:t>"("</a:t>
            </a:r>
            <a:r>
              <a:rPr lang="en-US" altLang="zh-CN" dirty="0">
                <a:solidFill>
                  <a:srgbClr val="000000"/>
                </a:solidFill>
                <a:latin typeface="Calibri" panose="020F0502020204030204" pitchFamily="34" charset="0"/>
              </a:rPr>
              <a:t>+</a:t>
            </a:r>
            <a:r>
              <a:rPr lang="en-US" altLang="zh-CN" dirty="0">
                <a:solidFill>
                  <a:srgbClr val="6A3E3E"/>
                </a:solidFill>
                <a:latin typeface="Calibri" panose="020F0502020204030204" pitchFamily="34" charset="0"/>
              </a:rPr>
              <a:t>arg0</a:t>
            </a:r>
            <a:r>
              <a:rPr lang="en-US" altLang="zh-CN" dirty="0">
                <a:solidFill>
                  <a:srgbClr val="000000"/>
                </a:solidFill>
                <a:latin typeface="Calibri" panose="020F0502020204030204" pitchFamily="34" charset="0"/>
              </a:rPr>
              <a:t>.getX()+</a:t>
            </a:r>
            <a:r>
              <a:rPr lang="en-US" altLang="zh-CN" dirty="0">
                <a:solidFill>
                  <a:srgbClr val="2A00FF"/>
                </a:solidFill>
                <a:latin typeface="Calibri" panose="020F0502020204030204" pitchFamily="34" charset="0"/>
              </a:rPr>
              <a:t>","</a:t>
            </a:r>
            <a:r>
              <a:rPr lang="en-US" altLang="zh-CN" dirty="0">
                <a:solidFill>
                  <a:srgbClr val="000000"/>
                </a:solidFill>
                <a:latin typeface="Calibri" panose="020F0502020204030204" pitchFamily="34" charset="0"/>
              </a:rPr>
              <a:t>+</a:t>
            </a:r>
            <a:r>
              <a:rPr lang="en-US" altLang="zh-CN" dirty="0">
                <a:solidFill>
                  <a:srgbClr val="6A3E3E"/>
                </a:solidFill>
                <a:latin typeface="Calibri" panose="020F0502020204030204" pitchFamily="34" charset="0"/>
              </a:rPr>
              <a:t>arg0</a:t>
            </a:r>
            <a:r>
              <a:rPr lang="en-US" altLang="zh-CN" dirty="0">
                <a:solidFill>
                  <a:srgbClr val="000000"/>
                </a:solidFill>
                <a:latin typeface="Calibri" panose="020F0502020204030204" pitchFamily="34" charset="0"/>
              </a:rPr>
              <a:t>.getY()+</a:t>
            </a:r>
            <a:r>
              <a:rPr lang="en-US" altLang="zh-CN" dirty="0">
                <a:solidFill>
                  <a:srgbClr val="2A00FF"/>
                </a:solidFill>
                <a:latin typeface="Calibri" panose="020F0502020204030204" pitchFamily="34" charset="0"/>
              </a:rPr>
              <a:t>")"</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endParaRPr lang="zh-CN" altLang="en-US" dirty="0"/>
          </a:p>
        </p:txBody>
      </p:sp>
    </p:spTree>
    <p:extLst>
      <p:ext uri="{BB962C8B-B14F-4D97-AF65-F5344CB8AC3E}">
        <p14:creationId xmlns:p14="http://schemas.microsoft.com/office/powerpoint/2010/main" val="4816945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774448-0FF2-4E05-91D4-E611B9539730}"/>
              </a:ext>
            </a:extLst>
          </p:cNvPr>
          <p:cNvSpPr>
            <a:spLocks noGrp="1"/>
          </p:cNvSpPr>
          <p:nvPr>
            <p:ph type="title"/>
          </p:nvPr>
        </p:nvSpPr>
        <p:spPr/>
        <p:txBody>
          <a:bodyPr/>
          <a:lstStyle/>
          <a:p>
            <a:r>
              <a:rPr lang="en-US" altLang="zh-CN" b="1" dirty="0" err="1">
                <a:solidFill>
                  <a:srgbClr val="FF0000"/>
                </a:solidFill>
              </a:rPr>
              <a:t>KeyEvent</a:t>
            </a:r>
            <a:endParaRPr lang="zh-CN" altLang="en-US" b="1" dirty="0">
              <a:solidFill>
                <a:srgbClr val="FF0000"/>
              </a:solidFill>
            </a:endParaRPr>
          </a:p>
        </p:txBody>
      </p:sp>
      <p:sp>
        <p:nvSpPr>
          <p:cNvPr id="3" name="内容占位符 2">
            <a:extLst>
              <a:ext uri="{FF2B5EF4-FFF2-40B4-BE49-F238E27FC236}">
                <a16:creationId xmlns:a16="http://schemas.microsoft.com/office/drawing/2014/main" id="{3A3053A1-5F0E-4149-B465-276022AC39A2}"/>
              </a:ext>
            </a:extLst>
          </p:cNvPr>
          <p:cNvSpPr>
            <a:spLocks noGrp="1"/>
          </p:cNvSpPr>
          <p:nvPr>
            <p:ph idx="1"/>
          </p:nvPr>
        </p:nvSpPr>
        <p:spPr>
          <a:xfrm>
            <a:off x="533400" y="1904999"/>
            <a:ext cx="7772400" cy="4819357"/>
          </a:xfrm>
        </p:spPr>
        <p:txBody>
          <a:bodyPr/>
          <a:lstStyle/>
          <a:p>
            <a:r>
              <a:rPr lang="en-US" altLang="zh-CN" dirty="0"/>
              <a:t>Each component can use </a:t>
            </a:r>
            <a:r>
              <a:rPr lang="en-US" altLang="zh-CN" b="1" dirty="0" err="1"/>
              <a:t>addKeyListener</a:t>
            </a:r>
            <a:r>
              <a:rPr lang="en-US" altLang="zh-CN" dirty="0"/>
              <a:t> method to receive </a:t>
            </a:r>
            <a:r>
              <a:rPr lang="en-US" altLang="zh-CN" b="1" dirty="0" err="1"/>
              <a:t>KeyEvent</a:t>
            </a:r>
            <a:r>
              <a:rPr lang="en-US" altLang="zh-CN" dirty="0"/>
              <a:t>. </a:t>
            </a:r>
          </a:p>
          <a:p>
            <a:pPr lvl="1"/>
            <a:r>
              <a:rPr lang="en-US" altLang="zh-CN" dirty="0"/>
              <a:t>public void </a:t>
            </a:r>
            <a:r>
              <a:rPr lang="en-US" altLang="zh-CN" dirty="0" err="1"/>
              <a:t>addKeyListener</a:t>
            </a:r>
            <a:r>
              <a:rPr lang="en-US" altLang="zh-CN" dirty="0"/>
              <a:t>(</a:t>
            </a:r>
            <a:r>
              <a:rPr lang="en-US" altLang="zh-CN" dirty="0" err="1"/>
              <a:t>KeyListener</a:t>
            </a:r>
            <a:r>
              <a:rPr lang="en-US" altLang="zh-CN" dirty="0"/>
              <a:t> kl)</a:t>
            </a:r>
          </a:p>
          <a:p>
            <a:r>
              <a:rPr lang="en-US" altLang="zh-CN" dirty="0"/>
              <a:t>The </a:t>
            </a:r>
            <a:r>
              <a:rPr lang="en-US" altLang="zh-CN" b="1" dirty="0" err="1"/>
              <a:t>KeyListener</a:t>
            </a:r>
            <a:r>
              <a:rPr lang="en-US" altLang="zh-CN" dirty="0"/>
              <a:t> interface contains the following methods:</a:t>
            </a:r>
          </a:p>
          <a:p>
            <a:pPr lvl="1"/>
            <a:r>
              <a:rPr lang="en-US" altLang="zh-CN" dirty="0"/>
              <a:t>public void </a:t>
            </a:r>
            <a:r>
              <a:rPr lang="en-US" altLang="zh-CN" dirty="0" err="1"/>
              <a:t>keyPressed</a:t>
            </a:r>
            <a:r>
              <a:rPr lang="en-US" altLang="zh-CN" dirty="0"/>
              <a:t>(</a:t>
            </a:r>
            <a:r>
              <a:rPr lang="en-US" altLang="zh-CN" dirty="0" err="1"/>
              <a:t>KeyEvent</a:t>
            </a:r>
            <a:r>
              <a:rPr lang="en-US" altLang="zh-CN" dirty="0"/>
              <a:t> </a:t>
            </a:r>
            <a:r>
              <a:rPr lang="en-US" altLang="zh-CN" dirty="0" err="1"/>
              <a:t>ke</a:t>
            </a:r>
            <a:r>
              <a:rPr lang="en-US" altLang="zh-CN" dirty="0"/>
              <a:t>)</a:t>
            </a:r>
          </a:p>
          <a:p>
            <a:pPr lvl="1"/>
            <a:r>
              <a:rPr lang="en-US" altLang="zh-CN" dirty="0"/>
              <a:t>public void </a:t>
            </a:r>
            <a:r>
              <a:rPr lang="en-US" altLang="zh-CN" dirty="0" err="1"/>
              <a:t>keyTyped</a:t>
            </a:r>
            <a:r>
              <a:rPr lang="en-US" altLang="zh-CN" dirty="0"/>
              <a:t>(</a:t>
            </a:r>
            <a:r>
              <a:rPr lang="en-US" altLang="zh-CN" dirty="0" err="1"/>
              <a:t>KeyEvent</a:t>
            </a:r>
            <a:r>
              <a:rPr lang="en-US" altLang="zh-CN" dirty="0"/>
              <a:t> </a:t>
            </a:r>
            <a:r>
              <a:rPr lang="en-US" altLang="zh-CN" dirty="0" err="1"/>
              <a:t>ke</a:t>
            </a:r>
            <a:r>
              <a:rPr lang="en-US" altLang="zh-CN" dirty="0"/>
              <a:t>)</a:t>
            </a:r>
          </a:p>
          <a:p>
            <a:pPr lvl="1"/>
            <a:r>
              <a:rPr lang="en-US" altLang="zh-CN" dirty="0"/>
              <a:t>public void </a:t>
            </a:r>
            <a:r>
              <a:rPr lang="en-US" altLang="zh-CN" dirty="0" err="1"/>
              <a:t>keyReleased</a:t>
            </a:r>
            <a:r>
              <a:rPr lang="en-US" altLang="zh-CN" dirty="0"/>
              <a:t>(</a:t>
            </a:r>
            <a:r>
              <a:rPr lang="en-US" altLang="zh-CN" dirty="0" err="1"/>
              <a:t>KeyEvent</a:t>
            </a:r>
            <a:r>
              <a:rPr lang="en-US" altLang="zh-CN" dirty="0"/>
              <a:t> </a:t>
            </a:r>
            <a:r>
              <a:rPr lang="en-US" altLang="zh-CN" dirty="0" err="1"/>
              <a:t>ke</a:t>
            </a:r>
            <a:r>
              <a:rPr lang="en-US" altLang="zh-CN" dirty="0"/>
              <a:t>)</a:t>
            </a:r>
          </a:p>
          <a:p>
            <a:r>
              <a:rPr lang="en-US" altLang="zh-CN" dirty="0"/>
              <a:t>The </a:t>
            </a:r>
            <a:r>
              <a:rPr lang="en-US" altLang="zh-CN" b="1" dirty="0" err="1"/>
              <a:t>KeyEvent</a:t>
            </a:r>
            <a:r>
              <a:rPr lang="en-US" altLang="zh-CN" dirty="0"/>
              <a:t> class has the following methods:</a:t>
            </a:r>
          </a:p>
          <a:p>
            <a:pPr lvl="1"/>
            <a:r>
              <a:rPr lang="en-US" altLang="zh-CN" dirty="0"/>
              <a:t>public int </a:t>
            </a:r>
            <a:r>
              <a:rPr lang="en-US" altLang="zh-CN" dirty="0" err="1"/>
              <a:t>getKeyCode</a:t>
            </a:r>
            <a:r>
              <a:rPr lang="en-US" altLang="zh-CN" dirty="0"/>
              <a:t>(): Return the key code that is pressed, released or typed.</a:t>
            </a:r>
          </a:p>
          <a:p>
            <a:pPr lvl="1"/>
            <a:r>
              <a:rPr lang="en-US" altLang="zh-CN" dirty="0"/>
              <a:t>public char </a:t>
            </a:r>
            <a:r>
              <a:rPr lang="en-US" altLang="zh-CN" dirty="0" err="1"/>
              <a:t>getKeyChar</a:t>
            </a:r>
            <a:r>
              <a:rPr lang="en-US" altLang="zh-CN" dirty="0"/>
              <a:t>(): Return the character on the keyboard that is pressed, released or typed.</a:t>
            </a:r>
            <a:endParaRPr lang="zh-CN" altLang="en-US" dirty="0"/>
          </a:p>
        </p:txBody>
      </p:sp>
    </p:spTree>
    <p:extLst>
      <p:ext uri="{BB962C8B-B14F-4D97-AF65-F5344CB8AC3E}">
        <p14:creationId xmlns:p14="http://schemas.microsoft.com/office/powerpoint/2010/main" val="21526241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1028">
            <a:extLst>
              <a:ext uri="{FF2B5EF4-FFF2-40B4-BE49-F238E27FC236}">
                <a16:creationId xmlns:a16="http://schemas.microsoft.com/office/drawing/2014/main" id="{140CC3A6-EF37-4658-A440-0F8ED4F7CC66}"/>
              </a:ext>
            </a:extLst>
          </p:cNvPr>
          <p:cNvGraphicFramePr>
            <a:graphicFrameLocks noChangeAspect="1"/>
          </p:cNvGraphicFramePr>
          <p:nvPr>
            <p:extLst>
              <p:ext uri="{D42A27DB-BD31-4B8C-83A1-F6EECF244321}">
                <p14:modId xmlns:p14="http://schemas.microsoft.com/office/powerpoint/2010/main" val="1249074717"/>
              </p:ext>
            </p:extLst>
          </p:nvPr>
        </p:nvGraphicFramePr>
        <p:xfrm>
          <a:off x="623667" y="556847"/>
          <a:ext cx="7010400" cy="5410200"/>
        </p:xfrm>
        <a:graphic>
          <a:graphicData uri="http://schemas.openxmlformats.org/presentationml/2006/ole">
            <mc:AlternateContent xmlns:mc="http://schemas.openxmlformats.org/markup-compatibility/2006">
              <mc:Choice xmlns:v="urn:schemas-microsoft-com:vml" Requires="v">
                <p:oleObj spid="_x0000_s1045" name="位图图像" r:id="rId3" imgW="6163535" imgH="4715533" progId="Paint.Picture">
                  <p:embed/>
                </p:oleObj>
              </mc:Choice>
              <mc:Fallback>
                <p:oleObj name="位图图像" r:id="rId3" imgW="6163535" imgH="4715533" progId="Paint.Picture">
                  <p:embed/>
                  <p:pic>
                    <p:nvPicPr>
                      <p:cNvPr id="34821"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667" y="556847"/>
                        <a:ext cx="7010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713839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B7ADBBD-327A-4BD9-9C7A-5C2987C57BF5}"/>
              </a:ext>
            </a:extLst>
          </p:cNvPr>
          <p:cNvSpPr/>
          <p:nvPr/>
        </p:nvSpPr>
        <p:spPr>
          <a:xfrm>
            <a:off x="640079" y="1178733"/>
            <a:ext cx="6323427" cy="3693319"/>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KeyDemo</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implements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KeyListener</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JButton</a:t>
            </a:r>
            <a:r>
              <a:rPr lang="en-US" altLang="zh-CN" dirty="0">
                <a:solidFill>
                  <a:srgbClr val="000000"/>
                </a:solidFill>
                <a:latin typeface="Calibri" panose="020F0502020204030204" pitchFamily="34" charset="0"/>
              </a:rPr>
              <a:t> </a:t>
            </a:r>
            <a:r>
              <a:rPr lang="en-US" altLang="zh-CN" dirty="0" err="1">
                <a:solidFill>
                  <a:srgbClr val="0000C0"/>
                </a:solidFill>
                <a:latin typeface="Calibri" panose="020F0502020204030204" pitchFamily="34" charset="0"/>
              </a:rPr>
              <a:t>jbtn</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KeyDemo</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JFrame</a:t>
            </a:r>
            <a:r>
              <a:rPr lang="en-US" altLang="zh-CN" dirty="0">
                <a:solidFill>
                  <a:srgbClr val="000000"/>
                </a:solidFill>
                <a:latin typeface="Calibri" panose="020F0502020204030204" pitchFamily="34" charset="0"/>
              </a:rPr>
              <a:t> </a:t>
            </a:r>
            <a:r>
              <a:rPr lang="en-US" altLang="zh-CN" dirty="0" err="1">
                <a:solidFill>
                  <a:srgbClr val="6A3E3E"/>
                </a:solidFill>
                <a:latin typeface="Calibri" panose="020F0502020204030204" pitchFamily="34" charset="0"/>
              </a:rPr>
              <a:t>jfrm</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JFrame</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"Key Press Demo"</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jfrm</a:t>
            </a:r>
            <a:r>
              <a:rPr lang="en-US" altLang="zh-CN" dirty="0" err="1">
                <a:solidFill>
                  <a:srgbClr val="000000"/>
                </a:solidFill>
                <a:latin typeface="Calibri" panose="020F0502020204030204" pitchFamily="34" charset="0"/>
              </a:rPr>
              <a:t>.setBounds</a:t>
            </a:r>
            <a:r>
              <a:rPr lang="en-US" altLang="zh-CN" dirty="0">
                <a:solidFill>
                  <a:srgbClr val="000000"/>
                </a:solidFill>
                <a:latin typeface="Calibri" panose="020F0502020204030204" pitchFamily="34" charset="0"/>
              </a:rPr>
              <a:t>(100,100,400,400);</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jfrm</a:t>
            </a:r>
            <a:r>
              <a:rPr lang="en-US" altLang="zh-CN" dirty="0" err="1">
                <a:solidFill>
                  <a:srgbClr val="000000"/>
                </a:solidFill>
                <a:latin typeface="Calibri" panose="020F0502020204030204" pitchFamily="34" charset="0"/>
              </a:rPr>
              <a:t>.setDefaultCloseOperation</a:t>
            </a:r>
            <a:r>
              <a:rPr lang="en-US" altLang="zh-CN" dirty="0">
                <a:solidFill>
                  <a:srgbClr val="000000"/>
                </a:solidFill>
                <a:latin typeface="Calibri" panose="020F0502020204030204" pitchFamily="34" charset="0"/>
              </a:rPr>
              <a:t>(</a:t>
            </a:r>
            <a:r>
              <a:rPr lang="en-US" altLang="zh-CN" dirty="0" err="1">
                <a:solidFill>
                  <a:srgbClr val="000000"/>
                </a:solidFill>
                <a:latin typeface="Calibri" panose="020F0502020204030204" pitchFamily="34" charset="0"/>
              </a:rPr>
              <a:t>JFrame.</a:t>
            </a:r>
            <a:r>
              <a:rPr lang="en-US" altLang="zh-CN" b="1" i="1" dirty="0" err="1">
                <a:solidFill>
                  <a:srgbClr val="0000C0"/>
                </a:solidFill>
                <a:latin typeface="Calibri" panose="020F0502020204030204" pitchFamily="34" charset="0"/>
              </a:rPr>
              <a:t>EXIT_ON_CLOSE</a:t>
            </a:r>
            <a:r>
              <a:rPr lang="en-US" altLang="zh-CN" b="1" i="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jfrm</a:t>
            </a:r>
            <a:r>
              <a:rPr lang="en-US" altLang="zh-CN" dirty="0" err="1">
                <a:solidFill>
                  <a:srgbClr val="000000"/>
                </a:solidFill>
                <a:latin typeface="Calibri" panose="020F0502020204030204" pitchFamily="34" charset="0"/>
              </a:rPr>
              <a:t>.setLayout</a:t>
            </a:r>
            <a:r>
              <a:rPr lang="en-US" altLang="zh-CN"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null</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jbtn</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JButton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"Move"</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jbtn</a:t>
            </a:r>
            <a:r>
              <a:rPr lang="en-US" altLang="zh-CN" dirty="0" err="1">
                <a:solidFill>
                  <a:srgbClr val="000000"/>
                </a:solidFill>
                <a:latin typeface="Calibri" panose="020F0502020204030204" pitchFamily="34" charset="0"/>
              </a:rPr>
              <a:t>.setBounds</a:t>
            </a:r>
            <a:r>
              <a:rPr lang="en-US" altLang="zh-CN" dirty="0">
                <a:solidFill>
                  <a:srgbClr val="000000"/>
                </a:solidFill>
                <a:latin typeface="Calibri" panose="020F0502020204030204" pitchFamily="34" charset="0"/>
              </a:rPr>
              <a:t>(150,150,100,60);</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jbtn</a:t>
            </a:r>
            <a:r>
              <a:rPr lang="en-US" altLang="zh-CN" dirty="0" err="1">
                <a:solidFill>
                  <a:srgbClr val="000000"/>
                </a:solidFill>
                <a:latin typeface="Calibri" panose="020F0502020204030204" pitchFamily="34" charset="0"/>
              </a:rPr>
              <a:t>.addKeyListener</a:t>
            </a:r>
            <a:r>
              <a:rPr lang="en-US" altLang="zh-CN"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this</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jfrm</a:t>
            </a:r>
            <a:r>
              <a:rPr lang="en-US" altLang="zh-CN" dirty="0" err="1">
                <a:solidFill>
                  <a:srgbClr val="000000"/>
                </a:solidFill>
                <a:latin typeface="Calibri" panose="020F0502020204030204" pitchFamily="34" charset="0"/>
              </a:rPr>
              <a:t>.add</a:t>
            </a:r>
            <a:r>
              <a:rPr lang="en-US" altLang="zh-CN" dirty="0">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jbtn</a:t>
            </a:r>
            <a:r>
              <a:rPr lang="en-US" altLang="zh-CN"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jfrm</a:t>
            </a:r>
            <a:r>
              <a:rPr lang="en-US" altLang="zh-CN" dirty="0" err="1">
                <a:solidFill>
                  <a:srgbClr val="000000"/>
                </a:solidFill>
                <a:latin typeface="Calibri" panose="020F0502020204030204" pitchFamily="34" charset="0"/>
              </a:rPr>
              <a:t>.setVisible</a:t>
            </a:r>
            <a:r>
              <a:rPr lang="en-US" altLang="zh-CN"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true</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endParaRPr lang="zh-CN" altLang="en-US" dirty="0"/>
          </a:p>
        </p:txBody>
      </p:sp>
    </p:spTree>
    <p:extLst>
      <p:ext uri="{BB962C8B-B14F-4D97-AF65-F5344CB8AC3E}">
        <p14:creationId xmlns:p14="http://schemas.microsoft.com/office/powerpoint/2010/main" val="999089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5B3918-6AF0-45EF-A119-C5B8A204D376}"/>
              </a:ext>
            </a:extLst>
          </p:cNvPr>
          <p:cNvSpPr>
            <a:spLocks noGrp="1"/>
          </p:cNvSpPr>
          <p:nvPr>
            <p:ph type="title"/>
          </p:nvPr>
        </p:nvSpPr>
        <p:spPr/>
        <p:txBody>
          <a:bodyPr/>
          <a:lstStyle/>
          <a:p>
            <a:r>
              <a:rPr lang="en-US" altLang="zh-CN" b="1" dirty="0"/>
              <a:t>A First Simple Swing Program</a:t>
            </a:r>
            <a:endParaRPr lang="zh-CN" altLang="en-US" dirty="0"/>
          </a:p>
        </p:txBody>
      </p:sp>
      <p:sp>
        <p:nvSpPr>
          <p:cNvPr id="4" name="矩形 3">
            <a:extLst>
              <a:ext uri="{FF2B5EF4-FFF2-40B4-BE49-F238E27FC236}">
                <a16:creationId xmlns:a16="http://schemas.microsoft.com/office/drawing/2014/main" id="{BB4576E4-088A-44E9-B459-5AA40AC53FAB}"/>
              </a:ext>
            </a:extLst>
          </p:cNvPr>
          <p:cNvSpPr/>
          <p:nvPr/>
        </p:nvSpPr>
        <p:spPr>
          <a:xfrm>
            <a:off x="567983" y="1582739"/>
            <a:ext cx="6629399" cy="5078313"/>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SwingDemo</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SwingDemo</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JFrame</a:t>
            </a:r>
            <a:r>
              <a:rPr lang="en-US" altLang="zh-CN" dirty="0">
                <a:solidFill>
                  <a:srgbClr val="000000"/>
                </a:solidFill>
                <a:latin typeface="Calibri" panose="020F0502020204030204" pitchFamily="34" charset="0"/>
              </a:rPr>
              <a:t> </a:t>
            </a:r>
            <a:r>
              <a:rPr lang="en-US" altLang="zh-CN" dirty="0" err="1">
                <a:solidFill>
                  <a:srgbClr val="6A3E3E"/>
                </a:solidFill>
                <a:latin typeface="Calibri" panose="020F0502020204030204" pitchFamily="34" charset="0"/>
              </a:rPr>
              <a:t>jfrm</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JFrame</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"A Simple Swing Application"</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jfrm</a:t>
            </a:r>
            <a:r>
              <a:rPr lang="en-US" altLang="zh-CN" dirty="0" err="1">
                <a:solidFill>
                  <a:srgbClr val="000000"/>
                </a:solidFill>
                <a:latin typeface="Calibri" panose="020F0502020204030204" pitchFamily="34" charset="0"/>
              </a:rPr>
              <a:t>.setSize</a:t>
            </a:r>
            <a:r>
              <a:rPr lang="en-US" altLang="zh-CN" dirty="0">
                <a:solidFill>
                  <a:srgbClr val="000000"/>
                </a:solidFill>
                <a:latin typeface="Calibri" panose="020F0502020204030204" pitchFamily="34" charset="0"/>
              </a:rPr>
              <a:t>(275,100);</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jfrm</a:t>
            </a:r>
            <a:r>
              <a:rPr lang="en-US" altLang="zh-CN" dirty="0" err="1">
                <a:solidFill>
                  <a:srgbClr val="000000"/>
                </a:solidFill>
                <a:latin typeface="Calibri" panose="020F0502020204030204" pitchFamily="34" charset="0"/>
              </a:rPr>
              <a:t>.setDefaultCloseOperation</a:t>
            </a:r>
            <a:r>
              <a:rPr lang="en-US" altLang="zh-CN" dirty="0">
                <a:solidFill>
                  <a:srgbClr val="000000"/>
                </a:solidFill>
                <a:latin typeface="Calibri" panose="020F0502020204030204" pitchFamily="34" charset="0"/>
              </a:rPr>
              <a:t>(</a:t>
            </a:r>
            <a:r>
              <a:rPr lang="en-US" altLang="zh-CN" dirty="0" err="1">
                <a:solidFill>
                  <a:srgbClr val="000000"/>
                </a:solidFill>
                <a:latin typeface="Calibri" panose="020F0502020204030204" pitchFamily="34" charset="0"/>
              </a:rPr>
              <a:t>JFrame.</a:t>
            </a:r>
            <a:r>
              <a:rPr lang="en-US" altLang="zh-CN" b="1" i="1" dirty="0" err="1">
                <a:solidFill>
                  <a:srgbClr val="0000C0"/>
                </a:solidFill>
                <a:latin typeface="Calibri" panose="020F0502020204030204" pitchFamily="34" charset="0"/>
              </a:rPr>
              <a:t>EXIT_ON_CLOSE</a:t>
            </a:r>
            <a:r>
              <a:rPr lang="en-US" altLang="zh-CN" b="1" i="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JLabel</a:t>
            </a:r>
            <a:r>
              <a:rPr lang="en-US" altLang="zh-CN" dirty="0">
                <a:solidFill>
                  <a:srgbClr val="000000"/>
                </a:solidFill>
                <a:latin typeface="Calibri" panose="020F0502020204030204" pitchFamily="34" charset="0"/>
              </a:rPr>
              <a:t> </a:t>
            </a:r>
            <a:r>
              <a:rPr lang="en-US" altLang="zh-CN" dirty="0" err="1">
                <a:solidFill>
                  <a:srgbClr val="6A3E3E"/>
                </a:solidFill>
                <a:latin typeface="Calibri" panose="020F0502020204030204" pitchFamily="34" charset="0"/>
              </a:rPr>
              <a:t>jlab</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JLabel</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 GUI Programming with Swing"</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jfrm</a:t>
            </a:r>
            <a:r>
              <a:rPr lang="en-US" altLang="zh-CN" dirty="0" err="1">
                <a:solidFill>
                  <a:srgbClr val="000000"/>
                </a:solidFill>
                <a:latin typeface="Calibri" panose="020F0502020204030204" pitchFamily="34" charset="0"/>
              </a:rPr>
              <a:t>.add</a:t>
            </a:r>
            <a:r>
              <a:rPr lang="en-US" altLang="zh-CN" dirty="0">
                <a:solidFill>
                  <a:srgbClr val="000000"/>
                </a:solidFill>
                <a:latin typeface="Calibri" panose="020F0502020204030204" pitchFamily="34" charset="0"/>
              </a:rPr>
              <a:t>(</a:t>
            </a:r>
            <a:r>
              <a:rPr lang="en-US" altLang="zh-CN" dirty="0" err="1">
                <a:solidFill>
                  <a:srgbClr val="6A3E3E"/>
                </a:solidFill>
                <a:latin typeface="Calibri" panose="020F0502020204030204" pitchFamily="34" charset="0"/>
              </a:rPr>
              <a:t>jlab</a:t>
            </a:r>
            <a:r>
              <a:rPr lang="en-US" altLang="zh-CN"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jfrm</a:t>
            </a:r>
            <a:r>
              <a:rPr lang="en-US" altLang="zh-CN" dirty="0" err="1">
                <a:solidFill>
                  <a:srgbClr val="000000"/>
                </a:solidFill>
                <a:latin typeface="Calibri" panose="020F0502020204030204" pitchFamily="34" charset="0"/>
              </a:rPr>
              <a:t>.setVisible</a:t>
            </a:r>
            <a:r>
              <a:rPr lang="en-US" altLang="zh-CN"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true</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SwingUtilities.</a:t>
            </a:r>
            <a:r>
              <a:rPr lang="en-US" altLang="zh-CN" i="1" dirty="0" err="1">
                <a:solidFill>
                  <a:srgbClr val="000000"/>
                </a:solidFill>
                <a:latin typeface="Calibri" panose="020F0502020204030204" pitchFamily="34" charset="0"/>
              </a:rPr>
              <a:t>invokeLater</a:t>
            </a:r>
            <a:r>
              <a:rPr lang="en-US" altLang="zh-CN" i="1"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Runnable()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run() { </a:t>
            </a:r>
          </a:p>
          <a:p>
            <a:r>
              <a:rPr lang="en-US" altLang="zh-CN" b="1" dirty="0">
                <a:solidFill>
                  <a:srgbClr val="7F0055"/>
                </a:solidFill>
                <a:latin typeface="Calibri" panose="020F0502020204030204" pitchFamily="34" charset="0"/>
              </a:rPr>
              <a:t>         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SwingDemo</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pic>
        <p:nvPicPr>
          <p:cNvPr id="5" name="图片 4">
            <a:extLst>
              <a:ext uri="{FF2B5EF4-FFF2-40B4-BE49-F238E27FC236}">
                <a16:creationId xmlns:a16="http://schemas.microsoft.com/office/drawing/2014/main" id="{BBEF8570-762F-43F4-8A67-87A048D8AC80}"/>
              </a:ext>
            </a:extLst>
          </p:cNvPr>
          <p:cNvPicPr>
            <a:picLocks noChangeAspect="1"/>
          </p:cNvPicPr>
          <p:nvPr/>
        </p:nvPicPr>
        <p:blipFill>
          <a:blip r:embed="rId2"/>
          <a:stretch>
            <a:fillRect/>
          </a:stretch>
        </p:blipFill>
        <p:spPr>
          <a:xfrm>
            <a:off x="5956969" y="3645704"/>
            <a:ext cx="2619048" cy="952381"/>
          </a:xfrm>
          <a:prstGeom prst="rect">
            <a:avLst/>
          </a:prstGeom>
        </p:spPr>
      </p:pic>
    </p:spTree>
    <p:extLst>
      <p:ext uri="{BB962C8B-B14F-4D97-AF65-F5344CB8AC3E}">
        <p14:creationId xmlns:p14="http://schemas.microsoft.com/office/powerpoint/2010/main" val="20730264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5756E7-A5DF-4CD5-B90C-F492E45CA383}"/>
              </a:ext>
            </a:extLst>
          </p:cNvPr>
          <p:cNvSpPr/>
          <p:nvPr/>
        </p:nvSpPr>
        <p:spPr>
          <a:xfrm>
            <a:off x="267286" y="228834"/>
            <a:ext cx="7174523" cy="6186309"/>
          </a:xfrm>
          <a:prstGeom prst="rect">
            <a:avLst/>
          </a:prstGeom>
        </p:spPr>
        <p:txBody>
          <a:bodyPr wrap="square">
            <a:spAutoFit/>
          </a:bodyPr>
          <a:lstStyle/>
          <a:p>
            <a:r>
              <a:rPr lang="en-US" altLang="zh-CN" dirty="0">
                <a:solidFill>
                  <a:srgbClr val="646464"/>
                </a:solidFill>
                <a:latin typeface="Calibri" panose="020F0502020204030204" pitchFamily="34" charset="0"/>
              </a:rPr>
              <a:t>  @Override</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keyPressed</a:t>
            </a:r>
            <a:r>
              <a:rPr lang="en-US" altLang="zh-CN" b="1"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KeyEvent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arg0</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code</a:t>
            </a:r>
            <a:r>
              <a:rPr lang="en-US" altLang="zh-CN" b="1" dirty="0">
                <a:solidFill>
                  <a:srgbClr val="000000"/>
                </a:solidFill>
                <a:latin typeface="Calibri" panose="020F0502020204030204" pitchFamily="34" charset="0"/>
              </a:rPr>
              <a:t> = </a:t>
            </a:r>
            <a:r>
              <a:rPr lang="en-US" altLang="zh-CN" b="1" dirty="0">
                <a:solidFill>
                  <a:srgbClr val="6A3E3E"/>
                </a:solidFill>
                <a:latin typeface="Calibri" panose="020F0502020204030204" pitchFamily="34" charset="0"/>
              </a:rPr>
              <a:t>arg0</a:t>
            </a:r>
            <a:r>
              <a:rPr lang="en-US" altLang="zh-CN" b="1" dirty="0">
                <a:solidFill>
                  <a:srgbClr val="000000"/>
                </a:solidFill>
                <a:latin typeface="Calibri" panose="020F0502020204030204" pitchFamily="34" charset="0"/>
              </a:rPr>
              <a:t>.getKeyCode();</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x</a:t>
            </a:r>
            <a:r>
              <a:rPr lang="en-US" altLang="zh-CN" b="1" dirty="0">
                <a:solidFill>
                  <a:srgbClr val="000000"/>
                </a:solidFill>
                <a:latin typeface="Calibri" panose="020F0502020204030204" pitchFamily="34" charset="0"/>
              </a:rPr>
              <a:t> = </a:t>
            </a:r>
            <a:r>
              <a:rPr lang="en-US" altLang="zh-CN" b="1" dirty="0" err="1">
                <a:solidFill>
                  <a:srgbClr val="0000C0"/>
                </a:solidFill>
                <a:latin typeface="Calibri" panose="020F0502020204030204" pitchFamily="34" charset="0"/>
              </a:rPr>
              <a:t>jbtn</a:t>
            </a:r>
            <a:r>
              <a:rPr lang="en-US" altLang="zh-CN" b="1" dirty="0" err="1">
                <a:solidFill>
                  <a:srgbClr val="000000"/>
                </a:solidFill>
                <a:latin typeface="Calibri" panose="020F0502020204030204" pitchFamily="34" charset="0"/>
              </a:rPr>
              <a:t>.getBounds</a:t>
            </a:r>
            <a:r>
              <a:rPr lang="en-US" altLang="zh-CN" b="1" dirty="0">
                <a:solidFill>
                  <a:srgbClr val="000000"/>
                </a:solidFill>
                <a:latin typeface="Calibri" panose="020F0502020204030204" pitchFamily="34" charset="0"/>
              </a:rPr>
              <a:t>().</a:t>
            </a:r>
            <a:r>
              <a:rPr lang="en-US" altLang="zh-CN" b="1" dirty="0">
                <a:solidFill>
                  <a:srgbClr val="0000C0"/>
                </a:solidFill>
                <a:latin typeface="Calibri" panose="020F0502020204030204" pitchFamily="34" charset="0"/>
              </a:rPr>
              <a:t>x</a:t>
            </a:r>
            <a:r>
              <a:rPr lang="en-US" altLang="zh-CN" b="1" dirty="0">
                <a:solidFill>
                  <a:srgbClr val="000000"/>
                </a:solidFill>
                <a:latin typeface="Calibri" panose="020F0502020204030204" pitchFamily="34" charset="0"/>
              </a:rPr>
              <a:t>;</a:t>
            </a:r>
          </a:p>
          <a:p>
            <a:r>
              <a:rPr lang="es-ES" altLang="zh-CN" b="1" dirty="0">
                <a:solidFill>
                  <a:srgbClr val="7F0055"/>
                </a:solidFill>
                <a:latin typeface="Calibri" panose="020F0502020204030204" pitchFamily="34" charset="0"/>
              </a:rPr>
              <a:t>    int</a:t>
            </a:r>
            <a:r>
              <a:rPr lang="es-ES" altLang="zh-CN" b="1" dirty="0">
                <a:solidFill>
                  <a:srgbClr val="000000"/>
                </a:solidFill>
                <a:latin typeface="Calibri" panose="020F0502020204030204" pitchFamily="34" charset="0"/>
              </a:rPr>
              <a:t> </a:t>
            </a:r>
            <a:r>
              <a:rPr lang="es-ES" altLang="zh-CN" b="1" dirty="0">
                <a:solidFill>
                  <a:srgbClr val="6A3E3E"/>
                </a:solidFill>
                <a:latin typeface="Calibri" panose="020F0502020204030204" pitchFamily="34" charset="0"/>
              </a:rPr>
              <a:t>y</a:t>
            </a:r>
            <a:r>
              <a:rPr lang="es-ES" altLang="zh-CN" b="1" dirty="0">
                <a:solidFill>
                  <a:srgbClr val="000000"/>
                </a:solidFill>
                <a:latin typeface="Calibri" panose="020F0502020204030204" pitchFamily="34" charset="0"/>
              </a:rPr>
              <a:t> = </a:t>
            </a:r>
            <a:r>
              <a:rPr lang="es-ES" altLang="zh-CN" b="1" dirty="0">
                <a:solidFill>
                  <a:srgbClr val="0000C0"/>
                </a:solidFill>
                <a:latin typeface="Calibri" panose="020F0502020204030204" pitchFamily="34" charset="0"/>
              </a:rPr>
              <a:t>jbtn</a:t>
            </a:r>
            <a:r>
              <a:rPr lang="es-ES" altLang="zh-CN" b="1" dirty="0">
                <a:solidFill>
                  <a:srgbClr val="000000"/>
                </a:solidFill>
                <a:latin typeface="Calibri" panose="020F0502020204030204" pitchFamily="34" charset="0"/>
              </a:rPr>
              <a:t>.getBounds().</a:t>
            </a:r>
            <a:r>
              <a:rPr lang="es-ES" altLang="zh-CN" b="1" dirty="0">
                <a:solidFill>
                  <a:srgbClr val="0000C0"/>
                </a:solidFill>
                <a:latin typeface="Calibri" panose="020F0502020204030204" pitchFamily="34" charset="0"/>
              </a:rPr>
              <a:t>y</a:t>
            </a:r>
            <a:r>
              <a:rPr lang="es-E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switch</a:t>
            </a:r>
            <a:r>
              <a:rPr lang="en-US" altLang="zh-CN" b="1" dirty="0">
                <a:solidFill>
                  <a:srgbClr val="000000"/>
                </a:solidFill>
                <a:latin typeface="Calibri" panose="020F0502020204030204" pitchFamily="34" charset="0"/>
              </a:rPr>
              <a:t>(</a:t>
            </a:r>
            <a:r>
              <a:rPr lang="en-US" altLang="zh-CN" b="1" dirty="0">
                <a:solidFill>
                  <a:srgbClr val="6A3E3E"/>
                </a:solidFill>
                <a:latin typeface="Calibri" panose="020F0502020204030204" pitchFamily="34" charset="0"/>
              </a:rPr>
              <a:t>code</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case</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KeyEvent.</a:t>
            </a:r>
            <a:r>
              <a:rPr lang="en-US" altLang="zh-CN" b="1" i="1" dirty="0" err="1">
                <a:solidFill>
                  <a:srgbClr val="0000C0"/>
                </a:solidFill>
                <a:latin typeface="Calibri" panose="020F0502020204030204" pitchFamily="34" charset="0"/>
              </a:rPr>
              <a:t>VK_LEFT</a:t>
            </a:r>
            <a:r>
              <a:rPr lang="en-US" altLang="zh-CN" b="1" i="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x</a:t>
            </a:r>
            <a:r>
              <a:rPr lang="en-US" altLang="zh-CN" b="1"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break</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case</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KeyEvent.</a:t>
            </a:r>
            <a:r>
              <a:rPr lang="en-US" altLang="zh-CN" b="1" i="1" dirty="0" err="1">
                <a:solidFill>
                  <a:srgbClr val="0000C0"/>
                </a:solidFill>
                <a:latin typeface="Calibri" panose="020F0502020204030204" pitchFamily="34" charset="0"/>
              </a:rPr>
              <a:t>VK_RIGHT</a:t>
            </a:r>
            <a:r>
              <a:rPr lang="en-US" altLang="zh-CN" b="1" i="1" dirty="0" err="1">
                <a:solidFill>
                  <a:srgbClr val="000000"/>
                </a:solidFill>
                <a:latin typeface="Calibri" panose="020F0502020204030204" pitchFamily="34" charset="0"/>
              </a:rPr>
              <a:t>:</a:t>
            </a:r>
            <a:r>
              <a:rPr lang="en-US" altLang="zh-CN" b="1" dirty="0" err="1">
                <a:solidFill>
                  <a:srgbClr val="6A3E3E"/>
                </a:solidFill>
                <a:latin typeface="Calibri" panose="020F0502020204030204" pitchFamily="34" charset="0"/>
              </a:rPr>
              <a:t>x</a:t>
            </a:r>
            <a:r>
              <a:rPr lang="en-US" altLang="zh-CN" b="1"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break</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case</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KeyEvent.</a:t>
            </a:r>
            <a:r>
              <a:rPr lang="en-US" altLang="zh-CN" b="1" i="1" dirty="0" err="1">
                <a:solidFill>
                  <a:srgbClr val="0000C0"/>
                </a:solidFill>
                <a:latin typeface="Calibri" panose="020F0502020204030204" pitchFamily="34" charset="0"/>
              </a:rPr>
              <a:t>VK_UP</a:t>
            </a:r>
            <a:r>
              <a:rPr lang="en-US" altLang="zh-CN" b="1" i="1" dirty="0" err="1">
                <a:solidFill>
                  <a:srgbClr val="000000"/>
                </a:solidFill>
                <a:latin typeface="Calibri" panose="020F0502020204030204" pitchFamily="34" charset="0"/>
              </a:rPr>
              <a:t>:</a:t>
            </a:r>
            <a:r>
              <a:rPr lang="en-US" altLang="zh-CN" b="1" dirty="0" err="1">
                <a:solidFill>
                  <a:srgbClr val="6A3E3E"/>
                </a:solidFill>
                <a:latin typeface="Calibri" panose="020F0502020204030204" pitchFamily="34" charset="0"/>
              </a:rPr>
              <a:t>y</a:t>
            </a:r>
            <a:r>
              <a:rPr lang="en-US" altLang="zh-CN" b="1"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break</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case</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KeyEvent.</a:t>
            </a:r>
            <a:r>
              <a:rPr lang="en-US" altLang="zh-CN" b="1" i="1" dirty="0" err="1">
                <a:solidFill>
                  <a:srgbClr val="0000C0"/>
                </a:solidFill>
                <a:latin typeface="Calibri" panose="020F0502020204030204" pitchFamily="34" charset="0"/>
              </a:rPr>
              <a:t>VK_DOWN</a:t>
            </a:r>
            <a:r>
              <a:rPr lang="en-US" altLang="zh-CN" b="1" i="1" dirty="0" err="1">
                <a:solidFill>
                  <a:srgbClr val="000000"/>
                </a:solidFill>
                <a:latin typeface="Calibri" panose="020F0502020204030204" pitchFamily="34" charset="0"/>
              </a:rPr>
              <a:t>:</a:t>
            </a:r>
            <a:r>
              <a:rPr lang="en-US" altLang="zh-CN" b="1" dirty="0" err="1">
                <a:solidFill>
                  <a:srgbClr val="6A3E3E"/>
                </a:solidFill>
                <a:latin typeface="Calibri" panose="020F0502020204030204" pitchFamily="34" charset="0"/>
              </a:rPr>
              <a:t>y</a:t>
            </a:r>
            <a:r>
              <a:rPr lang="en-US" altLang="zh-CN" b="1"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break</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jbtn</a:t>
            </a:r>
            <a:r>
              <a:rPr lang="en-US" altLang="zh-CN" dirty="0" err="1">
                <a:solidFill>
                  <a:srgbClr val="000000"/>
                </a:solidFill>
                <a:latin typeface="Calibri" panose="020F0502020204030204" pitchFamily="34" charset="0"/>
              </a:rPr>
              <a:t>.setLocation</a:t>
            </a:r>
            <a:r>
              <a:rPr lang="en-US" altLang="zh-CN" dirty="0">
                <a:solidFill>
                  <a:srgbClr val="000000"/>
                </a:solidFill>
                <a:latin typeface="Calibri" panose="020F0502020204030204" pitchFamily="34" charset="0"/>
              </a:rPr>
              <a:t>(</a:t>
            </a:r>
            <a:r>
              <a:rPr lang="en-US" altLang="zh-CN" dirty="0" err="1">
                <a:solidFill>
                  <a:srgbClr val="6A3E3E"/>
                </a:solidFill>
                <a:latin typeface="Calibri" panose="020F0502020204030204" pitchFamily="34" charset="0"/>
              </a:rPr>
              <a:t>x</a:t>
            </a:r>
            <a:r>
              <a:rPr lang="en-US" altLang="zh-CN" dirty="0" err="1">
                <a:solidFill>
                  <a:srgbClr val="000000"/>
                </a:solidFill>
                <a:latin typeface="Calibri" panose="020F0502020204030204" pitchFamily="34" charset="0"/>
              </a:rPr>
              <a:t>,</a:t>
            </a:r>
            <a:r>
              <a:rPr lang="en-US" altLang="zh-CN" dirty="0" err="1">
                <a:solidFill>
                  <a:srgbClr val="6A3E3E"/>
                </a:solidFill>
                <a:latin typeface="Calibri" panose="020F0502020204030204" pitchFamily="34" charset="0"/>
              </a:rPr>
              <a:t>y</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endParaRPr lang="zh-CN" altLang="en-US" dirty="0">
              <a:latin typeface="Calibri" panose="020F0502020204030204" pitchFamily="34" charset="0"/>
            </a:endParaRPr>
          </a:p>
          <a:p>
            <a:r>
              <a:rPr lang="en-US" altLang="zh-CN" dirty="0">
                <a:solidFill>
                  <a:srgbClr val="646464"/>
                </a:solidFill>
                <a:latin typeface="Calibri" panose="020F0502020204030204" pitchFamily="34" charset="0"/>
              </a:rPr>
              <a:t>  @Override</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keyReleased</a:t>
            </a:r>
            <a:r>
              <a:rPr lang="en-US" altLang="zh-CN" b="1"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KeyEvent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arg0</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endParaRPr lang="zh-CN" altLang="en-US" dirty="0">
              <a:latin typeface="Calibri" panose="020F0502020204030204" pitchFamily="34" charset="0"/>
            </a:endParaRPr>
          </a:p>
          <a:p>
            <a:r>
              <a:rPr lang="en-US" altLang="zh-CN" dirty="0">
                <a:solidFill>
                  <a:srgbClr val="000000"/>
                </a:solidFill>
                <a:latin typeface="Calibri" panose="020F0502020204030204" pitchFamily="34" charset="0"/>
              </a:rPr>
              <a:t>  }</a:t>
            </a:r>
            <a:endParaRPr lang="zh-CN" altLang="en-US" dirty="0">
              <a:latin typeface="Calibri" panose="020F0502020204030204" pitchFamily="34" charset="0"/>
            </a:endParaRPr>
          </a:p>
          <a:p>
            <a:r>
              <a:rPr lang="en-US" altLang="zh-CN" dirty="0">
                <a:solidFill>
                  <a:srgbClr val="646464"/>
                </a:solidFill>
                <a:latin typeface="Calibri" panose="020F0502020204030204" pitchFamily="34" charset="0"/>
              </a:rPr>
              <a:t>  @Override</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keyTyped</a:t>
            </a:r>
            <a:r>
              <a:rPr lang="en-US" altLang="zh-CN" b="1"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KeyEvent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arg0</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a:t>
            </a:r>
            <a:endParaRPr lang="zh-CN" altLang="en-US" dirty="0">
              <a:latin typeface="Calibri" panose="020F0502020204030204" pitchFamily="34" charset="0"/>
            </a:endParaRPr>
          </a:p>
        </p:txBody>
      </p:sp>
    </p:spTree>
    <p:extLst>
      <p:ext uri="{BB962C8B-B14F-4D97-AF65-F5344CB8AC3E}">
        <p14:creationId xmlns:p14="http://schemas.microsoft.com/office/powerpoint/2010/main" val="2188106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ACB9A4-7D82-4184-820F-AAD4E4EB7C96}"/>
              </a:ext>
            </a:extLst>
          </p:cNvPr>
          <p:cNvSpPr>
            <a:spLocks noGrp="1"/>
          </p:cNvSpPr>
          <p:nvPr>
            <p:ph type="title"/>
          </p:nvPr>
        </p:nvSpPr>
        <p:spPr/>
        <p:txBody>
          <a:bodyPr/>
          <a:lstStyle/>
          <a:p>
            <a:r>
              <a:rPr lang="en-US" altLang="zh-CN" b="1" dirty="0">
                <a:solidFill>
                  <a:srgbClr val="FF0000"/>
                </a:solidFill>
              </a:rPr>
              <a:t>Get/Set the Location of a Component</a:t>
            </a:r>
            <a:endParaRPr lang="zh-CN" altLang="en-US" b="1" dirty="0">
              <a:solidFill>
                <a:srgbClr val="FF0000"/>
              </a:solidFill>
            </a:endParaRPr>
          </a:p>
        </p:txBody>
      </p:sp>
      <p:sp>
        <p:nvSpPr>
          <p:cNvPr id="3" name="内容占位符 2">
            <a:extLst>
              <a:ext uri="{FF2B5EF4-FFF2-40B4-BE49-F238E27FC236}">
                <a16:creationId xmlns:a16="http://schemas.microsoft.com/office/drawing/2014/main" id="{BFBE33F8-FEDB-494E-8680-030EF64C3B68}"/>
              </a:ext>
            </a:extLst>
          </p:cNvPr>
          <p:cNvSpPr>
            <a:spLocks noGrp="1"/>
          </p:cNvSpPr>
          <p:nvPr>
            <p:ph idx="1"/>
          </p:nvPr>
        </p:nvSpPr>
        <p:spPr/>
        <p:txBody>
          <a:bodyPr/>
          <a:lstStyle/>
          <a:p>
            <a:r>
              <a:rPr lang="en-US" altLang="zh-CN" dirty="0"/>
              <a:t>You can get the current location of x-axis and y-axis with its </a:t>
            </a:r>
            <a:r>
              <a:rPr lang="en-US" altLang="zh-CN" b="1" dirty="0" err="1"/>
              <a:t>getBounds</a:t>
            </a:r>
            <a:r>
              <a:rPr lang="en-US" altLang="zh-CN" dirty="0"/>
              <a:t> method:</a:t>
            </a:r>
          </a:p>
          <a:p>
            <a:pPr lvl="1"/>
            <a:r>
              <a:rPr lang="en-US" altLang="zh-CN" dirty="0"/>
              <a:t>int x = </a:t>
            </a:r>
            <a:r>
              <a:rPr lang="en-US" altLang="zh-CN" dirty="0" err="1"/>
              <a:t>comp,getBounds</a:t>
            </a:r>
            <a:r>
              <a:rPr lang="en-US" altLang="zh-CN" dirty="0"/>
              <a:t>().x;</a:t>
            </a:r>
          </a:p>
          <a:p>
            <a:pPr lvl="1"/>
            <a:r>
              <a:rPr lang="en-US" altLang="zh-CN" dirty="0"/>
              <a:t>int y = </a:t>
            </a:r>
            <a:r>
              <a:rPr lang="en-US" altLang="zh-CN" dirty="0" err="1"/>
              <a:t>comp.getBounds</a:t>
            </a:r>
            <a:r>
              <a:rPr lang="en-US" altLang="zh-CN" dirty="0"/>
              <a:t>().y;</a:t>
            </a:r>
          </a:p>
          <a:p>
            <a:r>
              <a:rPr lang="en-US" altLang="zh-CN" dirty="0"/>
              <a:t>If current layout is set to null, or the component is a </a:t>
            </a:r>
            <a:r>
              <a:rPr lang="en-US" altLang="zh-CN" b="1" dirty="0" err="1"/>
              <a:t>JLayeredPane</a:t>
            </a:r>
            <a:r>
              <a:rPr lang="en-US" altLang="zh-CN" dirty="0"/>
              <a:t> object, you can set its location using:</a:t>
            </a:r>
          </a:p>
          <a:p>
            <a:pPr lvl="1"/>
            <a:r>
              <a:rPr lang="en-US" altLang="zh-CN" dirty="0" err="1"/>
              <a:t>comp.setLocation</a:t>
            </a:r>
            <a:r>
              <a:rPr lang="en-US" altLang="zh-CN" dirty="0"/>
              <a:t>(</a:t>
            </a:r>
            <a:r>
              <a:rPr lang="en-US" altLang="zh-CN" i="1" dirty="0" err="1"/>
              <a:t>a</a:t>
            </a:r>
            <a:r>
              <a:rPr lang="en-US" altLang="zh-CN" dirty="0" err="1"/>
              <a:t>,</a:t>
            </a:r>
            <a:r>
              <a:rPr lang="en-US" altLang="zh-CN" i="1" dirty="0" err="1"/>
              <a:t>b</a:t>
            </a:r>
            <a:r>
              <a:rPr lang="en-US" altLang="zh-CN" dirty="0"/>
              <a:t>);</a:t>
            </a:r>
          </a:p>
          <a:p>
            <a:r>
              <a:rPr lang="en-US" altLang="zh-CN" dirty="0"/>
              <a:t>Where (</a:t>
            </a:r>
            <a:r>
              <a:rPr lang="en-US" altLang="zh-CN" i="1" dirty="0" err="1"/>
              <a:t>a,b</a:t>
            </a:r>
            <a:r>
              <a:rPr lang="en-US" altLang="zh-CN" dirty="0"/>
              <a:t>) is the new axis of the component.</a:t>
            </a:r>
            <a:endParaRPr lang="zh-CN" altLang="en-US" dirty="0"/>
          </a:p>
        </p:txBody>
      </p:sp>
    </p:spTree>
    <p:extLst>
      <p:ext uri="{BB962C8B-B14F-4D97-AF65-F5344CB8AC3E}">
        <p14:creationId xmlns:p14="http://schemas.microsoft.com/office/powerpoint/2010/main" val="3678036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1DA8A5-1458-4D98-BCC0-4CCE2E3111D4}"/>
              </a:ext>
            </a:extLst>
          </p:cNvPr>
          <p:cNvSpPr>
            <a:spLocks noGrp="1"/>
          </p:cNvSpPr>
          <p:nvPr>
            <p:ph type="title"/>
          </p:nvPr>
        </p:nvSpPr>
        <p:spPr/>
        <p:txBody>
          <a:bodyPr/>
          <a:lstStyle/>
          <a:p>
            <a:r>
              <a:rPr lang="en-US" altLang="zh-CN" b="1" dirty="0">
                <a:solidFill>
                  <a:srgbClr val="FF0000"/>
                </a:solidFill>
              </a:rPr>
              <a:t>Dialogs</a:t>
            </a:r>
            <a:endParaRPr lang="zh-CN" altLang="en-US" b="1" dirty="0">
              <a:solidFill>
                <a:srgbClr val="FF0000"/>
              </a:solidFill>
            </a:endParaRPr>
          </a:p>
        </p:txBody>
      </p:sp>
      <p:sp>
        <p:nvSpPr>
          <p:cNvPr id="3" name="内容占位符 2">
            <a:extLst>
              <a:ext uri="{FF2B5EF4-FFF2-40B4-BE49-F238E27FC236}">
                <a16:creationId xmlns:a16="http://schemas.microsoft.com/office/drawing/2014/main" id="{52DC781A-851A-46F9-9500-E4177568689F}"/>
              </a:ext>
            </a:extLst>
          </p:cNvPr>
          <p:cNvSpPr>
            <a:spLocks noGrp="1"/>
          </p:cNvSpPr>
          <p:nvPr>
            <p:ph idx="1"/>
          </p:nvPr>
        </p:nvSpPr>
        <p:spPr/>
        <p:txBody>
          <a:bodyPr/>
          <a:lstStyle/>
          <a:p>
            <a:r>
              <a:rPr lang="en-US" altLang="zh-CN" dirty="0"/>
              <a:t>Dialog is one of the top-level containers. All dialogs are subclasses of </a:t>
            </a:r>
            <a:r>
              <a:rPr lang="en-US" altLang="zh-CN" b="1" dirty="0" err="1"/>
              <a:t>JDialog</a:t>
            </a:r>
            <a:r>
              <a:rPr lang="en-US" altLang="zh-CN" dirty="0"/>
              <a:t>. There</a:t>
            </a:r>
            <a:r>
              <a:rPr lang="zh-CN" altLang="en-US" dirty="0"/>
              <a:t> </a:t>
            </a:r>
            <a:r>
              <a:rPr lang="en-US" altLang="zh-CN" dirty="0"/>
              <a:t>are</a:t>
            </a:r>
            <a:r>
              <a:rPr lang="zh-CN" altLang="en-US" dirty="0"/>
              <a:t> </a:t>
            </a:r>
            <a:r>
              <a:rPr lang="en-US" altLang="zh-CN" dirty="0"/>
              <a:t>two</a:t>
            </a:r>
            <a:r>
              <a:rPr lang="zh-CN" altLang="en-US" dirty="0"/>
              <a:t> </a:t>
            </a:r>
            <a:r>
              <a:rPr lang="en-US" altLang="zh-CN" dirty="0"/>
              <a:t>types</a:t>
            </a:r>
            <a:r>
              <a:rPr lang="zh-CN" altLang="en-US" dirty="0"/>
              <a:t> </a:t>
            </a:r>
            <a:r>
              <a:rPr lang="en-US" altLang="zh-CN" dirty="0"/>
              <a:t>of</a:t>
            </a:r>
            <a:r>
              <a:rPr lang="zh-CN" altLang="en-US" dirty="0"/>
              <a:t> </a:t>
            </a:r>
            <a:r>
              <a:rPr lang="en-US" altLang="zh-CN" dirty="0"/>
              <a:t>dialog.</a:t>
            </a:r>
          </a:p>
          <a:p>
            <a:r>
              <a:rPr lang="en-US" altLang="zh-CN" dirty="0"/>
              <a:t>Modal dialog: If the dialog is activated, other windows in the application will be inactivated.</a:t>
            </a:r>
          </a:p>
          <a:p>
            <a:r>
              <a:rPr lang="en-US" altLang="zh-CN" dirty="0"/>
              <a:t>Modeless dialog: You can active any other windows no matter the dialog is activated.</a:t>
            </a:r>
          </a:p>
        </p:txBody>
      </p:sp>
    </p:spTree>
    <p:extLst>
      <p:ext uri="{BB962C8B-B14F-4D97-AF65-F5344CB8AC3E}">
        <p14:creationId xmlns:p14="http://schemas.microsoft.com/office/powerpoint/2010/main" val="2068561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FBF757-6D07-496D-A93F-044C6F561C0B}"/>
              </a:ext>
            </a:extLst>
          </p:cNvPr>
          <p:cNvSpPr>
            <a:spLocks noGrp="1"/>
          </p:cNvSpPr>
          <p:nvPr>
            <p:ph type="title"/>
          </p:nvPr>
        </p:nvSpPr>
        <p:spPr/>
        <p:txBody>
          <a:bodyPr/>
          <a:lstStyle/>
          <a:p>
            <a:r>
              <a:rPr lang="en-US" altLang="zh-CN" b="1" dirty="0">
                <a:solidFill>
                  <a:srgbClr val="FF0000"/>
                </a:solidFill>
              </a:rPr>
              <a:t>Dialogs Supported by </a:t>
            </a:r>
            <a:r>
              <a:rPr lang="en-US" altLang="zh-CN" b="1" dirty="0" err="1">
                <a:solidFill>
                  <a:srgbClr val="FF0000"/>
                </a:solidFill>
              </a:rPr>
              <a:t>JOptionPane</a:t>
            </a:r>
            <a:endParaRPr lang="zh-CN" altLang="en-US" b="1" dirty="0">
              <a:solidFill>
                <a:srgbClr val="FF0000"/>
              </a:solidFill>
            </a:endParaRPr>
          </a:p>
        </p:txBody>
      </p:sp>
      <p:sp>
        <p:nvSpPr>
          <p:cNvPr id="3" name="内容占位符 2">
            <a:extLst>
              <a:ext uri="{FF2B5EF4-FFF2-40B4-BE49-F238E27FC236}">
                <a16:creationId xmlns:a16="http://schemas.microsoft.com/office/drawing/2014/main" id="{B2A27806-2FD2-472F-9B4F-6E3B95C9BDCB}"/>
              </a:ext>
            </a:extLst>
          </p:cNvPr>
          <p:cNvSpPr>
            <a:spLocks noGrp="1"/>
          </p:cNvSpPr>
          <p:nvPr>
            <p:ph idx="1"/>
          </p:nvPr>
        </p:nvSpPr>
        <p:spPr>
          <a:xfrm>
            <a:off x="533400" y="1905000"/>
            <a:ext cx="7772400" cy="4953000"/>
          </a:xfrm>
        </p:spPr>
        <p:txBody>
          <a:bodyPr/>
          <a:lstStyle/>
          <a:p>
            <a:r>
              <a:rPr lang="en-US" altLang="zh-CN" dirty="0"/>
              <a:t>The </a:t>
            </a:r>
            <a:r>
              <a:rPr lang="en-US" altLang="zh-CN" b="1" dirty="0" err="1"/>
              <a:t>JOptionPane</a:t>
            </a:r>
            <a:r>
              <a:rPr lang="en-US" altLang="zh-CN" dirty="0"/>
              <a:t> class supports three kinds of dialogs: Message Dialog, Confirm Dialog and Input Dialog. They can be created via the static methods of </a:t>
            </a:r>
            <a:r>
              <a:rPr lang="en-US" altLang="zh-CN" dirty="0" err="1"/>
              <a:t>JOptionPane</a:t>
            </a:r>
            <a:r>
              <a:rPr lang="en-US" altLang="zh-CN" dirty="0"/>
              <a:t>:</a:t>
            </a:r>
          </a:p>
          <a:p>
            <a:pPr lvl="1"/>
            <a:r>
              <a:rPr lang="en-US" altLang="zh-CN" dirty="0"/>
              <a:t>public </a:t>
            </a:r>
            <a:r>
              <a:rPr lang="en-US" altLang="zh-CN" b="1" dirty="0"/>
              <a:t>void</a:t>
            </a:r>
            <a:r>
              <a:rPr lang="en-US" altLang="zh-CN" dirty="0"/>
              <a:t> </a:t>
            </a:r>
            <a:r>
              <a:rPr lang="en-US" altLang="zh-CN" dirty="0" err="1"/>
              <a:t>showMessageDialog</a:t>
            </a:r>
            <a:r>
              <a:rPr lang="en-US" altLang="zh-CN" dirty="0"/>
              <a:t>(Component </a:t>
            </a:r>
            <a:r>
              <a:rPr lang="en-US" altLang="zh-CN" i="1" dirty="0" err="1"/>
              <a:t>parentComponent</a:t>
            </a:r>
            <a:r>
              <a:rPr lang="en-US" altLang="zh-CN" dirty="0"/>
              <a:t>, String </a:t>
            </a:r>
            <a:r>
              <a:rPr lang="en-US" altLang="zh-CN" i="1" dirty="0"/>
              <a:t>message</a:t>
            </a:r>
            <a:r>
              <a:rPr lang="en-US" altLang="zh-CN" dirty="0"/>
              <a:t>, String </a:t>
            </a:r>
            <a:r>
              <a:rPr lang="en-US" altLang="zh-CN" i="1" dirty="0"/>
              <a:t>title</a:t>
            </a:r>
            <a:r>
              <a:rPr lang="en-US" altLang="zh-CN" dirty="0"/>
              <a:t>, int </a:t>
            </a:r>
            <a:r>
              <a:rPr lang="en-US" altLang="zh-CN" i="1" dirty="0" err="1"/>
              <a:t>messageType</a:t>
            </a:r>
            <a:r>
              <a:rPr lang="en-US" altLang="zh-CN" dirty="0"/>
              <a:t>)</a:t>
            </a:r>
          </a:p>
          <a:p>
            <a:pPr lvl="1"/>
            <a:r>
              <a:rPr lang="en-US" altLang="zh-CN" dirty="0"/>
              <a:t>public </a:t>
            </a:r>
            <a:r>
              <a:rPr lang="en-US" altLang="zh-CN" b="1" dirty="0"/>
              <a:t>int</a:t>
            </a:r>
            <a:r>
              <a:rPr lang="en-US" altLang="zh-CN" dirty="0"/>
              <a:t> </a:t>
            </a:r>
            <a:r>
              <a:rPr lang="en-US" altLang="zh-CN" dirty="0" err="1"/>
              <a:t>showConfirmDialog</a:t>
            </a:r>
            <a:r>
              <a:rPr lang="en-US" altLang="zh-CN" dirty="0"/>
              <a:t>(Component </a:t>
            </a:r>
            <a:r>
              <a:rPr lang="en-US" altLang="zh-CN" i="1" dirty="0" err="1"/>
              <a:t>parentComponent</a:t>
            </a:r>
            <a:r>
              <a:rPr lang="en-US" altLang="zh-CN" dirty="0"/>
              <a:t>, String </a:t>
            </a:r>
            <a:r>
              <a:rPr lang="en-US" altLang="zh-CN" i="1" dirty="0"/>
              <a:t>message</a:t>
            </a:r>
            <a:r>
              <a:rPr lang="en-US" altLang="zh-CN" dirty="0"/>
              <a:t>, String </a:t>
            </a:r>
            <a:r>
              <a:rPr lang="en-US" altLang="zh-CN" i="1" dirty="0"/>
              <a:t>title</a:t>
            </a:r>
            <a:r>
              <a:rPr lang="en-US" altLang="zh-CN" dirty="0"/>
              <a:t>, int </a:t>
            </a:r>
            <a:r>
              <a:rPr lang="en-US" altLang="zh-CN" i="1" dirty="0" err="1"/>
              <a:t>messageType</a:t>
            </a:r>
            <a:r>
              <a:rPr lang="en-US" altLang="zh-CN" dirty="0"/>
              <a:t>)</a:t>
            </a:r>
          </a:p>
          <a:p>
            <a:pPr lvl="1"/>
            <a:r>
              <a:rPr lang="en-US" altLang="zh-CN" dirty="0"/>
              <a:t>public </a:t>
            </a:r>
            <a:r>
              <a:rPr lang="en-US" altLang="zh-CN" b="1" dirty="0"/>
              <a:t>String</a:t>
            </a:r>
            <a:r>
              <a:rPr lang="en-US" altLang="zh-CN" dirty="0"/>
              <a:t> </a:t>
            </a:r>
            <a:r>
              <a:rPr lang="en-US" altLang="zh-CN" dirty="0" err="1"/>
              <a:t>showInputDialog</a:t>
            </a:r>
            <a:r>
              <a:rPr lang="en-US" altLang="zh-CN" dirty="0"/>
              <a:t>(Component </a:t>
            </a:r>
            <a:r>
              <a:rPr lang="en-US" altLang="zh-CN" i="1" dirty="0" err="1"/>
              <a:t>parentComponent</a:t>
            </a:r>
            <a:r>
              <a:rPr lang="en-US" altLang="zh-CN" dirty="0"/>
              <a:t>, String </a:t>
            </a:r>
            <a:r>
              <a:rPr lang="en-US" altLang="zh-CN" i="1" dirty="0"/>
              <a:t>message</a:t>
            </a:r>
            <a:r>
              <a:rPr lang="en-US" altLang="zh-CN" dirty="0"/>
              <a:t>, String </a:t>
            </a:r>
            <a:r>
              <a:rPr lang="en-US" altLang="zh-CN" i="1" dirty="0"/>
              <a:t>title</a:t>
            </a:r>
            <a:r>
              <a:rPr lang="en-US" altLang="zh-CN" dirty="0"/>
              <a:t>, int </a:t>
            </a:r>
            <a:r>
              <a:rPr lang="en-US" altLang="zh-CN" i="1" dirty="0" err="1"/>
              <a:t>optionType</a:t>
            </a:r>
            <a:r>
              <a:rPr lang="en-US" altLang="zh-CN" dirty="0"/>
              <a:t>)</a:t>
            </a:r>
          </a:p>
          <a:p>
            <a:r>
              <a:rPr lang="en-US" altLang="zh-CN" dirty="0"/>
              <a:t>Here, </a:t>
            </a:r>
            <a:r>
              <a:rPr lang="en-US" altLang="zh-CN" i="1" dirty="0" err="1"/>
              <a:t>parentComponent</a:t>
            </a:r>
            <a:r>
              <a:rPr lang="en-US" altLang="zh-CN" dirty="0"/>
              <a:t> is the container that holds the dialog, </a:t>
            </a:r>
            <a:r>
              <a:rPr lang="en-US" altLang="zh-CN" i="1" dirty="0"/>
              <a:t>message</a:t>
            </a:r>
            <a:r>
              <a:rPr lang="en-US" altLang="zh-CN" dirty="0"/>
              <a:t> is the information displayed in the dialog, </a:t>
            </a:r>
            <a:r>
              <a:rPr lang="en-US" altLang="zh-CN" i="1" dirty="0"/>
              <a:t>title</a:t>
            </a:r>
            <a:r>
              <a:rPr lang="en-US" altLang="zh-CN" dirty="0"/>
              <a:t> is the title of dialog, </a:t>
            </a:r>
            <a:r>
              <a:rPr lang="en-US" altLang="zh-CN" i="1" dirty="0" err="1"/>
              <a:t>messageType</a:t>
            </a:r>
            <a:r>
              <a:rPr lang="en-US" altLang="zh-CN" dirty="0"/>
              <a:t> or </a:t>
            </a:r>
            <a:r>
              <a:rPr lang="en-US" altLang="zh-CN" i="1" dirty="0" err="1"/>
              <a:t>optionType</a:t>
            </a:r>
            <a:r>
              <a:rPr lang="en-US" altLang="zh-CN" dirty="0"/>
              <a:t> is a constant defined in the </a:t>
            </a:r>
            <a:r>
              <a:rPr lang="en-US" altLang="zh-CN" b="1" dirty="0" err="1"/>
              <a:t>JOptionPane</a:t>
            </a:r>
            <a:r>
              <a:rPr lang="en-US" altLang="zh-CN" dirty="0"/>
              <a:t> class.</a:t>
            </a:r>
          </a:p>
          <a:p>
            <a:pPr lvl="1"/>
            <a:endParaRPr lang="zh-CN" altLang="en-US" dirty="0"/>
          </a:p>
        </p:txBody>
      </p:sp>
    </p:spTree>
    <p:extLst>
      <p:ext uri="{BB962C8B-B14F-4D97-AF65-F5344CB8AC3E}">
        <p14:creationId xmlns:p14="http://schemas.microsoft.com/office/powerpoint/2010/main" val="36222997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1D0170B-D837-44E8-8CE6-2A48D1717ED2}"/>
              </a:ext>
            </a:extLst>
          </p:cNvPr>
          <p:cNvSpPr/>
          <p:nvPr/>
        </p:nvSpPr>
        <p:spPr>
          <a:xfrm>
            <a:off x="393895" y="500303"/>
            <a:ext cx="8961119" cy="4524315"/>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DialogDemo</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JButton</a:t>
            </a:r>
            <a:r>
              <a:rPr lang="en-US" altLang="zh-CN" dirty="0">
                <a:solidFill>
                  <a:srgbClr val="000000"/>
                </a:solidFill>
                <a:latin typeface="Calibri" panose="020F0502020204030204" pitchFamily="34" charset="0"/>
              </a:rPr>
              <a:t> </a:t>
            </a:r>
            <a:r>
              <a:rPr lang="en-US" altLang="zh-CN" dirty="0">
                <a:solidFill>
                  <a:srgbClr val="0000C0"/>
                </a:solidFill>
                <a:latin typeface="Calibri" panose="020F0502020204030204" pitchFamily="34" charset="0"/>
              </a:rPr>
              <a:t>btn1</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JButton</a:t>
            </a:r>
            <a:r>
              <a:rPr lang="en-US" altLang="zh-CN" dirty="0">
                <a:solidFill>
                  <a:srgbClr val="000000"/>
                </a:solidFill>
                <a:latin typeface="Calibri" panose="020F0502020204030204" pitchFamily="34" charset="0"/>
              </a:rPr>
              <a:t> </a:t>
            </a:r>
            <a:r>
              <a:rPr lang="en-US" altLang="zh-CN" dirty="0">
                <a:solidFill>
                  <a:srgbClr val="0000C0"/>
                </a:solidFill>
                <a:latin typeface="Calibri" panose="020F0502020204030204" pitchFamily="34" charset="0"/>
              </a:rPr>
              <a:t>btn2</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JButton</a:t>
            </a:r>
            <a:r>
              <a:rPr lang="en-US" altLang="zh-CN" dirty="0">
                <a:solidFill>
                  <a:srgbClr val="000000"/>
                </a:solidFill>
                <a:latin typeface="Calibri" panose="020F0502020204030204" pitchFamily="34" charset="0"/>
              </a:rPr>
              <a:t> </a:t>
            </a:r>
            <a:r>
              <a:rPr lang="en-US" altLang="zh-CN" dirty="0">
                <a:solidFill>
                  <a:srgbClr val="0000C0"/>
                </a:solidFill>
                <a:latin typeface="Calibri" panose="020F0502020204030204" pitchFamily="34" charset="0"/>
              </a:rPr>
              <a:t>btn3</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JLabel</a:t>
            </a:r>
            <a:r>
              <a:rPr lang="en-US" altLang="zh-CN" dirty="0">
                <a:solidFill>
                  <a:srgbClr val="000000"/>
                </a:solidFill>
                <a:latin typeface="Calibri" panose="020F0502020204030204" pitchFamily="34" charset="0"/>
              </a:rPr>
              <a:t> </a:t>
            </a:r>
            <a:r>
              <a:rPr lang="en-US" altLang="zh-CN" dirty="0">
                <a:solidFill>
                  <a:srgbClr val="0000C0"/>
                </a:solidFill>
                <a:latin typeface="Calibri" panose="020F0502020204030204" pitchFamily="34" charset="0"/>
              </a:rPr>
              <a:t>label</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DialogDemo</a:t>
            </a:r>
            <a:r>
              <a:rPr lang="en-US" altLang="zh-CN" dirty="0">
                <a:solidFill>
                  <a:srgbClr val="000000"/>
                </a:solidFill>
                <a:latin typeface="Calibri" panose="020F0502020204030204" pitchFamily="34" charset="0"/>
              </a:rPr>
              <a:t>(){</a:t>
            </a:r>
          </a:p>
          <a:p>
            <a:r>
              <a:rPr lang="nn-NO" altLang="zh-CN" dirty="0">
                <a:solidFill>
                  <a:srgbClr val="000000"/>
                </a:solidFill>
                <a:latin typeface="Calibri" panose="020F0502020204030204" pitchFamily="34" charset="0"/>
              </a:rPr>
              <a:t>    JFrame </a:t>
            </a:r>
            <a:r>
              <a:rPr lang="nn-NO" altLang="zh-CN" dirty="0">
                <a:solidFill>
                  <a:srgbClr val="6A3E3E"/>
                </a:solidFill>
                <a:latin typeface="Calibri" panose="020F0502020204030204" pitchFamily="34" charset="0"/>
              </a:rPr>
              <a:t>frame</a:t>
            </a:r>
            <a:r>
              <a:rPr lang="nn-NO" altLang="zh-CN" dirty="0">
                <a:solidFill>
                  <a:srgbClr val="000000"/>
                </a:solidFill>
                <a:latin typeface="Calibri" panose="020F0502020204030204" pitchFamily="34" charset="0"/>
              </a:rPr>
              <a:t> = </a:t>
            </a:r>
            <a:r>
              <a:rPr lang="nn-NO" altLang="zh-CN" b="1" dirty="0">
                <a:solidFill>
                  <a:srgbClr val="7F0055"/>
                </a:solidFill>
                <a:latin typeface="Calibri" panose="020F0502020204030204" pitchFamily="34" charset="0"/>
              </a:rPr>
              <a:t>new</a:t>
            </a:r>
            <a:r>
              <a:rPr lang="nn-NO" altLang="zh-CN" b="1" dirty="0">
                <a:solidFill>
                  <a:srgbClr val="000000"/>
                </a:solidFill>
                <a:latin typeface="Calibri" panose="020F0502020204030204" pitchFamily="34" charset="0"/>
              </a:rPr>
              <a:t> JFrame(</a:t>
            </a:r>
            <a:r>
              <a:rPr lang="nn-NO" altLang="zh-CN" b="1" dirty="0">
                <a:solidFill>
                  <a:srgbClr val="2A00FF"/>
                </a:solidFill>
                <a:latin typeface="Calibri" panose="020F0502020204030204" pitchFamily="34" charset="0"/>
              </a:rPr>
              <a:t>"Dialogs"</a:t>
            </a:r>
            <a:r>
              <a:rPr lang="nn-NO"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frame</a:t>
            </a:r>
            <a:r>
              <a:rPr lang="en-US" altLang="zh-CN" dirty="0" err="1">
                <a:solidFill>
                  <a:srgbClr val="000000"/>
                </a:solidFill>
                <a:latin typeface="Calibri" panose="020F0502020204030204" pitchFamily="34" charset="0"/>
              </a:rPr>
              <a:t>.setBounds</a:t>
            </a:r>
            <a:r>
              <a:rPr lang="en-US" altLang="zh-CN" dirty="0">
                <a:solidFill>
                  <a:srgbClr val="000000"/>
                </a:solidFill>
                <a:latin typeface="Calibri" panose="020F0502020204030204" pitchFamily="34" charset="0"/>
              </a:rPr>
              <a:t>(100,100,450,200);</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frame</a:t>
            </a:r>
            <a:r>
              <a:rPr lang="en-US" altLang="zh-CN" dirty="0" err="1">
                <a:solidFill>
                  <a:srgbClr val="000000"/>
                </a:solidFill>
                <a:latin typeface="Calibri" panose="020F0502020204030204" pitchFamily="34" charset="0"/>
              </a:rPr>
              <a:t>.setDefaultCloseOperation</a:t>
            </a:r>
            <a:r>
              <a:rPr lang="en-US" altLang="zh-CN" dirty="0">
                <a:solidFill>
                  <a:srgbClr val="000000"/>
                </a:solidFill>
                <a:latin typeface="Calibri" panose="020F0502020204030204" pitchFamily="34" charset="0"/>
              </a:rPr>
              <a:t>(</a:t>
            </a:r>
            <a:r>
              <a:rPr lang="en-US" altLang="zh-CN" dirty="0" err="1">
                <a:solidFill>
                  <a:srgbClr val="000000"/>
                </a:solidFill>
                <a:latin typeface="Calibri" panose="020F0502020204030204" pitchFamily="34" charset="0"/>
              </a:rPr>
              <a:t>JFrame.</a:t>
            </a:r>
            <a:r>
              <a:rPr lang="en-US" altLang="zh-CN" b="1" i="1" dirty="0" err="1">
                <a:solidFill>
                  <a:srgbClr val="0000C0"/>
                </a:solidFill>
                <a:latin typeface="Calibri" panose="020F0502020204030204" pitchFamily="34" charset="0"/>
              </a:rPr>
              <a:t>EXIT_ON_CLOSE</a:t>
            </a:r>
            <a:r>
              <a:rPr lang="en-US" altLang="zh-CN" b="1" i="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frame</a:t>
            </a:r>
            <a:r>
              <a:rPr lang="en-US" altLang="zh-CN" dirty="0" err="1">
                <a:solidFill>
                  <a:srgbClr val="000000"/>
                </a:solidFill>
                <a:latin typeface="Calibri" panose="020F0502020204030204" pitchFamily="34" charset="0"/>
              </a:rPr>
              <a:t>.setLayout</a:t>
            </a:r>
            <a:r>
              <a:rPr lang="en-US" altLang="zh-CN"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FlowLayout</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btn1</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JButton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"Message Dialog"</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btn2</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JButton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"Confirm Dialog"</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btn3</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JButton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"Input Dialog"</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btn1</a:t>
            </a:r>
            <a:r>
              <a:rPr lang="en-US" altLang="zh-CN" dirty="0">
                <a:solidFill>
                  <a:srgbClr val="000000"/>
                </a:solidFill>
                <a:latin typeface="Calibri" panose="020F0502020204030204" pitchFamily="34" charset="0"/>
              </a:rPr>
              <a:t>.addActionListener(</a:t>
            </a:r>
          </a:p>
          <a:p>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ae</a:t>
            </a:r>
            <a:r>
              <a:rPr lang="en-US" altLang="zh-CN" dirty="0">
                <a:solidFill>
                  <a:srgbClr val="000000"/>
                </a:solidFill>
                <a:latin typeface="Calibri" panose="020F0502020204030204" pitchFamily="34" charset="0"/>
              </a:rPr>
              <a:t>)-&gt;</a:t>
            </a:r>
            <a:r>
              <a:rPr lang="en-US" altLang="zh-CN" dirty="0" err="1">
                <a:solidFill>
                  <a:srgbClr val="000000"/>
                </a:solidFill>
                <a:latin typeface="Calibri" panose="020F0502020204030204" pitchFamily="34" charset="0"/>
              </a:rPr>
              <a:t>JOptionPane.</a:t>
            </a:r>
            <a:r>
              <a:rPr lang="en-US" altLang="zh-CN" i="1" dirty="0" err="1">
                <a:solidFill>
                  <a:srgbClr val="000000"/>
                </a:solidFill>
                <a:latin typeface="Calibri" panose="020F0502020204030204" pitchFamily="34" charset="0"/>
              </a:rPr>
              <a:t>showMessageDialog</a:t>
            </a:r>
            <a:r>
              <a:rPr lang="en-US" altLang="zh-CN" dirty="0">
                <a:solidFill>
                  <a:srgbClr val="000000"/>
                </a:solidFill>
                <a:latin typeface="Calibri" panose="020F0502020204030204" pitchFamily="34" charset="0"/>
              </a:rPr>
              <a:t>(</a:t>
            </a:r>
            <a:r>
              <a:rPr lang="en-US" altLang="zh-CN" dirty="0" err="1">
                <a:solidFill>
                  <a:srgbClr val="6A3E3E"/>
                </a:solidFill>
                <a:latin typeface="Calibri" panose="020F0502020204030204" pitchFamily="34" charset="0"/>
              </a:rPr>
              <a:t>frame</a:t>
            </a:r>
            <a:r>
              <a:rPr lang="en-US" altLang="zh-CN" dirty="0" err="1">
                <a:solidFill>
                  <a:srgbClr val="000000"/>
                </a:solidFill>
                <a:latin typeface="Calibri" panose="020F0502020204030204" pitchFamily="34" charset="0"/>
              </a:rPr>
              <a:t>,</a:t>
            </a:r>
            <a:r>
              <a:rPr lang="en-US" altLang="zh-CN" dirty="0" err="1">
                <a:solidFill>
                  <a:srgbClr val="2A00FF"/>
                </a:solidFill>
                <a:latin typeface="Calibri" panose="020F0502020204030204" pitchFamily="34" charset="0"/>
              </a:rPr>
              <a:t>"Hello"</a:t>
            </a:r>
            <a:r>
              <a:rPr lang="en-US" altLang="zh-CN" dirty="0" err="1">
                <a:solidFill>
                  <a:srgbClr val="000000"/>
                </a:solidFill>
                <a:latin typeface="Calibri" panose="020F0502020204030204" pitchFamily="34" charset="0"/>
              </a:rPr>
              <a:t>,</a:t>
            </a:r>
            <a:r>
              <a:rPr lang="en-US" altLang="zh-CN" dirty="0" err="1">
                <a:solidFill>
                  <a:srgbClr val="2A00FF"/>
                </a:solidFill>
                <a:latin typeface="Calibri" panose="020F0502020204030204" pitchFamily="34" charset="0"/>
              </a:rPr>
              <a:t>"Message</a:t>
            </a:r>
            <a:r>
              <a:rPr lang="en-US" altLang="zh-CN" dirty="0">
                <a:solidFill>
                  <a:srgbClr val="2A00FF"/>
                </a:solidFill>
                <a:latin typeface="Calibri" panose="020F0502020204030204" pitchFamily="34" charset="0"/>
              </a:rPr>
              <a:t> Dialog"</a:t>
            </a:r>
            <a:r>
              <a:rPr lang="en-US" altLang="zh-CN" dirty="0">
                <a:solidFill>
                  <a:srgbClr val="000000"/>
                </a:solidFill>
                <a:latin typeface="Calibri" panose="020F0502020204030204" pitchFamily="34" charset="0"/>
              </a:rPr>
              <a:t>,</a:t>
            </a:r>
            <a:r>
              <a:rPr lang="en-US" altLang="zh-CN" dirty="0" err="1">
                <a:solidFill>
                  <a:srgbClr val="000000"/>
                </a:solidFill>
                <a:latin typeface="Calibri" panose="020F0502020204030204" pitchFamily="34" charset="0"/>
              </a:rPr>
              <a:t>JOptionPane.</a:t>
            </a:r>
            <a:r>
              <a:rPr lang="en-US" altLang="zh-CN" b="1" dirty="0" err="1">
                <a:solidFill>
                  <a:srgbClr val="0000C0"/>
                </a:solidFill>
                <a:latin typeface="Calibri" panose="020F0502020204030204" pitchFamily="34" charset="0"/>
              </a:rPr>
              <a:t>INFORMATION_MESSAGE</a:t>
            </a:r>
            <a:r>
              <a:rPr lang="en-US" altLang="zh-CN" b="1"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39292312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2459606-07BF-4EC5-8B05-67F7EDC6EEFD}"/>
              </a:ext>
            </a:extLst>
          </p:cNvPr>
          <p:cNvSpPr/>
          <p:nvPr/>
        </p:nvSpPr>
        <p:spPr>
          <a:xfrm>
            <a:off x="415000" y="604307"/>
            <a:ext cx="7856806" cy="6463308"/>
          </a:xfrm>
          <a:prstGeom prst="rect">
            <a:avLst/>
          </a:prstGeom>
        </p:spPr>
        <p:txBody>
          <a:bodyPr wrap="square">
            <a:spAutoFit/>
          </a:bodyPr>
          <a:lstStyle/>
          <a:p>
            <a:r>
              <a:rPr lang="en-US" altLang="zh-CN" dirty="0">
                <a:solidFill>
                  <a:srgbClr val="0000C0"/>
                </a:solidFill>
                <a:latin typeface="Calibri" panose="020F0502020204030204" pitchFamily="34" charset="0"/>
              </a:rPr>
              <a:t>    btn2</a:t>
            </a:r>
            <a:r>
              <a:rPr lang="en-US" altLang="zh-CN" dirty="0">
                <a:solidFill>
                  <a:srgbClr val="000000"/>
                </a:solidFill>
                <a:latin typeface="Calibri" panose="020F0502020204030204" pitchFamily="34" charset="0"/>
              </a:rPr>
              <a:t>.addActionListener(</a:t>
            </a:r>
          </a:p>
          <a:p>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ae</a:t>
            </a:r>
            <a:r>
              <a:rPr lang="en-US" altLang="zh-CN" dirty="0">
                <a:solidFill>
                  <a:srgbClr val="000000"/>
                </a:solidFill>
                <a:latin typeface="Calibri" panose="020F0502020204030204" pitchFamily="34" charset="0"/>
              </a:rPr>
              <a:t>)-&gt;{</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x</a:t>
            </a:r>
            <a:r>
              <a:rPr lang="en-US" altLang="zh-CN" b="1" dirty="0">
                <a:solidFill>
                  <a:srgbClr val="000000"/>
                </a:solidFill>
                <a:latin typeface="Calibri" panose="020F0502020204030204" pitchFamily="34" charset="0"/>
              </a:rPr>
              <a:t> = </a:t>
            </a:r>
            <a:r>
              <a:rPr lang="en-US" altLang="zh-CN" b="1" dirty="0" err="1">
                <a:solidFill>
                  <a:srgbClr val="000000"/>
                </a:solidFill>
                <a:latin typeface="Calibri" panose="020F0502020204030204" pitchFamily="34" charset="0"/>
              </a:rPr>
              <a:t>JOptionPane.</a:t>
            </a:r>
            <a:r>
              <a:rPr lang="en-US" altLang="zh-CN" b="1" i="1" dirty="0" err="1">
                <a:solidFill>
                  <a:srgbClr val="000000"/>
                </a:solidFill>
                <a:latin typeface="Calibri" panose="020F0502020204030204" pitchFamily="34" charset="0"/>
              </a:rPr>
              <a:t>showConfirmDialog</a:t>
            </a:r>
            <a:r>
              <a:rPr lang="en-US" altLang="zh-CN" b="1" dirty="0">
                <a:solidFill>
                  <a:srgbClr val="000000"/>
                </a:solidFill>
                <a:latin typeface="Calibri" panose="020F0502020204030204" pitchFamily="34" charset="0"/>
              </a:rPr>
              <a:t>(</a:t>
            </a:r>
            <a:r>
              <a:rPr lang="en-US" altLang="zh-CN" b="1" dirty="0">
                <a:solidFill>
                  <a:srgbClr val="6A3E3E"/>
                </a:solidFill>
                <a:latin typeface="Calibri" panose="020F0502020204030204" pitchFamily="34" charset="0"/>
              </a:rPr>
              <a:t>frame</a:t>
            </a:r>
            <a:r>
              <a:rPr lang="en-US" altLang="zh-CN" b="1" dirty="0">
                <a:solidFill>
                  <a:srgbClr val="000000"/>
                </a:solidFill>
                <a:latin typeface="Calibri" panose="020F0502020204030204" pitchFamily="34" charset="0"/>
              </a:rPr>
              <a:t>, </a:t>
            </a:r>
            <a:r>
              <a:rPr lang="en-US" altLang="zh-CN" b="1" dirty="0">
                <a:solidFill>
                  <a:srgbClr val="2A00FF"/>
                </a:solidFill>
                <a:latin typeface="Calibri" panose="020F0502020204030204" pitchFamily="34" charset="0"/>
              </a:rPr>
              <a:t>"Are you ready?"</a:t>
            </a:r>
            <a:r>
              <a:rPr lang="en-US" altLang="zh-CN" b="1" dirty="0">
                <a:solidFill>
                  <a:srgbClr val="000000"/>
                </a:solidFill>
                <a:latin typeface="Calibri" panose="020F0502020204030204" pitchFamily="34" charset="0"/>
              </a:rPr>
              <a:t>, </a:t>
            </a:r>
            <a:r>
              <a:rPr lang="en-US" altLang="zh-CN" b="1" dirty="0">
                <a:solidFill>
                  <a:srgbClr val="2A00FF"/>
                </a:solidFill>
                <a:latin typeface="Calibri" panose="020F0502020204030204" pitchFamily="34" charset="0"/>
              </a:rPr>
              <a:t>"Confirm Dialog"</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JOptionPane.</a:t>
            </a:r>
            <a:r>
              <a:rPr lang="en-US" altLang="zh-CN" b="1" dirty="0" err="1">
                <a:solidFill>
                  <a:srgbClr val="0000C0"/>
                </a:solidFill>
                <a:latin typeface="Calibri" panose="020F0502020204030204" pitchFamily="34" charset="0"/>
              </a:rPr>
              <a:t>YES_NO_CANCEL_OPTION</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label</a:t>
            </a:r>
            <a:r>
              <a:rPr lang="en-US" altLang="zh-CN" dirty="0" err="1">
                <a:solidFill>
                  <a:srgbClr val="000000"/>
                </a:solidFill>
                <a:latin typeface="Calibri" panose="020F0502020204030204" pitchFamily="34" charset="0"/>
              </a:rPr>
              <a:t>.setText</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"Confirm dialog returns "</a:t>
            </a:r>
            <a:r>
              <a:rPr lang="en-US" altLang="zh-CN" dirty="0">
                <a:solidFill>
                  <a:srgbClr val="000000"/>
                </a:solidFill>
                <a:latin typeface="Calibri" panose="020F0502020204030204" pitchFamily="34" charset="0"/>
              </a:rPr>
              <a:t> + </a:t>
            </a:r>
            <a:r>
              <a:rPr lang="en-US" altLang="zh-CN" dirty="0">
                <a:solidFill>
                  <a:srgbClr val="6A3E3E"/>
                </a:solidFill>
                <a:latin typeface="Calibri" panose="020F0502020204030204" pitchFamily="34" charset="0"/>
              </a:rPr>
              <a:t>x</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C0"/>
                </a:solidFill>
                <a:latin typeface="Calibri" panose="020F0502020204030204" pitchFamily="34" charset="0"/>
              </a:rPr>
              <a:t>    btn3</a:t>
            </a:r>
            <a:r>
              <a:rPr lang="en-US" altLang="zh-CN" dirty="0">
                <a:solidFill>
                  <a:srgbClr val="000000"/>
                </a:solidFill>
                <a:latin typeface="Calibri" panose="020F0502020204030204" pitchFamily="34" charset="0"/>
              </a:rPr>
              <a:t>.addActionListener(</a:t>
            </a:r>
          </a:p>
          <a:p>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ae</a:t>
            </a:r>
            <a:r>
              <a:rPr lang="en-US" altLang="zh-CN" dirty="0">
                <a:solidFill>
                  <a:srgbClr val="000000"/>
                </a:solidFill>
                <a:latin typeface="Calibri" panose="020F0502020204030204" pitchFamily="34" charset="0"/>
              </a:rPr>
              <a:t>)-&gt;{</a:t>
            </a:r>
          </a:p>
          <a:p>
            <a:r>
              <a:rPr lang="en-US" altLang="zh-CN" dirty="0">
                <a:solidFill>
                  <a:srgbClr val="000000"/>
                </a:solidFill>
                <a:latin typeface="Calibri" panose="020F0502020204030204" pitchFamily="34" charset="0"/>
              </a:rPr>
              <a:t>         String </a:t>
            </a:r>
            <a:r>
              <a:rPr lang="en-US" altLang="zh-CN" dirty="0">
                <a:solidFill>
                  <a:srgbClr val="6A3E3E"/>
                </a:solidFill>
                <a:latin typeface="Calibri" panose="020F0502020204030204" pitchFamily="34" charset="0"/>
              </a:rPr>
              <a:t>result</a:t>
            </a:r>
            <a:r>
              <a:rPr lang="en-US" altLang="zh-CN" dirty="0">
                <a:solidFill>
                  <a:srgbClr val="000000"/>
                </a:solidFill>
                <a:latin typeface="Calibri" panose="020F0502020204030204" pitchFamily="34" charset="0"/>
              </a:rPr>
              <a:t> = </a:t>
            </a:r>
            <a:r>
              <a:rPr lang="en-US" altLang="zh-CN" dirty="0" err="1">
                <a:solidFill>
                  <a:srgbClr val="000000"/>
                </a:solidFill>
                <a:latin typeface="Calibri" panose="020F0502020204030204" pitchFamily="34" charset="0"/>
              </a:rPr>
              <a:t>JOptionPane.</a:t>
            </a:r>
            <a:r>
              <a:rPr lang="en-US" altLang="zh-CN" i="1" dirty="0" err="1">
                <a:solidFill>
                  <a:srgbClr val="000000"/>
                </a:solidFill>
                <a:latin typeface="Calibri" panose="020F0502020204030204" pitchFamily="34" charset="0"/>
              </a:rPr>
              <a:t>showInputDialog</a:t>
            </a:r>
            <a:r>
              <a:rPr lang="en-US" altLang="zh-CN" dirty="0">
                <a:solidFill>
                  <a:srgbClr val="000000"/>
                </a:solidFill>
                <a:latin typeface="Calibri" panose="020F0502020204030204" pitchFamily="34" charset="0"/>
              </a:rPr>
              <a:t>(</a:t>
            </a:r>
            <a:r>
              <a:rPr lang="en-US" altLang="zh-CN" dirty="0">
                <a:solidFill>
                  <a:srgbClr val="6A3E3E"/>
                </a:solidFill>
                <a:latin typeface="Calibri" panose="020F0502020204030204" pitchFamily="34" charset="0"/>
              </a:rPr>
              <a:t>frame</a:t>
            </a:r>
            <a:r>
              <a:rPr lang="en-US" altLang="zh-CN" dirty="0">
                <a:solidFill>
                  <a:srgbClr val="000000"/>
                </a:solidFill>
                <a:latin typeface="Calibri" panose="020F0502020204030204" pitchFamily="34" charset="0"/>
              </a:rPr>
              <a:t>, </a:t>
            </a:r>
            <a:r>
              <a:rPr lang="en-US" altLang="zh-CN" dirty="0">
                <a:solidFill>
                  <a:srgbClr val="2A00FF"/>
                </a:solidFill>
                <a:latin typeface="Calibri" panose="020F0502020204030204" pitchFamily="34" charset="0"/>
              </a:rPr>
              <a:t>"Input </a:t>
            </a:r>
            <a:r>
              <a:rPr lang="en-US" altLang="zh-CN" dirty="0" err="1">
                <a:solidFill>
                  <a:srgbClr val="2A00FF"/>
                </a:solidFill>
                <a:latin typeface="Calibri" panose="020F0502020204030204" pitchFamily="34" charset="0"/>
              </a:rPr>
              <a:t>content:"</a:t>
            </a:r>
            <a:r>
              <a:rPr lang="en-US" altLang="zh-CN" dirty="0" err="1">
                <a:solidFill>
                  <a:srgbClr val="000000"/>
                </a:solidFill>
                <a:latin typeface="Calibri" panose="020F0502020204030204" pitchFamily="34" charset="0"/>
              </a:rPr>
              <a:t>,</a:t>
            </a:r>
            <a:r>
              <a:rPr lang="en-US" altLang="zh-CN" dirty="0" err="1">
                <a:solidFill>
                  <a:srgbClr val="2A00FF"/>
                </a:solidFill>
                <a:latin typeface="Calibri" panose="020F0502020204030204" pitchFamily="34" charset="0"/>
              </a:rPr>
              <a:t>"Input</a:t>
            </a:r>
            <a:r>
              <a:rPr lang="en-US" altLang="zh-CN" dirty="0">
                <a:solidFill>
                  <a:srgbClr val="2A00FF"/>
                </a:solidFill>
                <a:latin typeface="Calibri" panose="020F0502020204030204" pitchFamily="34" charset="0"/>
              </a:rPr>
              <a:t> Dialog"</a:t>
            </a:r>
            <a:r>
              <a:rPr lang="en-US" altLang="zh-CN" dirty="0">
                <a:solidFill>
                  <a:srgbClr val="000000"/>
                </a:solidFill>
                <a:latin typeface="Calibri" panose="020F0502020204030204" pitchFamily="34" charset="0"/>
              </a:rPr>
              <a:t>,</a:t>
            </a:r>
            <a:r>
              <a:rPr lang="en-US" altLang="zh-CN" dirty="0" err="1">
                <a:solidFill>
                  <a:srgbClr val="000000"/>
                </a:solidFill>
                <a:latin typeface="Calibri" panose="020F0502020204030204" pitchFamily="34" charset="0"/>
              </a:rPr>
              <a:t>JOptionPane.</a:t>
            </a:r>
            <a:r>
              <a:rPr lang="en-US" altLang="zh-CN" b="1" dirty="0" err="1">
                <a:solidFill>
                  <a:srgbClr val="0000C0"/>
                </a:solidFill>
                <a:latin typeface="Calibri" panose="020F0502020204030204" pitchFamily="34" charset="0"/>
              </a:rPr>
              <a:t>PLAIN_MESSAGE</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label</a:t>
            </a:r>
            <a:r>
              <a:rPr lang="en-US" altLang="zh-CN" dirty="0" err="1">
                <a:solidFill>
                  <a:srgbClr val="000000"/>
                </a:solidFill>
                <a:latin typeface="Calibri" panose="020F0502020204030204" pitchFamily="34" charset="0"/>
              </a:rPr>
              <a:t>.setText</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"Input dialog returns "</a:t>
            </a:r>
            <a:r>
              <a:rPr lang="en-US" altLang="zh-CN" dirty="0">
                <a:solidFill>
                  <a:srgbClr val="000000"/>
                </a:solidFill>
                <a:latin typeface="Calibri" panose="020F0502020204030204" pitchFamily="34" charset="0"/>
              </a:rPr>
              <a:t> + </a:t>
            </a:r>
            <a:r>
              <a:rPr lang="en-US" altLang="zh-CN" dirty="0">
                <a:solidFill>
                  <a:srgbClr val="6A3E3E"/>
                </a:solidFill>
                <a:latin typeface="Calibri" panose="020F0502020204030204" pitchFamily="34" charset="0"/>
              </a:rPr>
              <a:t>result</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C0"/>
                </a:solidFill>
                <a:latin typeface="Calibri" panose="020F0502020204030204" pitchFamily="34" charset="0"/>
              </a:rPr>
              <a:t>    label</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JLabel</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frame</a:t>
            </a:r>
            <a:r>
              <a:rPr lang="en-US" altLang="zh-CN" dirty="0" err="1">
                <a:solidFill>
                  <a:srgbClr val="000000"/>
                </a:solidFill>
                <a:latin typeface="Calibri" panose="020F0502020204030204" pitchFamily="34" charset="0"/>
              </a:rPr>
              <a:t>.add</a:t>
            </a:r>
            <a:r>
              <a:rPr lang="en-US" altLang="zh-CN" dirty="0">
                <a:solidFill>
                  <a:srgbClr val="000000"/>
                </a:solidFill>
                <a:latin typeface="Calibri" panose="020F0502020204030204" pitchFamily="34" charset="0"/>
              </a:rPr>
              <a:t>(</a:t>
            </a:r>
            <a:r>
              <a:rPr lang="en-US" altLang="zh-CN" dirty="0">
                <a:solidFill>
                  <a:srgbClr val="0000C0"/>
                </a:solidFill>
                <a:latin typeface="Calibri" panose="020F0502020204030204" pitchFamily="34" charset="0"/>
              </a:rPr>
              <a:t>btn1</a:t>
            </a:r>
            <a:r>
              <a:rPr lang="en-US" altLang="zh-CN" dirty="0">
                <a:solidFill>
                  <a:srgbClr val="000000"/>
                </a:solidFill>
                <a:latin typeface="Calibri" panose="020F0502020204030204" pitchFamily="34" charset="0"/>
              </a:rPr>
              <a:t>);</a:t>
            </a:r>
            <a:r>
              <a:rPr lang="en-US" altLang="zh-CN" dirty="0" err="1">
                <a:solidFill>
                  <a:srgbClr val="6A3E3E"/>
                </a:solidFill>
                <a:latin typeface="Calibri" panose="020F0502020204030204" pitchFamily="34" charset="0"/>
              </a:rPr>
              <a:t>frame</a:t>
            </a:r>
            <a:r>
              <a:rPr lang="en-US" altLang="zh-CN" dirty="0" err="1">
                <a:solidFill>
                  <a:srgbClr val="000000"/>
                </a:solidFill>
                <a:latin typeface="Calibri" panose="020F0502020204030204" pitchFamily="34" charset="0"/>
              </a:rPr>
              <a:t>.add</a:t>
            </a:r>
            <a:r>
              <a:rPr lang="en-US" altLang="zh-CN" dirty="0">
                <a:solidFill>
                  <a:srgbClr val="000000"/>
                </a:solidFill>
                <a:latin typeface="Calibri" panose="020F0502020204030204" pitchFamily="34" charset="0"/>
              </a:rPr>
              <a:t>(</a:t>
            </a:r>
            <a:r>
              <a:rPr lang="en-US" altLang="zh-CN" dirty="0">
                <a:solidFill>
                  <a:srgbClr val="0000C0"/>
                </a:solidFill>
                <a:latin typeface="Calibri" panose="020F0502020204030204" pitchFamily="34" charset="0"/>
              </a:rPr>
              <a:t>btn2</a:t>
            </a:r>
            <a:r>
              <a:rPr lang="en-US" altLang="zh-CN" dirty="0">
                <a:solidFill>
                  <a:srgbClr val="000000"/>
                </a:solidFill>
                <a:latin typeface="Calibri" panose="020F0502020204030204" pitchFamily="34" charset="0"/>
              </a:rPr>
              <a:t>);</a:t>
            </a:r>
            <a:r>
              <a:rPr lang="en-US" altLang="zh-CN" dirty="0" err="1">
                <a:solidFill>
                  <a:srgbClr val="6A3E3E"/>
                </a:solidFill>
                <a:latin typeface="Calibri" panose="020F0502020204030204" pitchFamily="34" charset="0"/>
              </a:rPr>
              <a:t>frame</a:t>
            </a:r>
            <a:r>
              <a:rPr lang="en-US" altLang="zh-CN" dirty="0" err="1">
                <a:solidFill>
                  <a:srgbClr val="000000"/>
                </a:solidFill>
                <a:latin typeface="Calibri" panose="020F0502020204030204" pitchFamily="34" charset="0"/>
              </a:rPr>
              <a:t>.add</a:t>
            </a:r>
            <a:r>
              <a:rPr lang="en-US" altLang="zh-CN" dirty="0">
                <a:solidFill>
                  <a:srgbClr val="000000"/>
                </a:solidFill>
                <a:latin typeface="Calibri" panose="020F0502020204030204" pitchFamily="34" charset="0"/>
              </a:rPr>
              <a:t>(</a:t>
            </a:r>
            <a:r>
              <a:rPr lang="en-US" altLang="zh-CN" dirty="0">
                <a:solidFill>
                  <a:srgbClr val="0000C0"/>
                </a:solidFill>
                <a:latin typeface="Calibri" panose="020F0502020204030204" pitchFamily="34" charset="0"/>
              </a:rPr>
              <a:t>btn3</a:t>
            </a:r>
            <a:r>
              <a:rPr lang="en-US" altLang="zh-CN"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frame</a:t>
            </a:r>
            <a:r>
              <a:rPr lang="en-US" altLang="zh-CN" dirty="0" err="1">
                <a:solidFill>
                  <a:srgbClr val="000000"/>
                </a:solidFill>
                <a:latin typeface="Calibri" panose="020F0502020204030204" pitchFamily="34" charset="0"/>
              </a:rPr>
              <a:t>.add</a:t>
            </a:r>
            <a:r>
              <a:rPr lang="en-US" altLang="zh-CN" dirty="0">
                <a:solidFill>
                  <a:srgbClr val="000000"/>
                </a:solidFill>
                <a:latin typeface="Calibri" panose="020F0502020204030204" pitchFamily="34" charset="0"/>
              </a:rPr>
              <a:t>(</a:t>
            </a:r>
            <a:r>
              <a:rPr lang="en-US" altLang="zh-CN" dirty="0">
                <a:solidFill>
                  <a:srgbClr val="0000C0"/>
                </a:solidFill>
                <a:latin typeface="Calibri" panose="020F0502020204030204" pitchFamily="34" charset="0"/>
              </a:rPr>
              <a:t>label</a:t>
            </a:r>
            <a:r>
              <a:rPr lang="en-US" altLang="zh-CN"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frame</a:t>
            </a:r>
            <a:r>
              <a:rPr lang="en-US" altLang="zh-CN" dirty="0" err="1">
                <a:solidFill>
                  <a:srgbClr val="000000"/>
                </a:solidFill>
                <a:latin typeface="Calibri" panose="020F0502020204030204" pitchFamily="34" charset="0"/>
              </a:rPr>
              <a:t>.setVisible</a:t>
            </a:r>
            <a:r>
              <a:rPr lang="en-US" altLang="zh-CN"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true</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endParaRPr lang="zh-CN" altLang="en-US" dirty="0">
              <a:latin typeface="Calibri" panose="020F0502020204030204" pitchFamily="34" charset="0"/>
            </a:endParaRP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SwingUtilities.</a:t>
            </a:r>
            <a:r>
              <a:rPr lang="en-US" altLang="zh-CN" i="1" dirty="0" err="1">
                <a:solidFill>
                  <a:srgbClr val="000000"/>
                </a:solidFill>
                <a:latin typeface="Calibri" panose="020F0502020204030204" pitchFamily="34" charset="0"/>
              </a:rPr>
              <a:t>invokeLater</a:t>
            </a:r>
            <a:r>
              <a:rPr lang="en-US" altLang="zh-CN" i="1" dirty="0">
                <a:solidFill>
                  <a:srgbClr val="000000"/>
                </a:solidFill>
                <a:latin typeface="Calibri" panose="020F0502020204030204" pitchFamily="34" charset="0"/>
              </a:rPr>
              <a:t>(</a:t>
            </a:r>
            <a:r>
              <a:rPr lang="en-US" altLang="zh-CN" i="1" dirty="0" err="1">
                <a:solidFill>
                  <a:srgbClr val="000000"/>
                </a:solidFill>
                <a:latin typeface="Calibri" panose="020F0502020204030204" pitchFamily="34" charset="0"/>
              </a:rPr>
              <a:t>DialogDemo</a:t>
            </a:r>
            <a:r>
              <a:rPr lang="en-US" altLang="zh-CN" i="1" dirty="0">
                <a:solidFill>
                  <a:srgbClr val="000000"/>
                </a:solidFill>
                <a:latin typeface="Calibri" panose="020F0502020204030204" pitchFamily="34" charset="0"/>
              </a:rPr>
              <a:t>::</a:t>
            </a:r>
            <a:r>
              <a:rPr lang="en-US" altLang="zh-CN" b="1" i="1" dirty="0">
                <a:solidFill>
                  <a:srgbClr val="7F0055"/>
                </a:solidFill>
                <a:latin typeface="Calibri" panose="020F0502020204030204" pitchFamily="34" charset="0"/>
              </a:rPr>
              <a:t>new</a:t>
            </a:r>
            <a:r>
              <a:rPr lang="en-US" altLang="zh-CN" b="1" i="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endParaRPr lang="zh-CN" altLang="en-US" dirty="0">
              <a:latin typeface="Calibri" panose="020F0502020204030204" pitchFamily="34" charset="0"/>
            </a:endParaRP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8515107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078782A-4649-4E7B-97DA-F52492238484}"/>
              </a:ext>
            </a:extLst>
          </p:cNvPr>
          <p:cNvPicPr>
            <a:picLocks noChangeAspect="1"/>
          </p:cNvPicPr>
          <p:nvPr/>
        </p:nvPicPr>
        <p:blipFill>
          <a:blip r:embed="rId2"/>
          <a:stretch>
            <a:fillRect/>
          </a:stretch>
        </p:blipFill>
        <p:spPr>
          <a:xfrm>
            <a:off x="1945311" y="630331"/>
            <a:ext cx="3822443" cy="1683017"/>
          </a:xfrm>
          <a:prstGeom prst="rect">
            <a:avLst/>
          </a:prstGeom>
        </p:spPr>
      </p:pic>
      <p:pic>
        <p:nvPicPr>
          <p:cNvPr id="5" name="图片 4">
            <a:extLst>
              <a:ext uri="{FF2B5EF4-FFF2-40B4-BE49-F238E27FC236}">
                <a16:creationId xmlns:a16="http://schemas.microsoft.com/office/drawing/2014/main" id="{2F6051FF-5EE8-45C9-A5FE-DB59A3B16F58}"/>
              </a:ext>
            </a:extLst>
          </p:cNvPr>
          <p:cNvPicPr>
            <a:picLocks noChangeAspect="1"/>
          </p:cNvPicPr>
          <p:nvPr/>
        </p:nvPicPr>
        <p:blipFill>
          <a:blip r:embed="rId3"/>
          <a:stretch>
            <a:fillRect/>
          </a:stretch>
        </p:blipFill>
        <p:spPr>
          <a:xfrm>
            <a:off x="1945311" y="2698282"/>
            <a:ext cx="3822443" cy="1683017"/>
          </a:xfrm>
          <a:prstGeom prst="rect">
            <a:avLst/>
          </a:prstGeom>
        </p:spPr>
      </p:pic>
      <p:pic>
        <p:nvPicPr>
          <p:cNvPr id="6" name="图片 5">
            <a:extLst>
              <a:ext uri="{FF2B5EF4-FFF2-40B4-BE49-F238E27FC236}">
                <a16:creationId xmlns:a16="http://schemas.microsoft.com/office/drawing/2014/main" id="{3E535EE3-61C6-4048-8504-54987552FCE6}"/>
              </a:ext>
            </a:extLst>
          </p:cNvPr>
          <p:cNvPicPr>
            <a:picLocks noChangeAspect="1"/>
          </p:cNvPicPr>
          <p:nvPr/>
        </p:nvPicPr>
        <p:blipFill>
          <a:blip r:embed="rId4"/>
          <a:stretch>
            <a:fillRect/>
          </a:stretch>
        </p:blipFill>
        <p:spPr>
          <a:xfrm>
            <a:off x="1945311" y="4766233"/>
            <a:ext cx="3822443" cy="1854170"/>
          </a:xfrm>
          <a:prstGeom prst="rect">
            <a:avLst/>
          </a:prstGeom>
        </p:spPr>
      </p:pic>
    </p:spTree>
    <p:extLst>
      <p:ext uri="{BB962C8B-B14F-4D97-AF65-F5344CB8AC3E}">
        <p14:creationId xmlns:p14="http://schemas.microsoft.com/office/powerpoint/2010/main" val="5227062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E2C78A-243C-431D-AD41-FE5A42FF11A4}"/>
              </a:ext>
            </a:extLst>
          </p:cNvPr>
          <p:cNvSpPr>
            <a:spLocks noGrp="1"/>
          </p:cNvSpPr>
          <p:nvPr>
            <p:ph type="title"/>
          </p:nvPr>
        </p:nvSpPr>
        <p:spPr/>
        <p:txBody>
          <a:bodyPr/>
          <a:lstStyle/>
          <a:p>
            <a:r>
              <a:rPr lang="en-US" altLang="zh-CN" b="1" dirty="0">
                <a:solidFill>
                  <a:srgbClr val="FF0000"/>
                </a:solidFill>
              </a:rPr>
              <a:t>File Dialog</a:t>
            </a:r>
            <a:endParaRPr lang="zh-CN" altLang="en-US" b="1" dirty="0">
              <a:solidFill>
                <a:srgbClr val="FF0000"/>
              </a:solidFill>
            </a:endParaRPr>
          </a:p>
        </p:txBody>
      </p:sp>
      <p:sp>
        <p:nvSpPr>
          <p:cNvPr id="3" name="内容占位符 2">
            <a:extLst>
              <a:ext uri="{FF2B5EF4-FFF2-40B4-BE49-F238E27FC236}">
                <a16:creationId xmlns:a16="http://schemas.microsoft.com/office/drawing/2014/main" id="{E011BB8C-FB43-4A4A-9640-812DE297F60B}"/>
              </a:ext>
            </a:extLst>
          </p:cNvPr>
          <p:cNvSpPr>
            <a:spLocks noGrp="1"/>
          </p:cNvSpPr>
          <p:nvPr>
            <p:ph idx="1"/>
          </p:nvPr>
        </p:nvSpPr>
        <p:spPr/>
        <p:txBody>
          <a:bodyPr/>
          <a:lstStyle/>
          <a:p>
            <a:r>
              <a:rPr lang="en-US" altLang="zh-CN" b="1" dirty="0" err="1"/>
              <a:t>JFileChoose</a:t>
            </a:r>
            <a:r>
              <a:rPr lang="en-US" altLang="zh-CN" dirty="0"/>
              <a:t> class will create a file dialog. First, by calling the default constructor to initiate an instance:</a:t>
            </a:r>
          </a:p>
          <a:p>
            <a:pPr lvl="1"/>
            <a:r>
              <a:rPr lang="en-US" altLang="zh-CN" dirty="0" err="1"/>
              <a:t>JFileChoose</a:t>
            </a:r>
            <a:r>
              <a:rPr lang="en-US" altLang="zh-CN" dirty="0"/>
              <a:t> fc = new </a:t>
            </a:r>
            <a:r>
              <a:rPr lang="en-US" altLang="zh-CN" dirty="0" err="1"/>
              <a:t>JFileChoose</a:t>
            </a:r>
            <a:r>
              <a:rPr lang="en-US" altLang="zh-CN" dirty="0"/>
              <a:t>();</a:t>
            </a:r>
          </a:p>
          <a:p>
            <a:r>
              <a:rPr lang="en-US" altLang="zh-CN" dirty="0"/>
              <a:t>Then call the </a:t>
            </a:r>
            <a:r>
              <a:rPr lang="en-US" altLang="zh-CN" b="1" dirty="0" err="1"/>
              <a:t>showSaveDialog</a:t>
            </a:r>
            <a:r>
              <a:rPr lang="en-US" altLang="zh-CN" b="1" dirty="0"/>
              <a:t>()</a:t>
            </a:r>
            <a:r>
              <a:rPr lang="en-US" altLang="zh-CN" dirty="0"/>
              <a:t> method to open a “Save as…” dialog or </a:t>
            </a:r>
            <a:r>
              <a:rPr lang="en-US" altLang="zh-CN" dirty="0" err="1"/>
              <a:t>showOpenDialog</a:t>
            </a:r>
            <a:r>
              <a:rPr lang="en-US" altLang="zh-CN" dirty="0"/>
              <a:t>() method to open an “Open file” dialog.</a:t>
            </a:r>
          </a:p>
          <a:p>
            <a:pPr lvl="1"/>
            <a:r>
              <a:rPr lang="en-US" altLang="zh-CN" dirty="0"/>
              <a:t>public int </a:t>
            </a:r>
            <a:r>
              <a:rPr lang="en-US" altLang="zh-CN" dirty="0" err="1"/>
              <a:t>showSaveDialog</a:t>
            </a:r>
            <a:r>
              <a:rPr lang="en-US" altLang="zh-CN" dirty="0"/>
              <a:t>(Component </a:t>
            </a:r>
            <a:r>
              <a:rPr lang="en-US" altLang="zh-CN" i="1" dirty="0"/>
              <a:t>parent</a:t>
            </a:r>
            <a:r>
              <a:rPr lang="en-US" altLang="zh-CN" dirty="0"/>
              <a:t>);</a:t>
            </a:r>
          </a:p>
          <a:p>
            <a:pPr lvl="1"/>
            <a:r>
              <a:rPr lang="en-US" altLang="zh-CN" dirty="0"/>
              <a:t>public int </a:t>
            </a:r>
            <a:r>
              <a:rPr lang="en-US" altLang="zh-CN" dirty="0" err="1"/>
              <a:t>showOpenDialog</a:t>
            </a:r>
            <a:r>
              <a:rPr lang="en-US" altLang="zh-CN" dirty="0"/>
              <a:t>(Component </a:t>
            </a:r>
            <a:r>
              <a:rPr lang="en-US" altLang="zh-CN" i="1" dirty="0"/>
              <a:t>parent</a:t>
            </a:r>
            <a:r>
              <a:rPr lang="en-US" altLang="zh-CN" dirty="0"/>
              <a:t>);</a:t>
            </a:r>
          </a:p>
          <a:p>
            <a:r>
              <a:rPr lang="en-US" altLang="zh-CN" dirty="0"/>
              <a:t>Here, </a:t>
            </a:r>
            <a:r>
              <a:rPr lang="en-US" altLang="zh-CN" i="1" dirty="0"/>
              <a:t>parent</a:t>
            </a:r>
            <a:r>
              <a:rPr lang="en-US" altLang="zh-CN" dirty="0"/>
              <a:t> is the container that  holds the dialog. If the return value is 0, then the file will be operated.</a:t>
            </a:r>
            <a:endParaRPr lang="zh-CN" altLang="en-US" dirty="0"/>
          </a:p>
        </p:txBody>
      </p:sp>
    </p:spTree>
    <p:extLst>
      <p:ext uri="{BB962C8B-B14F-4D97-AF65-F5344CB8AC3E}">
        <p14:creationId xmlns:p14="http://schemas.microsoft.com/office/powerpoint/2010/main" val="13791377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9E57BD5-3776-43F5-9654-96CF8EF57E4D}"/>
              </a:ext>
            </a:extLst>
          </p:cNvPr>
          <p:cNvSpPr/>
          <p:nvPr/>
        </p:nvSpPr>
        <p:spPr>
          <a:xfrm>
            <a:off x="745588" y="335845"/>
            <a:ext cx="6288257" cy="6186309"/>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FileDialogDemo</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implements</a:t>
            </a:r>
            <a:r>
              <a:rPr lang="en-US" altLang="zh-CN" b="1" dirty="0">
                <a:solidFill>
                  <a:srgbClr val="000000"/>
                </a:solidFill>
                <a:latin typeface="Calibri" panose="020F0502020204030204" pitchFamily="34" charset="0"/>
              </a:rPr>
              <a:t> ActionListener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JFrame</a:t>
            </a:r>
            <a:r>
              <a:rPr lang="en-US" altLang="zh-CN" dirty="0">
                <a:solidFill>
                  <a:srgbClr val="000000"/>
                </a:solidFill>
                <a:latin typeface="Calibri" panose="020F0502020204030204" pitchFamily="34" charset="0"/>
              </a:rPr>
              <a:t> </a:t>
            </a:r>
            <a:r>
              <a:rPr lang="en-US" altLang="zh-CN" dirty="0">
                <a:solidFill>
                  <a:srgbClr val="0000C0"/>
                </a:solidFill>
                <a:latin typeface="Calibri" panose="020F0502020204030204" pitchFamily="34" charset="0"/>
              </a:rPr>
              <a:t>frame</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JButton</a:t>
            </a:r>
            <a:r>
              <a:rPr lang="en-US" altLang="zh-CN" dirty="0">
                <a:solidFill>
                  <a:srgbClr val="000000"/>
                </a:solidFill>
                <a:latin typeface="Calibri" panose="020F0502020204030204" pitchFamily="34" charset="0"/>
              </a:rPr>
              <a:t> </a:t>
            </a:r>
            <a:r>
              <a:rPr lang="en-US" altLang="zh-CN" dirty="0" err="1">
                <a:solidFill>
                  <a:srgbClr val="0000C0"/>
                </a:solidFill>
                <a:latin typeface="Calibri" panose="020F0502020204030204" pitchFamily="34" charset="0"/>
              </a:rPr>
              <a:t>btn</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JTextField</a:t>
            </a:r>
            <a:r>
              <a:rPr lang="en-US" altLang="zh-CN" dirty="0">
                <a:solidFill>
                  <a:srgbClr val="000000"/>
                </a:solidFill>
                <a:latin typeface="Calibri" panose="020F0502020204030204" pitchFamily="34" charset="0"/>
              </a:rPr>
              <a:t> </a:t>
            </a:r>
            <a:r>
              <a:rPr lang="en-US" altLang="zh-CN" dirty="0">
                <a:solidFill>
                  <a:srgbClr val="0000C0"/>
                </a:solidFill>
                <a:latin typeface="Calibri" panose="020F0502020204030204" pitchFamily="34" charset="0"/>
              </a:rPr>
              <a:t>text</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JTextArea</a:t>
            </a:r>
            <a:r>
              <a:rPr lang="en-US" altLang="zh-CN" dirty="0">
                <a:solidFill>
                  <a:srgbClr val="000000"/>
                </a:solidFill>
                <a:latin typeface="Calibri" panose="020F0502020204030204" pitchFamily="34" charset="0"/>
              </a:rPr>
              <a:t> </a:t>
            </a:r>
            <a:r>
              <a:rPr lang="en-US" altLang="zh-CN" dirty="0">
                <a:solidFill>
                  <a:srgbClr val="0000C0"/>
                </a:solidFill>
                <a:latin typeface="Calibri" panose="020F0502020204030204" pitchFamily="34" charset="0"/>
              </a:rPr>
              <a:t>area</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FileDialogDemo</a:t>
            </a:r>
            <a:r>
              <a:rPr lang="en-US" altLang="zh-CN" dirty="0">
                <a:solidFill>
                  <a:srgbClr val="000000"/>
                </a:solidFill>
                <a:latin typeface="Calibri" panose="020F0502020204030204" pitchFamily="34" charset="0"/>
              </a:rPr>
              <a:t>(){</a:t>
            </a:r>
          </a:p>
          <a:p>
            <a:r>
              <a:rPr lang="nn-NO" altLang="zh-CN" dirty="0">
                <a:solidFill>
                  <a:srgbClr val="0000C0"/>
                </a:solidFill>
                <a:latin typeface="Calibri" panose="020F0502020204030204" pitchFamily="34" charset="0"/>
              </a:rPr>
              <a:t>    frame</a:t>
            </a:r>
            <a:r>
              <a:rPr lang="nn-NO" altLang="zh-CN" dirty="0">
                <a:solidFill>
                  <a:srgbClr val="000000"/>
                </a:solidFill>
                <a:latin typeface="Calibri" panose="020F0502020204030204" pitchFamily="34" charset="0"/>
              </a:rPr>
              <a:t> = </a:t>
            </a:r>
            <a:r>
              <a:rPr lang="nn-NO" altLang="zh-CN" b="1" dirty="0">
                <a:solidFill>
                  <a:srgbClr val="7F0055"/>
                </a:solidFill>
                <a:latin typeface="Calibri" panose="020F0502020204030204" pitchFamily="34" charset="0"/>
              </a:rPr>
              <a:t>new</a:t>
            </a:r>
            <a:r>
              <a:rPr lang="nn-NO" altLang="zh-CN" b="1" dirty="0">
                <a:solidFill>
                  <a:srgbClr val="000000"/>
                </a:solidFill>
                <a:latin typeface="Calibri" panose="020F0502020204030204" pitchFamily="34" charset="0"/>
              </a:rPr>
              <a:t> JFrame(</a:t>
            </a:r>
            <a:r>
              <a:rPr lang="nn-NO" altLang="zh-CN" b="1" dirty="0">
                <a:solidFill>
                  <a:srgbClr val="2A00FF"/>
                </a:solidFill>
                <a:latin typeface="Calibri" panose="020F0502020204030204" pitchFamily="34" charset="0"/>
              </a:rPr>
              <a:t>"File Dialog Demo"</a:t>
            </a:r>
            <a:r>
              <a:rPr lang="nn-NO"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frame</a:t>
            </a:r>
            <a:r>
              <a:rPr lang="en-US" altLang="zh-CN" dirty="0" err="1">
                <a:solidFill>
                  <a:srgbClr val="000000"/>
                </a:solidFill>
                <a:latin typeface="Calibri" panose="020F0502020204030204" pitchFamily="34" charset="0"/>
              </a:rPr>
              <a:t>.setBounds</a:t>
            </a:r>
            <a:r>
              <a:rPr lang="en-US" altLang="zh-CN" dirty="0">
                <a:solidFill>
                  <a:srgbClr val="000000"/>
                </a:solidFill>
                <a:latin typeface="Calibri" panose="020F0502020204030204" pitchFamily="34" charset="0"/>
              </a:rPr>
              <a:t>(100,100,400,400);</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frame</a:t>
            </a:r>
            <a:r>
              <a:rPr lang="en-US" altLang="zh-CN" dirty="0" err="1">
                <a:solidFill>
                  <a:srgbClr val="000000"/>
                </a:solidFill>
                <a:latin typeface="Calibri" panose="020F0502020204030204" pitchFamily="34" charset="0"/>
              </a:rPr>
              <a:t>.setDefaultCloseOperation</a:t>
            </a:r>
            <a:r>
              <a:rPr lang="en-US" altLang="zh-CN" dirty="0">
                <a:solidFill>
                  <a:srgbClr val="000000"/>
                </a:solidFill>
                <a:latin typeface="Calibri" panose="020F0502020204030204" pitchFamily="34" charset="0"/>
              </a:rPr>
              <a:t>(</a:t>
            </a:r>
            <a:r>
              <a:rPr lang="en-US" altLang="zh-CN" dirty="0" err="1">
                <a:solidFill>
                  <a:srgbClr val="000000"/>
                </a:solidFill>
                <a:latin typeface="Calibri" panose="020F0502020204030204" pitchFamily="34" charset="0"/>
              </a:rPr>
              <a:t>JFrame.</a:t>
            </a:r>
            <a:r>
              <a:rPr lang="en-US" altLang="zh-CN" b="1" i="1" dirty="0" err="1">
                <a:solidFill>
                  <a:srgbClr val="0000C0"/>
                </a:solidFill>
                <a:latin typeface="Calibri" panose="020F0502020204030204" pitchFamily="34" charset="0"/>
              </a:rPr>
              <a:t>EXIT_ON_CLOSE</a:t>
            </a:r>
            <a:r>
              <a:rPr lang="en-US" altLang="zh-CN" b="1" i="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frame</a:t>
            </a:r>
            <a:r>
              <a:rPr lang="en-US" altLang="zh-CN" dirty="0" err="1">
                <a:solidFill>
                  <a:srgbClr val="000000"/>
                </a:solidFill>
                <a:latin typeface="Calibri" panose="020F0502020204030204" pitchFamily="34" charset="0"/>
              </a:rPr>
              <a:t>.setLayout</a:t>
            </a:r>
            <a:r>
              <a:rPr lang="en-US" altLang="zh-CN"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FlowLayout</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btn</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JButton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"Open..."</a:t>
            </a:r>
            <a:r>
              <a:rPr lang="en-US" altLang="zh-CN" b="1" dirty="0">
                <a:solidFill>
                  <a:srgbClr val="000000"/>
                </a:solidFill>
                <a:latin typeface="Calibri" panose="020F0502020204030204" pitchFamily="34" charset="0"/>
              </a:rPr>
              <a:t>);  </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btn</a:t>
            </a:r>
            <a:r>
              <a:rPr lang="en-US" altLang="zh-CN" dirty="0" err="1">
                <a:solidFill>
                  <a:srgbClr val="000000"/>
                </a:solidFill>
                <a:latin typeface="Calibri" panose="020F0502020204030204" pitchFamily="34" charset="0"/>
              </a:rPr>
              <a:t>.addActionListener</a:t>
            </a:r>
            <a:r>
              <a:rPr lang="en-US" altLang="zh-CN"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this</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text</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JTextField</a:t>
            </a:r>
            <a:r>
              <a:rPr lang="en-US" altLang="zh-CN" b="1" dirty="0">
                <a:solidFill>
                  <a:srgbClr val="000000"/>
                </a:solidFill>
                <a:latin typeface="Calibri" panose="020F0502020204030204" pitchFamily="34" charset="0"/>
              </a:rPr>
              <a:t>(20);</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text</a:t>
            </a:r>
            <a:r>
              <a:rPr lang="en-US" altLang="zh-CN" dirty="0" err="1">
                <a:solidFill>
                  <a:srgbClr val="000000"/>
                </a:solidFill>
                <a:latin typeface="Calibri" panose="020F0502020204030204" pitchFamily="34" charset="0"/>
              </a:rPr>
              <a:t>.setEditable</a:t>
            </a:r>
            <a:r>
              <a:rPr lang="en-US" altLang="zh-CN"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false</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area</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JTextArea</a:t>
            </a:r>
            <a:r>
              <a:rPr lang="en-US" altLang="zh-CN" b="1" dirty="0">
                <a:solidFill>
                  <a:srgbClr val="000000"/>
                </a:solidFill>
                <a:latin typeface="Calibri" panose="020F0502020204030204" pitchFamily="34" charset="0"/>
              </a:rPr>
              <a:t>(10,30);</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area</a:t>
            </a:r>
            <a:r>
              <a:rPr lang="en-US" altLang="zh-CN" dirty="0" err="1">
                <a:solidFill>
                  <a:srgbClr val="000000"/>
                </a:solidFill>
                <a:latin typeface="Calibri" panose="020F0502020204030204" pitchFamily="34" charset="0"/>
              </a:rPr>
              <a:t>.setEditable</a:t>
            </a:r>
            <a:r>
              <a:rPr lang="en-US" altLang="zh-CN"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false</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JScrollPane</a:t>
            </a:r>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scroll</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JScrollPane</a:t>
            </a:r>
            <a:r>
              <a:rPr lang="en-US" altLang="zh-CN" b="1" dirty="0">
                <a:solidFill>
                  <a:srgbClr val="000000"/>
                </a:solidFill>
                <a:latin typeface="Calibri" panose="020F0502020204030204" pitchFamily="34" charset="0"/>
              </a:rPr>
              <a:t>(</a:t>
            </a:r>
            <a:r>
              <a:rPr lang="en-US" altLang="zh-CN" b="1" dirty="0">
                <a:solidFill>
                  <a:srgbClr val="0000C0"/>
                </a:solidFill>
                <a:latin typeface="Calibri" panose="020F0502020204030204" pitchFamily="34" charset="0"/>
              </a:rPr>
              <a:t>area</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frame</a:t>
            </a:r>
            <a:r>
              <a:rPr lang="en-US" altLang="zh-CN" dirty="0" err="1">
                <a:solidFill>
                  <a:srgbClr val="000000"/>
                </a:solidFill>
                <a:latin typeface="Calibri" panose="020F0502020204030204" pitchFamily="34" charset="0"/>
              </a:rPr>
              <a:t>.add</a:t>
            </a:r>
            <a:r>
              <a:rPr lang="en-US" altLang="zh-CN" dirty="0">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btn</a:t>
            </a:r>
            <a:r>
              <a:rPr lang="en-US" altLang="zh-CN"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frame</a:t>
            </a:r>
            <a:r>
              <a:rPr lang="en-US" altLang="zh-CN" dirty="0" err="1">
                <a:solidFill>
                  <a:srgbClr val="000000"/>
                </a:solidFill>
                <a:latin typeface="Calibri" panose="020F0502020204030204" pitchFamily="34" charset="0"/>
              </a:rPr>
              <a:t>.add</a:t>
            </a:r>
            <a:r>
              <a:rPr lang="en-US" altLang="zh-CN" dirty="0">
                <a:solidFill>
                  <a:srgbClr val="000000"/>
                </a:solidFill>
                <a:latin typeface="Calibri" panose="020F0502020204030204" pitchFamily="34" charset="0"/>
              </a:rPr>
              <a:t>(</a:t>
            </a:r>
            <a:r>
              <a:rPr lang="en-US" altLang="zh-CN" dirty="0">
                <a:solidFill>
                  <a:srgbClr val="0000C0"/>
                </a:solidFill>
                <a:latin typeface="Calibri" panose="020F0502020204030204" pitchFamily="34" charset="0"/>
              </a:rPr>
              <a:t>text</a:t>
            </a:r>
            <a:r>
              <a:rPr lang="en-US" altLang="zh-CN"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frame</a:t>
            </a:r>
            <a:r>
              <a:rPr lang="en-US" altLang="zh-CN" dirty="0" err="1">
                <a:solidFill>
                  <a:srgbClr val="000000"/>
                </a:solidFill>
                <a:latin typeface="Calibri" panose="020F0502020204030204" pitchFamily="34" charset="0"/>
              </a:rPr>
              <a:t>.add</a:t>
            </a:r>
            <a:r>
              <a:rPr lang="en-US" altLang="zh-CN" dirty="0">
                <a:solidFill>
                  <a:srgbClr val="000000"/>
                </a:solidFill>
                <a:latin typeface="Calibri" panose="020F0502020204030204" pitchFamily="34" charset="0"/>
              </a:rPr>
              <a:t>(</a:t>
            </a:r>
            <a:r>
              <a:rPr lang="en-US" altLang="zh-CN" dirty="0">
                <a:solidFill>
                  <a:srgbClr val="6A3E3E"/>
                </a:solidFill>
                <a:latin typeface="Calibri" panose="020F0502020204030204" pitchFamily="34" charset="0"/>
              </a:rPr>
              <a:t>scroll</a:t>
            </a:r>
            <a:r>
              <a:rPr lang="en-US" altLang="zh-CN"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frame</a:t>
            </a:r>
            <a:r>
              <a:rPr lang="en-US" altLang="zh-CN" dirty="0" err="1">
                <a:solidFill>
                  <a:srgbClr val="000000"/>
                </a:solidFill>
                <a:latin typeface="Calibri" panose="020F0502020204030204" pitchFamily="34" charset="0"/>
              </a:rPr>
              <a:t>.setVisible</a:t>
            </a:r>
            <a:r>
              <a:rPr lang="en-US" altLang="zh-CN"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true</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endParaRPr lang="zh-CN" altLang="en-US" dirty="0"/>
          </a:p>
        </p:txBody>
      </p:sp>
    </p:spTree>
    <p:extLst>
      <p:ext uri="{BB962C8B-B14F-4D97-AF65-F5344CB8AC3E}">
        <p14:creationId xmlns:p14="http://schemas.microsoft.com/office/powerpoint/2010/main" val="11720443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2A2E1E4-8785-47A4-8530-D360CEACF681}"/>
              </a:ext>
            </a:extLst>
          </p:cNvPr>
          <p:cNvSpPr/>
          <p:nvPr/>
        </p:nvSpPr>
        <p:spPr>
          <a:xfrm>
            <a:off x="0" y="103400"/>
            <a:ext cx="7202659" cy="6924973"/>
          </a:xfrm>
          <a:prstGeom prst="rect">
            <a:avLst/>
          </a:prstGeom>
        </p:spPr>
        <p:txBody>
          <a:bodyPr wrap="square">
            <a:spAutoFit/>
          </a:bodyPr>
          <a:lstStyle/>
          <a:p>
            <a:r>
              <a:rPr lang="en-US" altLang="zh-CN" sz="1600" dirty="0">
                <a:solidFill>
                  <a:srgbClr val="646464"/>
                </a:solidFill>
                <a:latin typeface="Calibri" panose="020F0502020204030204" pitchFamily="34" charset="0"/>
              </a:rPr>
              <a:t>  @Override</a:t>
            </a:r>
          </a:p>
          <a:p>
            <a:r>
              <a:rPr lang="en-US" altLang="zh-CN" sz="1600" b="1" dirty="0">
                <a:solidFill>
                  <a:srgbClr val="7F0055"/>
                </a:solidFill>
                <a:latin typeface="Calibri" panose="020F0502020204030204" pitchFamily="34" charset="0"/>
              </a:rPr>
              <a:t>  public</a:t>
            </a:r>
            <a:r>
              <a:rPr lang="en-US" altLang="zh-CN" sz="1600" b="1" dirty="0">
                <a:solidFill>
                  <a:srgbClr val="000000"/>
                </a:solidFill>
                <a:latin typeface="Calibri" panose="020F0502020204030204" pitchFamily="34" charset="0"/>
              </a:rPr>
              <a:t> </a:t>
            </a:r>
            <a:r>
              <a:rPr lang="en-US" altLang="zh-CN" sz="1600" b="1" dirty="0">
                <a:solidFill>
                  <a:srgbClr val="7F0055"/>
                </a:solidFill>
                <a:latin typeface="Calibri" panose="020F0502020204030204" pitchFamily="34" charset="0"/>
              </a:rPr>
              <a:t>void</a:t>
            </a:r>
            <a:r>
              <a:rPr lang="en-US" altLang="zh-CN" sz="1600" b="1" dirty="0">
                <a:solidFill>
                  <a:srgbClr val="000000"/>
                </a:solidFill>
                <a:latin typeface="Calibri" panose="020F0502020204030204" pitchFamily="34" charset="0"/>
              </a:rPr>
              <a:t> </a:t>
            </a:r>
            <a:r>
              <a:rPr lang="en-US" altLang="zh-CN" sz="1600" b="1" dirty="0" err="1">
                <a:solidFill>
                  <a:srgbClr val="000000"/>
                </a:solidFill>
                <a:latin typeface="Calibri" panose="020F0502020204030204" pitchFamily="34" charset="0"/>
              </a:rPr>
              <a:t>actionPerformed</a:t>
            </a:r>
            <a:r>
              <a:rPr lang="en-US" altLang="zh-CN" sz="1600" b="1" dirty="0">
                <a:solidFill>
                  <a:srgbClr val="000000"/>
                </a:solidFill>
                <a:latin typeface="Calibri" panose="020F0502020204030204" pitchFamily="34" charset="0"/>
              </a:rPr>
              <a:t>(</a:t>
            </a:r>
            <a:r>
              <a:rPr lang="en-US" altLang="zh-CN" sz="1600" b="1" dirty="0" err="1">
                <a:solidFill>
                  <a:srgbClr val="000000"/>
                </a:solidFill>
                <a:latin typeface="Calibri" panose="020F0502020204030204" pitchFamily="34" charset="0"/>
              </a:rPr>
              <a:t>ActionEvent</a:t>
            </a:r>
            <a:r>
              <a:rPr lang="en-US" altLang="zh-CN" sz="1600" b="1" dirty="0">
                <a:solidFill>
                  <a:srgbClr val="000000"/>
                </a:solidFill>
                <a:latin typeface="Calibri" panose="020F0502020204030204" pitchFamily="34" charset="0"/>
              </a:rPr>
              <a:t> </a:t>
            </a:r>
            <a:r>
              <a:rPr lang="en-US" altLang="zh-CN" sz="1600" b="1" dirty="0">
                <a:solidFill>
                  <a:srgbClr val="6A3E3E"/>
                </a:solidFill>
                <a:latin typeface="Calibri" panose="020F0502020204030204" pitchFamily="34" charset="0"/>
              </a:rPr>
              <a:t>arg0</a:t>
            </a:r>
            <a:r>
              <a:rPr lang="en-US" altLang="zh-CN" sz="1600" b="1" dirty="0">
                <a:solidFill>
                  <a:srgbClr val="000000"/>
                </a:solidFill>
                <a:latin typeface="Calibri" panose="020F0502020204030204" pitchFamily="34" charset="0"/>
              </a:rPr>
              <a:t>) {</a:t>
            </a:r>
          </a:p>
          <a:p>
            <a:r>
              <a:rPr lang="en-US" altLang="zh-CN" sz="1600" dirty="0">
                <a:solidFill>
                  <a:srgbClr val="3F7F5F"/>
                </a:solidFill>
                <a:latin typeface="Calibri" panose="020F0502020204030204" pitchFamily="34" charset="0"/>
              </a:rPr>
              <a:t>    // </a:t>
            </a:r>
            <a:r>
              <a:rPr lang="en-US" altLang="zh-CN" sz="1600" b="1" dirty="0">
                <a:solidFill>
                  <a:srgbClr val="7F9FBF"/>
                </a:solidFill>
                <a:latin typeface="Calibri" panose="020F0502020204030204" pitchFamily="34" charset="0"/>
              </a:rPr>
              <a:t>TODO</a:t>
            </a:r>
            <a:r>
              <a:rPr lang="en-US" altLang="zh-CN" sz="1600" b="1" dirty="0">
                <a:solidFill>
                  <a:srgbClr val="3F7F5F"/>
                </a:solidFill>
                <a:latin typeface="Calibri" panose="020F0502020204030204" pitchFamily="34" charset="0"/>
              </a:rPr>
              <a:t> Auto-generated method stub</a:t>
            </a:r>
          </a:p>
          <a:p>
            <a:r>
              <a:rPr lang="en-US" altLang="zh-CN" sz="1600" b="1" dirty="0">
                <a:solidFill>
                  <a:srgbClr val="7F0055"/>
                </a:solidFill>
                <a:latin typeface="Calibri" panose="020F0502020204030204" pitchFamily="34" charset="0"/>
              </a:rPr>
              <a:t>    if</a:t>
            </a:r>
            <a:r>
              <a:rPr lang="en-US" altLang="zh-CN" sz="1600" b="1" dirty="0">
                <a:solidFill>
                  <a:srgbClr val="000000"/>
                </a:solidFill>
                <a:latin typeface="Calibri" panose="020F0502020204030204" pitchFamily="34" charset="0"/>
              </a:rPr>
              <a:t>(</a:t>
            </a:r>
            <a:r>
              <a:rPr lang="en-US" altLang="zh-CN" sz="1600" b="1" dirty="0">
                <a:solidFill>
                  <a:srgbClr val="6A3E3E"/>
                </a:solidFill>
                <a:latin typeface="Calibri" panose="020F0502020204030204" pitchFamily="34" charset="0"/>
              </a:rPr>
              <a:t>arg0</a:t>
            </a:r>
            <a:r>
              <a:rPr lang="en-US" altLang="zh-CN" sz="1600" b="1" dirty="0">
                <a:solidFill>
                  <a:srgbClr val="000000"/>
                </a:solidFill>
                <a:latin typeface="Calibri" panose="020F0502020204030204" pitchFamily="34" charset="0"/>
              </a:rPr>
              <a:t>.getSource() == </a:t>
            </a:r>
            <a:r>
              <a:rPr lang="en-US" altLang="zh-CN" sz="1600" b="1" dirty="0" err="1">
                <a:solidFill>
                  <a:srgbClr val="0000C0"/>
                </a:solidFill>
                <a:latin typeface="Calibri" panose="020F0502020204030204" pitchFamily="34" charset="0"/>
              </a:rPr>
              <a:t>btn</a:t>
            </a:r>
            <a:r>
              <a:rPr lang="en-US" altLang="zh-CN" sz="1600" b="1" dirty="0">
                <a:solidFill>
                  <a:srgbClr val="000000"/>
                </a:solidFill>
                <a:latin typeface="Calibri" panose="020F0502020204030204" pitchFamily="34" charset="0"/>
              </a:rPr>
              <a:t>) {</a:t>
            </a:r>
          </a:p>
          <a:p>
            <a:r>
              <a:rPr lang="en-US" altLang="zh-CN" sz="1600" dirty="0">
                <a:solidFill>
                  <a:srgbClr val="000000"/>
                </a:solidFill>
                <a:latin typeface="Calibri" panose="020F0502020204030204" pitchFamily="34" charset="0"/>
              </a:rPr>
              <a:t>      </a:t>
            </a:r>
            <a:r>
              <a:rPr lang="en-US" altLang="zh-CN" sz="1600" dirty="0" err="1">
                <a:solidFill>
                  <a:srgbClr val="000000"/>
                </a:solidFill>
                <a:latin typeface="Calibri" panose="020F0502020204030204" pitchFamily="34" charset="0"/>
              </a:rPr>
              <a:t>JFileChooser</a:t>
            </a:r>
            <a:r>
              <a:rPr lang="en-US" altLang="zh-CN" sz="1600" dirty="0">
                <a:solidFill>
                  <a:srgbClr val="000000"/>
                </a:solidFill>
                <a:latin typeface="Calibri" panose="020F0502020204030204" pitchFamily="34" charset="0"/>
              </a:rPr>
              <a:t> </a:t>
            </a:r>
            <a:r>
              <a:rPr lang="en-US" altLang="zh-CN" sz="1600" dirty="0">
                <a:solidFill>
                  <a:srgbClr val="6A3E3E"/>
                </a:solidFill>
                <a:latin typeface="Calibri" panose="020F0502020204030204" pitchFamily="34" charset="0"/>
              </a:rPr>
              <a:t>fc</a:t>
            </a:r>
            <a:r>
              <a:rPr lang="en-US" altLang="zh-CN" sz="1600" dirty="0">
                <a:solidFill>
                  <a:srgbClr val="000000"/>
                </a:solidFill>
                <a:latin typeface="Calibri" panose="020F0502020204030204" pitchFamily="34" charset="0"/>
              </a:rPr>
              <a:t> = </a:t>
            </a:r>
            <a:r>
              <a:rPr lang="en-US" altLang="zh-CN" sz="1600" b="1" dirty="0">
                <a:solidFill>
                  <a:srgbClr val="7F0055"/>
                </a:solidFill>
                <a:latin typeface="Calibri" panose="020F0502020204030204" pitchFamily="34" charset="0"/>
              </a:rPr>
              <a:t>new</a:t>
            </a:r>
            <a:r>
              <a:rPr lang="en-US" altLang="zh-CN" sz="1600" b="1" dirty="0">
                <a:solidFill>
                  <a:srgbClr val="000000"/>
                </a:solidFill>
                <a:latin typeface="Calibri" panose="020F0502020204030204" pitchFamily="34" charset="0"/>
              </a:rPr>
              <a:t> </a:t>
            </a:r>
            <a:r>
              <a:rPr lang="en-US" altLang="zh-CN" sz="1600" b="1" dirty="0" err="1">
                <a:solidFill>
                  <a:srgbClr val="000000"/>
                </a:solidFill>
                <a:latin typeface="Calibri" panose="020F0502020204030204" pitchFamily="34" charset="0"/>
              </a:rPr>
              <a:t>JFileChooser</a:t>
            </a:r>
            <a:r>
              <a:rPr lang="en-US" altLang="zh-CN" sz="1600" b="1" dirty="0">
                <a:solidFill>
                  <a:srgbClr val="000000"/>
                </a:solidFill>
                <a:latin typeface="Calibri" panose="020F0502020204030204" pitchFamily="34" charset="0"/>
              </a:rPr>
              <a:t>();</a:t>
            </a:r>
          </a:p>
          <a:p>
            <a:r>
              <a:rPr lang="nn-NO" altLang="zh-CN" sz="1600" b="1" dirty="0">
                <a:solidFill>
                  <a:srgbClr val="7F0055"/>
                </a:solidFill>
                <a:latin typeface="Calibri" panose="020F0502020204030204" pitchFamily="34" charset="0"/>
              </a:rPr>
              <a:t>      int</a:t>
            </a:r>
            <a:r>
              <a:rPr lang="nn-NO" altLang="zh-CN" sz="1600" b="1" dirty="0">
                <a:solidFill>
                  <a:srgbClr val="000000"/>
                </a:solidFill>
                <a:latin typeface="Calibri" panose="020F0502020204030204" pitchFamily="34" charset="0"/>
              </a:rPr>
              <a:t> </a:t>
            </a:r>
            <a:r>
              <a:rPr lang="nn-NO" altLang="zh-CN" sz="1600" b="1" dirty="0">
                <a:solidFill>
                  <a:srgbClr val="6A3E3E"/>
                </a:solidFill>
                <a:latin typeface="Calibri" panose="020F0502020204030204" pitchFamily="34" charset="0"/>
              </a:rPr>
              <a:t>state</a:t>
            </a:r>
            <a:r>
              <a:rPr lang="nn-NO" altLang="zh-CN" sz="1600" b="1" dirty="0">
                <a:solidFill>
                  <a:srgbClr val="000000"/>
                </a:solidFill>
                <a:latin typeface="Calibri" panose="020F0502020204030204" pitchFamily="34" charset="0"/>
              </a:rPr>
              <a:t>  = </a:t>
            </a:r>
            <a:r>
              <a:rPr lang="nn-NO" altLang="zh-CN" sz="1600" b="1" dirty="0">
                <a:solidFill>
                  <a:srgbClr val="6A3E3E"/>
                </a:solidFill>
                <a:latin typeface="Calibri" panose="020F0502020204030204" pitchFamily="34" charset="0"/>
              </a:rPr>
              <a:t>fc</a:t>
            </a:r>
            <a:r>
              <a:rPr lang="nn-NO" altLang="zh-CN" sz="1600" b="1" dirty="0">
                <a:solidFill>
                  <a:srgbClr val="000000"/>
                </a:solidFill>
                <a:latin typeface="Calibri" panose="020F0502020204030204" pitchFamily="34" charset="0"/>
              </a:rPr>
              <a:t>.showOpenDialog(</a:t>
            </a:r>
            <a:r>
              <a:rPr lang="nn-NO" altLang="zh-CN" sz="1600" b="1" dirty="0">
                <a:solidFill>
                  <a:srgbClr val="0000C0"/>
                </a:solidFill>
                <a:latin typeface="Calibri" panose="020F0502020204030204" pitchFamily="34" charset="0"/>
              </a:rPr>
              <a:t>frame</a:t>
            </a:r>
            <a:r>
              <a:rPr lang="nn-NO" altLang="zh-CN" sz="1600" b="1" dirty="0">
                <a:solidFill>
                  <a:srgbClr val="000000"/>
                </a:solidFill>
                <a:latin typeface="Calibri" panose="020F0502020204030204" pitchFamily="34" charset="0"/>
              </a:rPr>
              <a:t>);</a:t>
            </a:r>
          </a:p>
          <a:p>
            <a:r>
              <a:rPr lang="en-US" altLang="zh-CN" sz="1600" b="1" dirty="0">
                <a:solidFill>
                  <a:srgbClr val="7F0055"/>
                </a:solidFill>
                <a:latin typeface="Calibri" panose="020F0502020204030204" pitchFamily="34" charset="0"/>
              </a:rPr>
              <a:t>      if</a:t>
            </a:r>
            <a:r>
              <a:rPr lang="en-US" altLang="zh-CN" sz="1600" b="1" dirty="0">
                <a:solidFill>
                  <a:srgbClr val="000000"/>
                </a:solidFill>
                <a:latin typeface="Calibri" panose="020F0502020204030204" pitchFamily="34" charset="0"/>
              </a:rPr>
              <a:t>(</a:t>
            </a:r>
            <a:r>
              <a:rPr lang="en-US" altLang="zh-CN" sz="1600" b="1" dirty="0">
                <a:solidFill>
                  <a:srgbClr val="6A3E3E"/>
                </a:solidFill>
                <a:latin typeface="Calibri" panose="020F0502020204030204" pitchFamily="34" charset="0"/>
              </a:rPr>
              <a:t>state</a:t>
            </a:r>
            <a:r>
              <a:rPr lang="en-US" altLang="zh-CN" sz="1600" b="1" dirty="0">
                <a:solidFill>
                  <a:srgbClr val="000000"/>
                </a:solidFill>
                <a:latin typeface="Calibri" panose="020F0502020204030204" pitchFamily="34" charset="0"/>
              </a:rPr>
              <a:t> == </a:t>
            </a:r>
            <a:r>
              <a:rPr lang="en-US" altLang="zh-CN" sz="1600" b="1" dirty="0" err="1">
                <a:solidFill>
                  <a:srgbClr val="000000"/>
                </a:solidFill>
                <a:latin typeface="Calibri" panose="020F0502020204030204" pitchFamily="34" charset="0"/>
              </a:rPr>
              <a:t>JFileChooser.</a:t>
            </a:r>
            <a:r>
              <a:rPr lang="en-US" altLang="zh-CN" sz="1600" b="1" i="1" dirty="0" err="1">
                <a:solidFill>
                  <a:srgbClr val="0000C0"/>
                </a:solidFill>
                <a:latin typeface="Calibri" panose="020F0502020204030204" pitchFamily="34" charset="0"/>
              </a:rPr>
              <a:t>APPROVE_OPTION</a:t>
            </a:r>
            <a:r>
              <a:rPr lang="en-US" altLang="zh-CN" sz="1600" b="1" i="1" dirty="0">
                <a:solidFill>
                  <a:srgbClr val="000000"/>
                </a:solidFill>
                <a:latin typeface="Calibri" panose="020F0502020204030204" pitchFamily="34" charset="0"/>
              </a:rPr>
              <a:t>) {</a:t>
            </a:r>
          </a:p>
          <a:p>
            <a:r>
              <a:rPr lang="en-US" altLang="zh-CN" sz="1600" dirty="0">
                <a:solidFill>
                  <a:srgbClr val="000000"/>
                </a:solidFill>
                <a:latin typeface="Calibri" panose="020F0502020204030204" pitchFamily="34" charset="0"/>
              </a:rPr>
              <a:t>         String </a:t>
            </a:r>
            <a:r>
              <a:rPr lang="en-US" altLang="zh-CN" sz="1600" dirty="0">
                <a:solidFill>
                  <a:srgbClr val="6A3E3E"/>
                </a:solidFill>
                <a:latin typeface="Calibri" panose="020F0502020204030204" pitchFamily="34" charset="0"/>
              </a:rPr>
              <a:t>filename</a:t>
            </a:r>
            <a:r>
              <a:rPr lang="en-US" altLang="zh-CN" sz="1600" dirty="0">
                <a:solidFill>
                  <a:srgbClr val="000000"/>
                </a:solidFill>
                <a:latin typeface="Calibri" panose="020F0502020204030204" pitchFamily="34" charset="0"/>
              </a:rPr>
              <a:t> = </a:t>
            </a:r>
            <a:r>
              <a:rPr lang="en-US" altLang="zh-CN" sz="1600" dirty="0">
                <a:solidFill>
                  <a:srgbClr val="2A00FF"/>
                </a:solidFill>
                <a:latin typeface="Calibri" panose="020F0502020204030204" pitchFamily="34" charset="0"/>
              </a:rPr>
              <a:t>""</a:t>
            </a:r>
            <a:r>
              <a:rPr lang="en-US" altLang="zh-CN" sz="1600" dirty="0">
                <a:solidFill>
                  <a:srgbClr val="000000"/>
                </a:solidFill>
                <a:latin typeface="Calibri" panose="020F0502020204030204" pitchFamily="34" charset="0"/>
              </a:rPr>
              <a:t>;</a:t>
            </a:r>
          </a:p>
          <a:p>
            <a:r>
              <a:rPr lang="en-US" altLang="zh-CN" sz="1600" dirty="0">
                <a:solidFill>
                  <a:srgbClr val="000000"/>
                </a:solidFill>
                <a:latin typeface="Calibri" panose="020F0502020204030204" pitchFamily="34" charset="0"/>
              </a:rPr>
              <a:t>         File </a:t>
            </a:r>
            <a:r>
              <a:rPr lang="en-US" altLang="zh-CN" sz="1600" dirty="0" err="1">
                <a:solidFill>
                  <a:srgbClr val="6A3E3E"/>
                </a:solidFill>
                <a:latin typeface="Calibri" panose="020F0502020204030204" pitchFamily="34" charset="0"/>
              </a:rPr>
              <a:t>dir</a:t>
            </a:r>
            <a:r>
              <a:rPr lang="en-US" altLang="zh-CN" sz="1600" dirty="0">
                <a:solidFill>
                  <a:srgbClr val="000000"/>
                </a:solidFill>
                <a:latin typeface="Calibri" panose="020F0502020204030204" pitchFamily="34" charset="0"/>
              </a:rPr>
              <a:t> = </a:t>
            </a:r>
            <a:r>
              <a:rPr lang="en-US" altLang="zh-CN" sz="1600" dirty="0" err="1">
                <a:solidFill>
                  <a:srgbClr val="6A3E3E"/>
                </a:solidFill>
                <a:latin typeface="Calibri" panose="020F0502020204030204" pitchFamily="34" charset="0"/>
              </a:rPr>
              <a:t>fc</a:t>
            </a:r>
            <a:r>
              <a:rPr lang="en-US" altLang="zh-CN" sz="1600" dirty="0" err="1">
                <a:solidFill>
                  <a:srgbClr val="000000"/>
                </a:solidFill>
                <a:latin typeface="Calibri" panose="020F0502020204030204" pitchFamily="34" charset="0"/>
              </a:rPr>
              <a:t>.getCurrentDirectory</a:t>
            </a:r>
            <a:r>
              <a:rPr lang="en-US" altLang="zh-CN" sz="1600" dirty="0">
                <a:solidFill>
                  <a:srgbClr val="000000"/>
                </a:solidFill>
                <a:latin typeface="Calibri" panose="020F0502020204030204" pitchFamily="34" charset="0"/>
              </a:rPr>
              <a:t>();</a:t>
            </a:r>
          </a:p>
          <a:p>
            <a:r>
              <a:rPr lang="en-US" altLang="zh-CN" sz="1600" dirty="0">
                <a:solidFill>
                  <a:srgbClr val="000000"/>
                </a:solidFill>
                <a:latin typeface="Calibri" panose="020F0502020204030204" pitchFamily="34" charset="0"/>
              </a:rPr>
              <a:t>         String </a:t>
            </a:r>
            <a:r>
              <a:rPr lang="en-US" altLang="zh-CN" sz="1600" dirty="0">
                <a:solidFill>
                  <a:srgbClr val="6A3E3E"/>
                </a:solidFill>
                <a:latin typeface="Calibri" panose="020F0502020204030204" pitchFamily="34" charset="0"/>
              </a:rPr>
              <a:t>name</a:t>
            </a:r>
            <a:r>
              <a:rPr lang="en-US" altLang="zh-CN" sz="1600" dirty="0">
                <a:solidFill>
                  <a:srgbClr val="000000"/>
                </a:solidFill>
                <a:latin typeface="Calibri" panose="020F0502020204030204" pitchFamily="34" charset="0"/>
              </a:rPr>
              <a:t> = </a:t>
            </a:r>
            <a:r>
              <a:rPr lang="en-US" altLang="zh-CN" sz="1600" dirty="0" err="1">
                <a:solidFill>
                  <a:srgbClr val="6A3E3E"/>
                </a:solidFill>
                <a:latin typeface="Calibri" panose="020F0502020204030204" pitchFamily="34" charset="0"/>
              </a:rPr>
              <a:t>fc</a:t>
            </a:r>
            <a:r>
              <a:rPr lang="en-US" altLang="zh-CN" sz="1600" dirty="0" err="1">
                <a:solidFill>
                  <a:srgbClr val="000000"/>
                </a:solidFill>
                <a:latin typeface="Calibri" panose="020F0502020204030204" pitchFamily="34" charset="0"/>
              </a:rPr>
              <a:t>.getSelectedFile</a:t>
            </a:r>
            <a:r>
              <a:rPr lang="en-US" altLang="zh-CN" sz="1600" dirty="0">
                <a:solidFill>
                  <a:srgbClr val="000000"/>
                </a:solidFill>
                <a:latin typeface="Calibri" panose="020F0502020204030204" pitchFamily="34" charset="0"/>
              </a:rPr>
              <a:t>().</a:t>
            </a:r>
            <a:r>
              <a:rPr lang="en-US" altLang="zh-CN" sz="1600" dirty="0" err="1">
                <a:solidFill>
                  <a:srgbClr val="000000"/>
                </a:solidFill>
                <a:latin typeface="Calibri" panose="020F0502020204030204" pitchFamily="34" charset="0"/>
              </a:rPr>
              <a:t>getName</a:t>
            </a:r>
            <a:r>
              <a:rPr lang="en-US" altLang="zh-CN" sz="1600" dirty="0">
                <a:solidFill>
                  <a:srgbClr val="000000"/>
                </a:solidFill>
                <a:latin typeface="Calibri" panose="020F0502020204030204" pitchFamily="34" charset="0"/>
              </a:rPr>
              <a:t>();</a:t>
            </a:r>
          </a:p>
          <a:p>
            <a:r>
              <a:rPr lang="en-US" altLang="zh-CN" sz="1600" dirty="0">
                <a:solidFill>
                  <a:srgbClr val="6A3E3E"/>
                </a:solidFill>
                <a:latin typeface="Calibri" panose="020F0502020204030204" pitchFamily="34" charset="0"/>
              </a:rPr>
              <a:t>         filename</a:t>
            </a:r>
            <a:r>
              <a:rPr lang="en-US" altLang="zh-CN" sz="1600" dirty="0">
                <a:solidFill>
                  <a:srgbClr val="000000"/>
                </a:solidFill>
                <a:latin typeface="Calibri" panose="020F0502020204030204" pitchFamily="34" charset="0"/>
              </a:rPr>
              <a:t> = </a:t>
            </a:r>
            <a:r>
              <a:rPr lang="en-US" altLang="zh-CN" sz="1600" dirty="0">
                <a:solidFill>
                  <a:srgbClr val="6A3E3E"/>
                </a:solidFill>
                <a:latin typeface="Calibri" panose="020F0502020204030204" pitchFamily="34" charset="0"/>
              </a:rPr>
              <a:t>filename</a:t>
            </a:r>
            <a:r>
              <a:rPr lang="en-US" altLang="zh-CN" sz="1600" dirty="0">
                <a:solidFill>
                  <a:srgbClr val="000000"/>
                </a:solidFill>
                <a:latin typeface="Calibri" panose="020F0502020204030204" pitchFamily="34" charset="0"/>
              </a:rPr>
              <a:t> + </a:t>
            </a:r>
            <a:r>
              <a:rPr lang="en-US" altLang="zh-CN" sz="1600" dirty="0" err="1">
                <a:solidFill>
                  <a:srgbClr val="6A3E3E"/>
                </a:solidFill>
                <a:latin typeface="Calibri" panose="020F0502020204030204" pitchFamily="34" charset="0"/>
              </a:rPr>
              <a:t>dir</a:t>
            </a:r>
            <a:r>
              <a:rPr lang="en-US" altLang="zh-CN" sz="1600" dirty="0" err="1">
                <a:solidFill>
                  <a:srgbClr val="000000"/>
                </a:solidFill>
                <a:latin typeface="Calibri" panose="020F0502020204030204" pitchFamily="34" charset="0"/>
              </a:rPr>
              <a:t>.getAbsolutePath</a:t>
            </a:r>
            <a:r>
              <a:rPr lang="en-US" altLang="zh-CN" sz="1600" dirty="0">
                <a:solidFill>
                  <a:srgbClr val="000000"/>
                </a:solidFill>
                <a:latin typeface="Calibri" panose="020F0502020204030204" pitchFamily="34" charset="0"/>
              </a:rPr>
              <a:t>() + </a:t>
            </a:r>
            <a:r>
              <a:rPr lang="en-US" altLang="zh-CN" sz="1600" dirty="0">
                <a:solidFill>
                  <a:srgbClr val="6A3E3E"/>
                </a:solidFill>
                <a:latin typeface="Calibri" panose="020F0502020204030204" pitchFamily="34" charset="0"/>
              </a:rPr>
              <a:t>name</a:t>
            </a:r>
            <a:r>
              <a:rPr lang="en-US" altLang="zh-CN" sz="1600" dirty="0">
                <a:solidFill>
                  <a:srgbClr val="000000"/>
                </a:solidFill>
                <a:latin typeface="Calibri" panose="020F0502020204030204" pitchFamily="34" charset="0"/>
              </a:rPr>
              <a:t>;</a:t>
            </a:r>
          </a:p>
          <a:p>
            <a:r>
              <a:rPr lang="en-US" altLang="zh-CN" sz="1600" dirty="0">
                <a:solidFill>
                  <a:srgbClr val="0000C0"/>
                </a:solidFill>
                <a:latin typeface="Calibri" panose="020F0502020204030204" pitchFamily="34" charset="0"/>
              </a:rPr>
              <a:t>         </a:t>
            </a:r>
            <a:r>
              <a:rPr lang="en-US" altLang="zh-CN" sz="1600" dirty="0" err="1">
                <a:solidFill>
                  <a:srgbClr val="0000C0"/>
                </a:solidFill>
                <a:latin typeface="Calibri" panose="020F0502020204030204" pitchFamily="34" charset="0"/>
              </a:rPr>
              <a:t>text</a:t>
            </a:r>
            <a:r>
              <a:rPr lang="en-US" altLang="zh-CN" sz="1600" dirty="0" err="1">
                <a:solidFill>
                  <a:srgbClr val="000000"/>
                </a:solidFill>
                <a:latin typeface="Calibri" panose="020F0502020204030204" pitchFamily="34" charset="0"/>
              </a:rPr>
              <a:t>.setText</a:t>
            </a:r>
            <a:r>
              <a:rPr lang="en-US" altLang="zh-CN" sz="1600" dirty="0">
                <a:solidFill>
                  <a:srgbClr val="000000"/>
                </a:solidFill>
                <a:latin typeface="Calibri" panose="020F0502020204030204" pitchFamily="34" charset="0"/>
              </a:rPr>
              <a:t>(</a:t>
            </a:r>
            <a:r>
              <a:rPr lang="en-US" altLang="zh-CN" sz="1600" dirty="0">
                <a:solidFill>
                  <a:srgbClr val="6A3E3E"/>
                </a:solidFill>
                <a:latin typeface="Calibri" panose="020F0502020204030204" pitchFamily="34" charset="0"/>
              </a:rPr>
              <a:t>filename</a:t>
            </a:r>
            <a:r>
              <a:rPr lang="en-US" altLang="zh-CN" sz="1600" dirty="0">
                <a:solidFill>
                  <a:srgbClr val="000000"/>
                </a:solidFill>
                <a:latin typeface="Calibri" panose="020F0502020204030204" pitchFamily="34" charset="0"/>
              </a:rPr>
              <a:t>);</a:t>
            </a:r>
          </a:p>
          <a:p>
            <a:r>
              <a:rPr lang="en-US" altLang="zh-CN" sz="1600" dirty="0">
                <a:solidFill>
                  <a:srgbClr val="0000C0"/>
                </a:solidFill>
                <a:latin typeface="Calibri" panose="020F0502020204030204" pitchFamily="34" charset="0"/>
              </a:rPr>
              <a:t>         </a:t>
            </a:r>
            <a:r>
              <a:rPr lang="en-US" altLang="zh-CN" sz="1600" dirty="0" err="1">
                <a:solidFill>
                  <a:srgbClr val="0000C0"/>
                </a:solidFill>
                <a:latin typeface="Calibri" panose="020F0502020204030204" pitchFamily="34" charset="0"/>
              </a:rPr>
              <a:t>area</a:t>
            </a:r>
            <a:r>
              <a:rPr lang="en-US" altLang="zh-CN" sz="1600" dirty="0" err="1">
                <a:solidFill>
                  <a:srgbClr val="000000"/>
                </a:solidFill>
                <a:latin typeface="Calibri" panose="020F0502020204030204" pitchFamily="34" charset="0"/>
              </a:rPr>
              <a:t>.setText</a:t>
            </a:r>
            <a:r>
              <a:rPr lang="en-US" altLang="zh-CN" sz="1600" dirty="0">
                <a:solidFill>
                  <a:srgbClr val="000000"/>
                </a:solidFill>
                <a:latin typeface="Calibri" panose="020F0502020204030204" pitchFamily="34" charset="0"/>
              </a:rPr>
              <a:t>(</a:t>
            </a:r>
            <a:r>
              <a:rPr lang="en-US" altLang="zh-CN" sz="1600" b="1" dirty="0">
                <a:solidFill>
                  <a:srgbClr val="7F0055"/>
                </a:solidFill>
                <a:latin typeface="Calibri" panose="020F0502020204030204" pitchFamily="34" charset="0"/>
              </a:rPr>
              <a:t>null</a:t>
            </a:r>
            <a:r>
              <a:rPr lang="en-US" altLang="zh-CN" sz="1600" b="1" dirty="0">
                <a:solidFill>
                  <a:srgbClr val="000000"/>
                </a:solidFill>
                <a:latin typeface="Calibri" panose="020F0502020204030204" pitchFamily="34" charset="0"/>
              </a:rPr>
              <a:t>);</a:t>
            </a:r>
          </a:p>
          <a:p>
            <a:r>
              <a:rPr lang="en-US" altLang="zh-CN" sz="1600" b="1" dirty="0">
                <a:solidFill>
                  <a:srgbClr val="7F0055"/>
                </a:solidFill>
                <a:latin typeface="Calibri" panose="020F0502020204030204" pitchFamily="34" charset="0"/>
              </a:rPr>
              <a:t>         try</a:t>
            </a:r>
            <a:r>
              <a:rPr lang="en-US" altLang="zh-CN" sz="1600" b="1" dirty="0">
                <a:solidFill>
                  <a:srgbClr val="000000"/>
                </a:solidFill>
                <a:latin typeface="Calibri" panose="020F0502020204030204" pitchFamily="34" charset="0"/>
              </a:rPr>
              <a:t> {</a:t>
            </a:r>
          </a:p>
          <a:p>
            <a:r>
              <a:rPr lang="en-US" altLang="zh-CN" sz="1600" dirty="0">
                <a:solidFill>
                  <a:srgbClr val="000000"/>
                </a:solidFill>
                <a:latin typeface="Calibri" panose="020F0502020204030204" pitchFamily="34" charset="0"/>
              </a:rPr>
              <a:t>            File </a:t>
            </a:r>
            <a:r>
              <a:rPr lang="en-US" altLang="zh-CN" sz="1600" dirty="0" err="1">
                <a:solidFill>
                  <a:srgbClr val="6A3E3E"/>
                </a:solidFill>
                <a:latin typeface="Calibri" panose="020F0502020204030204" pitchFamily="34" charset="0"/>
              </a:rPr>
              <a:t>file</a:t>
            </a:r>
            <a:r>
              <a:rPr lang="en-US" altLang="zh-CN" sz="1600" dirty="0">
                <a:solidFill>
                  <a:srgbClr val="000000"/>
                </a:solidFill>
                <a:latin typeface="Calibri" panose="020F0502020204030204" pitchFamily="34" charset="0"/>
              </a:rPr>
              <a:t> = </a:t>
            </a:r>
            <a:r>
              <a:rPr lang="en-US" altLang="zh-CN" sz="1600" b="1" dirty="0">
                <a:solidFill>
                  <a:srgbClr val="7F0055"/>
                </a:solidFill>
                <a:latin typeface="Calibri" panose="020F0502020204030204" pitchFamily="34" charset="0"/>
              </a:rPr>
              <a:t>new</a:t>
            </a:r>
            <a:r>
              <a:rPr lang="en-US" altLang="zh-CN" sz="1600" b="1" dirty="0">
                <a:solidFill>
                  <a:srgbClr val="000000"/>
                </a:solidFill>
                <a:latin typeface="Calibri" panose="020F0502020204030204" pitchFamily="34" charset="0"/>
              </a:rPr>
              <a:t> File(</a:t>
            </a:r>
            <a:r>
              <a:rPr lang="en-US" altLang="zh-CN" sz="1600" b="1" dirty="0" err="1">
                <a:solidFill>
                  <a:srgbClr val="6A3E3E"/>
                </a:solidFill>
                <a:latin typeface="Calibri" panose="020F0502020204030204" pitchFamily="34" charset="0"/>
              </a:rPr>
              <a:t>dir</a:t>
            </a:r>
            <a:r>
              <a:rPr lang="en-US" altLang="zh-CN" sz="1600" b="1" dirty="0" err="1">
                <a:solidFill>
                  <a:srgbClr val="000000"/>
                </a:solidFill>
                <a:latin typeface="Calibri" panose="020F0502020204030204" pitchFamily="34" charset="0"/>
              </a:rPr>
              <a:t>,</a:t>
            </a:r>
            <a:r>
              <a:rPr lang="en-US" altLang="zh-CN" sz="1600" b="1" dirty="0" err="1">
                <a:solidFill>
                  <a:srgbClr val="6A3E3E"/>
                </a:solidFill>
                <a:latin typeface="Calibri" panose="020F0502020204030204" pitchFamily="34" charset="0"/>
              </a:rPr>
              <a:t>name</a:t>
            </a:r>
            <a:r>
              <a:rPr lang="en-US" altLang="zh-CN" sz="1600" b="1" dirty="0">
                <a:solidFill>
                  <a:srgbClr val="000000"/>
                </a:solidFill>
                <a:latin typeface="Calibri" panose="020F0502020204030204" pitchFamily="34" charset="0"/>
              </a:rPr>
              <a:t>);</a:t>
            </a:r>
          </a:p>
          <a:p>
            <a:r>
              <a:rPr lang="en-US" altLang="zh-CN" sz="1600" dirty="0">
                <a:solidFill>
                  <a:srgbClr val="000000"/>
                </a:solidFill>
                <a:latin typeface="Calibri" panose="020F0502020204030204" pitchFamily="34" charset="0"/>
              </a:rPr>
              <a:t>            String </a:t>
            </a:r>
            <a:r>
              <a:rPr lang="en-US" altLang="zh-CN" sz="1600" dirty="0">
                <a:solidFill>
                  <a:srgbClr val="6A3E3E"/>
                </a:solidFill>
                <a:latin typeface="Calibri" panose="020F0502020204030204" pitchFamily="34" charset="0"/>
              </a:rPr>
              <a:t>line</a:t>
            </a:r>
            <a:r>
              <a:rPr lang="en-US" altLang="zh-CN" sz="1600" dirty="0">
                <a:solidFill>
                  <a:srgbClr val="000000"/>
                </a:solidFill>
                <a:latin typeface="Calibri" panose="020F0502020204030204" pitchFamily="34" charset="0"/>
              </a:rPr>
              <a:t>;</a:t>
            </a:r>
          </a:p>
          <a:p>
            <a:r>
              <a:rPr lang="en-US" altLang="zh-CN" sz="1600" dirty="0">
                <a:solidFill>
                  <a:srgbClr val="000000"/>
                </a:solidFill>
                <a:latin typeface="Calibri" panose="020F0502020204030204" pitchFamily="34" charset="0"/>
              </a:rPr>
              <a:t>            </a:t>
            </a:r>
            <a:r>
              <a:rPr lang="en-US" altLang="zh-CN" sz="1600" dirty="0" err="1">
                <a:solidFill>
                  <a:srgbClr val="000000"/>
                </a:solidFill>
                <a:latin typeface="Calibri" panose="020F0502020204030204" pitchFamily="34" charset="0"/>
              </a:rPr>
              <a:t>FileReader</a:t>
            </a:r>
            <a:r>
              <a:rPr lang="en-US" altLang="zh-CN" sz="1600" dirty="0">
                <a:solidFill>
                  <a:srgbClr val="000000"/>
                </a:solidFill>
                <a:latin typeface="Calibri" panose="020F0502020204030204" pitchFamily="34" charset="0"/>
              </a:rPr>
              <a:t> </a:t>
            </a:r>
            <a:r>
              <a:rPr lang="en-US" altLang="zh-CN" sz="1600" dirty="0" err="1">
                <a:solidFill>
                  <a:srgbClr val="6A3E3E"/>
                </a:solidFill>
                <a:latin typeface="Calibri" panose="020F0502020204030204" pitchFamily="34" charset="0"/>
              </a:rPr>
              <a:t>fr</a:t>
            </a:r>
            <a:r>
              <a:rPr lang="en-US" altLang="zh-CN" sz="1600" dirty="0">
                <a:solidFill>
                  <a:srgbClr val="000000"/>
                </a:solidFill>
                <a:latin typeface="Calibri" panose="020F0502020204030204" pitchFamily="34" charset="0"/>
              </a:rPr>
              <a:t> = </a:t>
            </a:r>
            <a:r>
              <a:rPr lang="en-US" altLang="zh-CN" sz="1600" b="1" dirty="0">
                <a:solidFill>
                  <a:srgbClr val="7F0055"/>
                </a:solidFill>
                <a:latin typeface="Calibri" panose="020F0502020204030204" pitchFamily="34" charset="0"/>
              </a:rPr>
              <a:t>new</a:t>
            </a:r>
            <a:r>
              <a:rPr lang="en-US" altLang="zh-CN" sz="1600" b="1" dirty="0">
                <a:solidFill>
                  <a:srgbClr val="000000"/>
                </a:solidFill>
                <a:latin typeface="Calibri" panose="020F0502020204030204" pitchFamily="34" charset="0"/>
              </a:rPr>
              <a:t> </a:t>
            </a:r>
            <a:r>
              <a:rPr lang="en-US" altLang="zh-CN" sz="1600" b="1" dirty="0" err="1">
                <a:solidFill>
                  <a:srgbClr val="000000"/>
                </a:solidFill>
                <a:latin typeface="Calibri" panose="020F0502020204030204" pitchFamily="34" charset="0"/>
              </a:rPr>
              <a:t>FileReader</a:t>
            </a:r>
            <a:r>
              <a:rPr lang="en-US" altLang="zh-CN" sz="1600" b="1" dirty="0">
                <a:solidFill>
                  <a:srgbClr val="000000"/>
                </a:solidFill>
                <a:latin typeface="Calibri" panose="020F0502020204030204" pitchFamily="34" charset="0"/>
              </a:rPr>
              <a:t>(</a:t>
            </a:r>
            <a:r>
              <a:rPr lang="en-US" altLang="zh-CN" sz="1600" b="1" dirty="0">
                <a:solidFill>
                  <a:srgbClr val="6A3E3E"/>
                </a:solidFill>
                <a:latin typeface="Calibri" panose="020F0502020204030204" pitchFamily="34" charset="0"/>
              </a:rPr>
              <a:t>file</a:t>
            </a:r>
            <a:r>
              <a:rPr lang="en-US" altLang="zh-CN" sz="1600" b="1" dirty="0">
                <a:solidFill>
                  <a:srgbClr val="000000"/>
                </a:solidFill>
                <a:latin typeface="Calibri" panose="020F0502020204030204" pitchFamily="34" charset="0"/>
              </a:rPr>
              <a:t>);</a:t>
            </a:r>
          </a:p>
          <a:p>
            <a:r>
              <a:rPr lang="en-US" altLang="zh-CN" sz="1600" dirty="0">
                <a:solidFill>
                  <a:srgbClr val="000000"/>
                </a:solidFill>
                <a:latin typeface="Calibri" panose="020F0502020204030204" pitchFamily="34" charset="0"/>
              </a:rPr>
              <a:t>            </a:t>
            </a:r>
            <a:r>
              <a:rPr lang="en-US" altLang="zh-CN" sz="1600" dirty="0" err="1">
                <a:solidFill>
                  <a:srgbClr val="000000"/>
                </a:solidFill>
                <a:latin typeface="Calibri" panose="020F0502020204030204" pitchFamily="34" charset="0"/>
              </a:rPr>
              <a:t>BufferedReader</a:t>
            </a:r>
            <a:r>
              <a:rPr lang="en-US" altLang="zh-CN" sz="1600" dirty="0">
                <a:solidFill>
                  <a:srgbClr val="000000"/>
                </a:solidFill>
                <a:latin typeface="Calibri" panose="020F0502020204030204" pitchFamily="34" charset="0"/>
              </a:rPr>
              <a:t> </a:t>
            </a:r>
            <a:r>
              <a:rPr lang="en-US" altLang="zh-CN" sz="1600" dirty="0" err="1">
                <a:solidFill>
                  <a:srgbClr val="6A3E3E"/>
                </a:solidFill>
                <a:latin typeface="Calibri" panose="020F0502020204030204" pitchFamily="34" charset="0"/>
              </a:rPr>
              <a:t>br</a:t>
            </a:r>
            <a:r>
              <a:rPr lang="en-US" altLang="zh-CN" sz="1600" dirty="0">
                <a:solidFill>
                  <a:srgbClr val="000000"/>
                </a:solidFill>
                <a:latin typeface="Calibri" panose="020F0502020204030204" pitchFamily="34" charset="0"/>
              </a:rPr>
              <a:t> = </a:t>
            </a:r>
            <a:r>
              <a:rPr lang="en-US" altLang="zh-CN" sz="1600" b="1" dirty="0">
                <a:solidFill>
                  <a:srgbClr val="7F0055"/>
                </a:solidFill>
                <a:latin typeface="Calibri" panose="020F0502020204030204" pitchFamily="34" charset="0"/>
              </a:rPr>
              <a:t>new</a:t>
            </a:r>
            <a:r>
              <a:rPr lang="en-US" altLang="zh-CN" sz="1600" b="1" dirty="0">
                <a:solidFill>
                  <a:srgbClr val="000000"/>
                </a:solidFill>
                <a:latin typeface="Calibri" panose="020F0502020204030204" pitchFamily="34" charset="0"/>
              </a:rPr>
              <a:t> </a:t>
            </a:r>
            <a:r>
              <a:rPr lang="en-US" altLang="zh-CN" sz="1600" b="1" dirty="0" err="1">
                <a:solidFill>
                  <a:srgbClr val="000000"/>
                </a:solidFill>
                <a:latin typeface="Calibri" panose="020F0502020204030204" pitchFamily="34" charset="0"/>
              </a:rPr>
              <a:t>BufferedReader</a:t>
            </a:r>
            <a:r>
              <a:rPr lang="en-US" altLang="zh-CN" sz="1600" b="1" dirty="0">
                <a:solidFill>
                  <a:srgbClr val="000000"/>
                </a:solidFill>
                <a:latin typeface="Calibri" panose="020F0502020204030204" pitchFamily="34" charset="0"/>
              </a:rPr>
              <a:t>(</a:t>
            </a:r>
            <a:r>
              <a:rPr lang="en-US" altLang="zh-CN" sz="1600" b="1" dirty="0" err="1">
                <a:solidFill>
                  <a:srgbClr val="6A3E3E"/>
                </a:solidFill>
                <a:latin typeface="Calibri" panose="020F0502020204030204" pitchFamily="34" charset="0"/>
              </a:rPr>
              <a:t>fr</a:t>
            </a:r>
            <a:r>
              <a:rPr lang="en-US" altLang="zh-CN" sz="1600" b="1" dirty="0">
                <a:solidFill>
                  <a:srgbClr val="000000"/>
                </a:solidFill>
                <a:latin typeface="Calibri" panose="020F0502020204030204" pitchFamily="34" charset="0"/>
              </a:rPr>
              <a:t>);</a:t>
            </a:r>
          </a:p>
          <a:p>
            <a:r>
              <a:rPr lang="en-US" altLang="zh-CN" sz="1600" b="1" dirty="0">
                <a:solidFill>
                  <a:srgbClr val="7F0055"/>
                </a:solidFill>
                <a:latin typeface="Calibri" panose="020F0502020204030204" pitchFamily="34" charset="0"/>
              </a:rPr>
              <a:t>            while</a:t>
            </a:r>
            <a:r>
              <a:rPr lang="en-US" altLang="zh-CN" sz="1600" b="1" dirty="0">
                <a:solidFill>
                  <a:srgbClr val="000000"/>
                </a:solidFill>
                <a:latin typeface="Calibri" panose="020F0502020204030204" pitchFamily="34" charset="0"/>
              </a:rPr>
              <a:t>((</a:t>
            </a:r>
            <a:r>
              <a:rPr lang="en-US" altLang="zh-CN" sz="1600" b="1" dirty="0">
                <a:solidFill>
                  <a:srgbClr val="6A3E3E"/>
                </a:solidFill>
                <a:latin typeface="Calibri" panose="020F0502020204030204" pitchFamily="34" charset="0"/>
              </a:rPr>
              <a:t>line</a:t>
            </a:r>
            <a:r>
              <a:rPr lang="en-US" altLang="zh-CN" sz="1600" b="1" dirty="0">
                <a:solidFill>
                  <a:srgbClr val="000000"/>
                </a:solidFill>
                <a:latin typeface="Calibri" panose="020F0502020204030204" pitchFamily="34" charset="0"/>
              </a:rPr>
              <a:t> = </a:t>
            </a:r>
            <a:r>
              <a:rPr lang="en-US" altLang="zh-CN" sz="1600" b="1" dirty="0" err="1">
                <a:solidFill>
                  <a:srgbClr val="6A3E3E"/>
                </a:solidFill>
                <a:latin typeface="Calibri" panose="020F0502020204030204" pitchFamily="34" charset="0"/>
              </a:rPr>
              <a:t>br</a:t>
            </a:r>
            <a:r>
              <a:rPr lang="en-US" altLang="zh-CN" sz="1600" b="1" dirty="0" err="1">
                <a:solidFill>
                  <a:srgbClr val="000000"/>
                </a:solidFill>
                <a:latin typeface="Calibri" panose="020F0502020204030204" pitchFamily="34" charset="0"/>
              </a:rPr>
              <a:t>.readLine</a:t>
            </a:r>
            <a:r>
              <a:rPr lang="en-US" altLang="zh-CN" sz="1600" b="1" dirty="0">
                <a:solidFill>
                  <a:srgbClr val="000000"/>
                </a:solidFill>
                <a:latin typeface="Calibri" panose="020F0502020204030204" pitchFamily="34" charset="0"/>
              </a:rPr>
              <a:t>()) != </a:t>
            </a:r>
            <a:r>
              <a:rPr lang="en-US" altLang="zh-CN" sz="1600" b="1" dirty="0">
                <a:solidFill>
                  <a:srgbClr val="7F0055"/>
                </a:solidFill>
                <a:latin typeface="Calibri" panose="020F0502020204030204" pitchFamily="34" charset="0"/>
              </a:rPr>
              <a:t>null</a:t>
            </a:r>
            <a:r>
              <a:rPr lang="en-US" altLang="zh-CN" sz="1600" b="1" dirty="0">
                <a:solidFill>
                  <a:srgbClr val="000000"/>
                </a:solidFill>
                <a:latin typeface="Calibri" panose="020F0502020204030204" pitchFamily="34" charset="0"/>
              </a:rPr>
              <a:t>) {</a:t>
            </a:r>
          </a:p>
          <a:p>
            <a:r>
              <a:rPr lang="en-US" altLang="zh-CN" sz="1600" dirty="0">
                <a:solidFill>
                  <a:srgbClr val="0000C0"/>
                </a:solidFill>
                <a:latin typeface="Calibri" panose="020F0502020204030204" pitchFamily="34" charset="0"/>
              </a:rPr>
              <a:t>            </a:t>
            </a:r>
            <a:r>
              <a:rPr lang="en-US" altLang="zh-CN" sz="1600" dirty="0" err="1">
                <a:solidFill>
                  <a:srgbClr val="0000C0"/>
                </a:solidFill>
                <a:latin typeface="Calibri" panose="020F0502020204030204" pitchFamily="34" charset="0"/>
              </a:rPr>
              <a:t>area</a:t>
            </a:r>
            <a:r>
              <a:rPr lang="en-US" altLang="zh-CN" sz="1600" dirty="0" err="1">
                <a:solidFill>
                  <a:srgbClr val="000000"/>
                </a:solidFill>
                <a:latin typeface="Calibri" panose="020F0502020204030204" pitchFamily="34" charset="0"/>
              </a:rPr>
              <a:t>.append</a:t>
            </a:r>
            <a:r>
              <a:rPr lang="en-US" altLang="zh-CN" sz="1600" dirty="0">
                <a:solidFill>
                  <a:srgbClr val="000000"/>
                </a:solidFill>
                <a:latin typeface="Calibri" panose="020F0502020204030204" pitchFamily="34" charset="0"/>
              </a:rPr>
              <a:t>(</a:t>
            </a:r>
            <a:r>
              <a:rPr lang="en-US" altLang="zh-CN" sz="1600" dirty="0">
                <a:solidFill>
                  <a:srgbClr val="6A3E3E"/>
                </a:solidFill>
                <a:latin typeface="Calibri" panose="020F0502020204030204" pitchFamily="34" charset="0"/>
              </a:rPr>
              <a:t>line</a:t>
            </a:r>
            <a:r>
              <a:rPr lang="en-US" altLang="zh-CN" sz="1600" dirty="0">
                <a:solidFill>
                  <a:srgbClr val="000000"/>
                </a:solidFill>
                <a:latin typeface="Calibri" panose="020F0502020204030204" pitchFamily="34" charset="0"/>
              </a:rPr>
              <a:t> + </a:t>
            </a:r>
            <a:r>
              <a:rPr lang="en-US" altLang="zh-CN" sz="1600" dirty="0">
                <a:solidFill>
                  <a:srgbClr val="2A00FF"/>
                </a:solidFill>
                <a:latin typeface="Calibri" panose="020F0502020204030204" pitchFamily="34" charset="0"/>
              </a:rPr>
              <a:t>"\n"</a:t>
            </a:r>
            <a:r>
              <a:rPr lang="en-US" altLang="zh-CN" sz="1600" dirty="0">
                <a:solidFill>
                  <a:srgbClr val="000000"/>
                </a:solidFill>
                <a:latin typeface="Calibri" panose="020F0502020204030204" pitchFamily="34" charset="0"/>
              </a:rPr>
              <a:t>);</a:t>
            </a:r>
          </a:p>
          <a:p>
            <a:r>
              <a:rPr lang="en-US" altLang="zh-CN" sz="1600" dirty="0">
                <a:solidFill>
                  <a:srgbClr val="000000"/>
                </a:solidFill>
                <a:latin typeface="Calibri" panose="020F0502020204030204" pitchFamily="34" charset="0"/>
              </a:rPr>
              <a:t>         }</a:t>
            </a:r>
          </a:p>
          <a:p>
            <a:r>
              <a:rPr lang="en-US" altLang="zh-CN" sz="1600" dirty="0">
                <a:solidFill>
                  <a:srgbClr val="6A3E3E"/>
                </a:solidFill>
                <a:latin typeface="Calibri" panose="020F0502020204030204" pitchFamily="34" charset="0"/>
              </a:rPr>
              <a:t>         </a:t>
            </a:r>
            <a:r>
              <a:rPr lang="en-US" altLang="zh-CN" sz="1600" dirty="0" err="1">
                <a:solidFill>
                  <a:srgbClr val="6A3E3E"/>
                </a:solidFill>
                <a:latin typeface="Calibri" panose="020F0502020204030204" pitchFamily="34" charset="0"/>
              </a:rPr>
              <a:t>br</a:t>
            </a:r>
            <a:r>
              <a:rPr lang="en-US" altLang="zh-CN" sz="1600" dirty="0" err="1">
                <a:solidFill>
                  <a:srgbClr val="000000"/>
                </a:solidFill>
                <a:latin typeface="Calibri" panose="020F0502020204030204" pitchFamily="34" charset="0"/>
              </a:rPr>
              <a:t>.close</a:t>
            </a:r>
            <a:r>
              <a:rPr lang="en-US" altLang="zh-CN" sz="1600" dirty="0">
                <a:solidFill>
                  <a:srgbClr val="000000"/>
                </a:solidFill>
                <a:latin typeface="Calibri" panose="020F0502020204030204" pitchFamily="34" charset="0"/>
              </a:rPr>
              <a:t>();</a:t>
            </a:r>
          </a:p>
          <a:p>
            <a:r>
              <a:rPr lang="en-US" altLang="zh-CN" sz="1600" dirty="0">
                <a:solidFill>
                  <a:srgbClr val="6A3E3E"/>
                </a:solidFill>
                <a:latin typeface="Calibri" panose="020F0502020204030204" pitchFamily="34" charset="0"/>
              </a:rPr>
              <a:t>         </a:t>
            </a:r>
            <a:r>
              <a:rPr lang="en-US" altLang="zh-CN" sz="1600" dirty="0" err="1">
                <a:solidFill>
                  <a:srgbClr val="6A3E3E"/>
                </a:solidFill>
                <a:latin typeface="Calibri" panose="020F0502020204030204" pitchFamily="34" charset="0"/>
              </a:rPr>
              <a:t>fr</a:t>
            </a:r>
            <a:r>
              <a:rPr lang="en-US" altLang="zh-CN" sz="1600" dirty="0" err="1">
                <a:solidFill>
                  <a:srgbClr val="000000"/>
                </a:solidFill>
                <a:latin typeface="Calibri" panose="020F0502020204030204" pitchFamily="34" charset="0"/>
              </a:rPr>
              <a:t>.close</a:t>
            </a:r>
            <a:r>
              <a:rPr lang="en-US" altLang="zh-CN" sz="1600" dirty="0">
                <a:solidFill>
                  <a:srgbClr val="000000"/>
                </a:solidFill>
                <a:latin typeface="Calibri" panose="020F0502020204030204" pitchFamily="34" charset="0"/>
              </a:rPr>
              <a:t>();</a:t>
            </a:r>
            <a:endParaRPr lang="zh-CN" altLang="en-US" sz="1600" dirty="0">
              <a:latin typeface="Calibri" panose="020F0502020204030204" pitchFamily="34" charset="0"/>
            </a:endParaRPr>
          </a:p>
          <a:p>
            <a:r>
              <a:rPr lang="en-US" altLang="zh-CN" sz="1600" dirty="0">
                <a:solidFill>
                  <a:srgbClr val="000000"/>
                </a:solidFill>
                <a:latin typeface="Calibri" panose="020F0502020204030204" pitchFamily="34" charset="0"/>
              </a:rPr>
              <a:t>       }</a:t>
            </a:r>
            <a:r>
              <a:rPr lang="en-US" altLang="zh-CN" sz="1600" b="1" dirty="0">
                <a:solidFill>
                  <a:srgbClr val="7F0055"/>
                </a:solidFill>
                <a:latin typeface="Calibri" panose="020F0502020204030204" pitchFamily="34" charset="0"/>
              </a:rPr>
              <a:t>catch</a:t>
            </a:r>
            <a:r>
              <a:rPr lang="en-US" altLang="zh-CN" sz="1600" b="1" dirty="0">
                <a:solidFill>
                  <a:srgbClr val="000000"/>
                </a:solidFill>
                <a:latin typeface="Calibri" panose="020F0502020204030204" pitchFamily="34" charset="0"/>
              </a:rPr>
              <a:t>(Exception </a:t>
            </a:r>
            <a:r>
              <a:rPr lang="en-US" altLang="zh-CN" sz="1600" b="1" dirty="0">
                <a:solidFill>
                  <a:srgbClr val="6A3E3E"/>
                </a:solidFill>
                <a:latin typeface="Calibri" panose="020F0502020204030204" pitchFamily="34" charset="0"/>
              </a:rPr>
              <a:t>e</a:t>
            </a:r>
            <a:r>
              <a:rPr lang="en-US" altLang="zh-CN" sz="1600" b="1" dirty="0">
                <a:solidFill>
                  <a:srgbClr val="000000"/>
                </a:solidFill>
                <a:latin typeface="Calibri" panose="020F0502020204030204" pitchFamily="34" charset="0"/>
              </a:rPr>
              <a:t>) {}</a:t>
            </a:r>
          </a:p>
          <a:p>
            <a:r>
              <a:rPr lang="en-US" altLang="zh-CN" sz="1600" dirty="0">
                <a:solidFill>
                  <a:srgbClr val="000000"/>
                </a:solidFill>
                <a:latin typeface="Calibri" panose="020F0502020204030204" pitchFamily="34" charset="0"/>
              </a:rPr>
              <a:t>     }</a:t>
            </a:r>
          </a:p>
          <a:p>
            <a:r>
              <a:rPr lang="en-US" altLang="zh-CN" sz="1600" dirty="0">
                <a:solidFill>
                  <a:srgbClr val="000000"/>
                </a:solidFill>
                <a:latin typeface="Calibri" panose="020F0502020204030204" pitchFamily="34" charset="0"/>
              </a:rPr>
              <a:t>  }</a:t>
            </a:r>
          </a:p>
          <a:p>
            <a:r>
              <a:rPr lang="en-US" altLang="zh-CN" sz="1600" dirty="0">
                <a:solidFill>
                  <a:srgbClr val="000000"/>
                </a:solidFill>
                <a:latin typeface="Calibri" panose="020F0502020204030204" pitchFamily="34" charset="0"/>
              </a:rPr>
              <a:t>}</a:t>
            </a:r>
          </a:p>
        </p:txBody>
      </p:sp>
    </p:spTree>
    <p:extLst>
      <p:ext uri="{BB962C8B-B14F-4D97-AF65-F5344CB8AC3E}">
        <p14:creationId xmlns:p14="http://schemas.microsoft.com/office/powerpoint/2010/main" val="3944618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C17FBC-EA2E-40E4-BAFC-27EC128C34AF}"/>
              </a:ext>
            </a:extLst>
          </p:cNvPr>
          <p:cNvSpPr>
            <a:spLocks noGrp="1"/>
          </p:cNvSpPr>
          <p:nvPr>
            <p:ph type="title"/>
          </p:nvPr>
        </p:nvSpPr>
        <p:spPr/>
        <p:txBody>
          <a:bodyPr/>
          <a:lstStyle/>
          <a:p>
            <a:r>
              <a:rPr lang="en-US" altLang="zh-CN" b="1" dirty="0"/>
              <a:t>The </a:t>
            </a:r>
            <a:r>
              <a:rPr lang="en-US" altLang="zh-CN" b="1" dirty="0" err="1"/>
              <a:t>JFrame</a:t>
            </a:r>
            <a:r>
              <a:rPr lang="en-US" altLang="zh-CN" b="1" dirty="0"/>
              <a:t> Class</a:t>
            </a:r>
            <a:endParaRPr lang="zh-CN" altLang="en-US" b="1" dirty="0"/>
          </a:p>
        </p:txBody>
      </p:sp>
      <p:sp>
        <p:nvSpPr>
          <p:cNvPr id="3" name="内容占位符 2">
            <a:extLst>
              <a:ext uri="{FF2B5EF4-FFF2-40B4-BE49-F238E27FC236}">
                <a16:creationId xmlns:a16="http://schemas.microsoft.com/office/drawing/2014/main" id="{26AE9B8C-E927-4C4A-94DE-482AE1FF0E21}"/>
              </a:ext>
            </a:extLst>
          </p:cNvPr>
          <p:cNvSpPr>
            <a:spLocks noGrp="1"/>
          </p:cNvSpPr>
          <p:nvPr>
            <p:ph idx="1"/>
          </p:nvPr>
        </p:nvSpPr>
        <p:spPr/>
        <p:txBody>
          <a:bodyPr/>
          <a:lstStyle/>
          <a:p>
            <a:r>
              <a:rPr lang="en-US" altLang="zh-CN" dirty="0"/>
              <a:t>It is easy to create a </a:t>
            </a:r>
            <a:r>
              <a:rPr lang="en-US" altLang="zh-CN" dirty="0" err="1"/>
              <a:t>JFrame</a:t>
            </a:r>
            <a:r>
              <a:rPr lang="en-US" altLang="zh-CN" dirty="0"/>
              <a:t> window using the default constructor, or with a title </a:t>
            </a:r>
            <a:r>
              <a:rPr lang="en-US" altLang="zh-CN" i="1" dirty="0"/>
              <a:t>name</a:t>
            </a:r>
            <a:r>
              <a:rPr lang="en-US" altLang="zh-CN" dirty="0"/>
              <a:t>.</a:t>
            </a:r>
          </a:p>
          <a:p>
            <a:pPr lvl="1"/>
            <a:r>
              <a:rPr lang="en-US" altLang="zh-CN" dirty="0"/>
              <a:t>public </a:t>
            </a:r>
            <a:r>
              <a:rPr lang="en-US" altLang="zh-CN" dirty="0" err="1"/>
              <a:t>JFrame</a:t>
            </a:r>
            <a:r>
              <a:rPr lang="en-US" altLang="zh-CN" dirty="0"/>
              <a:t>();</a:t>
            </a:r>
          </a:p>
          <a:p>
            <a:pPr lvl="1"/>
            <a:r>
              <a:rPr lang="en-US" altLang="zh-CN" dirty="0"/>
              <a:t>public </a:t>
            </a:r>
            <a:r>
              <a:rPr lang="en-US" altLang="zh-CN" dirty="0" err="1"/>
              <a:t>JFrame</a:t>
            </a:r>
            <a:r>
              <a:rPr lang="en-US" altLang="zh-CN" dirty="0"/>
              <a:t>(String name);</a:t>
            </a:r>
          </a:p>
          <a:p>
            <a:r>
              <a:rPr lang="en-US" altLang="zh-CN" dirty="0"/>
              <a:t>The </a:t>
            </a:r>
            <a:r>
              <a:rPr lang="en-US" altLang="zh-CN" dirty="0" err="1"/>
              <a:t>JFrame</a:t>
            </a:r>
            <a:r>
              <a:rPr lang="en-US" altLang="zh-CN" dirty="0"/>
              <a:t> class has some useful methods as follows:</a:t>
            </a:r>
          </a:p>
          <a:p>
            <a:pPr lvl="1"/>
            <a:r>
              <a:rPr lang="en-US" altLang="zh-CN" dirty="0"/>
              <a:t>public void </a:t>
            </a:r>
            <a:r>
              <a:rPr lang="en-US" altLang="zh-CN" dirty="0" err="1"/>
              <a:t>setVisible</a:t>
            </a:r>
            <a:r>
              <a:rPr lang="en-US" altLang="zh-CN" dirty="0"/>
              <a:t>(</a:t>
            </a:r>
            <a:r>
              <a:rPr lang="en-US" altLang="zh-CN" dirty="0" err="1"/>
              <a:t>boolean</a:t>
            </a:r>
            <a:r>
              <a:rPr lang="en-US" altLang="zh-CN" dirty="0"/>
              <a:t> b): If </a:t>
            </a:r>
            <a:r>
              <a:rPr lang="en-US" altLang="zh-CN" i="1" dirty="0"/>
              <a:t>b</a:t>
            </a:r>
            <a:r>
              <a:rPr lang="en-US" altLang="zh-CN" dirty="0"/>
              <a:t> is true, then the window is visible. It is invisible by default.</a:t>
            </a:r>
          </a:p>
          <a:p>
            <a:pPr lvl="1"/>
            <a:r>
              <a:rPr lang="en-US" altLang="zh-CN" dirty="0"/>
              <a:t>public void dispose(): Cancel current window, and release all the resources.</a:t>
            </a:r>
          </a:p>
          <a:p>
            <a:pPr lvl="1"/>
            <a:r>
              <a:rPr lang="en-US" altLang="zh-CN" dirty="0"/>
              <a:t>public void </a:t>
            </a:r>
            <a:r>
              <a:rPr lang="en-US" altLang="zh-CN" dirty="0" err="1"/>
              <a:t>setDefaultCloseOperation</a:t>
            </a:r>
            <a:r>
              <a:rPr lang="en-US" altLang="zh-CN" dirty="0"/>
              <a:t>(int operation): When you click the cross button, it will close the windows according to your </a:t>
            </a:r>
            <a:r>
              <a:rPr lang="en-US" altLang="zh-CN" i="1" dirty="0"/>
              <a:t>operation</a:t>
            </a:r>
            <a:r>
              <a:rPr lang="en-US" altLang="zh-CN" dirty="0"/>
              <a:t>.</a:t>
            </a:r>
          </a:p>
          <a:p>
            <a:pPr lvl="1"/>
            <a:endParaRPr lang="zh-CN" altLang="en-US" dirty="0"/>
          </a:p>
        </p:txBody>
      </p:sp>
    </p:spTree>
    <p:extLst>
      <p:ext uri="{BB962C8B-B14F-4D97-AF65-F5344CB8AC3E}">
        <p14:creationId xmlns:p14="http://schemas.microsoft.com/office/powerpoint/2010/main" val="15555736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676B26-E620-42A7-9C1E-47043A0EB57B}"/>
              </a:ext>
            </a:extLst>
          </p:cNvPr>
          <p:cNvSpPr>
            <a:spLocks noGrp="1"/>
          </p:cNvSpPr>
          <p:nvPr>
            <p:ph type="title"/>
          </p:nvPr>
        </p:nvSpPr>
        <p:spPr/>
        <p:txBody>
          <a:bodyPr/>
          <a:lstStyle/>
          <a:p>
            <a:r>
              <a:rPr lang="en-US" altLang="zh-CN" b="1" dirty="0">
                <a:solidFill>
                  <a:srgbClr val="FF0000"/>
                </a:solidFill>
              </a:rPr>
              <a:t>Menu</a:t>
            </a:r>
            <a:endParaRPr lang="zh-CN" altLang="en-US" b="1" dirty="0">
              <a:solidFill>
                <a:srgbClr val="FF0000"/>
              </a:solidFill>
            </a:endParaRPr>
          </a:p>
        </p:txBody>
      </p:sp>
      <p:sp>
        <p:nvSpPr>
          <p:cNvPr id="3" name="内容占位符 2">
            <a:extLst>
              <a:ext uri="{FF2B5EF4-FFF2-40B4-BE49-F238E27FC236}">
                <a16:creationId xmlns:a16="http://schemas.microsoft.com/office/drawing/2014/main" id="{921A7BC2-3706-4504-B544-9AD96A8A1AD7}"/>
              </a:ext>
            </a:extLst>
          </p:cNvPr>
          <p:cNvSpPr>
            <a:spLocks noGrp="1"/>
          </p:cNvSpPr>
          <p:nvPr>
            <p:ph idx="1"/>
          </p:nvPr>
        </p:nvSpPr>
        <p:spPr/>
        <p:txBody>
          <a:bodyPr/>
          <a:lstStyle/>
          <a:p>
            <a:r>
              <a:rPr lang="en-US" altLang="zh-CN" dirty="0"/>
              <a:t>Menu bar</a:t>
            </a:r>
          </a:p>
          <a:p>
            <a:pPr lvl="1"/>
            <a:r>
              <a:rPr lang="en-US" altLang="zh-CN" b="1" dirty="0" err="1"/>
              <a:t>JMenuBar</a:t>
            </a:r>
            <a:r>
              <a:rPr lang="en-US" altLang="zh-CN" dirty="0"/>
              <a:t> class is used to create a menu bar, then a container call the </a:t>
            </a:r>
            <a:r>
              <a:rPr lang="en-US" altLang="zh-CN" b="1" dirty="0" err="1"/>
              <a:t>setJMenuBar</a:t>
            </a:r>
            <a:r>
              <a:rPr lang="en-US" altLang="zh-CN" b="1" dirty="0"/>
              <a:t>() </a:t>
            </a:r>
            <a:r>
              <a:rPr lang="en-US" altLang="zh-CN" dirty="0"/>
              <a:t>method to append.</a:t>
            </a:r>
          </a:p>
          <a:p>
            <a:r>
              <a:rPr lang="en-US" altLang="zh-CN" dirty="0"/>
              <a:t>Menu</a:t>
            </a:r>
          </a:p>
          <a:p>
            <a:pPr lvl="1"/>
            <a:r>
              <a:rPr lang="en-US" altLang="zh-CN" dirty="0"/>
              <a:t>A </a:t>
            </a:r>
            <a:r>
              <a:rPr lang="en-US" altLang="zh-CN" b="1" dirty="0" err="1"/>
              <a:t>JMenu</a:t>
            </a:r>
            <a:r>
              <a:rPr lang="en-US" altLang="zh-CN" dirty="0"/>
              <a:t> object is for a menu.</a:t>
            </a:r>
          </a:p>
          <a:p>
            <a:r>
              <a:rPr lang="en-US" altLang="zh-CN" dirty="0"/>
              <a:t>Menu Item</a:t>
            </a:r>
          </a:p>
          <a:p>
            <a:pPr lvl="1"/>
            <a:r>
              <a:rPr lang="en-US" altLang="zh-CN" dirty="0"/>
              <a:t>As </a:t>
            </a:r>
            <a:r>
              <a:rPr lang="en-US" altLang="zh-CN" b="1" dirty="0" err="1"/>
              <a:t>JMenu</a:t>
            </a:r>
            <a:r>
              <a:rPr lang="en-US" altLang="zh-CN" dirty="0"/>
              <a:t> is the subclass of </a:t>
            </a:r>
            <a:r>
              <a:rPr lang="en-US" altLang="zh-CN" b="1" dirty="0" err="1"/>
              <a:t>JMenuItem</a:t>
            </a:r>
            <a:r>
              <a:rPr lang="en-US" altLang="zh-CN" dirty="0"/>
              <a:t>, both of them can be added to a menu via </a:t>
            </a:r>
            <a:r>
              <a:rPr lang="en-US" altLang="zh-CN" b="1" dirty="0"/>
              <a:t>add</a:t>
            </a:r>
            <a:r>
              <a:rPr lang="en-US" altLang="zh-CN" dirty="0"/>
              <a:t> method.</a:t>
            </a:r>
          </a:p>
          <a:p>
            <a:r>
              <a:rPr lang="en-US" altLang="zh-CN" dirty="0"/>
              <a:t>Icon</a:t>
            </a:r>
          </a:p>
          <a:p>
            <a:pPr lvl="1"/>
            <a:r>
              <a:rPr lang="en-US" altLang="zh-CN" dirty="0"/>
              <a:t>Icon </a:t>
            </a:r>
            <a:r>
              <a:rPr lang="en-US" altLang="zh-CN" dirty="0" err="1"/>
              <a:t>icon</a:t>
            </a:r>
            <a:r>
              <a:rPr lang="en-US" altLang="zh-CN" dirty="0"/>
              <a:t> = new </a:t>
            </a:r>
            <a:r>
              <a:rPr lang="en-US" altLang="zh-CN" dirty="0" err="1"/>
              <a:t>ImageIcon</a:t>
            </a:r>
            <a:r>
              <a:rPr lang="en-US" altLang="zh-CN" dirty="0"/>
              <a:t>(“a.gif”);</a:t>
            </a:r>
            <a:endParaRPr lang="zh-CN" altLang="en-US" dirty="0"/>
          </a:p>
        </p:txBody>
      </p:sp>
    </p:spTree>
    <p:extLst>
      <p:ext uri="{BB962C8B-B14F-4D97-AF65-F5344CB8AC3E}">
        <p14:creationId xmlns:p14="http://schemas.microsoft.com/office/powerpoint/2010/main" val="18633337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73EB4E8C-82B3-453F-8DD7-A244C9F1C399}"/>
              </a:ext>
            </a:extLst>
          </p:cNvPr>
          <p:cNvSpPr/>
          <p:nvPr/>
        </p:nvSpPr>
        <p:spPr>
          <a:xfrm>
            <a:off x="0" y="887587"/>
            <a:ext cx="8826068" cy="5909310"/>
          </a:xfrm>
          <a:prstGeom prst="rect">
            <a:avLst/>
          </a:prstGeom>
        </p:spPr>
        <p:txBody>
          <a:bodyPr wrap="square">
            <a:spAutoFit/>
          </a:bodyPr>
          <a:lstStyle/>
          <a:p>
            <a:r>
              <a:rPr lang="en-US" altLang="zh-CN" dirty="0" err="1">
                <a:solidFill>
                  <a:srgbClr val="000000"/>
                </a:solidFill>
                <a:latin typeface="Calibri" panose="020F0502020204030204" pitchFamily="34" charset="0"/>
              </a:rPr>
              <a:t>MenuDemo</a:t>
            </a:r>
            <a:r>
              <a:rPr lang="en-US" altLang="zh-CN" dirty="0">
                <a:solidFill>
                  <a:srgbClr val="000000"/>
                </a:solidFill>
                <a:latin typeface="Calibri" panose="020F0502020204030204" pitchFamily="34" charset="0"/>
              </a:rPr>
              <a:t>(){</a:t>
            </a:r>
          </a:p>
          <a:p>
            <a:r>
              <a:rPr lang="nn-NO" altLang="zh-CN" dirty="0">
                <a:solidFill>
                  <a:srgbClr val="000000"/>
                </a:solidFill>
                <a:latin typeface="Calibri" panose="020F0502020204030204" pitchFamily="34" charset="0"/>
              </a:rPr>
              <a:t>  JFrame </a:t>
            </a:r>
            <a:r>
              <a:rPr lang="nn-NO" altLang="zh-CN" dirty="0">
                <a:solidFill>
                  <a:srgbClr val="6A3E3E"/>
                </a:solidFill>
                <a:latin typeface="Calibri" panose="020F0502020204030204" pitchFamily="34" charset="0"/>
              </a:rPr>
              <a:t>frame</a:t>
            </a:r>
            <a:r>
              <a:rPr lang="nn-NO" altLang="zh-CN" dirty="0">
                <a:solidFill>
                  <a:srgbClr val="000000"/>
                </a:solidFill>
                <a:latin typeface="Calibri" panose="020F0502020204030204" pitchFamily="34" charset="0"/>
              </a:rPr>
              <a:t> = </a:t>
            </a:r>
            <a:r>
              <a:rPr lang="nn-NO" altLang="zh-CN" b="1" dirty="0">
                <a:solidFill>
                  <a:srgbClr val="7F0055"/>
                </a:solidFill>
                <a:latin typeface="Calibri" panose="020F0502020204030204" pitchFamily="34" charset="0"/>
              </a:rPr>
              <a:t>new</a:t>
            </a:r>
            <a:r>
              <a:rPr lang="nn-NO" altLang="zh-CN" b="1" dirty="0">
                <a:solidFill>
                  <a:srgbClr val="000000"/>
                </a:solidFill>
                <a:latin typeface="Calibri" panose="020F0502020204030204" pitchFamily="34" charset="0"/>
              </a:rPr>
              <a:t> JFrame(</a:t>
            </a:r>
            <a:r>
              <a:rPr lang="nn-NO" altLang="zh-CN" b="1" dirty="0">
                <a:solidFill>
                  <a:srgbClr val="2A00FF"/>
                </a:solidFill>
                <a:latin typeface="Calibri" panose="020F0502020204030204" pitchFamily="34" charset="0"/>
              </a:rPr>
              <a:t>"Menu Demo"</a:t>
            </a:r>
            <a:r>
              <a:rPr lang="nn-NO"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frame</a:t>
            </a:r>
            <a:r>
              <a:rPr lang="en-US" altLang="zh-CN" dirty="0" err="1">
                <a:solidFill>
                  <a:srgbClr val="000000"/>
                </a:solidFill>
                <a:latin typeface="Calibri" panose="020F0502020204030204" pitchFamily="34" charset="0"/>
              </a:rPr>
              <a:t>.setBounds</a:t>
            </a:r>
            <a:r>
              <a:rPr lang="en-US" altLang="zh-CN" dirty="0">
                <a:solidFill>
                  <a:srgbClr val="000000"/>
                </a:solidFill>
                <a:latin typeface="Calibri" panose="020F0502020204030204" pitchFamily="34" charset="0"/>
              </a:rPr>
              <a:t>(100,100,400,250);</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frame</a:t>
            </a:r>
            <a:r>
              <a:rPr lang="en-US" altLang="zh-CN" dirty="0" err="1">
                <a:solidFill>
                  <a:srgbClr val="000000"/>
                </a:solidFill>
                <a:latin typeface="Calibri" panose="020F0502020204030204" pitchFamily="34" charset="0"/>
              </a:rPr>
              <a:t>.setDefaultCloseOperation</a:t>
            </a:r>
            <a:r>
              <a:rPr lang="en-US" altLang="zh-CN" dirty="0">
                <a:solidFill>
                  <a:srgbClr val="000000"/>
                </a:solidFill>
                <a:latin typeface="Calibri" panose="020F0502020204030204" pitchFamily="34" charset="0"/>
              </a:rPr>
              <a:t>(</a:t>
            </a:r>
            <a:r>
              <a:rPr lang="en-US" altLang="zh-CN" dirty="0" err="1">
                <a:solidFill>
                  <a:srgbClr val="000000"/>
                </a:solidFill>
                <a:latin typeface="Calibri" panose="020F0502020204030204" pitchFamily="34" charset="0"/>
              </a:rPr>
              <a:t>JFrame.</a:t>
            </a:r>
            <a:r>
              <a:rPr lang="en-US" altLang="zh-CN" b="1" i="1" dirty="0" err="1">
                <a:solidFill>
                  <a:srgbClr val="0000C0"/>
                </a:solidFill>
                <a:latin typeface="Calibri" panose="020F0502020204030204" pitchFamily="34" charset="0"/>
              </a:rPr>
              <a:t>EXIT_ON_CLOSE</a:t>
            </a:r>
            <a:r>
              <a:rPr lang="en-US" altLang="zh-CN" b="1" i="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JMenuBar</a:t>
            </a:r>
            <a:r>
              <a:rPr lang="en-US" altLang="zh-CN" dirty="0">
                <a:solidFill>
                  <a:srgbClr val="000000"/>
                </a:solidFill>
                <a:latin typeface="Calibri" panose="020F0502020204030204" pitchFamily="34" charset="0"/>
              </a:rPr>
              <a:t> </a:t>
            </a:r>
            <a:r>
              <a:rPr lang="en-US" altLang="zh-CN" dirty="0" err="1">
                <a:solidFill>
                  <a:srgbClr val="6A3E3E"/>
                </a:solidFill>
                <a:latin typeface="Calibri" panose="020F0502020204030204" pitchFamily="34" charset="0"/>
              </a:rPr>
              <a:t>menubar</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JMenuBar</a:t>
            </a:r>
            <a:r>
              <a:rPr lang="en-US" altLang="zh-CN" b="1" dirty="0">
                <a:solidFill>
                  <a:srgbClr val="000000"/>
                </a:solidFill>
                <a:latin typeface="Calibri" panose="020F0502020204030204" pitchFamily="34" charset="0"/>
              </a:rPr>
              <a:t>();</a:t>
            </a:r>
          </a:p>
          <a:p>
            <a:r>
              <a:rPr lang="fr-FR" altLang="zh-CN" dirty="0">
                <a:solidFill>
                  <a:srgbClr val="000000"/>
                </a:solidFill>
                <a:latin typeface="Calibri" panose="020F0502020204030204" pitchFamily="34" charset="0"/>
              </a:rPr>
              <a:t>  JMenu </a:t>
            </a:r>
            <a:r>
              <a:rPr lang="fr-FR" altLang="zh-CN" dirty="0">
                <a:solidFill>
                  <a:srgbClr val="6A3E3E"/>
                </a:solidFill>
                <a:latin typeface="Calibri" panose="020F0502020204030204" pitchFamily="34" charset="0"/>
              </a:rPr>
              <a:t>menu</a:t>
            </a:r>
            <a:r>
              <a:rPr lang="fr-FR" altLang="zh-CN" dirty="0">
                <a:solidFill>
                  <a:srgbClr val="000000"/>
                </a:solidFill>
                <a:latin typeface="Calibri" panose="020F0502020204030204" pitchFamily="34" charset="0"/>
              </a:rPr>
              <a:t> = </a:t>
            </a:r>
            <a:r>
              <a:rPr lang="fr-FR" altLang="zh-CN" b="1" dirty="0">
                <a:solidFill>
                  <a:srgbClr val="7F0055"/>
                </a:solidFill>
                <a:latin typeface="Calibri" panose="020F0502020204030204" pitchFamily="34" charset="0"/>
              </a:rPr>
              <a:t>new</a:t>
            </a:r>
            <a:r>
              <a:rPr lang="fr-FR" altLang="zh-CN" b="1" dirty="0">
                <a:solidFill>
                  <a:srgbClr val="000000"/>
                </a:solidFill>
                <a:latin typeface="Calibri" panose="020F0502020204030204" pitchFamily="34" charset="0"/>
              </a:rPr>
              <a:t> JMenu(</a:t>
            </a:r>
            <a:r>
              <a:rPr lang="fr-FR" altLang="zh-CN" b="1" dirty="0">
                <a:solidFill>
                  <a:srgbClr val="2A00FF"/>
                </a:solidFill>
                <a:latin typeface="Calibri" panose="020F0502020204030204" pitchFamily="34" charset="0"/>
              </a:rPr>
              <a:t>"Menu"</a:t>
            </a:r>
            <a:r>
              <a:rPr lang="fr-FR" altLang="zh-CN" b="1" dirty="0">
                <a:solidFill>
                  <a:srgbClr val="000000"/>
                </a:solidFill>
                <a:latin typeface="Calibri" panose="020F0502020204030204" pitchFamily="34" charset="0"/>
              </a:rPr>
              <a:t>);</a:t>
            </a:r>
          </a:p>
          <a:p>
            <a:r>
              <a:rPr lang="fr-FR" altLang="zh-CN" dirty="0">
                <a:solidFill>
                  <a:srgbClr val="000000"/>
                </a:solidFill>
                <a:latin typeface="Calibri" panose="020F0502020204030204" pitchFamily="34" charset="0"/>
              </a:rPr>
              <a:t>  JMenu </a:t>
            </a:r>
            <a:r>
              <a:rPr lang="fr-FR" altLang="zh-CN" dirty="0">
                <a:solidFill>
                  <a:srgbClr val="6A3E3E"/>
                </a:solidFill>
                <a:latin typeface="Calibri" panose="020F0502020204030204" pitchFamily="34" charset="0"/>
              </a:rPr>
              <a:t>subMenu</a:t>
            </a:r>
            <a:r>
              <a:rPr lang="fr-FR" altLang="zh-CN" dirty="0">
                <a:solidFill>
                  <a:srgbClr val="000000"/>
                </a:solidFill>
                <a:latin typeface="Calibri" panose="020F0502020204030204" pitchFamily="34" charset="0"/>
              </a:rPr>
              <a:t> = </a:t>
            </a:r>
            <a:r>
              <a:rPr lang="fr-FR" altLang="zh-CN" b="1" dirty="0">
                <a:solidFill>
                  <a:srgbClr val="7F0055"/>
                </a:solidFill>
                <a:latin typeface="Calibri" panose="020F0502020204030204" pitchFamily="34" charset="0"/>
              </a:rPr>
              <a:t>new</a:t>
            </a:r>
            <a:r>
              <a:rPr lang="fr-FR" altLang="zh-CN" b="1" dirty="0">
                <a:solidFill>
                  <a:srgbClr val="000000"/>
                </a:solidFill>
                <a:latin typeface="Calibri" panose="020F0502020204030204" pitchFamily="34" charset="0"/>
              </a:rPr>
              <a:t> JMenu(</a:t>
            </a:r>
            <a:r>
              <a:rPr lang="fr-FR" altLang="zh-CN" b="1" dirty="0">
                <a:solidFill>
                  <a:srgbClr val="2A00FF"/>
                </a:solidFill>
                <a:latin typeface="Calibri" panose="020F0502020204030204" pitchFamily="34" charset="0"/>
              </a:rPr>
              <a:t>"Softwares"</a:t>
            </a:r>
            <a:r>
              <a:rPr lang="fr-FR"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JMenuItem</a:t>
            </a:r>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item1</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JMenuItem</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a:t>
            </a:r>
            <a:r>
              <a:rPr lang="en-US" altLang="zh-CN" b="1" dirty="0" err="1">
                <a:solidFill>
                  <a:srgbClr val="2A00FF"/>
                </a:solidFill>
                <a:latin typeface="Calibri" panose="020F0502020204030204" pitchFamily="34" charset="0"/>
              </a:rPr>
              <a:t>Java"</a:t>
            </a:r>
            <a:r>
              <a:rPr lang="en-US" altLang="zh-CN" b="1" dirty="0" err="1">
                <a:solidFill>
                  <a:srgbClr val="000000"/>
                </a:solidFill>
                <a:latin typeface="Calibri" panose="020F0502020204030204" pitchFamily="34" charset="0"/>
              </a:rPr>
              <a:t>,</a:t>
            </a:r>
            <a:r>
              <a:rPr lang="en-US" altLang="zh-CN" b="1" dirty="0" err="1">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ImageIcon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"a.gif"</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JMenuItem</a:t>
            </a:r>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item2</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JMenuItem</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a:t>
            </a:r>
            <a:r>
              <a:rPr lang="en-US" altLang="zh-CN" b="1" dirty="0" err="1">
                <a:solidFill>
                  <a:srgbClr val="2A00FF"/>
                </a:solidFill>
                <a:latin typeface="Calibri" panose="020F0502020204030204" pitchFamily="34" charset="0"/>
              </a:rPr>
              <a:t>Animations"</a:t>
            </a:r>
            <a:r>
              <a:rPr lang="en-US" altLang="zh-CN" b="1" dirty="0" err="1">
                <a:solidFill>
                  <a:srgbClr val="000000"/>
                </a:solidFill>
                <a:latin typeface="Calibri" panose="020F0502020204030204" pitchFamily="34" charset="0"/>
              </a:rPr>
              <a:t>,</a:t>
            </a:r>
            <a:r>
              <a:rPr lang="en-US" altLang="zh-CN" b="1" dirty="0" err="1">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ImageIcon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"b.gif"</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item1</a:t>
            </a:r>
            <a:r>
              <a:rPr lang="en-US" altLang="zh-CN" dirty="0">
                <a:solidFill>
                  <a:srgbClr val="000000"/>
                </a:solidFill>
                <a:latin typeface="Calibri" panose="020F0502020204030204" pitchFamily="34" charset="0"/>
              </a:rPr>
              <a:t>.setAccelerator(</a:t>
            </a:r>
            <a:r>
              <a:rPr lang="en-US" altLang="zh-CN" dirty="0" err="1">
                <a:solidFill>
                  <a:srgbClr val="000000"/>
                </a:solidFill>
                <a:latin typeface="Calibri" panose="020F0502020204030204" pitchFamily="34" charset="0"/>
              </a:rPr>
              <a:t>KeyStroke.</a:t>
            </a:r>
            <a:r>
              <a:rPr lang="en-US" altLang="zh-CN" i="1" dirty="0" err="1">
                <a:solidFill>
                  <a:srgbClr val="000000"/>
                </a:solidFill>
                <a:latin typeface="Calibri" panose="020F0502020204030204" pitchFamily="34" charset="0"/>
              </a:rPr>
              <a:t>getKeyStroke</a:t>
            </a:r>
            <a:r>
              <a:rPr lang="en-US" altLang="zh-CN" i="1" dirty="0">
                <a:solidFill>
                  <a:srgbClr val="000000"/>
                </a:solidFill>
                <a:latin typeface="Calibri" panose="020F0502020204030204" pitchFamily="34" charset="0"/>
              </a:rPr>
              <a:t>(</a:t>
            </a:r>
            <a:r>
              <a:rPr lang="en-US" altLang="zh-CN" i="1" dirty="0">
                <a:solidFill>
                  <a:srgbClr val="2A00FF"/>
                </a:solidFill>
                <a:latin typeface="Calibri" panose="020F0502020204030204" pitchFamily="34" charset="0"/>
              </a:rPr>
              <a:t>'A'</a:t>
            </a:r>
            <a:r>
              <a:rPr lang="en-US" altLang="zh-CN" i="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item2</a:t>
            </a:r>
            <a:r>
              <a:rPr lang="en-US" altLang="zh-CN" dirty="0">
                <a:solidFill>
                  <a:srgbClr val="000000"/>
                </a:solidFill>
                <a:latin typeface="Calibri" panose="020F0502020204030204" pitchFamily="34" charset="0"/>
              </a:rPr>
              <a:t>.setAccelerator(</a:t>
            </a:r>
            <a:r>
              <a:rPr lang="en-US" altLang="zh-CN" dirty="0" err="1">
                <a:solidFill>
                  <a:srgbClr val="000000"/>
                </a:solidFill>
                <a:latin typeface="Calibri" panose="020F0502020204030204" pitchFamily="34" charset="0"/>
              </a:rPr>
              <a:t>KeyStroke.</a:t>
            </a:r>
            <a:r>
              <a:rPr lang="en-US" altLang="zh-CN" i="1" dirty="0" err="1">
                <a:solidFill>
                  <a:srgbClr val="000000"/>
                </a:solidFill>
                <a:latin typeface="Calibri" panose="020F0502020204030204" pitchFamily="34" charset="0"/>
              </a:rPr>
              <a:t>getKeyStroke</a:t>
            </a:r>
            <a:r>
              <a:rPr lang="en-US" altLang="zh-CN" i="1" dirty="0">
                <a:solidFill>
                  <a:srgbClr val="000000"/>
                </a:solidFill>
                <a:latin typeface="Calibri" panose="020F0502020204030204" pitchFamily="34" charset="0"/>
              </a:rPr>
              <a:t>(</a:t>
            </a:r>
            <a:r>
              <a:rPr lang="en-US" altLang="zh-CN" i="1" dirty="0" err="1">
                <a:solidFill>
                  <a:srgbClr val="000000"/>
                </a:solidFill>
                <a:latin typeface="Calibri" panose="020F0502020204030204" pitchFamily="34" charset="0"/>
              </a:rPr>
              <a:t>KeyEvent.</a:t>
            </a:r>
            <a:r>
              <a:rPr lang="en-US" altLang="zh-CN" b="1" i="1" dirty="0" err="1">
                <a:solidFill>
                  <a:srgbClr val="0000C0"/>
                </a:solidFill>
                <a:latin typeface="Calibri" panose="020F0502020204030204" pitchFamily="34" charset="0"/>
              </a:rPr>
              <a:t>VK_S</a:t>
            </a:r>
            <a:r>
              <a:rPr lang="en-US" altLang="zh-CN" b="1" i="1" dirty="0" err="1">
                <a:solidFill>
                  <a:srgbClr val="000000"/>
                </a:solidFill>
                <a:latin typeface="Calibri" panose="020F0502020204030204" pitchFamily="34" charset="0"/>
              </a:rPr>
              <a:t>,InputEvent.</a:t>
            </a:r>
            <a:r>
              <a:rPr lang="en-US" altLang="zh-CN" b="1" i="1" dirty="0" err="1">
                <a:solidFill>
                  <a:srgbClr val="0000C0"/>
                </a:solidFill>
                <a:latin typeface="Calibri" panose="020F0502020204030204" pitchFamily="34" charset="0"/>
              </a:rPr>
              <a:t>CTRL_MASK</a:t>
            </a:r>
            <a:r>
              <a:rPr lang="en-US" altLang="zh-CN" b="1" i="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menu</a:t>
            </a:r>
            <a:r>
              <a:rPr lang="en-US" altLang="zh-CN" dirty="0" err="1">
                <a:solidFill>
                  <a:srgbClr val="000000"/>
                </a:solidFill>
                <a:latin typeface="Calibri" panose="020F0502020204030204" pitchFamily="34" charset="0"/>
              </a:rPr>
              <a:t>.add</a:t>
            </a:r>
            <a:r>
              <a:rPr lang="en-US" altLang="zh-CN" dirty="0">
                <a:solidFill>
                  <a:srgbClr val="000000"/>
                </a:solidFill>
                <a:latin typeface="Calibri" panose="020F0502020204030204" pitchFamily="34" charset="0"/>
              </a:rPr>
              <a:t>(</a:t>
            </a:r>
            <a:r>
              <a:rPr lang="en-US" altLang="zh-CN" dirty="0">
                <a:solidFill>
                  <a:srgbClr val="6A3E3E"/>
                </a:solidFill>
                <a:latin typeface="Calibri" panose="020F0502020204030204" pitchFamily="34" charset="0"/>
              </a:rPr>
              <a:t>item1</a:t>
            </a:r>
            <a:r>
              <a:rPr lang="en-US" altLang="zh-CN"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menu</a:t>
            </a:r>
            <a:r>
              <a:rPr lang="en-US" altLang="zh-CN" dirty="0" err="1">
                <a:solidFill>
                  <a:srgbClr val="000000"/>
                </a:solidFill>
                <a:latin typeface="Calibri" panose="020F0502020204030204" pitchFamily="34" charset="0"/>
              </a:rPr>
              <a:t>.addSeparator</a:t>
            </a:r>
            <a:r>
              <a:rPr lang="en-US" altLang="zh-CN"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menu</a:t>
            </a:r>
            <a:r>
              <a:rPr lang="en-US" altLang="zh-CN" dirty="0" err="1">
                <a:solidFill>
                  <a:srgbClr val="000000"/>
                </a:solidFill>
                <a:latin typeface="Calibri" panose="020F0502020204030204" pitchFamily="34" charset="0"/>
              </a:rPr>
              <a:t>.add</a:t>
            </a:r>
            <a:r>
              <a:rPr lang="en-US" altLang="zh-CN" dirty="0">
                <a:solidFill>
                  <a:srgbClr val="000000"/>
                </a:solidFill>
                <a:latin typeface="Calibri" panose="020F0502020204030204" pitchFamily="34" charset="0"/>
              </a:rPr>
              <a:t>(</a:t>
            </a:r>
            <a:r>
              <a:rPr lang="en-US" altLang="zh-CN" dirty="0">
                <a:solidFill>
                  <a:srgbClr val="6A3E3E"/>
                </a:solidFill>
                <a:latin typeface="Calibri" panose="020F0502020204030204" pitchFamily="34" charset="0"/>
              </a:rPr>
              <a:t>item2</a:t>
            </a:r>
            <a:r>
              <a:rPr lang="en-US" altLang="zh-CN"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menu</a:t>
            </a:r>
            <a:r>
              <a:rPr lang="en-US" altLang="zh-CN" dirty="0" err="1">
                <a:solidFill>
                  <a:srgbClr val="000000"/>
                </a:solidFill>
                <a:latin typeface="Calibri" panose="020F0502020204030204" pitchFamily="34" charset="0"/>
              </a:rPr>
              <a:t>.add</a:t>
            </a:r>
            <a:r>
              <a:rPr lang="en-US" altLang="zh-CN" dirty="0">
                <a:solidFill>
                  <a:srgbClr val="000000"/>
                </a:solidFill>
                <a:latin typeface="Calibri" panose="020F0502020204030204" pitchFamily="34" charset="0"/>
              </a:rPr>
              <a:t>(</a:t>
            </a:r>
            <a:r>
              <a:rPr lang="en-US" altLang="zh-CN" dirty="0" err="1">
                <a:solidFill>
                  <a:srgbClr val="6A3E3E"/>
                </a:solidFill>
                <a:latin typeface="Calibri" panose="020F0502020204030204" pitchFamily="34" charset="0"/>
              </a:rPr>
              <a:t>subMenu</a:t>
            </a:r>
            <a:r>
              <a:rPr lang="en-US" altLang="zh-CN"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subMenu</a:t>
            </a:r>
            <a:r>
              <a:rPr lang="en-US" altLang="zh-CN" dirty="0" err="1">
                <a:solidFill>
                  <a:srgbClr val="000000"/>
                </a:solidFill>
                <a:latin typeface="Calibri" panose="020F0502020204030204" pitchFamily="34" charset="0"/>
              </a:rPr>
              <a:t>.add</a:t>
            </a:r>
            <a:r>
              <a:rPr lang="en-US" altLang="zh-CN"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JMenuItem</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"Car </a:t>
            </a:r>
            <a:r>
              <a:rPr lang="en-US" altLang="zh-CN" b="1" dirty="0" err="1">
                <a:solidFill>
                  <a:srgbClr val="2A00FF"/>
                </a:solidFill>
                <a:latin typeface="Calibri" panose="020F0502020204030204" pitchFamily="34" charset="0"/>
              </a:rPr>
              <a:t>System"</a:t>
            </a:r>
            <a:r>
              <a:rPr lang="en-US" altLang="zh-CN" b="1" dirty="0" err="1">
                <a:solidFill>
                  <a:srgbClr val="000000"/>
                </a:solidFill>
                <a:latin typeface="Calibri" panose="020F0502020204030204" pitchFamily="34" charset="0"/>
              </a:rPr>
              <a:t>,</a:t>
            </a:r>
            <a:r>
              <a:rPr lang="en-US" altLang="zh-CN" b="1" dirty="0" err="1">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ImageIcon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"c.gif"</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subMenu</a:t>
            </a:r>
            <a:r>
              <a:rPr lang="en-US" altLang="zh-CN" dirty="0" err="1">
                <a:solidFill>
                  <a:srgbClr val="000000"/>
                </a:solidFill>
                <a:latin typeface="Calibri" panose="020F0502020204030204" pitchFamily="34" charset="0"/>
              </a:rPr>
              <a:t>.add</a:t>
            </a:r>
            <a:r>
              <a:rPr lang="en-US" altLang="zh-CN"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JMenuItem</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"Farm </a:t>
            </a:r>
            <a:r>
              <a:rPr lang="en-US" altLang="zh-CN" b="1" dirty="0" err="1">
                <a:solidFill>
                  <a:srgbClr val="2A00FF"/>
                </a:solidFill>
                <a:latin typeface="Calibri" panose="020F0502020204030204" pitchFamily="34" charset="0"/>
              </a:rPr>
              <a:t>System"</a:t>
            </a:r>
            <a:r>
              <a:rPr lang="en-US" altLang="zh-CN" b="1" dirty="0" err="1">
                <a:solidFill>
                  <a:srgbClr val="000000"/>
                </a:solidFill>
                <a:latin typeface="Calibri" panose="020F0502020204030204" pitchFamily="34" charset="0"/>
              </a:rPr>
              <a:t>,</a:t>
            </a:r>
            <a:r>
              <a:rPr lang="en-US" altLang="zh-CN" b="1" dirty="0" err="1">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ImageIcon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"d.gif"</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menubar</a:t>
            </a:r>
            <a:r>
              <a:rPr lang="en-US" altLang="zh-CN" dirty="0" err="1">
                <a:solidFill>
                  <a:srgbClr val="000000"/>
                </a:solidFill>
                <a:latin typeface="Calibri" panose="020F0502020204030204" pitchFamily="34" charset="0"/>
              </a:rPr>
              <a:t>.add</a:t>
            </a:r>
            <a:r>
              <a:rPr lang="en-US" altLang="zh-CN" dirty="0">
                <a:solidFill>
                  <a:srgbClr val="000000"/>
                </a:solidFill>
                <a:latin typeface="Calibri" panose="020F0502020204030204" pitchFamily="34" charset="0"/>
              </a:rPr>
              <a:t>(</a:t>
            </a:r>
            <a:r>
              <a:rPr lang="en-US" altLang="zh-CN" dirty="0">
                <a:solidFill>
                  <a:srgbClr val="6A3E3E"/>
                </a:solidFill>
                <a:latin typeface="Calibri" panose="020F0502020204030204" pitchFamily="34" charset="0"/>
              </a:rPr>
              <a:t>menu</a:t>
            </a:r>
            <a:r>
              <a:rPr lang="en-US" altLang="zh-CN"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frame</a:t>
            </a:r>
            <a:r>
              <a:rPr lang="en-US" altLang="zh-CN" dirty="0" err="1">
                <a:solidFill>
                  <a:srgbClr val="000000"/>
                </a:solidFill>
                <a:latin typeface="Calibri" panose="020F0502020204030204" pitchFamily="34" charset="0"/>
              </a:rPr>
              <a:t>.setJMenuBar</a:t>
            </a:r>
            <a:r>
              <a:rPr lang="en-US" altLang="zh-CN" dirty="0">
                <a:solidFill>
                  <a:srgbClr val="000000"/>
                </a:solidFill>
                <a:latin typeface="Calibri" panose="020F0502020204030204" pitchFamily="34" charset="0"/>
              </a:rPr>
              <a:t>(</a:t>
            </a:r>
            <a:r>
              <a:rPr lang="en-US" altLang="zh-CN" dirty="0" err="1">
                <a:solidFill>
                  <a:srgbClr val="6A3E3E"/>
                </a:solidFill>
                <a:latin typeface="Calibri" panose="020F0502020204030204" pitchFamily="34" charset="0"/>
              </a:rPr>
              <a:t>menubar</a:t>
            </a:r>
            <a:r>
              <a:rPr lang="en-US" altLang="zh-CN"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frame</a:t>
            </a:r>
            <a:r>
              <a:rPr lang="en-US" altLang="zh-CN" dirty="0" err="1">
                <a:solidFill>
                  <a:srgbClr val="000000"/>
                </a:solidFill>
                <a:latin typeface="Calibri" panose="020F0502020204030204" pitchFamily="34" charset="0"/>
              </a:rPr>
              <a:t>.setVisible</a:t>
            </a:r>
            <a:r>
              <a:rPr lang="en-US" altLang="zh-CN"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true</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a:t>
            </a:r>
            <a:endParaRPr lang="zh-CN" altLang="en-US" dirty="0"/>
          </a:p>
        </p:txBody>
      </p:sp>
      <p:pic>
        <p:nvPicPr>
          <p:cNvPr id="7" name="图片 6">
            <a:extLst>
              <a:ext uri="{FF2B5EF4-FFF2-40B4-BE49-F238E27FC236}">
                <a16:creationId xmlns:a16="http://schemas.microsoft.com/office/drawing/2014/main" id="{B53C0A25-4B10-4508-9DC4-594F770A4467}"/>
              </a:ext>
            </a:extLst>
          </p:cNvPr>
          <p:cNvPicPr>
            <a:picLocks noChangeAspect="1"/>
          </p:cNvPicPr>
          <p:nvPr/>
        </p:nvPicPr>
        <p:blipFill>
          <a:blip r:embed="rId2"/>
          <a:stretch>
            <a:fillRect/>
          </a:stretch>
        </p:blipFill>
        <p:spPr>
          <a:xfrm>
            <a:off x="4819595" y="283114"/>
            <a:ext cx="3809524" cy="2380952"/>
          </a:xfrm>
          <a:prstGeom prst="rect">
            <a:avLst/>
          </a:prstGeom>
        </p:spPr>
      </p:pic>
    </p:spTree>
    <p:extLst>
      <p:ext uri="{BB962C8B-B14F-4D97-AF65-F5344CB8AC3E}">
        <p14:creationId xmlns:p14="http://schemas.microsoft.com/office/powerpoint/2010/main" val="287236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4A66DD-C264-42C9-A56B-A4FF3205AEDB}"/>
              </a:ext>
            </a:extLst>
          </p:cNvPr>
          <p:cNvSpPr>
            <a:spLocks noGrp="1"/>
          </p:cNvSpPr>
          <p:nvPr>
            <p:ph type="title"/>
          </p:nvPr>
        </p:nvSpPr>
        <p:spPr/>
        <p:txBody>
          <a:bodyPr/>
          <a:lstStyle/>
          <a:p>
            <a:r>
              <a:rPr lang="en-US" altLang="zh-CN" b="1" dirty="0">
                <a:solidFill>
                  <a:srgbClr val="FF0000"/>
                </a:solidFill>
              </a:rPr>
              <a:t>Use the Swing Plugin in Eclipse</a:t>
            </a:r>
            <a:endParaRPr lang="zh-CN" altLang="en-US" b="1" dirty="0">
              <a:solidFill>
                <a:srgbClr val="FF0000"/>
              </a:solidFill>
            </a:endParaRPr>
          </a:p>
        </p:txBody>
      </p:sp>
      <p:sp>
        <p:nvSpPr>
          <p:cNvPr id="3" name="内容占位符 2">
            <a:extLst>
              <a:ext uri="{FF2B5EF4-FFF2-40B4-BE49-F238E27FC236}">
                <a16:creationId xmlns:a16="http://schemas.microsoft.com/office/drawing/2014/main" id="{DD480CB0-840D-4915-80BC-C25208AD58AB}"/>
              </a:ext>
            </a:extLst>
          </p:cNvPr>
          <p:cNvSpPr>
            <a:spLocks noGrp="1"/>
          </p:cNvSpPr>
          <p:nvPr>
            <p:ph idx="1"/>
          </p:nvPr>
        </p:nvSpPr>
        <p:spPr>
          <a:xfrm>
            <a:off x="533400" y="1905000"/>
            <a:ext cx="7772400" cy="2385646"/>
          </a:xfrm>
        </p:spPr>
        <p:txBody>
          <a:bodyPr/>
          <a:lstStyle/>
          <a:p>
            <a:r>
              <a:rPr lang="en-US" altLang="zh-CN" dirty="0"/>
              <a:t>The Eclipse official website provides a plugin, </a:t>
            </a:r>
            <a:r>
              <a:rPr lang="en-US" altLang="zh-CN" b="1" dirty="0" err="1"/>
              <a:t>WindowBuilder</a:t>
            </a:r>
            <a:r>
              <a:rPr lang="en-US" altLang="zh-CN" dirty="0"/>
              <a:t>, for Swing designers, which can reduce the code writing work. Its</a:t>
            </a:r>
            <a:r>
              <a:rPr lang="zh-CN" altLang="en-US" dirty="0"/>
              <a:t> </a:t>
            </a:r>
            <a:r>
              <a:rPr lang="en-US" altLang="zh-CN" dirty="0"/>
              <a:t>website is as follows:</a:t>
            </a:r>
          </a:p>
          <a:p>
            <a:pPr lvl="1"/>
            <a:r>
              <a:rPr lang="en-US" altLang="zh-CN" b="1" dirty="0">
                <a:solidFill>
                  <a:srgbClr val="000000"/>
                </a:solidFill>
                <a:latin typeface="宋体" panose="02010600030101010101" pitchFamily="2" charset="-122"/>
                <a:hlinkClick r:id="rId2"/>
              </a:rPr>
              <a:t>https://www.eclipse.org/windowbuilder/download.php</a:t>
            </a:r>
            <a:endParaRPr lang="en-US" altLang="zh-CN" b="1" dirty="0">
              <a:solidFill>
                <a:srgbClr val="000000"/>
              </a:solidFill>
              <a:latin typeface="宋体" panose="02010600030101010101" pitchFamily="2" charset="-122"/>
            </a:endParaRPr>
          </a:p>
          <a:p>
            <a:r>
              <a:rPr lang="en-US" altLang="zh-CN" dirty="0"/>
              <a:t>You will see a Update Site table below, click the first “link”, and jump to the next page.</a:t>
            </a:r>
          </a:p>
          <a:p>
            <a:pPr marL="342900" lvl="1" indent="0">
              <a:buNone/>
            </a:pPr>
            <a:endParaRPr lang="en-US" altLang="zh-CN" dirty="0"/>
          </a:p>
          <a:p>
            <a:endParaRPr lang="zh-CN" altLang="en-US" dirty="0"/>
          </a:p>
        </p:txBody>
      </p:sp>
      <p:pic>
        <p:nvPicPr>
          <p:cNvPr id="4" name="图片 3">
            <a:extLst>
              <a:ext uri="{FF2B5EF4-FFF2-40B4-BE49-F238E27FC236}">
                <a16:creationId xmlns:a16="http://schemas.microsoft.com/office/drawing/2014/main" id="{04BEE084-3BFC-496D-9DEA-265BC2BB053A}"/>
              </a:ext>
            </a:extLst>
          </p:cNvPr>
          <p:cNvPicPr>
            <a:picLocks noChangeAspect="1"/>
          </p:cNvPicPr>
          <p:nvPr/>
        </p:nvPicPr>
        <p:blipFill>
          <a:blip r:embed="rId3"/>
          <a:stretch>
            <a:fillRect/>
          </a:stretch>
        </p:blipFill>
        <p:spPr>
          <a:xfrm>
            <a:off x="1915614" y="4421413"/>
            <a:ext cx="3371429" cy="2066667"/>
          </a:xfrm>
          <a:prstGeom prst="rect">
            <a:avLst/>
          </a:prstGeom>
        </p:spPr>
      </p:pic>
    </p:spTree>
    <p:extLst>
      <p:ext uri="{BB962C8B-B14F-4D97-AF65-F5344CB8AC3E}">
        <p14:creationId xmlns:p14="http://schemas.microsoft.com/office/powerpoint/2010/main" val="160273524"/>
      </p:ext>
    </p:extLst>
  </p:cSld>
  <p:clrMapOvr>
    <a:masterClrMapping/>
  </p:clrMapOvr>
</p:sld>
</file>

<file path=ppt/theme/theme1.xml><?xml version="1.0" encoding="utf-8"?>
<a:theme xmlns:a="http://schemas.openxmlformats.org/drawingml/2006/main" name="Java程序设计实用教程(第2版)_第1章_初识Java">
  <a:themeElements>
    <a:clrScheme name="自定义 1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262699"/>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Java程序设计实用教程(第2版)_第1章_初识Java</Template>
  <TotalTime>22815</TotalTime>
  <Words>6354</Words>
  <Application>Microsoft Office PowerPoint</Application>
  <PresentationFormat>全屏显示(4:3)</PresentationFormat>
  <Paragraphs>632</Paragraphs>
  <Slides>81</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81</vt:i4>
      </vt:variant>
    </vt:vector>
  </HeadingPairs>
  <TitlesOfParts>
    <vt:vector size="89" baseType="lpstr">
      <vt:lpstr>等线</vt:lpstr>
      <vt:lpstr>黑体</vt:lpstr>
      <vt:lpstr>宋体</vt:lpstr>
      <vt:lpstr>Calibri</vt:lpstr>
      <vt:lpstr>Times New Roman</vt:lpstr>
      <vt:lpstr>Wingdings</vt:lpstr>
      <vt:lpstr>Java程序设计实用教程(第2版)_第1章_初识Java</vt:lpstr>
      <vt:lpstr>位图图像</vt:lpstr>
      <vt:lpstr>Chapter 16</vt:lpstr>
      <vt:lpstr>Key Skills &amp; Concepts</vt:lpstr>
      <vt:lpstr>Basic Conception of Swing</vt:lpstr>
      <vt:lpstr>The Conception of MVC</vt:lpstr>
      <vt:lpstr>Components and Containers</vt:lpstr>
      <vt:lpstr>Components</vt:lpstr>
      <vt:lpstr>A First Simple Swing Program</vt:lpstr>
      <vt:lpstr>The JFrame Class</vt:lpstr>
      <vt:lpstr>Use the Swing Plugin in Eclipse</vt:lpstr>
      <vt:lpstr>Use the Swing Plugin in Eclipse</vt:lpstr>
      <vt:lpstr>Use the Swing Plugin in Eclipse</vt:lpstr>
      <vt:lpstr>Use the Swing Plugin in Eclipse</vt:lpstr>
      <vt:lpstr>Use the Swing Plugin in Eclipse</vt:lpstr>
      <vt:lpstr>Usage of the WindowBuilder Plugin</vt:lpstr>
      <vt:lpstr>Usage of the WindowBuilder Plugin</vt:lpstr>
      <vt:lpstr>Usage of the WindowBuilder Plugin</vt:lpstr>
      <vt:lpstr>Usage of the WindowBuilder Plugin</vt:lpstr>
      <vt:lpstr>Containers</vt:lpstr>
      <vt:lpstr>JPanel</vt:lpstr>
      <vt:lpstr>JScrollPane</vt:lpstr>
      <vt:lpstr>JSplitPane</vt:lpstr>
      <vt:lpstr>The Top-Level Container Panes</vt:lpstr>
      <vt:lpstr>The Glass Pane and The Layered Pane</vt:lpstr>
      <vt:lpstr>The Content Pane</vt:lpstr>
      <vt:lpstr>Layout Managers</vt:lpstr>
      <vt:lpstr>FlowLayout</vt:lpstr>
      <vt:lpstr>BorderLayout</vt:lpstr>
      <vt:lpstr>GridLayout</vt:lpstr>
      <vt:lpstr>Components in FlowLayout Demo</vt:lpstr>
      <vt:lpstr>Swing Event Handling</vt:lpstr>
      <vt:lpstr>Events</vt:lpstr>
      <vt:lpstr>Event Sources</vt:lpstr>
      <vt:lpstr>Event Sources</vt:lpstr>
      <vt:lpstr>Event Listeners</vt:lpstr>
      <vt:lpstr>Event Classes and Listener Interfaces</vt:lpstr>
      <vt:lpstr>Use JButton</vt:lpstr>
      <vt:lpstr>Use JButton</vt:lpstr>
      <vt:lpstr>The ActionListener Interface</vt:lpstr>
      <vt:lpstr>JButton Demo</vt:lpstr>
      <vt:lpstr>JButton Demo</vt:lpstr>
      <vt:lpstr>The getActionCommand() Method</vt:lpstr>
      <vt:lpstr>Action Summary</vt:lpstr>
      <vt:lpstr>Work with JTextField</vt:lpstr>
      <vt:lpstr>Work with JTextField</vt:lpstr>
      <vt:lpstr>Work with JTextField</vt:lpstr>
      <vt:lpstr>PowerPoint 演示文稿</vt:lpstr>
      <vt:lpstr>PowerPoint 演示文稿</vt:lpstr>
      <vt:lpstr>Create a JCheckBox</vt:lpstr>
      <vt:lpstr>Handle the ItemListener</vt:lpstr>
      <vt:lpstr>Handle the ItemEvent Object</vt:lpstr>
      <vt:lpstr>Handle the Text Associated with the Checkbox</vt:lpstr>
      <vt:lpstr>PowerPoint 演示文稿</vt:lpstr>
      <vt:lpstr>PowerPoint 演示文稿</vt:lpstr>
      <vt:lpstr>Work with JList</vt:lpstr>
      <vt:lpstr>Work with JList</vt:lpstr>
      <vt:lpstr>Work with JList</vt:lpstr>
      <vt:lpstr>Work with JList</vt:lpstr>
      <vt:lpstr>Work with JList</vt:lpstr>
      <vt:lpstr>PowerPoint 演示文稿</vt:lpstr>
      <vt:lpstr>PowerPoint 演示文稿</vt:lpstr>
      <vt:lpstr>Use Anonymous Inner Classes or Lambda Expressions to Handle Events</vt:lpstr>
      <vt:lpstr>MouseEvent</vt:lpstr>
      <vt:lpstr>The MouseListener Interface</vt:lpstr>
      <vt:lpstr>PowerPoint 演示文稿</vt:lpstr>
      <vt:lpstr>PowerPoint 演示文稿</vt:lpstr>
      <vt:lpstr>PowerPoint 演示文稿</vt:lpstr>
      <vt:lpstr>KeyEvent</vt:lpstr>
      <vt:lpstr>PowerPoint 演示文稿</vt:lpstr>
      <vt:lpstr>PowerPoint 演示文稿</vt:lpstr>
      <vt:lpstr>PowerPoint 演示文稿</vt:lpstr>
      <vt:lpstr>Get/Set the Location of a Component</vt:lpstr>
      <vt:lpstr>Dialogs</vt:lpstr>
      <vt:lpstr>Dialogs Supported by JOptionPane</vt:lpstr>
      <vt:lpstr>PowerPoint 演示文稿</vt:lpstr>
      <vt:lpstr>PowerPoint 演示文稿</vt:lpstr>
      <vt:lpstr>PowerPoint 演示文稿</vt:lpstr>
      <vt:lpstr>File Dialog</vt:lpstr>
      <vt:lpstr>PowerPoint 演示文稿</vt:lpstr>
      <vt:lpstr>PowerPoint 演示文稿</vt:lpstr>
      <vt:lpstr>Menu</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Java语言程序设计</dc:title>
  <dc:creator>李晔锋</dc:creator>
  <cp:lastModifiedBy>李 晔锋</cp:lastModifiedBy>
  <cp:revision>1174</cp:revision>
  <cp:lastPrinted>2018-10-13T14:10:49Z</cp:lastPrinted>
  <dcterms:created xsi:type="dcterms:W3CDTF">2017-02-14T11:17:31Z</dcterms:created>
  <dcterms:modified xsi:type="dcterms:W3CDTF">2018-12-13T06:54:33Z</dcterms:modified>
</cp:coreProperties>
</file>