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85" autoAdjust="0"/>
    <p:restoredTop sz="94660"/>
  </p:normalViewPr>
  <p:slideViewPr>
    <p:cSldViewPr snapToGrid="0">
      <p:cViewPr varScale="1">
        <p:scale>
          <a:sx n="68" d="100"/>
          <a:sy n="68" d="100"/>
        </p:scale>
        <p:origin x="148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fld id="{81E77AA0-CA4A-4181-8FED-0F123F59EE50}" type="datetimeFigureOut">
              <a:rPr lang="zh-CN" altLang="en-US" smtClean="0"/>
              <a:t>2018/10/5</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53B93BA1-4D06-4C87-9467-358710ACB42C}" type="slidenum">
              <a:rPr lang="zh-CN" altLang="en-US" smtClean="0"/>
              <a:t>‹#›</a:t>
            </a:fld>
            <a:endParaRPr lang="zh-CN" altLang="en-US"/>
          </a:p>
        </p:txBody>
      </p:sp>
    </p:spTree>
    <p:extLst>
      <p:ext uri="{BB962C8B-B14F-4D97-AF65-F5344CB8AC3E}">
        <p14:creationId xmlns:p14="http://schemas.microsoft.com/office/powerpoint/2010/main" val="2538179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fld id="{81E77AA0-CA4A-4181-8FED-0F123F59EE50}" type="datetimeFigureOut">
              <a:rPr lang="zh-CN" altLang="en-US" smtClean="0"/>
              <a:t>2018/10/5</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53B93BA1-4D06-4C87-9467-358710ACB42C}" type="slidenum">
              <a:rPr lang="zh-CN" altLang="en-US" smtClean="0"/>
              <a:t>‹#›</a:t>
            </a:fld>
            <a:endParaRPr lang="zh-CN" altLang="en-US"/>
          </a:p>
        </p:txBody>
      </p:sp>
    </p:spTree>
    <p:extLst>
      <p:ext uri="{BB962C8B-B14F-4D97-AF65-F5344CB8AC3E}">
        <p14:creationId xmlns:p14="http://schemas.microsoft.com/office/powerpoint/2010/main" val="3124128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362700" y="762000"/>
            <a:ext cx="1943100" cy="5257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33400" y="762000"/>
            <a:ext cx="5676900" cy="5257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fld id="{81E77AA0-CA4A-4181-8FED-0F123F59EE50}" type="datetimeFigureOut">
              <a:rPr lang="zh-CN" altLang="en-US" smtClean="0"/>
              <a:t>2018/10/5</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53B93BA1-4D06-4C87-9467-358710ACB42C}" type="slidenum">
              <a:rPr lang="zh-CN" altLang="en-US" smtClean="0"/>
              <a:t>‹#›</a:t>
            </a:fld>
            <a:endParaRPr lang="zh-CN" altLang="en-US"/>
          </a:p>
        </p:txBody>
      </p:sp>
    </p:spTree>
    <p:extLst>
      <p:ext uri="{BB962C8B-B14F-4D97-AF65-F5344CB8AC3E}">
        <p14:creationId xmlns:p14="http://schemas.microsoft.com/office/powerpoint/2010/main" val="3513455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fld id="{81E77AA0-CA4A-4181-8FED-0F123F59EE50}" type="datetimeFigureOut">
              <a:rPr lang="zh-CN" altLang="en-US" smtClean="0"/>
              <a:t>2018/10/5</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53B93BA1-4D06-4C87-9467-358710ACB42C}" type="slidenum">
              <a:rPr lang="zh-CN" altLang="en-US" smtClean="0"/>
              <a:t>‹#›</a:t>
            </a:fld>
            <a:endParaRPr lang="zh-CN" altLang="en-US"/>
          </a:p>
        </p:txBody>
      </p:sp>
    </p:spTree>
    <p:extLst>
      <p:ext uri="{BB962C8B-B14F-4D97-AF65-F5344CB8AC3E}">
        <p14:creationId xmlns:p14="http://schemas.microsoft.com/office/powerpoint/2010/main" val="2505542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fld id="{81E77AA0-CA4A-4181-8FED-0F123F59EE50}" type="datetimeFigureOut">
              <a:rPr lang="zh-CN" altLang="en-US" smtClean="0"/>
              <a:t>2018/10/5</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53B93BA1-4D06-4C87-9467-358710ACB42C}" type="slidenum">
              <a:rPr lang="zh-CN" altLang="en-US" smtClean="0"/>
              <a:t>‹#›</a:t>
            </a:fld>
            <a:endParaRPr lang="zh-CN" altLang="en-US"/>
          </a:p>
        </p:txBody>
      </p:sp>
    </p:spTree>
    <p:extLst>
      <p:ext uri="{BB962C8B-B14F-4D97-AF65-F5344CB8AC3E}">
        <p14:creationId xmlns:p14="http://schemas.microsoft.com/office/powerpoint/2010/main" val="3301217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33400" y="1905000"/>
            <a:ext cx="3810000" cy="41148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495800" y="1905000"/>
            <a:ext cx="3810000" cy="41148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fld id="{81E77AA0-CA4A-4181-8FED-0F123F59EE50}" type="datetimeFigureOut">
              <a:rPr lang="zh-CN" altLang="en-US" smtClean="0"/>
              <a:t>2018/10/5</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53B93BA1-4D06-4C87-9467-358710ACB42C}" type="slidenum">
              <a:rPr lang="zh-CN" altLang="en-US" smtClean="0"/>
              <a:t>‹#›</a:t>
            </a:fld>
            <a:endParaRPr lang="zh-CN" altLang="en-US"/>
          </a:p>
        </p:txBody>
      </p:sp>
    </p:spTree>
    <p:extLst>
      <p:ext uri="{BB962C8B-B14F-4D97-AF65-F5344CB8AC3E}">
        <p14:creationId xmlns:p14="http://schemas.microsoft.com/office/powerpoint/2010/main" val="2302471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fld id="{81E77AA0-CA4A-4181-8FED-0F123F59EE50}" type="datetimeFigureOut">
              <a:rPr lang="zh-CN" altLang="en-US" smtClean="0"/>
              <a:t>2018/10/5</a:t>
            </a:fld>
            <a:endParaRPr lang="zh-CN" altLang="en-US"/>
          </a:p>
        </p:txBody>
      </p:sp>
      <p:sp>
        <p:nvSpPr>
          <p:cNvPr id="8" name="Rectangle 5"/>
          <p:cNvSpPr>
            <a:spLocks noGrp="1" noChangeArrowheads="1"/>
          </p:cNvSpPr>
          <p:nvPr>
            <p:ph type="ftr" sz="quarter" idx="11"/>
          </p:nvPr>
        </p:nvSpPr>
        <p:spPr>
          <a:ln/>
        </p:spPr>
        <p:txBody>
          <a:bodyPr/>
          <a:lstStyle>
            <a:lvl1pPr>
              <a:defRPr/>
            </a:lvl1pPr>
          </a:lstStyle>
          <a:p>
            <a:endParaRPr lang="zh-CN" altLang="en-US"/>
          </a:p>
        </p:txBody>
      </p:sp>
      <p:sp>
        <p:nvSpPr>
          <p:cNvPr id="9" name="Rectangle 6"/>
          <p:cNvSpPr>
            <a:spLocks noGrp="1" noChangeArrowheads="1"/>
          </p:cNvSpPr>
          <p:nvPr>
            <p:ph type="sldNum" sz="quarter" idx="12"/>
          </p:nvPr>
        </p:nvSpPr>
        <p:spPr>
          <a:ln/>
        </p:spPr>
        <p:txBody>
          <a:bodyPr/>
          <a:lstStyle>
            <a:lvl1pPr>
              <a:defRPr/>
            </a:lvl1pPr>
          </a:lstStyle>
          <a:p>
            <a:fld id="{53B93BA1-4D06-4C87-9467-358710ACB42C}" type="slidenum">
              <a:rPr lang="zh-CN" altLang="en-US" smtClean="0"/>
              <a:t>‹#›</a:t>
            </a:fld>
            <a:endParaRPr lang="zh-CN" altLang="en-US"/>
          </a:p>
        </p:txBody>
      </p:sp>
    </p:spTree>
    <p:extLst>
      <p:ext uri="{BB962C8B-B14F-4D97-AF65-F5344CB8AC3E}">
        <p14:creationId xmlns:p14="http://schemas.microsoft.com/office/powerpoint/2010/main" val="2013733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fld id="{81E77AA0-CA4A-4181-8FED-0F123F59EE50}" type="datetimeFigureOut">
              <a:rPr lang="zh-CN" altLang="en-US" smtClean="0"/>
              <a:t>2018/10/5</a:t>
            </a:fld>
            <a:endParaRPr lang="zh-CN" altLang="en-US"/>
          </a:p>
        </p:txBody>
      </p:sp>
      <p:sp>
        <p:nvSpPr>
          <p:cNvPr id="4" name="Rectangle 5"/>
          <p:cNvSpPr>
            <a:spLocks noGrp="1" noChangeArrowheads="1"/>
          </p:cNvSpPr>
          <p:nvPr>
            <p:ph type="ftr" sz="quarter" idx="11"/>
          </p:nvPr>
        </p:nvSpPr>
        <p:spPr>
          <a:ln/>
        </p:spPr>
        <p:txBody>
          <a:bodyPr/>
          <a:lstStyle>
            <a:lvl1pPr>
              <a:defRPr/>
            </a:lvl1pPr>
          </a:lstStyle>
          <a:p>
            <a:endParaRPr lang="zh-CN" altLang="en-US"/>
          </a:p>
        </p:txBody>
      </p:sp>
      <p:sp>
        <p:nvSpPr>
          <p:cNvPr id="5" name="Rectangle 6"/>
          <p:cNvSpPr>
            <a:spLocks noGrp="1" noChangeArrowheads="1"/>
          </p:cNvSpPr>
          <p:nvPr>
            <p:ph type="sldNum" sz="quarter" idx="12"/>
          </p:nvPr>
        </p:nvSpPr>
        <p:spPr>
          <a:ln/>
        </p:spPr>
        <p:txBody>
          <a:bodyPr/>
          <a:lstStyle>
            <a:lvl1pPr>
              <a:defRPr/>
            </a:lvl1pPr>
          </a:lstStyle>
          <a:p>
            <a:fld id="{53B93BA1-4D06-4C87-9467-358710ACB42C}" type="slidenum">
              <a:rPr lang="zh-CN" altLang="en-US" smtClean="0"/>
              <a:t>‹#›</a:t>
            </a:fld>
            <a:endParaRPr lang="zh-CN" altLang="en-US"/>
          </a:p>
        </p:txBody>
      </p:sp>
    </p:spTree>
    <p:extLst>
      <p:ext uri="{BB962C8B-B14F-4D97-AF65-F5344CB8AC3E}">
        <p14:creationId xmlns:p14="http://schemas.microsoft.com/office/powerpoint/2010/main" val="1090528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81E77AA0-CA4A-4181-8FED-0F123F59EE50}" type="datetimeFigureOut">
              <a:rPr lang="zh-CN" altLang="en-US" smtClean="0"/>
              <a:t>2018/10/5</a:t>
            </a:fld>
            <a:endParaRPr lang="zh-CN" altLang="en-US"/>
          </a:p>
        </p:txBody>
      </p:sp>
      <p:sp>
        <p:nvSpPr>
          <p:cNvPr id="3" name="Rectangle 5"/>
          <p:cNvSpPr>
            <a:spLocks noGrp="1" noChangeArrowheads="1"/>
          </p:cNvSpPr>
          <p:nvPr>
            <p:ph type="ftr" sz="quarter" idx="11"/>
          </p:nvPr>
        </p:nvSpPr>
        <p:spPr>
          <a:ln/>
        </p:spPr>
        <p:txBody>
          <a:bodyPr/>
          <a:lstStyle>
            <a:lvl1pPr>
              <a:defRPr/>
            </a:lvl1pPr>
          </a:lstStyle>
          <a:p>
            <a:endParaRPr lang="zh-CN" altLang="en-US"/>
          </a:p>
        </p:txBody>
      </p:sp>
      <p:sp>
        <p:nvSpPr>
          <p:cNvPr id="4" name="Rectangle 6"/>
          <p:cNvSpPr>
            <a:spLocks noGrp="1" noChangeArrowheads="1"/>
          </p:cNvSpPr>
          <p:nvPr>
            <p:ph type="sldNum" sz="quarter" idx="12"/>
          </p:nvPr>
        </p:nvSpPr>
        <p:spPr>
          <a:ln/>
        </p:spPr>
        <p:txBody>
          <a:bodyPr/>
          <a:lstStyle>
            <a:lvl1pPr>
              <a:defRPr/>
            </a:lvl1pPr>
          </a:lstStyle>
          <a:p>
            <a:fld id="{53B93BA1-4D06-4C87-9467-358710ACB42C}" type="slidenum">
              <a:rPr lang="zh-CN" altLang="en-US" smtClean="0"/>
              <a:t>‹#›</a:t>
            </a:fld>
            <a:endParaRPr lang="zh-CN" altLang="en-US"/>
          </a:p>
        </p:txBody>
      </p:sp>
    </p:spTree>
    <p:extLst>
      <p:ext uri="{BB962C8B-B14F-4D97-AF65-F5344CB8AC3E}">
        <p14:creationId xmlns:p14="http://schemas.microsoft.com/office/powerpoint/2010/main" val="1467415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81E77AA0-CA4A-4181-8FED-0F123F59EE50}" type="datetimeFigureOut">
              <a:rPr lang="zh-CN" altLang="en-US" smtClean="0"/>
              <a:t>2018/10/5</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53B93BA1-4D06-4C87-9467-358710ACB42C}" type="slidenum">
              <a:rPr lang="zh-CN" altLang="en-US" smtClean="0"/>
              <a:t>‹#›</a:t>
            </a:fld>
            <a:endParaRPr lang="zh-CN" altLang="en-US"/>
          </a:p>
        </p:txBody>
      </p:sp>
    </p:spTree>
    <p:extLst>
      <p:ext uri="{BB962C8B-B14F-4D97-AF65-F5344CB8AC3E}">
        <p14:creationId xmlns:p14="http://schemas.microsoft.com/office/powerpoint/2010/main" val="3960619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81E77AA0-CA4A-4181-8FED-0F123F59EE50}" type="datetimeFigureOut">
              <a:rPr lang="zh-CN" altLang="en-US" smtClean="0"/>
              <a:t>2018/10/5</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53B93BA1-4D06-4C87-9467-358710ACB42C}" type="slidenum">
              <a:rPr lang="zh-CN" altLang="en-US" smtClean="0"/>
              <a:t>‹#›</a:t>
            </a:fld>
            <a:endParaRPr lang="zh-CN" altLang="en-US"/>
          </a:p>
        </p:txBody>
      </p:sp>
    </p:spTree>
    <p:extLst>
      <p:ext uri="{BB962C8B-B14F-4D97-AF65-F5344CB8AC3E}">
        <p14:creationId xmlns:p14="http://schemas.microsoft.com/office/powerpoint/2010/main" val="1304616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762000"/>
            <a:ext cx="6629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533400" y="19050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0" sz="1050"/>
            </a:lvl1pPr>
          </a:lstStyle>
          <a:p>
            <a:fld id="{81E77AA0-CA4A-4181-8FED-0F123F59EE50}" type="datetimeFigureOut">
              <a:rPr lang="zh-CN" altLang="en-US" smtClean="0"/>
              <a:t>2018/10/5</a:t>
            </a:fld>
            <a:endParaRPr lang="zh-CN" altLang="en-US"/>
          </a:p>
        </p:txBody>
      </p:sp>
      <p:sp>
        <p:nvSpPr>
          <p:cNvPr id="1029" name="Rectangle 5"/>
          <p:cNvSpPr>
            <a:spLocks noGrp="1" noChangeArrowheads="1"/>
          </p:cNvSpPr>
          <p:nvPr>
            <p:ph type="ftr" sz="quarter" idx="3"/>
          </p:nvPr>
        </p:nvSpPr>
        <p:spPr bwMode="auto">
          <a:xfrm>
            <a:off x="3276600" y="6553200"/>
            <a:ext cx="2438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kumimoji="0" sz="1050"/>
            </a:lvl1pPr>
          </a:lstStyle>
          <a:p>
            <a:endParaRPr lang="zh-CN" altLang="en-US"/>
          </a:p>
        </p:txBody>
      </p:sp>
      <p:sp>
        <p:nvSpPr>
          <p:cNvPr id="1030" name="Rectangle 6"/>
          <p:cNvSpPr>
            <a:spLocks noGrp="1" noChangeArrowheads="1"/>
          </p:cNvSpPr>
          <p:nvPr>
            <p:ph type="sldNum" sz="quarter" idx="4"/>
          </p:nvPr>
        </p:nvSpPr>
        <p:spPr bwMode="auto">
          <a:xfrm>
            <a:off x="7696200" y="5943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0" sz="1050"/>
            </a:lvl1pPr>
          </a:lstStyle>
          <a:p>
            <a:fld id="{53B93BA1-4D06-4C87-9467-358710ACB42C}" type="slidenum">
              <a:rPr lang="zh-CN" altLang="en-US" smtClean="0"/>
              <a:t>‹#›</a:t>
            </a:fld>
            <a:endParaRPr lang="zh-CN" altLang="en-US"/>
          </a:p>
        </p:txBody>
      </p:sp>
      <p:grpSp>
        <p:nvGrpSpPr>
          <p:cNvPr id="1031" name="Group 40"/>
          <p:cNvGrpSpPr>
            <a:grpSpLocks/>
          </p:cNvGrpSpPr>
          <p:nvPr/>
        </p:nvGrpSpPr>
        <p:grpSpPr bwMode="auto">
          <a:xfrm>
            <a:off x="7696200" y="6629400"/>
            <a:ext cx="1447800" cy="228600"/>
            <a:chOff x="768" y="3456"/>
            <a:chExt cx="1200" cy="192"/>
          </a:xfrm>
        </p:grpSpPr>
        <p:sp>
          <p:nvSpPr>
            <p:cNvPr id="1032" name="AutoShape 41">
              <a:hlinkClick r:id="" action="ppaction://hlinkshowjump?jump=firstslide" highlightClick="1"/>
            </p:cNvPr>
            <p:cNvSpPr>
              <a:spLocks noChangeArrowheads="1"/>
            </p:cNvSpPr>
            <p:nvPr userDrawn="1"/>
          </p:nvSpPr>
          <p:spPr bwMode="auto">
            <a:xfrm>
              <a:off x="768" y="3456"/>
              <a:ext cx="288" cy="192"/>
            </a:xfrm>
            <a:prstGeom prst="actionButtonBeginning">
              <a:avLst/>
            </a:prstGeom>
            <a:solidFill>
              <a:srgbClr val="339966"/>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800"/>
            </a:p>
          </p:txBody>
        </p:sp>
        <p:sp>
          <p:nvSpPr>
            <p:cNvPr id="1033" name="AutoShape 42">
              <a:hlinkClick r:id="" action="ppaction://hlinkshowjump?jump=previousslide" highlightClick="1"/>
            </p:cNvPr>
            <p:cNvSpPr>
              <a:spLocks noChangeArrowheads="1"/>
            </p:cNvSpPr>
            <p:nvPr userDrawn="1"/>
          </p:nvSpPr>
          <p:spPr bwMode="auto">
            <a:xfrm>
              <a:off x="1056" y="3456"/>
              <a:ext cx="336" cy="192"/>
            </a:xfrm>
            <a:prstGeom prst="actionButtonBackPrevious">
              <a:avLst/>
            </a:prstGeom>
            <a:solidFill>
              <a:srgbClr val="339966"/>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800"/>
            </a:p>
          </p:txBody>
        </p:sp>
        <p:sp>
          <p:nvSpPr>
            <p:cNvPr id="1034" name="AutoShape 43">
              <a:hlinkClick r:id="" action="ppaction://hlinkshowjump?jump=nextslide" highlightClick="1"/>
            </p:cNvPr>
            <p:cNvSpPr>
              <a:spLocks noChangeArrowheads="1"/>
            </p:cNvSpPr>
            <p:nvPr userDrawn="1"/>
          </p:nvSpPr>
          <p:spPr bwMode="auto">
            <a:xfrm>
              <a:off x="1392" y="3456"/>
              <a:ext cx="288" cy="192"/>
            </a:xfrm>
            <a:prstGeom prst="actionButtonForwardNext">
              <a:avLst/>
            </a:prstGeom>
            <a:solidFill>
              <a:srgbClr val="339966"/>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800"/>
            </a:p>
          </p:txBody>
        </p:sp>
        <p:sp>
          <p:nvSpPr>
            <p:cNvPr id="1035" name="AutoShape 44">
              <a:hlinkClick r:id="" action="ppaction://hlinkshowjump?jump=lastslide" highlightClick="1"/>
            </p:cNvPr>
            <p:cNvSpPr>
              <a:spLocks noChangeArrowheads="1"/>
            </p:cNvSpPr>
            <p:nvPr userDrawn="1"/>
          </p:nvSpPr>
          <p:spPr bwMode="auto">
            <a:xfrm>
              <a:off x="1680" y="3456"/>
              <a:ext cx="288" cy="192"/>
            </a:xfrm>
            <a:prstGeom prst="actionButtonEnd">
              <a:avLst/>
            </a:prstGeom>
            <a:solidFill>
              <a:srgbClr val="339966"/>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800"/>
            </a:p>
          </p:txBody>
        </p:sp>
      </p:grpSp>
    </p:spTree>
    <p:extLst>
      <p:ext uri="{BB962C8B-B14F-4D97-AF65-F5344CB8AC3E}">
        <p14:creationId xmlns:p14="http://schemas.microsoft.com/office/powerpoint/2010/main" val="6487644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kumimoji="1" sz="2400">
          <a:solidFill>
            <a:schemeClr val="tx2"/>
          </a:solidFill>
          <a:latin typeface="+mj-lt"/>
          <a:ea typeface="+mj-ea"/>
          <a:cs typeface="+mj-cs"/>
        </a:defRPr>
      </a:lvl1pPr>
      <a:lvl2pPr algn="ctr" rtl="0" eaLnBrk="1" fontAlgn="base" hangingPunct="1">
        <a:spcBef>
          <a:spcPct val="0"/>
        </a:spcBef>
        <a:spcAft>
          <a:spcPct val="0"/>
        </a:spcAft>
        <a:defRPr kumimoji="1" sz="2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2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2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2400">
          <a:solidFill>
            <a:schemeClr val="tx2"/>
          </a:solidFill>
          <a:latin typeface="Times New Roman" pitchFamily="18" charset="0"/>
          <a:ea typeface="宋体" pitchFamily="2" charset="-122"/>
        </a:defRPr>
      </a:lvl5pPr>
      <a:lvl6pPr marL="342900" algn="ctr" rtl="0" eaLnBrk="1" fontAlgn="base" hangingPunct="1">
        <a:spcBef>
          <a:spcPct val="0"/>
        </a:spcBef>
        <a:spcAft>
          <a:spcPct val="0"/>
        </a:spcAft>
        <a:defRPr kumimoji="1" sz="2400">
          <a:solidFill>
            <a:schemeClr val="tx2"/>
          </a:solidFill>
          <a:latin typeface="Times New Roman" pitchFamily="18" charset="0"/>
          <a:ea typeface="宋体" pitchFamily="2" charset="-122"/>
        </a:defRPr>
      </a:lvl6pPr>
      <a:lvl7pPr marL="685800" algn="ctr" rtl="0" eaLnBrk="1" fontAlgn="base" hangingPunct="1">
        <a:spcBef>
          <a:spcPct val="0"/>
        </a:spcBef>
        <a:spcAft>
          <a:spcPct val="0"/>
        </a:spcAft>
        <a:defRPr kumimoji="1" sz="2400">
          <a:solidFill>
            <a:schemeClr val="tx2"/>
          </a:solidFill>
          <a:latin typeface="Times New Roman" pitchFamily="18" charset="0"/>
          <a:ea typeface="宋体" pitchFamily="2" charset="-122"/>
        </a:defRPr>
      </a:lvl7pPr>
      <a:lvl8pPr marL="1028700" algn="ctr" rtl="0" eaLnBrk="1" fontAlgn="base" hangingPunct="1">
        <a:spcBef>
          <a:spcPct val="0"/>
        </a:spcBef>
        <a:spcAft>
          <a:spcPct val="0"/>
        </a:spcAft>
        <a:defRPr kumimoji="1" sz="2400">
          <a:solidFill>
            <a:schemeClr val="tx2"/>
          </a:solidFill>
          <a:latin typeface="Times New Roman" pitchFamily="18" charset="0"/>
          <a:ea typeface="宋体" pitchFamily="2" charset="-122"/>
        </a:defRPr>
      </a:lvl8pPr>
      <a:lvl9pPr marL="1371600" algn="ctr" rtl="0" eaLnBrk="1" fontAlgn="base" hangingPunct="1">
        <a:spcBef>
          <a:spcPct val="0"/>
        </a:spcBef>
        <a:spcAft>
          <a:spcPct val="0"/>
        </a:spcAft>
        <a:defRPr kumimoji="1" sz="2400">
          <a:solidFill>
            <a:schemeClr val="tx2"/>
          </a:solidFill>
          <a:latin typeface="Times New Roman" pitchFamily="18" charset="0"/>
          <a:ea typeface="宋体" pitchFamily="2" charset="-122"/>
        </a:defRPr>
      </a:lvl9pPr>
    </p:titleStyle>
    <p:bodyStyle>
      <a:lvl1pPr marL="257175" indent="-257175" algn="l" rtl="0" eaLnBrk="1" fontAlgn="base" hangingPunct="1">
        <a:spcBef>
          <a:spcPct val="20000"/>
        </a:spcBef>
        <a:spcAft>
          <a:spcPct val="0"/>
        </a:spcAft>
        <a:buChar char="•"/>
        <a:defRPr kumimoji="1" sz="2400">
          <a:solidFill>
            <a:schemeClr val="tx1"/>
          </a:solidFill>
          <a:latin typeface="+mn-lt"/>
          <a:ea typeface="+mn-ea"/>
          <a:cs typeface="+mn-cs"/>
        </a:defRPr>
      </a:lvl1pPr>
      <a:lvl2pPr marL="557213" indent="-214313" algn="l" rtl="0" eaLnBrk="1" fontAlgn="base" hangingPunct="1">
        <a:spcBef>
          <a:spcPct val="20000"/>
        </a:spcBef>
        <a:spcAft>
          <a:spcPct val="0"/>
        </a:spcAft>
        <a:buChar char="–"/>
        <a:defRPr kumimoji="1" sz="2100">
          <a:solidFill>
            <a:schemeClr val="tx1"/>
          </a:solidFill>
          <a:latin typeface="+mn-lt"/>
          <a:ea typeface="+mn-ea"/>
        </a:defRPr>
      </a:lvl2pPr>
      <a:lvl3pPr marL="857250" indent="-171450" algn="l" rtl="0" eaLnBrk="1" fontAlgn="base" hangingPunct="1">
        <a:spcBef>
          <a:spcPct val="20000"/>
        </a:spcBef>
        <a:spcAft>
          <a:spcPct val="0"/>
        </a:spcAft>
        <a:buChar char="•"/>
        <a:defRPr kumimoji="1" sz="1800">
          <a:solidFill>
            <a:schemeClr val="tx1"/>
          </a:solidFill>
          <a:latin typeface="+mn-lt"/>
          <a:ea typeface="+mn-ea"/>
        </a:defRPr>
      </a:lvl3pPr>
      <a:lvl4pPr marL="1200150" indent="-171450" algn="l" rtl="0" eaLnBrk="1" fontAlgn="base" hangingPunct="1">
        <a:spcBef>
          <a:spcPct val="20000"/>
        </a:spcBef>
        <a:spcAft>
          <a:spcPct val="0"/>
        </a:spcAft>
        <a:buChar char="–"/>
        <a:defRPr kumimoji="1" sz="1500">
          <a:solidFill>
            <a:schemeClr val="tx1"/>
          </a:solidFill>
          <a:latin typeface="+mn-lt"/>
          <a:ea typeface="+mn-ea"/>
        </a:defRPr>
      </a:lvl4pPr>
      <a:lvl5pPr marL="1543050" indent="-171450" algn="l" rtl="0" eaLnBrk="1" fontAlgn="base" hangingPunct="1">
        <a:spcBef>
          <a:spcPct val="20000"/>
        </a:spcBef>
        <a:spcAft>
          <a:spcPct val="0"/>
        </a:spcAft>
        <a:buChar char="»"/>
        <a:defRPr kumimoji="1" sz="1500">
          <a:solidFill>
            <a:schemeClr val="tx1"/>
          </a:solidFill>
          <a:latin typeface="+mn-lt"/>
          <a:ea typeface="+mn-ea"/>
        </a:defRPr>
      </a:lvl5pPr>
      <a:lvl6pPr marL="1885950" indent="-171450" algn="l" rtl="0" eaLnBrk="1" fontAlgn="base" hangingPunct="1">
        <a:spcBef>
          <a:spcPct val="20000"/>
        </a:spcBef>
        <a:spcAft>
          <a:spcPct val="0"/>
        </a:spcAft>
        <a:buChar char="»"/>
        <a:defRPr kumimoji="1" sz="1500">
          <a:solidFill>
            <a:schemeClr val="tx1"/>
          </a:solidFill>
          <a:latin typeface="+mn-lt"/>
          <a:ea typeface="+mn-ea"/>
        </a:defRPr>
      </a:lvl6pPr>
      <a:lvl7pPr marL="2228850" indent="-171450" algn="l" rtl="0" eaLnBrk="1" fontAlgn="base" hangingPunct="1">
        <a:spcBef>
          <a:spcPct val="20000"/>
        </a:spcBef>
        <a:spcAft>
          <a:spcPct val="0"/>
        </a:spcAft>
        <a:buChar char="»"/>
        <a:defRPr kumimoji="1" sz="1500">
          <a:solidFill>
            <a:schemeClr val="tx1"/>
          </a:solidFill>
          <a:latin typeface="+mn-lt"/>
          <a:ea typeface="+mn-ea"/>
        </a:defRPr>
      </a:lvl7pPr>
      <a:lvl8pPr marL="2571750" indent="-171450" algn="l" rtl="0" eaLnBrk="1" fontAlgn="base" hangingPunct="1">
        <a:spcBef>
          <a:spcPct val="20000"/>
        </a:spcBef>
        <a:spcAft>
          <a:spcPct val="0"/>
        </a:spcAft>
        <a:buChar char="»"/>
        <a:defRPr kumimoji="1" sz="1500">
          <a:solidFill>
            <a:schemeClr val="tx1"/>
          </a:solidFill>
          <a:latin typeface="+mn-lt"/>
          <a:ea typeface="+mn-ea"/>
        </a:defRPr>
      </a:lvl8pPr>
      <a:lvl9pPr marL="2914650" indent="-171450" algn="l" rtl="0" eaLnBrk="1" fontAlgn="base" hangingPunct="1">
        <a:spcBef>
          <a:spcPct val="20000"/>
        </a:spcBef>
        <a:spcAft>
          <a:spcPct val="0"/>
        </a:spcAft>
        <a:buChar char="»"/>
        <a:defRPr kumimoji="1"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855419"/>
            <a:ext cx="7772400" cy="1470025"/>
          </a:xfrm>
        </p:spPr>
        <p:txBody>
          <a:bodyPr/>
          <a:lstStyle/>
          <a:p>
            <a:r>
              <a:rPr lang="en-US" altLang="zh-CN" sz="4000" dirty="0"/>
              <a:t>Chapter 6</a:t>
            </a:r>
            <a:endParaRPr lang="zh-CN" altLang="en-US" sz="4000" dirty="0"/>
          </a:p>
        </p:txBody>
      </p:sp>
      <p:sp>
        <p:nvSpPr>
          <p:cNvPr id="3" name="副标题 2"/>
          <p:cNvSpPr>
            <a:spLocks noGrp="1"/>
          </p:cNvSpPr>
          <p:nvPr>
            <p:ph type="subTitle" idx="1"/>
          </p:nvPr>
        </p:nvSpPr>
        <p:spPr>
          <a:xfrm>
            <a:off x="1371600" y="4427113"/>
            <a:ext cx="6400800" cy="1752600"/>
          </a:xfrm>
        </p:spPr>
        <p:txBody>
          <a:bodyPr/>
          <a:lstStyle/>
          <a:p>
            <a:r>
              <a:rPr lang="zh-CN" altLang="en-US" dirty="0"/>
              <a:t>李晔锋</a:t>
            </a:r>
          </a:p>
        </p:txBody>
      </p:sp>
      <p:sp>
        <p:nvSpPr>
          <p:cNvPr id="4" name="Rectangle 6"/>
          <p:cNvSpPr>
            <a:spLocks noChangeArrowheads="1"/>
          </p:cNvSpPr>
          <p:nvPr/>
        </p:nvSpPr>
        <p:spPr bwMode="auto">
          <a:xfrm>
            <a:off x="870438" y="1906253"/>
            <a:ext cx="7403123" cy="1470025"/>
          </a:xfrm>
          <a:prstGeom prst="rect">
            <a:avLst/>
          </a:prstGeom>
          <a:solidFill>
            <a:schemeClr val="accent1">
              <a:lumMod val="40000"/>
              <a:lumOff val="60000"/>
            </a:schemeClr>
          </a:solidFill>
          <a:ln>
            <a:noFill/>
          </a:ln>
          <a:effectLst/>
        </p:spPr>
        <p:txBody>
          <a:bodyPr anchor="b"/>
          <a:lstStyle/>
          <a:p>
            <a:pPr algn="ctr">
              <a:defRPr/>
            </a:pPr>
            <a:r>
              <a:rPr lang="en-US" altLang="zh-CN" sz="4400" dirty="0">
                <a:solidFill>
                  <a:schemeClr val="tx2"/>
                </a:solidFill>
                <a:latin typeface="黑体" pitchFamily="49" charset="-122"/>
                <a:ea typeface="黑体" pitchFamily="49" charset="-122"/>
              </a:rPr>
              <a:t>A Close Look at Classes and Methods</a:t>
            </a:r>
          </a:p>
        </p:txBody>
      </p:sp>
    </p:spTree>
    <p:extLst>
      <p:ext uri="{BB962C8B-B14F-4D97-AF65-F5344CB8AC3E}">
        <p14:creationId xmlns:p14="http://schemas.microsoft.com/office/powerpoint/2010/main" val="3926461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B2537A-E9F7-4D5F-8B48-53AEAEBA0205}"/>
              </a:ext>
            </a:extLst>
          </p:cNvPr>
          <p:cNvSpPr>
            <a:spLocks noGrp="1"/>
          </p:cNvSpPr>
          <p:nvPr>
            <p:ph type="title"/>
          </p:nvPr>
        </p:nvSpPr>
        <p:spPr/>
        <p:txBody>
          <a:bodyPr/>
          <a:lstStyle/>
          <a:p>
            <a:r>
              <a:rPr lang="en-US" altLang="zh-CN" b="1" dirty="0"/>
              <a:t>Call-by-Value</a:t>
            </a:r>
            <a:endParaRPr lang="zh-CN" altLang="en-US" b="1" dirty="0"/>
          </a:p>
        </p:txBody>
      </p:sp>
      <p:sp>
        <p:nvSpPr>
          <p:cNvPr id="3" name="内容占位符 2">
            <a:extLst>
              <a:ext uri="{FF2B5EF4-FFF2-40B4-BE49-F238E27FC236}">
                <a16:creationId xmlns:a16="http://schemas.microsoft.com/office/drawing/2014/main" id="{E6930F3B-715C-404E-B74B-A66003545716}"/>
              </a:ext>
            </a:extLst>
          </p:cNvPr>
          <p:cNvSpPr>
            <a:spLocks noGrp="1"/>
          </p:cNvSpPr>
          <p:nvPr>
            <p:ph idx="1"/>
          </p:nvPr>
        </p:nvSpPr>
        <p:spPr/>
        <p:txBody>
          <a:bodyPr/>
          <a:lstStyle/>
          <a:p>
            <a:r>
              <a:rPr lang="en-US" altLang="zh-CN" dirty="0"/>
              <a:t>When you pass a primitive type, such as </a:t>
            </a:r>
            <a:r>
              <a:rPr lang="en-US" altLang="zh-CN" b="1" dirty="0"/>
              <a:t>int </a:t>
            </a:r>
            <a:r>
              <a:rPr lang="en-US" altLang="zh-CN" dirty="0"/>
              <a:t>or </a:t>
            </a:r>
            <a:r>
              <a:rPr lang="en-US" altLang="zh-CN" b="1" dirty="0"/>
              <a:t>double</a:t>
            </a:r>
            <a:r>
              <a:rPr lang="en-US" altLang="zh-CN" dirty="0"/>
              <a:t>, to a method, it is passed by value. Thus, a copy of the argument is made, and what occurs to the parameter that receives the argument has no effect outside the method.</a:t>
            </a:r>
            <a:endParaRPr lang="zh-CN" altLang="en-US" dirty="0"/>
          </a:p>
        </p:txBody>
      </p:sp>
    </p:spTree>
    <p:extLst>
      <p:ext uri="{BB962C8B-B14F-4D97-AF65-F5344CB8AC3E}">
        <p14:creationId xmlns:p14="http://schemas.microsoft.com/office/powerpoint/2010/main" val="1786929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AF27B06-36B1-4216-8DA0-3C6D07C0C284}"/>
              </a:ext>
            </a:extLst>
          </p:cNvPr>
          <p:cNvSpPr/>
          <p:nvPr/>
        </p:nvSpPr>
        <p:spPr>
          <a:xfrm>
            <a:off x="1807699" y="568292"/>
            <a:ext cx="4572000" cy="1754326"/>
          </a:xfrm>
          <a:prstGeom prst="rect">
            <a:avLst/>
          </a:prstGeom>
        </p:spPr>
        <p:txBody>
          <a:bodyPr>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Test {</a:t>
            </a:r>
          </a:p>
          <a:p>
            <a:r>
              <a:rPr lang="en-US" altLang="zh-CN" b="1" dirty="0">
                <a:solidFill>
                  <a:srgbClr val="7F0055"/>
                </a:solidFill>
                <a:latin typeface="Calibri" panose="020F0502020204030204" pitchFamily="34" charset="0"/>
              </a:rPr>
              <a:t>  void</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noChange</a:t>
            </a:r>
            <a:r>
              <a:rPr lang="en-US" altLang="zh-CN" b="1" dirty="0">
                <a:solidFill>
                  <a:srgbClr val="000000"/>
                </a:solidFill>
                <a:latin typeface="Calibri" panose="020F0502020204030204" pitchFamily="34" charset="0"/>
              </a:rPr>
              <a:t>(</a:t>
            </a:r>
            <a:r>
              <a:rPr lang="en-US" altLang="zh-CN" b="1" dirty="0">
                <a:solidFill>
                  <a:srgbClr val="7F0055"/>
                </a:solidFill>
                <a:latin typeface="Calibri" panose="020F0502020204030204" pitchFamily="34" charset="0"/>
              </a:rPr>
              <a:t>int</a:t>
            </a:r>
            <a:r>
              <a:rPr lang="en-US" altLang="zh-CN" b="1" dirty="0">
                <a:solidFill>
                  <a:srgbClr val="000000"/>
                </a:solidFill>
                <a:latin typeface="Calibri" panose="020F0502020204030204" pitchFamily="34" charset="0"/>
              </a:rPr>
              <a:t> </a:t>
            </a:r>
            <a:r>
              <a:rPr lang="en-US" altLang="zh-CN" b="1" dirty="0" err="1">
                <a:solidFill>
                  <a:srgbClr val="6A3E3E"/>
                </a:solidFill>
                <a:latin typeface="Calibri" panose="020F0502020204030204" pitchFamily="34" charset="0"/>
              </a:rPr>
              <a:t>i</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int</a:t>
            </a:r>
            <a:r>
              <a:rPr lang="en-US" altLang="zh-CN" b="1" dirty="0">
                <a:solidFill>
                  <a:srgbClr val="000000"/>
                </a:solidFill>
                <a:latin typeface="Calibri" panose="020F0502020204030204" pitchFamily="34" charset="0"/>
              </a:rPr>
              <a:t> </a:t>
            </a:r>
            <a:r>
              <a:rPr lang="en-US" altLang="zh-CN" b="1" dirty="0">
                <a:solidFill>
                  <a:srgbClr val="6A3E3E"/>
                </a:solidFill>
                <a:latin typeface="Calibri" panose="020F0502020204030204" pitchFamily="34" charset="0"/>
              </a:rPr>
              <a:t>j</a:t>
            </a:r>
            <a:r>
              <a:rPr lang="en-US" altLang="zh-CN" b="1" dirty="0">
                <a:solidFill>
                  <a:srgbClr val="000000"/>
                </a:solidFill>
                <a:latin typeface="Calibri" panose="020F0502020204030204" pitchFamily="34" charset="0"/>
              </a:rPr>
              <a:t>) {</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i</a:t>
            </a:r>
            <a:r>
              <a:rPr lang="en-US" altLang="zh-CN" dirty="0">
                <a:solidFill>
                  <a:srgbClr val="6A3E3E"/>
                </a:solidFill>
                <a:latin typeface="Calibri" panose="020F0502020204030204" pitchFamily="34" charset="0"/>
              </a:rPr>
              <a:t> </a:t>
            </a:r>
            <a:r>
              <a:rPr lang="en-US" altLang="zh-CN" dirty="0">
                <a:solidFill>
                  <a:srgbClr val="000000"/>
                </a:solidFill>
                <a:latin typeface="Calibri" panose="020F0502020204030204" pitchFamily="34" charset="0"/>
              </a:rPr>
              <a:t> = </a:t>
            </a:r>
            <a:r>
              <a:rPr lang="en-US" altLang="zh-CN" dirty="0" err="1">
                <a:solidFill>
                  <a:srgbClr val="6A3E3E"/>
                </a:solidFill>
                <a:latin typeface="Calibri" panose="020F0502020204030204" pitchFamily="34" charset="0"/>
              </a:rPr>
              <a:t>i</a:t>
            </a:r>
            <a:r>
              <a:rPr lang="en-US" altLang="zh-CN" dirty="0">
                <a:solidFill>
                  <a:srgbClr val="000000"/>
                </a:solidFill>
                <a:latin typeface="Calibri" panose="020F0502020204030204" pitchFamily="34" charset="0"/>
              </a:rPr>
              <a:t> + </a:t>
            </a:r>
            <a:r>
              <a:rPr lang="en-US" altLang="zh-CN" dirty="0">
                <a:solidFill>
                  <a:srgbClr val="6A3E3E"/>
                </a:solidFill>
                <a:latin typeface="Calibri" panose="020F0502020204030204" pitchFamily="34" charset="0"/>
              </a:rPr>
              <a:t>j</a:t>
            </a:r>
            <a:r>
              <a:rPr lang="en-US" altLang="zh-CN"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j</a:t>
            </a:r>
            <a:r>
              <a:rPr lang="en-US" altLang="zh-CN" dirty="0">
                <a:solidFill>
                  <a:srgbClr val="000000"/>
                </a:solidFill>
                <a:latin typeface="Calibri" panose="020F0502020204030204" pitchFamily="34" charset="0"/>
              </a:rPr>
              <a:t> = -</a:t>
            </a:r>
            <a:r>
              <a:rPr lang="en-US" altLang="zh-CN" dirty="0">
                <a:solidFill>
                  <a:srgbClr val="6A3E3E"/>
                </a:solidFill>
                <a:latin typeface="Calibri" panose="020F0502020204030204" pitchFamily="34" charset="0"/>
              </a:rPr>
              <a:t>j</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
        <p:nvSpPr>
          <p:cNvPr id="5" name="矩形 4">
            <a:extLst>
              <a:ext uri="{FF2B5EF4-FFF2-40B4-BE49-F238E27FC236}">
                <a16:creationId xmlns:a16="http://schemas.microsoft.com/office/drawing/2014/main" id="{D312552B-EE70-42E0-9DC0-8470D71C3760}"/>
              </a:ext>
            </a:extLst>
          </p:cNvPr>
          <p:cNvSpPr/>
          <p:nvPr/>
        </p:nvSpPr>
        <p:spPr>
          <a:xfrm>
            <a:off x="1800666" y="2621173"/>
            <a:ext cx="4853352" cy="3416320"/>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CallByValue</a:t>
            </a:r>
            <a:r>
              <a:rPr lang="en-US" altLang="zh-CN" b="1"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static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main(String[] </a:t>
            </a:r>
            <a:r>
              <a:rPr lang="en-US" altLang="zh-CN" b="1" dirty="0" err="1">
                <a:solidFill>
                  <a:srgbClr val="6A3E3E"/>
                </a:solidFill>
                <a:latin typeface="Calibri" panose="020F0502020204030204" pitchFamily="34" charset="0"/>
              </a:rPr>
              <a:t>args</a:t>
            </a:r>
            <a:r>
              <a:rPr lang="en-US" altLang="zh-CN" b="1" dirty="0">
                <a:solidFill>
                  <a:srgbClr val="000000"/>
                </a:solidFill>
                <a:latin typeface="Calibri" panose="020F0502020204030204" pitchFamily="34" charset="0"/>
              </a:rPr>
              <a:t>) {</a:t>
            </a:r>
          </a:p>
          <a:p>
            <a:r>
              <a:rPr lang="en-US" altLang="zh-CN" dirty="0">
                <a:solidFill>
                  <a:srgbClr val="3F7F5F"/>
                </a:solidFill>
                <a:latin typeface="Calibri" panose="020F0502020204030204" pitchFamily="34" charset="0"/>
              </a:rPr>
              <a:t>    // </a:t>
            </a:r>
            <a:r>
              <a:rPr lang="en-US" altLang="zh-CN" b="1" dirty="0">
                <a:solidFill>
                  <a:srgbClr val="7F9FBF"/>
                </a:solidFill>
                <a:latin typeface="Calibri" panose="020F0502020204030204" pitchFamily="34" charset="0"/>
              </a:rPr>
              <a:t>TODO</a:t>
            </a:r>
            <a:r>
              <a:rPr lang="en-US" altLang="zh-CN" b="1" dirty="0">
                <a:solidFill>
                  <a:srgbClr val="3F7F5F"/>
                </a:solidFill>
                <a:latin typeface="Calibri" panose="020F0502020204030204" pitchFamily="34" charset="0"/>
              </a:rPr>
              <a:t> Auto-generated method stub</a:t>
            </a:r>
          </a:p>
          <a:p>
            <a:r>
              <a:rPr lang="en-US" altLang="zh-CN" dirty="0">
                <a:solidFill>
                  <a:srgbClr val="000000"/>
                </a:solidFill>
                <a:latin typeface="Calibri" panose="020F0502020204030204" pitchFamily="34" charset="0"/>
              </a:rPr>
              <a:t>    Test </a:t>
            </a:r>
            <a:r>
              <a:rPr lang="en-US" altLang="zh-CN" dirty="0" err="1">
                <a:solidFill>
                  <a:srgbClr val="6A3E3E"/>
                </a:solidFill>
                <a:latin typeface="Calibri" panose="020F0502020204030204" pitchFamily="34" charset="0"/>
              </a:rPr>
              <a:t>ob</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Test();</a:t>
            </a:r>
          </a:p>
          <a:p>
            <a:r>
              <a:rPr lang="en-US" altLang="zh-CN" b="1" dirty="0">
                <a:solidFill>
                  <a:srgbClr val="7F0055"/>
                </a:solidFill>
                <a:latin typeface="Calibri" panose="020F0502020204030204" pitchFamily="34" charset="0"/>
              </a:rPr>
              <a:t>    int</a:t>
            </a:r>
            <a:r>
              <a:rPr lang="en-US" altLang="zh-CN" b="1" dirty="0">
                <a:solidFill>
                  <a:srgbClr val="000000"/>
                </a:solidFill>
                <a:latin typeface="Calibri" panose="020F0502020204030204" pitchFamily="34" charset="0"/>
              </a:rPr>
              <a:t> </a:t>
            </a:r>
            <a:r>
              <a:rPr lang="en-US" altLang="zh-CN" b="1" dirty="0">
                <a:solidFill>
                  <a:srgbClr val="6A3E3E"/>
                </a:solidFill>
                <a:latin typeface="Calibri" panose="020F0502020204030204" pitchFamily="34" charset="0"/>
              </a:rPr>
              <a:t>a</a:t>
            </a:r>
            <a:r>
              <a:rPr lang="en-US" altLang="zh-CN" b="1" dirty="0">
                <a:solidFill>
                  <a:srgbClr val="000000"/>
                </a:solidFill>
                <a:latin typeface="Calibri" panose="020F0502020204030204" pitchFamily="34" charset="0"/>
              </a:rPr>
              <a:t> = 15, </a:t>
            </a:r>
            <a:r>
              <a:rPr lang="en-US" altLang="zh-CN" b="1" dirty="0">
                <a:solidFill>
                  <a:srgbClr val="6A3E3E"/>
                </a:solidFill>
                <a:latin typeface="Calibri" panose="020F0502020204030204" pitchFamily="34" charset="0"/>
              </a:rPr>
              <a:t>b</a:t>
            </a:r>
            <a:r>
              <a:rPr lang="en-US" altLang="zh-CN" b="1" dirty="0">
                <a:solidFill>
                  <a:srgbClr val="000000"/>
                </a:solidFill>
                <a:latin typeface="Calibri" panose="020F0502020204030204" pitchFamily="34" charset="0"/>
              </a:rPr>
              <a:t> = 20;</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"a and b before call: "</a:t>
            </a:r>
            <a:r>
              <a:rPr lang="en-US" altLang="zh-CN" b="1" dirty="0">
                <a:solidFill>
                  <a:srgbClr val="000000"/>
                </a:solidFill>
                <a:latin typeface="Calibri" panose="020F0502020204030204" pitchFamily="34" charset="0"/>
              </a:rPr>
              <a:t> + </a:t>
            </a:r>
          </a:p>
          <a:p>
            <a:r>
              <a:rPr lang="en-US" altLang="zh-CN" dirty="0">
                <a:solidFill>
                  <a:srgbClr val="000000"/>
                </a:solidFill>
                <a:latin typeface="Calibri" panose="020F0502020204030204" pitchFamily="34" charset="0"/>
              </a:rPr>
              <a:t>                                     </a:t>
            </a:r>
            <a:r>
              <a:rPr lang="en-US" altLang="zh-CN" dirty="0">
                <a:solidFill>
                  <a:srgbClr val="6A3E3E"/>
                </a:solidFill>
                <a:latin typeface="Calibri" panose="020F0502020204030204" pitchFamily="34" charset="0"/>
              </a:rPr>
              <a:t>a</a:t>
            </a:r>
            <a:r>
              <a:rPr lang="en-US" altLang="zh-CN" dirty="0">
                <a:solidFill>
                  <a:srgbClr val="000000"/>
                </a:solidFill>
                <a:latin typeface="Calibri" panose="020F0502020204030204" pitchFamily="34" charset="0"/>
              </a:rPr>
              <a:t> + </a:t>
            </a:r>
            <a:r>
              <a:rPr lang="en-US" altLang="zh-CN" dirty="0">
                <a:solidFill>
                  <a:srgbClr val="2A00FF"/>
                </a:solidFill>
                <a:latin typeface="Calibri" panose="020F0502020204030204" pitchFamily="34" charset="0"/>
              </a:rPr>
              <a:t>" "</a:t>
            </a:r>
            <a:r>
              <a:rPr lang="en-US" altLang="zh-CN" dirty="0">
                <a:solidFill>
                  <a:srgbClr val="000000"/>
                </a:solidFill>
                <a:latin typeface="Calibri" panose="020F0502020204030204" pitchFamily="34" charset="0"/>
              </a:rPr>
              <a:t> + </a:t>
            </a:r>
            <a:r>
              <a:rPr lang="en-US" altLang="zh-CN" dirty="0">
                <a:solidFill>
                  <a:srgbClr val="6A3E3E"/>
                </a:solidFill>
                <a:latin typeface="Calibri" panose="020F0502020204030204" pitchFamily="34" charset="0"/>
              </a:rPr>
              <a:t>b</a:t>
            </a:r>
            <a:r>
              <a:rPr lang="en-US" altLang="zh-CN"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ob</a:t>
            </a:r>
            <a:r>
              <a:rPr lang="en-US" altLang="zh-CN" dirty="0" err="1">
                <a:solidFill>
                  <a:srgbClr val="000000"/>
                </a:solidFill>
                <a:latin typeface="Calibri" panose="020F0502020204030204" pitchFamily="34" charset="0"/>
              </a:rPr>
              <a:t>.noChange</a:t>
            </a:r>
            <a:r>
              <a:rPr lang="en-US" altLang="zh-CN" dirty="0">
                <a:solidFill>
                  <a:srgbClr val="000000"/>
                </a:solidFill>
                <a:latin typeface="Calibri" panose="020F0502020204030204" pitchFamily="34" charset="0"/>
              </a:rPr>
              <a:t>(</a:t>
            </a:r>
            <a:r>
              <a:rPr lang="en-US" altLang="zh-CN" dirty="0">
                <a:solidFill>
                  <a:srgbClr val="6A3E3E"/>
                </a:solidFill>
                <a:latin typeface="Calibri" panose="020F0502020204030204" pitchFamily="34" charset="0"/>
              </a:rPr>
              <a:t>a</a:t>
            </a:r>
            <a:r>
              <a:rPr lang="en-US" altLang="zh-CN" dirty="0">
                <a:solidFill>
                  <a:srgbClr val="000000"/>
                </a:solidFill>
                <a:latin typeface="Calibri" panose="020F0502020204030204" pitchFamily="34" charset="0"/>
              </a:rPr>
              <a:t>, </a:t>
            </a:r>
            <a:r>
              <a:rPr lang="en-US" altLang="zh-CN" dirty="0">
                <a:solidFill>
                  <a:srgbClr val="6A3E3E"/>
                </a:solidFill>
                <a:latin typeface="Calibri" panose="020F0502020204030204" pitchFamily="34" charset="0"/>
              </a:rPr>
              <a:t>b</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"a and b after call: "</a:t>
            </a:r>
            <a:r>
              <a:rPr lang="en-US" altLang="zh-CN" b="1" dirty="0">
                <a:solidFill>
                  <a:srgbClr val="000000"/>
                </a:solidFill>
                <a:latin typeface="Calibri" panose="020F0502020204030204" pitchFamily="34" charset="0"/>
              </a:rPr>
              <a:t> + </a:t>
            </a:r>
          </a:p>
          <a:p>
            <a:r>
              <a:rPr lang="en-US" altLang="zh-CN" dirty="0">
                <a:solidFill>
                  <a:srgbClr val="000000"/>
                </a:solidFill>
                <a:latin typeface="Calibri" panose="020F0502020204030204" pitchFamily="34" charset="0"/>
              </a:rPr>
              <a:t>                                     </a:t>
            </a:r>
            <a:r>
              <a:rPr lang="en-US" altLang="zh-CN" dirty="0">
                <a:solidFill>
                  <a:srgbClr val="6A3E3E"/>
                </a:solidFill>
                <a:latin typeface="Calibri" panose="020F0502020204030204" pitchFamily="34" charset="0"/>
              </a:rPr>
              <a:t>a</a:t>
            </a:r>
            <a:r>
              <a:rPr lang="en-US" altLang="zh-CN" dirty="0">
                <a:solidFill>
                  <a:srgbClr val="000000"/>
                </a:solidFill>
                <a:latin typeface="Calibri" panose="020F0502020204030204" pitchFamily="34" charset="0"/>
              </a:rPr>
              <a:t> + </a:t>
            </a:r>
            <a:r>
              <a:rPr lang="en-US" altLang="zh-CN" dirty="0">
                <a:solidFill>
                  <a:srgbClr val="2A00FF"/>
                </a:solidFill>
                <a:latin typeface="Calibri" panose="020F0502020204030204" pitchFamily="34" charset="0"/>
              </a:rPr>
              <a:t>" "</a:t>
            </a:r>
            <a:r>
              <a:rPr lang="en-US" altLang="zh-CN" dirty="0">
                <a:solidFill>
                  <a:srgbClr val="000000"/>
                </a:solidFill>
                <a:latin typeface="Calibri" panose="020F0502020204030204" pitchFamily="34" charset="0"/>
              </a:rPr>
              <a:t> + </a:t>
            </a:r>
            <a:r>
              <a:rPr lang="en-US" altLang="zh-CN" dirty="0">
                <a:solidFill>
                  <a:srgbClr val="6A3E3E"/>
                </a:solidFill>
                <a:latin typeface="Calibri" panose="020F0502020204030204" pitchFamily="34" charset="0"/>
              </a:rPr>
              <a:t>b</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p>
        </p:txBody>
      </p:sp>
    </p:spTree>
    <p:extLst>
      <p:ext uri="{BB962C8B-B14F-4D97-AF65-F5344CB8AC3E}">
        <p14:creationId xmlns:p14="http://schemas.microsoft.com/office/powerpoint/2010/main" val="1836264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659D3B0-7B68-4970-895E-CE5048E91E48}"/>
              </a:ext>
            </a:extLst>
          </p:cNvPr>
          <p:cNvSpPr/>
          <p:nvPr/>
        </p:nvSpPr>
        <p:spPr bwMode="auto">
          <a:xfrm>
            <a:off x="492369" y="3705161"/>
            <a:ext cx="8046720" cy="2944837"/>
          </a:xfrm>
          <a:prstGeom prst="rect">
            <a:avLst/>
          </a:prstGeom>
          <a:no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2" name="标题 1">
            <a:extLst>
              <a:ext uri="{FF2B5EF4-FFF2-40B4-BE49-F238E27FC236}">
                <a16:creationId xmlns:a16="http://schemas.microsoft.com/office/drawing/2014/main" id="{3BB2537A-E9F7-4D5F-8B48-53AEAEBA0205}"/>
              </a:ext>
            </a:extLst>
          </p:cNvPr>
          <p:cNvSpPr>
            <a:spLocks noGrp="1"/>
          </p:cNvSpPr>
          <p:nvPr>
            <p:ph type="title"/>
          </p:nvPr>
        </p:nvSpPr>
        <p:spPr/>
        <p:txBody>
          <a:bodyPr/>
          <a:lstStyle/>
          <a:p>
            <a:r>
              <a:rPr lang="en-US" altLang="zh-CN" b="1" dirty="0"/>
              <a:t>Call-by-Value</a:t>
            </a:r>
            <a:endParaRPr lang="zh-CN" altLang="en-US" b="1" dirty="0"/>
          </a:p>
        </p:txBody>
      </p:sp>
      <p:sp>
        <p:nvSpPr>
          <p:cNvPr id="4" name="矩形 3">
            <a:extLst>
              <a:ext uri="{FF2B5EF4-FFF2-40B4-BE49-F238E27FC236}">
                <a16:creationId xmlns:a16="http://schemas.microsoft.com/office/drawing/2014/main" id="{75DD9FC6-AF28-4B3B-A9A0-F5545F768F37}"/>
              </a:ext>
            </a:extLst>
          </p:cNvPr>
          <p:cNvSpPr/>
          <p:nvPr/>
        </p:nvSpPr>
        <p:spPr>
          <a:xfrm>
            <a:off x="1076179" y="1811608"/>
            <a:ext cx="2271932" cy="646331"/>
          </a:xfrm>
          <a:prstGeom prst="rect">
            <a:avLst/>
          </a:prstGeom>
        </p:spPr>
        <p:txBody>
          <a:bodyPr wrap="square">
            <a:spAutoFit/>
          </a:bodyPr>
          <a:lstStyle/>
          <a:p>
            <a:r>
              <a:rPr lang="en-US" altLang="zh-CN" dirty="0">
                <a:solidFill>
                  <a:srgbClr val="000000"/>
                </a:solidFill>
                <a:latin typeface="Calibri" panose="020F0502020204030204" pitchFamily="34" charset="0"/>
              </a:rPr>
              <a:t>Test </a:t>
            </a:r>
            <a:r>
              <a:rPr lang="en-US" altLang="zh-CN" dirty="0" err="1">
                <a:solidFill>
                  <a:srgbClr val="6A3E3E"/>
                </a:solidFill>
                <a:latin typeface="Calibri" panose="020F0502020204030204" pitchFamily="34" charset="0"/>
              </a:rPr>
              <a:t>ob</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Test();</a:t>
            </a:r>
          </a:p>
          <a:p>
            <a:r>
              <a:rPr lang="en-US" altLang="zh-CN" b="1" dirty="0">
                <a:solidFill>
                  <a:srgbClr val="7F0055"/>
                </a:solidFill>
                <a:latin typeface="Calibri" panose="020F0502020204030204" pitchFamily="34" charset="0"/>
              </a:rPr>
              <a:t>int</a:t>
            </a:r>
            <a:r>
              <a:rPr lang="en-US" altLang="zh-CN" b="1" dirty="0">
                <a:solidFill>
                  <a:srgbClr val="000000"/>
                </a:solidFill>
                <a:latin typeface="Calibri" panose="020F0502020204030204" pitchFamily="34" charset="0"/>
              </a:rPr>
              <a:t> </a:t>
            </a:r>
            <a:r>
              <a:rPr lang="en-US" altLang="zh-CN" b="1" dirty="0">
                <a:solidFill>
                  <a:srgbClr val="6A3E3E"/>
                </a:solidFill>
                <a:latin typeface="Calibri" panose="020F0502020204030204" pitchFamily="34" charset="0"/>
              </a:rPr>
              <a:t>a</a:t>
            </a:r>
            <a:r>
              <a:rPr lang="en-US" altLang="zh-CN" b="1" dirty="0">
                <a:solidFill>
                  <a:srgbClr val="000000"/>
                </a:solidFill>
                <a:latin typeface="Calibri" panose="020F0502020204030204" pitchFamily="34" charset="0"/>
              </a:rPr>
              <a:t> = 15, </a:t>
            </a:r>
            <a:r>
              <a:rPr lang="en-US" altLang="zh-CN" b="1" dirty="0">
                <a:solidFill>
                  <a:srgbClr val="6A3E3E"/>
                </a:solidFill>
                <a:latin typeface="Calibri" panose="020F0502020204030204" pitchFamily="34" charset="0"/>
              </a:rPr>
              <a:t>b</a:t>
            </a:r>
            <a:r>
              <a:rPr lang="en-US" altLang="zh-CN" b="1" dirty="0">
                <a:solidFill>
                  <a:srgbClr val="000000"/>
                </a:solidFill>
                <a:latin typeface="Calibri" panose="020F0502020204030204" pitchFamily="34" charset="0"/>
              </a:rPr>
              <a:t> = 20;</a:t>
            </a:r>
            <a:endParaRPr lang="zh-CN" altLang="en-US" dirty="0"/>
          </a:p>
        </p:txBody>
      </p:sp>
      <p:sp>
        <p:nvSpPr>
          <p:cNvPr id="5" name="矩形 4">
            <a:extLst>
              <a:ext uri="{FF2B5EF4-FFF2-40B4-BE49-F238E27FC236}">
                <a16:creationId xmlns:a16="http://schemas.microsoft.com/office/drawing/2014/main" id="{44C64F20-29B1-4EE9-B5DB-471852355CAA}"/>
              </a:ext>
            </a:extLst>
          </p:cNvPr>
          <p:cNvSpPr/>
          <p:nvPr/>
        </p:nvSpPr>
        <p:spPr>
          <a:xfrm>
            <a:off x="1076179" y="2457939"/>
            <a:ext cx="1976503" cy="369332"/>
          </a:xfrm>
          <a:prstGeom prst="rect">
            <a:avLst/>
          </a:prstGeom>
        </p:spPr>
        <p:txBody>
          <a:bodyPr wrap="none">
            <a:spAutoFit/>
          </a:bodyPr>
          <a:lstStyle/>
          <a:p>
            <a:r>
              <a:rPr lang="en-US" altLang="zh-CN" dirty="0" err="1">
                <a:solidFill>
                  <a:srgbClr val="6A3E3E"/>
                </a:solidFill>
                <a:latin typeface="Calibri" panose="020F0502020204030204" pitchFamily="34" charset="0"/>
              </a:rPr>
              <a:t>ob</a:t>
            </a:r>
            <a:r>
              <a:rPr lang="en-US" altLang="zh-CN" dirty="0" err="1">
                <a:solidFill>
                  <a:srgbClr val="000000"/>
                </a:solidFill>
                <a:latin typeface="Calibri" panose="020F0502020204030204" pitchFamily="34" charset="0"/>
              </a:rPr>
              <a:t>.noChange</a:t>
            </a:r>
            <a:r>
              <a:rPr lang="en-US" altLang="zh-CN" dirty="0">
                <a:solidFill>
                  <a:srgbClr val="000000"/>
                </a:solidFill>
                <a:latin typeface="Calibri" panose="020F0502020204030204" pitchFamily="34" charset="0"/>
              </a:rPr>
              <a:t>(</a:t>
            </a:r>
            <a:r>
              <a:rPr lang="en-US" altLang="zh-CN" dirty="0">
                <a:solidFill>
                  <a:srgbClr val="6A3E3E"/>
                </a:solidFill>
                <a:latin typeface="Calibri" panose="020F0502020204030204" pitchFamily="34" charset="0"/>
              </a:rPr>
              <a:t>a</a:t>
            </a:r>
            <a:r>
              <a:rPr lang="en-US" altLang="zh-CN" dirty="0">
                <a:solidFill>
                  <a:srgbClr val="000000"/>
                </a:solidFill>
                <a:latin typeface="Calibri" panose="020F0502020204030204" pitchFamily="34" charset="0"/>
              </a:rPr>
              <a:t>, </a:t>
            </a:r>
            <a:r>
              <a:rPr lang="en-US" altLang="zh-CN" dirty="0">
                <a:solidFill>
                  <a:srgbClr val="6A3E3E"/>
                </a:solidFill>
                <a:latin typeface="Calibri" panose="020F0502020204030204" pitchFamily="34" charset="0"/>
              </a:rPr>
              <a:t>b</a:t>
            </a:r>
            <a:r>
              <a:rPr lang="en-US" altLang="zh-CN" dirty="0">
                <a:solidFill>
                  <a:srgbClr val="000000"/>
                </a:solidFill>
                <a:latin typeface="Calibri" panose="020F0502020204030204" pitchFamily="34" charset="0"/>
              </a:rPr>
              <a:t>);</a:t>
            </a:r>
            <a:endParaRPr lang="zh-CN" altLang="en-US" dirty="0"/>
          </a:p>
        </p:txBody>
      </p:sp>
      <p:sp>
        <p:nvSpPr>
          <p:cNvPr id="6" name="矩形 5">
            <a:extLst>
              <a:ext uri="{FF2B5EF4-FFF2-40B4-BE49-F238E27FC236}">
                <a16:creationId xmlns:a16="http://schemas.microsoft.com/office/drawing/2014/main" id="{EF5DA0CE-4D20-40B5-BC68-F2CA445A5AD7}"/>
              </a:ext>
            </a:extLst>
          </p:cNvPr>
          <p:cNvSpPr/>
          <p:nvPr/>
        </p:nvSpPr>
        <p:spPr>
          <a:xfrm>
            <a:off x="4761914" y="1811608"/>
            <a:ext cx="3101926" cy="1200329"/>
          </a:xfrm>
          <a:prstGeom prst="rect">
            <a:avLst/>
          </a:prstGeom>
        </p:spPr>
        <p:txBody>
          <a:bodyPr wrap="square">
            <a:spAutoFit/>
          </a:bodyPr>
          <a:lstStyle/>
          <a:p>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noChange</a:t>
            </a:r>
            <a:r>
              <a:rPr lang="en-US" altLang="zh-CN" b="1" dirty="0">
                <a:solidFill>
                  <a:srgbClr val="000000"/>
                </a:solidFill>
                <a:latin typeface="Calibri" panose="020F0502020204030204" pitchFamily="34" charset="0"/>
              </a:rPr>
              <a:t>(</a:t>
            </a:r>
            <a:r>
              <a:rPr lang="en-US" altLang="zh-CN" b="1" dirty="0">
                <a:solidFill>
                  <a:srgbClr val="7F0055"/>
                </a:solidFill>
                <a:latin typeface="Calibri" panose="020F0502020204030204" pitchFamily="34" charset="0"/>
              </a:rPr>
              <a:t>int</a:t>
            </a:r>
            <a:r>
              <a:rPr lang="en-US" altLang="zh-CN" b="1" dirty="0">
                <a:solidFill>
                  <a:srgbClr val="000000"/>
                </a:solidFill>
                <a:latin typeface="Calibri" panose="020F0502020204030204" pitchFamily="34" charset="0"/>
              </a:rPr>
              <a:t> </a:t>
            </a:r>
            <a:r>
              <a:rPr lang="en-US" altLang="zh-CN" b="1" dirty="0" err="1">
                <a:solidFill>
                  <a:srgbClr val="6A3E3E"/>
                </a:solidFill>
                <a:latin typeface="Calibri" panose="020F0502020204030204" pitchFamily="34" charset="0"/>
              </a:rPr>
              <a:t>i</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int</a:t>
            </a:r>
            <a:r>
              <a:rPr lang="en-US" altLang="zh-CN" b="1" dirty="0">
                <a:solidFill>
                  <a:srgbClr val="000000"/>
                </a:solidFill>
                <a:latin typeface="Calibri" panose="020F0502020204030204" pitchFamily="34" charset="0"/>
              </a:rPr>
              <a:t> </a:t>
            </a:r>
            <a:r>
              <a:rPr lang="en-US" altLang="zh-CN" b="1" dirty="0">
                <a:solidFill>
                  <a:srgbClr val="6A3E3E"/>
                </a:solidFill>
                <a:latin typeface="Calibri" panose="020F0502020204030204" pitchFamily="34" charset="0"/>
              </a:rPr>
              <a:t>j</a:t>
            </a:r>
            <a:r>
              <a:rPr lang="en-US" altLang="zh-CN" b="1" dirty="0">
                <a:solidFill>
                  <a:srgbClr val="000000"/>
                </a:solidFill>
                <a:latin typeface="Calibri" panose="020F0502020204030204" pitchFamily="34" charset="0"/>
              </a:rPr>
              <a:t>) {</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i</a:t>
            </a:r>
            <a:r>
              <a:rPr lang="en-US" altLang="zh-CN" dirty="0">
                <a:solidFill>
                  <a:srgbClr val="000000"/>
                </a:solidFill>
                <a:latin typeface="Calibri" panose="020F0502020204030204" pitchFamily="34" charset="0"/>
              </a:rPr>
              <a:t> = </a:t>
            </a:r>
            <a:r>
              <a:rPr lang="en-US" altLang="zh-CN" dirty="0" err="1">
                <a:solidFill>
                  <a:srgbClr val="6A3E3E"/>
                </a:solidFill>
                <a:latin typeface="Calibri" panose="020F0502020204030204" pitchFamily="34" charset="0"/>
              </a:rPr>
              <a:t>i</a:t>
            </a:r>
            <a:r>
              <a:rPr lang="en-US" altLang="zh-CN" dirty="0">
                <a:solidFill>
                  <a:srgbClr val="000000"/>
                </a:solidFill>
                <a:latin typeface="Calibri" panose="020F0502020204030204" pitchFamily="34" charset="0"/>
              </a:rPr>
              <a:t> + </a:t>
            </a:r>
            <a:r>
              <a:rPr lang="en-US" altLang="zh-CN" dirty="0">
                <a:solidFill>
                  <a:srgbClr val="6A3E3E"/>
                </a:solidFill>
                <a:latin typeface="Calibri" panose="020F0502020204030204" pitchFamily="34" charset="0"/>
              </a:rPr>
              <a:t>j</a:t>
            </a:r>
            <a:r>
              <a:rPr lang="en-US" altLang="zh-CN"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j</a:t>
            </a:r>
            <a:r>
              <a:rPr lang="en-US" altLang="zh-CN" dirty="0">
                <a:solidFill>
                  <a:srgbClr val="000000"/>
                </a:solidFill>
                <a:latin typeface="Calibri" panose="020F0502020204030204" pitchFamily="34" charset="0"/>
              </a:rPr>
              <a:t> = -</a:t>
            </a:r>
            <a:r>
              <a:rPr lang="en-US" altLang="zh-CN" dirty="0">
                <a:solidFill>
                  <a:srgbClr val="6A3E3E"/>
                </a:solidFill>
                <a:latin typeface="Calibri" panose="020F0502020204030204" pitchFamily="34" charset="0"/>
              </a:rPr>
              <a:t>j</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a:t>
            </a:r>
            <a:endParaRPr lang="zh-CN" altLang="en-US" dirty="0"/>
          </a:p>
        </p:txBody>
      </p:sp>
      <p:sp>
        <p:nvSpPr>
          <p:cNvPr id="8" name="文本框 7">
            <a:extLst>
              <a:ext uri="{FF2B5EF4-FFF2-40B4-BE49-F238E27FC236}">
                <a16:creationId xmlns:a16="http://schemas.microsoft.com/office/drawing/2014/main" id="{AEA2A443-FD5B-4DAD-B158-FEA12057E8F6}"/>
              </a:ext>
            </a:extLst>
          </p:cNvPr>
          <p:cNvSpPr txBox="1"/>
          <p:nvPr/>
        </p:nvSpPr>
        <p:spPr>
          <a:xfrm>
            <a:off x="502916" y="3198167"/>
            <a:ext cx="1561514" cy="461665"/>
          </a:xfrm>
          <a:prstGeom prst="rect">
            <a:avLst/>
          </a:prstGeom>
          <a:noFill/>
        </p:spPr>
        <p:txBody>
          <a:bodyPr wrap="square" rtlCol="0">
            <a:spAutoFit/>
          </a:bodyPr>
          <a:lstStyle/>
          <a:p>
            <a:r>
              <a:rPr lang="en-US" altLang="zh-CN" sz="2400" i="1" dirty="0"/>
              <a:t>Memory</a:t>
            </a:r>
            <a:endParaRPr lang="zh-CN" altLang="en-US" sz="2400" i="1" dirty="0"/>
          </a:p>
        </p:txBody>
      </p:sp>
      <p:sp>
        <p:nvSpPr>
          <p:cNvPr id="9" name="矩形 8">
            <a:extLst>
              <a:ext uri="{FF2B5EF4-FFF2-40B4-BE49-F238E27FC236}">
                <a16:creationId xmlns:a16="http://schemas.microsoft.com/office/drawing/2014/main" id="{7212A15E-D6C6-4861-AA25-9BF0A2A281D4}"/>
              </a:ext>
            </a:extLst>
          </p:cNvPr>
          <p:cNvSpPr/>
          <p:nvPr/>
        </p:nvSpPr>
        <p:spPr bwMode="auto">
          <a:xfrm>
            <a:off x="1635369" y="4300220"/>
            <a:ext cx="590843" cy="554835"/>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15</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10" name="矩形 9">
            <a:extLst>
              <a:ext uri="{FF2B5EF4-FFF2-40B4-BE49-F238E27FC236}">
                <a16:creationId xmlns:a16="http://schemas.microsoft.com/office/drawing/2014/main" id="{80402E25-0B9F-4EF6-A7E9-3ECEF1B7A877}"/>
              </a:ext>
            </a:extLst>
          </p:cNvPr>
          <p:cNvSpPr/>
          <p:nvPr/>
        </p:nvSpPr>
        <p:spPr bwMode="auto">
          <a:xfrm>
            <a:off x="1948375" y="5639775"/>
            <a:ext cx="590843" cy="554835"/>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20</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11" name="矩形 10">
            <a:extLst>
              <a:ext uri="{FF2B5EF4-FFF2-40B4-BE49-F238E27FC236}">
                <a16:creationId xmlns:a16="http://schemas.microsoft.com/office/drawing/2014/main" id="{0FF49F4D-A526-4675-982A-A9924D835006}"/>
              </a:ext>
            </a:extLst>
          </p:cNvPr>
          <p:cNvSpPr/>
          <p:nvPr/>
        </p:nvSpPr>
        <p:spPr bwMode="auto">
          <a:xfrm>
            <a:off x="5722034" y="4300220"/>
            <a:ext cx="590843" cy="554835"/>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15</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12" name="矩形 11">
            <a:extLst>
              <a:ext uri="{FF2B5EF4-FFF2-40B4-BE49-F238E27FC236}">
                <a16:creationId xmlns:a16="http://schemas.microsoft.com/office/drawing/2014/main" id="{DDF34EEA-71FB-4B13-985C-6B968C826084}"/>
              </a:ext>
            </a:extLst>
          </p:cNvPr>
          <p:cNvSpPr/>
          <p:nvPr/>
        </p:nvSpPr>
        <p:spPr bwMode="auto">
          <a:xfrm>
            <a:off x="6309362" y="5548279"/>
            <a:ext cx="590843" cy="554835"/>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20</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14" name="直接箭头连接符 13">
            <a:extLst>
              <a:ext uri="{FF2B5EF4-FFF2-40B4-BE49-F238E27FC236}">
                <a16:creationId xmlns:a16="http://schemas.microsoft.com/office/drawing/2014/main" id="{BA075145-CA26-4AF0-A98C-D1F21E528809}"/>
              </a:ext>
            </a:extLst>
          </p:cNvPr>
          <p:cNvCxnSpPr>
            <a:stCxn id="5" idx="3"/>
          </p:cNvCxnSpPr>
          <p:nvPr/>
        </p:nvCxnSpPr>
        <p:spPr bwMode="auto">
          <a:xfrm flipV="1">
            <a:off x="3052682" y="2025748"/>
            <a:ext cx="1709232" cy="6168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文本框 14">
            <a:extLst>
              <a:ext uri="{FF2B5EF4-FFF2-40B4-BE49-F238E27FC236}">
                <a16:creationId xmlns:a16="http://schemas.microsoft.com/office/drawing/2014/main" id="{78B8D693-B861-46F1-BEAF-2218A5DCAE46}"/>
              </a:ext>
            </a:extLst>
          </p:cNvPr>
          <p:cNvSpPr txBox="1"/>
          <p:nvPr/>
        </p:nvSpPr>
        <p:spPr>
          <a:xfrm>
            <a:off x="1162344" y="4355959"/>
            <a:ext cx="451925" cy="461665"/>
          </a:xfrm>
          <a:prstGeom prst="rect">
            <a:avLst/>
          </a:prstGeom>
          <a:noFill/>
        </p:spPr>
        <p:txBody>
          <a:bodyPr wrap="square" rtlCol="0">
            <a:spAutoFit/>
          </a:bodyPr>
          <a:lstStyle/>
          <a:p>
            <a:pPr algn="ctr"/>
            <a:r>
              <a:rPr lang="en-US" altLang="zh-CN" sz="2400" dirty="0"/>
              <a:t>a</a:t>
            </a:r>
            <a:endParaRPr lang="zh-CN" altLang="en-US" sz="2400" dirty="0"/>
          </a:p>
        </p:txBody>
      </p:sp>
      <p:sp>
        <p:nvSpPr>
          <p:cNvPr id="16" name="文本框 15">
            <a:extLst>
              <a:ext uri="{FF2B5EF4-FFF2-40B4-BE49-F238E27FC236}">
                <a16:creationId xmlns:a16="http://schemas.microsoft.com/office/drawing/2014/main" id="{5B1F3840-37EE-4960-AAF6-54D7AA013FC6}"/>
              </a:ext>
            </a:extLst>
          </p:cNvPr>
          <p:cNvSpPr txBox="1"/>
          <p:nvPr/>
        </p:nvSpPr>
        <p:spPr>
          <a:xfrm>
            <a:off x="1611924" y="5669584"/>
            <a:ext cx="318866" cy="460716"/>
          </a:xfrm>
          <a:prstGeom prst="rect">
            <a:avLst/>
          </a:prstGeom>
          <a:noFill/>
        </p:spPr>
        <p:txBody>
          <a:bodyPr wrap="square" rtlCol="0">
            <a:spAutoFit/>
          </a:bodyPr>
          <a:lstStyle/>
          <a:p>
            <a:pPr algn="ctr"/>
            <a:r>
              <a:rPr lang="en-US" altLang="zh-CN" sz="2400" dirty="0"/>
              <a:t>b</a:t>
            </a:r>
            <a:endParaRPr lang="zh-CN" altLang="en-US" sz="2400" dirty="0"/>
          </a:p>
        </p:txBody>
      </p:sp>
      <p:sp>
        <p:nvSpPr>
          <p:cNvPr id="17" name="文本框 16">
            <a:extLst>
              <a:ext uri="{FF2B5EF4-FFF2-40B4-BE49-F238E27FC236}">
                <a16:creationId xmlns:a16="http://schemas.microsoft.com/office/drawing/2014/main" id="{63D8B240-2BE5-4212-AC13-5E01D51EEF71}"/>
              </a:ext>
            </a:extLst>
          </p:cNvPr>
          <p:cNvSpPr txBox="1"/>
          <p:nvPr/>
        </p:nvSpPr>
        <p:spPr>
          <a:xfrm>
            <a:off x="5270109" y="4386245"/>
            <a:ext cx="451925" cy="461665"/>
          </a:xfrm>
          <a:prstGeom prst="rect">
            <a:avLst/>
          </a:prstGeom>
          <a:noFill/>
        </p:spPr>
        <p:txBody>
          <a:bodyPr wrap="square" rtlCol="0">
            <a:spAutoFit/>
          </a:bodyPr>
          <a:lstStyle/>
          <a:p>
            <a:pPr algn="ctr"/>
            <a:r>
              <a:rPr lang="en-US" altLang="zh-CN" sz="2400" dirty="0" err="1"/>
              <a:t>i</a:t>
            </a:r>
            <a:endParaRPr lang="zh-CN" altLang="en-US" sz="2400" dirty="0"/>
          </a:p>
        </p:txBody>
      </p:sp>
      <p:sp>
        <p:nvSpPr>
          <p:cNvPr id="18" name="文本框 17">
            <a:extLst>
              <a:ext uri="{FF2B5EF4-FFF2-40B4-BE49-F238E27FC236}">
                <a16:creationId xmlns:a16="http://schemas.microsoft.com/office/drawing/2014/main" id="{C0145A14-1ED0-4750-9635-E7540CFBE54F}"/>
              </a:ext>
            </a:extLst>
          </p:cNvPr>
          <p:cNvSpPr txBox="1"/>
          <p:nvPr/>
        </p:nvSpPr>
        <p:spPr>
          <a:xfrm>
            <a:off x="5857437" y="5594863"/>
            <a:ext cx="451925" cy="461665"/>
          </a:xfrm>
          <a:prstGeom prst="rect">
            <a:avLst/>
          </a:prstGeom>
          <a:noFill/>
        </p:spPr>
        <p:txBody>
          <a:bodyPr wrap="square" rtlCol="0">
            <a:spAutoFit/>
          </a:bodyPr>
          <a:lstStyle/>
          <a:p>
            <a:pPr algn="ctr"/>
            <a:r>
              <a:rPr lang="en-US" altLang="zh-CN" sz="2400" dirty="0"/>
              <a:t>j</a:t>
            </a:r>
            <a:endParaRPr lang="zh-CN" altLang="en-US" sz="2400" dirty="0"/>
          </a:p>
        </p:txBody>
      </p:sp>
      <p:cxnSp>
        <p:nvCxnSpPr>
          <p:cNvPr id="20" name="直接箭头连接符 19">
            <a:extLst>
              <a:ext uri="{FF2B5EF4-FFF2-40B4-BE49-F238E27FC236}">
                <a16:creationId xmlns:a16="http://schemas.microsoft.com/office/drawing/2014/main" id="{6C9013CB-1FC2-4002-A9D7-2239FF0AE676}"/>
              </a:ext>
            </a:extLst>
          </p:cNvPr>
          <p:cNvCxnSpPr>
            <a:endCxn id="17" idx="1"/>
          </p:cNvCxnSpPr>
          <p:nvPr/>
        </p:nvCxnSpPr>
        <p:spPr bwMode="auto">
          <a:xfrm>
            <a:off x="2243796" y="4577637"/>
            <a:ext cx="3026313" cy="39441"/>
          </a:xfrm>
          <a:prstGeom prst="straightConnector1">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E62F6844-DB1D-46D5-B8FE-E33F7EAE91B3}"/>
              </a:ext>
            </a:extLst>
          </p:cNvPr>
          <p:cNvCxnSpPr>
            <a:stCxn id="10" idx="3"/>
            <a:endCxn id="18" idx="1"/>
          </p:cNvCxnSpPr>
          <p:nvPr/>
        </p:nvCxnSpPr>
        <p:spPr bwMode="auto">
          <a:xfrm flipV="1">
            <a:off x="2539218" y="5825696"/>
            <a:ext cx="3318219" cy="91497"/>
          </a:xfrm>
          <a:prstGeom prst="straightConnector1">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对话气泡: 椭圆形 22">
            <a:extLst>
              <a:ext uri="{FF2B5EF4-FFF2-40B4-BE49-F238E27FC236}">
                <a16:creationId xmlns:a16="http://schemas.microsoft.com/office/drawing/2014/main" id="{A9DB4F5C-6D76-4E51-9EBB-86D83EC97907}"/>
              </a:ext>
            </a:extLst>
          </p:cNvPr>
          <p:cNvSpPr/>
          <p:nvPr/>
        </p:nvSpPr>
        <p:spPr bwMode="auto">
          <a:xfrm>
            <a:off x="5722034" y="2466594"/>
            <a:ext cx="3253154" cy="1379470"/>
          </a:xfrm>
          <a:prstGeom prst="wedgeEllipseCallout">
            <a:avLst>
              <a:gd name="adj1" fmla="val -42092"/>
              <a:gd name="adj2" fmla="val 72698"/>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itchFamily="18" charset="0"/>
                <a:ea typeface="宋体" pitchFamily="2" charset="-122"/>
              </a:rPr>
              <a:t>The change of parameters does not affect the arguments.</a:t>
            </a:r>
            <a:endParaRPr kumimoji="1" lang="zh-CN" altLang="en-US" sz="2000" b="0" i="0" u="none" strike="noStrike" cap="none" normalizeH="0" baseline="0" dirty="0">
              <a:ln>
                <a:noFill/>
              </a:ln>
              <a:solidFill>
                <a:schemeClr val="tx1"/>
              </a:solidFill>
              <a:effectLst/>
              <a:latin typeface="Times New Roman" pitchFamily="18" charset="0"/>
              <a:ea typeface="宋体" pitchFamily="2" charset="-122"/>
            </a:endParaRPr>
          </a:p>
        </p:txBody>
      </p:sp>
      <p:sp>
        <p:nvSpPr>
          <p:cNvPr id="24" name="文本框 23">
            <a:extLst>
              <a:ext uri="{FF2B5EF4-FFF2-40B4-BE49-F238E27FC236}">
                <a16:creationId xmlns:a16="http://schemas.microsoft.com/office/drawing/2014/main" id="{EEAE298C-CA23-47BA-8D8E-A6561348A7AC}"/>
              </a:ext>
            </a:extLst>
          </p:cNvPr>
          <p:cNvSpPr txBox="1"/>
          <p:nvPr/>
        </p:nvSpPr>
        <p:spPr>
          <a:xfrm>
            <a:off x="5757202" y="4362185"/>
            <a:ext cx="552160" cy="461665"/>
          </a:xfrm>
          <a:prstGeom prst="rect">
            <a:avLst/>
          </a:prstGeom>
          <a:solidFill>
            <a:schemeClr val="bg1"/>
          </a:solidFill>
        </p:spPr>
        <p:txBody>
          <a:bodyPr wrap="square" rtlCol="0">
            <a:spAutoFit/>
          </a:bodyPr>
          <a:lstStyle/>
          <a:p>
            <a:r>
              <a:rPr lang="en-US" altLang="zh-CN" sz="2400" dirty="0"/>
              <a:t>35</a:t>
            </a:r>
            <a:endParaRPr lang="zh-CN" altLang="en-US" sz="2400" dirty="0"/>
          </a:p>
        </p:txBody>
      </p:sp>
      <p:sp>
        <p:nvSpPr>
          <p:cNvPr id="25" name="文本框 24">
            <a:extLst>
              <a:ext uri="{FF2B5EF4-FFF2-40B4-BE49-F238E27FC236}">
                <a16:creationId xmlns:a16="http://schemas.microsoft.com/office/drawing/2014/main" id="{74B1F4FC-91D8-4989-AC0D-7EB3CC119F3D}"/>
              </a:ext>
            </a:extLst>
          </p:cNvPr>
          <p:cNvSpPr txBox="1"/>
          <p:nvPr/>
        </p:nvSpPr>
        <p:spPr>
          <a:xfrm>
            <a:off x="6309362" y="5631957"/>
            <a:ext cx="604910" cy="461665"/>
          </a:xfrm>
          <a:prstGeom prst="rect">
            <a:avLst/>
          </a:prstGeom>
          <a:solidFill>
            <a:schemeClr val="bg1"/>
          </a:solidFill>
        </p:spPr>
        <p:txBody>
          <a:bodyPr wrap="square" rtlCol="0">
            <a:spAutoFit/>
          </a:bodyPr>
          <a:lstStyle/>
          <a:p>
            <a:r>
              <a:rPr lang="en-US" altLang="zh-CN" sz="2400" dirty="0"/>
              <a:t>-20</a:t>
            </a:r>
            <a:endParaRPr lang="zh-CN" altLang="en-US" sz="2400" dirty="0"/>
          </a:p>
        </p:txBody>
      </p:sp>
    </p:spTree>
    <p:extLst>
      <p:ext uri="{BB962C8B-B14F-4D97-AF65-F5344CB8AC3E}">
        <p14:creationId xmlns:p14="http://schemas.microsoft.com/office/powerpoint/2010/main" val="332998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down)">
                                      <p:cBhvr>
                                        <p:cTn id="22" dur="500"/>
                                        <p:tgtEl>
                                          <p:spTgt spid="20"/>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par>
                          <p:cTn id="31" fill="hold">
                            <p:stCondLst>
                              <p:cond delay="1500"/>
                            </p:stCondLst>
                            <p:childTnLst>
                              <p:par>
                                <p:cTn id="32" presetID="22" presetClass="entr" presetSubtype="4" fill="hold"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wipe(down)">
                                      <p:cBhvr>
                                        <p:cTn id="34" dur="500"/>
                                        <p:tgtEl>
                                          <p:spTgt spid="22"/>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childTnLst>
                          </p:cTn>
                        </p:par>
                        <p:par>
                          <p:cTn id="48" fill="hold">
                            <p:stCondLst>
                              <p:cond delay="500"/>
                            </p:stCondLst>
                            <p:childTnLst>
                              <p:par>
                                <p:cTn id="49" presetID="10" presetClass="entr" presetSubtype="0" fill="hold" grpId="0" nodeType="after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fade">
                                      <p:cBhvr>
                                        <p:cTn id="5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1" grpId="0" animBg="1"/>
      <p:bldP spid="12" grpId="0" animBg="1"/>
      <p:bldP spid="17" grpId="0"/>
      <p:bldP spid="18" grpId="0"/>
      <p:bldP spid="23" grpId="0" animBg="1"/>
      <p:bldP spid="24" grpId="0" animBg="1"/>
      <p:bldP spid="2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651D97-49D9-4CDB-8196-2F1FFE0149DE}"/>
              </a:ext>
            </a:extLst>
          </p:cNvPr>
          <p:cNvSpPr>
            <a:spLocks noGrp="1"/>
          </p:cNvSpPr>
          <p:nvPr>
            <p:ph type="title"/>
          </p:nvPr>
        </p:nvSpPr>
        <p:spPr/>
        <p:txBody>
          <a:bodyPr/>
          <a:lstStyle/>
          <a:p>
            <a:r>
              <a:rPr lang="en-US" altLang="zh-CN" b="1" dirty="0"/>
              <a:t>Call-by-Reference</a:t>
            </a:r>
            <a:endParaRPr lang="zh-CN" altLang="en-US" b="1" dirty="0"/>
          </a:p>
        </p:txBody>
      </p:sp>
      <p:sp>
        <p:nvSpPr>
          <p:cNvPr id="3" name="内容占位符 2">
            <a:extLst>
              <a:ext uri="{FF2B5EF4-FFF2-40B4-BE49-F238E27FC236}">
                <a16:creationId xmlns:a16="http://schemas.microsoft.com/office/drawing/2014/main" id="{889BAF0A-893D-47FF-BB74-6FEE3E3EF6C4}"/>
              </a:ext>
            </a:extLst>
          </p:cNvPr>
          <p:cNvSpPr>
            <a:spLocks noGrp="1"/>
          </p:cNvSpPr>
          <p:nvPr>
            <p:ph idx="1"/>
          </p:nvPr>
        </p:nvSpPr>
        <p:spPr/>
        <p:txBody>
          <a:bodyPr/>
          <a:lstStyle/>
          <a:p>
            <a:r>
              <a:rPr lang="en-US" altLang="zh-CN" dirty="0"/>
              <a:t>When you pass this reference to a method, the parameter that receives it will refer to the same object as that referred to by the argument.</a:t>
            </a:r>
            <a:endParaRPr lang="zh-CN" altLang="en-US" dirty="0"/>
          </a:p>
        </p:txBody>
      </p:sp>
    </p:spTree>
    <p:extLst>
      <p:ext uri="{BB962C8B-B14F-4D97-AF65-F5344CB8AC3E}">
        <p14:creationId xmlns:p14="http://schemas.microsoft.com/office/powerpoint/2010/main" val="155246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B984FDF-93E7-4E7E-A6B7-7C59D2377B5D}"/>
              </a:ext>
            </a:extLst>
          </p:cNvPr>
          <p:cNvSpPr/>
          <p:nvPr/>
        </p:nvSpPr>
        <p:spPr>
          <a:xfrm>
            <a:off x="2521633" y="0"/>
            <a:ext cx="4100733" cy="3139321"/>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Test {</a:t>
            </a:r>
          </a:p>
          <a:p>
            <a:r>
              <a:rPr lang="en-US" altLang="zh-CN" b="1" dirty="0">
                <a:solidFill>
                  <a:srgbClr val="7F0055"/>
                </a:solidFill>
                <a:latin typeface="Calibri" panose="020F0502020204030204" pitchFamily="34" charset="0"/>
              </a:rPr>
              <a:t>  int</a:t>
            </a:r>
            <a:r>
              <a:rPr lang="en-US" altLang="zh-CN" b="1" dirty="0">
                <a:solidFill>
                  <a:srgbClr val="000000"/>
                </a:solidFill>
                <a:latin typeface="Calibri" panose="020F0502020204030204" pitchFamily="34" charset="0"/>
              </a:rPr>
              <a:t> </a:t>
            </a:r>
            <a:r>
              <a:rPr lang="en-US" altLang="zh-CN" b="1" dirty="0" err="1">
                <a:solidFill>
                  <a:srgbClr val="0000C0"/>
                </a:solidFill>
                <a:latin typeface="Calibri" panose="020F0502020204030204" pitchFamily="34" charset="0"/>
              </a:rPr>
              <a:t>a</a:t>
            </a:r>
            <a:r>
              <a:rPr lang="en-US" altLang="zh-CN" b="1" dirty="0" err="1">
                <a:solidFill>
                  <a:srgbClr val="000000"/>
                </a:solidFill>
                <a:latin typeface="Calibri" panose="020F0502020204030204" pitchFamily="34" charset="0"/>
              </a:rPr>
              <a:t>,</a:t>
            </a:r>
            <a:r>
              <a:rPr lang="en-US" altLang="zh-CN" b="1" dirty="0" err="1">
                <a:solidFill>
                  <a:srgbClr val="0000C0"/>
                </a:solidFill>
                <a:latin typeface="Calibri" panose="020F0502020204030204" pitchFamily="34" charset="0"/>
              </a:rPr>
              <a:t>b</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Test(</a:t>
            </a:r>
            <a:r>
              <a:rPr lang="en-US" altLang="zh-CN" b="1" dirty="0">
                <a:solidFill>
                  <a:srgbClr val="7F0055"/>
                </a:solidFill>
                <a:latin typeface="Calibri" panose="020F0502020204030204" pitchFamily="34" charset="0"/>
              </a:rPr>
              <a:t>int</a:t>
            </a:r>
            <a:r>
              <a:rPr lang="en-US" altLang="zh-CN" b="1" dirty="0">
                <a:solidFill>
                  <a:srgbClr val="000000"/>
                </a:solidFill>
                <a:latin typeface="Calibri" panose="020F0502020204030204" pitchFamily="34" charset="0"/>
              </a:rPr>
              <a:t> </a:t>
            </a:r>
            <a:r>
              <a:rPr lang="en-US" altLang="zh-CN" b="1" dirty="0" err="1">
                <a:solidFill>
                  <a:srgbClr val="6A3E3E"/>
                </a:solidFill>
                <a:latin typeface="Calibri" panose="020F0502020204030204" pitchFamily="34" charset="0"/>
              </a:rPr>
              <a:t>i</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int</a:t>
            </a:r>
            <a:r>
              <a:rPr lang="en-US" altLang="zh-CN" b="1" dirty="0">
                <a:solidFill>
                  <a:srgbClr val="000000"/>
                </a:solidFill>
                <a:latin typeface="Calibri" panose="020F0502020204030204" pitchFamily="34" charset="0"/>
              </a:rPr>
              <a:t> </a:t>
            </a:r>
            <a:r>
              <a:rPr lang="en-US" altLang="zh-CN" b="1" dirty="0">
                <a:solidFill>
                  <a:srgbClr val="6A3E3E"/>
                </a:solidFill>
                <a:latin typeface="Calibri" panose="020F0502020204030204" pitchFamily="34" charset="0"/>
              </a:rPr>
              <a:t>j</a:t>
            </a:r>
            <a:r>
              <a:rPr lang="en-US" altLang="zh-CN" b="1"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a</a:t>
            </a:r>
            <a:r>
              <a:rPr lang="en-US" altLang="zh-CN" dirty="0">
                <a:solidFill>
                  <a:srgbClr val="000000"/>
                </a:solidFill>
                <a:latin typeface="Calibri" panose="020F0502020204030204" pitchFamily="34" charset="0"/>
              </a:rPr>
              <a:t> = </a:t>
            </a:r>
            <a:r>
              <a:rPr lang="en-US" altLang="zh-CN" dirty="0" err="1">
                <a:solidFill>
                  <a:srgbClr val="6A3E3E"/>
                </a:solidFill>
                <a:latin typeface="Calibri" panose="020F0502020204030204" pitchFamily="34" charset="0"/>
              </a:rPr>
              <a:t>i</a:t>
            </a:r>
            <a:r>
              <a:rPr lang="en-US" altLang="zh-CN"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b</a:t>
            </a:r>
            <a:r>
              <a:rPr lang="en-US" altLang="zh-CN" dirty="0">
                <a:solidFill>
                  <a:srgbClr val="000000"/>
                </a:solidFill>
                <a:latin typeface="Calibri" panose="020F0502020204030204" pitchFamily="34" charset="0"/>
              </a:rPr>
              <a:t> = </a:t>
            </a:r>
            <a:r>
              <a:rPr lang="en-US" altLang="zh-CN" dirty="0">
                <a:solidFill>
                  <a:srgbClr val="6A3E3E"/>
                </a:solidFill>
                <a:latin typeface="Calibri" panose="020F0502020204030204" pitchFamily="34" charset="0"/>
              </a:rPr>
              <a:t>j</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void</a:t>
            </a:r>
            <a:r>
              <a:rPr lang="en-US" altLang="zh-CN" b="1" dirty="0">
                <a:solidFill>
                  <a:srgbClr val="000000"/>
                </a:solidFill>
                <a:latin typeface="Calibri" panose="020F0502020204030204" pitchFamily="34" charset="0"/>
              </a:rPr>
              <a:t> change(Test </a:t>
            </a:r>
            <a:r>
              <a:rPr lang="en-US" altLang="zh-CN" b="1" dirty="0" err="1">
                <a:solidFill>
                  <a:srgbClr val="6A3E3E"/>
                </a:solidFill>
                <a:latin typeface="Calibri" panose="020F0502020204030204" pitchFamily="34" charset="0"/>
              </a:rPr>
              <a:t>ob</a:t>
            </a:r>
            <a:r>
              <a:rPr lang="en-US" altLang="zh-CN" b="1" dirty="0">
                <a:solidFill>
                  <a:srgbClr val="000000"/>
                </a:solidFill>
                <a:latin typeface="Calibri" panose="020F0502020204030204" pitchFamily="34" charset="0"/>
              </a:rPr>
              <a:t>) {</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ob</a:t>
            </a:r>
            <a:r>
              <a:rPr lang="en-US" altLang="zh-CN" dirty="0" err="1">
                <a:solidFill>
                  <a:srgbClr val="000000"/>
                </a:solidFill>
                <a:latin typeface="Calibri" panose="020F0502020204030204" pitchFamily="34" charset="0"/>
              </a:rPr>
              <a:t>.</a:t>
            </a:r>
            <a:r>
              <a:rPr lang="en-US" altLang="zh-CN" dirty="0" err="1">
                <a:solidFill>
                  <a:srgbClr val="0000C0"/>
                </a:solidFill>
                <a:latin typeface="Calibri" panose="020F0502020204030204" pitchFamily="34" charset="0"/>
              </a:rPr>
              <a:t>a</a:t>
            </a:r>
            <a:r>
              <a:rPr lang="en-US" altLang="zh-CN" dirty="0">
                <a:solidFill>
                  <a:srgbClr val="000000"/>
                </a:solidFill>
                <a:latin typeface="Calibri" panose="020F0502020204030204" pitchFamily="34" charset="0"/>
              </a:rPr>
              <a:t> = </a:t>
            </a:r>
            <a:r>
              <a:rPr lang="en-US" altLang="zh-CN" dirty="0" err="1">
                <a:solidFill>
                  <a:srgbClr val="6A3E3E"/>
                </a:solidFill>
                <a:latin typeface="Calibri" panose="020F0502020204030204" pitchFamily="34" charset="0"/>
              </a:rPr>
              <a:t>ob</a:t>
            </a:r>
            <a:r>
              <a:rPr lang="en-US" altLang="zh-CN" dirty="0" err="1">
                <a:solidFill>
                  <a:srgbClr val="000000"/>
                </a:solidFill>
                <a:latin typeface="Calibri" panose="020F0502020204030204" pitchFamily="34" charset="0"/>
              </a:rPr>
              <a:t>.</a:t>
            </a:r>
            <a:r>
              <a:rPr lang="en-US" altLang="zh-CN" dirty="0" err="1">
                <a:solidFill>
                  <a:srgbClr val="0000C0"/>
                </a:solidFill>
                <a:latin typeface="Calibri" panose="020F0502020204030204" pitchFamily="34" charset="0"/>
              </a:rPr>
              <a:t>a</a:t>
            </a:r>
            <a:r>
              <a:rPr lang="en-US" altLang="zh-CN" dirty="0">
                <a:solidFill>
                  <a:srgbClr val="000000"/>
                </a:solidFill>
                <a:latin typeface="Calibri" panose="020F0502020204030204" pitchFamily="34" charset="0"/>
              </a:rPr>
              <a:t> + </a:t>
            </a:r>
            <a:r>
              <a:rPr lang="en-US" altLang="zh-CN" dirty="0" err="1">
                <a:solidFill>
                  <a:srgbClr val="6A3E3E"/>
                </a:solidFill>
                <a:latin typeface="Calibri" panose="020F0502020204030204" pitchFamily="34" charset="0"/>
              </a:rPr>
              <a:t>ob</a:t>
            </a:r>
            <a:r>
              <a:rPr lang="en-US" altLang="zh-CN" dirty="0" err="1">
                <a:solidFill>
                  <a:srgbClr val="000000"/>
                </a:solidFill>
                <a:latin typeface="Calibri" panose="020F0502020204030204" pitchFamily="34" charset="0"/>
              </a:rPr>
              <a:t>.</a:t>
            </a:r>
            <a:r>
              <a:rPr lang="en-US" altLang="zh-CN" dirty="0" err="1">
                <a:solidFill>
                  <a:srgbClr val="0000C0"/>
                </a:solidFill>
                <a:latin typeface="Calibri" panose="020F0502020204030204" pitchFamily="34" charset="0"/>
              </a:rPr>
              <a:t>b</a:t>
            </a:r>
            <a:r>
              <a:rPr lang="en-US" altLang="zh-CN"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ob</a:t>
            </a:r>
            <a:r>
              <a:rPr lang="en-US" altLang="zh-CN" dirty="0" err="1">
                <a:solidFill>
                  <a:srgbClr val="000000"/>
                </a:solidFill>
                <a:latin typeface="Calibri" panose="020F0502020204030204" pitchFamily="34" charset="0"/>
              </a:rPr>
              <a:t>.</a:t>
            </a:r>
            <a:r>
              <a:rPr lang="en-US" altLang="zh-CN" dirty="0" err="1">
                <a:solidFill>
                  <a:srgbClr val="0000C0"/>
                </a:solidFill>
                <a:latin typeface="Calibri" panose="020F0502020204030204" pitchFamily="34" charset="0"/>
              </a:rPr>
              <a:t>b</a:t>
            </a:r>
            <a:r>
              <a:rPr lang="en-US" altLang="zh-CN" dirty="0">
                <a:solidFill>
                  <a:srgbClr val="000000"/>
                </a:solidFill>
                <a:latin typeface="Calibri" panose="020F0502020204030204" pitchFamily="34" charset="0"/>
              </a:rPr>
              <a:t> = -</a:t>
            </a:r>
            <a:r>
              <a:rPr lang="en-US" altLang="zh-CN" dirty="0" err="1">
                <a:solidFill>
                  <a:srgbClr val="6A3E3E"/>
                </a:solidFill>
                <a:latin typeface="Calibri" panose="020F0502020204030204" pitchFamily="34" charset="0"/>
              </a:rPr>
              <a:t>ob</a:t>
            </a:r>
            <a:r>
              <a:rPr lang="en-US" altLang="zh-CN" dirty="0" err="1">
                <a:solidFill>
                  <a:srgbClr val="000000"/>
                </a:solidFill>
                <a:latin typeface="Calibri" panose="020F0502020204030204" pitchFamily="34" charset="0"/>
              </a:rPr>
              <a:t>.</a:t>
            </a:r>
            <a:r>
              <a:rPr lang="en-US" altLang="zh-CN" dirty="0" err="1">
                <a:solidFill>
                  <a:srgbClr val="0000C0"/>
                </a:solidFill>
                <a:latin typeface="Calibri" panose="020F0502020204030204" pitchFamily="34" charset="0"/>
              </a:rPr>
              <a:t>b</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
        <p:nvSpPr>
          <p:cNvPr id="5" name="矩形 4">
            <a:extLst>
              <a:ext uri="{FF2B5EF4-FFF2-40B4-BE49-F238E27FC236}">
                <a16:creationId xmlns:a16="http://schemas.microsoft.com/office/drawing/2014/main" id="{78948D5C-02E1-431C-B8E4-980DD9F104F2}"/>
              </a:ext>
            </a:extLst>
          </p:cNvPr>
          <p:cNvSpPr/>
          <p:nvPr/>
        </p:nvSpPr>
        <p:spPr>
          <a:xfrm>
            <a:off x="2521633" y="3139321"/>
            <a:ext cx="5679832" cy="3139321"/>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PassObRef</a:t>
            </a:r>
            <a:r>
              <a:rPr lang="en-US" altLang="zh-CN" b="1"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static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main(String[] </a:t>
            </a:r>
            <a:r>
              <a:rPr lang="en-US" altLang="zh-CN" b="1" dirty="0" err="1">
                <a:solidFill>
                  <a:srgbClr val="6A3E3E"/>
                </a:solidFill>
                <a:latin typeface="Calibri" panose="020F0502020204030204" pitchFamily="34" charset="0"/>
              </a:rPr>
              <a:t>args</a:t>
            </a:r>
            <a:r>
              <a:rPr lang="en-US" altLang="zh-CN" b="1" dirty="0">
                <a:solidFill>
                  <a:srgbClr val="000000"/>
                </a:solidFill>
                <a:latin typeface="Calibri" panose="020F0502020204030204" pitchFamily="34" charset="0"/>
              </a:rPr>
              <a:t>) {</a:t>
            </a:r>
          </a:p>
          <a:p>
            <a:r>
              <a:rPr lang="en-US" altLang="zh-CN" dirty="0">
                <a:solidFill>
                  <a:srgbClr val="3F7F5F"/>
                </a:solidFill>
                <a:latin typeface="Calibri" panose="020F0502020204030204" pitchFamily="34" charset="0"/>
              </a:rPr>
              <a:t>    // </a:t>
            </a:r>
            <a:r>
              <a:rPr lang="en-US" altLang="zh-CN" b="1" dirty="0">
                <a:solidFill>
                  <a:srgbClr val="7F9FBF"/>
                </a:solidFill>
                <a:latin typeface="Calibri" panose="020F0502020204030204" pitchFamily="34" charset="0"/>
              </a:rPr>
              <a:t>TODO</a:t>
            </a:r>
            <a:r>
              <a:rPr lang="en-US" altLang="zh-CN" b="1" dirty="0">
                <a:solidFill>
                  <a:srgbClr val="3F7F5F"/>
                </a:solidFill>
                <a:latin typeface="Calibri" panose="020F0502020204030204" pitchFamily="34" charset="0"/>
              </a:rPr>
              <a:t> Auto-generated method stub</a:t>
            </a:r>
          </a:p>
          <a:p>
            <a:r>
              <a:rPr lang="en-US" altLang="zh-CN" dirty="0">
                <a:solidFill>
                  <a:srgbClr val="000000"/>
                </a:solidFill>
                <a:latin typeface="Calibri" panose="020F0502020204030204" pitchFamily="34" charset="0"/>
              </a:rPr>
              <a:t>    Test </a:t>
            </a:r>
            <a:r>
              <a:rPr lang="en-US" altLang="zh-CN" dirty="0" err="1">
                <a:solidFill>
                  <a:srgbClr val="6A3E3E"/>
                </a:solidFill>
                <a:latin typeface="Calibri" panose="020F0502020204030204" pitchFamily="34" charset="0"/>
              </a:rPr>
              <a:t>ob</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Test(15,20);</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.println</a:t>
            </a:r>
            <a:r>
              <a:rPr lang="en-US" altLang="zh-CN" b="1" i="1" dirty="0">
                <a:solidFill>
                  <a:srgbClr val="000000"/>
                </a:solidFill>
                <a:latin typeface="Calibri" panose="020F0502020204030204" pitchFamily="34" charset="0"/>
              </a:rPr>
              <a:t>(</a:t>
            </a:r>
            <a:r>
              <a:rPr lang="en-US" altLang="zh-CN" b="1" i="1" dirty="0">
                <a:solidFill>
                  <a:srgbClr val="2A00FF"/>
                </a:solidFill>
                <a:latin typeface="Calibri" panose="020F0502020204030204" pitchFamily="34" charset="0"/>
              </a:rPr>
              <a:t>"</a:t>
            </a:r>
            <a:r>
              <a:rPr lang="en-US" altLang="zh-CN" b="1" i="1" dirty="0" err="1">
                <a:solidFill>
                  <a:srgbClr val="2A00FF"/>
                </a:solidFill>
                <a:latin typeface="Calibri" panose="020F0502020204030204" pitchFamily="34" charset="0"/>
              </a:rPr>
              <a:t>ob.a</a:t>
            </a:r>
            <a:r>
              <a:rPr lang="en-US" altLang="zh-CN" b="1" i="1" dirty="0">
                <a:solidFill>
                  <a:srgbClr val="2A00FF"/>
                </a:solidFill>
                <a:latin typeface="Calibri" panose="020F0502020204030204" pitchFamily="34" charset="0"/>
              </a:rPr>
              <a:t> and </a:t>
            </a:r>
            <a:r>
              <a:rPr lang="en-US" altLang="zh-CN" b="1" i="1" dirty="0" err="1">
                <a:solidFill>
                  <a:srgbClr val="2A00FF"/>
                </a:solidFill>
                <a:latin typeface="Calibri" panose="020F0502020204030204" pitchFamily="34" charset="0"/>
              </a:rPr>
              <a:t>ob.b</a:t>
            </a:r>
            <a:r>
              <a:rPr lang="en-US" altLang="zh-CN" b="1" i="1" dirty="0">
                <a:solidFill>
                  <a:srgbClr val="2A00FF"/>
                </a:solidFill>
                <a:latin typeface="Calibri" panose="020F0502020204030204" pitchFamily="34" charset="0"/>
              </a:rPr>
              <a:t> before call: "</a:t>
            </a:r>
            <a:r>
              <a:rPr lang="en-US" altLang="zh-CN" b="1" i="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6A3E3E"/>
                </a:solidFill>
                <a:latin typeface="Calibri" panose="020F0502020204030204" pitchFamily="34" charset="0"/>
              </a:rPr>
              <a:t>ob</a:t>
            </a:r>
            <a:r>
              <a:rPr lang="en-US" altLang="zh-CN" dirty="0" err="1">
                <a:solidFill>
                  <a:srgbClr val="000000"/>
                </a:solidFill>
                <a:latin typeface="Calibri" panose="020F0502020204030204" pitchFamily="34" charset="0"/>
              </a:rPr>
              <a:t>.</a:t>
            </a:r>
            <a:r>
              <a:rPr lang="en-US" altLang="zh-CN" dirty="0" err="1">
                <a:solidFill>
                  <a:srgbClr val="0000C0"/>
                </a:solidFill>
                <a:latin typeface="Calibri" panose="020F0502020204030204" pitchFamily="34" charset="0"/>
              </a:rPr>
              <a:t>a</a:t>
            </a:r>
            <a:r>
              <a:rPr lang="en-US" altLang="zh-CN" dirty="0">
                <a:solidFill>
                  <a:srgbClr val="000000"/>
                </a:solidFill>
                <a:latin typeface="Calibri" panose="020F0502020204030204" pitchFamily="34" charset="0"/>
              </a:rPr>
              <a:t> + </a:t>
            </a:r>
            <a:r>
              <a:rPr lang="en-US" altLang="zh-CN" dirty="0">
                <a:solidFill>
                  <a:srgbClr val="2A00FF"/>
                </a:solidFill>
                <a:latin typeface="Calibri" panose="020F0502020204030204" pitchFamily="34" charset="0"/>
              </a:rPr>
              <a:t>" "</a:t>
            </a:r>
            <a:r>
              <a:rPr lang="en-US" altLang="zh-CN" dirty="0">
                <a:solidFill>
                  <a:srgbClr val="000000"/>
                </a:solidFill>
                <a:latin typeface="Calibri" panose="020F0502020204030204" pitchFamily="34" charset="0"/>
              </a:rPr>
              <a:t> + </a:t>
            </a:r>
            <a:r>
              <a:rPr lang="en-US" altLang="zh-CN" dirty="0" err="1">
                <a:solidFill>
                  <a:srgbClr val="6A3E3E"/>
                </a:solidFill>
                <a:latin typeface="Calibri" panose="020F0502020204030204" pitchFamily="34" charset="0"/>
              </a:rPr>
              <a:t>ob</a:t>
            </a:r>
            <a:r>
              <a:rPr lang="en-US" altLang="zh-CN" dirty="0" err="1">
                <a:solidFill>
                  <a:srgbClr val="000000"/>
                </a:solidFill>
                <a:latin typeface="Calibri" panose="020F0502020204030204" pitchFamily="34" charset="0"/>
              </a:rPr>
              <a:t>.</a:t>
            </a:r>
            <a:r>
              <a:rPr lang="en-US" altLang="zh-CN" dirty="0" err="1">
                <a:solidFill>
                  <a:srgbClr val="0000C0"/>
                </a:solidFill>
                <a:latin typeface="Calibri" panose="020F0502020204030204" pitchFamily="34" charset="0"/>
              </a:rPr>
              <a:t>b</a:t>
            </a:r>
            <a:r>
              <a:rPr lang="en-US" altLang="zh-CN"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ob</a:t>
            </a:r>
            <a:r>
              <a:rPr lang="en-US" altLang="zh-CN" dirty="0" err="1">
                <a:solidFill>
                  <a:srgbClr val="000000"/>
                </a:solidFill>
                <a:latin typeface="Calibri" panose="020F0502020204030204" pitchFamily="34" charset="0"/>
              </a:rPr>
              <a:t>.change</a:t>
            </a:r>
            <a:r>
              <a:rPr lang="en-US" altLang="zh-CN" dirty="0">
                <a:solidFill>
                  <a:srgbClr val="000000"/>
                </a:solidFill>
                <a:latin typeface="Calibri" panose="020F0502020204030204" pitchFamily="34" charset="0"/>
              </a:rPr>
              <a:t>(</a:t>
            </a:r>
            <a:r>
              <a:rPr lang="en-US" altLang="zh-CN" dirty="0" err="1">
                <a:solidFill>
                  <a:srgbClr val="6A3E3E"/>
                </a:solidFill>
                <a:latin typeface="Calibri" panose="020F0502020204030204" pitchFamily="34" charset="0"/>
              </a:rPr>
              <a:t>ob</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.println</a:t>
            </a:r>
            <a:r>
              <a:rPr lang="en-US" altLang="zh-CN" b="1" i="1" dirty="0">
                <a:solidFill>
                  <a:srgbClr val="000000"/>
                </a:solidFill>
                <a:latin typeface="Calibri" panose="020F0502020204030204" pitchFamily="34" charset="0"/>
              </a:rPr>
              <a:t>(</a:t>
            </a:r>
            <a:r>
              <a:rPr lang="en-US" altLang="zh-CN" b="1" i="1" dirty="0">
                <a:solidFill>
                  <a:srgbClr val="2A00FF"/>
                </a:solidFill>
                <a:latin typeface="Calibri" panose="020F0502020204030204" pitchFamily="34" charset="0"/>
              </a:rPr>
              <a:t>"</a:t>
            </a:r>
            <a:r>
              <a:rPr lang="en-US" altLang="zh-CN" b="1" i="1" dirty="0" err="1">
                <a:solidFill>
                  <a:srgbClr val="2A00FF"/>
                </a:solidFill>
                <a:latin typeface="Calibri" panose="020F0502020204030204" pitchFamily="34" charset="0"/>
              </a:rPr>
              <a:t>ob.a</a:t>
            </a:r>
            <a:r>
              <a:rPr lang="en-US" altLang="zh-CN" b="1" i="1" dirty="0">
                <a:solidFill>
                  <a:srgbClr val="2A00FF"/>
                </a:solidFill>
                <a:latin typeface="Calibri" panose="020F0502020204030204" pitchFamily="34" charset="0"/>
              </a:rPr>
              <a:t> and </a:t>
            </a:r>
            <a:r>
              <a:rPr lang="en-US" altLang="zh-CN" b="1" i="1" dirty="0" err="1">
                <a:solidFill>
                  <a:srgbClr val="2A00FF"/>
                </a:solidFill>
                <a:latin typeface="Calibri" panose="020F0502020204030204" pitchFamily="34" charset="0"/>
              </a:rPr>
              <a:t>ob.b</a:t>
            </a:r>
            <a:r>
              <a:rPr lang="en-US" altLang="zh-CN" b="1" i="1" dirty="0">
                <a:solidFill>
                  <a:srgbClr val="2A00FF"/>
                </a:solidFill>
                <a:latin typeface="Calibri" panose="020F0502020204030204" pitchFamily="34" charset="0"/>
              </a:rPr>
              <a:t> after call: "</a:t>
            </a:r>
            <a:r>
              <a:rPr lang="en-US" altLang="zh-CN" b="1" i="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6A3E3E"/>
                </a:solidFill>
                <a:latin typeface="Calibri" panose="020F0502020204030204" pitchFamily="34" charset="0"/>
              </a:rPr>
              <a:t>ob</a:t>
            </a:r>
            <a:r>
              <a:rPr lang="en-US" altLang="zh-CN" dirty="0" err="1">
                <a:solidFill>
                  <a:srgbClr val="000000"/>
                </a:solidFill>
                <a:latin typeface="Calibri" panose="020F0502020204030204" pitchFamily="34" charset="0"/>
              </a:rPr>
              <a:t>.</a:t>
            </a:r>
            <a:r>
              <a:rPr lang="en-US" altLang="zh-CN" dirty="0" err="1">
                <a:solidFill>
                  <a:srgbClr val="0000C0"/>
                </a:solidFill>
                <a:latin typeface="Calibri" panose="020F0502020204030204" pitchFamily="34" charset="0"/>
              </a:rPr>
              <a:t>a</a:t>
            </a:r>
            <a:r>
              <a:rPr lang="en-US" altLang="zh-CN" dirty="0">
                <a:solidFill>
                  <a:srgbClr val="000000"/>
                </a:solidFill>
                <a:latin typeface="Calibri" panose="020F0502020204030204" pitchFamily="34" charset="0"/>
              </a:rPr>
              <a:t> + </a:t>
            </a:r>
            <a:r>
              <a:rPr lang="en-US" altLang="zh-CN" dirty="0">
                <a:solidFill>
                  <a:srgbClr val="2A00FF"/>
                </a:solidFill>
                <a:latin typeface="Calibri" panose="020F0502020204030204" pitchFamily="34" charset="0"/>
              </a:rPr>
              <a:t>" "</a:t>
            </a:r>
            <a:r>
              <a:rPr lang="en-US" altLang="zh-CN" dirty="0">
                <a:solidFill>
                  <a:srgbClr val="000000"/>
                </a:solidFill>
                <a:latin typeface="Calibri" panose="020F0502020204030204" pitchFamily="34" charset="0"/>
              </a:rPr>
              <a:t> + </a:t>
            </a:r>
            <a:r>
              <a:rPr lang="en-US" altLang="zh-CN" dirty="0" err="1">
                <a:solidFill>
                  <a:srgbClr val="6A3E3E"/>
                </a:solidFill>
                <a:latin typeface="Calibri" panose="020F0502020204030204" pitchFamily="34" charset="0"/>
              </a:rPr>
              <a:t>ob</a:t>
            </a:r>
            <a:r>
              <a:rPr lang="en-US" altLang="zh-CN" dirty="0" err="1">
                <a:solidFill>
                  <a:srgbClr val="000000"/>
                </a:solidFill>
                <a:latin typeface="Calibri" panose="020F0502020204030204" pitchFamily="34" charset="0"/>
              </a:rPr>
              <a:t>.</a:t>
            </a:r>
            <a:r>
              <a:rPr lang="en-US" altLang="zh-CN" dirty="0" err="1">
                <a:solidFill>
                  <a:srgbClr val="0000C0"/>
                </a:solidFill>
                <a:latin typeface="Calibri" panose="020F0502020204030204" pitchFamily="34" charset="0"/>
              </a:rPr>
              <a:t>b</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Tree>
    <p:extLst>
      <p:ext uri="{BB962C8B-B14F-4D97-AF65-F5344CB8AC3E}">
        <p14:creationId xmlns:p14="http://schemas.microsoft.com/office/powerpoint/2010/main" val="2721506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30834E-E8B1-412C-9A74-EA17607C3AD4}"/>
              </a:ext>
            </a:extLst>
          </p:cNvPr>
          <p:cNvSpPr>
            <a:spLocks noGrp="1"/>
          </p:cNvSpPr>
          <p:nvPr>
            <p:ph type="title"/>
          </p:nvPr>
        </p:nvSpPr>
        <p:spPr/>
        <p:txBody>
          <a:bodyPr/>
          <a:lstStyle/>
          <a:p>
            <a:r>
              <a:rPr lang="en-US" altLang="zh-CN" b="1" dirty="0"/>
              <a:t>Call-by-Reference</a:t>
            </a:r>
            <a:endParaRPr lang="zh-CN" altLang="en-US" dirty="0"/>
          </a:p>
        </p:txBody>
      </p:sp>
      <p:sp>
        <p:nvSpPr>
          <p:cNvPr id="4" name="矩形 3">
            <a:extLst>
              <a:ext uri="{FF2B5EF4-FFF2-40B4-BE49-F238E27FC236}">
                <a16:creationId xmlns:a16="http://schemas.microsoft.com/office/drawing/2014/main" id="{E03C894F-F79C-4845-9B4F-CA10451B9A33}"/>
              </a:ext>
            </a:extLst>
          </p:cNvPr>
          <p:cNvSpPr/>
          <p:nvPr/>
        </p:nvSpPr>
        <p:spPr bwMode="auto">
          <a:xfrm>
            <a:off x="492369" y="3705161"/>
            <a:ext cx="8046720" cy="2944837"/>
          </a:xfrm>
          <a:prstGeom prst="rect">
            <a:avLst/>
          </a:prstGeom>
          <a:no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5" name="文本框 4">
            <a:extLst>
              <a:ext uri="{FF2B5EF4-FFF2-40B4-BE49-F238E27FC236}">
                <a16:creationId xmlns:a16="http://schemas.microsoft.com/office/drawing/2014/main" id="{EB542A67-DB17-4746-B883-C4DDFBCD4847}"/>
              </a:ext>
            </a:extLst>
          </p:cNvPr>
          <p:cNvSpPr txBox="1"/>
          <p:nvPr/>
        </p:nvSpPr>
        <p:spPr>
          <a:xfrm>
            <a:off x="502916" y="3198167"/>
            <a:ext cx="1561514" cy="461665"/>
          </a:xfrm>
          <a:prstGeom prst="rect">
            <a:avLst/>
          </a:prstGeom>
          <a:noFill/>
        </p:spPr>
        <p:txBody>
          <a:bodyPr wrap="square" rtlCol="0">
            <a:spAutoFit/>
          </a:bodyPr>
          <a:lstStyle/>
          <a:p>
            <a:r>
              <a:rPr lang="en-US" altLang="zh-CN" sz="2400" i="1" dirty="0"/>
              <a:t>Memory</a:t>
            </a:r>
            <a:endParaRPr lang="zh-CN" altLang="en-US" sz="2400" i="1" dirty="0"/>
          </a:p>
        </p:txBody>
      </p:sp>
      <p:sp>
        <p:nvSpPr>
          <p:cNvPr id="6" name="矩形 5">
            <a:extLst>
              <a:ext uri="{FF2B5EF4-FFF2-40B4-BE49-F238E27FC236}">
                <a16:creationId xmlns:a16="http://schemas.microsoft.com/office/drawing/2014/main" id="{ED40A546-1AB6-42E8-B210-710D014D9731}"/>
              </a:ext>
            </a:extLst>
          </p:cNvPr>
          <p:cNvSpPr/>
          <p:nvPr/>
        </p:nvSpPr>
        <p:spPr bwMode="auto">
          <a:xfrm>
            <a:off x="4276579" y="4440365"/>
            <a:ext cx="590843" cy="554835"/>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15</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7" name="矩形 6">
            <a:extLst>
              <a:ext uri="{FF2B5EF4-FFF2-40B4-BE49-F238E27FC236}">
                <a16:creationId xmlns:a16="http://schemas.microsoft.com/office/drawing/2014/main" id="{EB547126-CDF6-478E-999E-43F14FE4C760}"/>
              </a:ext>
            </a:extLst>
          </p:cNvPr>
          <p:cNvSpPr/>
          <p:nvPr/>
        </p:nvSpPr>
        <p:spPr bwMode="auto">
          <a:xfrm>
            <a:off x="4311749" y="5674243"/>
            <a:ext cx="590843" cy="554835"/>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20</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8" name="文本框 7">
            <a:extLst>
              <a:ext uri="{FF2B5EF4-FFF2-40B4-BE49-F238E27FC236}">
                <a16:creationId xmlns:a16="http://schemas.microsoft.com/office/drawing/2014/main" id="{DF919B5B-18BF-45E1-8F46-E505D98C925D}"/>
              </a:ext>
            </a:extLst>
          </p:cNvPr>
          <p:cNvSpPr txBox="1"/>
          <p:nvPr/>
        </p:nvSpPr>
        <p:spPr>
          <a:xfrm>
            <a:off x="4346037" y="3997205"/>
            <a:ext cx="451925" cy="461665"/>
          </a:xfrm>
          <a:prstGeom prst="rect">
            <a:avLst/>
          </a:prstGeom>
          <a:noFill/>
        </p:spPr>
        <p:txBody>
          <a:bodyPr wrap="square" rtlCol="0">
            <a:spAutoFit/>
          </a:bodyPr>
          <a:lstStyle/>
          <a:p>
            <a:pPr algn="ctr"/>
            <a:r>
              <a:rPr lang="en-US" altLang="zh-CN" sz="2400" dirty="0"/>
              <a:t>a</a:t>
            </a:r>
            <a:endParaRPr lang="zh-CN" altLang="en-US" sz="2400" dirty="0"/>
          </a:p>
        </p:txBody>
      </p:sp>
      <p:sp>
        <p:nvSpPr>
          <p:cNvPr id="9" name="文本框 8">
            <a:extLst>
              <a:ext uri="{FF2B5EF4-FFF2-40B4-BE49-F238E27FC236}">
                <a16:creationId xmlns:a16="http://schemas.microsoft.com/office/drawing/2014/main" id="{7209CCE8-43D3-4830-AD6B-A89DAB86CC4F}"/>
              </a:ext>
            </a:extLst>
          </p:cNvPr>
          <p:cNvSpPr txBox="1"/>
          <p:nvPr/>
        </p:nvSpPr>
        <p:spPr>
          <a:xfrm>
            <a:off x="4413156" y="5253323"/>
            <a:ext cx="318866" cy="460716"/>
          </a:xfrm>
          <a:prstGeom prst="rect">
            <a:avLst/>
          </a:prstGeom>
          <a:noFill/>
        </p:spPr>
        <p:txBody>
          <a:bodyPr wrap="square" rtlCol="0">
            <a:spAutoFit/>
          </a:bodyPr>
          <a:lstStyle/>
          <a:p>
            <a:pPr algn="ctr"/>
            <a:r>
              <a:rPr lang="en-US" altLang="zh-CN" sz="2400" dirty="0"/>
              <a:t>b</a:t>
            </a:r>
            <a:endParaRPr lang="zh-CN" altLang="en-US" sz="2400" dirty="0"/>
          </a:p>
        </p:txBody>
      </p:sp>
      <p:sp>
        <p:nvSpPr>
          <p:cNvPr id="10" name="矩形 9">
            <a:extLst>
              <a:ext uri="{FF2B5EF4-FFF2-40B4-BE49-F238E27FC236}">
                <a16:creationId xmlns:a16="http://schemas.microsoft.com/office/drawing/2014/main" id="{6BA7B6E5-AA65-4E65-A000-1CFA2BA97285}"/>
              </a:ext>
            </a:extLst>
          </p:cNvPr>
          <p:cNvSpPr/>
          <p:nvPr/>
        </p:nvSpPr>
        <p:spPr bwMode="auto">
          <a:xfrm>
            <a:off x="2449831" y="4900161"/>
            <a:ext cx="1184030" cy="554835"/>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dirty="0">
                <a:latin typeface="Times New Roman" pitchFamily="18" charset="0"/>
                <a:ea typeface="宋体" pitchFamily="2" charset="-122"/>
              </a:rPr>
              <a:t>object</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11" name="文本框 10">
            <a:extLst>
              <a:ext uri="{FF2B5EF4-FFF2-40B4-BE49-F238E27FC236}">
                <a16:creationId xmlns:a16="http://schemas.microsoft.com/office/drawing/2014/main" id="{98E1829E-0FE0-46E2-8FC1-3DD4E459009B}"/>
              </a:ext>
            </a:extLst>
          </p:cNvPr>
          <p:cNvSpPr txBox="1"/>
          <p:nvPr/>
        </p:nvSpPr>
        <p:spPr>
          <a:xfrm>
            <a:off x="1431680" y="4209532"/>
            <a:ext cx="734745" cy="461665"/>
          </a:xfrm>
          <a:prstGeom prst="rect">
            <a:avLst/>
          </a:prstGeom>
          <a:noFill/>
        </p:spPr>
        <p:txBody>
          <a:bodyPr wrap="square" rtlCol="0">
            <a:spAutoFit/>
          </a:bodyPr>
          <a:lstStyle/>
          <a:p>
            <a:pPr algn="ctr"/>
            <a:r>
              <a:rPr lang="en-US" altLang="zh-CN" sz="2400" dirty="0" err="1"/>
              <a:t>ob</a:t>
            </a:r>
            <a:endParaRPr lang="zh-CN" altLang="en-US" sz="2400" dirty="0"/>
          </a:p>
        </p:txBody>
      </p:sp>
      <p:sp>
        <p:nvSpPr>
          <p:cNvPr id="12" name="文本框 11">
            <a:extLst>
              <a:ext uri="{FF2B5EF4-FFF2-40B4-BE49-F238E27FC236}">
                <a16:creationId xmlns:a16="http://schemas.microsoft.com/office/drawing/2014/main" id="{A5D8A552-D123-4548-85F8-2313D1C94700}"/>
              </a:ext>
            </a:extLst>
          </p:cNvPr>
          <p:cNvSpPr txBox="1"/>
          <p:nvPr/>
        </p:nvSpPr>
        <p:spPr>
          <a:xfrm>
            <a:off x="1431679" y="5743122"/>
            <a:ext cx="734745" cy="461665"/>
          </a:xfrm>
          <a:prstGeom prst="rect">
            <a:avLst/>
          </a:prstGeom>
          <a:noFill/>
        </p:spPr>
        <p:txBody>
          <a:bodyPr wrap="square" rtlCol="0">
            <a:spAutoFit/>
          </a:bodyPr>
          <a:lstStyle/>
          <a:p>
            <a:pPr algn="ctr"/>
            <a:r>
              <a:rPr lang="en-US" altLang="zh-CN" sz="2400" dirty="0" err="1"/>
              <a:t>ob</a:t>
            </a:r>
            <a:endParaRPr lang="zh-CN" altLang="en-US" sz="2400" dirty="0"/>
          </a:p>
        </p:txBody>
      </p:sp>
      <p:cxnSp>
        <p:nvCxnSpPr>
          <p:cNvPr id="14" name="直接连接符 13">
            <a:extLst>
              <a:ext uri="{FF2B5EF4-FFF2-40B4-BE49-F238E27FC236}">
                <a16:creationId xmlns:a16="http://schemas.microsoft.com/office/drawing/2014/main" id="{1E1753DC-15FF-40C1-A8D8-F5F6BFBAB96E}"/>
              </a:ext>
            </a:extLst>
          </p:cNvPr>
          <p:cNvCxnSpPr>
            <a:stCxn id="10" idx="3"/>
            <a:endCxn id="6" idx="1"/>
          </p:cNvCxnSpPr>
          <p:nvPr/>
        </p:nvCxnSpPr>
        <p:spPr bwMode="auto">
          <a:xfrm flipV="1">
            <a:off x="3633861" y="4717783"/>
            <a:ext cx="642718" cy="459796"/>
          </a:xfrm>
          <a:prstGeom prst="line">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6" name="直接连接符 15">
            <a:extLst>
              <a:ext uri="{FF2B5EF4-FFF2-40B4-BE49-F238E27FC236}">
                <a16:creationId xmlns:a16="http://schemas.microsoft.com/office/drawing/2014/main" id="{3CC078E8-10CF-408F-A11C-751F6FAD01E7}"/>
              </a:ext>
            </a:extLst>
          </p:cNvPr>
          <p:cNvCxnSpPr>
            <a:stCxn id="10" idx="3"/>
            <a:endCxn id="7" idx="1"/>
          </p:cNvCxnSpPr>
          <p:nvPr/>
        </p:nvCxnSpPr>
        <p:spPr bwMode="auto">
          <a:xfrm>
            <a:off x="3633861" y="5177579"/>
            <a:ext cx="677888" cy="77408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CC1F6CAA-BF4B-48AB-B44A-027AE0424C3C}"/>
              </a:ext>
            </a:extLst>
          </p:cNvPr>
          <p:cNvCxnSpPr>
            <a:endCxn id="10" idx="1"/>
          </p:cNvCxnSpPr>
          <p:nvPr/>
        </p:nvCxnSpPr>
        <p:spPr bwMode="auto">
          <a:xfrm>
            <a:off x="2060184" y="4671197"/>
            <a:ext cx="389647" cy="50638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97F64359-579F-45F5-8C94-07CA787516F8}"/>
              </a:ext>
            </a:extLst>
          </p:cNvPr>
          <p:cNvCxnSpPr>
            <a:cxnSpLocks/>
          </p:cNvCxnSpPr>
          <p:nvPr/>
        </p:nvCxnSpPr>
        <p:spPr bwMode="auto">
          <a:xfrm flipV="1">
            <a:off x="2002119" y="5297911"/>
            <a:ext cx="447712" cy="67604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矩形 24">
            <a:extLst>
              <a:ext uri="{FF2B5EF4-FFF2-40B4-BE49-F238E27FC236}">
                <a16:creationId xmlns:a16="http://schemas.microsoft.com/office/drawing/2014/main" id="{25F207E2-CF13-4356-80D5-5F275BE8BB76}"/>
              </a:ext>
            </a:extLst>
          </p:cNvPr>
          <p:cNvSpPr/>
          <p:nvPr/>
        </p:nvSpPr>
        <p:spPr>
          <a:xfrm>
            <a:off x="984033" y="1639362"/>
            <a:ext cx="2649828" cy="369332"/>
          </a:xfrm>
          <a:prstGeom prst="rect">
            <a:avLst/>
          </a:prstGeom>
        </p:spPr>
        <p:txBody>
          <a:bodyPr wrap="none">
            <a:spAutoFit/>
          </a:bodyPr>
          <a:lstStyle/>
          <a:p>
            <a:r>
              <a:rPr lang="en-US" altLang="zh-CN" dirty="0">
                <a:solidFill>
                  <a:srgbClr val="000000"/>
                </a:solidFill>
                <a:latin typeface="Calibri" panose="020F0502020204030204" pitchFamily="34" charset="0"/>
              </a:rPr>
              <a:t>Test </a:t>
            </a:r>
            <a:r>
              <a:rPr lang="en-US" altLang="zh-CN" dirty="0" err="1">
                <a:solidFill>
                  <a:srgbClr val="6A3E3E"/>
                </a:solidFill>
                <a:latin typeface="Calibri" panose="020F0502020204030204" pitchFamily="34" charset="0"/>
              </a:rPr>
              <a:t>ob</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Test(15,20);</a:t>
            </a:r>
            <a:endParaRPr lang="zh-CN" altLang="en-US" dirty="0"/>
          </a:p>
        </p:txBody>
      </p:sp>
      <p:sp>
        <p:nvSpPr>
          <p:cNvPr id="26" name="矩形 25">
            <a:extLst>
              <a:ext uri="{FF2B5EF4-FFF2-40B4-BE49-F238E27FC236}">
                <a16:creationId xmlns:a16="http://schemas.microsoft.com/office/drawing/2014/main" id="{D1A8B2E6-59CE-4276-BBAA-A16ED54C5B1E}"/>
              </a:ext>
            </a:extLst>
          </p:cNvPr>
          <p:cNvSpPr/>
          <p:nvPr/>
        </p:nvSpPr>
        <p:spPr>
          <a:xfrm>
            <a:off x="995145" y="2229170"/>
            <a:ext cx="1607812" cy="369332"/>
          </a:xfrm>
          <a:prstGeom prst="rect">
            <a:avLst/>
          </a:prstGeom>
        </p:spPr>
        <p:txBody>
          <a:bodyPr wrap="none">
            <a:spAutoFit/>
          </a:bodyPr>
          <a:lstStyle/>
          <a:p>
            <a:r>
              <a:rPr lang="en-US" altLang="zh-CN" dirty="0" err="1">
                <a:solidFill>
                  <a:srgbClr val="6A3E3E"/>
                </a:solidFill>
                <a:latin typeface="Calibri" panose="020F0502020204030204" pitchFamily="34" charset="0"/>
              </a:rPr>
              <a:t>ob</a:t>
            </a:r>
            <a:r>
              <a:rPr lang="en-US" altLang="zh-CN" dirty="0" err="1">
                <a:solidFill>
                  <a:srgbClr val="000000"/>
                </a:solidFill>
                <a:latin typeface="Calibri" panose="020F0502020204030204" pitchFamily="34" charset="0"/>
              </a:rPr>
              <a:t>.change</a:t>
            </a:r>
            <a:r>
              <a:rPr lang="en-US" altLang="zh-CN" dirty="0">
                <a:solidFill>
                  <a:srgbClr val="000000"/>
                </a:solidFill>
                <a:latin typeface="Calibri" panose="020F0502020204030204" pitchFamily="34" charset="0"/>
              </a:rPr>
              <a:t>(</a:t>
            </a:r>
            <a:r>
              <a:rPr lang="en-US" altLang="zh-CN" dirty="0" err="1">
                <a:solidFill>
                  <a:srgbClr val="6A3E3E"/>
                </a:solidFill>
                <a:latin typeface="Calibri" panose="020F0502020204030204" pitchFamily="34" charset="0"/>
              </a:rPr>
              <a:t>ob</a:t>
            </a:r>
            <a:r>
              <a:rPr lang="en-US" altLang="zh-CN" dirty="0">
                <a:solidFill>
                  <a:srgbClr val="000000"/>
                </a:solidFill>
                <a:latin typeface="Calibri" panose="020F0502020204030204" pitchFamily="34" charset="0"/>
              </a:rPr>
              <a:t>);</a:t>
            </a:r>
            <a:endParaRPr lang="zh-CN" altLang="en-US" dirty="0"/>
          </a:p>
        </p:txBody>
      </p:sp>
      <p:sp>
        <p:nvSpPr>
          <p:cNvPr id="27" name="矩形 26">
            <a:extLst>
              <a:ext uri="{FF2B5EF4-FFF2-40B4-BE49-F238E27FC236}">
                <a16:creationId xmlns:a16="http://schemas.microsoft.com/office/drawing/2014/main" id="{37FA2662-CFFD-4E83-AD6A-99E984CF3DDC}"/>
              </a:ext>
            </a:extLst>
          </p:cNvPr>
          <p:cNvSpPr/>
          <p:nvPr/>
        </p:nvSpPr>
        <p:spPr>
          <a:xfrm>
            <a:off x="4311749" y="1674840"/>
            <a:ext cx="4572000" cy="1200329"/>
          </a:xfrm>
          <a:prstGeom prst="rect">
            <a:avLst/>
          </a:prstGeom>
        </p:spPr>
        <p:txBody>
          <a:bodyPr>
            <a:spAutoFit/>
          </a:bodyPr>
          <a:lstStyle/>
          <a:p>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change(Test </a:t>
            </a:r>
            <a:r>
              <a:rPr lang="en-US" altLang="zh-CN" b="1" dirty="0" err="1">
                <a:solidFill>
                  <a:srgbClr val="6A3E3E"/>
                </a:solidFill>
                <a:latin typeface="Calibri" panose="020F0502020204030204" pitchFamily="34" charset="0"/>
              </a:rPr>
              <a:t>ob</a:t>
            </a:r>
            <a:r>
              <a:rPr lang="en-US" altLang="zh-CN" b="1" dirty="0">
                <a:solidFill>
                  <a:srgbClr val="000000"/>
                </a:solidFill>
                <a:latin typeface="Calibri" panose="020F0502020204030204" pitchFamily="34" charset="0"/>
              </a:rPr>
              <a:t>) {</a:t>
            </a:r>
          </a:p>
          <a:p>
            <a:r>
              <a:rPr lang="en-US" altLang="zh-CN" dirty="0" err="1">
                <a:solidFill>
                  <a:srgbClr val="6A3E3E"/>
                </a:solidFill>
                <a:latin typeface="Calibri" panose="020F0502020204030204" pitchFamily="34" charset="0"/>
              </a:rPr>
              <a:t>ob</a:t>
            </a:r>
            <a:r>
              <a:rPr lang="en-US" altLang="zh-CN" dirty="0" err="1">
                <a:solidFill>
                  <a:srgbClr val="000000"/>
                </a:solidFill>
                <a:latin typeface="Calibri" panose="020F0502020204030204" pitchFamily="34" charset="0"/>
              </a:rPr>
              <a:t>.</a:t>
            </a:r>
            <a:r>
              <a:rPr lang="en-US" altLang="zh-CN" dirty="0" err="1">
                <a:solidFill>
                  <a:srgbClr val="0000C0"/>
                </a:solidFill>
                <a:latin typeface="Calibri" panose="020F0502020204030204" pitchFamily="34" charset="0"/>
              </a:rPr>
              <a:t>a</a:t>
            </a:r>
            <a:r>
              <a:rPr lang="en-US" altLang="zh-CN" dirty="0">
                <a:solidFill>
                  <a:srgbClr val="000000"/>
                </a:solidFill>
                <a:latin typeface="Calibri" panose="020F0502020204030204" pitchFamily="34" charset="0"/>
              </a:rPr>
              <a:t> = </a:t>
            </a:r>
            <a:r>
              <a:rPr lang="en-US" altLang="zh-CN" dirty="0" err="1">
                <a:solidFill>
                  <a:srgbClr val="6A3E3E"/>
                </a:solidFill>
                <a:latin typeface="Calibri" panose="020F0502020204030204" pitchFamily="34" charset="0"/>
              </a:rPr>
              <a:t>ob</a:t>
            </a:r>
            <a:r>
              <a:rPr lang="en-US" altLang="zh-CN" dirty="0" err="1">
                <a:solidFill>
                  <a:srgbClr val="000000"/>
                </a:solidFill>
                <a:latin typeface="Calibri" panose="020F0502020204030204" pitchFamily="34" charset="0"/>
              </a:rPr>
              <a:t>.</a:t>
            </a:r>
            <a:r>
              <a:rPr lang="en-US" altLang="zh-CN" dirty="0" err="1">
                <a:solidFill>
                  <a:srgbClr val="0000C0"/>
                </a:solidFill>
                <a:latin typeface="Calibri" panose="020F0502020204030204" pitchFamily="34" charset="0"/>
              </a:rPr>
              <a:t>a</a:t>
            </a:r>
            <a:r>
              <a:rPr lang="en-US" altLang="zh-CN" dirty="0">
                <a:solidFill>
                  <a:srgbClr val="000000"/>
                </a:solidFill>
                <a:latin typeface="Calibri" panose="020F0502020204030204" pitchFamily="34" charset="0"/>
              </a:rPr>
              <a:t> + </a:t>
            </a:r>
            <a:r>
              <a:rPr lang="en-US" altLang="zh-CN" dirty="0" err="1">
                <a:solidFill>
                  <a:srgbClr val="6A3E3E"/>
                </a:solidFill>
                <a:latin typeface="Calibri" panose="020F0502020204030204" pitchFamily="34" charset="0"/>
              </a:rPr>
              <a:t>ob</a:t>
            </a:r>
            <a:r>
              <a:rPr lang="en-US" altLang="zh-CN" dirty="0" err="1">
                <a:solidFill>
                  <a:srgbClr val="000000"/>
                </a:solidFill>
                <a:latin typeface="Calibri" panose="020F0502020204030204" pitchFamily="34" charset="0"/>
              </a:rPr>
              <a:t>.</a:t>
            </a:r>
            <a:r>
              <a:rPr lang="en-US" altLang="zh-CN" dirty="0" err="1">
                <a:solidFill>
                  <a:srgbClr val="0000C0"/>
                </a:solidFill>
                <a:latin typeface="Calibri" panose="020F0502020204030204" pitchFamily="34" charset="0"/>
              </a:rPr>
              <a:t>b</a:t>
            </a:r>
            <a:r>
              <a:rPr lang="en-US" altLang="zh-CN" dirty="0">
                <a:solidFill>
                  <a:srgbClr val="000000"/>
                </a:solidFill>
                <a:latin typeface="Calibri" panose="020F0502020204030204" pitchFamily="34" charset="0"/>
              </a:rPr>
              <a:t>;</a:t>
            </a:r>
          </a:p>
          <a:p>
            <a:r>
              <a:rPr lang="en-US" altLang="zh-CN" dirty="0" err="1">
                <a:solidFill>
                  <a:srgbClr val="6A3E3E"/>
                </a:solidFill>
                <a:latin typeface="Calibri" panose="020F0502020204030204" pitchFamily="34" charset="0"/>
              </a:rPr>
              <a:t>ob</a:t>
            </a:r>
            <a:r>
              <a:rPr lang="en-US" altLang="zh-CN" dirty="0" err="1">
                <a:solidFill>
                  <a:srgbClr val="000000"/>
                </a:solidFill>
                <a:latin typeface="Calibri" panose="020F0502020204030204" pitchFamily="34" charset="0"/>
              </a:rPr>
              <a:t>.</a:t>
            </a:r>
            <a:r>
              <a:rPr lang="en-US" altLang="zh-CN" dirty="0" err="1">
                <a:solidFill>
                  <a:srgbClr val="0000C0"/>
                </a:solidFill>
                <a:latin typeface="Calibri" panose="020F0502020204030204" pitchFamily="34" charset="0"/>
              </a:rPr>
              <a:t>b</a:t>
            </a:r>
            <a:r>
              <a:rPr lang="en-US" altLang="zh-CN" dirty="0">
                <a:solidFill>
                  <a:srgbClr val="000000"/>
                </a:solidFill>
                <a:latin typeface="Calibri" panose="020F0502020204030204" pitchFamily="34" charset="0"/>
              </a:rPr>
              <a:t> = -</a:t>
            </a:r>
            <a:r>
              <a:rPr lang="en-US" altLang="zh-CN" dirty="0" err="1">
                <a:solidFill>
                  <a:srgbClr val="6A3E3E"/>
                </a:solidFill>
                <a:latin typeface="Calibri" panose="020F0502020204030204" pitchFamily="34" charset="0"/>
              </a:rPr>
              <a:t>ob</a:t>
            </a:r>
            <a:r>
              <a:rPr lang="en-US" altLang="zh-CN" dirty="0" err="1">
                <a:solidFill>
                  <a:srgbClr val="000000"/>
                </a:solidFill>
                <a:latin typeface="Calibri" panose="020F0502020204030204" pitchFamily="34" charset="0"/>
              </a:rPr>
              <a:t>.</a:t>
            </a:r>
            <a:r>
              <a:rPr lang="en-US" altLang="zh-CN" dirty="0" err="1">
                <a:solidFill>
                  <a:srgbClr val="0000C0"/>
                </a:solidFill>
                <a:latin typeface="Calibri" panose="020F0502020204030204" pitchFamily="34" charset="0"/>
              </a:rPr>
              <a:t>b</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a:t>
            </a:r>
            <a:endParaRPr lang="zh-CN" altLang="en-US" dirty="0"/>
          </a:p>
        </p:txBody>
      </p:sp>
      <p:cxnSp>
        <p:nvCxnSpPr>
          <p:cNvPr id="29" name="直接箭头连接符 28">
            <a:extLst>
              <a:ext uri="{FF2B5EF4-FFF2-40B4-BE49-F238E27FC236}">
                <a16:creationId xmlns:a16="http://schemas.microsoft.com/office/drawing/2014/main" id="{44B51843-3C4F-4B67-A2E9-0A33D8C94F40}"/>
              </a:ext>
            </a:extLst>
          </p:cNvPr>
          <p:cNvCxnSpPr>
            <a:stCxn id="26" idx="3"/>
          </p:cNvCxnSpPr>
          <p:nvPr/>
        </p:nvCxnSpPr>
        <p:spPr bwMode="auto">
          <a:xfrm flipV="1">
            <a:off x="2602957" y="1824028"/>
            <a:ext cx="1673622" cy="5898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文本框 29">
            <a:extLst>
              <a:ext uri="{FF2B5EF4-FFF2-40B4-BE49-F238E27FC236}">
                <a16:creationId xmlns:a16="http://schemas.microsoft.com/office/drawing/2014/main" id="{FF49F347-2E3B-45AC-8E2C-0867B4D4B935}"/>
              </a:ext>
            </a:extLst>
          </p:cNvPr>
          <p:cNvSpPr txBox="1"/>
          <p:nvPr/>
        </p:nvSpPr>
        <p:spPr>
          <a:xfrm>
            <a:off x="4315262" y="4476034"/>
            <a:ext cx="552160" cy="461665"/>
          </a:xfrm>
          <a:prstGeom prst="rect">
            <a:avLst/>
          </a:prstGeom>
          <a:solidFill>
            <a:schemeClr val="bg1"/>
          </a:solidFill>
        </p:spPr>
        <p:txBody>
          <a:bodyPr wrap="square" rtlCol="0">
            <a:spAutoFit/>
          </a:bodyPr>
          <a:lstStyle/>
          <a:p>
            <a:r>
              <a:rPr lang="en-US" altLang="zh-CN" sz="2400" dirty="0"/>
              <a:t>35</a:t>
            </a:r>
            <a:endParaRPr lang="zh-CN" altLang="en-US" sz="2400" dirty="0"/>
          </a:p>
        </p:txBody>
      </p:sp>
      <p:sp>
        <p:nvSpPr>
          <p:cNvPr id="31" name="文本框 30">
            <a:extLst>
              <a:ext uri="{FF2B5EF4-FFF2-40B4-BE49-F238E27FC236}">
                <a16:creationId xmlns:a16="http://schemas.microsoft.com/office/drawing/2014/main" id="{8CD763A3-35D5-4C47-BF97-5A32A92756A4}"/>
              </a:ext>
            </a:extLst>
          </p:cNvPr>
          <p:cNvSpPr txBox="1"/>
          <p:nvPr/>
        </p:nvSpPr>
        <p:spPr>
          <a:xfrm>
            <a:off x="4343987" y="5743122"/>
            <a:ext cx="604910" cy="461665"/>
          </a:xfrm>
          <a:prstGeom prst="rect">
            <a:avLst/>
          </a:prstGeom>
          <a:solidFill>
            <a:schemeClr val="bg1"/>
          </a:solidFill>
        </p:spPr>
        <p:txBody>
          <a:bodyPr wrap="square" rtlCol="0">
            <a:spAutoFit/>
          </a:bodyPr>
          <a:lstStyle/>
          <a:p>
            <a:r>
              <a:rPr lang="en-US" altLang="zh-CN" sz="2400" dirty="0"/>
              <a:t>-20</a:t>
            </a:r>
            <a:endParaRPr lang="zh-CN" altLang="en-US" sz="2400" dirty="0"/>
          </a:p>
        </p:txBody>
      </p:sp>
    </p:spTree>
    <p:extLst>
      <p:ext uri="{BB962C8B-B14F-4D97-AF65-F5344CB8AC3E}">
        <p14:creationId xmlns:p14="http://schemas.microsoft.com/office/powerpoint/2010/main" val="341550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down)">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left)">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6" grpId="0"/>
      <p:bldP spid="27" grpId="0"/>
      <p:bldP spid="30" grpId="0" animBg="1"/>
      <p:bldP spid="3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2CE246-7848-4921-814E-C0E7011144F7}"/>
              </a:ext>
            </a:extLst>
          </p:cNvPr>
          <p:cNvSpPr>
            <a:spLocks noGrp="1"/>
          </p:cNvSpPr>
          <p:nvPr>
            <p:ph type="title"/>
          </p:nvPr>
        </p:nvSpPr>
        <p:spPr/>
        <p:txBody>
          <a:bodyPr/>
          <a:lstStyle/>
          <a:p>
            <a:r>
              <a:rPr lang="en-US" altLang="zh-CN" b="1" dirty="0"/>
              <a:t>Returning Objects</a:t>
            </a:r>
            <a:endParaRPr lang="zh-CN" altLang="en-US" dirty="0"/>
          </a:p>
        </p:txBody>
      </p:sp>
      <p:sp>
        <p:nvSpPr>
          <p:cNvPr id="3" name="内容占位符 2">
            <a:extLst>
              <a:ext uri="{FF2B5EF4-FFF2-40B4-BE49-F238E27FC236}">
                <a16:creationId xmlns:a16="http://schemas.microsoft.com/office/drawing/2014/main" id="{B7F0F1BA-2E3E-4AF8-AAD8-2290D26A4E40}"/>
              </a:ext>
            </a:extLst>
          </p:cNvPr>
          <p:cNvSpPr>
            <a:spLocks noGrp="1"/>
          </p:cNvSpPr>
          <p:nvPr>
            <p:ph idx="1"/>
          </p:nvPr>
        </p:nvSpPr>
        <p:spPr>
          <a:xfrm>
            <a:off x="572087" y="1542479"/>
            <a:ext cx="7772400" cy="1185090"/>
          </a:xfrm>
        </p:spPr>
        <p:txBody>
          <a:bodyPr/>
          <a:lstStyle/>
          <a:p>
            <a:r>
              <a:rPr lang="en-US" altLang="zh-CN" dirty="0"/>
              <a:t>A method can return any type of data, including class types.</a:t>
            </a:r>
          </a:p>
          <a:p>
            <a:r>
              <a:rPr lang="en-US" altLang="zh-CN" dirty="0"/>
              <a:t>When an object is returned by a method, it remains in existence until there are no more references to it.</a:t>
            </a:r>
            <a:endParaRPr lang="zh-CN" altLang="en-US" dirty="0"/>
          </a:p>
        </p:txBody>
      </p:sp>
      <p:sp>
        <p:nvSpPr>
          <p:cNvPr id="4" name="矩形 3">
            <a:extLst>
              <a:ext uri="{FF2B5EF4-FFF2-40B4-BE49-F238E27FC236}">
                <a16:creationId xmlns:a16="http://schemas.microsoft.com/office/drawing/2014/main" id="{C3BEE349-20C7-4255-B5D2-207E6456DAFC}"/>
              </a:ext>
            </a:extLst>
          </p:cNvPr>
          <p:cNvSpPr/>
          <p:nvPr/>
        </p:nvSpPr>
        <p:spPr>
          <a:xfrm>
            <a:off x="263770" y="3007197"/>
            <a:ext cx="4572000" cy="2862322"/>
          </a:xfrm>
          <a:prstGeom prst="rect">
            <a:avLst/>
          </a:prstGeom>
        </p:spPr>
        <p:txBody>
          <a:bodyPr>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ErrorMsg</a:t>
            </a:r>
            <a:r>
              <a:rPr lang="en-US" altLang="zh-CN" b="1" dirty="0">
                <a:solidFill>
                  <a:srgbClr val="000000"/>
                </a:solidFill>
                <a:latin typeface="Calibri" panose="020F0502020204030204" pitchFamily="34" charset="0"/>
              </a:rPr>
              <a:t> {</a:t>
            </a:r>
          </a:p>
          <a:p>
            <a:r>
              <a:rPr lang="nb-NO" altLang="zh-CN" dirty="0">
                <a:solidFill>
                  <a:srgbClr val="000000"/>
                </a:solidFill>
                <a:latin typeface="Calibri" panose="020F0502020204030204" pitchFamily="34" charset="0"/>
              </a:rPr>
              <a:t>  String </a:t>
            </a:r>
            <a:r>
              <a:rPr lang="nb-NO" altLang="zh-CN" dirty="0">
                <a:solidFill>
                  <a:srgbClr val="0000C0"/>
                </a:solidFill>
                <a:latin typeface="Calibri" panose="020F0502020204030204" pitchFamily="34" charset="0"/>
              </a:rPr>
              <a:t>msgs</a:t>
            </a:r>
            <a:r>
              <a:rPr lang="nb-NO" altLang="zh-CN" dirty="0">
                <a:solidFill>
                  <a:srgbClr val="000000"/>
                </a:solidFill>
                <a:latin typeface="Calibri" panose="020F0502020204030204" pitchFamily="34" charset="0"/>
              </a:rPr>
              <a:t>[]= {</a:t>
            </a:r>
            <a:r>
              <a:rPr lang="nb-NO" altLang="zh-CN" dirty="0">
                <a:solidFill>
                  <a:srgbClr val="2A00FF"/>
                </a:solidFill>
                <a:latin typeface="Calibri" panose="020F0502020204030204" pitchFamily="34" charset="0"/>
              </a:rPr>
              <a:t>"Output Error"</a:t>
            </a:r>
            <a:r>
              <a:rPr lang="nb-NO" altLang="zh-CN" dirty="0">
                <a:solidFill>
                  <a:srgbClr val="000000"/>
                </a:solidFill>
                <a:latin typeface="Calibri" panose="020F0502020204030204" pitchFamily="34" charset="0"/>
              </a:rPr>
              <a:t>,</a:t>
            </a:r>
            <a:r>
              <a:rPr lang="nb-NO" altLang="zh-CN" dirty="0">
                <a:solidFill>
                  <a:srgbClr val="2A00FF"/>
                </a:solidFill>
                <a:latin typeface="Calibri" panose="020F0502020204030204" pitchFamily="34" charset="0"/>
              </a:rPr>
              <a:t>"Input Error"</a:t>
            </a:r>
            <a:r>
              <a:rPr lang="nb-NO"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a:solidFill>
                  <a:srgbClr val="2A00FF"/>
                </a:solidFill>
                <a:latin typeface="Calibri" panose="020F0502020204030204" pitchFamily="34" charset="0"/>
              </a:rPr>
              <a:t>"Disk </a:t>
            </a:r>
            <a:r>
              <a:rPr lang="en-US" altLang="zh-CN" dirty="0" err="1">
                <a:solidFill>
                  <a:srgbClr val="2A00FF"/>
                </a:solidFill>
                <a:latin typeface="Calibri" panose="020F0502020204030204" pitchFamily="34" charset="0"/>
              </a:rPr>
              <a:t>Full"</a:t>
            </a:r>
            <a:r>
              <a:rPr lang="en-US" altLang="zh-CN" dirty="0" err="1">
                <a:solidFill>
                  <a:srgbClr val="000000"/>
                </a:solidFill>
                <a:latin typeface="Calibri" panose="020F0502020204030204" pitchFamily="34" charset="0"/>
              </a:rPr>
              <a:t>,</a:t>
            </a:r>
            <a:r>
              <a:rPr lang="en-US" altLang="zh-CN" dirty="0" err="1">
                <a:solidFill>
                  <a:srgbClr val="2A00FF"/>
                </a:solidFill>
                <a:latin typeface="Calibri" panose="020F0502020204030204" pitchFamily="34" charset="0"/>
              </a:rPr>
              <a:t>"Index</a:t>
            </a:r>
            <a:r>
              <a:rPr lang="en-US" altLang="zh-CN" dirty="0">
                <a:solidFill>
                  <a:srgbClr val="2A00FF"/>
                </a:solidFill>
                <a:latin typeface="Calibri" panose="020F0502020204030204" pitchFamily="34" charset="0"/>
              </a:rPr>
              <a:t> Out-Of-Bounds"</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String </a:t>
            </a:r>
            <a:r>
              <a:rPr lang="en-US" altLang="zh-CN" dirty="0" err="1">
                <a:solidFill>
                  <a:srgbClr val="000000"/>
                </a:solidFill>
                <a:latin typeface="Calibri" panose="020F0502020204030204" pitchFamily="34" charset="0"/>
              </a:rPr>
              <a:t>getErrorMsg</a:t>
            </a:r>
            <a:r>
              <a:rPr lang="en-US" altLang="zh-CN" dirty="0">
                <a:solidFill>
                  <a:srgbClr val="000000"/>
                </a:solidFill>
                <a:latin typeface="Calibri" panose="020F0502020204030204" pitchFamily="34" charset="0"/>
              </a:rPr>
              <a:t>(</a:t>
            </a:r>
            <a:r>
              <a:rPr lang="en-US" altLang="zh-CN" b="1" dirty="0">
                <a:solidFill>
                  <a:srgbClr val="7F0055"/>
                </a:solidFill>
                <a:latin typeface="Calibri" panose="020F0502020204030204" pitchFamily="34" charset="0"/>
              </a:rPr>
              <a:t>int</a:t>
            </a:r>
            <a:r>
              <a:rPr lang="en-US" altLang="zh-CN" b="1" dirty="0">
                <a:solidFill>
                  <a:srgbClr val="000000"/>
                </a:solidFill>
                <a:latin typeface="Calibri" panose="020F0502020204030204" pitchFamily="34" charset="0"/>
              </a:rPr>
              <a:t> </a:t>
            </a:r>
            <a:r>
              <a:rPr lang="en-US" altLang="zh-CN" b="1" dirty="0" err="1">
                <a:solidFill>
                  <a:srgbClr val="6A3E3E"/>
                </a:solidFill>
                <a:latin typeface="Calibri" panose="020F0502020204030204" pitchFamily="34" charset="0"/>
              </a:rPr>
              <a:t>i</a:t>
            </a:r>
            <a:r>
              <a:rPr lang="en-US" altLang="zh-CN" b="1"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if</a:t>
            </a:r>
            <a:r>
              <a:rPr lang="en-US" altLang="zh-CN" b="1" dirty="0">
                <a:solidFill>
                  <a:srgbClr val="000000"/>
                </a:solidFill>
                <a:latin typeface="Calibri" panose="020F0502020204030204" pitchFamily="34" charset="0"/>
              </a:rPr>
              <a:t>(</a:t>
            </a:r>
            <a:r>
              <a:rPr lang="en-US" altLang="zh-CN" b="1" dirty="0" err="1">
                <a:solidFill>
                  <a:srgbClr val="6A3E3E"/>
                </a:solidFill>
                <a:latin typeface="Calibri" panose="020F0502020204030204" pitchFamily="34" charset="0"/>
              </a:rPr>
              <a:t>i</a:t>
            </a:r>
            <a:r>
              <a:rPr lang="en-US" altLang="zh-CN" b="1" dirty="0">
                <a:solidFill>
                  <a:srgbClr val="000000"/>
                </a:solidFill>
                <a:latin typeface="Calibri" panose="020F0502020204030204" pitchFamily="34" charset="0"/>
              </a:rPr>
              <a:t> &gt;= 0 &amp;&amp; </a:t>
            </a:r>
            <a:r>
              <a:rPr lang="en-US" altLang="zh-CN" b="1" dirty="0" err="1">
                <a:solidFill>
                  <a:srgbClr val="6A3E3E"/>
                </a:solidFill>
                <a:latin typeface="Calibri" panose="020F0502020204030204" pitchFamily="34" charset="0"/>
              </a:rPr>
              <a:t>i</a:t>
            </a:r>
            <a:r>
              <a:rPr lang="en-US" altLang="zh-CN" b="1" dirty="0">
                <a:solidFill>
                  <a:srgbClr val="000000"/>
                </a:solidFill>
                <a:latin typeface="Calibri" panose="020F0502020204030204" pitchFamily="34" charset="0"/>
              </a:rPr>
              <a:t> &lt; </a:t>
            </a:r>
            <a:r>
              <a:rPr lang="en-US" altLang="zh-CN" b="1" dirty="0" err="1">
                <a:solidFill>
                  <a:srgbClr val="0000C0"/>
                </a:solidFill>
                <a:latin typeface="Calibri" panose="020F0502020204030204" pitchFamily="34" charset="0"/>
              </a:rPr>
              <a:t>msgs</a:t>
            </a:r>
            <a:r>
              <a:rPr lang="en-US" altLang="zh-CN" b="1" dirty="0" err="1">
                <a:solidFill>
                  <a:srgbClr val="000000"/>
                </a:solidFill>
                <a:latin typeface="Calibri" panose="020F0502020204030204" pitchFamily="34" charset="0"/>
              </a:rPr>
              <a:t>.</a:t>
            </a:r>
            <a:r>
              <a:rPr lang="en-US" altLang="zh-CN" b="1" dirty="0" err="1">
                <a:solidFill>
                  <a:srgbClr val="0000C0"/>
                </a:solidFill>
                <a:latin typeface="Calibri" panose="020F0502020204030204" pitchFamily="34" charset="0"/>
              </a:rPr>
              <a:t>length</a:t>
            </a:r>
            <a:r>
              <a:rPr lang="en-US" altLang="zh-CN" b="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return</a:t>
            </a:r>
            <a:r>
              <a:rPr lang="en-US" altLang="zh-CN" b="1" dirty="0">
                <a:solidFill>
                  <a:srgbClr val="000000"/>
                </a:solidFill>
                <a:latin typeface="Calibri" panose="020F0502020204030204" pitchFamily="34" charset="0"/>
              </a:rPr>
              <a:t> </a:t>
            </a:r>
            <a:r>
              <a:rPr lang="en-US" altLang="zh-CN" b="1" dirty="0" err="1">
                <a:solidFill>
                  <a:srgbClr val="0000C0"/>
                </a:solidFill>
                <a:latin typeface="Calibri" panose="020F0502020204030204" pitchFamily="34" charset="0"/>
              </a:rPr>
              <a:t>msgs</a:t>
            </a:r>
            <a:r>
              <a:rPr lang="en-US" altLang="zh-CN" b="1" dirty="0">
                <a:solidFill>
                  <a:srgbClr val="000000"/>
                </a:solidFill>
                <a:latin typeface="Calibri" panose="020F0502020204030204" pitchFamily="34" charset="0"/>
              </a:rPr>
              <a:t>[</a:t>
            </a:r>
            <a:r>
              <a:rPr lang="en-US" altLang="zh-CN" b="1" dirty="0" err="1">
                <a:solidFill>
                  <a:srgbClr val="6A3E3E"/>
                </a:solidFill>
                <a:latin typeface="Calibri" panose="020F0502020204030204" pitchFamily="34" charset="0"/>
              </a:rPr>
              <a:t>i</a:t>
            </a:r>
            <a:r>
              <a:rPr lang="en-US" altLang="zh-CN" b="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else</a:t>
            </a:r>
          </a:p>
          <a:p>
            <a:r>
              <a:rPr lang="en-US" altLang="zh-CN" b="1" dirty="0">
                <a:solidFill>
                  <a:srgbClr val="7F0055"/>
                </a:solidFill>
                <a:latin typeface="Calibri" panose="020F0502020204030204" pitchFamily="34" charset="0"/>
              </a:rPr>
              <a:t>      return</a:t>
            </a:r>
            <a:r>
              <a:rPr lang="en-US" altLang="zh-CN" b="1" dirty="0">
                <a:solidFill>
                  <a:srgbClr val="000000"/>
                </a:solidFill>
                <a:latin typeface="Calibri" panose="020F0502020204030204" pitchFamily="34" charset="0"/>
              </a:rPr>
              <a:t> </a:t>
            </a:r>
            <a:r>
              <a:rPr lang="en-US" altLang="zh-CN" b="1" dirty="0">
                <a:solidFill>
                  <a:srgbClr val="2A00FF"/>
                </a:solidFill>
                <a:latin typeface="Calibri" panose="020F0502020204030204" pitchFamily="34" charset="0"/>
              </a:rPr>
              <a:t>"Invalid Error Code"</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
        <p:nvSpPr>
          <p:cNvPr id="5" name="矩形 4">
            <a:extLst>
              <a:ext uri="{FF2B5EF4-FFF2-40B4-BE49-F238E27FC236}">
                <a16:creationId xmlns:a16="http://schemas.microsoft.com/office/drawing/2014/main" id="{005DF85F-7380-48EC-A710-C2878A1DBC78}"/>
              </a:ext>
            </a:extLst>
          </p:cNvPr>
          <p:cNvSpPr/>
          <p:nvPr/>
        </p:nvSpPr>
        <p:spPr>
          <a:xfrm>
            <a:off x="4835770" y="3007197"/>
            <a:ext cx="4308230" cy="2308324"/>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ErrMsg</a:t>
            </a:r>
            <a:r>
              <a:rPr lang="en-US" altLang="zh-CN" b="1"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static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main(String[] </a:t>
            </a:r>
            <a:r>
              <a:rPr lang="en-US" altLang="zh-CN" b="1" dirty="0" err="1">
                <a:solidFill>
                  <a:srgbClr val="6A3E3E"/>
                </a:solidFill>
                <a:latin typeface="Calibri" panose="020F0502020204030204" pitchFamily="34" charset="0"/>
              </a:rPr>
              <a:t>args</a:t>
            </a:r>
            <a:r>
              <a:rPr lang="en-US" altLang="zh-CN" b="1" dirty="0">
                <a:solidFill>
                  <a:srgbClr val="000000"/>
                </a:solidFill>
                <a:latin typeface="Calibri" panose="020F0502020204030204" pitchFamily="34" charset="0"/>
              </a:rPr>
              <a:t>) {</a:t>
            </a:r>
          </a:p>
          <a:p>
            <a:r>
              <a:rPr lang="en-US" altLang="zh-CN" dirty="0">
                <a:solidFill>
                  <a:srgbClr val="3F7F5F"/>
                </a:solidFill>
                <a:latin typeface="Calibri" panose="020F0502020204030204" pitchFamily="34" charset="0"/>
              </a:rPr>
              <a:t>    // </a:t>
            </a:r>
            <a:r>
              <a:rPr lang="en-US" altLang="zh-CN" b="1" dirty="0">
                <a:solidFill>
                  <a:srgbClr val="7F9FBF"/>
                </a:solidFill>
                <a:latin typeface="Calibri" panose="020F0502020204030204" pitchFamily="34" charset="0"/>
              </a:rPr>
              <a:t>TODO</a:t>
            </a:r>
            <a:r>
              <a:rPr lang="en-US" altLang="zh-CN" b="1" dirty="0">
                <a:solidFill>
                  <a:srgbClr val="3F7F5F"/>
                </a:solidFill>
                <a:latin typeface="Calibri" panose="020F0502020204030204" pitchFamily="34" charset="0"/>
              </a:rPr>
              <a:t> Auto-generated method stub</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ErrorMsg</a:t>
            </a:r>
            <a:r>
              <a:rPr lang="en-US" altLang="zh-CN" dirty="0">
                <a:solidFill>
                  <a:srgbClr val="000000"/>
                </a:solidFill>
                <a:latin typeface="Calibri" panose="020F0502020204030204" pitchFamily="34" charset="0"/>
              </a:rPr>
              <a:t>  </a:t>
            </a:r>
            <a:r>
              <a:rPr lang="en-US" altLang="zh-CN" dirty="0">
                <a:solidFill>
                  <a:srgbClr val="6A3E3E"/>
                </a:solidFill>
                <a:latin typeface="Calibri" panose="020F0502020204030204" pitchFamily="34" charset="0"/>
              </a:rPr>
              <a:t>err</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ErrorMsg</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err="1">
                <a:solidFill>
                  <a:srgbClr val="6A3E3E"/>
                </a:solidFill>
                <a:latin typeface="Calibri" panose="020F0502020204030204" pitchFamily="34" charset="0"/>
              </a:rPr>
              <a:t>err</a:t>
            </a:r>
            <a:r>
              <a:rPr lang="en-US" altLang="zh-CN" b="1" dirty="0" err="1">
                <a:solidFill>
                  <a:srgbClr val="000000"/>
                </a:solidFill>
                <a:latin typeface="Calibri" panose="020F0502020204030204" pitchFamily="34" charset="0"/>
              </a:rPr>
              <a:t>.getErrorMsg</a:t>
            </a:r>
            <a:r>
              <a:rPr lang="en-US" altLang="zh-CN" b="1" dirty="0">
                <a:solidFill>
                  <a:srgbClr val="000000"/>
                </a:solidFill>
                <a:latin typeface="Calibri" panose="020F0502020204030204" pitchFamily="34" charset="0"/>
              </a:rPr>
              <a:t>(2));</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err="1">
                <a:solidFill>
                  <a:srgbClr val="6A3E3E"/>
                </a:solidFill>
                <a:latin typeface="Calibri" panose="020F0502020204030204" pitchFamily="34" charset="0"/>
              </a:rPr>
              <a:t>err</a:t>
            </a:r>
            <a:r>
              <a:rPr lang="en-US" altLang="zh-CN" b="1" dirty="0" err="1">
                <a:solidFill>
                  <a:srgbClr val="000000"/>
                </a:solidFill>
                <a:latin typeface="Calibri" panose="020F0502020204030204" pitchFamily="34" charset="0"/>
              </a:rPr>
              <a:t>.getErrorMsg</a:t>
            </a:r>
            <a:r>
              <a:rPr lang="en-US" altLang="zh-CN" b="1" dirty="0">
                <a:solidFill>
                  <a:srgbClr val="000000"/>
                </a:solidFill>
                <a:latin typeface="Calibri" panose="020F0502020204030204" pitchFamily="34" charset="0"/>
              </a:rPr>
              <a:t>(19));</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Tree>
    <p:extLst>
      <p:ext uri="{BB962C8B-B14F-4D97-AF65-F5344CB8AC3E}">
        <p14:creationId xmlns:p14="http://schemas.microsoft.com/office/powerpoint/2010/main" val="2676295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7F338C-C80C-40D2-B841-D9848B4D4617}"/>
              </a:ext>
            </a:extLst>
          </p:cNvPr>
          <p:cNvSpPr>
            <a:spLocks noGrp="1"/>
          </p:cNvSpPr>
          <p:nvPr>
            <p:ph type="title"/>
          </p:nvPr>
        </p:nvSpPr>
        <p:spPr/>
        <p:txBody>
          <a:bodyPr/>
          <a:lstStyle/>
          <a:p>
            <a:r>
              <a:rPr lang="en-US" altLang="zh-CN" b="1" dirty="0"/>
              <a:t>Method Overloading</a:t>
            </a:r>
            <a:r>
              <a:rPr lang="zh-CN" altLang="en-US" b="1" dirty="0"/>
              <a:t>（重载）</a:t>
            </a:r>
            <a:endParaRPr lang="zh-CN" altLang="en-US" dirty="0"/>
          </a:p>
        </p:txBody>
      </p:sp>
      <p:sp>
        <p:nvSpPr>
          <p:cNvPr id="3" name="内容占位符 2">
            <a:extLst>
              <a:ext uri="{FF2B5EF4-FFF2-40B4-BE49-F238E27FC236}">
                <a16:creationId xmlns:a16="http://schemas.microsoft.com/office/drawing/2014/main" id="{0EC956AF-51A9-41C1-8C50-10C3D395C4EB}"/>
              </a:ext>
            </a:extLst>
          </p:cNvPr>
          <p:cNvSpPr>
            <a:spLocks noGrp="1"/>
          </p:cNvSpPr>
          <p:nvPr>
            <p:ph idx="1"/>
          </p:nvPr>
        </p:nvSpPr>
        <p:spPr/>
        <p:txBody>
          <a:bodyPr/>
          <a:lstStyle/>
          <a:p>
            <a:r>
              <a:rPr lang="en-US" altLang="zh-CN" dirty="0"/>
              <a:t>In Java, two or more methods within the same class can </a:t>
            </a:r>
            <a:r>
              <a:rPr lang="en-US" altLang="zh-CN" b="1" dirty="0"/>
              <a:t>share the same name</a:t>
            </a:r>
            <a:r>
              <a:rPr lang="en-US" altLang="zh-CN" dirty="0"/>
              <a:t>, as long as their </a:t>
            </a:r>
            <a:r>
              <a:rPr lang="en-US" altLang="zh-CN" b="1" dirty="0"/>
              <a:t>parameter declarations are different</a:t>
            </a:r>
            <a:r>
              <a:rPr lang="en-US" altLang="zh-CN" dirty="0"/>
              <a:t>. When this is the case, the methods are said to be </a:t>
            </a:r>
            <a:r>
              <a:rPr lang="en-US" altLang="zh-CN" i="1" dirty="0"/>
              <a:t>overloaded</a:t>
            </a:r>
            <a:r>
              <a:rPr lang="en-US" altLang="zh-CN" dirty="0"/>
              <a:t>, and the process is referred to as </a:t>
            </a:r>
            <a:r>
              <a:rPr lang="en-US" altLang="zh-CN" i="1" dirty="0"/>
              <a:t>method overloading</a:t>
            </a:r>
            <a:r>
              <a:rPr lang="en-US" altLang="zh-CN" dirty="0"/>
              <a:t>.</a:t>
            </a:r>
          </a:p>
          <a:p>
            <a:r>
              <a:rPr lang="en-US" altLang="zh-CN" dirty="0"/>
              <a:t>The difference of parameter declaration including</a:t>
            </a:r>
          </a:p>
          <a:p>
            <a:pPr lvl="1"/>
            <a:r>
              <a:rPr lang="en-US" altLang="zh-CN" dirty="0"/>
              <a:t>Number of parameters</a:t>
            </a:r>
          </a:p>
          <a:p>
            <a:pPr lvl="1"/>
            <a:r>
              <a:rPr lang="en-US" altLang="zh-CN" dirty="0"/>
              <a:t>Data type of each parameter</a:t>
            </a:r>
          </a:p>
          <a:p>
            <a:r>
              <a:rPr lang="en-US" altLang="zh-CN" dirty="0"/>
              <a:t>The return type of the method </a:t>
            </a:r>
            <a:r>
              <a:rPr lang="en-US" altLang="zh-CN" i="1" dirty="0"/>
              <a:t>may</a:t>
            </a:r>
            <a:r>
              <a:rPr lang="en-US" altLang="zh-CN" dirty="0"/>
              <a:t> be different, but not sufficient.</a:t>
            </a:r>
          </a:p>
        </p:txBody>
      </p:sp>
    </p:spTree>
    <p:extLst>
      <p:ext uri="{BB962C8B-B14F-4D97-AF65-F5344CB8AC3E}">
        <p14:creationId xmlns:p14="http://schemas.microsoft.com/office/powerpoint/2010/main" val="845333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633DC8F-BC55-4131-A651-5CB2D3E152C8}"/>
              </a:ext>
            </a:extLst>
          </p:cNvPr>
          <p:cNvSpPr/>
          <p:nvPr/>
        </p:nvSpPr>
        <p:spPr>
          <a:xfrm>
            <a:off x="1533378" y="1340011"/>
            <a:ext cx="6316394" cy="4524315"/>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Overload {</a:t>
            </a:r>
          </a:p>
          <a:p>
            <a:r>
              <a:rPr lang="en-US" altLang="zh-CN" b="1" dirty="0">
                <a:solidFill>
                  <a:srgbClr val="7F0055"/>
                </a:solidFill>
                <a:latin typeface="Calibri" panose="020F0502020204030204" pitchFamily="34" charset="0"/>
              </a:rPr>
              <a:t>  void</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ovlDemo</a:t>
            </a:r>
            <a:r>
              <a:rPr lang="en-US" altLang="zh-CN" b="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.println</a:t>
            </a:r>
            <a:r>
              <a:rPr lang="en-US" altLang="zh-CN" b="1" i="1" dirty="0">
                <a:solidFill>
                  <a:srgbClr val="000000"/>
                </a:solidFill>
                <a:latin typeface="Calibri" panose="020F0502020204030204" pitchFamily="34" charset="0"/>
              </a:rPr>
              <a:t>(</a:t>
            </a:r>
            <a:r>
              <a:rPr lang="en-US" altLang="zh-CN" b="1" i="1" dirty="0">
                <a:solidFill>
                  <a:srgbClr val="2A00FF"/>
                </a:solidFill>
                <a:latin typeface="Calibri" panose="020F0502020204030204" pitchFamily="34" charset="0"/>
              </a:rPr>
              <a:t>"No parameters"</a:t>
            </a:r>
            <a:r>
              <a:rPr lang="en-US" altLang="zh-CN" b="1" i="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void</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ovlDemo</a:t>
            </a:r>
            <a:r>
              <a:rPr lang="en-US" altLang="zh-CN" b="1" dirty="0">
                <a:solidFill>
                  <a:srgbClr val="000000"/>
                </a:solidFill>
                <a:latin typeface="Calibri" panose="020F0502020204030204" pitchFamily="34" charset="0"/>
              </a:rPr>
              <a:t>(</a:t>
            </a:r>
            <a:r>
              <a:rPr lang="en-US" altLang="zh-CN" b="1" dirty="0">
                <a:solidFill>
                  <a:srgbClr val="7F0055"/>
                </a:solidFill>
                <a:latin typeface="Calibri" panose="020F0502020204030204" pitchFamily="34" charset="0"/>
              </a:rPr>
              <a:t>int</a:t>
            </a:r>
            <a:r>
              <a:rPr lang="en-US" altLang="zh-CN" b="1" dirty="0">
                <a:solidFill>
                  <a:srgbClr val="000000"/>
                </a:solidFill>
                <a:latin typeface="Calibri" panose="020F0502020204030204" pitchFamily="34" charset="0"/>
              </a:rPr>
              <a:t> </a:t>
            </a:r>
            <a:r>
              <a:rPr lang="en-US" altLang="zh-CN" b="1" dirty="0">
                <a:solidFill>
                  <a:srgbClr val="6A3E3E"/>
                </a:solidFill>
                <a:latin typeface="Calibri" panose="020F0502020204030204" pitchFamily="34" charset="0"/>
              </a:rPr>
              <a:t>a</a:t>
            </a:r>
            <a:r>
              <a:rPr lang="en-US" altLang="zh-CN" b="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.println</a:t>
            </a:r>
            <a:r>
              <a:rPr lang="en-US" altLang="zh-CN" b="1" i="1" dirty="0">
                <a:solidFill>
                  <a:srgbClr val="000000"/>
                </a:solidFill>
                <a:latin typeface="Calibri" panose="020F0502020204030204" pitchFamily="34" charset="0"/>
              </a:rPr>
              <a:t>(</a:t>
            </a:r>
            <a:r>
              <a:rPr lang="en-US" altLang="zh-CN" b="1" i="1" dirty="0">
                <a:solidFill>
                  <a:srgbClr val="2A00FF"/>
                </a:solidFill>
                <a:latin typeface="Calibri" panose="020F0502020204030204" pitchFamily="34" charset="0"/>
              </a:rPr>
              <a:t>"One parameter: "</a:t>
            </a:r>
            <a:r>
              <a:rPr lang="en-US" altLang="zh-CN" b="1" i="1" dirty="0">
                <a:solidFill>
                  <a:srgbClr val="000000"/>
                </a:solidFill>
                <a:latin typeface="Calibri" panose="020F0502020204030204" pitchFamily="34" charset="0"/>
              </a:rPr>
              <a:t> + </a:t>
            </a:r>
            <a:r>
              <a:rPr lang="en-US" altLang="zh-CN" b="1" i="1" dirty="0">
                <a:solidFill>
                  <a:srgbClr val="6A3E3E"/>
                </a:solidFill>
                <a:latin typeface="Calibri" panose="020F0502020204030204" pitchFamily="34" charset="0"/>
              </a:rPr>
              <a:t>a</a:t>
            </a:r>
            <a:r>
              <a:rPr lang="en-US" altLang="zh-CN" b="1" i="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int</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ovlDemo</a:t>
            </a:r>
            <a:r>
              <a:rPr lang="en-US" altLang="zh-CN" b="1" dirty="0">
                <a:solidFill>
                  <a:srgbClr val="000000"/>
                </a:solidFill>
                <a:latin typeface="Calibri" panose="020F0502020204030204" pitchFamily="34" charset="0"/>
              </a:rPr>
              <a:t>(</a:t>
            </a:r>
            <a:r>
              <a:rPr lang="en-US" altLang="zh-CN" b="1" dirty="0">
                <a:solidFill>
                  <a:srgbClr val="7F0055"/>
                </a:solidFill>
                <a:latin typeface="Calibri" panose="020F0502020204030204" pitchFamily="34" charset="0"/>
              </a:rPr>
              <a:t>int</a:t>
            </a:r>
            <a:r>
              <a:rPr lang="en-US" altLang="zh-CN" b="1" dirty="0">
                <a:solidFill>
                  <a:srgbClr val="000000"/>
                </a:solidFill>
                <a:latin typeface="Calibri" panose="020F0502020204030204" pitchFamily="34" charset="0"/>
              </a:rPr>
              <a:t> </a:t>
            </a:r>
            <a:r>
              <a:rPr lang="en-US" altLang="zh-CN" b="1" dirty="0">
                <a:solidFill>
                  <a:srgbClr val="6A3E3E"/>
                </a:solidFill>
                <a:latin typeface="Calibri" panose="020F0502020204030204" pitchFamily="34" charset="0"/>
              </a:rPr>
              <a:t>a</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int</a:t>
            </a:r>
            <a:r>
              <a:rPr lang="en-US" altLang="zh-CN" b="1" dirty="0">
                <a:solidFill>
                  <a:srgbClr val="000000"/>
                </a:solidFill>
                <a:latin typeface="Calibri" panose="020F0502020204030204" pitchFamily="34" charset="0"/>
              </a:rPr>
              <a:t> </a:t>
            </a:r>
            <a:r>
              <a:rPr lang="en-US" altLang="zh-CN" b="1" dirty="0">
                <a:solidFill>
                  <a:srgbClr val="6A3E3E"/>
                </a:solidFill>
                <a:latin typeface="Calibri" panose="020F0502020204030204" pitchFamily="34" charset="0"/>
              </a:rPr>
              <a:t>b</a:t>
            </a:r>
            <a:r>
              <a:rPr lang="en-US" altLang="zh-CN" b="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.println</a:t>
            </a:r>
            <a:r>
              <a:rPr lang="en-US" altLang="zh-CN" b="1" i="1" dirty="0">
                <a:solidFill>
                  <a:srgbClr val="000000"/>
                </a:solidFill>
                <a:latin typeface="Calibri" panose="020F0502020204030204" pitchFamily="34" charset="0"/>
              </a:rPr>
              <a:t>(</a:t>
            </a:r>
            <a:r>
              <a:rPr lang="en-US" altLang="zh-CN" b="1" i="1" dirty="0">
                <a:solidFill>
                  <a:srgbClr val="2A00FF"/>
                </a:solidFill>
                <a:latin typeface="Calibri" panose="020F0502020204030204" pitchFamily="34" charset="0"/>
              </a:rPr>
              <a:t>"Two parameters: "</a:t>
            </a:r>
            <a:r>
              <a:rPr lang="en-US" altLang="zh-CN" b="1" i="1" dirty="0">
                <a:solidFill>
                  <a:srgbClr val="000000"/>
                </a:solidFill>
                <a:latin typeface="Calibri" panose="020F0502020204030204" pitchFamily="34" charset="0"/>
              </a:rPr>
              <a:t> + </a:t>
            </a:r>
            <a:r>
              <a:rPr lang="en-US" altLang="zh-CN" b="1" i="1" dirty="0">
                <a:solidFill>
                  <a:srgbClr val="6A3E3E"/>
                </a:solidFill>
                <a:latin typeface="Calibri" panose="020F0502020204030204" pitchFamily="34" charset="0"/>
              </a:rPr>
              <a:t>a</a:t>
            </a:r>
            <a:r>
              <a:rPr lang="en-US" altLang="zh-CN" b="1" i="1" dirty="0">
                <a:solidFill>
                  <a:srgbClr val="000000"/>
                </a:solidFill>
                <a:latin typeface="Calibri" panose="020F0502020204030204" pitchFamily="34" charset="0"/>
              </a:rPr>
              <a:t> + </a:t>
            </a:r>
            <a:r>
              <a:rPr lang="en-US" altLang="zh-CN" b="1" i="1" dirty="0">
                <a:solidFill>
                  <a:srgbClr val="2A00FF"/>
                </a:solidFill>
                <a:latin typeface="Calibri" panose="020F0502020204030204" pitchFamily="34" charset="0"/>
              </a:rPr>
              <a:t>" "</a:t>
            </a:r>
            <a:r>
              <a:rPr lang="en-US" altLang="zh-CN" b="1" i="1" dirty="0">
                <a:solidFill>
                  <a:srgbClr val="000000"/>
                </a:solidFill>
                <a:latin typeface="Calibri" panose="020F0502020204030204" pitchFamily="34" charset="0"/>
              </a:rPr>
              <a:t> + </a:t>
            </a:r>
            <a:r>
              <a:rPr lang="en-US" altLang="zh-CN" b="1" i="1" dirty="0">
                <a:solidFill>
                  <a:srgbClr val="6A3E3E"/>
                </a:solidFill>
                <a:latin typeface="Calibri" panose="020F0502020204030204" pitchFamily="34" charset="0"/>
              </a:rPr>
              <a:t>b</a:t>
            </a:r>
            <a:r>
              <a:rPr lang="en-US" altLang="zh-CN" b="1" i="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return</a:t>
            </a:r>
            <a:r>
              <a:rPr lang="en-US" altLang="zh-CN" b="1" dirty="0">
                <a:solidFill>
                  <a:srgbClr val="000000"/>
                </a:solidFill>
                <a:latin typeface="Calibri" panose="020F0502020204030204" pitchFamily="34" charset="0"/>
              </a:rPr>
              <a:t> </a:t>
            </a:r>
            <a:r>
              <a:rPr lang="en-US" altLang="zh-CN" b="1" dirty="0" err="1">
                <a:solidFill>
                  <a:srgbClr val="6A3E3E"/>
                </a:solidFill>
                <a:latin typeface="Calibri" panose="020F0502020204030204" pitchFamily="34" charset="0"/>
              </a:rPr>
              <a:t>a</a:t>
            </a:r>
            <a:r>
              <a:rPr lang="en-US" altLang="zh-CN" b="1" dirty="0" err="1">
                <a:solidFill>
                  <a:srgbClr val="000000"/>
                </a:solidFill>
                <a:latin typeface="Calibri" panose="020F0502020204030204" pitchFamily="34" charset="0"/>
              </a:rPr>
              <a:t>+</a:t>
            </a:r>
            <a:r>
              <a:rPr lang="en-US" altLang="zh-CN" b="1" dirty="0" err="1">
                <a:solidFill>
                  <a:srgbClr val="6A3E3E"/>
                </a:solidFill>
                <a:latin typeface="Calibri" panose="020F0502020204030204" pitchFamily="34" charset="0"/>
              </a:rPr>
              <a:t>b</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double</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ovlDemo</a:t>
            </a:r>
            <a:r>
              <a:rPr lang="en-US" altLang="zh-CN" b="1" dirty="0">
                <a:solidFill>
                  <a:srgbClr val="000000"/>
                </a:solidFill>
                <a:latin typeface="Calibri" panose="020F0502020204030204" pitchFamily="34" charset="0"/>
              </a:rPr>
              <a:t>(</a:t>
            </a:r>
            <a:r>
              <a:rPr lang="en-US" altLang="zh-CN" b="1" dirty="0">
                <a:solidFill>
                  <a:srgbClr val="7F0055"/>
                </a:solidFill>
                <a:latin typeface="Calibri" panose="020F0502020204030204" pitchFamily="34" charset="0"/>
              </a:rPr>
              <a:t>double</a:t>
            </a:r>
            <a:r>
              <a:rPr lang="en-US" altLang="zh-CN" b="1" dirty="0">
                <a:solidFill>
                  <a:srgbClr val="000000"/>
                </a:solidFill>
                <a:latin typeface="Calibri" panose="020F0502020204030204" pitchFamily="34" charset="0"/>
              </a:rPr>
              <a:t> </a:t>
            </a:r>
            <a:r>
              <a:rPr lang="en-US" altLang="zh-CN" b="1" dirty="0" err="1">
                <a:solidFill>
                  <a:srgbClr val="6A3E3E"/>
                </a:solidFill>
                <a:latin typeface="Calibri" panose="020F0502020204030204" pitchFamily="34" charset="0"/>
              </a:rPr>
              <a:t>a</a:t>
            </a:r>
            <a:r>
              <a:rPr lang="en-US" altLang="zh-CN" b="1" dirty="0" err="1">
                <a:solidFill>
                  <a:srgbClr val="000000"/>
                </a:solidFill>
                <a:latin typeface="Calibri" panose="020F0502020204030204" pitchFamily="34" charset="0"/>
              </a:rPr>
              <a:t>,</a:t>
            </a:r>
            <a:r>
              <a:rPr lang="en-US" altLang="zh-CN" b="1" dirty="0" err="1">
                <a:solidFill>
                  <a:srgbClr val="7F0055"/>
                </a:solidFill>
                <a:latin typeface="Calibri" panose="020F0502020204030204" pitchFamily="34" charset="0"/>
              </a:rPr>
              <a:t>double</a:t>
            </a:r>
            <a:r>
              <a:rPr lang="en-US" altLang="zh-CN" b="1" dirty="0">
                <a:solidFill>
                  <a:srgbClr val="000000"/>
                </a:solidFill>
                <a:latin typeface="Calibri" panose="020F0502020204030204" pitchFamily="34" charset="0"/>
              </a:rPr>
              <a:t> </a:t>
            </a:r>
            <a:r>
              <a:rPr lang="en-US" altLang="zh-CN" b="1" dirty="0">
                <a:solidFill>
                  <a:srgbClr val="6A3E3E"/>
                </a:solidFill>
                <a:latin typeface="Calibri" panose="020F0502020204030204" pitchFamily="34" charset="0"/>
              </a:rPr>
              <a:t>b</a:t>
            </a:r>
            <a:r>
              <a:rPr lang="en-US" altLang="zh-CN" b="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.println</a:t>
            </a:r>
            <a:r>
              <a:rPr lang="en-US" altLang="zh-CN" b="1" i="1" dirty="0">
                <a:solidFill>
                  <a:srgbClr val="000000"/>
                </a:solidFill>
                <a:latin typeface="Calibri" panose="020F0502020204030204" pitchFamily="34" charset="0"/>
              </a:rPr>
              <a:t>(</a:t>
            </a:r>
            <a:r>
              <a:rPr lang="en-US" altLang="zh-CN" b="1" i="1" dirty="0">
                <a:solidFill>
                  <a:srgbClr val="2A00FF"/>
                </a:solidFill>
                <a:latin typeface="Calibri" panose="020F0502020204030204" pitchFamily="34" charset="0"/>
              </a:rPr>
              <a:t>"Two double parameters: "</a:t>
            </a:r>
            <a:r>
              <a:rPr lang="en-US" altLang="zh-CN" b="1" i="1" dirty="0">
                <a:solidFill>
                  <a:srgbClr val="000000"/>
                </a:solidFill>
                <a:latin typeface="Calibri" panose="020F0502020204030204" pitchFamily="34" charset="0"/>
              </a:rPr>
              <a:t> + </a:t>
            </a:r>
            <a:r>
              <a:rPr lang="en-US" altLang="zh-CN" b="1" i="1" dirty="0">
                <a:solidFill>
                  <a:srgbClr val="6A3E3E"/>
                </a:solidFill>
                <a:latin typeface="Calibri" panose="020F0502020204030204" pitchFamily="34" charset="0"/>
              </a:rPr>
              <a:t>a</a:t>
            </a:r>
            <a:r>
              <a:rPr lang="en-US" altLang="zh-CN" b="1" i="1" dirty="0">
                <a:solidFill>
                  <a:srgbClr val="000000"/>
                </a:solidFill>
                <a:latin typeface="Calibri" panose="020F0502020204030204" pitchFamily="34" charset="0"/>
              </a:rPr>
              <a:t> + </a:t>
            </a:r>
            <a:r>
              <a:rPr lang="en-US" altLang="zh-CN" b="1" i="1" dirty="0">
                <a:solidFill>
                  <a:srgbClr val="2A00FF"/>
                </a:solidFill>
                <a:latin typeface="Calibri" panose="020F0502020204030204" pitchFamily="34" charset="0"/>
              </a:rPr>
              <a:t>" "</a:t>
            </a:r>
            <a:r>
              <a:rPr lang="en-US" altLang="zh-CN" b="1" i="1" dirty="0">
                <a:solidFill>
                  <a:srgbClr val="000000"/>
                </a:solidFill>
                <a:latin typeface="Calibri" panose="020F0502020204030204" pitchFamily="34" charset="0"/>
              </a:rPr>
              <a:t> + </a:t>
            </a:r>
            <a:r>
              <a:rPr lang="en-US" altLang="zh-CN" b="1" i="1" dirty="0">
                <a:solidFill>
                  <a:srgbClr val="6A3E3E"/>
                </a:solidFill>
                <a:latin typeface="Calibri" panose="020F0502020204030204" pitchFamily="34" charset="0"/>
              </a:rPr>
              <a:t>b</a:t>
            </a:r>
            <a:r>
              <a:rPr lang="en-US" altLang="zh-CN" b="1" i="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return</a:t>
            </a:r>
            <a:r>
              <a:rPr lang="en-US" altLang="zh-CN" b="1" dirty="0">
                <a:solidFill>
                  <a:srgbClr val="000000"/>
                </a:solidFill>
                <a:latin typeface="Calibri" panose="020F0502020204030204" pitchFamily="34" charset="0"/>
              </a:rPr>
              <a:t> </a:t>
            </a:r>
            <a:r>
              <a:rPr lang="en-US" altLang="zh-CN" b="1" dirty="0" err="1">
                <a:solidFill>
                  <a:srgbClr val="6A3E3E"/>
                </a:solidFill>
                <a:latin typeface="Calibri" panose="020F0502020204030204" pitchFamily="34" charset="0"/>
              </a:rPr>
              <a:t>a</a:t>
            </a:r>
            <a:r>
              <a:rPr lang="en-US" altLang="zh-CN" b="1" dirty="0" err="1">
                <a:solidFill>
                  <a:srgbClr val="000000"/>
                </a:solidFill>
                <a:latin typeface="Calibri" panose="020F0502020204030204" pitchFamily="34" charset="0"/>
              </a:rPr>
              <a:t>+</a:t>
            </a:r>
            <a:r>
              <a:rPr lang="en-US" altLang="zh-CN" b="1" dirty="0" err="1">
                <a:solidFill>
                  <a:srgbClr val="6A3E3E"/>
                </a:solidFill>
                <a:latin typeface="Calibri" panose="020F0502020204030204" pitchFamily="34" charset="0"/>
              </a:rPr>
              <a:t>b</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Tree>
    <p:extLst>
      <p:ext uri="{BB962C8B-B14F-4D97-AF65-F5344CB8AC3E}">
        <p14:creationId xmlns:p14="http://schemas.microsoft.com/office/powerpoint/2010/main" val="3535498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CF9A011-BBBC-4BA1-ABD8-B89369C3C2B0}"/>
              </a:ext>
            </a:extLst>
          </p:cNvPr>
          <p:cNvSpPr/>
          <p:nvPr/>
        </p:nvSpPr>
        <p:spPr>
          <a:xfrm>
            <a:off x="1491176" y="779480"/>
            <a:ext cx="6161648" cy="4801314"/>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OverloadDemo</a:t>
            </a:r>
            <a:r>
              <a:rPr lang="en-US" altLang="zh-CN" b="1"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static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main(String[] </a:t>
            </a:r>
            <a:r>
              <a:rPr lang="en-US" altLang="zh-CN" b="1" dirty="0" err="1">
                <a:solidFill>
                  <a:srgbClr val="6A3E3E"/>
                </a:solidFill>
                <a:latin typeface="Calibri" panose="020F0502020204030204" pitchFamily="34" charset="0"/>
              </a:rPr>
              <a:t>args</a:t>
            </a:r>
            <a:r>
              <a:rPr lang="en-US" altLang="zh-CN" b="1" dirty="0">
                <a:solidFill>
                  <a:srgbClr val="000000"/>
                </a:solidFill>
                <a:latin typeface="Calibri" panose="020F0502020204030204" pitchFamily="34" charset="0"/>
              </a:rPr>
              <a:t>) {</a:t>
            </a:r>
          </a:p>
          <a:p>
            <a:r>
              <a:rPr lang="en-US" altLang="zh-CN" dirty="0">
                <a:solidFill>
                  <a:srgbClr val="3F7F5F"/>
                </a:solidFill>
                <a:latin typeface="Calibri" panose="020F0502020204030204" pitchFamily="34" charset="0"/>
              </a:rPr>
              <a:t>    // </a:t>
            </a:r>
            <a:r>
              <a:rPr lang="en-US" altLang="zh-CN" b="1" dirty="0">
                <a:solidFill>
                  <a:srgbClr val="7F9FBF"/>
                </a:solidFill>
                <a:latin typeface="Calibri" panose="020F0502020204030204" pitchFamily="34" charset="0"/>
              </a:rPr>
              <a:t>TODO</a:t>
            </a:r>
            <a:r>
              <a:rPr lang="en-US" altLang="zh-CN" b="1" dirty="0">
                <a:solidFill>
                  <a:srgbClr val="3F7F5F"/>
                </a:solidFill>
                <a:latin typeface="Calibri" panose="020F0502020204030204" pitchFamily="34" charset="0"/>
              </a:rPr>
              <a:t> Auto-generated method stub</a:t>
            </a:r>
          </a:p>
          <a:p>
            <a:r>
              <a:rPr lang="en-US" altLang="zh-CN" dirty="0">
                <a:solidFill>
                  <a:srgbClr val="000000"/>
                </a:solidFill>
                <a:latin typeface="Calibri" panose="020F0502020204030204" pitchFamily="34" charset="0"/>
              </a:rPr>
              <a:t>    Overload </a:t>
            </a:r>
            <a:r>
              <a:rPr lang="en-US" altLang="zh-CN" dirty="0" err="1">
                <a:solidFill>
                  <a:srgbClr val="6A3E3E"/>
                </a:solidFill>
                <a:latin typeface="Calibri" panose="020F0502020204030204" pitchFamily="34" charset="0"/>
              </a:rPr>
              <a:t>ob</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Overload();</a:t>
            </a:r>
          </a:p>
          <a:p>
            <a:r>
              <a:rPr lang="en-US" altLang="zh-CN" b="1" dirty="0">
                <a:solidFill>
                  <a:srgbClr val="7F0055"/>
                </a:solidFill>
                <a:latin typeface="Calibri" panose="020F0502020204030204" pitchFamily="34" charset="0"/>
              </a:rPr>
              <a:t>    int</a:t>
            </a:r>
            <a:r>
              <a:rPr lang="en-US" altLang="zh-CN" b="1" dirty="0">
                <a:solidFill>
                  <a:srgbClr val="000000"/>
                </a:solidFill>
                <a:latin typeface="Calibri" panose="020F0502020204030204" pitchFamily="34" charset="0"/>
              </a:rPr>
              <a:t> </a:t>
            </a:r>
            <a:r>
              <a:rPr lang="en-US" altLang="zh-CN" b="1" dirty="0" err="1">
                <a:solidFill>
                  <a:srgbClr val="6A3E3E"/>
                </a:solidFill>
                <a:latin typeface="Calibri" panose="020F0502020204030204" pitchFamily="34" charset="0"/>
              </a:rPr>
              <a:t>resI</a:t>
            </a:r>
            <a:r>
              <a:rPr lang="en-US" altLang="zh-CN" b="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double</a:t>
            </a:r>
            <a:r>
              <a:rPr lang="en-US" altLang="zh-CN" b="1" dirty="0">
                <a:solidFill>
                  <a:srgbClr val="000000"/>
                </a:solidFill>
                <a:latin typeface="Calibri" panose="020F0502020204030204" pitchFamily="34" charset="0"/>
              </a:rPr>
              <a:t> </a:t>
            </a:r>
            <a:r>
              <a:rPr lang="en-US" altLang="zh-CN" b="1" dirty="0" err="1">
                <a:solidFill>
                  <a:srgbClr val="6A3E3E"/>
                </a:solidFill>
                <a:latin typeface="Calibri" panose="020F0502020204030204" pitchFamily="34" charset="0"/>
              </a:rPr>
              <a:t>resD</a:t>
            </a:r>
            <a:r>
              <a:rPr lang="en-US" altLang="zh-CN" b="1"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ob</a:t>
            </a:r>
            <a:r>
              <a:rPr lang="en-US" altLang="zh-CN" dirty="0" err="1">
                <a:solidFill>
                  <a:srgbClr val="000000"/>
                </a:solidFill>
                <a:latin typeface="Calibri" panose="020F0502020204030204" pitchFamily="34" charset="0"/>
              </a:rPr>
              <a:t>.ovlDemo</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ob</a:t>
            </a:r>
            <a:r>
              <a:rPr lang="en-US" altLang="zh-CN" dirty="0" err="1">
                <a:solidFill>
                  <a:srgbClr val="000000"/>
                </a:solidFill>
                <a:latin typeface="Calibri" panose="020F0502020204030204" pitchFamily="34" charset="0"/>
              </a:rPr>
              <a:t>.ovlDemo</a:t>
            </a:r>
            <a:r>
              <a:rPr lang="en-US" altLang="zh-CN" dirty="0">
                <a:solidFill>
                  <a:srgbClr val="000000"/>
                </a:solidFill>
                <a:latin typeface="Calibri" panose="020F0502020204030204" pitchFamily="34" charset="0"/>
              </a:rPr>
              <a:t>(2);</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p>
          <a:p>
            <a:r>
              <a:rPr lang="it-IT" altLang="zh-CN" dirty="0">
                <a:solidFill>
                  <a:srgbClr val="6A3E3E"/>
                </a:solidFill>
                <a:latin typeface="Calibri" panose="020F0502020204030204" pitchFamily="34" charset="0"/>
              </a:rPr>
              <a:t>    resI</a:t>
            </a:r>
            <a:r>
              <a:rPr lang="it-IT" altLang="zh-CN" dirty="0">
                <a:solidFill>
                  <a:srgbClr val="000000"/>
                </a:solidFill>
                <a:latin typeface="Calibri" panose="020F0502020204030204" pitchFamily="34" charset="0"/>
              </a:rPr>
              <a:t> = </a:t>
            </a:r>
            <a:r>
              <a:rPr lang="it-IT" altLang="zh-CN" dirty="0">
                <a:solidFill>
                  <a:srgbClr val="6A3E3E"/>
                </a:solidFill>
                <a:latin typeface="Calibri" panose="020F0502020204030204" pitchFamily="34" charset="0"/>
              </a:rPr>
              <a:t>ob</a:t>
            </a:r>
            <a:r>
              <a:rPr lang="it-IT" altLang="zh-CN" dirty="0">
                <a:solidFill>
                  <a:srgbClr val="000000"/>
                </a:solidFill>
                <a:latin typeface="Calibri" panose="020F0502020204030204" pitchFamily="34" charset="0"/>
              </a:rPr>
              <a:t>.ovlDemo(4, 6);</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"Result of the above is : "</a:t>
            </a:r>
            <a:r>
              <a:rPr lang="en-US" altLang="zh-CN" b="1" dirty="0">
                <a:solidFill>
                  <a:srgbClr val="000000"/>
                </a:solidFill>
                <a:latin typeface="Calibri" panose="020F0502020204030204" pitchFamily="34" charset="0"/>
              </a:rPr>
              <a:t> + </a:t>
            </a:r>
            <a:r>
              <a:rPr lang="en-US" altLang="zh-CN" b="1" dirty="0" err="1">
                <a:solidFill>
                  <a:srgbClr val="6A3E3E"/>
                </a:solidFill>
                <a:latin typeface="Calibri" panose="020F0502020204030204" pitchFamily="34" charset="0"/>
              </a:rPr>
              <a:t>resI</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resD</a:t>
            </a:r>
            <a:r>
              <a:rPr lang="en-US" altLang="zh-CN" dirty="0">
                <a:solidFill>
                  <a:srgbClr val="000000"/>
                </a:solidFill>
                <a:latin typeface="Calibri" panose="020F0502020204030204" pitchFamily="34" charset="0"/>
              </a:rPr>
              <a:t> = </a:t>
            </a:r>
            <a:r>
              <a:rPr lang="en-US" altLang="zh-CN" dirty="0" err="1">
                <a:solidFill>
                  <a:srgbClr val="6A3E3E"/>
                </a:solidFill>
                <a:latin typeface="Calibri" panose="020F0502020204030204" pitchFamily="34" charset="0"/>
              </a:rPr>
              <a:t>ob</a:t>
            </a:r>
            <a:r>
              <a:rPr lang="en-US" altLang="zh-CN" dirty="0" err="1">
                <a:solidFill>
                  <a:srgbClr val="000000"/>
                </a:solidFill>
                <a:latin typeface="Calibri" panose="020F0502020204030204" pitchFamily="34" charset="0"/>
              </a:rPr>
              <a:t>.ovlDemo</a:t>
            </a:r>
            <a:r>
              <a:rPr lang="en-US" altLang="zh-CN" dirty="0">
                <a:solidFill>
                  <a:srgbClr val="000000"/>
                </a:solidFill>
                <a:latin typeface="Calibri" panose="020F0502020204030204" pitchFamily="34" charset="0"/>
              </a:rPr>
              <a:t>(1.1, 2.32);</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"Result of the above is: "</a:t>
            </a:r>
            <a:r>
              <a:rPr lang="en-US" altLang="zh-CN" b="1" dirty="0">
                <a:solidFill>
                  <a:srgbClr val="000000"/>
                </a:solidFill>
                <a:latin typeface="Calibri" panose="020F0502020204030204" pitchFamily="34" charset="0"/>
              </a:rPr>
              <a:t> + </a:t>
            </a:r>
            <a:r>
              <a:rPr lang="en-US" altLang="zh-CN" b="1" dirty="0" err="1">
                <a:solidFill>
                  <a:srgbClr val="6A3E3E"/>
                </a:solidFill>
                <a:latin typeface="Calibri" panose="020F0502020204030204" pitchFamily="34" charset="0"/>
              </a:rPr>
              <a:t>resD</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Tree>
    <p:extLst>
      <p:ext uri="{BB962C8B-B14F-4D97-AF65-F5344CB8AC3E}">
        <p14:creationId xmlns:p14="http://schemas.microsoft.com/office/powerpoint/2010/main" val="2896254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3400" y="1378633"/>
            <a:ext cx="7772400" cy="5479367"/>
          </a:xfrm>
        </p:spPr>
        <p:txBody>
          <a:bodyPr/>
          <a:lstStyle/>
          <a:p>
            <a:pPr indent="-360000">
              <a:buFont typeface="Wingdings" panose="05000000000000000000" pitchFamily="2" charset="2"/>
              <a:buChar char="u"/>
            </a:pPr>
            <a:r>
              <a:rPr lang="en-US" altLang="zh-CN" sz="2800" dirty="0"/>
              <a:t>Control access to members</a:t>
            </a:r>
          </a:p>
          <a:p>
            <a:pPr indent="-360000">
              <a:buFont typeface="Wingdings" panose="05000000000000000000" pitchFamily="2" charset="2"/>
              <a:buChar char="u"/>
            </a:pPr>
            <a:r>
              <a:rPr lang="en-US" altLang="zh-CN" sz="2800" dirty="0"/>
              <a:t>Pass objects to a method</a:t>
            </a:r>
          </a:p>
          <a:p>
            <a:pPr indent="-360000">
              <a:buFont typeface="Wingdings" panose="05000000000000000000" pitchFamily="2" charset="2"/>
              <a:buChar char="u"/>
            </a:pPr>
            <a:r>
              <a:rPr lang="en-US" altLang="zh-CN" sz="2800" dirty="0"/>
              <a:t>Return objects from a method</a:t>
            </a:r>
          </a:p>
          <a:p>
            <a:pPr indent="-360000">
              <a:buFont typeface="Wingdings" panose="05000000000000000000" pitchFamily="2" charset="2"/>
              <a:buChar char="u"/>
            </a:pPr>
            <a:r>
              <a:rPr lang="en-US" altLang="zh-CN" sz="2800" dirty="0"/>
              <a:t>Overload methods</a:t>
            </a:r>
          </a:p>
          <a:p>
            <a:pPr indent="-360000">
              <a:buFont typeface="Wingdings" panose="05000000000000000000" pitchFamily="2" charset="2"/>
              <a:buChar char="u"/>
            </a:pPr>
            <a:r>
              <a:rPr lang="en-US" altLang="zh-CN" sz="2800" dirty="0"/>
              <a:t>Overload constructors</a:t>
            </a:r>
          </a:p>
          <a:p>
            <a:pPr indent="-360000">
              <a:buFont typeface="Wingdings" panose="05000000000000000000" pitchFamily="2" charset="2"/>
              <a:buChar char="u"/>
            </a:pPr>
            <a:r>
              <a:rPr lang="en-US" altLang="zh-CN" sz="2800" dirty="0"/>
              <a:t>Use recursion</a:t>
            </a:r>
          </a:p>
          <a:p>
            <a:pPr indent="-360000">
              <a:buFont typeface="Wingdings" panose="05000000000000000000" pitchFamily="2" charset="2"/>
              <a:buChar char="u"/>
            </a:pPr>
            <a:r>
              <a:rPr lang="en-US" altLang="zh-CN" sz="2800" dirty="0"/>
              <a:t>Apply static</a:t>
            </a:r>
          </a:p>
          <a:p>
            <a:pPr indent="-360000">
              <a:buFont typeface="Wingdings" panose="05000000000000000000" pitchFamily="2" charset="2"/>
              <a:buChar char="u"/>
            </a:pPr>
            <a:r>
              <a:rPr lang="en-US" altLang="zh-CN" sz="2800" dirty="0"/>
              <a:t>Use inner classes</a:t>
            </a:r>
          </a:p>
          <a:p>
            <a:pPr indent="-360000">
              <a:buFont typeface="Wingdings" panose="05000000000000000000" pitchFamily="2" charset="2"/>
              <a:buChar char="u"/>
            </a:pPr>
            <a:r>
              <a:rPr lang="en-US" altLang="zh-CN" sz="2800" dirty="0"/>
              <a:t>Use </a:t>
            </a:r>
            <a:r>
              <a:rPr lang="en-US" altLang="zh-CN" sz="2800" dirty="0" err="1"/>
              <a:t>varargs</a:t>
            </a:r>
            <a:br>
              <a:rPr lang="en-US" altLang="zh-CN" sz="2800" dirty="0"/>
            </a:br>
            <a:endParaRPr lang="zh-CN" altLang="en-US" sz="2800" dirty="0"/>
          </a:p>
        </p:txBody>
      </p:sp>
      <p:sp>
        <p:nvSpPr>
          <p:cNvPr id="4" name="Rectangle 3"/>
          <p:cNvSpPr>
            <a:spLocks noGrp="1" noChangeArrowheads="1"/>
          </p:cNvSpPr>
          <p:nvPr>
            <p:ph type="title"/>
          </p:nvPr>
        </p:nvSpPr>
        <p:spPr>
          <a:xfrm>
            <a:off x="1119116" y="562378"/>
            <a:ext cx="6946711" cy="685800"/>
          </a:xfrm>
        </p:spPr>
        <p:txBody>
          <a:bodyPr/>
          <a:lstStyle/>
          <a:p>
            <a:pPr eaLnBrk="1" hangingPunct="1"/>
            <a:r>
              <a:rPr lang="en-US" altLang="zh-CN" sz="4400" b="1" dirty="0"/>
              <a:t>Key Skills &amp; Concepts</a:t>
            </a:r>
            <a:endParaRPr lang="zh-CN" altLang="en-US" sz="4400" b="1" dirty="0"/>
          </a:p>
        </p:txBody>
      </p:sp>
    </p:spTree>
    <p:extLst>
      <p:ext uri="{BB962C8B-B14F-4D97-AF65-F5344CB8AC3E}">
        <p14:creationId xmlns:p14="http://schemas.microsoft.com/office/powerpoint/2010/main" val="2442557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BDFE5C-CC16-419A-A139-D1D05FD4FCF2}"/>
              </a:ext>
            </a:extLst>
          </p:cNvPr>
          <p:cNvSpPr>
            <a:spLocks noGrp="1"/>
          </p:cNvSpPr>
          <p:nvPr>
            <p:ph type="title"/>
          </p:nvPr>
        </p:nvSpPr>
        <p:spPr/>
        <p:txBody>
          <a:bodyPr/>
          <a:lstStyle/>
          <a:p>
            <a:r>
              <a:rPr lang="en-US" altLang="zh-CN" b="1" dirty="0"/>
              <a:t>The following is not allowed</a:t>
            </a:r>
            <a:endParaRPr lang="zh-CN" altLang="en-US" b="1" dirty="0"/>
          </a:p>
        </p:txBody>
      </p:sp>
      <p:pic>
        <p:nvPicPr>
          <p:cNvPr id="4" name="图片 3">
            <a:extLst>
              <a:ext uri="{FF2B5EF4-FFF2-40B4-BE49-F238E27FC236}">
                <a16:creationId xmlns:a16="http://schemas.microsoft.com/office/drawing/2014/main" id="{67AC0D17-373A-40E1-BC13-6218CD817197}"/>
              </a:ext>
            </a:extLst>
          </p:cNvPr>
          <p:cNvPicPr>
            <a:picLocks noChangeAspect="1"/>
          </p:cNvPicPr>
          <p:nvPr/>
        </p:nvPicPr>
        <p:blipFill>
          <a:blip r:embed="rId2"/>
          <a:stretch>
            <a:fillRect/>
          </a:stretch>
        </p:blipFill>
        <p:spPr>
          <a:xfrm>
            <a:off x="1820160" y="2344086"/>
            <a:ext cx="5503679" cy="2169828"/>
          </a:xfrm>
          <a:prstGeom prst="rect">
            <a:avLst/>
          </a:prstGeom>
        </p:spPr>
      </p:pic>
    </p:spTree>
    <p:extLst>
      <p:ext uri="{BB962C8B-B14F-4D97-AF65-F5344CB8AC3E}">
        <p14:creationId xmlns:p14="http://schemas.microsoft.com/office/powerpoint/2010/main" val="218381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253EC3A-2007-464C-911E-624C53CC6877}"/>
              </a:ext>
            </a:extLst>
          </p:cNvPr>
          <p:cNvSpPr/>
          <p:nvPr/>
        </p:nvSpPr>
        <p:spPr>
          <a:xfrm>
            <a:off x="1944858" y="117232"/>
            <a:ext cx="5254284" cy="2308324"/>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Overload2 {</a:t>
            </a:r>
          </a:p>
          <a:p>
            <a:r>
              <a:rPr lang="en-US" altLang="zh-CN" b="1" dirty="0">
                <a:solidFill>
                  <a:srgbClr val="7F0055"/>
                </a:solidFill>
                <a:latin typeface="Calibri" panose="020F0502020204030204" pitchFamily="34" charset="0"/>
              </a:rPr>
              <a:t>  void</a:t>
            </a:r>
            <a:r>
              <a:rPr lang="en-US" altLang="zh-CN" b="1" dirty="0">
                <a:solidFill>
                  <a:srgbClr val="000000"/>
                </a:solidFill>
                <a:latin typeface="Calibri" panose="020F0502020204030204" pitchFamily="34" charset="0"/>
              </a:rPr>
              <a:t> f(</a:t>
            </a:r>
            <a:r>
              <a:rPr lang="en-US" altLang="zh-CN" b="1" dirty="0">
                <a:solidFill>
                  <a:srgbClr val="7F0055"/>
                </a:solidFill>
                <a:latin typeface="Calibri" panose="020F0502020204030204" pitchFamily="34" charset="0"/>
              </a:rPr>
              <a:t>int</a:t>
            </a:r>
            <a:r>
              <a:rPr lang="en-US" altLang="zh-CN" b="1" dirty="0">
                <a:solidFill>
                  <a:srgbClr val="000000"/>
                </a:solidFill>
                <a:latin typeface="Calibri" panose="020F0502020204030204" pitchFamily="34" charset="0"/>
              </a:rPr>
              <a:t> </a:t>
            </a:r>
            <a:r>
              <a:rPr lang="en-US" altLang="zh-CN" b="1" dirty="0">
                <a:solidFill>
                  <a:srgbClr val="6A3E3E"/>
                </a:solidFill>
                <a:latin typeface="Calibri" panose="020F0502020204030204" pitchFamily="34" charset="0"/>
              </a:rPr>
              <a:t>x</a:t>
            </a:r>
            <a:r>
              <a:rPr lang="en-US" altLang="zh-CN" b="1" dirty="0">
                <a:solidFill>
                  <a:srgbClr val="000000"/>
                </a:solidFill>
                <a:latin typeface="Calibri" panose="020F0502020204030204" pitchFamily="34" charset="0"/>
              </a:rPr>
              <a:t>) {</a:t>
            </a:r>
          </a:p>
          <a:p>
            <a:r>
              <a:rPr lang="nn-NO" altLang="zh-CN" dirty="0">
                <a:solidFill>
                  <a:srgbClr val="000000"/>
                </a:solidFill>
                <a:latin typeface="Calibri" panose="020F0502020204030204" pitchFamily="34" charset="0"/>
              </a:rPr>
              <a:t>    System.</a:t>
            </a:r>
            <a:r>
              <a:rPr lang="nn-NO" altLang="zh-CN" b="1" i="1" dirty="0">
                <a:solidFill>
                  <a:srgbClr val="0000C0"/>
                </a:solidFill>
                <a:latin typeface="Calibri" panose="020F0502020204030204" pitchFamily="34" charset="0"/>
              </a:rPr>
              <a:t>out</a:t>
            </a:r>
            <a:r>
              <a:rPr lang="nn-NO" altLang="zh-CN" b="1" i="1" dirty="0">
                <a:solidFill>
                  <a:srgbClr val="000000"/>
                </a:solidFill>
                <a:latin typeface="Calibri" panose="020F0502020204030204" pitchFamily="34" charset="0"/>
              </a:rPr>
              <a:t>.</a:t>
            </a:r>
            <a:r>
              <a:rPr lang="nn-NO" altLang="zh-CN" b="1" dirty="0">
                <a:solidFill>
                  <a:srgbClr val="000000"/>
                </a:solidFill>
                <a:latin typeface="Calibri" panose="020F0502020204030204" pitchFamily="34" charset="0"/>
              </a:rPr>
              <a:t>println(</a:t>
            </a:r>
            <a:r>
              <a:rPr lang="nn-NO" altLang="zh-CN" b="1" dirty="0">
                <a:solidFill>
                  <a:srgbClr val="2A00FF"/>
                </a:solidFill>
                <a:latin typeface="Calibri" panose="020F0502020204030204" pitchFamily="34" charset="0"/>
              </a:rPr>
              <a:t>"Inside f(int): "</a:t>
            </a:r>
            <a:r>
              <a:rPr lang="nn-NO" altLang="zh-CN" b="1" dirty="0">
                <a:solidFill>
                  <a:srgbClr val="000000"/>
                </a:solidFill>
                <a:latin typeface="Calibri" panose="020F0502020204030204" pitchFamily="34" charset="0"/>
              </a:rPr>
              <a:t> + </a:t>
            </a:r>
            <a:r>
              <a:rPr lang="nn-NO" altLang="zh-CN" b="1" dirty="0">
                <a:solidFill>
                  <a:srgbClr val="6A3E3E"/>
                </a:solidFill>
                <a:latin typeface="Calibri" panose="020F0502020204030204" pitchFamily="34" charset="0"/>
              </a:rPr>
              <a:t>x</a:t>
            </a:r>
            <a:r>
              <a:rPr lang="nn-NO"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void</a:t>
            </a:r>
            <a:r>
              <a:rPr lang="en-US" altLang="zh-CN" b="1" dirty="0">
                <a:solidFill>
                  <a:srgbClr val="000000"/>
                </a:solidFill>
                <a:latin typeface="Calibri" panose="020F0502020204030204" pitchFamily="34" charset="0"/>
              </a:rPr>
              <a:t> f(</a:t>
            </a:r>
            <a:r>
              <a:rPr lang="en-US" altLang="zh-CN" b="1" dirty="0">
                <a:solidFill>
                  <a:srgbClr val="7F0055"/>
                </a:solidFill>
                <a:latin typeface="Calibri" panose="020F0502020204030204" pitchFamily="34" charset="0"/>
              </a:rPr>
              <a:t>double</a:t>
            </a:r>
            <a:r>
              <a:rPr lang="en-US" altLang="zh-CN" b="1" dirty="0">
                <a:solidFill>
                  <a:srgbClr val="000000"/>
                </a:solidFill>
                <a:latin typeface="Calibri" panose="020F0502020204030204" pitchFamily="34" charset="0"/>
              </a:rPr>
              <a:t> </a:t>
            </a:r>
            <a:r>
              <a:rPr lang="en-US" altLang="zh-CN" b="1" dirty="0">
                <a:solidFill>
                  <a:srgbClr val="6A3E3E"/>
                </a:solidFill>
                <a:latin typeface="Calibri" panose="020F0502020204030204" pitchFamily="34" charset="0"/>
              </a:rPr>
              <a:t>x</a:t>
            </a:r>
            <a:r>
              <a:rPr lang="en-US" altLang="zh-CN" b="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"Inside f(double): "</a:t>
            </a:r>
            <a:r>
              <a:rPr lang="en-US" altLang="zh-CN" b="1" dirty="0">
                <a:solidFill>
                  <a:srgbClr val="000000"/>
                </a:solidFill>
                <a:latin typeface="Calibri" panose="020F0502020204030204" pitchFamily="34" charset="0"/>
              </a:rPr>
              <a:t> + </a:t>
            </a:r>
            <a:r>
              <a:rPr lang="en-US" altLang="zh-CN" b="1" dirty="0">
                <a:solidFill>
                  <a:srgbClr val="6A3E3E"/>
                </a:solidFill>
                <a:latin typeface="Calibri" panose="020F0502020204030204" pitchFamily="34" charset="0"/>
              </a:rPr>
              <a:t>x</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
        <p:nvSpPr>
          <p:cNvPr id="5" name="矩形 4">
            <a:extLst>
              <a:ext uri="{FF2B5EF4-FFF2-40B4-BE49-F238E27FC236}">
                <a16:creationId xmlns:a16="http://schemas.microsoft.com/office/drawing/2014/main" id="{2A75DD95-4A8A-4C95-965F-E6FC2D579782}"/>
              </a:ext>
            </a:extLst>
          </p:cNvPr>
          <p:cNvSpPr/>
          <p:nvPr/>
        </p:nvSpPr>
        <p:spPr>
          <a:xfrm>
            <a:off x="1944858" y="2333685"/>
            <a:ext cx="4937760" cy="4524315"/>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TypeConv</a:t>
            </a:r>
            <a:r>
              <a:rPr lang="en-US" altLang="zh-CN" b="1"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static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main(String[] </a:t>
            </a:r>
            <a:r>
              <a:rPr lang="en-US" altLang="zh-CN" b="1" dirty="0" err="1">
                <a:solidFill>
                  <a:srgbClr val="6A3E3E"/>
                </a:solidFill>
                <a:latin typeface="Calibri" panose="020F0502020204030204" pitchFamily="34" charset="0"/>
              </a:rPr>
              <a:t>args</a:t>
            </a:r>
            <a:r>
              <a:rPr lang="en-US" altLang="zh-CN" b="1" dirty="0">
                <a:solidFill>
                  <a:srgbClr val="000000"/>
                </a:solidFill>
                <a:latin typeface="Calibri" panose="020F0502020204030204" pitchFamily="34" charset="0"/>
              </a:rPr>
              <a:t>) {</a:t>
            </a:r>
          </a:p>
          <a:p>
            <a:r>
              <a:rPr lang="en-US" altLang="zh-CN" dirty="0">
                <a:solidFill>
                  <a:srgbClr val="3F7F5F"/>
                </a:solidFill>
                <a:latin typeface="Calibri" panose="020F0502020204030204" pitchFamily="34" charset="0"/>
              </a:rPr>
              <a:t>    // </a:t>
            </a:r>
            <a:r>
              <a:rPr lang="en-US" altLang="zh-CN" b="1" dirty="0">
                <a:solidFill>
                  <a:srgbClr val="7F9FBF"/>
                </a:solidFill>
                <a:latin typeface="Calibri" panose="020F0502020204030204" pitchFamily="34" charset="0"/>
              </a:rPr>
              <a:t>TODO</a:t>
            </a:r>
            <a:r>
              <a:rPr lang="en-US" altLang="zh-CN" b="1" dirty="0">
                <a:solidFill>
                  <a:srgbClr val="3F7F5F"/>
                </a:solidFill>
                <a:latin typeface="Calibri" panose="020F0502020204030204" pitchFamily="34" charset="0"/>
              </a:rPr>
              <a:t> Auto-generated method stub</a:t>
            </a:r>
          </a:p>
          <a:p>
            <a:r>
              <a:rPr lang="en-US" altLang="zh-CN" dirty="0">
                <a:solidFill>
                  <a:srgbClr val="000000"/>
                </a:solidFill>
                <a:latin typeface="Calibri" panose="020F0502020204030204" pitchFamily="34" charset="0"/>
              </a:rPr>
              <a:t>    Overload2 </a:t>
            </a:r>
            <a:r>
              <a:rPr lang="en-US" altLang="zh-CN" dirty="0" err="1">
                <a:solidFill>
                  <a:srgbClr val="6A3E3E"/>
                </a:solidFill>
                <a:latin typeface="Calibri" panose="020F0502020204030204" pitchFamily="34" charset="0"/>
              </a:rPr>
              <a:t>ob</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Overload2();</a:t>
            </a:r>
          </a:p>
          <a:p>
            <a:r>
              <a:rPr lang="en-US" altLang="zh-CN" b="1" dirty="0">
                <a:solidFill>
                  <a:srgbClr val="7F0055"/>
                </a:solidFill>
                <a:latin typeface="Calibri" panose="020F0502020204030204" pitchFamily="34" charset="0"/>
              </a:rPr>
              <a:t>    int</a:t>
            </a:r>
            <a:r>
              <a:rPr lang="en-US" altLang="zh-CN" b="1" dirty="0">
                <a:solidFill>
                  <a:srgbClr val="000000"/>
                </a:solidFill>
                <a:latin typeface="Calibri" panose="020F0502020204030204" pitchFamily="34" charset="0"/>
              </a:rPr>
              <a:t> </a:t>
            </a:r>
            <a:r>
              <a:rPr lang="en-US" altLang="zh-CN" b="1" dirty="0" err="1">
                <a:solidFill>
                  <a:srgbClr val="6A3E3E"/>
                </a:solidFill>
                <a:latin typeface="Calibri" panose="020F0502020204030204" pitchFamily="34" charset="0"/>
              </a:rPr>
              <a:t>i</a:t>
            </a:r>
            <a:r>
              <a:rPr lang="en-US" altLang="zh-CN" b="1" dirty="0">
                <a:solidFill>
                  <a:srgbClr val="000000"/>
                </a:solidFill>
                <a:latin typeface="Calibri" panose="020F0502020204030204" pitchFamily="34" charset="0"/>
              </a:rPr>
              <a:t> = 10;</a:t>
            </a:r>
          </a:p>
          <a:p>
            <a:r>
              <a:rPr lang="en-US" altLang="zh-CN" b="1" dirty="0">
                <a:solidFill>
                  <a:srgbClr val="7F0055"/>
                </a:solidFill>
                <a:latin typeface="Calibri" panose="020F0502020204030204" pitchFamily="34" charset="0"/>
              </a:rPr>
              <a:t>    double</a:t>
            </a:r>
            <a:r>
              <a:rPr lang="en-US" altLang="zh-CN" b="1" dirty="0">
                <a:solidFill>
                  <a:srgbClr val="000000"/>
                </a:solidFill>
                <a:latin typeface="Calibri" panose="020F0502020204030204" pitchFamily="34" charset="0"/>
              </a:rPr>
              <a:t> </a:t>
            </a:r>
            <a:r>
              <a:rPr lang="en-US" altLang="zh-CN" b="1" dirty="0">
                <a:solidFill>
                  <a:srgbClr val="6A3E3E"/>
                </a:solidFill>
                <a:latin typeface="Calibri" panose="020F0502020204030204" pitchFamily="34" charset="0"/>
              </a:rPr>
              <a:t>d</a:t>
            </a:r>
            <a:r>
              <a:rPr lang="en-US" altLang="zh-CN" b="1" dirty="0">
                <a:solidFill>
                  <a:srgbClr val="000000"/>
                </a:solidFill>
                <a:latin typeface="Calibri" panose="020F0502020204030204" pitchFamily="34" charset="0"/>
              </a:rPr>
              <a:t> = 10.1;</a:t>
            </a:r>
          </a:p>
          <a:p>
            <a:r>
              <a:rPr lang="en-US" altLang="zh-CN" b="1" dirty="0">
                <a:solidFill>
                  <a:srgbClr val="7F0055"/>
                </a:solidFill>
                <a:latin typeface="Calibri" panose="020F0502020204030204" pitchFamily="34" charset="0"/>
              </a:rPr>
              <a:t>    byte</a:t>
            </a:r>
            <a:r>
              <a:rPr lang="en-US" altLang="zh-CN" b="1" dirty="0">
                <a:solidFill>
                  <a:srgbClr val="000000"/>
                </a:solidFill>
                <a:latin typeface="Calibri" panose="020F0502020204030204" pitchFamily="34" charset="0"/>
              </a:rPr>
              <a:t> </a:t>
            </a:r>
            <a:r>
              <a:rPr lang="en-US" altLang="zh-CN" b="1" dirty="0">
                <a:solidFill>
                  <a:srgbClr val="6A3E3E"/>
                </a:solidFill>
                <a:latin typeface="Calibri" panose="020F0502020204030204" pitchFamily="34" charset="0"/>
              </a:rPr>
              <a:t>b</a:t>
            </a:r>
            <a:r>
              <a:rPr lang="en-US" altLang="zh-CN" b="1" dirty="0">
                <a:solidFill>
                  <a:srgbClr val="000000"/>
                </a:solidFill>
                <a:latin typeface="Calibri" panose="020F0502020204030204" pitchFamily="34" charset="0"/>
              </a:rPr>
              <a:t> = 99;</a:t>
            </a:r>
          </a:p>
          <a:p>
            <a:r>
              <a:rPr lang="en-US" altLang="zh-CN" b="1" dirty="0">
                <a:solidFill>
                  <a:srgbClr val="7F0055"/>
                </a:solidFill>
                <a:latin typeface="Calibri" panose="020F0502020204030204" pitchFamily="34" charset="0"/>
              </a:rPr>
              <a:t>    short</a:t>
            </a:r>
            <a:r>
              <a:rPr lang="en-US" altLang="zh-CN" b="1" dirty="0">
                <a:solidFill>
                  <a:srgbClr val="000000"/>
                </a:solidFill>
                <a:latin typeface="Calibri" panose="020F0502020204030204" pitchFamily="34" charset="0"/>
              </a:rPr>
              <a:t> </a:t>
            </a:r>
            <a:r>
              <a:rPr lang="en-US" altLang="zh-CN" b="1" dirty="0">
                <a:solidFill>
                  <a:srgbClr val="6A3E3E"/>
                </a:solidFill>
                <a:latin typeface="Calibri" panose="020F0502020204030204" pitchFamily="34" charset="0"/>
              </a:rPr>
              <a:t>s</a:t>
            </a:r>
            <a:r>
              <a:rPr lang="en-US" altLang="zh-CN" b="1" dirty="0">
                <a:solidFill>
                  <a:srgbClr val="000000"/>
                </a:solidFill>
                <a:latin typeface="Calibri" panose="020F0502020204030204" pitchFamily="34" charset="0"/>
              </a:rPr>
              <a:t> = 10;</a:t>
            </a:r>
          </a:p>
          <a:p>
            <a:r>
              <a:rPr lang="en-US" altLang="zh-CN" b="1" dirty="0">
                <a:solidFill>
                  <a:srgbClr val="7F0055"/>
                </a:solidFill>
                <a:latin typeface="Calibri" panose="020F0502020204030204" pitchFamily="34" charset="0"/>
              </a:rPr>
              <a:t>    float</a:t>
            </a:r>
            <a:r>
              <a:rPr lang="en-US" altLang="zh-CN" b="1" dirty="0">
                <a:solidFill>
                  <a:srgbClr val="000000"/>
                </a:solidFill>
                <a:latin typeface="Calibri" panose="020F0502020204030204" pitchFamily="34" charset="0"/>
              </a:rPr>
              <a:t> </a:t>
            </a:r>
            <a:r>
              <a:rPr lang="en-US" altLang="zh-CN" b="1" dirty="0">
                <a:solidFill>
                  <a:srgbClr val="6A3E3E"/>
                </a:solidFill>
                <a:latin typeface="Calibri" panose="020F0502020204030204" pitchFamily="34" charset="0"/>
              </a:rPr>
              <a:t>f</a:t>
            </a:r>
            <a:r>
              <a:rPr lang="en-US" altLang="zh-CN" b="1" dirty="0">
                <a:solidFill>
                  <a:srgbClr val="000000"/>
                </a:solidFill>
                <a:latin typeface="Calibri" panose="020F0502020204030204" pitchFamily="34" charset="0"/>
              </a:rPr>
              <a:t> = 11.5F;</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ob</a:t>
            </a:r>
            <a:r>
              <a:rPr lang="en-US" altLang="zh-CN" dirty="0" err="1">
                <a:solidFill>
                  <a:srgbClr val="000000"/>
                </a:solidFill>
                <a:latin typeface="Calibri" panose="020F0502020204030204" pitchFamily="34" charset="0"/>
              </a:rPr>
              <a:t>.f</a:t>
            </a:r>
            <a:r>
              <a:rPr lang="en-US" altLang="zh-CN" dirty="0">
                <a:solidFill>
                  <a:srgbClr val="000000"/>
                </a:solidFill>
                <a:latin typeface="Calibri" panose="020F0502020204030204" pitchFamily="34" charset="0"/>
              </a:rPr>
              <a:t>(</a:t>
            </a:r>
            <a:r>
              <a:rPr lang="en-US" altLang="zh-CN" dirty="0" err="1">
                <a:solidFill>
                  <a:srgbClr val="6A3E3E"/>
                </a:solidFill>
                <a:latin typeface="Calibri" panose="020F0502020204030204" pitchFamily="34" charset="0"/>
              </a:rPr>
              <a:t>i</a:t>
            </a:r>
            <a:r>
              <a:rPr lang="en-US" altLang="zh-CN"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ob</a:t>
            </a:r>
            <a:r>
              <a:rPr lang="en-US" altLang="zh-CN" dirty="0" err="1">
                <a:solidFill>
                  <a:srgbClr val="000000"/>
                </a:solidFill>
                <a:latin typeface="Calibri" panose="020F0502020204030204" pitchFamily="34" charset="0"/>
              </a:rPr>
              <a:t>.f</a:t>
            </a:r>
            <a:r>
              <a:rPr lang="en-US" altLang="zh-CN" dirty="0">
                <a:solidFill>
                  <a:srgbClr val="000000"/>
                </a:solidFill>
                <a:latin typeface="Calibri" panose="020F0502020204030204" pitchFamily="34" charset="0"/>
              </a:rPr>
              <a:t>(</a:t>
            </a:r>
            <a:r>
              <a:rPr lang="en-US" altLang="zh-CN" dirty="0">
                <a:solidFill>
                  <a:srgbClr val="6A3E3E"/>
                </a:solidFill>
                <a:latin typeface="Calibri" panose="020F0502020204030204" pitchFamily="34" charset="0"/>
              </a:rPr>
              <a:t>d</a:t>
            </a:r>
            <a:r>
              <a:rPr lang="en-US" altLang="zh-CN"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ob</a:t>
            </a:r>
            <a:r>
              <a:rPr lang="en-US" altLang="zh-CN" dirty="0" err="1">
                <a:solidFill>
                  <a:srgbClr val="000000"/>
                </a:solidFill>
                <a:latin typeface="Calibri" panose="020F0502020204030204" pitchFamily="34" charset="0"/>
              </a:rPr>
              <a:t>.f</a:t>
            </a:r>
            <a:r>
              <a:rPr lang="en-US" altLang="zh-CN" dirty="0">
                <a:solidFill>
                  <a:srgbClr val="000000"/>
                </a:solidFill>
                <a:latin typeface="Calibri" panose="020F0502020204030204" pitchFamily="34" charset="0"/>
              </a:rPr>
              <a:t>(</a:t>
            </a:r>
            <a:r>
              <a:rPr lang="en-US" altLang="zh-CN" dirty="0">
                <a:solidFill>
                  <a:srgbClr val="6A3E3E"/>
                </a:solidFill>
                <a:latin typeface="Calibri" panose="020F0502020204030204" pitchFamily="34" charset="0"/>
              </a:rPr>
              <a:t>b</a:t>
            </a:r>
            <a:r>
              <a:rPr lang="en-US" altLang="zh-CN"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ob</a:t>
            </a:r>
            <a:r>
              <a:rPr lang="en-US" altLang="zh-CN" dirty="0" err="1">
                <a:solidFill>
                  <a:srgbClr val="000000"/>
                </a:solidFill>
                <a:latin typeface="Calibri" panose="020F0502020204030204" pitchFamily="34" charset="0"/>
              </a:rPr>
              <a:t>.f</a:t>
            </a:r>
            <a:r>
              <a:rPr lang="en-US" altLang="zh-CN" dirty="0">
                <a:solidFill>
                  <a:srgbClr val="000000"/>
                </a:solidFill>
                <a:latin typeface="Calibri" panose="020F0502020204030204" pitchFamily="34" charset="0"/>
              </a:rPr>
              <a:t>(</a:t>
            </a:r>
            <a:r>
              <a:rPr lang="en-US" altLang="zh-CN" dirty="0">
                <a:solidFill>
                  <a:srgbClr val="6A3E3E"/>
                </a:solidFill>
                <a:latin typeface="Calibri" panose="020F0502020204030204" pitchFamily="34" charset="0"/>
              </a:rPr>
              <a:t>s</a:t>
            </a:r>
            <a:r>
              <a:rPr lang="en-US" altLang="zh-CN"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ob</a:t>
            </a:r>
            <a:r>
              <a:rPr lang="en-US" altLang="zh-CN" dirty="0" err="1">
                <a:solidFill>
                  <a:srgbClr val="000000"/>
                </a:solidFill>
                <a:latin typeface="Calibri" panose="020F0502020204030204" pitchFamily="34" charset="0"/>
              </a:rPr>
              <a:t>.f</a:t>
            </a:r>
            <a:r>
              <a:rPr lang="en-US" altLang="zh-CN" dirty="0">
                <a:solidFill>
                  <a:srgbClr val="000000"/>
                </a:solidFill>
                <a:latin typeface="Calibri" panose="020F0502020204030204" pitchFamily="34" charset="0"/>
              </a:rPr>
              <a:t>(</a:t>
            </a:r>
            <a:r>
              <a:rPr lang="en-US" altLang="zh-CN" dirty="0">
                <a:solidFill>
                  <a:srgbClr val="6A3E3E"/>
                </a:solidFill>
                <a:latin typeface="Calibri" panose="020F0502020204030204" pitchFamily="34" charset="0"/>
              </a:rPr>
              <a:t>f</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Tree>
    <p:extLst>
      <p:ext uri="{BB962C8B-B14F-4D97-AF65-F5344CB8AC3E}">
        <p14:creationId xmlns:p14="http://schemas.microsoft.com/office/powerpoint/2010/main" val="9538956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10EAD8-0327-4493-AA30-EA5EC1D7DFA6}"/>
              </a:ext>
            </a:extLst>
          </p:cNvPr>
          <p:cNvSpPr>
            <a:spLocks noGrp="1"/>
          </p:cNvSpPr>
          <p:nvPr>
            <p:ph type="title"/>
          </p:nvPr>
        </p:nvSpPr>
        <p:spPr/>
        <p:txBody>
          <a:bodyPr/>
          <a:lstStyle/>
          <a:p>
            <a:r>
              <a:rPr lang="en-US" altLang="zh-CN" b="1" dirty="0"/>
              <a:t>Overloading Constructors</a:t>
            </a:r>
            <a:endParaRPr lang="zh-CN" altLang="en-US" dirty="0"/>
          </a:p>
        </p:txBody>
      </p:sp>
      <p:sp>
        <p:nvSpPr>
          <p:cNvPr id="3" name="内容占位符 2">
            <a:extLst>
              <a:ext uri="{FF2B5EF4-FFF2-40B4-BE49-F238E27FC236}">
                <a16:creationId xmlns:a16="http://schemas.microsoft.com/office/drawing/2014/main" id="{45BDE7CE-3DA9-426B-96EA-C9767DA291D8}"/>
              </a:ext>
            </a:extLst>
          </p:cNvPr>
          <p:cNvSpPr>
            <a:spLocks noGrp="1"/>
          </p:cNvSpPr>
          <p:nvPr>
            <p:ph idx="1"/>
          </p:nvPr>
        </p:nvSpPr>
        <p:spPr/>
        <p:txBody>
          <a:bodyPr/>
          <a:lstStyle/>
          <a:p>
            <a:r>
              <a:rPr lang="en-US" altLang="zh-CN" dirty="0"/>
              <a:t>Like methods, constructors can also be overloaded. Doing so allows you to construct objects in a variety of ways.</a:t>
            </a:r>
            <a:endParaRPr lang="zh-CN" altLang="en-US" dirty="0"/>
          </a:p>
        </p:txBody>
      </p:sp>
    </p:spTree>
    <p:extLst>
      <p:ext uri="{BB962C8B-B14F-4D97-AF65-F5344CB8AC3E}">
        <p14:creationId xmlns:p14="http://schemas.microsoft.com/office/powerpoint/2010/main" val="29275138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06D0B5-6827-48C5-BCD0-EB373FF6577B}"/>
              </a:ext>
            </a:extLst>
          </p:cNvPr>
          <p:cNvSpPr/>
          <p:nvPr/>
        </p:nvSpPr>
        <p:spPr>
          <a:xfrm>
            <a:off x="0" y="582532"/>
            <a:ext cx="4818185" cy="5355312"/>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MyClass</a:t>
            </a:r>
            <a:r>
              <a:rPr lang="en-US" altLang="zh-CN" b="1"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int</a:t>
            </a:r>
            <a:r>
              <a:rPr lang="en-US" altLang="zh-CN" b="1" dirty="0">
                <a:solidFill>
                  <a:srgbClr val="000000"/>
                </a:solidFill>
                <a:latin typeface="Calibri" panose="020F0502020204030204" pitchFamily="34" charset="0"/>
              </a:rPr>
              <a:t> </a:t>
            </a:r>
            <a:r>
              <a:rPr lang="en-US" altLang="zh-CN" b="1" dirty="0">
                <a:solidFill>
                  <a:srgbClr val="0000C0"/>
                </a:solidFill>
                <a:latin typeface="Calibri" panose="020F0502020204030204" pitchFamily="34" charset="0"/>
              </a:rPr>
              <a:t>x</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MyClass</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"Inside </a:t>
            </a:r>
            <a:r>
              <a:rPr lang="en-US" altLang="zh-CN" b="1" dirty="0" err="1">
                <a:solidFill>
                  <a:srgbClr val="2A00FF"/>
                </a:solidFill>
                <a:latin typeface="Calibri" panose="020F0502020204030204" pitchFamily="34" charset="0"/>
              </a:rPr>
              <a:t>MyClass</a:t>
            </a:r>
            <a:r>
              <a:rPr lang="en-US" altLang="zh-CN" b="1" dirty="0">
                <a:solidFill>
                  <a:srgbClr val="2A00FF"/>
                </a:solidFill>
                <a:latin typeface="Calibri" panose="020F0502020204030204" pitchFamily="34" charset="0"/>
              </a:rPr>
              <a:t>()"</a:t>
            </a:r>
            <a:r>
              <a:rPr lang="en-US" altLang="zh-CN" b="1"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x</a:t>
            </a:r>
            <a:r>
              <a:rPr lang="en-US" altLang="zh-CN" dirty="0">
                <a:solidFill>
                  <a:srgbClr val="000000"/>
                </a:solidFill>
                <a:latin typeface="Calibri" panose="020F0502020204030204" pitchFamily="34" charset="0"/>
              </a:rPr>
              <a:t> = 0;</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MyClass</a:t>
            </a:r>
            <a:r>
              <a:rPr lang="en-US" altLang="zh-CN" dirty="0">
                <a:solidFill>
                  <a:srgbClr val="000000"/>
                </a:solidFill>
                <a:latin typeface="Calibri" panose="020F0502020204030204" pitchFamily="34" charset="0"/>
              </a:rPr>
              <a:t>(</a:t>
            </a:r>
            <a:r>
              <a:rPr lang="en-US" altLang="zh-CN" b="1" dirty="0">
                <a:solidFill>
                  <a:srgbClr val="7F0055"/>
                </a:solidFill>
                <a:latin typeface="Calibri" panose="020F0502020204030204" pitchFamily="34" charset="0"/>
              </a:rPr>
              <a:t>int</a:t>
            </a:r>
            <a:r>
              <a:rPr lang="en-US" altLang="zh-CN" b="1" dirty="0">
                <a:solidFill>
                  <a:srgbClr val="000000"/>
                </a:solidFill>
                <a:latin typeface="Calibri" panose="020F0502020204030204" pitchFamily="34" charset="0"/>
              </a:rPr>
              <a:t> </a:t>
            </a:r>
            <a:r>
              <a:rPr lang="en-US" altLang="zh-CN" b="1" dirty="0" err="1">
                <a:solidFill>
                  <a:srgbClr val="6A3E3E"/>
                </a:solidFill>
                <a:latin typeface="Calibri" panose="020F0502020204030204" pitchFamily="34" charset="0"/>
              </a:rPr>
              <a:t>i</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"Inside </a:t>
            </a:r>
            <a:r>
              <a:rPr lang="en-US" altLang="zh-CN" b="1" dirty="0" err="1">
                <a:solidFill>
                  <a:srgbClr val="2A00FF"/>
                </a:solidFill>
                <a:latin typeface="Calibri" panose="020F0502020204030204" pitchFamily="34" charset="0"/>
              </a:rPr>
              <a:t>MyClass</a:t>
            </a:r>
            <a:r>
              <a:rPr lang="en-US" altLang="zh-CN" b="1" dirty="0">
                <a:solidFill>
                  <a:srgbClr val="2A00FF"/>
                </a:solidFill>
                <a:latin typeface="Calibri" panose="020F0502020204030204" pitchFamily="34" charset="0"/>
              </a:rPr>
              <a:t>(int)."</a:t>
            </a:r>
            <a:r>
              <a:rPr lang="en-US" altLang="zh-CN" b="1"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x</a:t>
            </a:r>
            <a:r>
              <a:rPr lang="en-US" altLang="zh-CN" dirty="0">
                <a:solidFill>
                  <a:srgbClr val="000000"/>
                </a:solidFill>
                <a:latin typeface="Calibri" panose="020F0502020204030204" pitchFamily="34" charset="0"/>
              </a:rPr>
              <a:t> = </a:t>
            </a:r>
            <a:r>
              <a:rPr lang="en-US" altLang="zh-CN" dirty="0" err="1">
                <a:solidFill>
                  <a:srgbClr val="6A3E3E"/>
                </a:solidFill>
                <a:latin typeface="Calibri" panose="020F0502020204030204" pitchFamily="34" charset="0"/>
              </a:rPr>
              <a:t>i</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MyClass</a:t>
            </a:r>
            <a:r>
              <a:rPr lang="en-US" altLang="zh-CN" dirty="0">
                <a:solidFill>
                  <a:srgbClr val="000000"/>
                </a:solidFill>
                <a:latin typeface="Calibri" panose="020F0502020204030204" pitchFamily="34" charset="0"/>
              </a:rPr>
              <a:t>(</a:t>
            </a:r>
            <a:r>
              <a:rPr lang="en-US" altLang="zh-CN" b="1" dirty="0">
                <a:solidFill>
                  <a:srgbClr val="7F0055"/>
                </a:solidFill>
                <a:latin typeface="Calibri" panose="020F0502020204030204" pitchFamily="34" charset="0"/>
              </a:rPr>
              <a:t>double</a:t>
            </a:r>
            <a:r>
              <a:rPr lang="en-US" altLang="zh-CN" b="1" dirty="0">
                <a:solidFill>
                  <a:srgbClr val="000000"/>
                </a:solidFill>
                <a:latin typeface="Calibri" panose="020F0502020204030204" pitchFamily="34" charset="0"/>
              </a:rPr>
              <a:t> </a:t>
            </a:r>
            <a:r>
              <a:rPr lang="en-US" altLang="zh-CN" b="1" dirty="0">
                <a:solidFill>
                  <a:srgbClr val="6A3E3E"/>
                </a:solidFill>
                <a:latin typeface="Calibri" panose="020F0502020204030204" pitchFamily="34" charset="0"/>
              </a:rPr>
              <a:t>d</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"Inside </a:t>
            </a:r>
            <a:r>
              <a:rPr lang="en-US" altLang="zh-CN" b="1" dirty="0" err="1">
                <a:solidFill>
                  <a:srgbClr val="2A00FF"/>
                </a:solidFill>
                <a:latin typeface="Calibri" panose="020F0502020204030204" pitchFamily="34" charset="0"/>
              </a:rPr>
              <a:t>MyClass</a:t>
            </a:r>
            <a:r>
              <a:rPr lang="en-US" altLang="zh-CN" b="1" dirty="0">
                <a:solidFill>
                  <a:srgbClr val="2A00FF"/>
                </a:solidFill>
                <a:latin typeface="Calibri" panose="020F0502020204030204" pitchFamily="34" charset="0"/>
              </a:rPr>
              <a:t>(double)."</a:t>
            </a:r>
            <a:r>
              <a:rPr lang="en-US" altLang="zh-CN" b="1"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x</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int</a:t>
            </a:r>
            <a:r>
              <a:rPr lang="en-US" altLang="zh-CN" b="1" dirty="0">
                <a:solidFill>
                  <a:srgbClr val="000000"/>
                </a:solidFill>
                <a:latin typeface="Calibri" panose="020F0502020204030204" pitchFamily="34" charset="0"/>
              </a:rPr>
              <a:t>)</a:t>
            </a:r>
            <a:r>
              <a:rPr lang="en-US" altLang="zh-CN" b="1" dirty="0">
                <a:solidFill>
                  <a:srgbClr val="6A3E3E"/>
                </a:solidFill>
                <a:latin typeface="Calibri" panose="020F0502020204030204" pitchFamily="34" charset="0"/>
              </a:rPr>
              <a:t>d</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sv-SE" altLang="zh-CN" dirty="0">
                <a:solidFill>
                  <a:srgbClr val="000000"/>
                </a:solidFill>
                <a:latin typeface="Calibri" panose="020F0502020204030204" pitchFamily="34" charset="0"/>
              </a:rPr>
              <a:t>  MyClass(</a:t>
            </a:r>
            <a:r>
              <a:rPr lang="sv-SE" altLang="zh-CN" b="1" dirty="0">
                <a:solidFill>
                  <a:srgbClr val="7F0055"/>
                </a:solidFill>
                <a:latin typeface="Calibri" panose="020F0502020204030204" pitchFamily="34" charset="0"/>
              </a:rPr>
              <a:t>int</a:t>
            </a:r>
            <a:r>
              <a:rPr lang="sv-SE" altLang="zh-CN" b="1" dirty="0">
                <a:solidFill>
                  <a:srgbClr val="000000"/>
                </a:solidFill>
                <a:latin typeface="Calibri" panose="020F0502020204030204" pitchFamily="34" charset="0"/>
              </a:rPr>
              <a:t> </a:t>
            </a:r>
            <a:r>
              <a:rPr lang="sv-SE" altLang="zh-CN" b="1" dirty="0">
                <a:solidFill>
                  <a:srgbClr val="6A3E3E"/>
                </a:solidFill>
                <a:latin typeface="Calibri" panose="020F0502020204030204" pitchFamily="34" charset="0"/>
              </a:rPr>
              <a:t>i</a:t>
            </a:r>
            <a:r>
              <a:rPr lang="sv-SE" altLang="zh-CN" b="1" dirty="0">
                <a:solidFill>
                  <a:srgbClr val="000000"/>
                </a:solidFill>
                <a:latin typeface="Calibri" panose="020F0502020204030204" pitchFamily="34" charset="0"/>
              </a:rPr>
              <a:t>, </a:t>
            </a:r>
            <a:r>
              <a:rPr lang="sv-SE" altLang="zh-CN" b="1" dirty="0">
                <a:solidFill>
                  <a:srgbClr val="7F0055"/>
                </a:solidFill>
                <a:latin typeface="Calibri" panose="020F0502020204030204" pitchFamily="34" charset="0"/>
              </a:rPr>
              <a:t>int</a:t>
            </a:r>
            <a:r>
              <a:rPr lang="sv-SE" altLang="zh-CN" b="1" dirty="0">
                <a:solidFill>
                  <a:srgbClr val="000000"/>
                </a:solidFill>
                <a:latin typeface="Calibri" panose="020F0502020204030204" pitchFamily="34" charset="0"/>
              </a:rPr>
              <a:t> </a:t>
            </a:r>
            <a:r>
              <a:rPr lang="sv-SE" altLang="zh-CN" b="1" dirty="0">
                <a:solidFill>
                  <a:srgbClr val="6A3E3E"/>
                </a:solidFill>
                <a:latin typeface="Calibri" panose="020F0502020204030204" pitchFamily="34" charset="0"/>
              </a:rPr>
              <a:t>j</a:t>
            </a:r>
            <a:r>
              <a:rPr lang="sv-SE"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"Inside </a:t>
            </a:r>
            <a:r>
              <a:rPr lang="en-US" altLang="zh-CN" b="1" dirty="0" err="1">
                <a:solidFill>
                  <a:srgbClr val="2A00FF"/>
                </a:solidFill>
                <a:latin typeface="Calibri" panose="020F0502020204030204" pitchFamily="34" charset="0"/>
              </a:rPr>
              <a:t>MyClass</a:t>
            </a:r>
            <a:r>
              <a:rPr lang="en-US" altLang="zh-CN" b="1" dirty="0">
                <a:solidFill>
                  <a:srgbClr val="2A00FF"/>
                </a:solidFill>
                <a:latin typeface="Calibri" panose="020F0502020204030204" pitchFamily="34" charset="0"/>
              </a:rPr>
              <a:t>(</a:t>
            </a:r>
            <a:r>
              <a:rPr lang="en-US" altLang="zh-CN" b="1" dirty="0" err="1">
                <a:solidFill>
                  <a:srgbClr val="2A00FF"/>
                </a:solidFill>
                <a:latin typeface="Calibri" panose="020F0502020204030204" pitchFamily="34" charset="0"/>
              </a:rPr>
              <a:t>int,int</a:t>
            </a:r>
            <a:r>
              <a:rPr lang="en-US" altLang="zh-CN" b="1" dirty="0">
                <a:solidFill>
                  <a:srgbClr val="2A00FF"/>
                </a:solidFill>
                <a:latin typeface="Calibri" panose="020F0502020204030204" pitchFamily="34" charset="0"/>
              </a:rPr>
              <a:t>"</a:t>
            </a:r>
            <a:r>
              <a:rPr lang="en-US" altLang="zh-CN" b="1"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x</a:t>
            </a:r>
            <a:r>
              <a:rPr lang="en-US" altLang="zh-CN" dirty="0">
                <a:solidFill>
                  <a:srgbClr val="000000"/>
                </a:solidFill>
                <a:latin typeface="Calibri" panose="020F0502020204030204" pitchFamily="34" charset="0"/>
              </a:rPr>
              <a:t> = </a:t>
            </a:r>
            <a:r>
              <a:rPr lang="en-US" altLang="zh-CN" dirty="0" err="1">
                <a:solidFill>
                  <a:srgbClr val="6A3E3E"/>
                </a:solidFill>
                <a:latin typeface="Calibri" panose="020F0502020204030204" pitchFamily="34" charset="0"/>
              </a:rPr>
              <a:t>i</a:t>
            </a:r>
            <a:r>
              <a:rPr lang="en-US" altLang="zh-CN" dirty="0">
                <a:solidFill>
                  <a:srgbClr val="000000"/>
                </a:solidFill>
                <a:latin typeface="Calibri" panose="020F0502020204030204" pitchFamily="34" charset="0"/>
              </a:rPr>
              <a:t> * </a:t>
            </a:r>
            <a:r>
              <a:rPr lang="en-US" altLang="zh-CN" dirty="0">
                <a:solidFill>
                  <a:srgbClr val="6A3E3E"/>
                </a:solidFill>
                <a:latin typeface="Calibri" panose="020F0502020204030204" pitchFamily="34" charset="0"/>
              </a:rPr>
              <a:t>j</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
        <p:nvSpPr>
          <p:cNvPr id="5" name="矩形 4">
            <a:extLst>
              <a:ext uri="{FF2B5EF4-FFF2-40B4-BE49-F238E27FC236}">
                <a16:creationId xmlns:a16="http://schemas.microsoft.com/office/drawing/2014/main" id="{014B1271-713C-427D-B7A6-6C0D343084B9}"/>
              </a:ext>
            </a:extLst>
          </p:cNvPr>
          <p:cNvSpPr/>
          <p:nvPr/>
        </p:nvSpPr>
        <p:spPr>
          <a:xfrm>
            <a:off x="5001065" y="582532"/>
            <a:ext cx="4466492" cy="3693319"/>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OverloadConsDemo</a:t>
            </a:r>
            <a:r>
              <a:rPr lang="en-US" altLang="zh-CN" b="1"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static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main(String[] </a:t>
            </a:r>
            <a:r>
              <a:rPr lang="en-US" altLang="zh-CN" b="1" dirty="0" err="1">
                <a:solidFill>
                  <a:srgbClr val="6A3E3E"/>
                </a:solidFill>
                <a:latin typeface="Calibri" panose="020F0502020204030204" pitchFamily="34" charset="0"/>
              </a:rPr>
              <a:t>args</a:t>
            </a:r>
            <a:r>
              <a:rPr lang="en-US" altLang="zh-CN" b="1" dirty="0">
                <a:solidFill>
                  <a:srgbClr val="000000"/>
                </a:solidFill>
                <a:latin typeface="Calibri" panose="020F0502020204030204" pitchFamily="34" charset="0"/>
              </a:rPr>
              <a:t>) {</a:t>
            </a:r>
          </a:p>
          <a:p>
            <a:r>
              <a:rPr lang="en-US" altLang="zh-CN" dirty="0">
                <a:solidFill>
                  <a:srgbClr val="3F7F5F"/>
                </a:solidFill>
                <a:latin typeface="Calibri" panose="020F0502020204030204" pitchFamily="34" charset="0"/>
              </a:rPr>
              <a:t>    // </a:t>
            </a:r>
            <a:r>
              <a:rPr lang="en-US" altLang="zh-CN" b="1" dirty="0">
                <a:solidFill>
                  <a:srgbClr val="7F9FBF"/>
                </a:solidFill>
                <a:latin typeface="Calibri" panose="020F0502020204030204" pitchFamily="34" charset="0"/>
              </a:rPr>
              <a:t>TODO</a:t>
            </a:r>
            <a:r>
              <a:rPr lang="en-US" altLang="zh-CN" b="1" dirty="0">
                <a:solidFill>
                  <a:srgbClr val="3F7F5F"/>
                </a:solidFill>
                <a:latin typeface="Calibri" panose="020F0502020204030204" pitchFamily="34" charset="0"/>
              </a:rPr>
              <a:t> Auto-generated method stub</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MyClass</a:t>
            </a:r>
            <a:r>
              <a:rPr lang="en-US" altLang="zh-CN" dirty="0">
                <a:solidFill>
                  <a:srgbClr val="000000"/>
                </a:solidFill>
                <a:latin typeface="Calibri" panose="020F0502020204030204" pitchFamily="34" charset="0"/>
              </a:rPr>
              <a:t> </a:t>
            </a:r>
            <a:r>
              <a:rPr lang="en-US" altLang="zh-CN" dirty="0">
                <a:solidFill>
                  <a:srgbClr val="6A3E3E"/>
                </a:solidFill>
                <a:latin typeface="Calibri" panose="020F0502020204030204" pitchFamily="34" charset="0"/>
              </a:rPr>
              <a:t>t1</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MyClass</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MyClass</a:t>
            </a:r>
            <a:r>
              <a:rPr lang="en-US" altLang="zh-CN" dirty="0">
                <a:solidFill>
                  <a:srgbClr val="000000"/>
                </a:solidFill>
                <a:latin typeface="Calibri" panose="020F0502020204030204" pitchFamily="34" charset="0"/>
              </a:rPr>
              <a:t> </a:t>
            </a:r>
            <a:r>
              <a:rPr lang="en-US" altLang="zh-CN" dirty="0">
                <a:solidFill>
                  <a:srgbClr val="6A3E3E"/>
                </a:solidFill>
                <a:latin typeface="Calibri" panose="020F0502020204030204" pitchFamily="34" charset="0"/>
              </a:rPr>
              <a:t>t2</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MyClass</a:t>
            </a:r>
            <a:r>
              <a:rPr lang="en-US" altLang="zh-CN" b="1" dirty="0">
                <a:solidFill>
                  <a:srgbClr val="000000"/>
                </a:solidFill>
                <a:latin typeface="Calibri" panose="020F0502020204030204" pitchFamily="34" charset="0"/>
              </a:rPr>
              <a:t>(88);</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MyClass</a:t>
            </a:r>
            <a:r>
              <a:rPr lang="en-US" altLang="zh-CN" dirty="0">
                <a:solidFill>
                  <a:srgbClr val="000000"/>
                </a:solidFill>
                <a:latin typeface="Calibri" panose="020F0502020204030204" pitchFamily="34" charset="0"/>
              </a:rPr>
              <a:t> </a:t>
            </a:r>
            <a:r>
              <a:rPr lang="en-US" altLang="zh-CN" dirty="0">
                <a:solidFill>
                  <a:srgbClr val="6A3E3E"/>
                </a:solidFill>
                <a:latin typeface="Calibri" panose="020F0502020204030204" pitchFamily="34" charset="0"/>
              </a:rPr>
              <a:t>t3</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MyClass</a:t>
            </a:r>
            <a:r>
              <a:rPr lang="en-US" altLang="zh-CN" b="1" dirty="0">
                <a:solidFill>
                  <a:srgbClr val="000000"/>
                </a:solidFill>
                <a:latin typeface="Calibri" panose="020F0502020204030204" pitchFamily="34" charset="0"/>
              </a:rPr>
              <a:t>(17.23);</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MyClass</a:t>
            </a:r>
            <a:r>
              <a:rPr lang="en-US" altLang="zh-CN" dirty="0">
                <a:solidFill>
                  <a:srgbClr val="000000"/>
                </a:solidFill>
                <a:latin typeface="Calibri" panose="020F0502020204030204" pitchFamily="34" charset="0"/>
              </a:rPr>
              <a:t> </a:t>
            </a:r>
            <a:r>
              <a:rPr lang="en-US" altLang="zh-CN" dirty="0">
                <a:solidFill>
                  <a:srgbClr val="6A3E3E"/>
                </a:solidFill>
                <a:latin typeface="Calibri" panose="020F0502020204030204" pitchFamily="34" charset="0"/>
              </a:rPr>
              <a:t>t4</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MyClass</a:t>
            </a:r>
            <a:r>
              <a:rPr lang="en-US" altLang="zh-CN" b="1" dirty="0">
                <a:solidFill>
                  <a:srgbClr val="000000"/>
                </a:solidFill>
                <a:latin typeface="Calibri" panose="020F0502020204030204" pitchFamily="34" charset="0"/>
              </a:rPr>
              <a:t>(2,4);</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"t1.x: "</a:t>
            </a:r>
            <a:r>
              <a:rPr lang="en-US" altLang="zh-CN" b="1" dirty="0">
                <a:solidFill>
                  <a:srgbClr val="000000"/>
                </a:solidFill>
                <a:latin typeface="Calibri" panose="020F0502020204030204" pitchFamily="34" charset="0"/>
              </a:rPr>
              <a:t> + </a:t>
            </a:r>
            <a:r>
              <a:rPr lang="en-US" altLang="zh-CN" b="1" dirty="0">
                <a:solidFill>
                  <a:srgbClr val="6A3E3E"/>
                </a:solidFill>
                <a:latin typeface="Calibri" panose="020F0502020204030204" pitchFamily="34" charset="0"/>
              </a:rPr>
              <a:t>t1</a:t>
            </a:r>
            <a:r>
              <a:rPr lang="en-US" altLang="zh-CN" b="1" dirty="0">
                <a:solidFill>
                  <a:srgbClr val="000000"/>
                </a:solidFill>
                <a:latin typeface="Calibri" panose="020F0502020204030204" pitchFamily="34" charset="0"/>
              </a:rPr>
              <a:t>.</a:t>
            </a:r>
            <a:r>
              <a:rPr lang="en-US" altLang="zh-CN" b="1" dirty="0">
                <a:solidFill>
                  <a:srgbClr val="0000C0"/>
                </a:solidFill>
                <a:latin typeface="Calibri" panose="020F0502020204030204" pitchFamily="34" charset="0"/>
              </a:rPr>
              <a:t>x</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"t2.x: "</a:t>
            </a:r>
            <a:r>
              <a:rPr lang="en-US" altLang="zh-CN" b="1" dirty="0">
                <a:solidFill>
                  <a:srgbClr val="000000"/>
                </a:solidFill>
                <a:latin typeface="Calibri" panose="020F0502020204030204" pitchFamily="34" charset="0"/>
              </a:rPr>
              <a:t> + </a:t>
            </a:r>
            <a:r>
              <a:rPr lang="en-US" altLang="zh-CN" b="1" dirty="0">
                <a:solidFill>
                  <a:srgbClr val="6A3E3E"/>
                </a:solidFill>
                <a:latin typeface="Calibri" panose="020F0502020204030204" pitchFamily="34" charset="0"/>
              </a:rPr>
              <a:t>t2</a:t>
            </a:r>
            <a:r>
              <a:rPr lang="en-US" altLang="zh-CN" b="1" dirty="0">
                <a:solidFill>
                  <a:srgbClr val="000000"/>
                </a:solidFill>
                <a:latin typeface="Calibri" panose="020F0502020204030204" pitchFamily="34" charset="0"/>
              </a:rPr>
              <a:t>.</a:t>
            </a:r>
            <a:r>
              <a:rPr lang="en-US" altLang="zh-CN" b="1" dirty="0">
                <a:solidFill>
                  <a:srgbClr val="0000C0"/>
                </a:solidFill>
                <a:latin typeface="Calibri" panose="020F0502020204030204" pitchFamily="34" charset="0"/>
              </a:rPr>
              <a:t>x</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"t3.x: "</a:t>
            </a:r>
            <a:r>
              <a:rPr lang="en-US" altLang="zh-CN" b="1" dirty="0">
                <a:solidFill>
                  <a:srgbClr val="000000"/>
                </a:solidFill>
                <a:latin typeface="Calibri" panose="020F0502020204030204" pitchFamily="34" charset="0"/>
              </a:rPr>
              <a:t> + </a:t>
            </a:r>
            <a:r>
              <a:rPr lang="en-US" altLang="zh-CN" b="1" dirty="0">
                <a:solidFill>
                  <a:srgbClr val="6A3E3E"/>
                </a:solidFill>
                <a:latin typeface="Calibri" panose="020F0502020204030204" pitchFamily="34" charset="0"/>
              </a:rPr>
              <a:t>t3</a:t>
            </a:r>
            <a:r>
              <a:rPr lang="en-US" altLang="zh-CN" b="1" dirty="0">
                <a:solidFill>
                  <a:srgbClr val="000000"/>
                </a:solidFill>
                <a:latin typeface="Calibri" panose="020F0502020204030204" pitchFamily="34" charset="0"/>
              </a:rPr>
              <a:t>.</a:t>
            </a:r>
            <a:r>
              <a:rPr lang="en-US" altLang="zh-CN" b="1" dirty="0">
                <a:solidFill>
                  <a:srgbClr val="0000C0"/>
                </a:solidFill>
                <a:latin typeface="Calibri" panose="020F0502020204030204" pitchFamily="34" charset="0"/>
              </a:rPr>
              <a:t>x</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"t4.x: "</a:t>
            </a:r>
            <a:r>
              <a:rPr lang="en-US" altLang="zh-CN" b="1" dirty="0">
                <a:solidFill>
                  <a:srgbClr val="000000"/>
                </a:solidFill>
                <a:latin typeface="Calibri" panose="020F0502020204030204" pitchFamily="34" charset="0"/>
              </a:rPr>
              <a:t> + </a:t>
            </a:r>
            <a:r>
              <a:rPr lang="en-US" altLang="zh-CN" b="1" dirty="0">
                <a:solidFill>
                  <a:srgbClr val="6A3E3E"/>
                </a:solidFill>
                <a:latin typeface="Calibri" panose="020F0502020204030204" pitchFamily="34" charset="0"/>
              </a:rPr>
              <a:t>t4</a:t>
            </a:r>
            <a:r>
              <a:rPr lang="en-US" altLang="zh-CN" b="1" dirty="0">
                <a:solidFill>
                  <a:srgbClr val="000000"/>
                </a:solidFill>
                <a:latin typeface="Calibri" panose="020F0502020204030204" pitchFamily="34" charset="0"/>
              </a:rPr>
              <a:t>.</a:t>
            </a:r>
            <a:r>
              <a:rPr lang="en-US" altLang="zh-CN" b="1" dirty="0">
                <a:solidFill>
                  <a:srgbClr val="0000C0"/>
                </a:solidFill>
                <a:latin typeface="Calibri" panose="020F0502020204030204" pitchFamily="34" charset="0"/>
              </a:rPr>
              <a:t>x</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Tree>
    <p:extLst>
      <p:ext uri="{BB962C8B-B14F-4D97-AF65-F5344CB8AC3E}">
        <p14:creationId xmlns:p14="http://schemas.microsoft.com/office/powerpoint/2010/main" val="10526944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308C2D4-4CAA-46A0-A1C5-A63ACA27D8FD}"/>
              </a:ext>
            </a:extLst>
          </p:cNvPr>
          <p:cNvSpPr/>
          <p:nvPr/>
        </p:nvSpPr>
        <p:spPr>
          <a:xfrm>
            <a:off x="2131254" y="289679"/>
            <a:ext cx="3383280" cy="3139321"/>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Summation {</a:t>
            </a:r>
          </a:p>
          <a:p>
            <a:r>
              <a:rPr lang="en-US" altLang="zh-CN" b="1" dirty="0">
                <a:solidFill>
                  <a:srgbClr val="7F0055"/>
                </a:solidFill>
                <a:latin typeface="Calibri" panose="020F0502020204030204" pitchFamily="34" charset="0"/>
              </a:rPr>
              <a:t>  int</a:t>
            </a:r>
            <a:r>
              <a:rPr lang="en-US" altLang="zh-CN" b="1" dirty="0">
                <a:solidFill>
                  <a:srgbClr val="000000"/>
                </a:solidFill>
                <a:latin typeface="Calibri" panose="020F0502020204030204" pitchFamily="34" charset="0"/>
              </a:rPr>
              <a:t> </a:t>
            </a:r>
            <a:r>
              <a:rPr lang="en-US" altLang="zh-CN" b="1" dirty="0">
                <a:solidFill>
                  <a:srgbClr val="0000C0"/>
                </a:solidFill>
                <a:latin typeface="Calibri" panose="020F0502020204030204" pitchFamily="34" charset="0"/>
              </a:rPr>
              <a:t>sum</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Summation(</a:t>
            </a:r>
            <a:r>
              <a:rPr lang="en-US" altLang="zh-CN" b="1" dirty="0">
                <a:solidFill>
                  <a:srgbClr val="7F0055"/>
                </a:solidFill>
                <a:latin typeface="Calibri" panose="020F0502020204030204" pitchFamily="34" charset="0"/>
              </a:rPr>
              <a:t>int</a:t>
            </a:r>
            <a:r>
              <a:rPr lang="en-US" altLang="zh-CN" b="1" dirty="0">
                <a:solidFill>
                  <a:srgbClr val="000000"/>
                </a:solidFill>
                <a:latin typeface="Calibri" panose="020F0502020204030204" pitchFamily="34" charset="0"/>
              </a:rPr>
              <a:t> </a:t>
            </a:r>
            <a:r>
              <a:rPr lang="en-US" altLang="zh-CN" b="1" dirty="0">
                <a:solidFill>
                  <a:srgbClr val="6A3E3E"/>
                </a:solidFill>
                <a:latin typeface="Calibri" panose="020F0502020204030204" pitchFamily="34" charset="0"/>
              </a:rPr>
              <a:t>num</a:t>
            </a:r>
            <a:r>
              <a:rPr lang="en-US" altLang="zh-CN" b="1"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sum</a:t>
            </a:r>
            <a:r>
              <a:rPr lang="en-US" altLang="zh-CN" dirty="0">
                <a:solidFill>
                  <a:srgbClr val="000000"/>
                </a:solidFill>
                <a:latin typeface="Calibri" panose="020F0502020204030204" pitchFamily="34" charset="0"/>
              </a:rPr>
              <a:t> = 0;</a:t>
            </a:r>
          </a:p>
          <a:p>
            <a:r>
              <a:rPr lang="nn-NO" altLang="zh-CN" b="1" dirty="0">
                <a:solidFill>
                  <a:srgbClr val="7F0055"/>
                </a:solidFill>
                <a:latin typeface="Calibri" panose="020F0502020204030204" pitchFamily="34" charset="0"/>
              </a:rPr>
              <a:t>    for</a:t>
            </a:r>
            <a:r>
              <a:rPr lang="nn-NO" altLang="zh-CN" b="1" dirty="0">
                <a:solidFill>
                  <a:srgbClr val="000000"/>
                </a:solidFill>
                <a:latin typeface="Calibri" panose="020F0502020204030204" pitchFamily="34" charset="0"/>
              </a:rPr>
              <a:t>(</a:t>
            </a:r>
            <a:r>
              <a:rPr lang="nn-NO" altLang="zh-CN" b="1" dirty="0">
                <a:solidFill>
                  <a:srgbClr val="7F0055"/>
                </a:solidFill>
                <a:latin typeface="Calibri" panose="020F0502020204030204" pitchFamily="34" charset="0"/>
              </a:rPr>
              <a:t>int</a:t>
            </a:r>
            <a:r>
              <a:rPr lang="nn-NO" altLang="zh-CN" b="1" dirty="0">
                <a:solidFill>
                  <a:srgbClr val="000000"/>
                </a:solidFill>
                <a:latin typeface="Calibri" panose="020F0502020204030204" pitchFamily="34" charset="0"/>
              </a:rPr>
              <a:t> </a:t>
            </a:r>
            <a:r>
              <a:rPr lang="nn-NO" altLang="zh-CN" b="1" dirty="0">
                <a:solidFill>
                  <a:srgbClr val="6A3E3E"/>
                </a:solidFill>
                <a:latin typeface="Calibri" panose="020F0502020204030204" pitchFamily="34" charset="0"/>
              </a:rPr>
              <a:t>i</a:t>
            </a:r>
            <a:r>
              <a:rPr lang="nn-NO" altLang="zh-CN" b="1" dirty="0">
                <a:solidFill>
                  <a:srgbClr val="000000"/>
                </a:solidFill>
                <a:latin typeface="Calibri" panose="020F0502020204030204" pitchFamily="34" charset="0"/>
              </a:rPr>
              <a:t> = 1; </a:t>
            </a:r>
            <a:r>
              <a:rPr lang="nn-NO" altLang="zh-CN" b="1" dirty="0">
                <a:solidFill>
                  <a:srgbClr val="6A3E3E"/>
                </a:solidFill>
                <a:latin typeface="Calibri" panose="020F0502020204030204" pitchFamily="34" charset="0"/>
              </a:rPr>
              <a:t>i</a:t>
            </a:r>
            <a:r>
              <a:rPr lang="nn-NO" altLang="zh-CN" b="1" dirty="0">
                <a:solidFill>
                  <a:srgbClr val="000000"/>
                </a:solidFill>
                <a:latin typeface="Calibri" panose="020F0502020204030204" pitchFamily="34" charset="0"/>
              </a:rPr>
              <a:t> &lt;= </a:t>
            </a:r>
            <a:r>
              <a:rPr lang="nn-NO" altLang="zh-CN" b="1" dirty="0">
                <a:solidFill>
                  <a:srgbClr val="6A3E3E"/>
                </a:solidFill>
                <a:latin typeface="Calibri" panose="020F0502020204030204" pitchFamily="34" charset="0"/>
              </a:rPr>
              <a:t>num</a:t>
            </a:r>
            <a:r>
              <a:rPr lang="nn-NO" altLang="zh-CN" b="1" dirty="0">
                <a:solidFill>
                  <a:srgbClr val="000000"/>
                </a:solidFill>
                <a:latin typeface="Calibri" panose="020F0502020204030204" pitchFamily="34" charset="0"/>
              </a:rPr>
              <a:t>; </a:t>
            </a:r>
            <a:r>
              <a:rPr lang="nn-NO" altLang="zh-CN" b="1" dirty="0">
                <a:solidFill>
                  <a:srgbClr val="6A3E3E"/>
                </a:solidFill>
                <a:latin typeface="Calibri" panose="020F0502020204030204" pitchFamily="34" charset="0"/>
              </a:rPr>
              <a:t>i</a:t>
            </a:r>
            <a:r>
              <a:rPr lang="nn-NO" altLang="zh-CN" b="1"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sum</a:t>
            </a:r>
            <a:r>
              <a:rPr lang="en-US" altLang="zh-CN" dirty="0">
                <a:solidFill>
                  <a:srgbClr val="000000"/>
                </a:solidFill>
                <a:latin typeface="Calibri" panose="020F0502020204030204" pitchFamily="34" charset="0"/>
              </a:rPr>
              <a:t> += </a:t>
            </a:r>
            <a:r>
              <a:rPr lang="en-US" altLang="zh-CN" dirty="0" err="1">
                <a:solidFill>
                  <a:srgbClr val="6A3E3E"/>
                </a:solidFill>
                <a:latin typeface="Calibri" panose="020F0502020204030204" pitchFamily="34" charset="0"/>
              </a:rPr>
              <a:t>i</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Summation(Summation </a:t>
            </a:r>
            <a:r>
              <a:rPr lang="en-US" altLang="zh-CN" dirty="0" err="1">
                <a:solidFill>
                  <a:srgbClr val="6A3E3E"/>
                </a:solidFill>
                <a:latin typeface="Calibri" panose="020F0502020204030204" pitchFamily="34" charset="0"/>
              </a:rPr>
              <a:t>ob</a:t>
            </a:r>
            <a:r>
              <a:rPr lang="en-US" altLang="zh-CN"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sum</a:t>
            </a:r>
            <a:r>
              <a:rPr lang="en-US" altLang="zh-CN" dirty="0">
                <a:solidFill>
                  <a:srgbClr val="000000"/>
                </a:solidFill>
                <a:latin typeface="Calibri" panose="020F0502020204030204" pitchFamily="34" charset="0"/>
              </a:rPr>
              <a:t> = </a:t>
            </a:r>
            <a:r>
              <a:rPr lang="en-US" altLang="zh-CN" dirty="0" err="1">
                <a:solidFill>
                  <a:srgbClr val="6A3E3E"/>
                </a:solidFill>
                <a:latin typeface="Calibri" panose="020F0502020204030204" pitchFamily="34" charset="0"/>
              </a:rPr>
              <a:t>ob</a:t>
            </a:r>
            <a:r>
              <a:rPr lang="en-US" altLang="zh-CN" dirty="0" err="1">
                <a:solidFill>
                  <a:srgbClr val="000000"/>
                </a:solidFill>
                <a:latin typeface="Calibri" panose="020F0502020204030204" pitchFamily="34" charset="0"/>
              </a:rPr>
              <a:t>.</a:t>
            </a:r>
            <a:r>
              <a:rPr lang="en-US" altLang="zh-CN" dirty="0" err="1">
                <a:solidFill>
                  <a:srgbClr val="0000C0"/>
                </a:solidFill>
                <a:latin typeface="Calibri" panose="020F0502020204030204" pitchFamily="34" charset="0"/>
              </a:rPr>
              <a:t>sum</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
        <p:nvSpPr>
          <p:cNvPr id="5" name="矩形 4">
            <a:extLst>
              <a:ext uri="{FF2B5EF4-FFF2-40B4-BE49-F238E27FC236}">
                <a16:creationId xmlns:a16="http://schemas.microsoft.com/office/drawing/2014/main" id="{592626D2-8AFB-4A57-B958-E7886904231B}"/>
              </a:ext>
            </a:extLst>
          </p:cNvPr>
          <p:cNvSpPr/>
          <p:nvPr/>
        </p:nvSpPr>
        <p:spPr>
          <a:xfrm>
            <a:off x="2131253" y="3669718"/>
            <a:ext cx="4691577" cy="2585323"/>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SumDemo</a:t>
            </a:r>
            <a:r>
              <a:rPr lang="en-US" altLang="zh-CN" b="1"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static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main(String[] </a:t>
            </a:r>
            <a:r>
              <a:rPr lang="en-US" altLang="zh-CN" b="1" dirty="0" err="1">
                <a:solidFill>
                  <a:srgbClr val="6A3E3E"/>
                </a:solidFill>
                <a:latin typeface="Calibri" panose="020F0502020204030204" pitchFamily="34" charset="0"/>
              </a:rPr>
              <a:t>args</a:t>
            </a:r>
            <a:r>
              <a:rPr lang="en-US" altLang="zh-CN" b="1" dirty="0">
                <a:solidFill>
                  <a:srgbClr val="000000"/>
                </a:solidFill>
                <a:latin typeface="Calibri" panose="020F0502020204030204" pitchFamily="34" charset="0"/>
              </a:rPr>
              <a:t>) {</a:t>
            </a:r>
          </a:p>
          <a:p>
            <a:r>
              <a:rPr lang="en-US" altLang="zh-CN" dirty="0">
                <a:solidFill>
                  <a:srgbClr val="3F7F5F"/>
                </a:solidFill>
                <a:latin typeface="Calibri" panose="020F0502020204030204" pitchFamily="34" charset="0"/>
              </a:rPr>
              <a:t>    // </a:t>
            </a:r>
            <a:r>
              <a:rPr lang="en-US" altLang="zh-CN" b="1" dirty="0">
                <a:solidFill>
                  <a:srgbClr val="7F9FBF"/>
                </a:solidFill>
                <a:latin typeface="Calibri" panose="020F0502020204030204" pitchFamily="34" charset="0"/>
              </a:rPr>
              <a:t>TODO</a:t>
            </a:r>
            <a:r>
              <a:rPr lang="en-US" altLang="zh-CN" b="1" dirty="0">
                <a:solidFill>
                  <a:srgbClr val="3F7F5F"/>
                </a:solidFill>
                <a:latin typeface="Calibri" panose="020F0502020204030204" pitchFamily="34" charset="0"/>
              </a:rPr>
              <a:t> Auto-generated method stub</a:t>
            </a:r>
          </a:p>
          <a:p>
            <a:r>
              <a:rPr lang="en-US" altLang="zh-CN" dirty="0">
                <a:solidFill>
                  <a:srgbClr val="000000"/>
                </a:solidFill>
                <a:latin typeface="Calibri" panose="020F0502020204030204" pitchFamily="34" charset="0"/>
              </a:rPr>
              <a:t>    Summation </a:t>
            </a:r>
            <a:r>
              <a:rPr lang="en-US" altLang="zh-CN" dirty="0">
                <a:solidFill>
                  <a:srgbClr val="6A3E3E"/>
                </a:solidFill>
                <a:latin typeface="Calibri" panose="020F0502020204030204" pitchFamily="34" charset="0"/>
              </a:rPr>
              <a:t>s1</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Summation(5);</a:t>
            </a:r>
          </a:p>
          <a:p>
            <a:r>
              <a:rPr lang="en-US" altLang="zh-CN" dirty="0">
                <a:solidFill>
                  <a:srgbClr val="000000"/>
                </a:solidFill>
                <a:latin typeface="Calibri" panose="020F0502020204030204" pitchFamily="34" charset="0"/>
              </a:rPr>
              <a:t>    Summation </a:t>
            </a:r>
            <a:r>
              <a:rPr lang="en-US" altLang="zh-CN" dirty="0">
                <a:solidFill>
                  <a:srgbClr val="6A3E3E"/>
                </a:solidFill>
                <a:latin typeface="Calibri" panose="020F0502020204030204" pitchFamily="34" charset="0"/>
              </a:rPr>
              <a:t>s2</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Summation(</a:t>
            </a:r>
            <a:r>
              <a:rPr lang="en-US" altLang="zh-CN" b="1" dirty="0">
                <a:solidFill>
                  <a:srgbClr val="6A3E3E"/>
                </a:solidFill>
                <a:latin typeface="Calibri" panose="020F0502020204030204" pitchFamily="34" charset="0"/>
              </a:rPr>
              <a:t>s1</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"s1.sum: "</a:t>
            </a:r>
            <a:r>
              <a:rPr lang="en-US" altLang="zh-CN" b="1" dirty="0">
                <a:solidFill>
                  <a:srgbClr val="000000"/>
                </a:solidFill>
                <a:latin typeface="Calibri" panose="020F0502020204030204" pitchFamily="34" charset="0"/>
              </a:rPr>
              <a:t> + </a:t>
            </a:r>
            <a:r>
              <a:rPr lang="en-US" altLang="zh-CN" b="1" dirty="0">
                <a:solidFill>
                  <a:srgbClr val="6A3E3E"/>
                </a:solidFill>
                <a:latin typeface="Calibri" panose="020F0502020204030204" pitchFamily="34" charset="0"/>
              </a:rPr>
              <a:t>s1</a:t>
            </a:r>
            <a:r>
              <a:rPr lang="en-US" altLang="zh-CN" b="1" dirty="0">
                <a:solidFill>
                  <a:srgbClr val="000000"/>
                </a:solidFill>
                <a:latin typeface="Calibri" panose="020F0502020204030204" pitchFamily="34" charset="0"/>
              </a:rPr>
              <a:t>.</a:t>
            </a:r>
            <a:r>
              <a:rPr lang="en-US" altLang="zh-CN" b="1" dirty="0">
                <a:solidFill>
                  <a:srgbClr val="0000C0"/>
                </a:solidFill>
                <a:latin typeface="Calibri" panose="020F0502020204030204" pitchFamily="34" charset="0"/>
              </a:rPr>
              <a:t>sum</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"s2.sum: "</a:t>
            </a:r>
            <a:r>
              <a:rPr lang="en-US" altLang="zh-CN" b="1" dirty="0">
                <a:solidFill>
                  <a:srgbClr val="000000"/>
                </a:solidFill>
                <a:latin typeface="Calibri" panose="020F0502020204030204" pitchFamily="34" charset="0"/>
              </a:rPr>
              <a:t> + </a:t>
            </a:r>
            <a:r>
              <a:rPr lang="en-US" altLang="zh-CN" b="1" dirty="0">
                <a:solidFill>
                  <a:srgbClr val="6A3E3E"/>
                </a:solidFill>
                <a:latin typeface="Calibri" panose="020F0502020204030204" pitchFamily="34" charset="0"/>
              </a:rPr>
              <a:t>s2</a:t>
            </a:r>
            <a:r>
              <a:rPr lang="en-US" altLang="zh-CN" b="1" dirty="0">
                <a:solidFill>
                  <a:srgbClr val="000000"/>
                </a:solidFill>
                <a:latin typeface="Calibri" panose="020F0502020204030204" pitchFamily="34" charset="0"/>
              </a:rPr>
              <a:t>.</a:t>
            </a:r>
            <a:r>
              <a:rPr lang="en-US" altLang="zh-CN" b="1" dirty="0">
                <a:solidFill>
                  <a:srgbClr val="0000C0"/>
                </a:solidFill>
                <a:latin typeface="Calibri" panose="020F0502020204030204" pitchFamily="34" charset="0"/>
              </a:rPr>
              <a:t>sum</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Tree>
    <p:extLst>
      <p:ext uri="{BB962C8B-B14F-4D97-AF65-F5344CB8AC3E}">
        <p14:creationId xmlns:p14="http://schemas.microsoft.com/office/powerpoint/2010/main" val="21351039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D6E0B3-334B-4101-A8C7-2F9D810707D5}"/>
              </a:ext>
            </a:extLst>
          </p:cNvPr>
          <p:cNvSpPr>
            <a:spLocks noGrp="1"/>
          </p:cNvSpPr>
          <p:nvPr>
            <p:ph type="title"/>
          </p:nvPr>
        </p:nvSpPr>
        <p:spPr/>
        <p:txBody>
          <a:bodyPr/>
          <a:lstStyle/>
          <a:p>
            <a:r>
              <a:rPr lang="en-US" altLang="zh-CN" b="1" dirty="0"/>
              <a:t>Recursion</a:t>
            </a:r>
            <a:r>
              <a:rPr lang="zh-CN" altLang="en-US" b="1" dirty="0"/>
              <a:t>（递归）</a:t>
            </a:r>
            <a:endParaRPr lang="zh-CN" altLang="en-US" dirty="0"/>
          </a:p>
        </p:txBody>
      </p:sp>
      <p:sp>
        <p:nvSpPr>
          <p:cNvPr id="3" name="内容占位符 2">
            <a:extLst>
              <a:ext uri="{FF2B5EF4-FFF2-40B4-BE49-F238E27FC236}">
                <a16:creationId xmlns:a16="http://schemas.microsoft.com/office/drawing/2014/main" id="{B68777CC-8FED-41E1-B425-A490FF5BC0B5}"/>
              </a:ext>
            </a:extLst>
          </p:cNvPr>
          <p:cNvSpPr>
            <a:spLocks noGrp="1"/>
          </p:cNvSpPr>
          <p:nvPr>
            <p:ph idx="1"/>
          </p:nvPr>
        </p:nvSpPr>
        <p:spPr/>
        <p:txBody>
          <a:bodyPr/>
          <a:lstStyle/>
          <a:p>
            <a:r>
              <a:rPr lang="en-US" altLang="zh-CN" dirty="0"/>
              <a:t>In Java, </a:t>
            </a:r>
            <a:r>
              <a:rPr lang="en-US" altLang="zh-CN" b="1" dirty="0"/>
              <a:t>a method can call itself</a:t>
            </a:r>
            <a:r>
              <a:rPr lang="en-US" altLang="zh-CN" dirty="0"/>
              <a:t>. This process is called </a:t>
            </a:r>
            <a:r>
              <a:rPr lang="en-US" altLang="zh-CN" i="1" dirty="0"/>
              <a:t>recursion</a:t>
            </a:r>
            <a:r>
              <a:rPr lang="en-US" altLang="zh-CN" dirty="0"/>
              <a:t>, and a method that calls itself is said to be </a:t>
            </a:r>
            <a:r>
              <a:rPr lang="en-US" altLang="zh-CN" i="1" dirty="0"/>
              <a:t>recursive</a:t>
            </a:r>
            <a:r>
              <a:rPr lang="en-US" altLang="zh-CN" dirty="0"/>
              <a:t>.</a:t>
            </a:r>
            <a:endParaRPr lang="zh-CN" altLang="en-US" dirty="0"/>
          </a:p>
        </p:txBody>
      </p:sp>
    </p:spTree>
    <p:extLst>
      <p:ext uri="{BB962C8B-B14F-4D97-AF65-F5344CB8AC3E}">
        <p14:creationId xmlns:p14="http://schemas.microsoft.com/office/powerpoint/2010/main" val="899132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D6E0B3-334B-4101-A8C7-2F9D810707D5}"/>
              </a:ext>
            </a:extLst>
          </p:cNvPr>
          <p:cNvSpPr>
            <a:spLocks noGrp="1"/>
          </p:cNvSpPr>
          <p:nvPr>
            <p:ph type="title"/>
          </p:nvPr>
        </p:nvSpPr>
        <p:spPr/>
        <p:txBody>
          <a:bodyPr/>
          <a:lstStyle/>
          <a:p>
            <a:r>
              <a:rPr lang="en-US" altLang="zh-CN" b="1" dirty="0"/>
              <a:t>Recursion</a:t>
            </a:r>
            <a:r>
              <a:rPr lang="zh-CN" altLang="en-US" b="1" dirty="0"/>
              <a:t>（递归）</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68777CC-8FED-41E1-B425-A490FF5BC0B5}"/>
                  </a:ext>
                </a:extLst>
              </p:cNvPr>
              <p:cNvSpPr>
                <a:spLocks noGrp="1"/>
              </p:cNvSpPr>
              <p:nvPr>
                <p:ph idx="1"/>
              </p:nvPr>
            </p:nvSpPr>
            <p:spPr/>
            <p:txBody>
              <a:bodyPr/>
              <a:lstStyle/>
              <a:p>
                <a:r>
                  <a:rPr lang="en-US" altLang="zh-CN" dirty="0"/>
                  <a:t>The</a:t>
                </a:r>
                <a:r>
                  <a:rPr lang="zh-CN" altLang="en-US" dirty="0"/>
                  <a:t> </a:t>
                </a:r>
                <a:r>
                  <a:rPr lang="en-US" altLang="zh-CN" dirty="0"/>
                  <a:t>previous</a:t>
                </a:r>
                <a:r>
                  <a:rPr lang="zh-CN" altLang="en-US" dirty="0"/>
                  <a:t> </a:t>
                </a:r>
                <a:r>
                  <a:rPr lang="en-US" altLang="zh-CN" dirty="0"/>
                  <a:t>example</a:t>
                </a:r>
                <a:r>
                  <a:rPr lang="zh-CN" altLang="en-US" dirty="0"/>
                  <a:t> </a:t>
                </a:r>
                <a:r>
                  <a:rPr lang="en-US" altLang="zh-CN" dirty="0"/>
                  <a:t>means the following formula:</a:t>
                </a:r>
              </a:p>
              <a:p>
                <a:pPr lvl="1"/>
                <a14:m>
                  <m:oMath xmlns:m="http://schemas.openxmlformats.org/officeDocument/2006/math">
                    <m:r>
                      <a:rPr lang="en-US" altLang="zh-CN" sz="2800" b="0" i="1" smtClean="0">
                        <a:latin typeface="Cambria Math" panose="02040503050406030204" pitchFamily="18" charset="0"/>
                      </a:rPr>
                      <m:t>𝐹</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𝑛</m:t>
                        </m:r>
                      </m:e>
                    </m:d>
                    <m:r>
                      <a:rPr lang="en-US" altLang="zh-CN" sz="2800" b="0" i="1" smtClean="0">
                        <a:latin typeface="Cambria Math" panose="02040503050406030204" pitchFamily="18" charset="0"/>
                      </a:rPr>
                      <m:t>={</m:t>
                    </m:r>
                    <m:m>
                      <m:mPr>
                        <m:mcs>
                          <m:mc>
                            <m:mcPr>
                              <m:count m:val="1"/>
                              <m:mcJc m:val="center"/>
                            </m:mcPr>
                          </m:mc>
                        </m:mcs>
                        <m:ctrlPr>
                          <a:rPr lang="en-US" altLang="zh-CN" sz="2800" b="0" i="1" smtClean="0">
                            <a:latin typeface="Cambria Math" panose="02040503050406030204" pitchFamily="18" charset="0"/>
                          </a:rPr>
                        </m:ctrlPr>
                      </m:mPr>
                      <m:mr>
                        <m:e>
                          <m:r>
                            <m:rPr>
                              <m:brk m:alnAt="7"/>
                            </m:rPr>
                            <a:rPr lang="en-US" altLang="zh-CN" sz="2800" b="0" i="1" smtClean="0">
                              <a:latin typeface="Cambria Math" panose="02040503050406030204" pitchFamily="18" charset="0"/>
                            </a:rPr>
                            <m:t>1</m:t>
                          </m:r>
                          <m:r>
                            <a:rPr lang="en-US" altLang="zh-CN" sz="2800" b="0" i="1" smtClean="0">
                              <a:latin typeface="Cambria Math" panose="02040503050406030204" pitchFamily="18" charset="0"/>
                            </a:rPr>
                            <m:t>                           </m:t>
                          </m:r>
                          <m:r>
                            <a:rPr lang="en-US" altLang="zh-CN" sz="2800" b="0" i="1" smtClean="0">
                              <a:latin typeface="Cambria Math" panose="02040503050406030204" pitchFamily="18" charset="0"/>
                            </a:rPr>
                            <m:t>𝑖𝑓</m:t>
                          </m:r>
                          <m:r>
                            <a:rPr lang="en-US" altLang="zh-CN" sz="2800" b="0" i="1" smtClean="0">
                              <a:latin typeface="Cambria Math" panose="02040503050406030204" pitchFamily="18" charset="0"/>
                            </a:rPr>
                            <m:t> </m:t>
                          </m:r>
                          <m:r>
                            <a:rPr lang="en-US" altLang="zh-CN" sz="2800" b="0" i="1" smtClean="0">
                              <a:latin typeface="Cambria Math" panose="02040503050406030204" pitchFamily="18" charset="0"/>
                            </a:rPr>
                            <m:t>𝑛</m:t>
                          </m:r>
                          <m:r>
                            <a:rPr lang="en-US" altLang="zh-CN" sz="2800" b="0" i="1" smtClean="0">
                              <a:latin typeface="Cambria Math" panose="02040503050406030204" pitchFamily="18" charset="0"/>
                            </a:rPr>
                            <m:t>=1</m:t>
                          </m:r>
                        </m:e>
                      </m:mr>
                      <m:mr>
                        <m:e>
                          <m:r>
                            <a:rPr lang="en-US" altLang="zh-CN" sz="2800" b="0" i="1" smtClean="0">
                              <a:latin typeface="Cambria Math" panose="02040503050406030204" pitchFamily="18" charset="0"/>
                            </a:rPr>
                            <m:t>𝐹</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𝑛</m:t>
                              </m:r>
                              <m:r>
                                <a:rPr lang="en-US" altLang="zh-CN" sz="2800" b="0" i="1" smtClean="0">
                                  <a:latin typeface="Cambria Math" panose="02040503050406030204" pitchFamily="18" charset="0"/>
                                </a:rPr>
                                <m:t>−1</m:t>
                              </m:r>
                            </m:e>
                          </m:d>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𝑛</m:t>
                          </m:r>
                          <m:r>
                            <a:rPr lang="en-US" altLang="zh-CN" sz="2800" b="0" i="1" smtClean="0">
                              <a:latin typeface="Cambria Math" panose="02040503050406030204" pitchFamily="18" charset="0"/>
                            </a:rPr>
                            <m:t>     </m:t>
                          </m:r>
                          <m:r>
                            <a:rPr lang="en-US" altLang="zh-CN" sz="2800" b="0" i="1" smtClean="0">
                              <a:latin typeface="Cambria Math" panose="02040503050406030204" pitchFamily="18" charset="0"/>
                            </a:rPr>
                            <m:t>𝑖𝑓</m:t>
                          </m:r>
                          <m:r>
                            <a:rPr lang="en-US" altLang="zh-CN" sz="2800" b="0" i="1" smtClean="0">
                              <a:latin typeface="Cambria Math" panose="02040503050406030204" pitchFamily="18" charset="0"/>
                            </a:rPr>
                            <m:t> </m:t>
                          </m:r>
                          <m:r>
                            <a:rPr lang="en-US" altLang="zh-CN" sz="2800" b="0" i="1" smtClean="0">
                              <a:latin typeface="Cambria Math" panose="02040503050406030204" pitchFamily="18" charset="0"/>
                            </a:rPr>
                            <m:t>𝑛</m:t>
                          </m:r>
                          <m:r>
                            <a:rPr lang="en-US" altLang="zh-CN" sz="2800" b="0" i="1" smtClean="0">
                              <a:latin typeface="Cambria Math" panose="02040503050406030204" pitchFamily="18" charset="0"/>
                            </a:rPr>
                            <m:t>&gt;1</m:t>
                          </m:r>
                        </m:e>
                      </m:mr>
                    </m:m>
                  </m:oMath>
                </a14:m>
                <a:endParaRPr lang="en-US" altLang="zh-CN" sz="2800" dirty="0"/>
              </a:p>
              <a:p>
                <a:r>
                  <a:rPr lang="en-US" altLang="zh-CN" dirty="0"/>
                  <a:t>Note: The recursive method </a:t>
                </a:r>
                <a:r>
                  <a:rPr lang="en-US" altLang="zh-CN" b="1" dirty="0"/>
                  <a:t>must</a:t>
                </a:r>
                <a:r>
                  <a:rPr lang="en-US" altLang="zh-CN" dirty="0"/>
                  <a:t> have an </a:t>
                </a:r>
                <a:r>
                  <a:rPr lang="en-US" altLang="zh-CN" b="1" dirty="0"/>
                  <a:t>exit</a:t>
                </a:r>
                <a:r>
                  <a:rPr lang="en-US" altLang="zh-CN" dirty="0"/>
                  <a:t> that return a value. Otherwise, an infinitive loop will occur. In the example, the condition n==1 with the returning value 1 is the exit.</a:t>
                </a:r>
                <a:endParaRPr lang="zh-CN" altLang="en-US" dirty="0"/>
              </a:p>
            </p:txBody>
          </p:sp>
        </mc:Choice>
        <mc:Fallback xmlns="">
          <p:sp>
            <p:nvSpPr>
              <p:cNvPr id="3" name="内容占位符 2">
                <a:extLst>
                  <a:ext uri="{FF2B5EF4-FFF2-40B4-BE49-F238E27FC236}">
                    <a16:creationId xmlns:a16="http://schemas.microsoft.com/office/drawing/2014/main" id="{B68777CC-8FED-41E1-B425-A490FF5BC0B5}"/>
                  </a:ext>
                </a:extLst>
              </p:cNvPr>
              <p:cNvSpPr>
                <a:spLocks noGrp="1" noRot="1" noChangeAspect="1" noMove="1" noResize="1" noEditPoints="1" noAdjustHandles="1" noChangeArrowheads="1" noChangeShapeType="1" noTextEdit="1"/>
              </p:cNvSpPr>
              <p:nvPr>
                <p:ph idx="1"/>
              </p:nvPr>
            </p:nvSpPr>
            <p:spPr>
              <a:blipFill>
                <a:blip r:embed="rId2"/>
                <a:stretch>
                  <a:fillRect l="-1098" t="-1185" r="-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290063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8D5610A-B387-43C4-A962-47DF35ACB761}"/>
              </a:ext>
            </a:extLst>
          </p:cNvPr>
          <p:cNvSpPr/>
          <p:nvPr/>
        </p:nvSpPr>
        <p:spPr>
          <a:xfrm>
            <a:off x="583811" y="700432"/>
            <a:ext cx="2778368" cy="4247317"/>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Factorial {</a:t>
            </a:r>
          </a:p>
          <a:p>
            <a:r>
              <a:rPr lang="en-US" altLang="zh-CN" b="1" dirty="0">
                <a:solidFill>
                  <a:srgbClr val="7F0055"/>
                </a:solidFill>
                <a:latin typeface="Calibri" panose="020F0502020204030204" pitchFamily="34" charset="0"/>
              </a:rPr>
              <a:t>  int</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factR</a:t>
            </a:r>
            <a:r>
              <a:rPr lang="en-US" altLang="zh-CN" b="1" dirty="0">
                <a:solidFill>
                  <a:srgbClr val="000000"/>
                </a:solidFill>
                <a:latin typeface="Calibri" panose="020F0502020204030204" pitchFamily="34" charset="0"/>
              </a:rPr>
              <a:t>(</a:t>
            </a:r>
            <a:r>
              <a:rPr lang="en-US" altLang="zh-CN" b="1" dirty="0">
                <a:solidFill>
                  <a:srgbClr val="7F0055"/>
                </a:solidFill>
                <a:latin typeface="Calibri" panose="020F0502020204030204" pitchFamily="34" charset="0"/>
              </a:rPr>
              <a:t>int</a:t>
            </a:r>
            <a:r>
              <a:rPr lang="en-US" altLang="zh-CN" b="1" dirty="0">
                <a:solidFill>
                  <a:srgbClr val="000000"/>
                </a:solidFill>
                <a:latin typeface="Calibri" panose="020F0502020204030204" pitchFamily="34" charset="0"/>
              </a:rPr>
              <a:t> </a:t>
            </a:r>
            <a:r>
              <a:rPr lang="en-US" altLang="zh-CN" b="1" dirty="0">
                <a:solidFill>
                  <a:srgbClr val="6A3E3E"/>
                </a:solidFill>
                <a:latin typeface="Calibri" panose="020F0502020204030204" pitchFamily="34" charset="0"/>
              </a:rPr>
              <a:t>n</a:t>
            </a:r>
            <a:r>
              <a:rPr lang="en-US" altLang="zh-CN" b="1"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int</a:t>
            </a:r>
            <a:r>
              <a:rPr lang="en-US" altLang="zh-CN" b="1" dirty="0">
                <a:solidFill>
                  <a:srgbClr val="000000"/>
                </a:solidFill>
                <a:latin typeface="Calibri" panose="020F0502020204030204" pitchFamily="34" charset="0"/>
              </a:rPr>
              <a:t> </a:t>
            </a:r>
            <a:r>
              <a:rPr lang="en-US" altLang="zh-CN" b="1" dirty="0">
                <a:solidFill>
                  <a:srgbClr val="6A3E3E"/>
                </a:solidFill>
                <a:latin typeface="Calibri" panose="020F0502020204030204" pitchFamily="34" charset="0"/>
              </a:rPr>
              <a:t>result</a:t>
            </a:r>
            <a:r>
              <a:rPr lang="en-US" altLang="zh-CN" b="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if</a:t>
            </a:r>
            <a:r>
              <a:rPr lang="en-US" altLang="zh-CN" b="1" dirty="0">
                <a:solidFill>
                  <a:srgbClr val="000000"/>
                </a:solidFill>
                <a:latin typeface="Calibri" panose="020F0502020204030204" pitchFamily="34" charset="0"/>
              </a:rPr>
              <a:t>(</a:t>
            </a:r>
            <a:r>
              <a:rPr lang="en-US" altLang="zh-CN" b="1" dirty="0">
                <a:solidFill>
                  <a:srgbClr val="6A3E3E"/>
                </a:solidFill>
                <a:latin typeface="Calibri" panose="020F0502020204030204" pitchFamily="34" charset="0"/>
              </a:rPr>
              <a:t>n</a:t>
            </a:r>
            <a:r>
              <a:rPr lang="en-US" altLang="zh-CN" b="1" dirty="0">
                <a:solidFill>
                  <a:srgbClr val="000000"/>
                </a:solidFill>
                <a:latin typeface="Calibri" panose="020F0502020204030204" pitchFamily="34" charset="0"/>
              </a:rPr>
              <a:t> == 1) </a:t>
            </a:r>
            <a:r>
              <a:rPr lang="en-US" altLang="zh-CN" b="1" dirty="0">
                <a:solidFill>
                  <a:srgbClr val="7F0055"/>
                </a:solidFill>
                <a:latin typeface="Calibri" panose="020F0502020204030204" pitchFamily="34" charset="0"/>
              </a:rPr>
              <a:t>return</a:t>
            </a:r>
            <a:r>
              <a:rPr lang="en-US" altLang="zh-CN" b="1" dirty="0">
                <a:solidFill>
                  <a:srgbClr val="000000"/>
                </a:solidFill>
                <a:latin typeface="Calibri" panose="020F0502020204030204" pitchFamily="34" charset="0"/>
              </a:rPr>
              <a:t> 1;</a:t>
            </a:r>
          </a:p>
          <a:p>
            <a:r>
              <a:rPr lang="en-US" altLang="zh-CN" dirty="0">
                <a:solidFill>
                  <a:srgbClr val="6A3E3E"/>
                </a:solidFill>
                <a:latin typeface="Calibri" panose="020F0502020204030204" pitchFamily="34" charset="0"/>
              </a:rPr>
              <a:t>    result</a:t>
            </a:r>
            <a:r>
              <a:rPr lang="en-US" altLang="zh-CN" dirty="0">
                <a:solidFill>
                  <a:srgbClr val="000000"/>
                </a:solidFill>
                <a:latin typeface="Calibri" panose="020F0502020204030204" pitchFamily="34" charset="0"/>
              </a:rPr>
              <a:t> = </a:t>
            </a:r>
            <a:r>
              <a:rPr lang="en-US" altLang="zh-CN" dirty="0" err="1">
                <a:solidFill>
                  <a:srgbClr val="000000"/>
                </a:solidFill>
                <a:latin typeface="Calibri" panose="020F0502020204030204" pitchFamily="34" charset="0"/>
              </a:rPr>
              <a:t>factR</a:t>
            </a:r>
            <a:r>
              <a:rPr lang="en-US" altLang="zh-CN" dirty="0">
                <a:solidFill>
                  <a:srgbClr val="000000"/>
                </a:solidFill>
                <a:latin typeface="Calibri" panose="020F0502020204030204" pitchFamily="34" charset="0"/>
              </a:rPr>
              <a:t>(</a:t>
            </a:r>
            <a:r>
              <a:rPr lang="en-US" altLang="zh-CN" dirty="0">
                <a:solidFill>
                  <a:srgbClr val="6A3E3E"/>
                </a:solidFill>
                <a:latin typeface="Calibri" panose="020F0502020204030204" pitchFamily="34" charset="0"/>
              </a:rPr>
              <a:t>n</a:t>
            </a:r>
            <a:r>
              <a:rPr lang="en-US" altLang="zh-CN" dirty="0">
                <a:solidFill>
                  <a:srgbClr val="000000"/>
                </a:solidFill>
                <a:latin typeface="Calibri" panose="020F0502020204030204" pitchFamily="34" charset="0"/>
              </a:rPr>
              <a:t>-1)*</a:t>
            </a:r>
            <a:r>
              <a:rPr lang="en-US" altLang="zh-CN" dirty="0">
                <a:solidFill>
                  <a:srgbClr val="6A3E3E"/>
                </a:solidFill>
                <a:latin typeface="Calibri" panose="020F0502020204030204" pitchFamily="34" charset="0"/>
              </a:rPr>
              <a:t>n</a:t>
            </a:r>
            <a:r>
              <a:rPr lang="en-US" altLang="zh-CN"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return</a:t>
            </a:r>
            <a:r>
              <a:rPr lang="en-US" altLang="zh-CN" b="1" dirty="0">
                <a:solidFill>
                  <a:srgbClr val="000000"/>
                </a:solidFill>
                <a:latin typeface="Calibri" panose="020F0502020204030204" pitchFamily="34" charset="0"/>
              </a:rPr>
              <a:t> </a:t>
            </a:r>
            <a:r>
              <a:rPr lang="en-US" altLang="zh-CN" b="1" dirty="0">
                <a:solidFill>
                  <a:srgbClr val="6A3E3E"/>
                </a:solidFill>
                <a:latin typeface="Calibri" panose="020F0502020204030204" pitchFamily="34" charset="0"/>
              </a:rPr>
              <a:t>result</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int</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factI</a:t>
            </a:r>
            <a:r>
              <a:rPr lang="en-US" altLang="zh-CN" b="1" dirty="0">
                <a:solidFill>
                  <a:srgbClr val="000000"/>
                </a:solidFill>
                <a:latin typeface="Calibri" panose="020F0502020204030204" pitchFamily="34" charset="0"/>
              </a:rPr>
              <a:t>(</a:t>
            </a:r>
            <a:r>
              <a:rPr lang="en-US" altLang="zh-CN" b="1" dirty="0">
                <a:solidFill>
                  <a:srgbClr val="7F0055"/>
                </a:solidFill>
                <a:latin typeface="Calibri" panose="020F0502020204030204" pitchFamily="34" charset="0"/>
              </a:rPr>
              <a:t>int</a:t>
            </a:r>
            <a:r>
              <a:rPr lang="en-US" altLang="zh-CN" b="1" dirty="0">
                <a:solidFill>
                  <a:srgbClr val="000000"/>
                </a:solidFill>
                <a:latin typeface="Calibri" panose="020F0502020204030204" pitchFamily="34" charset="0"/>
              </a:rPr>
              <a:t> </a:t>
            </a:r>
            <a:r>
              <a:rPr lang="en-US" altLang="zh-CN" b="1" dirty="0">
                <a:solidFill>
                  <a:srgbClr val="6A3E3E"/>
                </a:solidFill>
                <a:latin typeface="Calibri" panose="020F0502020204030204" pitchFamily="34" charset="0"/>
              </a:rPr>
              <a:t>n</a:t>
            </a:r>
            <a:r>
              <a:rPr lang="en-US" altLang="zh-CN" b="1"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int</a:t>
            </a:r>
            <a:r>
              <a:rPr lang="en-US" altLang="zh-CN" b="1" dirty="0">
                <a:solidFill>
                  <a:srgbClr val="000000"/>
                </a:solidFill>
                <a:latin typeface="Calibri" panose="020F0502020204030204" pitchFamily="34" charset="0"/>
              </a:rPr>
              <a:t> </a:t>
            </a:r>
            <a:r>
              <a:rPr lang="en-US" altLang="zh-CN" b="1" dirty="0">
                <a:solidFill>
                  <a:srgbClr val="6A3E3E"/>
                </a:solidFill>
                <a:latin typeface="Calibri" panose="020F0502020204030204" pitchFamily="34" charset="0"/>
              </a:rPr>
              <a:t>t</a:t>
            </a:r>
            <a:r>
              <a:rPr lang="en-US" altLang="zh-CN" b="1" dirty="0">
                <a:solidFill>
                  <a:srgbClr val="000000"/>
                </a:solidFill>
                <a:latin typeface="Calibri" panose="020F0502020204030204" pitchFamily="34" charset="0"/>
              </a:rPr>
              <a:t>, </a:t>
            </a:r>
            <a:r>
              <a:rPr lang="en-US" altLang="zh-CN" b="1" dirty="0">
                <a:solidFill>
                  <a:srgbClr val="6A3E3E"/>
                </a:solidFill>
                <a:latin typeface="Calibri" panose="020F0502020204030204" pitchFamily="34" charset="0"/>
              </a:rPr>
              <a:t>result</a:t>
            </a:r>
            <a:r>
              <a:rPr lang="en-US" altLang="zh-CN" b="1"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result</a:t>
            </a:r>
            <a:r>
              <a:rPr lang="en-US" altLang="zh-CN" dirty="0">
                <a:solidFill>
                  <a:srgbClr val="000000"/>
                </a:solidFill>
                <a:latin typeface="Calibri" panose="020F0502020204030204" pitchFamily="34" charset="0"/>
              </a:rPr>
              <a:t> = 1;</a:t>
            </a:r>
          </a:p>
          <a:p>
            <a:r>
              <a:rPr lang="en-US" altLang="zh-CN" b="1" dirty="0">
                <a:solidFill>
                  <a:srgbClr val="7F0055"/>
                </a:solidFill>
                <a:latin typeface="Calibri" panose="020F0502020204030204" pitchFamily="34" charset="0"/>
              </a:rPr>
              <a:t>    for</a:t>
            </a:r>
            <a:r>
              <a:rPr lang="en-US" altLang="zh-CN" b="1" dirty="0">
                <a:solidFill>
                  <a:srgbClr val="000000"/>
                </a:solidFill>
                <a:latin typeface="Calibri" panose="020F0502020204030204" pitchFamily="34" charset="0"/>
              </a:rPr>
              <a:t>(</a:t>
            </a:r>
            <a:r>
              <a:rPr lang="en-US" altLang="zh-CN" b="1" dirty="0">
                <a:solidFill>
                  <a:srgbClr val="6A3E3E"/>
                </a:solidFill>
                <a:latin typeface="Calibri" panose="020F0502020204030204" pitchFamily="34" charset="0"/>
              </a:rPr>
              <a:t>t</a:t>
            </a:r>
            <a:r>
              <a:rPr lang="en-US" altLang="zh-CN" b="1" dirty="0">
                <a:solidFill>
                  <a:srgbClr val="000000"/>
                </a:solidFill>
                <a:latin typeface="Calibri" panose="020F0502020204030204" pitchFamily="34" charset="0"/>
              </a:rPr>
              <a:t>=1;</a:t>
            </a:r>
            <a:r>
              <a:rPr lang="en-US" altLang="zh-CN" b="1" dirty="0">
                <a:solidFill>
                  <a:srgbClr val="6A3E3E"/>
                </a:solidFill>
                <a:latin typeface="Calibri" panose="020F0502020204030204" pitchFamily="34" charset="0"/>
              </a:rPr>
              <a:t>t</a:t>
            </a:r>
            <a:r>
              <a:rPr lang="en-US" altLang="zh-CN" b="1" dirty="0">
                <a:solidFill>
                  <a:srgbClr val="000000"/>
                </a:solidFill>
                <a:latin typeface="Calibri" panose="020F0502020204030204" pitchFamily="34" charset="0"/>
              </a:rPr>
              <a:t>&lt;=</a:t>
            </a:r>
            <a:r>
              <a:rPr lang="en-US" altLang="zh-CN" b="1" dirty="0" err="1">
                <a:solidFill>
                  <a:srgbClr val="6A3E3E"/>
                </a:solidFill>
                <a:latin typeface="Calibri" panose="020F0502020204030204" pitchFamily="34" charset="0"/>
              </a:rPr>
              <a:t>n</a:t>
            </a:r>
            <a:r>
              <a:rPr lang="en-US" altLang="zh-CN" b="1" dirty="0" err="1">
                <a:solidFill>
                  <a:srgbClr val="000000"/>
                </a:solidFill>
                <a:latin typeface="Calibri" panose="020F0502020204030204" pitchFamily="34" charset="0"/>
              </a:rPr>
              <a:t>;</a:t>
            </a:r>
            <a:r>
              <a:rPr lang="en-US" altLang="zh-CN" b="1" dirty="0" err="1">
                <a:solidFill>
                  <a:srgbClr val="6A3E3E"/>
                </a:solidFill>
                <a:latin typeface="Calibri" panose="020F0502020204030204" pitchFamily="34" charset="0"/>
              </a:rPr>
              <a:t>t</a:t>
            </a:r>
            <a:r>
              <a:rPr lang="en-US" altLang="zh-CN" b="1"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result</a:t>
            </a:r>
            <a:r>
              <a:rPr lang="en-US" altLang="zh-CN" dirty="0">
                <a:solidFill>
                  <a:srgbClr val="000000"/>
                </a:solidFill>
                <a:latin typeface="Calibri" panose="020F0502020204030204" pitchFamily="34" charset="0"/>
              </a:rPr>
              <a:t> *= </a:t>
            </a:r>
            <a:r>
              <a:rPr lang="en-US" altLang="zh-CN" dirty="0">
                <a:solidFill>
                  <a:srgbClr val="6A3E3E"/>
                </a:solidFill>
                <a:latin typeface="Calibri" panose="020F0502020204030204" pitchFamily="34" charset="0"/>
              </a:rPr>
              <a:t>t</a:t>
            </a:r>
            <a:r>
              <a:rPr lang="en-US" altLang="zh-CN"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return</a:t>
            </a:r>
            <a:r>
              <a:rPr lang="en-US" altLang="zh-CN" b="1" dirty="0">
                <a:solidFill>
                  <a:srgbClr val="000000"/>
                </a:solidFill>
                <a:latin typeface="Calibri" panose="020F0502020204030204" pitchFamily="34" charset="0"/>
              </a:rPr>
              <a:t> </a:t>
            </a:r>
            <a:r>
              <a:rPr lang="en-US" altLang="zh-CN" b="1" dirty="0">
                <a:solidFill>
                  <a:srgbClr val="6A3E3E"/>
                </a:solidFill>
                <a:latin typeface="Calibri" panose="020F0502020204030204" pitchFamily="34" charset="0"/>
              </a:rPr>
              <a:t>result</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
        <p:nvSpPr>
          <p:cNvPr id="5" name="矩形 4">
            <a:extLst>
              <a:ext uri="{FF2B5EF4-FFF2-40B4-BE49-F238E27FC236}">
                <a16:creationId xmlns:a16="http://schemas.microsoft.com/office/drawing/2014/main" id="{9EBD5AFE-9BEA-4BD3-A946-844390170265}"/>
              </a:ext>
            </a:extLst>
          </p:cNvPr>
          <p:cNvSpPr/>
          <p:nvPr/>
        </p:nvSpPr>
        <p:spPr>
          <a:xfrm>
            <a:off x="3383278" y="700432"/>
            <a:ext cx="5929533" cy="4247317"/>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Recursion {</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static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main(String[] </a:t>
            </a:r>
            <a:r>
              <a:rPr lang="en-US" altLang="zh-CN" b="1" dirty="0" err="1">
                <a:solidFill>
                  <a:srgbClr val="6A3E3E"/>
                </a:solidFill>
                <a:latin typeface="Calibri" panose="020F0502020204030204" pitchFamily="34" charset="0"/>
              </a:rPr>
              <a:t>args</a:t>
            </a:r>
            <a:r>
              <a:rPr lang="en-US" altLang="zh-CN" b="1" dirty="0">
                <a:solidFill>
                  <a:srgbClr val="000000"/>
                </a:solidFill>
                <a:latin typeface="Calibri" panose="020F0502020204030204" pitchFamily="34" charset="0"/>
              </a:rPr>
              <a:t>) {</a:t>
            </a:r>
          </a:p>
          <a:p>
            <a:r>
              <a:rPr lang="en-US" altLang="zh-CN" dirty="0">
                <a:solidFill>
                  <a:srgbClr val="3F7F5F"/>
                </a:solidFill>
                <a:latin typeface="Calibri" panose="020F0502020204030204" pitchFamily="34" charset="0"/>
              </a:rPr>
              <a:t>    // </a:t>
            </a:r>
            <a:r>
              <a:rPr lang="en-US" altLang="zh-CN" b="1" dirty="0">
                <a:solidFill>
                  <a:srgbClr val="7F9FBF"/>
                </a:solidFill>
                <a:latin typeface="Calibri" panose="020F0502020204030204" pitchFamily="34" charset="0"/>
              </a:rPr>
              <a:t>TODO</a:t>
            </a:r>
            <a:r>
              <a:rPr lang="en-US" altLang="zh-CN" b="1" dirty="0">
                <a:solidFill>
                  <a:srgbClr val="3F7F5F"/>
                </a:solidFill>
                <a:latin typeface="Calibri" panose="020F0502020204030204" pitchFamily="34" charset="0"/>
              </a:rPr>
              <a:t> Auto-generated method stub</a:t>
            </a:r>
          </a:p>
          <a:p>
            <a:r>
              <a:rPr lang="en-US" altLang="zh-CN" dirty="0">
                <a:solidFill>
                  <a:srgbClr val="000000"/>
                </a:solidFill>
                <a:latin typeface="Calibri" panose="020F0502020204030204" pitchFamily="34" charset="0"/>
              </a:rPr>
              <a:t>    Factorial </a:t>
            </a:r>
            <a:r>
              <a:rPr lang="en-US" altLang="zh-CN" dirty="0">
                <a:solidFill>
                  <a:srgbClr val="6A3E3E"/>
                </a:solidFill>
                <a:latin typeface="Calibri" panose="020F0502020204030204" pitchFamily="34" charset="0"/>
              </a:rPr>
              <a:t>f</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Factorial();</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"Factorials using recursive method."</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"Factorial of 3 is "</a:t>
            </a:r>
            <a:r>
              <a:rPr lang="en-US" altLang="zh-CN" b="1" dirty="0">
                <a:solidFill>
                  <a:srgbClr val="000000"/>
                </a:solidFill>
                <a:latin typeface="Calibri" panose="020F0502020204030204" pitchFamily="34" charset="0"/>
              </a:rPr>
              <a:t> + </a:t>
            </a:r>
            <a:r>
              <a:rPr lang="en-US" altLang="zh-CN" b="1" dirty="0" err="1">
                <a:solidFill>
                  <a:srgbClr val="6A3E3E"/>
                </a:solidFill>
                <a:latin typeface="Calibri" panose="020F0502020204030204" pitchFamily="34" charset="0"/>
              </a:rPr>
              <a:t>f</a:t>
            </a:r>
            <a:r>
              <a:rPr lang="en-US" altLang="zh-CN" b="1" dirty="0" err="1">
                <a:solidFill>
                  <a:srgbClr val="000000"/>
                </a:solidFill>
                <a:latin typeface="Calibri" panose="020F0502020204030204" pitchFamily="34" charset="0"/>
              </a:rPr>
              <a:t>.factR</a:t>
            </a:r>
            <a:r>
              <a:rPr lang="en-US" altLang="zh-CN" b="1" dirty="0">
                <a:solidFill>
                  <a:srgbClr val="000000"/>
                </a:solidFill>
                <a:latin typeface="Calibri" panose="020F0502020204030204" pitchFamily="34" charset="0"/>
              </a:rPr>
              <a:t>(3));</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"Factorial of 4 is "</a:t>
            </a:r>
            <a:r>
              <a:rPr lang="en-US" altLang="zh-CN" b="1" dirty="0">
                <a:solidFill>
                  <a:srgbClr val="000000"/>
                </a:solidFill>
                <a:latin typeface="Calibri" panose="020F0502020204030204" pitchFamily="34" charset="0"/>
              </a:rPr>
              <a:t> + </a:t>
            </a:r>
            <a:r>
              <a:rPr lang="en-US" altLang="zh-CN" b="1" dirty="0" err="1">
                <a:solidFill>
                  <a:srgbClr val="6A3E3E"/>
                </a:solidFill>
                <a:latin typeface="Calibri" panose="020F0502020204030204" pitchFamily="34" charset="0"/>
              </a:rPr>
              <a:t>f</a:t>
            </a:r>
            <a:r>
              <a:rPr lang="en-US" altLang="zh-CN" b="1" dirty="0" err="1">
                <a:solidFill>
                  <a:srgbClr val="000000"/>
                </a:solidFill>
                <a:latin typeface="Calibri" panose="020F0502020204030204" pitchFamily="34" charset="0"/>
              </a:rPr>
              <a:t>.factR</a:t>
            </a:r>
            <a:r>
              <a:rPr lang="en-US" altLang="zh-CN" b="1" dirty="0">
                <a:solidFill>
                  <a:srgbClr val="000000"/>
                </a:solidFill>
                <a:latin typeface="Calibri" panose="020F0502020204030204" pitchFamily="34" charset="0"/>
              </a:rPr>
              <a:t>(4));</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"Factorial of 5 is "</a:t>
            </a:r>
            <a:r>
              <a:rPr lang="en-US" altLang="zh-CN" b="1" dirty="0">
                <a:solidFill>
                  <a:srgbClr val="000000"/>
                </a:solidFill>
                <a:latin typeface="Calibri" panose="020F0502020204030204" pitchFamily="34" charset="0"/>
              </a:rPr>
              <a:t> + </a:t>
            </a:r>
            <a:r>
              <a:rPr lang="en-US" altLang="zh-CN" b="1" dirty="0" err="1">
                <a:solidFill>
                  <a:srgbClr val="6A3E3E"/>
                </a:solidFill>
                <a:latin typeface="Calibri" panose="020F0502020204030204" pitchFamily="34" charset="0"/>
              </a:rPr>
              <a:t>f</a:t>
            </a:r>
            <a:r>
              <a:rPr lang="en-US" altLang="zh-CN" b="1" dirty="0" err="1">
                <a:solidFill>
                  <a:srgbClr val="000000"/>
                </a:solidFill>
                <a:latin typeface="Calibri" panose="020F0502020204030204" pitchFamily="34" charset="0"/>
              </a:rPr>
              <a:t>.factR</a:t>
            </a:r>
            <a:r>
              <a:rPr lang="en-US" altLang="zh-CN" b="1" dirty="0">
                <a:solidFill>
                  <a:srgbClr val="000000"/>
                </a:solidFill>
                <a:latin typeface="Calibri" panose="020F0502020204030204" pitchFamily="34" charset="0"/>
              </a:rPr>
              <a:t>(5));</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"Factorials using iterative method."</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"Factorial of 3 is "</a:t>
            </a:r>
            <a:r>
              <a:rPr lang="en-US" altLang="zh-CN" b="1" dirty="0">
                <a:solidFill>
                  <a:srgbClr val="000000"/>
                </a:solidFill>
                <a:latin typeface="Calibri" panose="020F0502020204030204" pitchFamily="34" charset="0"/>
              </a:rPr>
              <a:t> + </a:t>
            </a:r>
            <a:r>
              <a:rPr lang="en-US" altLang="zh-CN" b="1" dirty="0" err="1">
                <a:solidFill>
                  <a:srgbClr val="6A3E3E"/>
                </a:solidFill>
                <a:latin typeface="Calibri" panose="020F0502020204030204" pitchFamily="34" charset="0"/>
              </a:rPr>
              <a:t>f</a:t>
            </a:r>
            <a:r>
              <a:rPr lang="en-US" altLang="zh-CN" b="1" dirty="0" err="1">
                <a:solidFill>
                  <a:srgbClr val="000000"/>
                </a:solidFill>
                <a:latin typeface="Calibri" panose="020F0502020204030204" pitchFamily="34" charset="0"/>
              </a:rPr>
              <a:t>.factI</a:t>
            </a:r>
            <a:r>
              <a:rPr lang="en-US" altLang="zh-CN" b="1" dirty="0">
                <a:solidFill>
                  <a:srgbClr val="000000"/>
                </a:solidFill>
                <a:latin typeface="Calibri" panose="020F0502020204030204" pitchFamily="34" charset="0"/>
              </a:rPr>
              <a:t>(3));</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"Factorial of 4 is "</a:t>
            </a:r>
            <a:r>
              <a:rPr lang="en-US" altLang="zh-CN" b="1" dirty="0">
                <a:solidFill>
                  <a:srgbClr val="000000"/>
                </a:solidFill>
                <a:latin typeface="Calibri" panose="020F0502020204030204" pitchFamily="34" charset="0"/>
              </a:rPr>
              <a:t> + </a:t>
            </a:r>
            <a:r>
              <a:rPr lang="en-US" altLang="zh-CN" b="1" dirty="0" err="1">
                <a:solidFill>
                  <a:srgbClr val="6A3E3E"/>
                </a:solidFill>
                <a:latin typeface="Calibri" panose="020F0502020204030204" pitchFamily="34" charset="0"/>
              </a:rPr>
              <a:t>f</a:t>
            </a:r>
            <a:r>
              <a:rPr lang="en-US" altLang="zh-CN" b="1" dirty="0" err="1">
                <a:solidFill>
                  <a:srgbClr val="000000"/>
                </a:solidFill>
                <a:latin typeface="Calibri" panose="020F0502020204030204" pitchFamily="34" charset="0"/>
              </a:rPr>
              <a:t>.factI</a:t>
            </a:r>
            <a:r>
              <a:rPr lang="en-US" altLang="zh-CN" b="1" dirty="0">
                <a:solidFill>
                  <a:srgbClr val="000000"/>
                </a:solidFill>
                <a:latin typeface="Calibri" panose="020F0502020204030204" pitchFamily="34" charset="0"/>
              </a:rPr>
              <a:t>(4));</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"Factorial of 5 is "</a:t>
            </a:r>
            <a:r>
              <a:rPr lang="en-US" altLang="zh-CN" b="1" dirty="0">
                <a:solidFill>
                  <a:srgbClr val="000000"/>
                </a:solidFill>
                <a:latin typeface="Calibri" panose="020F0502020204030204" pitchFamily="34" charset="0"/>
              </a:rPr>
              <a:t> + </a:t>
            </a:r>
            <a:r>
              <a:rPr lang="en-US" altLang="zh-CN" b="1" dirty="0" err="1">
                <a:solidFill>
                  <a:srgbClr val="6A3E3E"/>
                </a:solidFill>
                <a:latin typeface="Calibri" panose="020F0502020204030204" pitchFamily="34" charset="0"/>
              </a:rPr>
              <a:t>f</a:t>
            </a:r>
            <a:r>
              <a:rPr lang="en-US" altLang="zh-CN" b="1" dirty="0" err="1">
                <a:solidFill>
                  <a:srgbClr val="000000"/>
                </a:solidFill>
                <a:latin typeface="Calibri" panose="020F0502020204030204" pitchFamily="34" charset="0"/>
              </a:rPr>
              <a:t>.factI</a:t>
            </a:r>
            <a:r>
              <a:rPr lang="en-US" altLang="zh-CN" b="1" dirty="0">
                <a:solidFill>
                  <a:srgbClr val="000000"/>
                </a:solidFill>
                <a:latin typeface="Calibri" panose="020F0502020204030204" pitchFamily="34" charset="0"/>
              </a:rPr>
              <a:t>(5));</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Tree>
    <p:extLst>
      <p:ext uri="{BB962C8B-B14F-4D97-AF65-F5344CB8AC3E}">
        <p14:creationId xmlns:p14="http://schemas.microsoft.com/office/powerpoint/2010/main" val="42658013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150780-0C11-4F97-B5AA-BC6B13B6007C}"/>
              </a:ext>
            </a:extLst>
          </p:cNvPr>
          <p:cNvSpPr>
            <a:spLocks noGrp="1"/>
          </p:cNvSpPr>
          <p:nvPr>
            <p:ph type="title"/>
          </p:nvPr>
        </p:nvSpPr>
        <p:spPr/>
        <p:txBody>
          <a:bodyPr/>
          <a:lstStyle/>
          <a:p>
            <a:r>
              <a:rPr lang="en-US" altLang="zh-CN" b="1" dirty="0"/>
              <a:t>Understanding static</a:t>
            </a:r>
            <a:endParaRPr lang="zh-CN" altLang="en-US" dirty="0"/>
          </a:p>
        </p:txBody>
      </p:sp>
      <p:sp>
        <p:nvSpPr>
          <p:cNvPr id="3" name="内容占位符 2">
            <a:extLst>
              <a:ext uri="{FF2B5EF4-FFF2-40B4-BE49-F238E27FC236}">
                <a16:creationId xmlns:a16="http://schemas.microsoft.com/office/drawing/2014/main" id="{0A1A6C84-7716-4D48-B31C-1439FA5B70C8}"/>
              </a:ext>
            </a:extLst>
          </p:cNvPr>
          <p:cNvSpPr>
            <a:spLocks noGrp="1"/>
          </p:cNvSpPr>
          <p:nvPr>
            <p:ph idx="1"/>
          </p:nvPr>
        </p:nvSpPr>
        <p:spPr/>
        <p:txBody>
          <a:bodyPr/>
          <a:lstStyle/>
          <a:p>
            <a:r>
              <a:rPr lang="en-US" altLang="zh-CN" dirty="0"/>
              <a:t>When a member is declared </a:t>
            </a:r>
            <a:r>
              <a:rPr lang="en-US" altLang="zh-CN" b="1" dirty="0"/>
              <a:t>static</a:t>
            </a:r>
            <a:r>
              <a:rPr lang="en-US" altLang="zh-CN" dirty="0"/>
              <a:t>, it can be accessed before any objects of its class are created, and without reference to any object. You can declare both methods and variables to be </a:t>
            </a:r>
            <a:r>
              <a:rPr lang="en-US" altLang="zh-CN" b="1" dirty="0"/>
              <a:t>static</a:t>
            </a:r>
            <a:r>
              <a:rPr lang="en-US" altLang="zh-CN" dirty="0"/>
              <a:t>.</a:t>
            </a:r>
          </a:p>
          <a:p>
            <a:r>
              <a:rPr lang="en-US" altLang="zh-CN" dirty="0"/>
              <a:t>Outside the class, to use a </a:t>
            </a:r>
            <a:r>
              <a:rPr lang="en-US" altLang="zh-CN" b="1" dirty="0"/>
              <a:t>static </a:t>
            </a:r>
            <a:r>
              <a:rPr lang="en-US" altLang="zh-CN" dirty="0"/>
              <a:t>member, you need only specify the name of its class followed by the dot operator. No object needs to be created. For example, if you want to assign the value 10 to a </a:t>
            </a:r>
            <a:r>
              <a:rPr lang="en-US" altLang="zh-CN" b="1" dirty="0"/>
              <a:t>static </a:t>
            </a:r>
            <a:r>
              <a:rPr lang="en-US" altLang="zh-CN" dirty="0"/>
              <a:t>variable called </a:t>
            </a:r>
            <a:r>
              <a:rPr lang="en-US" altLang="zh-CN" b="1" dirty="0"/>
              <a:t>count </a:t>
            </a:r>
            <a:r>
              <a:rPr lang="en-US" altLang="zh-CN" dirty="0"/>
              <a:t>that is part of the </a:t>
            </a:r>
            <a:r>
              <a:rPr lang="en-US" altLang="zh-CN" b="1" dirty="0"/>
              <a:t>Timer </a:t>
            </a:r>
            <a:r>
              <a:rPr lang="en-US" altLang="zh-CN" dirty="0"/>
              <a:t>class, use this line:</a:t>
            </a:r>
          </a:p>
          <a:p>
            <a:pPr lvl="1"/>
            <a:r>
              <a:rPr lang="en-US" altLang="zh-CN" dirty="0" err="1"/>
              <a:t>Timer.</a:t>
            </a:r>
            <a:r>
              <a:rPr lang="en-US" altLang="zh-CN" i="1" dirty="0" err="1"/>
              <a:t>count</a:t>
            </a:r>
            <a:r>
              <a:rPr lang="en-US" altLang="zh-CN" dirty="0"/>
              <a:t> = 10;</a:t>
            </a:r>
            <a:endParaRPr lang="zh-CN" altLang="en-US" dirty="0"/>
          </a:p>
        </p:txBody>
      </p:sp>
    </p:spTree>
    <p:extLst>
      <p:ext uri="{BB962C8B-B14F-4D97-AF65-F5344CB8AC3E}">
        <p14:creationId xmlns:p14="http://schemas.microsoft.com/office/powerpoint/2010/main" val="32751380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9800E1D-7E18-43E5-82B8-2BD27183351E}"/>
              </a:ext>
            </a:extLst>
          </p:cNvPr>
          <p:cNvSpPr/>
          <p:nvPr/>
        </p:nvSpPr>
        <p:spPr>
          <a:xfrm>
            <a:off x="253218" y="615022"/>
            <a:ext cx="2869809" cy="2031325"/>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StaticDemo</a:t>
            </a:r>
            <a:r>
              <a:rPr lang="en-US" altLang="zh-CN" b="1"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int</a:t>
            </a:r>
            <a:r>
              <a:rPr lang="en-US" altLang="zh-CN" b="1" dirty="0">
                <a:solidFill>
                  <a:srgbClr val="000000"/>
                </a:solidFill>
                <a:latin typeface="Calibri" panose="020F0502020204030204" pitchFamily="34" charset="0"/>
              </a:rPr>
              <a:t> </a:t>
            </a:r>
            <a:r>
              <a:rPr lang="en-US" altLang="zh-CN" b="1" dirty="0">
                <a:solidFill>
                  <a:srgbClr val="0000C0"/>
                </a:solidFill>
                <a:latin typeface="Calibri" panose="020F0502020204030204" pitchFamily="34" charset="0"/>
              </a:rPr>
              <a:t>x</a:t>
            </a:r>
            <a:r>
              <a:rPr lang="en-US" altLang="zh-CN" b="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static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int</a:t>
            </a:r>
            <a:r>
              <a:rPr lang="en-US" altLang="zh-CN" b="1" dirty="0">
                <a:solidFill>
                  <a:srgbClr val="000000"/>
                </a:solidFill>
                <a:latin typeface="Calibri" panose="020F0502020204030204" pitchFamily="34" charset="0"/>
              </a:rPr>
              <a:t> </a:t>
            </a:r>
            <a:r>
              <a:rPr lang="en-US" altLang="zh-CN" b="1" i="1" dirty="0">
                <a:solidFill>
                  <a:srgbClr val="0000C0"/>
                </a:solidFill>
                <a:latin typeface="Calibri" panose="020F0502020204030204" pitchFamily="34" charset="0"/>
              </a:rPr>
              <a:t>y</a:t>
            </a:r>
            <a:r>
              <a:rPr lang="en-US" altLang="zh-CN" b="1" i="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int</a:t>
            </a:r>
            <a:r>
              <a:rPr lang="en-US" altLang="zh-CN" b="1" dirty="0">
                <a:solidFill>
                  <a:srgbClr val="000000"/>
                </a:solidFill>
                <a:latin typeface="Calibri" panose="020F0502020204030204" pitchFamily="34" charset="0"/>
              </a:rPr>
              <a:t> sum() {</a:t>
            </a:r>
          </a:p>
          <a:p>
            <a:r>
              <a:rPr lang="en-US" altLang="zh-CN" b="1" dirty="0">
                <a:solidFill>
                  <a:srgbClr val="7F0055"/>
                </a:solidFill>
                <a:latin typeface="Calibri" panose="020F0502020204030204" pitchFamily="34" charset="0"/>
              </a:rPr>
              <a:t>    return</a:t>
            </a:r>
            <a:r>
              <a:rPr lang="en-US" altLang="zh-CN" b="1" dirty="0">
                <a:solidFill>
                  <a:srgbClr val="000000"/>
                </a:solidFill>
                <a:latin typeface="Calibri" panose="020F0502020204030204" pitchFamily="34" charset="0"/>
              </a:rPr>
              <a:t> </a:t>
            </a:r>
            <a:r>
              <a:rPr lang="en-US" altLang="zh-CN" b="1" dirty="0">
                <a:solidFill>
                  <a:srgbClr val="0000C0"/>
                </a:solidFill>
                <a:latin typeface="Calibri" panose="020F0502020204030204" pitchFamily="34" charset="0"/>
              </a:rPr>
              <a:t>x</a:t>
            </a:r>
            <a:r>
              <a:rPr lang="en-US" altLang="zh-CN" b="1" dirty="0">
                <a:solidFill>
                  <a:srgbClr val="000000"/>
                </a:solidFill>
                <a:latin typeface="Calibri" panose="020F0502020204030204" pitchFamily="34" charset="0"/>
              </a:rPr>
              <a:t> + </a:t>
            </a:r>
            <a:r>
              <a:rPr lang="en-US" altLang="zh-CN" b="1" i="1" dirty="0">
                <a:solidFill>
                  <a:srgbClr val="0000C0"/>
                </a:solidFill>
                <a:latin typeface="Calibri" panose="020F0502020204030204" pitchFamily="34" charset="0"/>
              </a:rPr>
              <a:t>y</a:t>
            </a:r>
            <a:r>
              <a:rPr lang="en-US" altLang="zh-CN" b="1" i="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
        <p:nvSpPr>
          <p:cNvPr id="5" name="矩形 4">
            <a:extLst>
              <a:ext uri="{FF2B5EF4-FFF2-40B4-BE49-F238E27FC236}">
                <a16:creationId xmlns:a16="http://schemas.microsoft.com/office/drawing/2014/main" id="{2836E4CB-CE9A-4A3E-8480-1715A24908F3}"/>
              </a:ext>
            </a:extLst>
          </p:cNvPr>
          <p:cNvSpPr/>
          <p:nvPr/>
        </p:nvSpPr>
        <p:spPr>
          <a:xfrm>
            <a:off x="3481754" y="615022"/>
            <a:ext cx="5409028" cy="5909310"/>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SDemo</a:t>
            </a:r>
            <a:r>
              <a:rPr lang="en-US" altLang="zh-CN" b="1"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static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main(String[] </a:t>
            </a:r>
            <a:r>
              <a:rPr lang="en-US" altLang="zh-CN" b="1" dirty="0" err="1">
                <a:solidFill>
                  <a:srgbClr val="6A3E3E"/>
                </a:solidFill>
                <a:latin typeface="Calibri" panose="020F0502020204030204" pitchFamily="34" charset="0"/>
              </a:rPr>
              <a:t>args</a:t>
            </a:r>
            <a:r>
              <a:rPr lang="en-US" altLang="zh-CN" b="1" dirty="0">
                <a:solidFill>
                  <a:srgbClr val="000000"/>
                </a:solidFill>
                <a:latin typeface="Calibri" panose="020F0502020204030204" pitchFamily="34" charset="0"/>
              </a:rPr>
              <a:t>) {</a:t>
            </a:r>
          </a:p>
          <a:p>
            <a:r>
              <a:rPr lang="en-US" altLang="zh-CN" dirty="0">
                <a:solidFill>
                  <a:srgbClr val="3F7F5F"/>
                </a:solidFill>
                <a:latin typeface="Calibri" panose="020F0502020204030204" pitchFamily="34" charset="0"/>
              </a:rPr>
              <a:t>    // </a:t>
            </a:r>
            <a:r>
              <a:rPr lang="en-US" altLang="zh-CN" b="1" dirty="0">
                <a:solidFill>
                  <a:srgbClr val="7F9FBF"/>
                </a:solidFill>
                <a:latin typeface="Calibri" panose="020F0502020204030204" pitchFamily="34" charset="0"/>
              </a:rPr>
              <a:t>TODO</a:t>
            </a:r>
            <a:r>
              <a:rPr lang="en-US" altLang="zh-CN" b="1" dirty="0">
                <a:solidFill>
                  <a:srgbClr val="3F7F5F"/>
                </a:solidFill>
                <a:latin typeface="Calibri" panose="020F0502020204030204" pitchFamily="34" charset="0"/>
              </a:rPr>
              <a:t> Auto-generated method stub</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StaticDemo</a:t>
            </a:r>
            <a:r>
              <a:rPr lang="en-US" altLang="zh-CN" dirty="0">
                <a:solidFill>
                  <a:srgbClr val="000000"/>
                </a:solidFill>
                <a:latin typeface="Calibri" panose="020F0502020204030204" pitchFamily="34" charset="0"/>
              </a:rPr>
              <a:t> </a:t>
            </a:r>
            <a:r>
              <a:rPr lang="en-US" altLang="zh-CN" dirty="0">
                <a:solidFill>
                  <a:srgbClr val="6A3E3E"/>
                </a:solidFill>
                <a:latin typeface="Calibri" panose="020F0502020204030204" pitchFamily="34" charset="0"/>
              </a:rPr>
              <a:t>ob1</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StaticDemo</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StaticDemo</a:t>
            </a:r>
            <a:r>
              <a:rPr lang="en-US" altLang="zh-CN" dirty="0">
                <a:solidFill>
                  <a:srgbClr val="000000"/>
                </a:solidFill>
                <a:latin typeface="Calibri" panose="020F0502020204030204" pitchFamily="34" charset="0"/>
              </a:rPr>
              <a:t> </a:t>
            </a:r>
            <a:r>
              <a:rPr lang="en-US" altLang="zh-CN" dirty="0">
                <a:solidFill>
                  <a:srgbClr val="6A3E3E"/>
                </a:solidFill>
                <a:latin typeface="Calibri" panose="020F0502020204030204" pitchFamily="34" charset="0"/>
              </a:rPr>
              <a:t>ob2</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StaticDemo</a:t>
            </a:r>
            <a:r>
              <a:rPr lang="en-US" altLang="zh-CN" b="1" dirty="0">
                <a:solidFill>
                  <a:srgbClr val="000000"/>
                </a:solidFill>
                <a:latin typeface="Calibri" panose="020F0502020204030204" pitchFamily="34" charset="0"/>
              </a:rPr>
              <a:t>();</a:t>
            </a:r>
          </a:p>
          <a:p>
            <a:r>
              <a:rPr lang="en-US" altLang="zh-CN" dirty="0">
                <a:solidFill>
                  <a:srgbClr val="3F7F5F"/>
                </a:solidFill>
                <a:latin typeface="Calibri" panose="020F0502020204030204" pitchFamily="34" charset="0"/>
              </a:rPr>
              <a:t>    //Each object has its own object</a:t>
            </a:r>
          </a:p>
          <a:p>
            <a:r>
              <a:rPr lang="en-US" altLang="zh-CN" dirty="0">
                <a:solidFill>
                  <a:srgbClr val="6A3E3E"/>
                </a:solidFill>
                <a:latin typeface="Calibri" panose="020F0502020204030204" pitchFamily="34" charset="0"/>
              </a:rPr>
              <a:t>    ob1</a:t>
            </a:r>
            <a:r>
              <a:rPr lang="en-US" altLang="zh-CN" dirty="0">
                <a:solidFill>
                  <a:srgbClr val="000000"/>
                </a:solidFill>
                <a:latin typeface="Calibri" panose="020F0502020204030204" pitchFamily="34" charset="0"/>
              </a:rPr>
              <a:t>.</a:t>
            </a:r>
            <a:r>
              <a:rPr lang="en-US" altLang="zh-CN" dirty="0">
                <a:solidFill>
                  <a:srgbClr val="0000C0"/>
                </a:solidFill>
                <a:latin typeface="Calibri" panose="020F0502020204030204" pitchFamily="34" charset="0"/>
              </a:rPr>
              <a:t>x</a:t>
            </a:r>
            <a:r>
              <a:rPr lang="en-US" altLang="zh-CN" dirty="0">
                <a:solidFill>
                  <a:srgbClr val="000000"/>
                </a:solidFill>
                <a:latin typeface="Calibri" panose="020F0502020204030204" pitchFamily="34" charset="0"/>
              </a:rPr>
              <a:t> = 10;</a:t>
            </a:r>
          </a:p>
          <a:p>
            <a:r>
              <a:rPr lang="en-US" altLang="zh-CN" dirty="0">
                <a:solidFill>
                  <a:srgbClr val="6A3E3E"/>
                </a:solidFill>
                <a:latin typeface="Calibri" panose="020F0502020204030204" pitchFamily="34" charset="0"/>
              </a:rPr>
              <a:t>    ob2</a:t>
            </a:r>
            <a:r>
              <a:rPr lang="en-US" altLang="zh-CN" dirty="0">
                <a:solidFill>
                  <a:srgbClr val="000000"/>
                </a:solidFill>
                <a:latin typeface="Calibri" panose="020F0502020204030204" pitchFamily="34" charset="0"/>
              </a:rPr>
              <a:t>.</a:t>
            </a:r>
            <a:r>
              <a:rPr lang="en-US" altLang="zh-CN" dirty="0">
                <a:solidFill>
                  <a:srgbClr val="0000C0"/>
                </a:solidFill>
                <a:latin typeface="Calibri" panose="020F0502020204030204" pitchFamily="34" charset="0"/>
              </a:rPr>
              <a:t>x</a:t>
            </a:r>
            <a:r>
              <a:rPr lang="en-US" altLang="zh-CN" dirty="0">
                <a:solidFill>
                  <a:srgbClr val="000000"/>
                </a:solidFill>
                <a:latin typeface="Calibri" panose="020F0502020204030204" pitchFamily="34" charset="0"/>
              </a:rPr>
              <a:t> = 20;</a:t>
            </a:r>
          </a:p>
          <a:p>
            <a:r>
              <a:rPr lang="de-DE" altLang="zh-CN" dirty="0">
                <a:solidFill>
                  <a:srgbClr val="000000"/>
                </a:solidFill>
                <a:latin typeface="Calibri" panose="020F0502020204030204" pitchFamily="34" charset="0"/>
              </a:rPr>
              <a:t>    System.</a:t>
            </a:r>
            <a:r>
              <a:rPr lang="de-DE" altLang="zh-CN" b="1" i="1" dirty="0">
                <a:solidFill>
                  <a:srgbClr val="0000C0"/>
                </a:solidFill>
                <a:latin typeface="Calibri" panose="020F0502020204030204" pitchFamily="34" charset="0"/>
              </a:rPr>
              <a:t>out</a:t>
            </a:r>
            <a:r>
              <a:rPr lang="de-DE" altLang="zh-CN" b="1" i="1" dirty="0">
                <a:solidFill>
                  <a:srgbClr val="000000"/>
                </a:solidFill>
                <a:latin typeface="Calibri" panose="020F0502020204030204" pitchFamily="34" charset="0"/>
              </a:rPr>
              <a:t>.</a:t>
            </a:r>
            <a:r>
              <a:rPr lang="de-DE" altLang="zh-CN" b="1" dirty="0">
                <a:solidFill>
                  <a:srgbClr val="000000"/>
                </a:solidFill>
                <a:latin typeface="Calibri" panose="020F0502020204030204" pitchFamily="34" charset="0"/>
              </a:rPr>
              <a:t>println(</a:t>
            </a:r>
            <a:r>
              <a:rPr lang="de-DE" altLang="zh-CN" b="1" dirty="0">
                <a:solidFill>
                  <a:srgbClr val="2A00FF"/>
                </a:solidFill>
                <a:latin typeface="Calibri" panose="020F0502020204030204" pitchFamily="34" charset="0"/>
              </a:rPr>
              <a:t>"ob1.x="</a:t>
            </a:r>
            <a:r>
              <a:rPr lang="de-DE" altLang="zh-CN" b="1" dirty="0">
                <a:solidFill>
                  <a:srgbClr val="000000"/>
                </a:solidFill>
                <a:latin typeface="Calibri" panose="020F0502020204030204" pitchFamily="34" charset="0"/>
              </a:rPr>
              <a:t> + </a:t>
            </a:r>
            <a:r>
              <a:rPr lang="de-DE" altLang="zh-CN" b="1" dirty="0">
                <a:solidFill>
                  <a:srgbClr val="6A3E3E"/>
                </a:solidFill>
                <a:latin typeface="Calibri" panose="020F0502020204030204" pitchFamily="34" charset="0"/>
              </a:rPr>
              <a:t>ob1</a:t>
            </a:r>
            <a:r>
              <a:rPr lang="de-DE" altLang="zh-CN" b="1" dirty="0">
                <a:solidFill>
                  <a:srgbClr val="000000"/>
                </a:solidFill>
                <a:latin typeface="Calibri" panose="020F0502020204030204" pitchFamily="34" charset="0"/>
              </a:rPr>
              <a:t>.</a:t>
            </a:r>
            <a:r>
              <a:rPr lang="de-DE" altLang="zh-CN" b="1" dirty="0">
                <a:solidFill>
                  <a:srgbClr val="0000C0"/>
                </a:solidFill>
                <a:latin typeface="Calibri" panose="020F0502020204030204" pitchFamily="34" charset="0"/>
              </a:rPr>
              <a:t>x</a:t>
            </a:r>
            <a:r>
              <a:rPr lang="de-DE" altLang="zh-CN" b="1" dirty="0">
                <a:solidFill>
                  <a:srgbClr val="000000"/>
                </a:solidFill>
                <a:latin typeface="Calibri" panose="020F0502020204030204" pitchFamily="34" charset="0"/>
              </a:rPr>
              <a:t>);</a:t>
            </a:r>
          </a:p>
          <a:p>
            <a:r>
              <a:rPr lang="de-DE" altLang="zh-CN" dirty="0">
                <a:solidFill>
                  <a:srgbClr val="000000"/>
                </a:solidFill>
                <a:latin typeface="Calibri" panose="020F0502020204030204" pitchFamily="34" charset="0"/>
              </a:rPr>
              <a:t>    System.</a:t>
            </a:r>
            <a:r>
              <a:rPr lang="de-DE" altLang="zh-CN" b="1" i="1" dirty="0">
                <a:solidFill>
                  <a:srgbClr val="0000C0"/>
                </a:solidFill>
                <a:latin typeface="Calibri" panose="020F0502020204030204" pitchFamily="34" charset="0"/>
              </a:rPr>
              <a:t>out</a:t>
            </a:r>
            <a:r>
              <a:rPr lang="de-DE" altLang="zh-CN" b="1" i="1" dirty="0">
                <a:solidFill>
                  <a:srgbClr val="000000"/>
                </a:solidFill>
                <a:latin typeface="Calibri" panose="020F0502020204030204" pitchFamily="34" charset="0"/>
              </a:rPr>
              <a:t>.</a:t>
            </a:r>
            <a:r>
              <a:rPr lang="de-DE" altLang="zh-CN" b="1" dirty="0">
                <a:solidFill>
                  <a:srgbClr val="000000"/>
                </a:solidFill>
                <a:latin typeface="Calibri" panose="020F0502020204030204" pitchFamily="34" charset="0"/>
              </a:rPr>
              <a:t>println(</a:t>
            </a:r>
            <a:r>
              <a:rPr lang="de-DE" altLang="zh-CN" b="1" dirty="0">
                <a:solidFill>
                  <a:srgbClr val="2A00FF"/>
                </a:solidFill>
                <a:latin typeface="Calibri" panose="020F0502020204030204" pitchFamily="34" charset="0"/>
              </a:rPr>
              <a:t>"ob2.x="</a:t>
            </a:r>
            <a:r>
              <a:rPr lang="de-DE" altLang="zh-CN" b="1" dirty="0">
                <a:solidFill>
                  <a:srgbClr val="000000"/>
                </a:solidFill>
                <a:latin typeface="Calibri" panose="020F0502020204030204" pitchFamily="34" charset="0"/>
              </a:rPr>
              <a:t> + </a:t>
            </a:r>
            <a:r>
              <a:rPr lang="de-DE" altLang="zh-CN" b="1" dirty="0">
                <a:solidFill>
                  <a:srgbClr val="6A3E3E"/>
                </a:solidFill>
                <a:latin typeface="Calibri" panose="020F0502020204030204" pitchFamily="34" charset="0"/>
              </a:rPr>
              <a:t>ob2</a:t>
            </a:r>
            <a:r>
              <a:rPr lang="de-DE" altLang="zh-CN" b="1" dirty="0">
                <a:solidFill>
                  <a:srgbClr val="000000"/>
                </a:solidFill>
                <a:latin typeface="Calibri" panose="020F0502020204030204" pitchFamily="34" charset="0"/>
              </a:rPr>
              <a:t>.</a:t>
            </a:r>
            <a:r>
              <a:rPr lang="de-DE" altLang="zh-CN" b="1" dirty="0">
                <a:solidFill>
                  <a:srgbClr val="0000C0"/>
                </a:solidFill>
                <a:latin typeface="Calibri" panose="020F0502020204030204" pitchFamily="34" charset="0"/>
              </a:rPr>
              <a:t>x</a:t>
            </a:r>
            <a:r>
              <a:rPr lang="de-DE"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p>
          <a:p>
            <a:r>
              <a:rPr lang="en-US" altLang="zh-CN" dirty="0">
                <a:solidFill>
                  <a:srgbClr val="3F7F5F"/>
                </a:solidFill>
                <a:latin typeface="Calibri" panose="020F0502020204030204" pitchFamily="34" charset="0"/>
              </a:rPr>
              <a:t>    //Change ob1.y to 19</a:t>
            </a:r>
          </a:p>
          <a:p>
            <a:r>
              <a:rPr lang="en-US" altLang="zh-CN" dirty="0">
                <a:solidFill>
                  <a:srgbClr val="6A3E3E"/>
                </a:solidFill>
                <a:latin typeface="Calibri" panose="020F0502020204030204" pitchFamily="34" charset="0"/>
              </a:rPr>
              <a:t>    ob1</a:t>
            </a:r>
            <a:r>
              <a:rPr lang="en-US" altLang="zh-CN" dirty="0">
                <a:solidFill>
                  <a:srgbClr val="000000"/>
                </a:solidFill>
                <a:latin typeface="Calibri" panose="020F0502020204030204" pitchFamily="34" charset="0"/>
              </a:rPr>
              <a:t>.</a:t>
            </a:r>
            <a:r>
              <a:rPr lang="en-US" altLang="zh-CN" i="1" u="sng" dirty="0">
                <a:solidFill>
                  <a:srgbClr val="0000C0"/>
                </a:solidFill>
                <a:latin typeface="Calibri" panose="020F0502020204030204" pitchFamily="34" charset="0"/>
              </a:rPr>
              <a:t>y</a:t>
            </a:r>
            <a:r>
              <a:rPr lang="en-US" altLang="zh-CN" i="1" u="sng" dirty="0">
                <a:solidFill>
                  <a:srgbClr val="000000"/>
                </a:solidFill>
                <a:latin typeface="Calibri" panose="020F0502020204030204" pitchFamily="34" charset="0"/>
              </a:rPr>
              <a:t> </a:t>
            </a:r>
            <a:r>
              <a:rPr lang="en-US" altLang="zh-CN" u="sng" dirty="0">
                <a:solidFill>
                  <a:srgbClr val="000000"/>
                </a:solidFill>
                <a:latin typeface="Calibri" panose="020F0502020204030204" pitchFamily="34" charset="0"/>
              </a:rPr>
              <a:t>= 19;</a:t>
            </a:r>
          </a:p>
          <a:p>
            <a:r>
              <a:rPr lang="de-DE" altLang="zh-CN" dirty="0">
                <a:solidFill>
                  <a:srgbClr val="000000"/>
                </a:solidFill>
                <a:latin typeface="Calibri" panose="020F0502020204030204" pitchFamily="34" charset="0"/>
              </a:rPr>
              <a:t>    System.</a:t>
            </a:r>
            <a:r>
              <a:rPr lang="de-DE" altLang="zh-CN" b="1" i="1" dirty="0">
                <a:solidFill>
                  <a:srgbClr val="0000C0"/>
                </a:solidFill>
                <a:latin typeface="Calibri" panose="020F0502020204030204" pitchFamily="34" charset="0"/>
              </a:rPr>
              <a:t>out</a:t>
            </a:r>
            <a:r>
              <a:rPr lang="de-DE" altLang="zh-CN" b="1" i="1" dirty="0">
                <a:solidFill>
                  <a:srgbClr val="000000"/>
                </a:solidFill>
                <a:latin typeface="Calibri" panose="020F0502020204030204" pitchFamily="34" charset="0"/>
              </a:rPr>
              <a:t>.</a:t>
            </a:r>
            <a:r>
              <a:rPr lang="de-DE" altLang="zh-CN" b="1" dirty="0">
                <a:solidFill>
                  <a:srgbClr val="000000"/>
                </a:solidFill>
                <a:latin typeface="Calibri" panose="020F0502020204030204" pitchFamily="34" charset="0"/>
              </a:rPr>
              <a:t>println(</a:t>
            </a:r>
            <a:r>
              <a:rPr lang="de-DE" altLang="zh-CN" b="1" dirty="0">
                <a:solidFill>
                  <a:srgbClr val="2A00FF"/>
                </a:solidFill>
                <a:latin typeface="Calibri" panose="020F0502020204030204" pitchFamily="34" charset="0"/>
              </a:rPr>
              <a:t>"ob2.y="</a:t>
            </a:r>
            <a:r>
              <a:rPr lang="de-DE" altLang="zh-CN" b="1" dirty="0">
                <a:solidFill>
                  <a:srgbClr val="000000"/>
                </a:solidFill>
                <a:latin typeface="Calibri" panose="020F0502020204030204" pitchFamily="34" charset="0"/>
              </a:rPr>
              <a:t> + </a:t>
            </a:r>
            <a:r>
              <a:rPr lang="de-DE" altLang="zh-CN" b="1" dirty="0">
                <a:solidFill>
                  <a:srgbClr val="6A3E3E"/>
                </a:solidFill>
                <a:latin typeface="Calibri" panose="020F0502020204030204" pitchFamily="34" charset="0"/>
              </a:rPr>
              <a:t>ob2</a:t>
            </a:r>
            <a:r>
              <a:rPr lang="de-DE" altLang="zh-CN" b="1" i="1" dirty="0">
                <a:solidFill>
                  <a:srgbClr val="000000"/>
                </a:solidFill>
                <a:latin typeface="Calibri" panose="020F0502020204030204" pitchFamily="34" charset="0"/>
              </a:rPr>
              <a:t>.</a:t>
            </a:r>
            <a:r>
              <a:rPr lang="de-DE" altLang="zh-CN" b="1" i="1" u="sng" dirty="0">
                <a:solidFill>
                  <a:srgbClr val="0000C0"/>
                </a:solidFill>
                <a:latin typeface="Calibri" panose="020F0502020204030204" pitchFamily="34" charset="0"/>
              </a:rPr>
              <a:t>y</a:t>
            </a:r>
            <a:r>
              <a:rPr lang="de-DE" altLang="zh-CN" b="1" u="sng"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p>
          <a:p>
            <a:r>
              <a:rPr lang="en-US" altLang="zh-CN" dirty="0">
                <a:solidFill>
                  <a:srgbClr val="3F7F5F"/>
                </a:solidFill>
                <a:latin typeface="Calibri" panose="020F0502020204030204" pitchFamily="34" charset="0"/>
              </a:rPr>
              <a:t>    //Change y to 100</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StaticDemo.</a:t>
            </a:r>
            <a:r>
              <a:rPr lang="en-US" altLang="zh-CN" i="1" dirty="0" err="1">
                <a:solidFill>
                  <a:srgbClr val="0000C0"/>
                </a:solidFill>
                <a:latin typeface="Calibri" panose="020F0502020204030204" pitchFamily="34" charset="0"/>
              </a:rPr>
              <a:t>y</a:t>
            </a:r>
            <a:r>
              <a:rPr lang="en-US" altLang="zh-CN" i="1" dirty="0">
                <a:solidFill>
                  <a:srgbClr val="000000"/>
                </a:solidFill>
                <a:latin typeface="Calibri" panose="020F0502020204030204" pitchFamily="34" charset="0"/>
              </a:rPr>
              <a:t> </a:t>
            </a:r>
            <a:r>
              <a:rPr lang="en-US" altLang="zh-CN" dirty="0">
                <a:solidFill>
                  <a:srgbClr val="000000"/>
                </a:solidFill>
                <a:latin typeface="Calibri" panose="020F0502020204030204" pitchFamily="34" charset="0"/>
              </a:rPr>
              <a:t>= 100;</a:t>
            </a:r>
          </a:p>
          <a:p>
            <a:r>
              <a:rPr lang="de-DE" altLang="zh-CN" dirty="0">
                <a:solidFill>
                  <a:srgbClr val="000000"/>
                </a:solidFill>
                <a:latin typeface="Calibri" panose="020F0502020204030204" pitchFamily="34" charset="0"/>
              </a:rPr>
              <a:t>    System.</a:t>
            </a:r>
            <a:r>
              <a:rPr lang="de-DE" altLang="zh-CN" b="1" i="1" dirty="0">
                <a:solidFill>
                  <a:srgbClr val="0000C0"/>
                </a:solidFill>
                <a:latin typeface="Calibri" panose="020F0502020204030204" pitchFamily="34" charset="0"/>
              </a:rPr>
              <a:t>out</a:t>
            </a:r>
            <a:r>
              <a:rPr lang="de-DE" altLang="zh-CN" b="1" i="1" dirty="0">
                <a:solidFill>
                  <a:srgbClr val="000000"/>
                </a:solidFill>
                <a:latin typeface="Calibri" panose="020F0502020204030204" pitchFamily="34" charset="0"/>
              </a:rPr>
              <a:t>.</a:t>
            </a:r>
            <a:r>
              <a:rPr lang="de-DE" altLang="zh-CN" b="1" dirty="0">
                <a:solidFill>
                  <a:srgbClr val="000000"/>
                </a:solidFill>
                <a:latin typeface="Calibri" panose="020F0502020204030204" pitchFamily="34" charset="0"/>
              </a:rPr>
              <a:t>println(</a:t>
            </a:r>
            <a:r>
              <a:rPr lang="de-DE" altLang="zh-CN" b="1" dirty="0">
                <a:solidFill>
                  <a:srgbClr val="2A00FF"/>
                </a:solidFill>
                <a:latin typeface="Calibri" panose="020F0502020204030204" pitchFamily="34" charset="0"/>
              </a:rPr>
              <a:t>"ob1.sum(): "</a:t>
            </a:r>
            <a:r>
              <a:rPr lang="de-DE" altLang="zh-CN" b="1" dirty="0">
                <a:solidFill>
                  <a:srgbClr val="000000"/>
                </a:solidFill>
                <a:latin typeface="Calibri" panose="020F0502020204030204" pitchFamily="34" charset="0"/>
              </a:rPr>
              <a:t> + </a:t>
            </a:r>
            <a:r>
              <a:rPr lang="de-DE" altLang="zh-CN" b="1" dirty="0">
                <a:solidFill>
                  <a:srgbClr val="6A3E3E"/>
                </a:solidFill>
                <a:latin typeface="Calibri" panose="020F0502020204030204" pitchFamily="34" charset="0"/>
              </a:rPr>
              <a:t>ob1</a:t>
            </a:r>
            <a:r>
              <a:rPr lang="de-DE" altLang="zh-CN" b="1" dirty="0">
                <a:solidFill>
                  <a:srgbClr val="000000"/>
                </a:solidFill>
                <a:latin typeface="Calibri" panose="020F0502020204030204" pitchFamily="34" charset="0"/>
              </a:rPr>
              <a:t>.sum());</a:t>
            </a:r>
          </a:p>
          <a:p>
            <a:r>
              <a:rPr lang="de-DE" altLang="zh-CN" dirty="0">
                <a:solidFill>
                  <a:srgbClr val="000000"/>
                </a:solidFill>
                <a:latin typeface="Calibri" panose="020F0502020204030204" pitchFamily="34" charset="0"/>
              </a:rPr>
              <a:t>    System.</a:t>
            </a:r>
            <a:r>
              <a:rPr lang="de-DE" altLang="zh-CN" b="1" i="1" dirty="0">
                <a:solidFill>
                  <a:srgbClr val="0000C0"/>
                </a:solidFill>
                <a:latin typeface="Calibri" panose="020F0502020204030204" pitchFamily="34" charset="0"/>
              </a:rPr>
              <a:t>out</a:t>
            </a:r>
            <a:r>
              <a:rPr lang="de-DE" altLang="zh-CN" b="1" i="1" dirty="0">
                <a:solidFill>
                  <a:srgbClr val="000000"/>
                </a:solidFill>
                <a:latin typeface="Calibri" panose="020F0502020204030204" pitchFamily="34" charset="0"/>
              </a:rPr>
              <a:t>.</a:t>
            </a:r>
            <a:r>
              <a:rPr lang="de-DE" altLang="zh-CN" b="1" dirty="0">
                <a:solidFill>
                  <a:srgbClr val="000000"/>
                </a:solidFill>
                <a:latin typeface="Calibri" panose="020F0502020204030204" pitchFamily="34" charset="0"/>
              </a:rPr>
              <a:t>println(</a:t>
            </a:r>
            <a:r>
              <a:rPr lang="de-DE" altLang="zh-CN" b="1" dirty="0">
                <a:solidFill>
                  <a:srgbClr val="2A00FF"/>
                </a:solidFill>
                <a:latin typeface="Calibri" panose="020F0502020204030204" pitchFamily="34" charset="0"/>
              </a:rPr>
              <a:t>"ob2.sum(): "</a:t>
            </a:r>
            <a:r>
              <a:rPr lang="de-DE" altLang="zh-CN" b="1" dirty="0">
                <a:solidFill>
                  <a:srgbClr val="000000"/>
                </a:solidFill>
                <a:latin typeface="Calibri" panose="020F0502020204030204" pitchFamily="34" charset="0"/>
              </a:rPr>
              <a:t> + </a:t>
            </a:r>
            <a:r>
              <a:rPr lang="de-DE" altLang="zh-CN" b="1" dirty="0">
                <a:solidFill>
                  <a:srgbClr val="6A3E3E"/>
                </a:solidFill>
                <a:latin typeface="Calibri" panose="020F0502020204030204" pitchFamily="34" charset="0"/>
              </a:rPr>
              <a:t>ob2</a:t>
            </a:r>
            <a:r>
              <a:rPr lang="de-DE" altLang="zh-CN" b="1" dirty="0">
                <a:solidFill>
                  <a:srgbClr val="000000"/>
                </a:solidFill>
                <a:latin typeface="Calibri" panose="020F0502020204030204" pitchFamily="34" charset="0"/>
              </a:rPr>
              <a:t>.sum());</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Tree>
    <p:extLst>
      <p:ext uri="{BB962C8B-B14F-4D97-AF65-F5344CB8AC3E}">
        <p14:creationId xmlns:p14="http://schemas.microsoft.com/office/powerpoint/2010/main" val="2491988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A210F6-A6B4-4039-9BCE-477CFE1709FE}"/>
              </a:ext>
            </a:extLst>
          </p:cNvPr>
          <p:cNvSpPr>
            <a:spLocks noGrp="1"/>
          </p:cNvSpPr>
          <p:nvPr>
            <p:ph type="title"/>
          </p:nvPr>
        </p:nvSpPr>
        <p:spPr/>
        <p:txBody>
          <a:bodyPr/>
          <a:lstStyle/>
          <a:p>
            <a:r>
              <a:rPr lang="en-US" altLang="zh-CN" b="1" dirty="0"/>
              <a:t>Controlling Access to Class Members</a:t>
            </a:r>
            <a:endParaRPr lang="zh-CN" altLang="en-US" dirty="0"/>
          </a:p>
        </p:txBody>
      </p:sp>
      <p:sp>
        <p:nvSpPr>
          <p:cNvPr id="3" name="内容占位符 2">
            <a:extLst>
              <a:ext uri="{FF2B5EF4-FFF2-40B4-BE49-F238E27FC236}">
                <a16:creationId xmlns:a16="http://schemas.microsoft.com/office/drawing/2014/main" id="{F6356DC1-8BE1-41C5-9021-6E47365EE42E}"/>
              </a:ext>
            </a:extLst>
          </p:cNvPr>
          <p:cNvSpPr>
            <a:spLocks noGrp="1"/>
          </p:cNvSpPr>
          <p:nvPr>
            <p:ph idx="1"/>
          </p:nvPr>
        </p:nvSpPr>
        <p:spPr/>
        <p:txBody>
          <a:bodyPr/>
          <a:lstStyle/>
          <a:p>
            <a:r>
              <a:rPr lang="en-US" altLang="zh-CN" dirty="0"/>
              <a:t>In Java, there are two basic types of class members: </a:t>
            </a:r>
            <a:r>
              <a:rPr lang="en-US" altLang="zh-CN" b="1" dirty="0"/>
              <a:t>public</a:t>
            </a:r>
            <a:r>
              <a:rPr lang="en-US" altLang="zh-CN" dirty="0"/>
              <a:t> and </a:t>
            </a:r>
            <a:r>
              <a:rPr lang="en-US" altLang="zh-CN" b="1" dirty="0"/>
              <a:t>private</a:t>
            </a:r>
            <a:r>
              <a:rPr lang="en-US" altLang="zh-CN" dirty="0"/>
              <a:t>. </a:t>
            </a:r>
          </a:p>
          <a:p>
            <a:r>
              <a:rPr lang="en-US" altLang="zh-CN" dirty="0"/>
              <a:t>A </a:t>
            </a:r>
            <a:r>
              <a:rPr lang="en-US" altLang="zh-CN" b="1" dirty="0"/>
              <a:t>public</a:t>
            </a:r>
            <a:r>
              <a:rPr lang="en-US" altLang="zh-CN" dirty="0"/>
              <a:t> member can be freely accessed by code defined outside of its class. </a:t>
            </a:r>
          </a:p>
          <a:p>
            <a:r>
              <a:rPr lang="en-US" altLang="zh-CN" dirty="0"/>
              <a:t>A </a:t>
            </a:r>
            <a:r>
              <a:rPr lang="en-US" altLang="zh-CN" b="1" dirty="0"/>
              <a:t>private</a:t>
            </a:r>
            <a:r>
              <a:rPr lang="en-US" altLang="zh-CN" dirty="0"/>
              <a:t> member can be accessed only by other methods defined by its class.</a:t>
            </a:r>
            <a:endParaRPr lang="zh-CN" altLang="en-US" dirty="0"/>
          </a:p>
        </p:txBody>
      </p:sp>
    </p:spTree>
    <p:extLst>
      <p:ext uri="{BB962C8B-B14F-4D97-AF65-F5344CB8AC3E}">
        <p14:creationId xmlns:p14="http://schemas.microsoft.com/office/powerpoint/2010/main" val="1403946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3F1964-7054-4844-90A7-D73BF760DBE0}"/>
              </a:ext>
            </a:extLst>
          </p:cNvPr>
          <p:cNvSpPr>
            <a:spLocks noGrp="1"/>
          </p:cNvSpPr>
          <p:nvPr>
            <p:ph type="title"/>
          </p:nvPr>
        </p:nvSpPr>
        <p:spPr/>
        <p:txBody>
          <a:bodyPr/>
          <a:lstStyle/>
          <a:p>
            <a:r>
              <a:rPr lang="en-US" altLang="zh-CN" b="1" dirty="0"/>
              <a:t>Static Variable</a:t>
            </a:r>
            <a:endParaRPr lang="zh-CN" altLang="en-US" b="1" dirty="0"/>
          </a:p>
        </p:txBody>
      </p:sp>
      <p:sp>
        <p:nvSpPr>
          <p:cNvPr id="4" name="矩形 3">
            <a:extLst>
              <a:ext uri="{FF2B5EF4-FFF2-40B4-BE49-F238E27FC236}">
                <a16:creationId xmlns:a16="http://schemas.microsoft.com/office/drawing/2014/main" id="{1AF285F2-202B-4DE9-A9BE-53C1103106D0}"/>
              </a:ext>
            </a:extLst>
          </p:cNvPr>
          <p:cNvSpPr/>
          <p:nvPr/>
        </p:nvSpPr>
        <p:spPr bwMode="auto">
          <a:xfrm>
            <a:off x="492369" y="3705161"/>
            <a:ext cx="8046720" cy="2944837"/>
          </a:xfrm>
          <a:prstGeom prst="rect">
            <a:avLst/>
          </a:prstGeom>
          <a:no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5" name="文本框 4">
            <a:extLst>
              <a:ext uri="{FF2B5EF4-FFF2-40B4-BE49-F238E27FC236}">
                <a16:creationId xmlns:a16="http://schemas.microsoft.com/office/drawing/2014/main" id="{E9786872-E372-4963-AA1F-2B40E02F86AF}"/>
              </a:ext>
            </a:extLst>
          </p:cNvPr>
          <p:cNvSpPr txBox="1"/>
          <p:nvPr/>
        </p:nvSpPr>
        <p:spPr>
          <a:xfrm>
            <a:off x="502916" y="3198167"/>
            <a:ext cx="1561514" cy="461665"/>
          </a:xfrm>
          <a:prstGeom prst="rect">
            <a:avLst/>
          </a:prstGeom>
          <a:noFill/>
        </p:spPr>
        <p:txBody>
          <a:bodyPr wrap="square" rtlCol="0">
            <a:spAutoFit/>
          </a:bodyPr>
          <a:lstStyle/>
          <a:p>
            <a:r>
              <a:rPr lang="en-US" altLang="zh-CN" sz="2400" i="1" dirty="0"/>
              <a:t>Memory</a:t>
            </a:r>
            <a:endParaRPr lang="zh-CN" altLang="en-US" sz="2400" i="1" dirty="0"/>
          </a:p>
        </p:txBody>
      </p:sp>
      <p:sp>
        <p:nvSpPr>
          <p:cNvPr id="6" name="矩形 5">
            <a:extLst>
              <a:ext uri="{FF2B5EF4-FFF2-40B4-BE49-F238E27FC236}">
                <a16:creationId xmlns:a16="http://schemas.microsoft.com/office/drawing/2014/main" id="{395C4A89-43DF-47A5-94A2-7BC9C82CAE4D}"/>
              </a:ext>
            </a:extLst>
          </p:cNvPr>
          <p:cNvSpPr/>
          <p:nvPr/>
        </p:nvSpPr>
        <p:spPr>
          <a:xfrm>
            <a:off x="2286000" y="1382632"/>
            <a:ext cx="3650566" cy="2031325"/>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StaticDemo</a:t>
            </a:r>
            <a:r>
              <a:rPr lang="en-US" altLang="zh-CN" b="1"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int</a:t>
            </a:r>
            <a:r>
              <a:rPr lang="en-US" altLang="zh-CN" b="1" dirty="0">
                <a:solidFill>
                  <a:srgbClr val="000000"/>
                </a:solidFill>
                <a:latin typeface="Calibri" panose="020F0502020204030204" pitchFamily="34" charset="0"/>
              </a:rPr>
              <a:t> </a:t>
            </a:r>
            <a:r>
              <a:rPr lang="en-US" altLang="zh-CN" b="1" dirty="0">
                <a:solidFill>
                  <a:srgbClr val="0000C0"/>
                </a:solidFill>
                <a:latin typeface="Calibri" panose="020F0502020204030204" pitchFamily="34" charset="0"/>
              </a:rPr>
              <a:t>x</a:t>
            </a:r>
            <a:r>
              <a:rPr lang="en-US" altLang="zh-CN" b="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static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int</a:t>
            </a:r>
            <a:r>
              <a:rPr lang="en-US" altLang="zh-CN" b="1" dirty="0">
                <a:solidFill>
                  <a:srgbClr val="000000"/>
                </a:solidFill>
                <a:latin typeface="Calibri" panose="020F0502020204030204" pitchFamily="34" charset="0"/>
              </a:rPr>
              <a:t> </a:t>
            </a:r>
            <a:r>
              <a:rPr lang="en-US" altLang="zh-CN" b="1" i="1" dirty="0">
                <a:solidFill>
                  <a:srgbClr val="0000C0"/>
                </a:solidFill>
                <a:latin typeface="Calibri" panose="020F0502020204030204" pitchFamily="34" charset="0"/>
              </a:rPr>
              <a:t>y</a:t>
            </a:r>
            <a:r>
              <a:rPr lang="en-US" altLang="zh-CN" b="1" i="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int</a:t>
            </a:r>
            <a:r>
              <a:rPr lang="en-US" altLang="zh-CN" b="1" dirty="0">
                <a:solidFill>
                  <a:srgbClr val="000000"/>
                </a:solidFill>
                <a:latin typeface="Calibri" panose="020F0502020204030204" pitchFamily="34" charset="0"/>
              </a:rPr>
              <a:t> sum() {</a:t>
            </a:r>
          </a:p>
          <a:p>
            <a:r>
              <a:rPr lang="en-US" altLang="zh-CN" b="1" dirty="0">
                <a:solidFill>
                  <a:srgbClr val="7F0055"/>
                </a:solidFill>
                <a:latin typeface="Calibri" panose="020F0502020204030204" pitchFamily="34" charset="0"/>
              </a:rPr>
              <a:t>    return</a:t>
            </a:r>
            <a:r>
              <a:rPr lang="en-US" altLang="zh-CN" b="1" dirty="0">
                <a:solidFill>
                  <a:srgbClr val="000000"/>
                </a:solidFill>
                <a:latin typeface="Calibri" panose="020F0502020204030204" pitchFamily="34" charset="0"/>
              </a:rPr>
              <a:t> </a:t>
            </a:r>
            <a:r>
              <a:rPr lang="en-US" altLang="zh-CN" b="1" dirty="0">
                <a:solidFill>
                  <a:srgbClr val="0000C0"/>
                </a:solidFill>
                <a:latin typeface="Calibri" panose="020F0502020204030204" pitchFamily="34" charset="0"/>
              </a:rPr>
              <a:t>x</a:t>
            </a:r>
            <a:r>
              <a:rPr lang="en-US" altLang="zh-CN" b="1" dirty="0">
                <a:solidFill>
                  <a:srgbClr val="000000"/>
                </a:solidFill>
                <a:latin typeface="Calibri" panose="020F0502020204030204" pitchFamily="34" charset="0"/>
              </a:rPr>
              <a:t> + </a:t>
            </a:r>
            <a:r>
              <a:rPr lang="en-US" altLang="zh-CN" b="1" i="1" dirty="0">
                <a:solidFill>
                  <a:srgbClr val="0000C0"/>
                </a:solidFill>
                <a:latin typeface="Calibri" panose="020F0502020204030204" pitchFamily="34" charset="0"/>
              </a:rPr>
              <a:t>y</a:t>
            </a:r>
            <a:r>
              <a:rPr lang="en-US" altLang="zh-CN" b="1" i="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
        <p:nvSpPr>
          <p:cNvPr id="7" name="矩形 6">
            <a:extLst>
              <a:ext uri="{FF2B5EF4-FFF2-40B4-BE49-F238E27FC236}">
                <a16:creationId xmlns:a16="http://schemas.microsoft.com/office/drawing/2014/main" id="{C77C648E-2103-41EF-9E84-56231B32F4D2}"/>
              </a:ext>
            </a:extLst>
          </p:cNvPr>
          <p:cNvSpPr/>
          <p:nvPr/>
        </p:nvSpPr>
        <p:spPr bwMode="auto">
          <a:xfrm>
            <a:off x="5458265" y="5425133"/>
            <a:ext cx="1266092" cy="492369"/>
          </a:xfrm>
          <a:prstGeom prst="rect">
            <a:avLst/>
          </a:prstGeom>
          <a:ln w="1270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8" name="矩形 7">
            <a:extLst>
              <a:ext uri="{FF2B5EF4-FFF2-40B4-BE49-F238E27FC236}">
                <a16:creationId xmlns:a16="http://schemas.microsoft.com/office/drawing/2014/main" id="{DED3AD57-F68D-49CD-B540-BFA7E5F8CA7E}"/>
              </a:ext>
            </a:extLst>
          </p:cNvPr>
          <p:cNvSpPr/>
          <p:nvPr/>
        </p:nvSpPr>
        <p:spPr bwMode="auto">
          <a:xfrm>
            <a:off x="4111283" y="5425133"/>
            <a:ext cx="601394" cy="492369"/>
          </a:xfrm>
          <a:prstGeom prst="rect">
            <a:avLst/>
          </a:prstGeom>
          <a:ln w="1270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19</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9" name="矩形 8">
            <a:extLst>
              <a:ext uri="{FF2B5EF4-FFF2-40B4-BE49-F238E27FC236}">
                <a16:creationId xmlns:a16="http://schemas.microsoft.com/office/drawing/2014/main" id="{AB0A9F75-4173-4062-9BFC-8C8D4981089A}"/>
              </a:ext>
            </a:extLst>
          </p:cNvPr>
          <p:cNvSpPr/>
          <p:nvPr/>
        </p:nvSpPr>
        <p:spPr bwMode="auto">
          <a:xfrm>
            <a:off x="2064430" y="5425133"/>
            <a:ext cx="1269613" cy="492369"/>
          </a:xfrm>
          <a:prstGeom prst="rect">
            <a:avLst/>
          </a:prstGeom>
          <a:ln w="1270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10" name="矩形 9">
            <a:extLst>
              <a:ext uri="{FF2B5EF4-FFF2-40B4-BE49-F238E27FC236}">
                <a16:creationId xmlns:a16="http://schemas.microsoft.com/office/drawing/2014/main" id="{81C39546-8FA5-499F-A7A7-E68DB755F1F2}"/>
              </a:ext>
            </a:extLst>
          </p:cNvPr>
          <p:cNvSpPr/>
          <p:nvPr/>
        </p:nvSpPr>
        <p:spPr bwMode="auto">
          <a:xfrm>
            <a:off x="5785339" y="4540978"/>
            <a:ext cx="611944" cy="492369"/>
          </a:xfrm>
          <a:prstGeom prst="rect">
            <a:avLst/>
          </a:prstGeom>
          <a:ln w="1270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20</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11" name="矩形 10">
            <a:extLst>
              <a:ext uri="{FF2B5EF4-FFF2-40B4-BE49-F238E27FC236}">
                <a16:creationId xmlns:a16="http://schemas.microsoft.com/office/drawing/2014/main" id="{E377D022-7275-458E-8EB6-C157C773F35E}"/>
              </a:ext>
            </a:extLst>
          </p:cNvPr>
          <p:cNvSpPr/>
          <p:nvPr/>
        </p:nvSpPr>
        <p:spPr bwMode="auto">
          <a:xfrm>
            <a:off x="2400299" y="4641560"/>
            <a:ext cx="611945" cy="492369"/>
          </a:xfrm>
          <a:prstGeom prst="rect">
            <a:avLst/>
          </a:prstGeom>
          <a:ln w="1270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Times New Roman" pitchFamily="18" charset="0"/>
                <a:ea typeface="宋体" pitchFamily="2" charset="-122"/>
              </a:rPr>
              <a:t>10</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13" name="直接连接符 12">
            <a:extLst>
              <a:ext uri="{FF2B5EF4-FFF2-40B4-BE49-F238E27FC236}">
                <a16:creationId xmlns:a16="http://schemas.microsoft.com/office/drawing/2014/main" id="{8E55D00D-78C9-4186-944D-4901C959D2F3}"/>
              </a:ext>
            </a:extLst>
          </p:cNvPr>
          <p:cNvCxnSpPr>
            <a:cxnSpLocks/>
            <a:stCxn id="9" idx="0"/>
            <a:endCxn id="11" idx="2"/>
          </p:cNvCxnSpPr>
          <p:nvPr/>
        </p:nvCxnSpPr>
        <p:spPr bwMode="auto">
          <a:xfrm flipV="1">
            <a:off x="2699237" y="5133929"/>
            <a:ext cx="7035" cy="29120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16">
            <a:extLst>
              <a:ext uri="{FF2B5EF4-FFF2-40B4-BE49-F238E27FC236}">
                <a16:creationId xmlns:a16="http://schemas.microsoft.com/office/drawing/2014/main" id="{31F1354A-7117-4D0E-8579-B5B60533A456}"/>
              </a:ext>
            </a:extLst>
          </p:cNvPr>
          <p:cNvCxnSpPr>
            <a:cxnSpLocks/>
            <a:stCxn id="7" idx="0"/>
            <a:endCxn id="10" idx="2"/>
          </p:cNvCxnSpPr>
          <p:nvPr/>
        </p:nvCxnSpPr>
        <p:spPr bwMode="auto">
          <a:xfrm flipV="1">
            <a:off x="6091311" y="5033347"/>
            <a:ext cx="0" cy="39178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a:extLst>
              <a:ext uri="{FF2B5EF4-FFF2-40B4-BE49-F238E27FC236}">
                <a16:creationId xmlns:a16="http://schemas.microsoft.com/office/drawing/2014/main" id="{578F066D-C843-4C66-B0DC-ED070C2FAA6A}"/>
              </a:ext>
            </a:extLst>
          </p:cNvPr>
          <p:cNvCxnSpPr>
            <a:stCxn id="9" idx="3"/>
            <a:endCxn id="8" idx="1"/>
          </p:cNvCxnSpPr>
          <p:nvPr/>
        </p:nvCxnSpPr>
        <p:spPr bwMode="auto">
          <a:xfrm>
            <a:off x="3334043" y="5671318"/>
            <a:ext cx="777240" cy="0"/>
          </a:xfrm>
          <a:prstGeom prst="line">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2" name="直接连接符 21">
            <a:extLst>
              <a:ext uri="{FF2B5EF4-FFF2-40B4-BE49-F238E27FC236}">
                <a16:creationId xmlns:a16="http://schemas.microsoft.com/office/drawing/2014/main" id="{BC2C4DDC-6A2C-4BC5-AA96-12176558A95A}"/>
              </a:ext>
            </a:extLst>
          </p:cNvPr>
          <p:cNvCxnSpPr>
            <a:stCxn id="7" idx="1"/>
            <a:endCxn id="8" idx="3"/>
          </p:cNvCxnSpPr>
          <p:nvPr/>
        </p:nvCxnSpPr>
        <p:spPr bwMode="auto">
          <a:xfrm flipH="1">
            <a:off x="4712677" y="5671318"/>
            <a:ext cx="74558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文本框 22">
            <a:extLst>
              <a:ext uri="{FF2B5EF4-FFF2-40B4-BE49-F238E27FC236}">
                <a16:creationId xmlns:a16="http://schemas.microsoft.com/office/drawing/2014/main" id="{E16AC675-B297-4E22-9102-C6D3570A0488}"/>
              </a:ext>
            </a:extLst>
          </p:cNvPr>
          <p:cNvSpPr txBox="1"/>
          <p:nvPr/>
        </p:nvSpPr>
        <p:spPr>
          <a:xfrm>
            <a:off x="6756010" y="5503217"/>
            <a:ext cx="713935" cy="461665"/>
          </a:xfrm>
          <a:prstGeom prst="rect">
            <a:avLst/>
          </a:prstGeom>
          <a:noFill/>
        </p:spPr>
        <p:txBody>
          <a:bodyPr wrap="square" rtlCol="0">
            <a:spAutoFit/>
          </a:bodyPr>
          <a:lstStyle/>
          <a:p>
            <a:pPr algn="ctr"/>
            <a:r>
              <a:rPr lang="en-US" altLang="zh-CN" sz="2400" dirty="0"/>
              <a:t>ob2</a:t>
            </a:r>
            <a:endParaRPr lang="zh-CN" altLang="en-US" sz="2400" dirty="0"/>
          </a:p>
        </p:txBody>
      </p:sp>
      <p:sp>
        <p:nvSpPr>
          <p:cNvPr id="24" name="文本框 23">
            <a:extLst>
              <a:ext uri="{FF2B5EF4-FFF2-40B4-BE49-F238E27FC236}">
                <a16:creationId xmlns:a16="http://schemas.microsoft.com/office/drawing/2014/main" id="{7FBB3E2C-71F4-4C9C-8D7B-9A76FBE476AB}"/>
              </a:ext>
            </a:extLst>
          </p:cNvPr>
          <p:cNvSpPr txBox="1"/>
          <p:nvPr/>
        </p:nvSpPr>
        <p:spPr>
          <a:xfrm>
            <a:off x="1248504" y="5440484"/>
            <a:ext cx="713935" cy="461665"/>
          </a:xfrm>
          <a:prstGeom prst="rect">
            <a:avLst/>
          </a:prstGeom>
          <a:noFill/>
        </p:spPr>
        <p:txBody>
          <a:bodyPr wrap="square" rtlCol="0">
            <a:spAutoFit/>
          </a:bodyPr>
          <a:lstStyle/>
          <a:p>
            <a:pPr algn="ctr"/>
            <a:r>
              <a:rPr lang="en-US" altLang="zh-CN" sz="2400" dirty="0"/>
              <a:t>ob1</a:t>
            </a:r>
            <a:endParaRPr lang="zh-CN" altLang="en-US" sz="2400" dirty="0"/>
          </a:p>
        </p:txBody>
      </p:sp>
      <p:sp>
        <p:nvSpPr>
          <p:cNvPr id="25" name="文本框 24">
            <a:extLst>
              <a:ext uri="{FF2B5EF4-FFF2-40B4-BE49-F238E27FC236}">
                <a16:creationId xmlns:a16="http://schemas.microsoft.com/office/drawing/2014/main" id="{5A0DE868-BE5C-434D-A520-8D5E4E30A0E5}"/>
              </a:ext>
            </a:extLst>
          </p:cNvPr>
          <p:cNvSpPr txBox="1"/>
          <p:nvPr/>
        </p:nvSpPr>
        <p:spPr>
          <a:xfrm>
            <a:off x="2400299" y="4149191"/>
            <a:ext cx="713935" cy="461665"/>
          </a:xfrm>
          <a:prstGeom prst="rect">
            <a:avLst/>
          </a:prstGeom>
          <a:noFill/>
        </p:spPr>
        <p:txBody>
          <a:bodyPr wrap="square" rtlCol="0">
            <a:spAutoFit/>
          </a:bodyPr>
          <a:lstStyle/>
          <a:p>
            <a:pPr algn="ctr"/>
            <a:r>
              <a:rPr lang="en-US" altLang="zh-CN" sz="2400" dirty="0"/>
              <a:t>x</a:t>
            </a:r>
            <a:endParaRPr lang="zh-CN" altLang="en-US" sz="2400" dirty="0"/>
          </a:p>
        </p:txBody>
      </p:sp>
      <p:sp>
        <p:nvSpPr>
          <p:cNvPr id="26" name="文本框 25">
            <a:extLst>
              <a:ext uri="{FF2B5EF4-FFF2-40B4-BE49-F238E27FC236}">
                <a16:creationId xmlns:a16="http://schemas.microsoft.com/office/drawing/2014/main" id="{85F74D42-6157-4F44-AAA8-546530B70724}"/>
              </a:ext>
            </a:extLst>
          </p:cNvPr>
          <p:cNvSpPr txBox="1"/>
          <p:nvPr/>
        </p:nvSpPr>
        <p:spPr>
          <a:xfrm>
            <a:off x="4084906" y="4903096"/>
            <a:ext cx="713935" cy="461665"/>
          </a:xfrm>
          <a:prstGeom prst="rect">
            <a:avLst/>
          </a:prstGeom>
          <a:noFill/>
        </p:spPr>
        <p:txBody>
          <a:bodyPr wrap="square" rtlCol="0">
            <a:spAutoFit/>
          </a:bodyPr>
          <a:lstStyle/>
          <a:p>
            <a:pPr algn="ctr"/>
            <a:r>
              <a:rPr lang="en-US" altLang="zh-CN" sz="2400" dirty="0"/>
              <a:t>y</a:t>
            </a:r>
            <a:endParaRPr lang="zh-CN" altLang="en-US" sz="2400" dirty="0"/>
          </a:p>
        </p:txBody>
      </p:sp>
      <p:sp>
        <p:nvSpPr>
          <p:cNvPr id="27" name="文本框 26">
            <a:extLst>
              <a:ext uri="{FF2B5EF4-FFF2-40B4-BE49-F238E27FC236}">
                <a16:creationId xmlns:a16="http://schemas.microsoft.com/office/drawing/2014/main" id="{591F51B8-152D-450A-B166-371B84E2CC6C}"/>
              </a:ext>
            </a:extLst>
          </p:cNvPr>
          <p:cNvSpPr txBox="1"/>
          <p:nvPr/>
        </p:nvSpPr>
        <p:spPr>
          <a:xfrm>
            <a:off x="5718518" y="4114253"/>
            <a:ext cx="713935" cy="461665"/>
          </a:xfrm>
          <a:prstGeom prst="rect">
            <a:avLst/>
          </a:prstGeom>
          <a:noFill/>
        </p:spPr>
        <p:txBody>
          <a:bodyPr wrap="square" rtlCol="0">
            <a:spAutoFit/>
          </a:bodyPr>
          <a:lstStyle/>
          <a:p>
            <a:pPr algn="ctr"/>
            <a:r>
              <a:rPr lang="en-US" altLang="zh-CN" sz="2400" dirty="0"/>
              <a:t>x</a:t>
            </a:r>
            <a:endParaRPr lang="zh-CN" altLang="en-US" sz="2400" dirty="0"/>
          </a:p>
        </p:txBody>
      </p:sp>
    </p:spTree>
    <p:extLst>
      <p:ext uri="{BB962C8B-B14F-4D97-AF65-F5344CB8AC3E}">
        <p14:creationId xmlns:p14="http://schemas.microsoft.com/office/powerpoint/2010/main" val="17933587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C85BF0-F3EF-4E98-96EE-BED7486E3BA7}"/>
              </a:ext>
            </a:extLst>
          </p:cNvPr>
          <p:cNvSpPr>
            <a:spLocks noGrp="1"/>
          </p:cNvSpPr>
          <p:nvPr>
            <p:ph type="title"/>
          </p:nvPr>
        </p:nvSpPr>
        <p:spPr/>
        <p:txBody>
          <a:bodyPr/>
          <a:lstStyle/>
          <a:p>
            <a:r>
              <a:rPr lang="en-US" altLang="zh-CN" b="1" dirty="0"/>
              <a:t>Static Method</a:t>
            </a:r>
            <a:endParaRPr lang="zh-CN" altLang="en-US" b="1" dirty="0"/>
          </a:p>
        </p:txBody>
      </p:sp>
      <p:sp>
        <p:nvSpPr>
          <p:cNvPr id="3" name="内容占位符 2">
            <a:extLst>
              <a:ext uri="{FF2B5EF4-FFF2-40B4-BE49-F238E27FC236}">
                <a16:creationId xmlns:a16="http://schemas.microsoft.com/office/drawing/2014/main" id="{34C09AA0-71EF-455D-BCDD-AE457BD4511C}"/>
              </a:ext>
            </a:extLst>
          </p:cNvPr>
          <p:cNvSpPr>
            <a:spLocks noGrp="1"/>
          </p:cNvSpPr>
          <p:nvPr>
            <p:ph idx="1"/>
          </p:nvPr>
        </p:nvSpPr>
        <p:spPr>
          <a:xfrm>
            <a:off x="575603" y="1447800"/>
            <a:ext cx="7772400" cy="1007012"/>
          </a:xfrm>
        </p:spPr>
        <p:txBody>
          <a:bodyPr/>
          <a:lstStyle/>
          <a:p>
            <a:r>
              <a:rPr lang="en-US" altLang="zh-CN" dirty="0"/>
              <a:t>The </a:t>
            </a:r>
            <a:r>
              <a:rPr lang="en-US" altLang="zh-CN" b="1" dirty="0"/>
              <a:t>static </a:t>
            </a:r>
            <a:r>
              <a:rPr lang="en-US" altLang="zh-CN" dirty="0"/>
              <a:t>method is called through its class name, without any object of that class being created.</a:t>
            </a:r>
            <a:endParaRPr lang="zh-CN" altLang="en-US" dirty="0"/>
          </a:p>
        </p:txBody>
      </p:sp>
      <p:sp>
        <p:nvSpPr>
          <p:cNvPr id="4" name="矩形 3">
            <a:extLst>
              <a:ext uri="{FF2B5EF4-FFF2-40B4-BE49-F238E27FC236}">
                <a16:creationId xmlns:a16="http://schemas.microsoft.com/office/drawing/2014/main" id="{C2729F43-5DD7-4B9D-A8E7-2D9A52878F74}"/>
              </a:ext>
            </a:extLst>
          </p:cNvPr>
          <p:cNvSpPr/>
          <p:nvPr/>
        </p:nvSpPr>
        <p:spPr>
          <a:xfrm>
            <a:off x="386862" y="2648863"/>
            <a:ext cx="2876843" cy="1754326"/>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StaticMeth</a:t>
            </a:r>
            <a:r>
              <a:rPr lang="en-US" altLang="zh-CN" b="1"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static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int</a:t>
            </a:r>
            <a:r>
              <a:rPr lang="en-US" altLang="zh-CN" b="1" dirty="0">
                <a:solidFill>
                  <a:srgbClr val="000000"/>
                </a:solidFill>
                <a:latin typeface="Calibri" panose="020F0502020204030204" pitchFamily="34" charset="0"/>
              </a:rPr>
              <a:t> </a:t>
            </a:r>
            <a:r>
              <a:rPr lang="en-US" altLang="zh-CN" b="1" i="1" dirty="0" err="1">
                <a:solidFill>
                  <a:srgbClr val="0000C0"/>
                </a:solidFill>
                <a:latin typeface="Calibri" panose="020F0502020204030204" pitchFamily="34" charset="0"/>
              </a:rPr>
              <a:t>val</a:t>
            </a:r>
            <a:r>
              <a:rPr lang="en-US" altLang="zh-CN" b="1" i="1" dirty="0">
                <a:solidFill>
                  <a:srgbClr val="000000"/>
                </a:solidFill>
                <a:latin typeface="Calibri" panose="020F0502020204030204" pitchFamily="34" charset="0"/>
              </a:rPr>
              <a:t> = 1024;</a:t>
            </a:r>
          </a:p>
          <a:p>
            <a:r>
              <a:rPr lang="en-US" altLang="zh-CN" b="1" dirty="0">
                <a:solidFill>
                  <a:srgbClr val="7F0055"/>
                </a:solidFill>
                <a:latin typeface="Calibri" panose="020F0502020204030204" pitchFamily="34" charset="0"/>
              </a:rPr>
              <a:t>  static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int</a:t>
            </a:r>
            <a:r>
              <a:rPr lang="en-US" altLang="zh-CN" b="1" dirty="0">
                <a:solidFill>
                  <a:srgbClr val="000000"/>
                </a:solidFill>
                <a:latin typeface="Calibri" panose="020F0502020204030204" pitchFamily="34" charset="0"/>
              </a:rPr>
              <a:t> valDiv2() {</a:t>
            </a:r>
          </a:p>
          <a:p>
            <a:r>
              <a:rPr lang="en-US" altLang="zh-CN" b="1" dirty="0">
                <a:solidFill>
                  <a:srgbClr val="7F0055"/>
                </a:solidFill>
                <a:latin typeface="Calibri" panose="020F0502020204030204" pitchFamily="34" charset="0"/>
              </a:rPr>
              <a:t>    return</a:t>
            </a:r>
            <a:r>
              <a:rPr lang="en-US" altLang="zh-CN" b="1" dirty="0">
                <a:solidFill>
                  <a:srgbClr val="000000"/>
                </a:solidFill>
                <a:latin typeface="Calibri" panose="020F0502020204030204" pitchFamily="34" charset="0"/>
              </a:rPr>
              <a:t> </a:t>
            </a:r>
            <a:r>
              <a:rPr lang="en-US" altLang="zh-CN" b="1" i="1" dirty="0" err="1">
                <a:solidFill>
                  <a:srgbClr val="0000C0"/>
                </a:solidFill>
                <a:latin typeface="Calibri" panose="020F0502020204030204" pitchFamily="34" charset="0"/>
              </a:rPr>
              <a:t>val</a:t>
            </a:r>
            <a:r>
              <a:rPr lang="en-US" altLang="zh-CN" b="1" i="1" dirty="0">
                <a:solidFill>
                  <a:srgbClr val="000000"/>
                </a:solidFill>
                <a:latin typeface="Calibri" panose="020F0502020204030204" pitchFamily="34" charset="0"/>
              </a:rPr>
              <a:t>/2;</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
        <p:nvSpPr>
          <p:cNvPr id="5" name="矩形 4">
            <a:extLst>
              <a:ext uri="{FF2B5EF4-FFF2-40B4-BE49-F238E27FC236}">
                <a16:creationId xmlns:a16="http://schemas.microsoft.com/office/drawing/2014/main" id="{E71DAD37-9F4D-4B04-9AF7-78263B581817}"/>
              </a:ext>
            </a:extLst>
          </p:cNvPr>
          <p:cNvSpPr/>
          <p:nvPr/>
        </p:nvSpPr>
        <p:spPr>
          <a:xfrm>
            <a:off x="3481754" y="2648863"/>
            <a:ext cx="4761914" cy="3416320"/>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SDemo2 {</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static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main(String[] </a:t>
            </a:r>
            <a:r>
              <a:rPr lang="en-US" altLang="zh-CN" b="1" dirty="0" err="1">
                <a:solidFill>
                  <a:srgbClr val="6A3E3E"/>
                </a:solidFill>
                <a:latin typeface="Calibri" panose="020F0502020204030204" pitchFamily="34" charset="0"/>
              </a:rPr>
              <a:t>args</a:t>
            </a:r>
            <a:r>
              <a:rPr lang="en-US" altLang="zh-CN" b="1" dirty="0">
                <a:solidFill>
                  <a:srgbClr val="000000"/>
                </a:solidFill>
                <a:latin typeface="Calibri" panose="020F0502020204030204" pitchFamily="34" charset="0"/>
              </a:rPr>
              <a:t>) {</a:t>
            </a:r>
          </a:p>
          <a:p>
            <a:r>
              <a:rPr lang="en-US" altLang="zh-CN" dirty="0">
                <a:solidFill>
                  <a:srgbClr val="3F7F5F"/>
                </a:solidFill>
                <a:latin typeface="Calibri" panose="020F0502020204030204" pitchFamily="34" charset="0"/>
              </a:rPr>
              <a:t>    // </a:t>
            </a:r>
            <a:r>
              <a:rPr lang="en-US" altLang="zh-CN" b="1" dirty="0">
                <a:solidFill>
                  <a:srgbClr val="7F9FBF"/>
                </a:solidFill>
                <a:latin typeface="Calibri" panose="020F0502020204030204" pitchFamily="34" charset="0"/>
              </a:rPr>
              <a:t>TODO</a:t>
            </a:r>
            <a:r>
              <a:rPr lang="en-US" altLang="zh-CN" b="1" dirty="0">
                <a:solidFill>
                  <a:srgbClr val="3F7F5F"/>
                </a:solidFill>
                <a:latin typeface="Calibri" panose="020F0502020204030204" pitchFamily="34" charset="0"/>
              </a:rPr>
              <a:t> Auto-generated method stub</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.println</a:t>
            </a:r>
            <a:r>
              <a:rPr lang="en-US" altLang="zh-CN" b="1" i="1" dirty="0">
                <a:solidFill>
                  <a:srgbClr val="000000"/>
                </a:solidFill>
                <a:latin typeface="Calibri" panose="020F0502020204030204" pitchFamily="34" charset="0"/>
              </a:rPr>
              <a:t>(</a:t>
            </a:r>
            <a:r>
              <a:rPr lang="en-US" altLang="zh-CN" b="1" i="1" dirty="0">
                <a:solidFill>
                  <a:srgbClr val="2A00FF"/>
                </a:solidFill>
                <a:latin typeface="Calibri" panose="020F0502020204030204" pitchFamily="34" charset="0"/>
              </a:rPr>
              <a:t>"</a:t>
            </a:r>
            <a:r>
              <a:rPr lang="en-US" altLang="zh-CN" b="1" i="1" dirty="0" err="1">
                <a:solidFill>
                  <a:srgbClr val="2A00FF"/>
                </a:solidFill>
                <a:latin typeface="Calibri" panose="020F0502020204030204" pitchFamily="34" charset="0"/>
              </a:rPr>
              <a:t>val</a:t>
            </a:r>
            <a:r>
              <a:rPr lang="en-US" altLang="zh-CN" b="1" i="1" dirty="0">
                <a:solidFill>
                  <a:srgbClr val="2A00FF"/>
                </a:solidFill>
                <a:latin typeface="Calibri" panose="020F0502020204030204" pitchFamily="34" charset="0"/>
              </a:rPr>
              <a:t> is "</a:t>
            </a:r>
            <a:r>
              <a:rPr lang="en-US" altLang="zh-CN" b="1" i="1" dirty="0">
                <a:solidFill>
                  <a:srgbClr val="000000"/>
                </a:solidFill>
                <a:latin typeface="Calibri" panose="020F0502020204030204" pitchFamily="34" charset="0"/>
              </a:rPr>
              <a:t> + </a:t>
            </a:r>
            <a:r>
              <a:rPr lang="en-US" altLang="zh-CN" b="1" i="1" dirty="0" err="1">
                <a:solidFill>
                  <a:srgbClr val="000000"/>
                </a:solidFill>
                <a:latin typeface="Calibri" panose="020F0502020204030204" pitchFamily="34" charset="0"/>
              </a:rPr>
              <a:t>StaticMeth.</a:t>
            </a:r>
            <a:r>
              <a:rPr lang="en-US" altLang="zh-CN" b="1" i="1" dirty="0" err="1">
                <a:solidFill>
                  <a:srgbClr val="0000C0"/>
                </a:solidFill>
                <a:latin typeface="Calibri" panose="020F0502020204030204" pitchFamily="34" charset="0"/>
              </a:rPr>
              <a:t>val</a:t>
            </a:r>
            <a:r>
              <a:rPr lang="en-US" altLang="zh-CN" b="1" i="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.println</a:t>
            </a:r>
            <a:r>
              <a:rPr lang="en-US" altLang="zh-CN" b="1" i="1" dirty="0">
                <a:solidFill>
                  <a:srgbClr val="000000"/>
                </a:solidFill>
                <a:latin typeface="Calibri" panose="020F0502020204030204" pitchFamily="34" charset="0"/>
              </a:rPr>
              <a:t>(</a:t>
            </a:r>
            <a:r>
              <a:rPr lang="en-US" altLang="zh-CN" b="1" i="1" dirty="0">
                <a:solidFill>
                  <a:srgbClr val="2A00FF"/>
                </a:solidFill>
                <a:latin typeface="Calibri" panose="020F0502020204030204" pitchFamily="34" charset="0"/>
              </a:rPr>
              <a:t>"StaticMeth.valDiv2(): "</a:t>
            </a:r>
            <a:r>
              <a:rPr lang="en-US" altLang="zh-CN" b="1" i="1" dirty="0">
                <a:solidFill>
                  <a:srgbClr val="000000"/>
                </a:solidFill>
                <a:latin typeface="Calibri" panose="020F0502020204030204" pitchFamily="34" charset="0"/>
              </a:rPr>
              <a:t> + </a:t>
            </a:r>
          </a:p>
          <a:p>
            <a:r>
              <a:rPr lang="en-US" altLang="zh-CN" dirty="0">
                <a:solidFill>
                  <a:srgbClr val="000000"/>
                </a:solidFill>
                <a:latin typeface="Calibri" panose="020F0502020204030204" pitchFamily="34" charset="0"/>
              </a:rPr>
              <a:t>                                     StaticMeth.</a:t>
            </a:r>
            <a:r>
              <a:rPr lang="en-US" altLang="zh-CN" i="1" dirty="0">
                <a:solidFill>
                  <a:srgbClr val="000000"/>
                </a:solidFill>
                <a:latin typeface="Calibri" panose="020F0502020204030204" pitchFamily="34" charset="0"/>
              </a:rPr>
              <a:t>valDiv2());</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StaticMeth.</a:t>
            </a:r>
            <a:r>
              <a:rPr lang="en-US" altLang="zh-CN" i="1" dirty="0" err="1">
                <a:solidFill>
                  <a:srgbClr val="0000C0"/>
                </a:solidFill>
                <a:latin typeface="Calibri" panose="020F0502020204030204" pitchFamily="34" charset="0"/>
              </a:rPr>
              <a:t>val</a:t>
            </a:r>
            <a:r>
              <a:rPr lang="en-US" altLang="zh-CN" i="1" dirty="0">
                <a:solidFill>
                  <a:srgbClr val="000000"/>
                </a:solidFill>
                <a:latin typeface="Calibri" panose="020F0502020204030204" pitchFamily="34" charset="0"/>
              </a:rPr>
              <a:t> = 4;</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.println</a:t>
            </a:r>
            <a:r>
              <a:rPr lang="en-US" altLang="zh-CN" b="1" i="1" dirty="0">
                <a:solidFill>
                  <a:srgbClr val="000000"/>
                </a:solidFill>
                <a:latin typeface="Calibri" panose="020F0502020204030204" pitchFamily="34" charset="0"/>
              </a:rPr>
              <a:t>(</a:t>
            </a:r>
            <a:r>
              <a:rPr lang="en-US" altLang="zh-CN" b="1" i="1" dirty="0">
                <a:solidFill>
                  <a:srgbClr val="2A00FF"/>
                </a:solidFill>
                <a:latin typeface="Calibri" panose="020F0502020204030204" pitchFamily="34" charset="0"/>
              </a:rPr>
              <a:t>"</a:t>
            </a:r>
            <a:r>
              <a:rPr lang="en-US" altLang="zh-CN" b="1" i="1" dirty="0" err="1">
                <a:solidFill>
                  <a:srgbClr val="2A00FF"/>
                </a:solidFill>
                <a:latin typeface="Calibri" panose="020F0502020204030204" pitchFamily="34" charset="0"/>
              </a:rPr>
              <a:t>val</a:t>
            </a:r>
            <a:r>
              <a:rPr lang="en-US" altLang="zh-CN" b="1" i="1" dirty="0">
                <a:solidFill>
                  <a:srgbClr val="2A00FF"/>
                </a:solidFill>
                <a:latin typeface="Calibri" panose="020F0502020204030204" pitchFamily="34" charset="0"/>
              </a:rPr>
              <a:t> is "</a:t>
            </a:r>
            <a:r>
              <a:rPr lang="en-US" altLang="zh-CN" b="1" i="1" dirty="0">
                <a:solidFill>
                  <a:srgbClr val="000000"/>
                </a:solidFill>
                <a:latin typeface="Calibri" panose="020F0502020204030204" pitchFamily="34" charset="0"/>
              </a:rPr>
              <a:t> + </a:t>
            </a:r>
            <a:r>
              <a:rPr lang="en-US" altLang="zh-CN" b="1" i="1" dirty="0" err="1">
                <a:solidFill>
                  <a:srgbClr val="000000"/>
                </a:solidFill>
                <a:latin typeface="Calibri" panose="020F0502020204030204" pitchFamily="34" charset="0"/>
              </a:rPr>
              <a:t>StaticMeth.</a:t>
            </a:r>
            <a:r>
              <a:rPr lang="en-US" altLang="zh-CN" b="1" i="1" dirty="0" err="1">
                <a:solidFill>
                  <a:srgbClr val="0000C0"/>
                </a:solidFill>
                <a:latin typeface="Calibri" panose="020F0502020204030204" pitchFamily="34" charset="0"/>
              </a:rPr>
              <a:t>val</a:t>
            </a:r>
            <a:r>
              <a:rPr lang="en-US" altLang="zh-CN" b="1" i="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.println</a:t>
            </a:r>
            <a:r>
              <a:rPr lang="en-US" altLang="zh-CN" b="1" i="1" dirty="0">
                <a:solidFill>
                  <a:srgbClr val="000000"/>
                </a:solidFill>
                <a:latin typeface="Calibri" panose="020F0502020204030204" pitchFamily="34" charset="0"/>
              </a:rPr>
              <a:t>(</a:t>
            </a:r>
            <a:r>
              <a:rPr lang="en-US" altLang="zh-CN" b="1" i="1" dirty="0">
                <a:solidFill>
                  <a:srgbClr val="2A00FF"/>
                </a:solidFill>
                <a:latin typeface="Calibri" panose="020F0502020204030204" pitchFamily="34" charset="0"/>
              </a:rPr>
              <a:t>"StaticMeth.valDiv2(): "</a:t>
            </a:r>
            <a:r>
              <a:rPr lang="en-US" altLang="zh-CN" b="1" i="1" dirty="0">
                <a:solidFill>
                  <a:srgbClr val="000000"/>
                </a:solidFill>
                <a:latin typeface="Calibri" panose="020F0502020204030204" pitchFamily="34" charset="0"/>
              </a:rPr>
              <a:t> + </a:t>
            </a:r>
          </a:p>
          <a:p>
            <a:r>
              <a:rPr lang="en-US" altLang="zh-CN" dirty="0">
                <a:solidFill>
                  <a:srgbClr val="000000"/>
                </a:solidFill>
                <a:latin typeface="Calibri" panose="020F0502020204030204" pitchFamily="34" charset="0"/>
              </a:rPr>
              <a:t>                                     StaticMeth.</a:t>
            </a:r>
            <a:r>
              <a:rPr lang="en-US" altLang="zh-CN" i="1" dirty="0">
                <a:solidFill>
                  <a:srgbClr val="000000"/>
                </a:solidFill>
                <a:latin typeface="Calibri" panose="020F0502020204030204" pitchFamily="34" charset="0"/>
              </a:rPr>
              <a:t>valDiv2());</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Tree>
    <p:extLst>
      <p:ext uri="{BB962C8B-B14F-4D97-AF65-F5344CB8AC3E}">
        <p14:creationId xmlns:p14="http://schemas.microsoft.com/office/powerpoint/2010/main" val="8954375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91E6B9-0D26-4551-AD48-04B94B879239}"/>
              </a:ext>
            </a:extLst>
          </p:cNvPr>
          <p:cNvSpPr>
            <a:spLocks noGrp="1"/>
          </p:cNvSpPr>
          <p:nvPr>
            <p:ph type="title"/>
          </p:nvPr>
        </p:nvSpPr>
        <p:spPr/>
        <p:txBody>
          <a:bodyPr/>
          <a:lstStyle/>
          <a:p>
            <a:r>
              <a:rPr lang="en-US" altLang="zh-CN" b="1" dirty="0"/>
              <a:t>Static Method Restrictions</a:t>
            </a:r>
            <a:endParaRPr lang="zh-CN" altLang="en-US" b="1" dirty="0"/>
          </a:p>
        </p:txBody>
      </p:sp>
      <p:sp>
        <p:nvSpPr>
          <p:cNvPr id="3" name="内容占位符 2">
            <a:extLst>
              <a:ext uri="{FF2B5EF4-FFF2-40B4-BE49-F238E27FC236}">
                <a16:creationId xmlns:a16="http://schemas.microsoft.com/office/drawing/2014/main" id="{A46310F2-4ABE-4837-B07D-BD112B07CF51}"/>
              </a:ext>
            </a:extLst>
          </p:cNvPr>
          <p:cNvSpPr>
            <a:spLocks noGrp="1"/>
          </p:cNvSpPr>
          <p:nvPr>
            <p:ph idx="1"/>
          </p:nvPr>
        </p:nvSpPr>
        <p:spPr>
          <a:xfrm>
            <a:off x="575603" y="1732671"/>
            <a:ext cx="7772400" cy="1696329"/>
          </a:xfrm>
        </p:spPr>
        <p:txBody>
          <a:bodyPr/>
          <a:lstStyle/>
          <a:p>
            <a:r>
              <a:rPr lang="en-US" altLang="zh-CN" dirty="0"/>
              <a:t>Methods declared as </a:t>
            </a:r>
            <a:r>
              <a:rPr lang="en-US" altLang="zh-CN" b="1" dirty="0"/>
              <a:t>static </a:t>
            </a:r>
            <a:r>
              <a:rPr lang="en-US" altLang="zh-CN" dirty="0"/>
              <a:t>have several restrictions:</a:t>
            </a:r>
          </a:p>
          <a:p>
            <a:pPr lvl="1"/>
            <a:r>
              <a:rPr lang="en-US" altLang="zh-CN" dirty="0"/>
              <a:t>They can directly call only other </a:t>
            </a:r>
            <a:r>
              <a:rPr lang="en-US" altLang="zh-CN" b="1" dirty="0"/>
              <a:t>static </a:t>
            </a:r>
            <a:r>
              <a:rPr lang="en-US" altLang="zh-CN" dirty="0"/>
              <a:t>methods in their class.</a:t>
            </a:r>
          </a:p>
          <a:p>
            <a:pPr lvl="1"/>
            <a:r>
              <a:rPr lang="en-US" altLang="zh-CN" dirty="0"/>
              <a:t>They can directly access only </a:t>
            </a:r>
            <a:r>
              <a:rPr lang="en-US" altLang="zh-CN" b="1" dirty="0"/>
              <a:t>static </a:t>
            </a:r>
            <a:r>
              <a:rPr lang="en-US" altLang="zh-CN" dirty="0"/>
              <a:t>variables in their class.</a:t>
            </a:r>
          </a:p>
          <a:p>
            <a:pPr lvl="1"/>
            <a:r>
              <a:rPr lang="en-US" altLang="zh-CN" dirty="0"/>
              <a:t>They do not have a </a:t>
            </a:r>
            <a:r>
              <a:rPr lang="en-US" altLang="zh-CN" b="1" dirty="0"/>
              <a:t>this </a:t>
            </a:r>
            <a:r>
              <a:rPr lang="en-US" altLang="zh-CN" dirty="0"/>
              <a:t>reference.</a:t>
            </a:r>
            <a:endParaRPr lang="zh-CN" altLang="en-US" dirty="0"/>
          </a:p>
        </p:txBody>
      </p:sp>
      <p:pic>
        <p:nvPicPr>
          <p:cNvPr id="4" name="图片 3">
            <a:extLst>
              <a:ext uri="{FF2B5EF4-FFF2-40B4-BE49-F238E27FC236}">
                <a16:creationId xmlns:a16="http://schemas.microsoft.com/office/drawing/2014/main" id="{1057C2FF-2B86-4DF8-A587-0F41B819DF9F}"/>
              </a:ext>
            </a:extLst>
          </p:cNvPr>
          <p:cNvPicPr>
            <a:picLocks noChangeAspect="1"/>
          </p:cNvPicPr>
          <p:nvPr/>
        </p:nvPicPr>
        <p:blipFill>
          <a:blip r:embed="rId2"/>
          <a:stretch>
            <a:fillRect/>
          </a:stretch>
        </p:blipFill>
        <p:spPr>
          <a:xfrm>
            <a:off x="2326603" y="3713871"/>
            <a:ext cx="4490794" cy="2715065"/>
          </a:xfrm>
          <a:prstGeom prst="rect">
            <a:avLst/>
          </a:prstGeom>
        </p:spPr>
      </p:pic>
    </p:spTree>
    <p:extLst>
      <p:ext uri="{BB962C8B-B14F-4D97-AF65-F5344CB8AC3E}">
        <p14:creationId xmlns:p14="http://schemas.microsoft.com/office/powerpoint/2010/main" val="15205063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2CDA8-64D3-4EDD-A7AB-53EA566D583D}"/>
              </a:ext>
            </a:extLst>
          </p:cNvPr>
          <p:cNvSpPr>
            <a:spLocks noGrp="1"/>
          </p:cNvSpPr>
          <p:nvPr>
            <p:ph type="title"/>
          </p:nvPr>
        </p:nvSpPr>
        <p:spPr/>
        <p:txBody>
          <a:bodyPr/>
          <a:lstStyle/>
          <a:p>
            <a:r>
              <a:rPr lang="en-US" altLang="zh-CN" b="1" dirty="0"/>
              <a:t>Static Blocks</a:t>
            </a:r>
            <a:endParaRPr lang="zh-CN" altLang="en-US" b="1" dirty="0"/>
          </a:p>
        </p:txBody>
      </p:sp>
      <p:sp>
        <p:nvSpPr>
          <p:cNvPr id="3" name="内容占位符 2">
            <a:extLst>
              <a:ext uri="{FF2B5EF4-FFF2-40B4-BE49-F238E27FC236}">
                <a16:creationId xmlns:a16="http://schemas.microsoft.com/office/drawing/2014/main" id="{AEDD2872-7925-471D-B2CE-302EA7784187}"/>
              </a:ext>
            </a:extLst>
          </p:cNvPr>
          <p:cNvSpPr>
            <a:spLocks noGrp="1"/>
          </p:cNvSpPr>
          <p:nvPr>
            <p:ph idx="1"/>
          </p:nvPr>
        </p:nvSpPr>
        <p:spPr>
          <a:xfrm>
            <a:off x="561536" y="1447800"/>
            <a:ext cx="7772400" cy="1654126"/>
          </a:xfrm>
        </p:spPr>
        <p:txBody>
          <a:bodyPr/>
          <a:lstStyle/>
          <a:p>
            <a:r>
              <a:rPr lang="en-US" altLang="zh-CN" dirty="0"/>
              <a:t>Sometimes a class will require some type of initialization before it is ready to create objects. To handle these types of situations, Java allows you to declare a </a:t>
            </a:r>
            <a:r>
              <a:rPr lang="en-US" altLang="zh-CN" b="1" dirty="0"/>
              <a:t>static </a:t>
            </a:r>
            <a:r>
              <a:rPr lang="en-US" altLang="zh-CN" dirty="0"/>
              <a:t>block. A </a:t>
            </a:r>
            <a:r>
              <a:rPr lang="en-US" altLang="zh-CN" b="1" dirty="0"/>
              <a:t>static </a:t>
            </a:r>
            <a:r>
              <a:rPr lang="en-US" altLang="zh-CN" dirty="0"/>
              <a:t>block is executed when the class is first loaded.</a:t>
            </a:r>
            <a:endParaRPr lang="zh-CN" altLang="en-US" dirty="0"/>
          </a:p>
        </p:txBody>
      </p:sp>
      <p:sp>
        <p:nvSpPr>
          <p:cNvPr id="4" name="矩形 3">
            <a:extLst>
              <a:ext uri="{FF2B5EF4-FFF2-40B4-BE49-F238E27FC236}">
                <a16:creationId xmlns:a16="http://schemas.microsoft.com/office/drawing/2014/main" id="{EB0A144B-A9F4-42CC-9D30-E28223B7FB5F}"/>
              </a:ext>
            </a:extLst>
          </p:cNvPr>
          <p:cNvSpPr/>
          <p:nvPr/>
        </p:nvSpPr>
        <p:spPr>
          <a:xfrm>
            <a:off x="302455" y="3101926"/>
            <a:ext cx="4269545" cy="3416320"/>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StaticBlock</a:t>
            </a:r>
            <a:r>
              <a:rPr lang="en-US" altLang="zh-CN" b="1"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static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double</a:t>
            </a:r>
            <a:r>
              <a:rPr lang="en-US" altLang="zh-CN" b="1" dirty="0">
                <a:solidFill>
                  <a:srgbClr val="000000"/>
                </a:solidFill>
                <a:latin typeface="Calibri" panose="020F0502020204030204" pitchFamily="34" charset="0"/>
              </a:rPr>
              <a:t> </a:t>
            </a:r>
            <a:r>
              <a:rPr lang="en-US" altLang="zh-CN" b="1" i="1" dirty="0">
                <a:solidFill>
                  <a:srgbClr val="0000C0"/>
                </a:solidFill>
                <a:latin typeface="Calibri" panose="020F0502020204030204" pitchFamily="34" charset="0"/>
              </a:rPr>
              <a:t>rootOf2</a:t>
            </a:r>
            <a:r>
              <a:rPr lang="en-US" altLang="zh-CN" b="1" i="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static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double</a:t>
            </a:r>
            <a:r>
              <a:rPr lang="en-US" altLang="zh-CN" b="1" dirty="0">
                <a:solidFill>
                  <a:srgbClr val="000000"/>
                </a:solidFill>
                <a:latin typeface="Calibri" panose="020F0502020204030204" pitchFamily="34" charset="0"/>
              </a:rPr>
              <a:t> </a:t>
            </a:r>
            <a:r>
              <a:rPr lang="en-US" altLang="zh-CN" b="1" i="1" dirty="0">
                <a:solidFill>
                  <a:srgbClr val="0000C0"/>
                </a:solidFill>
                <a:latin typeface="Calibri" panose="020F0502020204030204" pitchFamily="34" charset="0"/>
              </a:rPr>
              <a:t>rootOf3</a:t>
            </a:r>
            <a:r>
              <a:rPr lang="en-US" altLang="zh-CN" b="1" i="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static</a:t>
            </a:r>
            <a:r>
              <a:rPr lang="en-US" altLang="zh-CN" b="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"Inside static block."</a:t>
            </a:r>
            <a:r>
              <a:rPr lang="en-US" altLang="zh-CN" b="1" dirty="0">
                <a:solidFill>
                  <a:srgbClr val="000000"/>
                </a:solidFill>
                <a:latin typeface="Calibri" panose="020F0502020204030204" pitchFamily="34" charset="0"/>
              </a:rPr>
              <a:t>);</a:t>
            </a:r>
          </a:p>
          <a:p>
            <a:r>
              <a:rPr lang="en-US" altLang="zh-CN" i="1" dirty="0">
                <a:solidFill>
                  <a:srgbClr val="0000C0"/>
                </a:solidFill>
                <a:latin typeface="Calibri" panose="020F0502020204030204" pitchFamily="34" charset="0"/>
              </a:rPr>
              <a:t>    rootOf2</a:t>
            </a:r>
            <a:r>
              <a:rPr lang="en-US" altLang="zh-CN" i="1" dirty="0">
                <a:solidFill>
                  <a:srgbClr val="000000"/>
                </a:solidFill>
                <a:latin typeface="Calibri" panose="020F0502020204030204" pitchFamily="34" charset="0"/>
              </a:rPr>
              <a:t> </a:t>
            </a:r>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Math.</a:t>
            </a:r>
            <a:r>
              <a:rPr lang="en-US" altLang="zh-CN" i="1" dirty="0" err="1">
                <a:solidFill>
                  <a:srgbClr val="000000"/>
                </a:solidFill>
                <a:latin typeface="Calibri" panose="020F0502020204030204" pitchFamily="34" charset="0"/>
              </a:rPr>
              <a:t>sqrt</a:t>
            </a:r>
            <a:r>
              <a:rPr lang="en-US" altLang="zh-CN" dirty="0">
                <a:solidFill>
                  <a:srgbClr val="000000"/>
                </a:solidFill>
                <a:latin typeface="Calibri" panose="020F0502020204030204" pitchFamily="34" charset="0"/>
              </a:rPr>
              <a:t>(2.0);</a:t>
            </a:r>
          </a:p>
          <a:p>
            <a:r>
              <a:rPr lang="en-US" altLang="zh-CN" i="1" dirty="0">
                <a:solidFill>
                  <a:srgbClr val="0000C0"/>
                </a:solidFill>
                <a:latin typeface="Calibri" panose="020F0502020204030204" pitchFamily="34" charset="0"/>
              </a:rPr>
              <a:t>    rootOf3</a:t>
            </a:r>
            <a:r>
              <a:rPr lang="en-US" altLang="zh-CN" i="1" dirty="0">
                <a:solidFill>
                  <a:srgbClr val="000000"/>
                </a:solidFill>
                <a:latin typeface="Calibri" panose="020F0502020204030204" pitchFamily="34" charset="0"/>
              </a:rPr>
              <a:t> = </a:t>
            </a:r>
            <a:r>
              <a:rPr lang="en-US" altLang="zh-CN" dirty="0" err="1">
                <a:solidFill>
                  <a:srgbClr val="000000"/>
                </a:solidFill>
                <a:latin typeface="Calibri" panose="020F0502020204030204" pitchFamily="34" charset="0"/>
              </a:rPr>
              <a:t>Math.</a:t>
            </a:r>
            <a:r>
              <a:rPr lang="en-US" altLang="zh-CN" i="1" dirty="0" err="1">
                <a:solidFill>
                  <a:srgbClr val="000000"/>
                </a:solidFill>
                <a:latin typeface="Calibri" panose="020F0502020204030204" pitchFamily="34" charset="0"/>
              </a:rPr>
              <a:t>sqrt</a:t>
            </a:r>
            <a:r>
              <a:rPr lang="en-US" altLang="zh-CN" dirty="0">
                <a:solidFill>
                  <a:srgbClr val="000000"/>
                </a:solidFill>
                <a:latin typeface="Calibri" panose="020F0502020204030204" pitchFamily="34" charset="0"/>
              </a:rPr>
              <a:t>(3.0);</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StaticBlock</a:t>
            </a:r>
            <a:r>
              <a:rPr lang="en-US" altLang="zh-CN" dirty="0">
                <a:solidFill>
                  <a:srgbClr val="000000"/>
                </a:solidFill>
                <a:latin typeface="Calibri" panose="020F0502020204030204" pitchFamily="34" charset="0"/>
              </a:rPr>
              <a:t>(String </a:t>
            </a:r>
            <a:r>
              <a:rPr lang="en-US" altLang="zh-CN" dirty="0">
                <a:solidFill>
                  <a:srgbClr val="6A3E3E"/>
                </a:solidFill>
                <a:latin typeface="Calibri" panose="020F0502020204030204" pitchFamily="34" charset="0"/>
              </a:rPr>
              <a:t>msg</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6A3E3E"/>
                </a:solidFill>
                <a:latin typeface="Calibri" panose="020F0502020204030204" pitchFamily="34" charset="0"/>
              </a:rPr>
              <a:t>msg</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
        <p:nvSpPr>
          <p:cNvPr id="5" name="矩形 4">
            <a:extLst>
              <a:ext uri="{FF2B5EF4-FFF2-40B4-BE49-F238E27FC236}">
                <a16:creationId xmlns:a16="http://schemas.microsoft.com/office/drawing/2014/main" id="{C98C2FA2-6D06-432C-978F-742873292766}"/>
              </a:ext>
            </a:extLst>
          </p:cNvPr>
          <p:cNvSpPr/>
          <p:nvPr/>
        </p:nvSpPr>
        <p:spPr>
          <a:xfrm>
            <a:off x="4572000" y="3101926"/>
            <a:ext cx="4572000" cy="3139321"/>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SDemo3 {</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static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main(String[] </a:t>
            </a:r>
            <a:r>
              <a:rPr lang="en-US" altLang="zh-CN" b="1" dirty="0" err="1">
                <a:solidFill>
                  <a:srgbClr val="6A3E3E"/>
                </a:solidFill>
                <a:latin typeface="Calibri" panose="020F0502020204030204" pitchFamily="34" charset="0"/>
              </a:rPr>
              <a:t>args</a:t>
            </a:r>
            <a:r>
              <a:rPr lang="en-US" altLang="zh-CN" b="1" dirty="0">
                <a:solidFill>
                  <a:srgbClr val="000000"/>
                </a:solidFill>
                <a:latin typeface="Calibri" panose="020F0502020204030204" pitchFamily="34" charset="0"/>
              </a:rPr>
              <a:t>) {</a:t>
            </a:r>
          </a:p>
          <a:p>
            <a:r>
              <a:rPr lang="en-US" altLang="zh-CN" dirty="0">
                <a:solidFill>
                  <a:srgbClr val="3F7F5F"/>
                </a:solidFill>
                <a:latin typeface="Calibri" panose="020F0502020204030204" pitchFamily="34" charset="0"/>
              </a:rPr>
              <a:t>    // </a:t>
            </a:r>
            <a:r>
              <a:rPr lang="en-US" altLang="zh-CN" b="1" dirty="0">
                <a:solidFill>
                  <a:srgbClr val="7F9FBF"/>
                </a:solidFill>
                <a:latin typeface="Calibri" panose="020F0502020204030204" pitchFamily="34" charset="0"/>
              </a:rPr>
              <a:t>TODO</a:t>
            </a:r>
            <a:r>
              <a:rPr lang="en-US" altLang="zh-CN" b="1" dirty="0">
                <a:solidFill>
                  <a:srgbClr val="3F7F5F"/>
                </a:solidFill>
                <a:latin typeface="Calibri" panose="020F0502020204030204" pitchFamily="34" charset="0"/>
              </a:rPr>
              <a:t> Auto-generated method stub</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StaticBlock</a:t>
            </a:r>
            <a:r>
              <a:rPr lang="en-US" altLang="zh-CN" dirty="0">
                <a:solidFill>
                  <a:srgbClr val="000000"/>
                </a:solidFill>
                <a:latin typeface="Calibri" panose="020F0502020204030204" pitchFamily="34" charset="0"/>
              </a:rPr>
              <a:t> </a:t>
            </a:r>
            <a:r>
              <a:rPr lang="en-US" altLang="zh-CN" u="sng" dirty="0" err="1">
                <a:solidFill>
                  <a:srgbClr val="6A3E3E"/>
                </a:solidFill>
                <a:latin typeface="Calibri" panose="020F0502020204030204" pitchFamily="34" charset="0"/>
              </a:rPr>
              <a:t>ob</a:t>
            </a:r>
            <a:r>
              <a:rPr lang="en-US" altLang="zh-CN" u="sng" dirty="0">
                <a:solidFill>
                  <a:srgbClr val="000000"/>
                </a:solidFill>
                <a:latin typeface="Calibri" panose="020F0502020204030204" pitchFamily="34" charset="0"/>
              </a:rPr>
              <a:t> = </a:t>
            </a:r>
            <a:r>
              <a:rPr lang="en-US" altLang="zh-CN" b="1" u="sng" dirty="0">
                <a:solidFill>
                  <a:srgbClr val="7F0055"/>
                </a:solidFill>
                <a:latin typeface="Calibri" panose="020F0502020204030204" pitchFamily="34" charset="0"/>
              </a:rPr>
              <a:t>new</a:t>
            </a:r>
            <a:r>
              <a:rPr lang="en-US" altLang="zh-CN" b="1" u="sng" dirty="0">
                <a:solidFill>
                  <a:srgbClr val="000000"/>
                </a:solidFill>
                <a:latin typeface="Calibri" panose="020F0502020204030204" pitchFamily="34" charset="0"/>
              </a:rPr>
              <a:t> </a:t>
            </a:r>
            <a:r>
              <a:rPr lang="en-US" altLang="zh-CN" b="1" u="sng" dirty="0" err="1">
                <a:solidFill>
                  <a:srgbClr val="000000"/>
                </a:solidFill>
                <a:latin typeface="Calibri" panose="020F0502020204030204" pitchFamily="34" charset="0"/>
              </a:rPr>
              <a:t>StaticBlock</a:t>
            </a:r>
            <a:r>
              <a:rPr lang="en-US" altLang="zh-CN" b="1" u="sng" dirty="0">
                <a:solidFill>
                  <a:srgbClr val="000000"/>
                </a:solidFill>
                <a:latin typeface="Calibri" panose="020F0502020204030204" pitchFamily="34" charset="0"/>
              </a:rPr>
              <a:t>(</a:t>
            </a:r>
            <a:r>
              <a:rPr lang="en-US" altLang="zh-CN" b="1" u="sng" dirty="0">
                <a:solidFill>
                  <a:srgbClr val="2A00FF"/>
                </a:solidFill>
                <a:latin typeface="Calibri" panose="020F0502020204030204" pitchFamily="34" charset="0"/>
              </a:rPr>
              <a:t>"Inside  Constructor"</a:t>
            </a:r>
            <a:r>
              <a:rPr lang="en-US" altLang="zh-CN" b="1" u="sng"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"Square root of 2 is "</a:t>
            </a:r>
            <a:r>
              <a:rPr lang="en-US" altLang="zh-CN" b="1" dirty="0">
                <a:solidFill>
                  <a:srgbClr val="000000"/>
                </a:solidFill>
                <a:latin typeface="Calibri" panose="020F0502020204030204" pitchFamily="34" charset="0"/>
              </a:rPr>
              <a:t> + </a:t>
            </a:r>
          </a:p>
          <a:p>
            <a:r>
              <a:rPr lang="en-US" altLang="zh-CN" dirty="0">
                <a:solidFill>
                  <a:srgbClr val="000000"/>
                </a:solidFill>
                <a:latin typeface="Calibri" panose="020F0502020204030204" pitchFamily="34" charset="0"/>
              </a:rPr>
              <a:t>                                    StaticBlock.</a:t>
            </a:r>
            <a:r>
              <a:rPr lang="en-US" altLang="zh-CN" i="1" dirty="0">
                <a:solidFill>
                  <a:srgbClr val="0000C0"/>
                </a:solidFill>
                <a:latin typeface="Calibri" panose="020F0502020204030204" pitchFamily="34" charset="0"/>
              </a:rPr>
              <a:t>rootOf2</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"Square root of 3 is "</a:t>
            </a:r>
            <a:r>
              <a:rPr lang="en-US" altLang="zh-CN" b="1" dirty="0">
                <a:solidFill>
                  <a:srgbClr val="000000"/>
                </a:solidFill>
                <a:latin typeface="Calibri" panose="020F0502020204030204" pitchFamily="34" charset="0"/>
              </a:rPr>
              <a:t> + </a:t>
            </a:r>
          </a:p>
          <a:p>
            <a:r>
              <a:rPr lang="en-US" altLang="zh-CN" dirty="0">
                <a:solidFill>
                  <a:srgbClr val="000000"/>
                </a:solidFill>
                <a:latin typeface="Calibri" panose="020F0502020204030204" pitchFamily="34" charset="0"/>
              </a:rPr>
              <a:t>                StaticBlock.</a:t>
            </a:r>
            <a:r>
              <a:rPr lang="en-US" altLang="zh-CN" i="1" dirty="0">
                <a:solidFill>
                  <a:srgbClr val="0000C0"/>
                </a:solidFill>
                <a:latin typeface="Calibri" panose="020F0502020204030204" pitchFamily="34" charset="0"/>
              </a:rPr>
              <a:t>rootOf3</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Tree>
    <p:extLst>
      <p:ext uri="{BB962C8B-B14F-4D97-AF65-F5344CB8AC3E}">
        <p14:creationId xmlns:p14="http://schemas.microsoft.com/office/powerpoint/2010/main" val="40618522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53B767-A678-4DF4-8350-FAB1533DB844}"/>
              </a:ext>
            </a:extLst>
          </p:cNvPr>
          <p:cNvSpPr>
            <a:spLocks noGrp="1"/>
          </p:cNvSpPr>
          <p:nvPr>
            <p:ph type="title"/>
          </p:nvPr>
        </p:nvSpPr>
        <p:spPr>
          <a:xfrm>
            <a:off x="756139" y="621323"/>
            <a:ext cx="6629400" cy="685800"/>
          </a:xfrm>
        </p:spPr>
        <p:txBody>
          <a:bodyPr/>
          <a:lstStyle/>
          <a:p>
            <a:r>
              <a:rPr lang="en-US" altLang="zh-CN" b="1" dirty="0">
                <a:solidFill>
                  <a:srgbClr val="FF0000"/>
                </a:solidFill>
              </a:rPr>
              <a:t>Initializing Sequence</a:t>
            </a:r>
            <a:endParaRPr lang="zh-CN" altLang="en-US" b="1" dirty="0">
              <a:solidFill>
                <a:srgbClr val="FF0000"/>
              </a:solidFill>
            </a:endParaRPr>
          </a:p>
        </p:txBody>
      </p:sp>
      <p:sp>
        <p:nvSpPr>
          <p:cNvPr id="4" name="矩形 3">
            <a:extLst>
              <a:ext uri="{FF2B5EF4-FFF2-40B4-BE49-F238E27FC236}">
                <a16:creationId xmlns:a16="http://schemas.microsoft.com/office/drawing/2014/main" id="{F58C7856-A275-49F5-AB29-26EDD9B1FF47}"/>
              </a:ext>
            </a:extLst>
          </p:cNvPr>
          <p:cNvSpPr/>
          <p:nvPr/>
        </p:nvSpPr>
        <p:spPr>
          <a:xfrm>
            <a:off x="168812" y="1307123"/>
            <a:ext cx="5159327" cy="4247317"/>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MyClass</a:t>
            </a:r>
            <a:r>
              <a:rPr lang="en-US" altLang="zh-CN" b="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String </a:t>
            </a:r>
            <a:r>
              <a:rPr lang="en-US" altLang="zh-CN" dirty="0">
                <a:solidFill>
                  <a:srgbClr val="0000C0"/>
                </a:solidFill>
                <a:latin typeface="Calibri" panose="020F0502020204030204" pitchFamily="34" charset="0"/>
              </a:rPr>
              <a:t>name</a:t>
            </a:r>
            <a:r>
              <a:rPr lang="en-US" altLang="zh-CN"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static</a:t>
            </a:r>
            <a:r>
              <a:rPr lang="en-US" altLang="zh-CN" b="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"Static block called."</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endParaRPr lang="zh-CN" altLang="en-US" dirty="0">
              <a:latin typeface="Calibri" panose="020F0502020204030204" pitchFamily="34" charset="0"/>
            </a:endParaRP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"Ordinary block called."</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endParaRPr lang="zh-CN" altLang="en-US" dirty="0">
              <a:latin typeface="Calibri" panose="020F0502020204030204" pitchFamily="34" charset="0"/>
            </a:endParaRP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MyClass</a:t>
            </a:r>
            <a:r>
              <a:rPr lang="en-US" altLang="zh-CN" dirty="0">
                <a:solidFill>
                  <a:srgbClr val="000000"/>
                </a:solidFill>
                <a:latin typeface="Calibri" panose="020F0502020204030204" pitchFamily="34" charset="0"/>
              </a:rPr>
              <a:t>(String </a:t>
            </a:r>
            <a:r>
              <a:rPr lang="en-US" altLang="zh-CN" dirty="0">
                <a:solidFill>
                  <a:srgbClr val="6A3E3E"/>
                </a:solidFill>
                <a:latin typeface="Calibri" panose="020F0502020204030204" pitchFamily="34" charset="0"/>
              </a:rPr>
              <a:t>name</a:t>
            </a:r>
            <a:r>
              <a:rPr lang="en-US" altLang="zh-CN"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this</a:t>
            </a:r>
            <a:r>
              <a:rPr lang="en-US" altLang="zh-CN" b="1" dirty="0">
                <a:solidFill>
                  <a:srgbClr val="000000"/>
                </a:solidFill>
                <a:latin typeface="Calibri" panose="020F0502020204030204" pitchFamily="34" charset="0"/>
              </a:rPr>
              <a:t>.</a:t>
            </a:r>
            <a:r>
              <a:rPr lang="en-US" altLang="zh-CN" b="1" dirty="0">
                <a:solidFill>
                  <a:srgbClr val="0000C0"/>
                </a:solidFill>
                <a:latin typeface="Calibri" panose="020F0502020204030204" pitchFamily="34" charset="0"/>
              </a:rPr>
              <a:t>name</a:t>
            </a:r>
            <a:r>
              <a:rPr lang="en-US" altLang="zh-CN" b="1" dirty="0">
                <a:solidFill>
                  <a:srgbClr val="000000"/>
                </a:solidFill>
                <a:latin typeface="Calibri" panose="020F0502020204030204" pitchFamily="34" charset="0"/>
              </a:rPr>
              <a:t> = </a:t>
            </a:r>
            <a:r>
              <a:rPr lang="en-US" altLang="zh-CN" b="1" dirty="0">
                <a:solidFill>
                  <a:srgbClr val="6A3E3E"/>
                </a:solidFill>
                <a:latin typeface="Calibri" panose="020F0502020204030204" pitchFamily="34" charset="0"/>
              </a:rPr>
              <a:t>name</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6A3E3E"/>
                </a:solidFill>
                <a:latin typeface="Calibri" panose="020F0502020204030204" pitchFamily="34" charset="0"/>
              </a:rPr>
              <a:t>name</a:t>
            </a:r>
            <a:r>
              <a:rPr lang="en-US" altLang="zh-CN" b="1" dirty="0">
                <a:solidFill>
                  <a:srgbClr val="000000"/>
                </a:solidFill>
                <a:latin typeface="Calibri" panose="020F0502020204030204" pitchFamily="34" charset="0"/>
              </a:rPr>
              <a:t> + </a:t>
            </a:r>
            <a:r>
              <a:rPr lang="en-US" altLang="zh-CN" b="1" dirty="0">
                <a:solidFill>
                  <a:srgbClr val="2A00FF"/>
                </a:solidFill>
                <a:latin typeface="Calibri" panose="020F0502020204030204" pitchFamily="34" charset="0"/>
              </a:rPr>
              <a:t>"'s constructor called"</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
        <p:nvSpPr>
          <p:cNvPr id="5" name="矩形 4">
            <a:extLst>
              <a:ext uri="{FF2B5EF4-FFF2-40B4-BE49-F238E27FC236}">
                <a16:creationId xmlns:a16="http://schemas.microsoft.com/office/drawing/2014/main" id="{C0406C53-1800-4BB1-ABF1-99636E10C93E}"/>
              </a:ext>
            </a:extLst>
          </p:cNvPr>
          <p:cNvSpPr/>
          <p:nvPr/>
        </p:nvSpPr>
        <p:spPr>
          <a:xfrm>
            <a:off x="5001064" y="1501115"/>
            <a:ext cx="4142936" cy="2308324"/>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SDemo4 {</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static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main(String[] </a:t>
            </a:r>
            <a:r>
              <a:rPr lang="en-US" altLang="zh-CN" b="1" dirty="0" err="1">
                <a:solidFill>
                  <a:srgbClr val="6A3E3E"/>
                </a:solidFill>
                <a:latin typeface="Calibri" panose="020F0502020204030204" pitchFamily="34" charset="0"/>
              </a:rPr>
              <a:t>args</a:t>
            </a:r>
            <a:r>
              <a:rPr lang="en-US" altLang="zh-CN" b="1" dirty="0">
                <a:solidFill>
                  <a:srgbClr val="000000"/>
                </a:solidFill>
                <a:latin typeface="Calibri" panose="020F0502020204030204" pitchFamily="34" charset="0"/>
              </a:rPr>
              <a:t>) {</a:t>
            </a:r>
          </a:p>
          <a:p>
            <a:r>
              <a:rPr lang="en-US" altLang="zh-CN" dirty="0">
                <a:solidFill>
                  <a:srgbClr val="3F7F5F"/>
                </a:solidFill>
                <a:latin typeface="Calibri" panose="020F0502020204030204" pitchFamily="34" charset="0"/>
              </a:rPr>
              <a:t>    // </a:t>
            </a:r>
            <a:r>
              <a:rPr lang="en-US" altLang="zh-CN" b="1" dirty="0">
                <a:solidFill>
                  <a:srgbClr val="7F9FBF"/>
                </a:solidFill>
                <a:latin typeface="Calibri" panose="020F0502020204030204" pitchFamily="34" charset="0"/>
              </a:rPr>
              <a:t>TODO</a:t>
            </a:r>
            <a:r>
              <a:rPr lang="en-US" altLang="zh-CN" b="1" dirty="0">
                <a:solidFill>
                  <a:srgbClr val="3F7F5F"/>
                </a:solidFill>
                <a:latin typeface="Calibri" panose="020F0502020204030204" pitchFamily="34" charset="0"/>
              </a:rPr>
              <a:t> Auto-generated method stub</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MyClass</a:t>
            </a:r>
            <a:r>
              <a:rPr lang="en-US" altLang="zh-CN" dirty="0">
                <a:solidFill>
                  <a:srgbClr val="000000"/>
                </a:solidFill>
                <a:latin typeface="Calibri" panose="020F0502020204030204" pitchFamily="34" charset="0"/>
              </a:rPr>
              <a:t> </a:t>
            </a:r>
            <a:r>
              <a:rPr lang="en-US" altLang="zh-CN" u="sng" dirty="0">
                <a:solidFill>
                  <a:srgbClr val="6A3E3E"/>
                </a:solidFill>
                <a:latin typeface="Calibri" panose="020F0502020204030204" pitchFamily="34" charset="0"/>
              </a:rPr>
              <a:t>ob1</a:t>
            </a:r>
            <a:r>
              <a:rPr lang="en-US" altLang="zh-CN" u="sng" dirty="0">
                <a:solidFill>
                  <a:srgbClr val="000000"/>
                </a:solidFill>
                <a:latin typeface="Calibri" panose="020F0502020204030204" pitchFamily="34" charset="0"/>
              </a:rPr>
              <a:t> = </a:t>
            </a:r>
            <a:r>
              <a:rPr lang="en-US" altLang="zh-CN" b="1" u="sng" dirty="0">
                <a:solidFill>
                  <a:srgbClr val="7F0055"/>
                </a:solidFill>
                <a:latin typeface="Calibri" panose="020F0502020204030204" pitchFamily="34" charset="0"/>
              </a:rPr>
              <a:t>new</a:t>
            </a:r>
            <a:r>
              <a:rPr lang="en-US" altLang="zh-CN" b="1" u="sng" dirty="0">
                <a:solidFill>
                  <a:srgbClr val="000000"/>
                </a:solidFill>
                <a:latin typeface="Calibri" panose="020F0502020204030204" pitchFamily="34" charset="0"/>
              </a:rPr>
              <a:t> </a:t>
            </a:r>
            <a:r>
              <a:rPr lang="en-US" altLang="zh-CN" b="1" u="sng" dirty="0" err="1">
                <a:solidFill>
                  <a:srgbClr val="000000"/>
                </a:solidFill>
                <a:latin typeface="Calibri" panose="020F0502020204030204" pitchFamily="34" charset="0"/>
              </a:rPr>
              <a:t>MyClass</a:t>
            </a:r>
            <a:r>
              <a:rPr lang="en-US" altLang="zh-CN" b="1" u="sng" dirty="0">
                <a:solidFill>
                  <a:srgbClr val="000000"/>
                </a:solidFill>
                <a:latin typeface="Calibri" panose="020F0502020204030204" pitchFamily="34" charset="0"/>
              </a:rPr>
              <a:t>(</a:t>
            </a:r>
            <a:r>
              <a:rPr lang="en-US" altLang="zh-CN" b="1" u="sng" dirty="0">
                <a:solidFill>
                  <a:srgbClr val="2A00FF"/>
                </a:solidFill>
                <a:latin typeface="Calibri" panose="020F0502020204030204" pitchFamily="34" charset="0"/>
              </a:rPr>
              <a:t>"ob1"</a:t>
            </a:r>
            <a:r>
              <a:rPr lang="en-US" altLang="zh-CN" b="1" u="sng"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MyClass</a:t>
            </a:r>
            <a:r>
              <a:rPr lang="en-US" altLang="zh-CN" dirty="0">
                <a:solidFill>
                  <a:srgbClr val="000000"/>
                </a:solidFill>
                <a:latin typeface="Calibri" panose="020F0502020204030204" pitchFamily="34" charset="0"/>
              </a:rPr>
              <a:t> </a:t>
            </a:r>
            <a:r>
              <a:rPr lang="en-US" altLang="zh-CN" u="sng" dirty="0">
                <a:solidFill>
                  <a:srgbClr val="6A3E3E"/>
                </a:solidFill>
                <a:latin typeface="Calibri" panose="020F0502020204030204" pitchFamily="34" charset="0"/>
              </a:rPr>
              <a:t>ob2</a:t>
            </a:r>
            <a:r>
              <a:rPr lang="en-US" altLang="zh-CN" u="sng" dirty="0">
                <a:solidFill>
                  <a:srgbClr val="000000"/>
                </a:solidFill>
                <a:latin typeface="Calibri" panose="020F0502020204030204" pitchFamily="34" charset="0"/>
              </a:rPr>
              <a:t> = </a:t>
            </a:r>
            <a:r>
              <a:rPr lang="en-US" altLang="zh-CN" b="1" u="sng" dirty="0">
                <a:solidFill>
                  <a:srgbClr val="7F0055"/>
                </a:solidFill>
                <a:latin typeface="Calibri" panose="020F0502020204030204" pitchFamily="34" charset="0"/>
              </a:rPr>
              <a:t>new</a:t>
            </a:r>
            <a:r>
              <a:rPr lang="en-US" altLang="zh-CN" b="1" u="sng" dirty="0">
                <a:solidFill>
                  <a:srgbClr val="000000"/>
                </a:solidFill>
                <a:latin typeface="Calibri" panose="020F0502020204030204" pitchFamily="34" charset="0"/>
              </a:rPr>
              <a:t> </a:t>
            </a:r>
            <a:r>
              <a:rPr lang="en-US" altLang="zh-CN" b="1" u="sng" dirty="0" err="1">
                <a:solidFill>
                  <a:srgbClr val="000000"/>
                </a:solidFill>
                <a:latin typeface="Calibri" panose="020F0502020204030204" pitchFamily="34" charset="0"/>
              </a:rPr>
              <a:t>MyClass</a:t>
            </a:r>
            <a:r>
              <a:rPr lang="en-US" altLang="zh-CN" b="1" u="sng" dirty="0">
                <a:solidFill>
                  <a:srgbClr val="000000"/>
                </a:solidFill>
                <a:latin typeface="Calibri" panose="020F0502020204030204" pitchFamily="34" charset="0"/>
              </a:rPr>
              <a:t>(</a:t>
            </a:r>
            <a:r>
              <a:rPr lang="en-US" altLang="zh-CN" b="1" u="sng" dirty="0">
                <a:solidFill>
                  <a:srgbClr val="2A00FF"/>
                </a:solidFill>
                <a:latin typeface="Calibri" panose="020F0502020204030204" pitchFamily="34" charset="0"/>
              </a:rPr>
              <a:t>"ob2"</a:t>
            </a:r>
            <a:r>
              <a:rPr lang="en-US" altLang="zh-CN" b="1" u="sng"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MyClass</a:t>
            </a:r>
            <a:r>
              <a:rPr lang="en-US" altLang="zh-CN" dirty="0">
                <a:solidFill>
                  <a:srgbClr val="000000"/>
                </a:solidFill>
                <a:latin typeface="Calibri" panose="020F0502020204030204" pitchFamily="34" charset="0"/>
              </a:rPr>
              <a:t> </a:t>
            </a:r>
            <a:r>
              <a:rPr lang="en-US" altLang="zh-CN" u="sng" dirty="0">
                <a:solidFill>
                  <a:srgbClr val="6A3E3E"/>
                </a:solidFill>
                <a:latin typeface="Calibri" panose="020F0502020204030204" pitchFamily="34" charset="0"/>
              </a:rPr>
              <a:t>ob3</a:t>
            </a:r>
            <a:r>
              <a:rPr lang="en-US" altLang="zh-CN" u="sng" dirty="0">
                <a:solidFill>
                  <a:srgbClr val="000000"/>
                </a:solidFill>
                <a:latin typeface="Calibri" panose="020F0502020204030204" pitchFamily="34" charset="0"/>
              </a:rPr>
              <a:t> = </a:t>
            </a:r>
            <a:r>
              <a:rPr lang="en-US" altLang="zh-CN" b="1" u="sng" dirty="0">
                <a:solidFill>
                  <a:srgbClr val="7F0055"/>
                </a:solidFill>
                <a:latin typeface="Calibri" panose="020F0502020204030204" pitchFamily="34" charset="0"/>
              </a:rPr>
              <a:t>new</a:t>
            </a:r>
            <a:r>
              <a:rPr lang="en-US" altLang="zh-CN" b="1" u="sng" dirty="0">
                <a:solidFill>
                  <a:srgbClr val="000000"/>
                </a:solidFill>
                <a:latin typeface="Calibri" panose="020F0502020204030204" pitchFamily="34" charset="0"/>
              </a:rPr>
              <a:t> </a:t>
            </a:r>
            <a:r>
              <a:rPr lang="en-US" altLang="zh-CN" b="1" u="sng" dirty="0" err="1">
                <a:solidFill>
                  <a:srgbClr val="000000"/>
                </a:solidFill>
                <a:latin typeface="Calibri" panose="020F0502020204030204" pitchFamily="34" charset="0"/>
              </a:rPr>
              <a:t>MyClass</a:t>
            </a:r>
            <a:r>
              <a:rPr lang="en-US" altLang="zh-CN" b="1" u="sng" dirty="0">
                <a:solidFill>
                  <a:srgbClr val="000000"/>
                </a:solidFill>
                <a:latin typeface="Calibri" panose="020F0502020204030204" pitchFamily="34" charset="0"/>
              </a:rPr>
              <a:t>(</a:t>
            </a:r>
            <a:r>
              <a:rPr lang="en-US" altLang="zh-CN" b="1" u="sng" dirty="0">
                <a:solidFill>
                  <a:srgbClr val="2A00FF"/>
                </a:solidFill>
                <a:latin typeface="Calibri" panose="020F0502020204030204" pitchFamily="34" charset="0"/>
              </a:rPr>
              <a:t>"ob3"</a:t>
            </a:r>
            <a:r>
              <a:rPr lang="en-US" altLang="zh-CN" b="1" u="sng"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pic>
        <p:nvPicPr>
          <p:cNvPr id="6" name="图片 5">
            <a:extLst>
              <a:ext uri="{FF2B5EF4-FFF2-40B4-BE49-F238E27FC236}">
                <a16:creationId xmlns:a16="http://schemas.microsoft.com/office/drawing/2014/main" id="{C1B017AB-9BA5-4287-8E7B-E36BE7BD27FB}"/>
              </a:ext>
            </a:extLst>
          </p:cNvPr>
          <p:cNvPicPr>
            <a:picLocks noChangeAspect="1"/>
          </p:cNvPicPr>
          <p:nvPr/>
        </p:nvPicPr>
        <p:blipFill>
          <a:blip r:embed="rId2"/>
          <a:stretch>
            <a:fillRect/>
          </a:stretch>
        </p:blipFill>
        <p:spPr>
          <a:xfrm>
            <a:off x="5953484" y="3944916"/>
            <a:ext cx="2402725" cy="1727918"/>
          </a:xfrm>
          <a:prstGeom prst="rect">
            <a:avLst/>
          </a:prstGeom>
        </p:spPr>
      </p:pic>
    </p:spTree>
    <p:extLst>
      <p:ext uri="{BB962C8B-B14F-4D97-AF65-F5344CB8AC3E}">
        <p14:creationId xmlns:p14="http://schemas.microsoft.com/office/powerpoint/2010/main" val="42624816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2E4D43-44BB-4C26-97DE-190ABABA0C42}"/>
              </a:ext>
            </a:extLst>
          </p:cNvPr>
          <p:cNvSpPr>
            <a:spLocks noGrp="1"/>
          </p:cNvSpPr>
          <p:nvPr>
            <p:ph type="title"/>
          </p:nvPr>
        </p:nvSpPr>
        <p:spPr/>
        <p:txBody>
          <a:bodyPr/>
          <a:lstStyle/>
          <a:p>
            <a:r>
              <a:rPr lang="en-US" altLang="zh-CN" b="1" dirty="0"/>
              <a:t>Introducing Nested and Inner Classes</a:t>
            </a:r>
            <a:endParaRPr lang="zh-CN" altLang="en-US" dirty="0"/>
          </a:p>
        </p:txBody>
      </p:sp>
      <p:sp>
        <p:nvSpPr>
          <p:cNvPr id="3" name="内容占位符 2">
            <a:extLst>
              <a:ext uri="{FF2B5EF4-FFF2-40B4-BE49-F238E27FC236}">
                <a16:creationId xmlns:a16="http://schemas.microsoft.com/office/drawing/2014/main" id="{0D15D02D-385F-43FC-BBFB-C3FD04A5BFF9}"/>
              </a:ext>
            </a:extLst>
          </p:cNvPr>
          <p:cNvSpPr>
            <a:spLocks noGrp="1"/>
          </p:cNvSpPr>
          <p:nvPr>
            <p:ph idx="1"/>
          </p:nvPr>
        </p:nvSpPr>
        <p:spPr/>
        <p:txBody>
          <a:bodyPr/>
          <a:lstStyle/>
          <a:p>
            <a:r>
              <a:rPr lang="en-US" altLang="zh-CN" dirty="0"/>
              <a:t>In Java, you can define a </a:t>
            </a:r>
            <a:r>
              <a:rPr lang="en-US" altLang="zh-CN" i="1" dirty="0"/>
              <a:t>nested class</a:t>
            </a:r>
            <a:r>
              <a:rPr lang="en-US" altLang="zh-CN" dirty="0"/>
              <a:t>. This is a class that is declared within another class.</a:t>
            </a:r>
          </a:p>
          <a:p>
            <a:r>
              <a:rPr lang="en-US" altLang="zh-CN" dirty="0"/>
              <a:t>There are two general types of nested classes: those that are preceded by the </a:t>
            </a:r>
            <a:r>
              <a:rPr lang="en-US" altLang="zh-CN" b="1" dirty="0"/>
              <a:t>static </a:t>
            </a:r>
            <a:r>
              <a:rPr lang="en-US" altLang="zh-CN" dirty="0"/>
              <a:t>modifier and those that are not.</a:t>
            </a:r>
          </a:p>
          <a:p>
            <a:r>
              <a:rPr lang="en-US" altLang="zh-CN" dirty="0"/>
              <a:t>The only type that we are concerned about is the non-</a:t>
            </a:r>
            <a:r>
              <a:rPr lang="en-US" altLang="zh-CN" b="1" dirty="0"/>
              <a:t>static</a:t>
            </a:r>
            <a:r>
              <a:rPr lang="en-US" altLang="zh-CN" dirty="0"/>
              <a:t> variety. This type of nested class is also called an </a:t>
            </a:r>
            <a:r>
              <a:rPr lang="en-US" altLang="zh-CN" i="1" dirty="0"/>
              <a:t>inner class</a:t>
            </a:r>
            <a:r>
              <a:rPr lang="en-US" altLang="zh-CN" dirty="0"/>
              <a:t>. It has access to all of the variables and methods of its outer class and may refer to them directly in the same way that other non-</a:t>
            </a:r>
            <a:r>
              <a:rPr lang="en-US" altLang="zh-CN" b="1" dirty="0"/>
              <a:t>static </a:t>
            </a:r>
            <a:r>
              <a:rPr lang="en-US" altLang="zh-CN" dirty="0"/>
              <a:t>members of the outer class do.</a:t>
            </a:r>
            <a:endParaRPr lang="zh-CN" altLang="en-US" dirty="0"/>
          </a:p>
        </p:txBody>
      </p:sp>
    </p:spTree>
    <p:extLst>
      <p:ext uri="{BB962C8B-B14F-4D97-AF65-F5344CB8AC3E}">
        <p14:creationId xmlns:p14="http://schemas.microsoft.com/office/powerpoint/2010/main" val="3968246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4A6F8D-D079-4859-A439-F872608ACAC1}"/>
              </a:ext>
            </a:extLst>
          </p:cNvPr>
          <p:cNvSpPr>
            <a:spLocks noGrp="1"/>
          </p:cNvSpPr>
          <p:nvPr>
            <p:ph type="title"/>
          </p:nvPr>
        </p:nvSpPr>
        <p:spPr/>
        <p:txBody>
          <a:bodyPr/>
          <a:lstStyle/>
          <a:p>
            <a:r>
              <a:rPr lang="en-US" altLang="zh-CN" b="1" dirty="0" err="1"/>
              <a:t>Varargs</a:t>
            </a:r>
            <a:r>
              <a:rPr lang="en-US" altLang="zh-CN" b="1" dirty="0"/>
              <a:t>: Variable-Length Arguments</a:t>
            </a:r>
            <a:endParaRPr lang="zh-CN" altLang="en-US" dirty="0"/>
          </a:p>
        </p:txBody>
      </p:sp>
      <p:sp>
        <p:nvSpPr>
          <p:cNvPr id="3" name="内容占位符 2">
            <a:extLst>
              <a:ext uri="{FF2B5EF4-FFF2-40B4-BE49-F238E27FC236}">
                <a16:creationId xmlns:a16="http://schemas.microsoft.com/office/drawing/2014/main" id="{477C4B04-C926-46E0-B691-DC8EBDF72437}"/>
              </a:ext>
            </a:extLst>
          </p:cNvPr>
          <p:cNvSpPr>
            <a:spLocks noGrp="1"/>
          </p:cNvSpPr>
          <p:nvPr>
            <p:ph idx="1"/>
          </p:nvPr>
        </p:nvSpPr>
        <p:spPr/>
        <p:txBody>
          <a:bodyPr/>
          <a:lstStyle/>
          <a:p>
            <a:r>
              <a:rPr lang="en-US" altLang="zh-CN" dirty="0"/>
              <a:t>A method that takes a variable number of arguments is called a </a:t>
            </a:r>
            <a:r>
              <a:rPr lang="en-US" altLang="zh-CN" i="1" dirty="0"/>
              <a:t>variable-arity method</a:t>
            </a:r>
            <a:r>
              <a:rPr lang="en-US" altLang="zh-CN" dirty="0"/>
              <a:t>, or simply a </a:t>
            </a:r>
            <a:r>
              <a:rPr lang="en-US" altLang="zh-CN" i="1" dirty="0" err="1"/>
              <a:t>varargs</a:t>
            </a:r>
            <a:r>
              <a:rPr lang="en-US" altLang="zh-CN" i="1" dirty="0"/>
              <a:t> method</a:t>
            </a:r>
            <a:r>
              <a:rPr lang="en-US" altLang="zh-CN" dirty="0"/>
              <a:t>. The parameter list for a </a:t>
            </a:r>
            <a:r>
              <a:rPr lang="en-US" altLang="zh-CN" dirty="0" err="1"/>
              <a:t>varargs</a:t>
            </a:r>
            <a:r>
              <a:rPr lang="en-US" altLang="zh-CN" dirty="0"/>
              <a:t> method is not fixed, but rather variable in length. Thus, a </a:t>
            </a:r>
            <a:r>
              <a:rPr lang="en-US" altLang="zh-CN" dirty="0" err="1"/>
              <a:t>varargs</a:t>
            </a:r>
            <a:r>
              <a:rPr lang="en-US" altLang="zh-CN" dirty="0"/>
              <a:t> method can take a variable number of arguments.</a:t>
            </a:r>
            <a:endParaRPr lang="zh-CN" altLang="en-US" dirty="0"/>
          </a:p>
        </p:txBody>
      </p:sp>
    </p:spTree>
    <p:extLst>
      <p:ext uri="{BB962C8B-B14F-4D97-AF65-F5344CB8AC3E}">
        <p14:creationId xmlns:p14="http://schemas.microsoft.com/office/powerpoint/2010/main" val="38232243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FEC5DF-6176-4AA7-ACB3-1314C8390335}"/>
              </a:ext>
            </a:extLst>
          </p:cNvPr>
          <p:cNvSpPr>
            <a:spLocks noGrp="1"/>
          </p:cNvSpPr>
          <p:nvPr>
            <p:ph type="title"/>
          </p:nvPr>
        </p:nvSpPr>
        <p:spPr/>
        <p:txBody>
          <a:bodyPr/>
          <a:lstStyle/>
          <a:p>
            <a:r>
              <a:rPr lang="en-US" altLang="zh-CN" b="1" dirty="0" err="1"/>
              <a:t>Varargs</a:t>
            </a:r>
            <a:r>
              <a:rPr lang="en-US" altLang="zh-CN" b="1" dirty="0"/>
              <a:t> Basics</a:t>
            </a:r>
            <a:endParaRPr lang="zh-CN" altLang="en-US" dirty="0"/>
          </a:p>
        </p:txBody>
      </p:sp>
      <p:sp>
        <p:nvSpPr>
          <p:cNvPr id="3" name="内容占位符 2">
            <a:extLst>
              <a:ext uri="{FF2B5EF4-FFF2-40B4-BE49-F238E27FC236}">
                <a16:creationId xmlns:a16="http://schemas.microsoft.com/office/drawing/2014/main" id="{DE76E8F3-7BFE-466A-8FE2-39336A3B6013}"/>
              </a:ext>
            </a:extLst>
          </p:cNvPr>
          <p:cNvSpPr>
            <a:spLocks noGrp="1"/>
          </p:cNvSpPr>
          <p:nvPr>
            <p:ph idx="1"/>
          </p:nvPr>
        </p:nvSpPr>
        <p:spPr>
          <a:xfrm>
            <a:off x="505265" y="1609578"/>
            <a:ext cx="7772400" cy="880404"/>
          </a:xfrm>
        </p:spPr>
        <p:txBody>
          <a:bodyPr/>
          <a:lstStyle/>
          <a:p>
            <a:r>
              <a:rPr lang="en-US" altLang="zh-CN" dirty="0"/>
              <a:t>A variable-length argument is specified by three periods (</a:t>
            </a:r>
            <a:r>
              <a:rPr lang="en-US" altLang="zh-CN" b="1" dirty="0"/>
              <a:t>...</a:t>
            </a:r>
            <a:r>
              <a:rPr lang="en-US" altLang="zh-CN" dirty="0"/>
              <a:t>).</a:t>
            </a:r>
            <a:endParaRPr lang="zh-CN" altLang="en-US" dirty="0"/>
          </a:p>
        </p:txBody>
      </p:sp>
      <p:sp>
        <p:nvSpPr>
          <p:cNvPr id="4" name="矩形 3">
            <a:extLst>
              <a:ext uri="{FF2B5EF4-FFF2-40B4-BE49-F238E27FC236}">
                <a16:creationId xmlns:a16="http://schemas.microsoft.com/office/drawing/2014/main" id="{4D44D38C-6FDC-4C35-B741-462386EF224A}"/>
              </a:ext>
            </a:extLst>
          </p:cNvPr>
          <p:cNvSpPr/>
          <p:nvPr/>
        </p:nvSpPr>
        <p:spPr>
          <a:xfrm>
            <a:off x="1617785" y="2361820"/>
            <a:ext cx="5908430" cy="4247317"/>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VarArgs</a:t>
            </a:r>
            <a:r>
              <a:rPr lang="en-US" altLang="zh-CN" b="1"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static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vaTest</a:t>
            </a:r>
            <a:r>
              <a:rPr lang="en-US" altLang="zh-CN" b="1" dirty="0">
                <a:solidFill>
                  <a:srgbClr val="000000"/>
                </a:solidFill>
                <a:latin typeface="Calibri" panose="020F0502020204030204" pitchFamily="34" charset="0"/>
              </a:rPr>
              <a:t>(</a:t>
            </a:r>
            <a:r>
              <a:rPr lang="en-US" altLang="zh-CN" b="1" dirty="0">
                <a:solidFill>
                  <a:srgbClr val="7F0055"/>
                </a:solidFill>
                <a:latin typeface="Calibri" panose="020F0502020204030204" pitchFamily="34" charset="0"/>
              </a:rPr>
              <a:t>int</a:t>
            </a:r>
            <a:r>
              <a:rPr lang="en-US" altLang="zh-CN" b="1" dirty="0">
                <a:solidFill>
                  <a:srgbClr val="000000"/>
                </a:solidFill>
                <a:latin typeface="Calibri" panose="020F0502020204030204" pitchFamily="34" charset="0"/>
              </a:rPr>
              <a:t> ... </a:t>
            </a:r>
            <a:r>
              <a:rPr lang="en-US" altLang="zh-CN" b="1" dirty="0">
                <a:solidFill>
                  <a:srgbClr val="6A3E3E"/>
                </a:solidFill>
                <a:latin typeface="Calibri" panose="020F0502020204030204" pitchFamily="34" charset="0"/>
              </a:rPr>
              <a:t>v</a:t>
            </a:r>
            <a:r>
              <a:rPr lang="en-US" altLang="zh-CN" b="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"Number of </a:t>
            </a:r>
            <a:r>
              <a:rPr lang="en-US" altLang="zh-CN" b="1" dirty="0" err="1">
                <a:solidFill>
                  <a:srgbClr val="2A00FF"/>
                </a:solidFill>
                <a:latin typeface="Calibri" panose="020F0502020204030204" pitchFamily="34" charset="0"/>
              </a:rPr>
              <a:t>args</a:t>
            </a:r>
            <a:r>
              <a:rPr lang="en-US" altLang="zh-CN" b="1" dirty="0">
                <a:solidFill>
                  <a:srgbClr val="2A00FF"/>
                </a:solidFill>
                <a:latin typeface="Calibri" panose="020F0502020204030204" pitchFamily="34" charset="0"/>
              </a:rPr>
              <a:t>: "</a:t>
            </a:r>
            <a:r>
              <a:rPr lang="en-US" altLang="zh-CN" b="1" dirty="0">
                <a:solidFill>
                  <a:srgbClr val="000000"/>
                </a:solidFill>
                <a:latin typeface="Calibri" panose="020F0502020204030204" pitchFamily="34" charset="0"/>
              </a:rPr>
              <a:t>+ </a:t>
            </a:r>
            <a:r>
              <a:rPr lang="en-US" altLang="zh-CN" b="1" dirty="0" err="1">
                <a:solidFill>
                  <a:srgbClr val="6A3E3E"/>
                </a:solidFill>
                <a:latin typeface="Calibri" panose="020F0502020204030204" pitchFamily="34" charset="0"/>
              </a:rPr>
              <a:t>v</a:t>
            </a:r>
            <a:r>
              <a:rPr lang="en-US" altLang="zh-CN" b="1" dirty="0" err="1">
                <a:solidFill>
                  <a:srgbClr val="000000"/>
                </a:solidFill>
                <a:latin typeface="Calibri" panose="020F0502020204030204" pitchFamily="34" charset="0"/>
              </a:rPr>
              <a:t>.</a:t>
            </a:r>
            <a:r>
              <a:rPr lang="en-US" altLang="zh-CN" b="1" dirty="0" err="1">
                <a:solidFill>
                  <a:srgbClr val="0000C0"/>
                </a:solidFill>
                <a:latin typeface="Calibri" panose="020F0502020204030204" pitchFamily="34" charset="0"/>
              </a:rPr>
              <a:t>length</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"Contents: "</a:t>
            </a:r>
            <a:r>
              <a:rPr lang="en-US" altLang="zh-CN" b="1" dirty="0">
                <a:solidFill>
                  <a:srgbClr val="000000"/>
                </a:solidFill>
                <a:latin typeface="Calibri" panose="020F0502020204030204" pitchFamily="34" charset="0"/>
              </a:rPr>
              <a:t>);</a:t>
            </a:r>
          </a:p>
          <a:p>
            <a:r>
              <a:rPr lang="nn-NO" altLang="zh-CN" b="1" dirty="0">
                <a:solidFill>
                  <a:srgbClr val="7F0055"/>
                </a:solidFill>
                <a:latin typeface="Calibri" panose="020F0502020204030204" pitchFamily="34" charset="0"/>
              </a:rPr>
              <a:t>    for</a:t>
            </a:r>
            <a:r>
              <a:rPr lang="nn-NO" altLang="zh-CN" b="1" dirty="0">
                <a:solidFill>
                  <a:srgbClr val="000000"/>
                </a:solidFill>
                <a:latin typeface="Calibri" panose="020F0502020204030204" pitchFamily="34" charset="0"/>
              </a:rPr>
              <a:t>(</a:t>
            </a:r>
            <a:r>
              <a:rPr lang="nn-NO" altLang="zh-CN" b="1" dirty="0">
                <a:solidFill>
                  <a:srgbClr val="7F0055"/>
                </a:solidFill>
                <a:latin typeface="Calibri" panose="020F0502020204030204" pitchFamily="34" charset="0"/>
              </a:rPr>
              <a:t>int</a:t>
            </a:r>
            <a:r>
              <a:rPr lang="nn-NO" altLang="zh-CN" b="1" dirty="0">
                <a:solidFill>
                  <a:srgbClr val="000000"/>
                </a:solidFill>
                <a:latin typeface="Calibri" panose="020F0502020204030204" pitchFamily="34" charset="0"/>
              </a:rPr>
              <a:t> </a:t>
            </a:r>
            <a:r>
              <a:rPr lang="nn-NO" altLang="zh-CN" b="1" dirty="0">
                <a:solidFill>
                  <a:srgbClr val="6A3E3E"/>
                </a:solidFill>
                <a:latin typeface="Calibri" panose="020F0502020204030204" pitchFamily="34" charset="0"/>
              </a:rPr>
              <a:t>i</a:t>
            </a:r>
            <a:r>
              <a:rPr lang="nn-NO" altLang="zh-CN" b="1" dirty="0">
                <a:solidFill>
                  <a:srgbClr val="000000"/>
                </a:solidFill>
                <a:latin typeface="Calibri" panose="020F0502020204030204" pitchFamily="34" charset="0"/>
              </a:rPr>
              <a:t> = 0; </a:t>
            </a:r>
            <a:r>
              <a:rPr lang="nn-NO" altLang="zh-CN" b="1" dirty="0">
                <a:solidFill>
                  <a:srgbClr val="6A3E3E"/>
                </a:solidFill>
                <a:latin typeface="Calibri" panose="020F0502020204030204" pitchFamily="34" charset="0"/>
              </a:rPr>
              <a:t>i</a:t>
            </a:r>
            <a:r>
              <a:rPr lang="nn-NO" altLang="zh-CN" b="1" dirty="0">
                <a:solidFill>
                  <a:srgbClr val="000000"/>
                </a:solidFill>
                <a:latin typeface="Calibri" panose="020F0502020204030204" pitchFamily="34" charset="0"/>
              </a:rPr>
              <a:t> &lt; </a:t>
            </a:r>
            <a:r>
              <a:rPr lang="nn-NO" altLang="zh-CN" b="1" dirty="0">
                <a:solidFill>
                  <a:srgbClr val="6A3E3E"/>
                </a:solidFill>
                <a:latin typeface="Calibri" panose="020F0502020204030204" pitchFamily="34" charset="0"/>
              </a:rPr>
              <a:t>v</a:t>
            </a:r>
            <a:r>
              <a:rPr lang="nn-NO" altLang="zh-CN" b="1" dirty="0">
                <a:solidFill>
                  <a:srgbClr val="000000"/>
                </a:solidFill>
                <a:latin typeface="Calibri" panose="020F0502020204030204" pitchFamily="34" charset="0"/>
              </a:rPr>
              <a:t>.</a:t>
            </a:r>
            <a:r>
              <a:rPr lang="nn-NO" altLang="zh-CN" b="1" dirty="0">
                <a:solidFill>
                  <a:srgbClr val="0000C0"/>
                </a:solidFill>
                <a:latin typeface="Calibri" panose="020F0502020204030204" pitchFamily="34" charset="0"/>
              </a:rPr>
              <a:t>length</a:t>
            </a:r>
            <a:r>
              <a:rPr lang="nn-NO" altLang="zh-CN" b="1" dirty="0">
                <a:solidFill>
                  <a:srgbClr val="000000"/>
                </a:solidFill>
                <a:latin typeface="Calibri" panose="020F0502020204030204" pitchFamily="34" charset="0"/>
              </a:rPr>
              <a:t>; </a:t>
            </a:r>
            <a:r>
              <a:rPr lang="nn-NO" altLang="zh-CN" b="1" dirty="0">
                <a:solidFill>
                  <a:srgbClr val="6A3E3E"/>
                </a:solidFill>
                <a:latin typeface="Calibri" panose="020F0502020204030204" pitchFamily="34" charset="0"/>
              </a:rPr>
              <a:t>i</a:t>
            </a:r>
            <a:r>
              <a:rPr lang="nn-NO"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  </a:t>
            </a:r>
            <a:r>
              <a:rPr lang="en-US" altLang="zh-CN" b="1" dirty="0" err="1">
                <a:solidFill>
                  <a:srgbClr val="2A00FF"/>
                </a:solidFill>
                <a:latin typeface="Calibri" panose="020F0502020204030204" pitchFamily="34" charset="0"/>
              </a:rPr>
              <a:t>arg</a:t>
            </a:r>
            <a:r>
              <a:rPr lang="en-US" altLang="zh-CN" b="1" dirty="0">
                <a:solidFill>
                  <a:srgbClr val="2A00FF"/>
                </a:solidFill>
                <a:latin typeface="Calibri" panose="020F0502020204030204" pitchFamily="34" charset="0"/>
              </a:rPr>
              <a:t> "</a:t>
            </a:r>
            <a:r>
              <a:rPr lang="en-US" altLang="zh-CN" b="1" dirty="0">
                <a:solidFill>
                  <a:srgbClr val="000000"/>
                </a:solidFill>
                <a:latin typeface="Calibri" panose="020F0502020204030204" pitchFamily="34" charset="0"/>
              </a:rPr>
              <a:t> + </a:t>
            </a:r>
            <a:r>
              <a:rPr lang="en-US" altLang="zh-CN" b="1" dirty="0" err="1">
                <a:solidFill>
                  <a:srgbClr val="6A3E3E"/>
                </a:solidFill>
                <a:latin typeface="Calibri" panose="020F0502020204030204" pitchFamily="34" charset="0"/>
              </a:rPr>
              <a:t>i</a:t>
            </a:r>
            <a:r>
              <a:rPr lang="en-US" altLang="zh-CN" b="1" dirty="0">
                <a:solidFill>
                  <a:srgbClr val="000000"/>
                </a:solidFill>
                <a:latin typeface="Calibri" panose="020F0502020204030204" pitchFamily="34" charset="0"/>
              </a:rPr>
              <a:t> + </a:t>
            </a:r>
            <a:r>
              <a:rPr lang="en-US" altLang="zh-CN" b="1" dirty="0">
                <a:solidFill>
                  <a:srgbClr val="2A00FF"/>
                </a:solidFill>
                <a:latin typeface="Calibri" panose="020F0502020204030204" pitchFamily="34" charset="0"/>
              </a:rPr>
              <a:t>": "</a:t>
            </a:r>
            <a:r>
              <a:rPr lang="en-US" altLang="zh-CN" b="1" dirty="0">
                <a:solidFill>
                  <a:srgbClr val="000000"/>
                </a:solidFill>
                <a:latin typeface="Calibri" panose="020F0502020204030204" pitchFamily="34" charset="0"/>
              </a:rPr>
              <a:t> + </a:t>
            </a:r>
            <a:r>
              <a:rPr lang="en-US" altLang="zh-CN" b="1" dirty="0">
                <a:solidFill>
                  <a:srgbClr val="6A3E3E"/>
                </a:solidFill>
                <a:latin typeface="Calibri" panose="020F0502020204030204" pitchFamily="34" charset="0"/>
              </a:rPr>
              <a:t>v</a:t>
            </a:r>
            <a:r>
              <a:rPr lang="en-US" altLang="zh-CN" b="1" dirty="0">
                <a:solidFill>
                  <a:srgbClr val="000000"/>
                </a:solidFill>
                <a:latin typeface="Calibri" panose="020F0502020204030204" pitchFamily="34" charset="0"/>
              </a:rPr>
              <a:t>[</a:t>
            </a:r>
            <a:r>
              <a:rPr lang="en-US" altLang="zh-CN" b="1" dirty="0" err="1">
                <a:solidFill>
                  <a:srgbClr val="6A3E3E"/>
                </a:solidFill>
                <a:latin typeface="Calibri" panose="020F0502020204030204" pitchFamily="34" charset="0"/>
              </a:rPr>
              <a:t>i</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dirty="0" err="1">
                <a:solidFill>
                  <a:srgbClr val="0000C0"/>
                </a:solidFill>
                <a:latin typeface="Calibri" panose="020F0502020204030204" pitchFamily="34" charset="0"/>
              </a:rPr>
              <a:t>out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static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main(String[] </a:t>
            </a:r>
            <a:r>
              <a:rPr lang="en-US" altLang="zh-CN" b="1" dirty="0" err="1">
                <a:solidFill>
                  <a:srgbClr val="6A3E3E"/>
                </a:solidFill>
                <a:latin typeface="Calibri" panose="020F0502020204030204" pitchFamily="34" charset="0"/>
              </a:rPr>
              <a:t>args</a:t>
            </a:r>
            <a:r>
              <a:rPr lang="en-US" altLang="zh-CN" b="1" dirty="0">
                <a:solidFill>
                  <a:srgbClr val="000000"/>
                </a:solidFill>
                <a:latin typeface="Calibri" panose="020F0502020204030204" pitchFamily="34" charset="0"/>
              </a:rPr>
              <a:t>) {</a:t>
            </a:r>
          </a:p>
          <a:p>
            <a:r>
              <a:rPr lang="en-US" altLang="zh-CN" dirty="0">
                <a:solidFill>
                  <a:srgbClr val="3F7F5F"/>
                </a:solidFill>
                <a:latin typeface="Calibri" panose="020F0502020204030204" pitchFamily="34" charset="0"/>
              </a:rPr>
              <a:t>    // </a:t>
            </a:r>
            <a:r>
              <a:rPr lang="en-US" altLang="zh-CN" b="1" dirty="0">
                <a:solidFill>
                  <a:srgbClr val="7F9FBF"/>
                </a:solidFill>
                <a:latin typeface="Calibri" panose="020F0502020204030204" pitchFamily="34" charset="0"/>
              </a:rPr>
              <a:t>TODO</a:t>
            </a:r>
            <a:r>
              <a:rPr lang="en-US" altLang="zh-CN" b="1" dirty="0">
                <a:solidFill>
                  <a:srgbClr val="3F7F5F"/>
                </a:solidFill>
                <a:latin typeface="Calibri" panose="020F0502020204030204" pitchFamily="34" charset="0"/>
              </a:rPr>
              <a:t> Auto-generated method stub</a:t>
            </a:r>
          </a:p>
          <a:p>
            <a:r>
              <a:rPr lang="en-US" altLang="zh-CN" i="1" dirty="0">
                <a:solidFill>
                  <a:srgbClr val="000000"/>
                </a:solidFill>
                <a:latin typeface="Calibri" panose="020F0502020204030204" pitchFamily="34" charset="0"/>
              </a:rPr>
              <a:t>    </a:t>
            </a:r>
            <a:r>
              <a:rPr lang="en-US" altLang="zh-CN" i="1" dirty="0" err="1">
                <a:solidFill>
                  <a:srgbClr val="000000"/>
                </a:solidFill>
                <a:latin typeface="Calibri" panose="020F0502020204030204" pitchFamily="34" charset="0"/>
              </a:rPr>
              <a:t>vaTest</a:t>
            </a:r>
            <a:r>
              <a:rPr lang="en-US" altLang="zh-CN" dirty="0">
                <a:solidFill>
                  <a:srgbClr val="000000"/>
                </a:solidFill>
                <a:latin typeface="Calibri" panose="020F0502020204030204" pitchFamily="34" charset="0"/>
              </a:rPr>
              <a:t>(10);</a:t>
            </a:r>
          </a:p>
          <a:p>
            <a:r>
              <a:rPr lang="en-US" altLang="zh-CN" i="1" dirty="0">
                <a:solidFill>
                  <a:srgbClr val="000000"/>
                </a:solidFill>
                <a:latin typeface="Calibri" panose="020F0502020204030204" pitchFamily="34" charset="0"/>
              </a:rPr>
              <a:t>    </a:t>
            </a:r>
            <a:r>
              <a:rPr lang="en-US" altLang="zh-CN" i="1" dirty="0" err="1">
                <a:solidFill>
                  <a:srgbClr val="000000"/>
                </a:solidFill>
                <a:latin typeface="Calibri" panose="020F0502020204030204" pitchFamily="34" charset="0"/>
              </a:rPr>
              <a:t>vaTest</a:t>
            </a:r>
            <a:r>
              <a:rPr lang="en-US" altLang="zh-CN" dirty="0">
                <a:solidFill>
                  <a:srgbClr val="000000"/>
                </a:solidFill>
                <a:latin typeface="Calibri" panose="020F0502020204030204" pitchFamily="34" charset="0"/>
              </a:rPr>
              <a:t>(1,2,3);</a:t>
            </a:r>
          </a:p>
          <a:p>
            <a:r>
              <a:rPr lang="en-US" altLang="zh-CN" i="1" dirty="0">
                <a:solidFill>
                  <a:srgbClr val="000000"/>
                </a:solidFill>
                <a:latin typeface="Calibri" panose="020F0502020204030204" pitchFamily="34" charset="0"/>
              </a:rPr>
              <a:t>    </a:t>
            </a:r>
            <a:r>
              <a:rPr lang="en-US" altLang="zh-CN" i="1" dirty="0" err="1">
                <a:solidFill>
                  <a:srgbClr val="000000"/>
                </a:solidFill>
                <a:latin typeface="Calibri" panose="020F0502020204030204" pitchFamily="34" charset="0"/>
              </a:rPr>
              <a:t>vaTest</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Tree>
    <p:extLst>
      <p:ext uri="{BB962C8B-B14F-4D97-AF65-F5344CB8AC3E}">
        <p14:creationId xmlns:p14="http://schemas.microsoft.com/office/powerpoint/2010/main" val="20870883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CCEE3F-299C-42D2-A008-59019E968EDF}"/>
              </a:ext>
            </a:extLst>
          </p:cNvPr>
          <p:cNvSpPr>
            <a:spLocks noGrp="1"/>
          </p:cNvSpPr>
          <p:nvPr>
            <p:ph type="title"/>
          </p:nvPr>
        </p:nvSpPr>
        <p:spPr/>
        <p:txBody>
          <a:bodyPr/>
          <a:lstStyle/>
          <a:p>
            <a:r>
              <a:rPr lang="en-US" altLang="zh-CN" b="1" dirty="0" err="1"/>
              <a:t>Varargs</a:t>
            </a:r>
            <a:r>
              <a:rPr lang="en-US" altLang="zh-CN" b="1" dirty="0"/>
              <a:t> with Normal Parameters</a:t>
            </a:r>
            <a:endParaRPr lang="zh-CN" altLang="en-US" b="1" dirty="0"/>
          </a:p>
        </p:txBody>
      </p:sp>
      <p:sp>
        <p:nvSpPr>
          <p:cNvPr id="3" name="内容占位符 2">
            <a:extLst>
              <a:ext uri="{FF2B5EF4-FFF2-40B4-BE49-F238E27FC236}">
                <a16:creationId xmlns:a16="http://schemas.microsoft.com/office/drawing/2014/main" id="{6156EEAC-932C-4502-B50D-2AA6B27AE57F}"/>
              </a:ext>
            </a:extLst>
          </p:cNvPr>
          <p:cNvSpPr>
            <a:spLocks noGrp="1"/>
          </p:cNvSpPr>
          <p:nvPr>
            <p:ph idx="1"/>
          </p:nvPr>
        </p:nvSpPr>
        <p:spPr/>
        <p:txBody>
          <a:bodyPr/>
          <a:lstStyle/>
          <a:p>
            <a:r>
              <a:rPr lang="en-US" altLang="zh-CN" dirty="0"/>
              <a:t>A method can have “normal” parameters along with a variable-length parameter. However, the variable-length parameter </a:t>
            </a:r>
            <a:r>
              <a:rPr lang="en-US" altLang="zh-CN" b="1" dirty="0"/>
              <a:t>must be</a:t>
            </a:r>
            <a:r>
              <a:rPr lang="en-US" altLang="zh-CN" dirty="0"/>
              <a:t> the last parameter declared by the method.</a:t>
            </a:r>
            <a:endParaRPr lang="zh-CN" altLang="en-US" dirty="0"/>
          </a:p>
        </p:txBody>
      </p:sp>
    </p:spTree>
    <p:extLst>
      <p:ext uri="{BB962C8B-B14F-4D97-AF65-F5344CB8AC3E}">
        <p14:creationId xmlns:p14="http://schemas.microsoft.com/office/powerpoint/2010/main" val="29689801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35611F-D357-4578-8252-9CF97E2266E4}"/>
              </a:ext>
            </a:extLst>
          </p:cNvPr>
          <p:cNvSpPr>
            <a:spLocks noGrp="1"/>
          </p:cNvSpPr>
          <p:nvPr>
            <p:ph type="title"/>
          </p:nvPr>
        </p:nvSpPr>
        <p:spPr/>
        <p:txBody>
          <a:bodyPr/>
          <a:lstStyle/>
          <a:p>
            <a:r>
              <a:rPr lang="en-US" altLang="zh-CN" b="1" dirty="0" err="1"/>
              <a:t>Varargs</a:t>
            </a:r>
            <a:r>
              <a:rPr lang="en-US" altLang="zh-CN" b="1" dirty="0"/>
              <a:t> with Normal Parameters</a:t>
            </a:r>
            <a:endParaRPr lang="zh-CN" altLang="en-US" dirty="0"/>
          </a:p>
        </p:txBody>
      </p:sp>
      <p:sp>
        <p:nvSpPr>
          <p:cNvPr id="4" name="矩形 3">
            <a:extLst>
              <a:ext uri="{FF2B5EF4-FFF2-40B4-BE49-F238E27FC236}">
                <a16:creationId xmlns:a16="http://schemas.microsoft.com/office/drawing/2014/main" id="{3EB94E0C-4FF9-47DD-B992-0E070F992777}"/>
              </a:ext>
            </a:extLst>
          </p:cNvPr>
          <p:cNvSpPr/>
          <p:nvPr/>
        </p:nvSpPr>
        <p:spPr>
          <a:xfrm>
            <a:off x="1674055" y="1447800"/>
            <a:ext cx="5134707" cy="4247317"/>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VarArgs2 {</a:t>
            </a:r>
          </a:p>
          <a:p>
            <a:r>
              <a:rPr lang="en-US" altLang="zh-CN" b="1" dirty="0">
                <a:solidFill>
                  <a:srgbClr val="7F0055"/>
                </a:solidFill>
                <a:latin typeface="Calibri" panose="020F0502020204030204" pitchFamily="34" charset="0"/>
              </a:rPr>
              <a:t>  static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vaTest</a:t>
            </a:r>
            <a:r>
              <a:rPr lang="en-US" altLang="zh-CN" b="1" dirty="0">
                <a:solidFill>
                  <a:srgbClr val="000000"/>
                </a:solidFill>
                <a:latin typeface="Calibri" panose="020F0502020204030204" pitchFamily="34" charset="0"/>
              </a:rPr>
              <a:t>(String </a:t>
            </a:r>
            <a:r>
              <a:rPr lang="en-US" altLang="zh-CN" b="1" dirty="0">
                <a:solidFill>
                  <a:srgbClr val="6A3E3E"/>
                </a:solidFill>
                <a:latin typeface="Calibri" panose="020F0502020204030204" pitchFamily="34" charset="0"/>
              </a:rPr>
              <a:t>msg</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int</a:t>
            </a:r>
            <a:r>
              <a:rPr lang="en-US" altLang="zh-CN" b="1" dirty="0">
                <a:solidFill>
                  <a:srgbClr val="000000"/>
                </a:solidFill>
                <a:latin typeface="Calibri" panose="020F0502020204030204" pitchFamily="34" charset="0"/>
              </a:rPr>
              <a:t> ... </a:t>
            </a:r>
            <a:r>
              <a:rPr lang="en-US" altLang="zh-CN" b="1" dirty="0">
                <a:solidFill>
                  <a:srgbClr val="6A3E3E"/>
                </a:solidFill>
                <a:latin typeface="Calibri" panose="020F0502020204030204" pitchFamily="34" charset="0"/>
              </a:rPr>
              <a:t>v</a:t>
            </a:r>
            <a:r>
              <a:rPr lang="en-US" altLang="zh-CN" b="1"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6A3E3E"/>
                </a:solidFill>
                <a:latin typeface="Calibri" panose="020F0502020204030204" pitchFamily="34" charset="0"/>
              </a:rPr>
              <a:t>msg</a:t>
            </a:r>
            <a:r>
              <a:rPr lang="en-US" altLang="zh-CN" b="1" dirty="0">
                <a:solidFill>
                  <a:srgbClr val="000000"/>
                </a:solidFill>
                <a:latin typeface="Calibri" panose="020F0502020204030204" pitchFamily="34" charset="0"/>
              </a:rPr>
              <a:t> + </a:t>
            </a:r>
            <a:r>
              <a:rPr lang="en-US" altLang="zh-CN" b="1" dirty="0" err="1">
                <a:solidFill>
                  <a:srgbClr val="6A3E3E"/>
                </a:solidFill>
                <a:latin typeface="Calibri" panose="020F0502020204030204" pitchFamily="34" charset="0"/>
              </a:rPr>
              <a:t>v</a:t>
            </a:r>
            <a:r>
              <a:rPr lang="en-US" altLang="zh-CN" b="1" dirty="0" err="1">
                <a:solidFill>
                  <a:srgbClr val="000000"/>
                </a:solidFill>
                <a:latin typeface="Calibri" panose="020F0502020204030204" pitchFamily="34" charset="0"/>
              </a:rPr>
              <a:t>.</a:t>
            </a:r>
            <a:r>
              <a:rPr lang="en-US" altLang="zh-CN" b="1" dirty="0" err="1">
                <a:solidFill>
                  <a:srgbClr val="0000C0"/>
                </a:solidFill>
                <a:latin typeface="Calibri" panose="020F0502020204030204" pitchFamily="34" charset="0"/>
              </a:rPr>
              <a:t>length</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"Contents: "</a:t>
            </a:r>
            <a:r>
              <a:rPr lang="en-US" altLang="zh-CN" b="1" dirty="0">
                <a:solidFill>
                  <a:srgbClr val="000000"/>
                </a:solidFill>
                <a:latin typeface="Calibri" panose="020F0502020204030204" pitchFamily="34" charset="0"/>
              </a:rPr>
              <a:t>);</a:t>
            </a:r>
          </a:p>
          <a:p>
            <a:r>
              <a:rPr lang="nn-NO" altLang="zh-CN" b="1" dirty="0">
                <a:solidFill>
                  <a:srgbClr val="7F0055"/>
                </a:solidFill>
                <a:latin typeface="Calibri" panose="020F0502020204030204" pitchFamily="34" charset="0"/>
              </a:rPr>
              <a:t>    for</a:t>
            </a:r>
            <a:r>
              <a:rPr lang="nn-NO" altLang="zh-CN" b="1" dirty="0">
                <a:solidFill>
                  <a:srgbClr val="000000"/>
                </a:solidFill>
                <a:latin typeface="Calibri" panose="020F0502020204030204" pitchFamily="34" charset="0"/>
              </a:rPr>
              <a:t>(</a:t>
            </a:r>
            <a:r>
              <a:rPr lang="nn-NO" altLang="zh-CN" b="1" dirty="0">
                <a:solidFill>
                  <a:srgbClr val="7F0055"/>
                </a:solidFill>
                <a:latin typeface="Calibri" panose="020F0502020204030204" pitchFamily="34" charset="0"/>
              </a:rPr>
              <a:t>int</a:t>
            </a:r>
            <a:r>
              <a:rPr lang="nn-NO" altLang="zh-CN" b="1" dirty="0">
                <a:solidFill>
                  <a:srgbClr val="000000"/>
                </a:solidFill>
                <a:latin typeface="Calibri" panose="020F0502020204030204" pitchFamily="34" charset="0"/>
              </a:rPr>
              <a:t> </a:t>
            </a:r>
            <a:r>
              <a:rPr lang="nn-NO" altLang="zh-CN" b="1" dirty="0">
                <a:solidFill>
                  <a:srgbClr val="6A3E3E"/>
                </a:solidFill>
                <a:latin typeface="Calibri" panose="020F0502020204030204" pitchFamily="34" charset="0"/>
              </a:rPr>
              <a:t>i</a:t>
            </a:r>
            <a:r>
              <a:rPr lang="nn-NO" altLang="zh-CN" b="1" dirty="0">
                <a:solidFill>
                  <a:srgbClr val="000000"/>
                </a:solidFill>
                <a:latin typeface="Calibri" panose="020F0502020204030204" pitchFamily="34" charset="0"/>
              </a:rPr>
              <a:t> = 0; </a:t>
            </a:r>
            <a:r>
              <a:rPr lang="nn-NO" altLang="zh-CN" b="1" dirty="0">
                <a:solidFill>
                  <a:srgbClr val="6A3E3E"/>
                </a:solidFill>
                <a:latin typeface="Calibri" panose="020F0502020204030204" pitchFamily="34" charset="0"/>
              </a:rPr>
              <a:t>i</a:t>
            </a:r>
            <a:r>
              <a:rPr lang="nn-NO" altLang="zh-CN" b="1" dirty="0">
                <a:solidFill>
                  <a:srgbClr val="000000"/>
                </a:solidFill>
                <a:latin typeface="Calibri" panose="020F0502020204030204" pitchFamily="34" charset="0"/>
              </a:rPr>
              <a:t> &lt; </a:t>
            </a:r>
            <a:r>
              <a:rPr lang="nn-NO" altLang="zh-CN" b="1" dirty="0">
                <a:solidFill>
                  <a:srgbClr val="6A3E3E"/>
                </a:solidFill>
                <a:latin typeface="Calibri" panose="020F0502020204030204" pitchFamily="34" charset="0"/>
              </a:rPr>
              <a:t>v</a:t>
            </a:r>
            <a:r>
              <a:rPr lang="nn-NO" altLang="zh-CN" b="1" dirty="0">
                <a:solidFill>
                  <a:srgbClr val="000000"/>
                </a:solidFill>
                <a:latin typeface="Calibri" panose="020F0502020204030204" pitchFamily="34" charset="0"/>
              </a:rPr>
              <a:t>.</a:t>
            </a:r>
            <a:r>
              <a:rPr lang="nn-NO" altLang="zh-CN" b="1" dirty="0">
                <a:solidFill>
                  <a:srgbClr val="0000C0"/>
                </a:solidFill>
                <a:latin typeface="Calibri" panose="020F0502020204030204" pitchFamily="34" charset="0"/>
              </a:rPr>
              <a:t>length</a:t>
            </a:r>
            <a:r>
              <a:rPr lang="nn-NO" altLang="zh-CN" b="1" dirty="0">
                <a:solidFill>
                  <a:srgbClr val="000000"/>
                </a:solidFill>
                <a:latin typeface="Calibri" panose="020F0502020204030204" pitchFamily="34" charset="0"/>
              </a:rPr>
              <a:t>; </a:t>
            </a:r>
            <a:r>
              <a:rPr lang="nn-NO" altLang="zh-CN" b="1" dirty="0">
                <a:solidFill>
                  <a:srgbClr val="6A3E3E"/>
                </a:solidFill>
                <a:latin typeface="Calibri" panose="020F0502020204030204" pitchFamily="34" charset="0"/>
              </a:rPr>
              <a:t>i</a:t>
            </a:r>
            <a:r>
              <a:rPr lang="nn-NO"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  </a:t>
            </a:r>
            <a:r>
              <a:rPr lang="en-US" altLang="zh-CN" b="1" dirty="0" err="1">
                <a:solidFill>
                  <a:srgbClr val="2A00FF"/>
                </a:solidFill>
                <a:latin typeface="Calibri" panose="020F0502020204030204" pitchFamily="34" charset="0"/>
              </a:rPr>
              <a:t>arg</a:t>
            </a:r>
            <a:r>
              <a:rPr lang="en-US" altLang="zh-CN" b="1" dirty="0">
                <a:solidFill>
                  <a:srgbClr val="2A00FF"/>
                </a:solidFill>
                <a:latin typeface="Calibri" panose="020F0502020204030204" pitchFamily="34" charset="0"/>
              </a:rPr>
              <a:t> "</a:t>
            </a:r>
            <a:r>
              <a:rPr lang="en-US" altLang="zh-CN" b="1" dirty="0">
                <a:solidFill>
                  <a:srgbClr val="000000"/>
                </a:solidFill>
                <a:latin typeface="Calibri" panose="020F0502020204030204" pitchFamily="34" charset="0"/>
              </a:rPr>
              <a:t> + </a:t>
            </a:r>
            <a:r>
              <a:rPr lang="en-US" altLang="zh-CN" b="1" dirty="0" err="1">
                <a:solidFill>
                  <a:srgbClr val="6A3E3E"/>
                </a:solidFill>
                <a:latin typeface="Calibri" panose="020F0502020204030204" pitchFamily="34" charset="0"/>
              </a:rPr>
              <a:t>i</a:t>
            </a:r>
            <a:r>
              <a:rPr lang="en-US" altLang="zh-CN" b="1" dirty="0">
                <a:solidFill>
                  <a:srgbClr val="000000"/>
                </a:solidFill>
                <a:latin typeface="Calibri" panose="020F0502020204030204" pitchFamily="34" charset="0"/>
              </a:rPr>
              <a:t> + </a:t>
            </a:r>
            <a:r>
              <a:rPr lang="en-US" altLang="zh-CN" b="1" dirty="0">
                <a:solidFill>
                  <a:srgbClr val="2A00FF"/>
                </a:solidFill>
                <a:latin typeface="Calibri" panose="020F0502020204030204" pitchFamily="34" charset="0"/>
              </a:rPr>
              <a:t>": "</a:t>
            </a:r>
            <a:r>
              <a:rPr lang="en-US" altLang="zh-CN" b="1" dirty="0">
                <a:solidFill>
                  <a:srgbClr val="000000"/>
                </a:solidFill>
                <a:latin typeface="Calibri" panose="020F0502020204030204" pitchFamily="34" charset="0"/>
              </a:rPr>
              <a:t> + </a:t>
            </a:r>
            <a:r>
              <a:rPr lang="en-US" altLang="zh-CN" b="1" dirty="0">
                <a:solidFill>
                  <a:srgbClr val="6A3E3E"/>
                </a:solidFill>
                <a:latin typeface="Calibri" panose="020F0502020204030204" pitchFamily="34" charset="0"/>
              </a:rPr>
              <a:t>v</a:t>
            </a:r>
            <a:r>
              <a:rPr lang="en-US" altLang="zh-CN" b="1" dirty="0">
                <a:solidFill>
                  <a:srgbClr val="000000"/>
                </a:solidFill>
                <a:latin typeface="Calibri" panose="020F0502020204030204" pitchFamily="34" charset="0"/>
              </a:rPr>
              <a:t>[</a:t>
            </a:r>
            <a:r>
              <a:rPr lang="en-US" altLang="zh-CN" b="1" dirty="0" err="1">
                <a:solidFill>
                  <a:srgbClr val="6A3E3E"/>
                </a:solidFill>
                <a:latin typeface="Calibri" panose="020F0502020204030204" pitchFamily="34" charset="0"/>
              </a:rPr>
              <a:t>i</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static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main(String[] </a:t>
            </a:r>
            <a:r>
              <a:rPr lang="en-US" altLang="zh-CN" b="1" dirty="0" err="1">
                <a:solidFill>
                  <a:srgbClr val="6A3E3E"/>
                </a:solidFill>
                <a:latin typeface="Calibri" panose="020F0502020204030204" pitchFamily="34" charset="0"/>
              </a:rPr>
              <a:t>args</a:t>
            </a:r>
            <a:r>
              <a:rPr lang="en-US" altLang="zh-CN" b="1" dirty="0">
                <a:solidFill>
                  <a:srgbClr val="000000"/>
                </a:solidFill>
                <a:latin typeface="Calibri" panose="020F0502020204030204" pitchFamily="34" charset="0"/>
              </a:rPr>
              <a:t>) {</a:t>
            </a:r>
          </a:p>
          <a:p>
            <a:r>
              <a:rPr lang="en-US" altLang="zh-CN" dirty="0">
                <a:solidFill>
                  <a:srgbClr val="3F7F5F"/>
                </a:solidFill>
                <a:latin typeface="Calibri" panose="020F0502020204030204" pitchFamily="34" charset="0"/>
              </a:rPr>
              <a:t>    // </a:t>
            </a:r>
            <a:r>
              <a:rPr lang="en-US" altLang="zh-CN" b="1" dirty="0">
                <a:solidFill>
                  <a:srgbClr val="7F9FBF"/>
                </a:solidFill>
                <a:latin typeface="Calibri" panose="020F0502020204030204" pitchFamily="34" charset="0"/>
              </a:rPr>
              <a:t>TODO</a:t>
            </a:r>
            <a:r>
              <a:rPr lang="en-US" altLang="zh-CN" b="1" dirty="0">
                <a:solidFill>
                  <a:srgbClr val="3F7F5F"/>
                </a:solidFill>
                <a:latin typeface="Calibri" panose="020F0502020204030204" pitchFamily="34" charset="0"/>
              </a:rPr>
              <a:t> Auto-generated method stub</a:t>
            </a:r>
          </a:p>
          <a:p>
            <a:r>
              <a:rPr lang="en-US" altLang="zh-CN" i="1" dirty="0">
                <a:solidFill>
                  <a:srgbClr val="000000"/>
                </a:solidFill>
                <a:latin typeface="Calibri" panose="020F0502020204030204" pitchFamily="34" charset="0"/>
              </a:rPr>
              <a:t>    </a:t>
            </a:r>
            <a:r>
              <a:rPr lang="en-US" altLang="zh-CN" i="1" dirty="0" err="1">
                <a:solidFill>
                  <a:srgbClr val="000000"/>
                </a:solidFill>
                <a:latin typeface="Calibri" panose="020F0502020204030204" pitchFamily="34" charset="0"/>
              </a:rPr>
              <a:t>vaTest</a:t>
            </a:r>
            <a:r>
              <a:rPr lang="en-US" altLang="zh-CN" dirty="0">
                <a:solidFill>
                  <a:srgbClr val="000000"/>
                </a:solidFill>
                <a:latin typeface="Calibri" panose="020F0502020204030204" pitchFamily="34" charset="0"/>
              </a:rPr>
              <a:t>(</a:t>
            </a:r>
            <a:r>
              <a:rPr lang="en-US" altLang="zh-CN" dirty="0">
                <a:solidFill>
                  <a:srgbClr val="2A00FF"/>
                </a:solidFill>
                <a:latin typeface="Calibri" panose="020F0502020204030204" pitchFamily="34" charset="0"/>
              </a:rPr>
              <a:t>"One </a:t>
            </a:r>
            <a:r>
              <a:rPr lang="en-US" altLang="zh-CN" dirty="0" err="1">
                <a:solidFill>
                  <a:srgbClr val="2A00FF"/>
                </a:solidFill>
                <a:latin typeface="Calibri" panose="020F0502020204030204" pitchFamily="34" charset="0"/>
              </a:rPr>
              <a:t>vararg</a:t>
            </a:r>
            <a:r>
              <a:rPr lang="en-US" altLang="zh-CN" dirty="0">
                <a:solidFill>
                  <a:srgbClr val="2A00FF"/>
                </a:solidFill>
                <a:latin typeface="Calibri" panose="020F0502020204030204" pitchFamily="34" charset="0"/>
              </a:rPr>
              <a:t>: "</a:t>
            </a:r>
            <a:r>
              <a:rPr lang="en-US" altLang="zh-CN" dirty="0">
                <a:solidFill>
                  <a:srgbClr val="000000"/>
                </a:solidFill>
                <a:latin typeface="Calibri" panose="020F0502020204030204" pitchFamily="34" charset="0"/>
              </a:rPr>
              <a:t>,10);</a:t>
            </a:r>
          </a:p>
          <a:p>
            <a:r>
              <a:rPr lang="en-US" altLang="zh-CN" i="1" dirty="0">
                <a:solidFill>
                  <a:srgbClr val="000000"/>
                </a:solidFill>
                <a:latin typeface="Calibri" panose="020F0502020204030204" pitchFamily="34" charset="0"/>
              </a:rPr>
              <a:t>    </a:t>
            </a:r>
            <a:r>
              <a:rPr lang="en-US" altLang="zh-CN" i="1" dirty="0" err="1">
                <a:solidFill>
                  <a:srgbClr val="000000"/>
                </a:solidFill>
                <a:latin typeface="Calibri" panose="020F0502020204030204" pitchFamily="34" charset="0"/>
              </a:rPr>
              <a:t>vaTest</a:t>
            </a:r>
            <a:r>
              <a:rPr lang="en-US" altLang="zh-CN" dirty="0">
                <a:solidFill>
                  <a:srgbClr val="000000"/>
                </a:solidFill>
                <a:latin typeface="Calibri" panose="020F0502020204030204" pitchFamily="34" charset="0"/>
              </a:rPr>
              <a:t>(</a:t>
            </a:r>
            <a:r>
              <a:rPr lang="en-US" altLang="zh-CN" dirty="0">
                <a:solidFill>
                  <a:srgbClr val="2A00FF"/>
                </a:solidFill>
                <a:latin typeface="Calibri" panose="020F0502020204030204" pitchFamily="34" charset="0"/>
              </a:rPr>
              <a:t>"Three </a:t>
            </a:r>
            <a:r>
              <a:rPr lang="en-US" altLang="zh-CN" dirty="0" err="1">
                <a:solidFill>
                  <a:srgbClr val="2A00FF"/>
                </a:solidFill>
                <a:latin typeface="Calibri" panose="020F0502020204030204" pitchFamily="34" charset="0"/>
              </a:rPr>
              <a:t>varargs</a:t>
            </a:r>
            <a:r>
              <a:rPr lang="en-US" altLang="zh-CN" dirty="0">
                <a:solidFill>
                  <a:srgbClr val="2A00FF"/>
                </a:solidFill>
                <a:latin typeface="Calibri" panose="020F0502020204030204" pitchFamily="34" charset="0"/>
              </a:rPr>
              <a:t>: "</a:t>
            </a:r>
            <a:r>
              <a:rPr lang="en-US" altLang="zh-CN" dirty="0">
                <a:solidFill>
                  <a:srgbClr val="000000"/>
                </a:solidFill>
                <a:latin typeface="Calibri" panose="020F0502020204030204" pitchFamily="34" charset="0"/>
              </a:rPr>
              <a:t>,1,2,3);</a:t>
            </a:r>
          </a:p>
          <a:p>
            <a:r>
              <a:rPr lang="en-US" altLang="zh-CN" i="1" dirty="0">
                <a:solidFill>
                  <a:srgbClr val="000000"/>
                </a:solidFill>
                <a:latin typeface="Calibri" panose="020F0502020204030204" pitchFamily="34" charset="0"/>
              </a:rPr>
              <a:t>    </a:t>
            </a:r>
            <a:r>
              <a:rPr lang="en-US" altLang="zh-CN" i="1" dirty="0" err="1">
                <a:solidFill>
                  <a:srgbClr val="000000"/>
                </a:solidFill>
                <a:latin typeface="Calibri" panose="020F0502020204030204" pitchFamily="34" charset="0"/>
              </a:rPr>
              <a:t>vaTest</a:t>
            </a:r>
            <a:r>
              <a:rPr lang="en-US" altLang="zh-CN" dirty="0">
                <a:solidFill>
                  <a:srgbClr val="000000"/>
                </a:solidFill>
                <a:latin typeface="Calibri" panose="020F0502020204030204" pitchFamily="34" charset="0"/>
              </a:rPr>
              <a:t>(</a:t>
            </a:r>
            <a:r>
              <a:rPr lang="en-US" altLang="zh-CN" dirty="0">
                <a:solidFill>
                  <a:srgbClr val="2A00FF"/>
                </a:solidFill>
                <a:latin typeface="Calibri" panose="020F0502020204030204" pitchFamily="34" charset="0"/>
              </a:rPr>
              <a:t>"No </a:t>
            </a:r>
            <a:r>
              <a:rPr lang="en-US" altLang="zh-CN" dirty="0" err="1">
                <a:solidFill>
                  <a:srgbClr val="2A00FF"/>
                </a:solidFill>
                <a:latin typeface="Calibri" panose="020F0502020204030204" pitchFamily="34" charset="0"/>
              </a:rPr>
              <a:t>varargs</a:t>
            </a:r>
            <a:r>
              <a:rPr lang="en-US" altLang="zh-CN" dirty="0">
                <a:solidFill>
                  <a:srgbClr val="2A00FF"/>
                </a:solidFill>
                <a:latin typeface="Calibri" panose="020F0502020204030204" pitchFamily="34" charset="0"/>
              </a:rPr>
              <a:t>:"</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Tree>
    <p:extLst>
      <p:ext uri="{BB962C8B-B14F-4D97-AF65-F5344CB8AC3E}">
        <p14:creationId xmlns:p14="http://schemas.microsoft.com/office/powerpoint/2010/main" val="2327316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6E9860-80A8-4178-B4C7-0B9C52EAFEB5}"/>
              </a:ext>
            </a:extLst>
          </p:cNvPr>
          <p:cNvSpPr>
            <a:spLocks noGrp="1"/>
          </p:cNvSpPr>
          <p:nvPr>
            <p:ph type="title"/>
          </p:nvPr>
        </p:nvSpPr>
        <p:spPr/>
        <p:txBody>
          <a:bodyPr/>
          <a:lstStyle/>
          <a:p>
            <a:r>
              <a:rPr lang="en-US" altLang="zh-CN" b="1" dirty="0"/>
              <a:t>Java’s Access Modifiers</a:t>
            </a:r>
            <a:endParaRPr lang="zh-CN" altLang="en-US" dirty="0"/>
          </a:p>
        </p:txBody>
      </p:sp>
      <p:sp>
        <p:nvSpPr>
          <p:cNvPr id="3" name="内容占位符 2">
            <a:extLst>
              <a:ext uri="{FF2B5EF4-FFF2-40B4-BE49-F238E27FC236}">
                <a16:creationId xmlns:a16="http://schemas.microsoft.com/office/drawing/2014/main" id="{DC0F7339-839E-42F1-8FBF-C6AA130CC212}"/>
              </a:ext>
            </a:extLst>
          </p:cNvPr>
          <p:cNvSpPr>
            <a:spLocks noGrp="1"/>
          </p:cNvSpPr>
          <p:nvPr>
            <p:ph idx="1"/>
          </p:nvPr>
        </p:nvSpPr>
        <p:spPr>
          <a:xfrm>
            <a:off x="533400" y="1904999"/>
            <a:ext cx="7772400" cy="4538003"/>
          </a:xfrm>
        </p:spPr>
        <p:txBody>
          <a:bodyPr/>
          <a:lstStyle/>
          <a:p>
            <a:r>
              <a:rPr lang="en-US" altLang="zh-CN" dirty="0"/>
              <a:t>Member access control is achieved through the use of three </a:t>
            </a:r>
            <a:r>
              <a:rPr lang="en-US" altLang="zh-CN" i="1" dirty="0"/>
              <a:t>access modifiers</a:t>
            </a:r>
            <a:r>
              <a:rPr lang="en-US" altLang="zh-CN" dirty="0"/>
              <a:t>: </a:t>
            </a:r>
            <a:r>
              <a:rPr lang="en-US" altLang="zh-CN" b="1" dirty="0"/>
              <a:t>public</a:t>
            </a:r>
            <a:r>
              <a:rPr lang="en-US" altLang="zh-CN" dirty="0"/>
              <a:t>, </a:t>
            </a:r>
            <a:r>
              <a:rPr lang="en-US" altLang="zh-CN" b="1" dirty="0"/>
              <a:t>private</a:t>
            </a:r>
            <a:r>
              <a:rPr lang="en-US" altLang="zh-CN" dirty="0"/>
              <a:t>, and </a:t>
            </a:r>
            <a:r>
              <a:rPr lang="en-US" altLang="zh-CN" b="1" dirty="0"/>
              <a:t>protected</a:t>
            </a:r>
            <a:r>
              <a:rPr lang="en-US" altLang="zh-CN" dirty="0"/>
              <a:t>. If no access modifier is used, the </a:t>
            </a:r>
            <a:r>
              <a:rPr lang="en-US" altLang="zh-CN" b="1" dirty="0"/>
              <a:t>default</a:t>
            </a:r>
            <a:r>
              <a:rPr lang="en-US" altLang="zh-CN" dirty="0"/>
              <a:t> access setting is assumed.</a:t>
            </a:r>
          </a:p>
          <a:p>
            <a:r>
              <a:rPr lang="en-US" altLang="zh-CN" dirty="0"/>
              <a:t>When a member of a class is modified by the </a:t>
            </a:r>
            <a:r>
              <a:rPr lang="en-US" altLang="zh-CN" b="1" dirty="0"/>
              <a:t>public </a:t>
            </a:r>
            <a:r>
              <a:rPr lang="en-US" altLang="zh-CN" dirty="0"/>
              <a:t>specifier, that member can be accessed by any other code in your program.</a:t>
            </a:r>
          </a:p>
          <a:p>
            <a:r>
              <a:rPr lang="en-US" altLang="zh-CN" dirty="0"/>
              <a:t>When a member of a class is specified as </a:t>
            </a:r>
            <a:r>
              <a:rPr lang="en-US" altLang="zh-CN" b="1" dirty="0"/>
              <a:t>private</a:t>
            </a:r>
            <a:r>
              <a:rPr lang="en-US" altLang="zh-CN" dirty="0"/>
              <a:t>, that member can be accessed only by other members of its class.</a:t>
            </a:r>
          </a:p>
          <a:p>
            <a:r>
              <a:rPr lang="en-US" altLang="zh-CN" dirty="0"/>
              <a:t>The </a:t>
            </a:r>
            <a:r>
              <a:rPr lang="en-US" altLang="zh-CN" b="1" dirty="0"/>
              <a:t>default</a:t>
            </a:r>
            <a:r>
              <a:rPr lang="en-US" altLang="zh-CN" dirty="0"/>
              <a:t> access setting is the same as </a:t>
            </a:r>
            <a:r>
              <a:rPr lang="en-US" altLang="zh-CN" b="1" dirty="0"/>
              <a:t>public </a:t>
            </a:r>
            <a:r>
              <a:rPr lang="en-US" altLang="zh-CN" dirty="0"/>
              <a:t>unless your program is broken down into packages (directories).</a:t>
            </a:r>
            <a:endParaRPr lang="zh-CN" altLang="en-US" dirty="0"/>
          </a:p>
        </p:txBody>
      </p:sp>
    </p:spTree>
    <p:extLst>
      <p:ext uri="{BB962C8B-B14F-4D97-AF65-F5344CB8AC3E}">
        <p14:creationId xmlns:p14="http://schemas.microsoft.com/office/powerpoint/2010/main" val="44647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2E10F9-84E7-429F-AB1E-F22E2F78F2C2}"/>
              </a:ext>
            </a:extLst>
          </p:cNvPr>
          <p:cNvSpPr>
            <a:spLocks noGrp="1"/>
          </p:cNvSpPr>
          <p:nvPr>
            <p:ph type="title"/>
          </p:nvPr>
        </p:nvSpPr>
        <p:spPr/>
        <p:txBody>
          <a:bodyPr/>
          <a:lstStyle/>
          <a:p>
            <a:r>
              <a:rPr lang="en-US" altLang="zh-CN" b="1" dirty="0"/>
              <a:t>Overloading </a:t>
            </a:r>
            <a:r>
              <a:rPr lang="en-US" altLang="zh-CN" b="1" dirty="0" err="1"/>
              <a:t>Varargs</a:t>
            </a:r>
            <a:r>
              <a:rPr lang="en-US" altLang="zh-CN" b="1" dirty="0"/>
              <a:t> Methods</a:t>
            </a:r>
            <a:endParaRPr lang="zh-CN" altLang="en-US" dirty="0"/>
          </a:p>
        </p:txBody>
      </p:sp>
      <p:sp>
        <p:nvSpPr>
          <p:cNvPr id="3" name="内容占位符 2">
            <a:extLst>
              <a:ext uri="{FF2B5EF4-FFF2-40B4-BE49-F238E27FC236}">
                <a16:creationId xmlns:a16="http://schemas.microsoft.com/office/drawing/2014/main" id="{2B6AEE4F-03F8-4C2D-82D5-79BDF9678A2F}"/>
              </a:ext>
            </a:extLst>
          </p:cNvPr>
          <p:cNvSpPr>
            <a:spLocks noGrp="1"/>
          </p:cNvSpPr>
          <p:nvPr>
            <p:ph idx="1"/>
          </p:nvPr>
        </p:nvSpPr>
        <p:spPr/>
        <p:txBody>
          <a:bodyPr/>
          <a:lstStyle/>
          <a:p>
            <a:r>
              <a:rPr lang="en-US" altLang="zh-CN" dirty="0"/>
              <a:t>There are two ways that </a:t>
            </a:r>
            <a:r>
              <a:rPr lang="en-US" altLang="zh-CN" dirty="0" err="1"/>
              <a:t>varargs</a:t>
            </a:r>
            <a:r>
              <a:rPr lang="en-US" altLang="zh-CN" dirty="0"/>
              <a:t> can be overloaded:</a:t>
            </a:r>
          </a:p>
          <a:p>
            <a:pPr lvl="1"/>
            <a:r>
              <a:rPr lang="en-US" altLang="zh-CN" dirty="0"/>
              <a:t>First, the types of its </a:t>
            </a:r>
            <a:r>
              <a:rPr lang="en-US" altLang="zh-CN" dirty="0" err="1"/>
              <a:t>vararg</a:t>
            </a:r>
            <a:r>
              <a:rPr lang="en-US" altLang="zh-CN" dirty="0"/>
              <a:t> parameter can differ.</a:t>
            </a:r>
          </a:p>
          <a:p>
            <a:pPr lvl="1"/>
            <a:r>
              <a:rPr lang="en-US" altLang="zh-CN" dirty="0"/>
              <a:t>The second way to overload a </a:t>
            </a:r>
            <a:r>
              <a:rPr lang="en-US" altLang="zh-CN" dirty="0" err="1"/>
              <a:t>varargs</a:t>
            </a:r>
            <a:r>
              <a:rPr lang="en-US" altLang="zh-CN" dirty="0"/>
              <a:t> method is to add one or more normal parameters.</a:t>
            </a:r>
            <a:endParaRPr lang="zh-CN" altLang="en-US" dirty="0"/>
          </a:p>
        </p:txBody>
      </p:sp>
    </p:spTree>
    <p:extLst>
      <p:ext uri="{BB962C8B-B14F-4D97-AF65-F5344CB8AC3E}">
        <p14:creationId xmlns:p14="http://schemas.microsoft.com/office/powerpoint/2010/main" val="3452491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CCB4BB-6F79-4515-8C5F-35A256DEBB79}"/>
              </a:ext>
            </a:extLst>
          </p:cNvPr>
          <p:cNvSpPr>
            <a:spLocks noGrp="1"/>
          </p:cNvSpPr>
          <p:nvPr>
            <p:ph type="title"/>
          </p:nvPr>
        </p:nvSpPr>
        <p:spPr/>
        <p:txBody>
          <a:bodyPr/>
          <a:lstStyle/>
          <a:p>
            <a:r>
              <a:rPr lang="en-US" altLang="zh-CN" b="1" dirty="0" err="1"/>
              <a:t>Varargs</a:t>
            </a:r>
            <a:r>
              <a:rPr lang="en-US" altLang="zh-CN" b="1" dirty="0"/>
              <a:t> and Ambiguity</a:t>
            </a:r>
            <a:r>
              <a:rPr lang="zh-CN" altLang="en-US" b="1" dirty="0"/>
              <a:t>（二义性）</a:t>
            </a:r>
            <a:endParaRPr lang="zh-CN" altLang="en-US" dirty="0"/>
          </a:p>
        </p:txBody>
      </p:sp>
      <p:sp>
        <p:nvSpPr>
          <p:cNvPr id="3" name="内容占位符 2">
            <a:extLst>
              <a:ext uri="{FF2B5EF4-FFF2-40B4-BE49-F238E27FC236}">
                <a16:creationId xmlns:a16="http://schemas.microsoft.com/office/drawing/2014/main" id="{6D578160-5A66-4963-B8F6-BFC9E555F73A}"/>
              </a:ext>
            </a:extLst>
          </p:cNvPr>
          <p:cNvSpPr>
            <a:spLocks noGrp="1"/>
          </p:cNvSpPr>
          <p:nvPr>
            <p:ph idx="1"/>
          </p:nvPr>
        </p:nvSpPr>
        <p:spPr>
          <a:xfrm>
            <a:off x="519332" y="1651782"/>
            <a:ext cx="7772400" cy="1640058"/>
          </a:xfrm>
        </p:spPr>
        <p:txBody>
          <a:bodyPr/>
          <a:lstStyle/>
          <a:p>
            <a:r>
              <a:rPr lang="en-US" altLang="zh-CN" dirty="0"/>
              <a:t>Somewhat unexpected errors can result when overloading a method that takes a variable-length argument. These errors involve ambiguity because it is possible to create an ambiguous call to an overloaded </a:t>
            </a:r>
            <a:r>
              <a:rPr lang="en-US" altLang="zh-CN" dirty="0" err="1"/>
              <a:t>varargs</a:t>
            </a:r>
            <a:r>
              <a:rPr lang="en-US" altLang="zh-CN" dirty="0"/>
              <a:t> method.</a:t>
            </a:r>
            <a:endParaRPr lang="zh-CN" altLang="en-US" dirty="0"/>
          </a:p>
        </p:txBody>
      </p:sp>
      <p:pic>
        <p:nvPicPr>
          <p:cNvPr id="4" name="图片 3">
            <a:extLst>
              <a:ext uri="{FF2B5EF4-FFF2-40B4-BE49-F238E27FC236}">
                <a16:creationId xmlns:a16="http://schemas.microsoft.com/office/drawing/2014/main" id="{B78ECADC-2844-4E39-8038-24E3B8A0D2B9}"/>
              </a:ext>
            </a:extLst>
          </p:cNvPr>
          <p:cNvPicPr>
            <a:picLocks noChangeAspect="1"/>
          </p:cNvPicPr>
          <p:nvPr/>
        </p:nvPicPr>
        <p:blipFill>
          <a:blip r:embed="rId2"/>
          <a:stretch>
            <a:fillRect/>
          </a:stretch>
        </p:blipFill>
        <p:spPr>
          <a:xfrm>
            <a:off x="1581122" y="3291840"/>
            <a:ext cx="5419048" cy="3361905"/>
          </a:xfrm>
          <a:prstGeom prst="rect">
            <a:avLst/>
          </a:prstGeom>
        </p:spPr>
      </p:pic>
    </p:spTree>
    <p:extLst>
      <p:ext uri="{BB962C8B-B14F-4D97-AF65-F5344CB8AC3E}">
        <p14:creationId xmlns:p14="http://schemas.microsoft.com/office/powerpoint/2010/main" val="1797620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ACFCCB-D160-4865-8A51-05C235259979}"/>
              </a:ext>
            </a:extLst>
          </p:cNvPr>
          <p:cNvSpPr>
            <a:spLocks noGrp="1"/>
          </p:cNvSpPr>
          <p:nvPr>
            <p:ph type="title"/>
          </p:nvPr>
        </p:nvSpPr>
        <p:spPr>
          <a:xfrm>
            <a:off x="882748" y="92612"/>
            <a:ext cx="6629400" cy="685800"/>
          </a:xfrm>
        </p:spPr>
        <p:txBody>
          <a:bodyPr/>
          <a:lstStyle/>
          <a:p>
            <a:r>
              <a:rPr lang="en-US" altLang="zh-CN" b="1" dirty="0"/>
              <a:t>Simple Access Demo</a:t>
            </a:r>
            <a:endParaRPr lang="zh-CN" altLang="en-US" b="1" dirty="0"/>
          </a:p>
        </p:txBody>
      </p:sp>
      <p:sp>
        <p:nvSpPr>
          <p:cNvPr id="4" name="矩形 3">
            <a:extLst>
              <a:ext uri="{FF2B5EF4-FFF2-40B4-BE49-F238E27FC236}">
                <a16:creationId xmlns:a16="http://schemas.microsoft.com/office/drawing/2014/main" id="{5DFB97BB-FEBD-4B4E-8872-AA928D2D2F58}"/>
              </a:ext>
            </a:extLst>
          </p:cNvPr>
          <p:cNvSpPr/>
          <p:nvPr/>
        </p:nvSpPr>
        <p:spPr>
          <a:xfrm>
            <a:off x="0" y="1580164"/>
            <a:ext cx="3749040" cy="3416320"/>
          </a:xfrm>
          <a:prstGeom prst="rect">
            <a:avLst/>
          </a:prstGeom>
        </p:spPr>
        <p:txBody>
          <a:bodyPr wrap="square">
            <a:spAutoFit/>
          </a:bodyPr>
          <a:lstStyle/>
          <a:p>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MyClass</a:t>
            </a:r>
            <a:r>
              <a:rPr lang="en-US" altLang="zh-CN" b="1"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private</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int</a:t>
            </a:r>
            <a:r>
              <a:rPr lang="en-US" altLang="zh-CN" b="1" dirty="0">
                <a:solidFill>
                  <a:srgbClr val="000000"/>
                </a:solidFill>
                <a:latin typeface="Calibri" panose="020F0502020204030204" pitchFamily="34" charset="0"/>
              </a:rPr>
              <a:t> </a:t>
            </a:r>
            <a:r>
              <a:rPr lang="en-US" altLang="zh-CN" b="1" dirty="0">
                <a:solidFill>
                  <a:srgbClr val="0000C0"/>
                </a:solidFill>
                <a:latin typeface="Calibri" panose="020F0502020204030204" pitchFamily="34" charset="0"/>
              </a:rPr>
              <a:t>alpha</a:t>
            </a:r>
            <a:r>
              <a:rPr lang="en-US" altLang="zh-CN" b="1" dirty="0">
                <a:solidFill>
                  <a:srgbClr val="000000"/>
                </a:solidFill>
                <a:latin typeface="Calibri" panose="020F0502020204030204" pitchFamily="34" charset="0"/>
              </a:rPr>
              <a:t>;   </a:t>
            </a:r>
            <a:r>
              <a:rPr lang="en-US" altLang="zh-CN" b="1" dirty="0">
                <a:solidFill>
                  <a:srgbClr val="3F7F5F"/>
                </a:solidFill>
                <a:latin typeface="Calibri" panose="020F0502020204030204" pitchFamily="34" charset="0"/>
              </a:rPr>
              <a:t>//private access</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int</a:t>
            </a:r>
            <a:r>
              <a:rPr lang="en-US" altLang="zh-CN" b="1" dirty="0">
                <a:solidFill>
                  <a:srgbClr val="000000"/>
                </a:solidFill>
                <a:latin typeface="Calibri" panose="020F0502020204030204" pitchFamily="34" charset="0"/>
              </a:rPr>
              <a:t> </a:t>
            </a:r>
            <a:r>
              <a:rPr lang="en-US" altLang="zh-CN" b="1" dirty="0">
                <a:solidFill>
                  <a:srgbClr val="0000C0"/>
                </a:solidFill>
                <a:latin typeface="Calibri" panose="020F0502020204030204" pitchFamily="34" charset="0"/>
              </a:rPr>
              <a:t>beta</a:t>
            </a:r>
            <a:r>
              <a:rPr lang="en-US" altLang="zh-CN" b="1" dirty="0">
                <a:solidFill>
                  <a:srgbClr val="000000"/>
                </a:solidFill>
                <a:latin typeface="Calibri" panose="020F0502020204030204" pitchFamily="34" charset="0"/>
              </a:rPr>
              <a:t>;      </a:t>
            </a:r>
            <a:r>
              <a:rPr lang="en-US" altLang="zh-CN" b="1" dirty="0">
                <a:solidFill>
                  <a:srgbClr val="3F7F5F"/>
                </a:solidFill>
                <a:latin typeface="Calibri" panose="020F0502020204030204" pitchFamily="34" charset="0"/>
              </a:rPr>
              <a:t>//public access</a:t>
            </a:r>
          </a:p>
          <a:p>
            <a:r>
              <a:rPr lang="en-US" altLang="zh-CN" b="1" dirty="0">
                <a:solidFill>
                  <a:srgbClr val="7F0055"/>
                </a:solidFill>
                <a:latin typeface="Calibri" panose="020F0502020204030204" pitchFamily="34" charset="0"/>
              </a:rPr>
              <a:t>  int</a:t>
            </a:r>
            <a:r>
              <a:rPr lang="en-US" altLang="zh-CN" b="1" dirty="0">
                <a:solidFill>
                  <a:srgbClr val="000000"/>
                </a:solidFill>
                <a:latin typeface="Calibri" panose="020F0502020204030204" pitchFamily="34" charset="0"/>
              </a:rPr>
              <a:t> </a:t>
            </a:r>
            <a:r>
              <a:rPr lang="en-US" altLang="zh-CN" b="1" dirty="0">
                <a:solidFill>
                  <a:srgbClr val="0000C0"/>
                </a:solidFill>
                <a:latin typeface="Calibri" panose="020F0502020204030204" pitchFamily="34" charset="0"/>
              </a:rPr>
              <a:t>gamma</a:t>
            </a:r>
            <a:r>
              <a:rPr lang="en-US" altLang="zh-CN" b="1" dirty="0">
                <a:solidFill>
                  <a:srgbClr val="000000"/>
                </a:solidFill>
                <a:latin typeface="Calibri" panose="020F0502020204030204" pitchFamily="34" charset="0"/>
              </a:rPr>
              <a:t>;            </a:t>
            </a:r>
            <a:r>
              <a:rPr lang="en-US" altLang="zh-CN" b="1" dirty="0">
                <a:solidFill>
                  <a:srgbClr val="3F7F5F"/>
                </a:solidFill>
                <a:latin typeface="Calibri" panose="020F0502020204030204" pitchFamily="34" charset="0"/>
              </a:rPr>
              <a:t>//default access</a:t>
            </a:r>
          </a:p>
          <a:p>
            <a:endParaRPr lang="zh-CN" altLang="en-US" dirty="0">
              <a:latin typeface="Calibri" panose="020F0502020204030204" pitchFamily="34" charset="0"/>
            </a:endParaRPr>
          </a:p>
          <a:p>
            <a:r>
              <a:rPr lang="en-US" altLang="zh-CN" b="1" dirty="0">
                <a:solidFill>
                  <a:srgbClr val="7F0055"/>
                </a:solidFill>
                <a:latin typeface="Calibri" panose="020F0502020204030204" pitchFamily="34" charset="0"/>
              </a:rPr>
              <a:t>  void</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setAlpha</a:t>
            </a:r>
            <a:r>
              <a:rPr lang="en-US" altLang="zh-CN" b="1" dirty="0">
                <a:solidFill>
                  <a:srgbClr val="000000"/>
                </a:solidFill>
                <a:latin typeface="Calibri" panose="020F0502020204030204" pitchFamily="34" charset="0"/>
              </a:rPr>
              <a:t>(</a:t>
            </a:r>
            <a:r>
              <a:rPr lang="en-US" altLang="zh-CN" b="1" dirty="0">
                <a:solidFill>
                  <a:srgbClr val="7F0055"/>
                </a:solidFill>
                <a:latin typeface="Calibri" panose="020F0502020204030204" pitchFamily="34" charset="0"/>
              </a:rPr>
              <a:t>int</a:t>
            </a:r>
            <a:r>
              <a:rPr lang="en-US" altLang="zh-CN" b="1" dirty="0">
                <a:solidFill>
                  <a:srgbClr val="000000"/>
                </a:solidFill>
                <a:latin typeface="Calibri" panose="020F0502020204030204" pitchFamily="34" charset="0"/>
              </a:rPr>
              <a:t> </a:t>
            </a:r>
            <a:r>
              <a:rPr lang="en-US" altLang="zh-CN" b="1" dirty="0">
                <a:solidFill>
                  <a:srgbClr val="6A3E3E"/>
                </a:solidFill>
                <a:latin typeface="Calibri" panose="020F0502020204030204" pitchFamily="34" charset="0"/>
              </a:rPr>
              <a:t>a</a:t>
            </a:r>
            <a:r>
              <a:rPr lang="en-US" altLang="zh-CN" b="1" dirty="0">
                <a:solidFill>
                  <a:srgbClr val="000000"/>
                </a:solidFill>
                <a:latin typeface="Calibri" panose="020F0502020204030204" pitchFamily="34" charset="0"/>
              </a:rPr>
              <a:t>) {</a:t>
            </a:r>
          </a:p>
          <a:p>
            <a:r>
              <a:rPr lang="en-US" altLang="zh-CN" dirty="0">
                <a:solidFill>
                  <a:srgbClr val="0000C0"/>
                </a:solidFill>
                <a:latin typeface="Calibri" panose="020F0502020204030204" pitchFamily="34" charset="0"/>
              </a:rPr>
              <a:t>    alpha</a:t>
            </a:r>
            <a:r>
              <a:rPr lang="en-US" altLang="zh-CN" dirty="0">
                <a:solidFill>
                  <a:srgbClr val="000000"/>
                </a:solidFill>
                <a:latin typeface="Calibri" panose="020F0502020204030204" pitchFamily="34" charset="0"/>
              </a:rPr>
              <a:t> = </a:t>
            </a:r>
            <a:r>
              <a:rPr lang="en-US" altLang="zh-CN" dirty="0">
                <a:solidFill>
                  <a:srgbClr val="6A3E3E"/>
                </a:solidFill>
                <a:latin typeface="Calibri" panose="020F0502020204030204" pitchFamily="34" charset="0"/>
              </a:rPr>
              <a:t>a</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int</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getAlpha</a:t>
            </a:r>
            <a:r>
              <a:rPr lang="en-US" altLang="zh-CN" b="1"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return</a:t>
            </a:r>
            <a:r>
              <a:rPr lang="en-US" altLang="zh-CN" b="1" dirty="0">
                <a:solidFill>
                  <a:srgbClr val="000000"/>
                </a:solidFill>
                <a:latin typeface="Calibri" panose="020F0502020204030204" pitchFamily="34" charset="0"/>
              </a:rPr>
              <a:t> </a:t>
            </a:r>
            <a:r>
              <a:rPr lang="en-US" altLang="zh-CN" b="1" dirty="0">
                <a:solidFill>
                  <a:srgbClr val="0000C0"/>
                </a:solidFill>
                <a:latin typeface="Calibri" panose="020F0502020204030204" pitchFamily="34" charset="0"/>
              </a:rPr>
              <a:t>alpha</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
        <p:nvSpPr>
          <p:cNvPr id="5" name="矩形 4">
            <a:extLst>
              <a:ext uri="{FF2B5EF4-FFF2-40B4-BE49-F238E27FC236}">
                <a16:creationId xmlns:a16="http://schemas.microsoft.com/office/drawing/2014/main" id="{B5D67FE9-3940-4C79-9819-F73853FA622E}"/>
              </a:ext>
            </a:extLst>
          </p:cNvPr>
          <p:cNvSpPr/>
          <p:nvPr/>
        </p:nvSpPr>
        <p:spPr>
          <a:xfrm>
            <a:off x="3960054" y="1580164"/>
            <a:ext cx="5183945" cy="3416320"/>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AccessDemo</a:t>
            </a:r>
            <a:r>
              <a:rPr lang="en-US" altLang="zh-CN" b="1"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static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main(String[] </a:t>
            </a:r>
            <a:r>
              <a:rPr lang="en-US" altLang="zh-CN" b="1" dirty="0" err="1">
                <a:solidFill>
                  <a:srgbClr val="6A3E3E"/>
                </a:solidFill>
                <a:latin typeface="Calibri" panose="020F0502020204030204" pitchFamily="34" charset="0"/>
              </a:rPr>
              <a:t>args</a:t>
            </a:r>
            <a:r>
              <a:rPr lang="en-US" altLang="zh-CN" b="1" dirty="0">
                <a:solidFill>
                  <a:srgbClr val="000000"/>
                </a:solidFill>
                <a:latin typeface="Calibri" panose="020F0502020204030204" pitchFamily="34" charset="0"/>
              </a:rPr>
              <a:t>) {</a:t>
            </a:r>
          </a:p>
          <a:p>
            <a:r>
              <a:rPr lang="en-US" altLang="zh-CN" dirty="0">
                <a:solidFill>
                  <a:srgbClr val="3F7F5F"/>
                </a:solidFill>
                <a:latin typeface="Calibri" panose="020F0502020204030204" pitchFamily="34" charset="0"/>
              </a:rPr>
              <a:t>     // </a:t>
            </a:r>
            <a:r>
              <a:rPr lang="en-US" altLang="zh-CN" b="1" dirty="0">
                <a:solidFill>
                  <a:srgbClr val="7F9FBF"/>
                </a:solidFill>
                <a:latin typeface="Calibri" panose="020F0502020204030204" pitchFamily="34" charset="0"/>
              </a:rPr>
              <a:t>TODO</a:t>
            </a:r>
            <a:r>
              <a:rPr lang="en-US" altLang="zh-CN" b="1" dirty="0">
                <a:solidFill>
                  <a:srgbClr val="3F7F5F"/>
                </a:solidFill>
                <a:latin typeface="Calibri" panose="020F0502020204030204" pitchFamily="34" charset="0"/>
              </a:rPr>
              <a:t> Auto-generated method stub</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MyClass</a:t>
            </a:r>
            <a:r>
              <a:rPr lang="en-US" altLang="zh-CN" dirty="0">
                <a:solidFill>
                  <a:srgbClr val="000000"/>
                </a:solidFill>
                <a:latin typeface="Calibri" panose="020F0502020204030204" pitchFamily="34" charset="0"/>
              </a:rPr>
              <a:t> </a:t>
            </a:r>
            <a:r>
              <a:rPr lang="en-US" altLang="zh-CN" dirty="0" err="1">
                <a:solidFill>
                  <a:srgbClr val="6A3E3E"/>
                </a:solidFill>
                <a:latin typeface="Calibri" panose="020F0502020204030204" pitchFamily="34" charset="0"/>
              </a:rPr>
              <a:t>ob</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MyClass</a:t>
            </a:r>
            <a:r>
              <a:rPr lang="en-US" altLang="zh-CN" b="1"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ob</a:t>
            </a:r>
            <a:r>
              <a:rPr lang="en-US" altLang="zh-CN" dirty="0" err="1">
                <a:solidFill>
                  <a:srgbClr val="000000"/>
                </a:solidFill>
                <a:latin typeface="Calibri" panose="020F0502020204030204" pitchFamily="34" charset="0"/>
              </a:rPr>
              <a:t>.setAlpha</a:t>
            </a:r>
            <a:r>
              <a:rPr lang="en-US" altLang="zh-CN" dirty="0">
                <a:solidFill>
                  <a:srgbClr val="000000"/>
                </a:solidFill>
                <a:latin typeface="Calibri" panose="020F0502020204030204" pitchFamily="34" charset="0"/>
              </a:rPr>
              <a:t>(-99);</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"Alpha is: "</a:t>
            </a:r>
            <a:r>
              <a:rPr lang="en-US" altLang="zh-CN" b="1" dirty="0">
                <a:solidFill>
                  <a:srgbClr val="000000"/>
                </a:solidFill>
                <a:latin typeface="Calibri" panose="020F0502020204030204" pitchFamily="34" charset="0"/>
              </a:rPr>
              <a:t> + </a:t>
            </a:r>
            <a:r>
              <a:rPr lang="en-US" altLang="zh-CN" b="1" dirty="0" err="1">
                <a:solidFill>
                  <a:srgbClr val="6A3E3E"/>
                </a:solidFill>
                <a:latin typeface="Calibri" panose="020F0502020204030204" pitchFamily="34" charset="0"/>
              </a:rPr>
              <a:t>ob</a:t>
            </a:r>
            <a:r>
              <a:rPr lang="en-US" altLang="zh-CN" b="1" dirty="0" err="1">
                <a:solidFill>
                  <a:srgbClr val="000000"/>
                </a:solidFill>
                <a:latin typeface="Calibri" panose="020F0502020204030204" pitchFamily="34" charset="0"/>
              </a:rPr>
              <a:t>.getAlpha</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a:solidFill>
                  <a:srgbClr val="3F7F5F"/>
                </a:solidFill>
                <a:latin typeface="Calibri" panose="020F0502020204030204" pitchFamily="34" charset="0"/>
              </a:rPr>
              <a:t>//</a:t>
            </a:r>
            <a:r>
              <a:rPr lang="en-US" altLang="zh-CN" dirty="0" err="1">
                <a:solidFill>
                  <a:srgbClr val="3F7F5F"/>
                </a:solidFill>
                <a:latin typeface="Calibri" panose="020F0502020204030204" pitchFamily="34" charset="0"/>
              </a:rPr>
              <a:t>ob.alpah</a:t>
            </a:r>
            <a:r>
              <a:rPr lang="en-US" altLang="zh-CN" dirty="0">
                <a:solidFill>
                  <a:srgbClr val="3F7F5F"/>
                </a:solidFill>
                <a:latin typeface="Calibri" panose="020F0502020204030204" pitchFamily="34" charset="0"/>
              </a:rPr>
              <a:t> = 10; //Wrong! alpha is private</a:t>
            </a:r>
          </a:p>
          <a:p>
            <a:r>
              <a:rPr lang="en-US" altLang="zh-CN" dirty="0">
                <a:solidFill>
                  <a:srgbClr val="3F7F5F"/>
                </a:solidFill>
                <a:latin typeface="Calibri" panose="020F0502020204030204" pitchFamily="34" charset="0"/>
              </a:rPr>
              <a:t>    //These are OK because beta and </a:t>
            </a:r>
            <a:r>
              <a:rPr lang="en-US" altLang="zh-CN" u="sng" dirty="0" err="1">
                <a:solidFill>
                  <a:srgbClr val="3F7F5F"/>
                </a:solidFill>
                <a:latin typeface="Calibri" panose="020F0502020204030204" pitchFamily="34" charset="0"/>
              </a:rPr>
              <a:t>gammar</a:t>
            </a:r>
            <a:r>
              <a:rPr lang="en-US" altLang="zh-CN" u="sng" dirty="0">
                <a:solidFill>
                  <a:srgbClr val="3F7F5F"/>
                </a:solidFill>
                <a:latin typeface="Calibri" panose="020F0502020204030204" pitchFamily="34" charset="0"/>
              </a:rPr>
              <a:t> is public</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ob</a:t>
            </a:r>
            <a:r>
              <a:rPr lang="en-US" altLang="zh-CN" dirty="0" err="1">
                <a:solidFill>
                  <a:srgbClr val="000000"/>
                </a:solidFill>
                <a:latin typeface="Calibri" panose="020F0502020204030204" pitchFamily="34" charset="0"/>
              </a:rPr>
              <a:t>.</a:t>
            </a:r>
            <a:r>
              <a:rPr lang="en-US" altLang="zh-CN" dirty="0" err="1">
                <a:solidFill>
                  <a:srgbClr val="0000C0"/>
                </a:solidFill>
                <a:latin typeface="Calibri" panose="020F0502020204030204" pitchFamily="34" charset="0"/>
              </a:rPr>
              <a:t>beta</a:t>
            </a:r>
            <a:r>
              <a:rPr lang="en-US" altLang="zh-CN" dirty="0">
                <a:solidFill>
                  <a:srgbClr val="000000"/>
                </a:solidFill>
                <a:latin typeface="Calibri" panose="020F0502020204030204" pitchFamily="34" charset="0"/>
              </a:rPr>
              <a:t> = 88;</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ob</a:t>
            </a:r>
            <a:r>
              <a:rPr lang="en-US" altLang="zh-CN" dirty="0" err="1">
                <a:solidFill>
                  <a:srgbClr val="000000"/>
                </a:solidFill>
                <a:latin typeface="Calibri" panose="020F0502020204030204" pitchFamily="34" charset="0"/>
              </a:rPr>
              <a:t>.</a:t>
            </a:r>
            <a:r>
              <a:rPr lang="en-US" altLang="zh-CN" dirty="0" err="1">
                <a:solidFill>
                  <a:srgbClr val="0000C0"/>
                </a:solidFill>
                <a:latin typeface="Calibri" panose="020F0502020204030204" pitchFamily="34" charset="0"/>
              </a:rPr>
              <a:t>gamma</a:t>
            </a:r>
            <a:r>
              <a:rPr lang="en-US" altLang="zh-CN" dirty="0">
                <a:solidFill>
                  <a:srgbClr val="000000"/>
                </a:solidFill>
                <a:latin typeface="Calibri" panose="020F0502020204030204" pitchFamily="34" charset="0"/>
              </a:rPr>
              <a:t> = 99;</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Tree>
    <p:extLst>
      <p:ext uri="{BB962C8B-B14F-4D97-AF65-F5344CB8AC3E}">
        <p14:creationId xmlns:p14="http://schemas.microsoft.com/office/powerpoint/2010/main" val="3102176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CF5235-1DE9-4A75-8901-2C418BDAA56C}"/>
              </a:ext>
            </a:extLst>
          </p:cNvPr>
          <p:cNvSpPr>
            <a:spLocks noGrp="1"/>
          </p:cNvSpPr>
          <p:nvPr>
            <p:ph type="title"/>
          </p:nvPr>
        </p:nvSpPr>
        <p:spPr/>
        <p:txBody>
          <a:bodyPr/>
          <a:lstStyle/>
          <a:p>
            <a:r>
              <a:rPr lang="en-US" altLang="zh-CN" b="1" dirty="0"/>
              <a:t>The Key Point of a Private Member</a:t>
            </a:r>
            <a:endParaRPr lang="zh-CN" altLang="en-US" b="1" dirty="0"/>
          </a:p>
        </p:txBody>
      </p:sp>
      <p:sp>
        <p:nvSpPr>
          <p:cNvPr id="3" name="内容占位符 2">
            <a:extLst>
              <a:ext uri="{FF2B5EF4-FFF2-40B4-BE49-F238E27FC236}">
                <a16:creationId xmlns:a16="http://schemas.microsoft.com/office/drawing/2014/main" id="{0A2A5059-B665-4DF1-ADE7-85DF5D32047B}"/>
              </a:ext>
            </a:extLst>
          </p:cNvPr>
          <p:cNvSpPr>
            <a:spLocks noGrp="1"/>
          </p:cNvSpPr>
          <p:nvPr>
            <p:ph idx="1"/>
          </p:nvPr>
        </p:nvSpPr>
        <p:spPr/>
        <p:txBody>
          <a:bodyPr/>
          <a:lstStyle/>
          <a:p>
            <a:r>
              <a:rPr lang="en-US" altLang="zh-CN" dirty="0"/>
              <a:t>The key point is this: A </a:t>
            </a:r>
            <a:r>
              <a:rPr lang="en-US" altLang="zh-CN" b="1" dirty="0"/>
              <a:t>private</a:t>
            </a:r>
            <a:r>
              <a:rPr lang="en-US" altLang="zh-CN" dirty="0"/>
              <a:t> member can be used freely by other members of its class, but it cannot be accessed by code outside its class.</a:t>
            </a:r>
            <a:endParaRPr lang="zh-CN" altLang="en-US" dirty="0"/>
          </a:p>
        </p:txBody>
      </p:sp>
    </p:spTree>
    <p:extLst>
      <p:ext uri="{BB962C8B-B14F-4D97-AF65-F5344CB8AC3E}">
        <p14:creationId xmlns:p14="http://schemas.microsoft.com/office/powerpoint/2010/main" val="638232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572B81-13C9-413A-83FF-481592BC92ED}"/>
              </a:ext>
            </a:extLst>
          </p:cNvPr>
          <p:cNvSpPr>
            <a:spLocks noGrp="1"/>
          </p:cNvSpPr>
          <p:nvPr>
            <p:ph type="title"/>
          </p:nvPr>
        </p:nvSpPr>
        <p:spPr/>
        <p:txBody>
          <a:bodyPr/>
          <a:lstStyle/>
          <a:p>
            <a:r>
              <a:rPr lang="en-US" altLang="zh-CN" b="1" dirty="0"/>
              <a:t>The Fail-Soft Array Demo</a:t>
            </a:r>
            <a:endParaRPr lang="zh-CN" altLang="en-US" b="1" dirty="0"/>
          </a:p>
        </p:txBody>
      </p:sp>
      <p:sp>
        <p:nvSpPr>
          <p:cNvPr id="3" name="内容占位符 2">
            <a:extLst>
              <a:ext uri="{FF2B5EF4-FFF2-40B4-BE49-F238E27FC236}">
                <a16:creationId xmlns:a16="http://schemas.microsoft.com/office/drawing/2014/main" id="{25E31A0F-10B5-43B4-BDD1-DE1DF1943D0E}"/>
              </a:ext>
            </a:extLst>
          </p:cNvPr>
          <p:cNvSpPr>
            <a:spLocks noGrp="1"/>
          </p:cNvSpPr>
          <p:nvPr>
            <p:ph idx="1"/>
          </p:nvPr>
        </p:nvSpPr>
        <p:spPr/>
        <p:txBody>
          <a:bodyPr/>
          <a:lstStyle/>
          <a:p>
            <a:r>
              <a:rPr lang="en-US" altLang="zh-CN" dirty="0"/>
              <a:t>The demo implements an </a:t>
            </a:r>
            <a:r>
              <a:rPr lang="en-US" altLang="zh-CN" b="1" dirty="0"/>
              <a:t>int</a:t>
            </a:r>
            <a:r>
              <a:rPr lang="en-US" altLang="zh-CN" dirty="0"/>
              <a:t> array which prevents the index exceeding the boundary.</a:t>
            </a:r>
          </a:p>
          <a:p>
            <a:r>
              <a:rPr lang="en-US" altLang="zh-CN" dirty="0"/>
              <a:t>This is accomplished by encapsulating the array as a private member of a class, allowing access to the array only through member methods.</a:t>
            </a:r>
            <a:endParaRPr lang="zh-CN" altLang="en-US" dirty="0"/>
          </a:p>
        </p:txBody>
      </p:sp>
    </p:spTree>
    <p:extLst>
      <p:ext uri="{BB962C8B-B14F-4D97-AF65-F5344CB8AC3E}">
        <p14:creationId xmlns:p14="http://schemas.microsoft.com/office/powerpoint/2010/main" val="2004624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54778D-7128-43FD-8633-2FC6F83FB4FA}"/>
              </a:ext>
            </a:extLst>
          </p:cNvPr>
          <p:cNvSpPr>
            <a:spLocks noGrp="1"/>
          </p:cNvSpPr>
          <p:nvPr>
            <p:ph type="title"/>
          </p:nvPr>
        </p:nvSpPr>
        <p:spPr>
          <a:xfrm>
            <a:off x="728003" y="297766"/>
            <a:ext cx="6629400" cy="685800"/>
          </a:xfrm>
        </p:spPr>
        <p:txBody>
          <a:bodyPr/>
          <a:lstStyle/>
          <a:p>
            <a:r>
              <a:rPr lang="en-US" altLang="zh-CN" b="1" dirty="0"/>
              <a:t>Pass Objects to Methods</a:t>
            </a:r>
            <a:endParaRPr lang="zh-CN" altLang="en-US" dirty="0"/>
          </a:p>
        </p:txBody>
      </p:sp>
      <p:sp>
        <p:nvSpPr>
          <p:cNvPr id="4" name="矩形 3">
            <a:extLst>
              <a:ext uri="{FF2B5EF4-FFF2-40B4-BE49-F238E27FC236}">
                <a16:creationId xmlns:a16="http://schemas.microsoft.com/office/drawing/2014/main" id="{357EB29D-0D08-4971-AB6D-2DD4399EF2BB}"/>
              </a:ext>
            </a:extLst>
          </p:cNvPr>
          <p:cNvSpPr/>
          <p:nvPr/>
        </p:nvSpPr>
        <p:spPr>
          <a:xfrm>
            <a:off x="0" y="1225689"/>
            <a:ext cx="4157003" cy="5632311"/>
          </a:xfrm>
          <a:prstGeom prst="rect">
            <a:avLst/>
          </a:prstGeom>
        </p:spPr>
        <p:txBody>
          <a:bodyPr wrap="square">
            <a:spAutoFit/>
          </a:bodyPr>
          <a:lstStyle/>
          <a:p>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Block {</a:t>
            </a:r>
          </a:p>
          <a:p>
            <a:r>
              <a:rPr lang="en-US" altLang="zh-CN" b="1" dirty="0">
                <a:solidFill>
                  <a:srgbClr val="7F0055"/>
                </a:solidFill>
                <a:latin typeface="Calibri" panose="020F0502020204030204" pitchFamily="34" charset="0"/>
              </a:rPr>
              <a:t>  int</a:t>
            </a:r>
            <a:r>
              <a:rPr lang="en-US" altLang="zh-CN" b="1" dirty="0">
                <a:solidFill>
                  <a:srgbClr val="000000"/>
                </a:solidFill>
                <a:latin typeface="Calibri" panose="020F0502020204030204" pitchFamily="34" charset="0"/>
              </a:rPr>
              <a:t> </a:t>
            </a:r>
            <a:r>
              <a:rPr lang="en-US" altLang="zh-CN" b="1" dirty="0" err="1">
                <a:solidFill>
                  <a:srgbClr val="0000C0"/>
                </a:solidFill>
                <a:latin typeface="Calibri" panose="020F0502020204030204" pitchFamily="34" charset="0"/>
              </a:rPr>
              <a:t>a</a:t>
            </a:r>
            <a:r>
              <a:rPr lang="en-US" altLang="zh-CN" b="1" dirty="0" err="1">
                <a:solidFill>
                  <a:srgbClr val="000000"/>
                </a:solidFill>
                <a:latin typeface="Calibri" panose="020F0502020204030204" pitchFamily="34" charset="0"/>
              </a:rPr>
              <a:t>,</a:t>
            </a:r>
            <a:r>
              <a:rPr lang="en-US" altLang="zh-CN" b="1" dirty="0" err="1">
                <a:solidFill>
                  <a:srgbClr val="0000C0"/>
                </a:solidFill>
                <a:latin typeface="Calibri" panose="020F0502020204030204" pitchFamily="34" charset="0"/>
              </a:rPr>
              <a:t>b</a:t>
            </a:r>
            <a:r>
              <a:rPr lang="en-US" altLang="zh-CN" b="1" dirty="0" err="1">
                <a:solidFill>
                  <a:srgbClr val="000000"/>
                </a:solidFill>
                <a:latin typeface="Calibri" panose="020F0502020204030204" pitchFamily="34" charset="0"/>
              </a:rPr>
              <a:t>,</a:t>
            </a:r>
            <a:r>
              <a:rPr lang="en-US" altLang="zh-CN" b="1" dirty="0" err="1">
                <a:solidFill>
                  <a:srgbClr val="0000C0"/>
                </a:solidFill>
                <a:latin typeface="Calibri" panose="020F0502020204030204" pitchFamily="34" charset="0"/>
              </a:rPr>
              <a:t>c</a:t>
            </a:r>
            <a:r>
              <a:rPr lang="en-US" altLang="zh-CN" b="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int</a:t>
            </a:r>
            <a:r>
              <a:rPr lang="en-US" altLang="zh-CN" b="1" dirty="0">
                <a:solidFill>
                  <a:srgbClr val="000000"/>
                </a:solidFill>
                <a:latin typeface="Calibri" panose="020F0502020204030204" pitchFamily="34" charset="0"/>
              </a:rPr>
              <a:t> </a:t>
            </a:r>
            <a:r>
              <a:rPr lang="en-US" altLang="zh-CN" b="1" dirty="0">
                <a:solidFill>
                  <a:srgbClr val="0000C0"/>
                </a:solidFill>
                <a:latin typeface="Calibri" panose="020F0502020204030204" pitchFamily="34" charset="0"/>
              </a:rPr>
              <a:t>volume</a:t>
            </a:r>
            <a:r>
              <a:rPr lang="en-US" altLang="zh-CN" b="1" dirty="0">
                <a:solidFill>
                  <a:srgbClr val="000000"/>
                </a:solidFill>
                <a:latin typeface="Calibri" panose="020F0502020204030204" pitchFamily="34" charset="0"/>
              </a:rPr>
              <a:t>;</a:t>
            </a:r>
          </a:p>
          <a:p>
            <a:r>
              <a:rPr lang="sv-SE" altLang="zh-CN" dirty="0">
                <a:solidFill>
                  <a:srgbClr val="000000"/>
                </a:solidFill>
                <a:latin typeface="Calibri" panose="020F0502020204030204" pitchFamily="34" charset="0"/>
              </a:rPr>
              <a:t>  Block(</a:t>
            </a:r>
            <a:r>
              <a:rPr lang="sv-SE" altLang="zh-CN" b="1" dirty="0">
                <a:solidFill>
                  <a:srgbClr val="7F0055"/>
                </a:solidFill>
                <a:latin typeface="Calibri" panose="020F0502020204030204" pitchFamily="34" charset="0"/>
              </a:rPr>
              <a:t>int</a:t>
            </a:r>
            <a:r>
              <a:rPr lang="sv-SE" altLang="zh-CN" b="1" dirty="0">
                <a:solidFill>
                  <a:srgbClr val="000000"/>
                </a:solidFill>
                <a:latin typeface="Calibri" panose="020F0502020204030204" pitchFamily="34" charset="0"/>
              </a:rPr>
              <a:t> </a:t>
            </a:r>
            <a:r>
              <a:rPr lang="sv-SE" altLang="zh-CN" b="1" dirty="0">
                <a:solidFill>
                  <a:srgbClr val="6A3E3E"/>
                </a:solidFill>
                <a:latin typeface="Calibri" panose="020F0502020204030204" pitchFamily="34" charset="0"/>
              </a:rPr>
              <a:t>i</a:t>
            </a:r>
            <a:r>
              <a:rPr lang="sv-SE" altLang="zh-CN" b="1" dirty="0">
                <a:solidFill>
                  <a:srgbClr val="000000"/>
                </a:solidFill>
                <a:latin typeface="Calibri" panose="020F0502020204030204" pitchFamily="34" charset="0"/>
              </a:rPr>
              <a:t>, </a:t>
            </a:r>
            <a:r>
              <a:rPr lang="sv-SE" altLang="zh-CN" b="1" dirty="0">
                <a:solidFill>
                  <a:srgbClr val="7F0055"/>
                </a:solidFill>
                <a:latin typeface="Calibri" panose="020F0502020204030204" pitchFamily="34" charset="0"/>
              </a:rPr>
              <a:t>int</a:t>
            </a:r>
            <a:r>
              <a:rPr lang="sv-SE" altLang="zh-CN" b="1" dirty="0">
                <a:solidFill>
                  <a:srgbClr val="000000"/>
                </a:solidFill>
                <a:latin typeface="Calibri" panose="020F0502020204030204" pitchFamily="34" charset="0"/>
              </a:rPr>
              <a:t> </a:t>
            </a:r>
            <a:r>
              <a:rPr lang="sv-SE" altLang="zh-CN" b="1" dirty="0">
                <a:solidFill>
                  <a:srgbClr val="6A3E3E"/>
                </a:solidFill>
                <a:latin typeface="Calibri" panose="020F0502020204030204" pitchFamily="34" charset="0"/>
              </a:rPr>
              <a:t>j</a:t>
            </a:r>
            <a:r>
              <a:rPr lang="sv-SE" altLang="zh-CN" b="1" dirty="0">
                <a:solidFill>
                  <a:srgbClr val="000000"/>
                </a:solidFill>
                <a:latin typeface="Calibri" panose="020F0502020204030204" pitchFamily="34" charset="0"/>
              </a:rPr>
              <a:t>, </a:t>
            </a:r>
            <a:r>
              <a:rPr lang="sv-SE" altLang="zh-CN" b="1" dirty="0">
                <a:solidFill>
                  <a:srgbClr val="7F0055"/>
                </a:solidFill>
                <a:latin typeface="Calibri" panose="020F0502020204030204" pitchFamily="34" charset="0"/>
              </a:rPr>
              <a:t>int</a:t>
            </a:r>
            <a:r>
              <a:rPr lang="sv-SE" altLang="zh-CN" b="1" dirty="0">
                <a:solidFill>
                  <a:srgbClr val="000000"/>
                </a:solidFill>
                <a:latin typeface="Calibri" panose="020F0502020204030204" pitchFamily="34" charset="0"/>
              </a:rPr>
              <a:t> </a:t>
            </a:r>
            <a:r>
              <a:rPr lang="sv-SE" altLang="zh-CN" b="1" dirty="0">
                <a:solidFill>
                  <a:srgbClr val="6A3E3E"/>
                </a:solidFill>
                <a:latin typeface="Calibri" panose="020F0502020204030204" pitchFamily="34" charset="0"/>
              </a:rPr>
              <a:t>k</a:t>
            </a:r>
            <a:r>
              <a:rPr lang="sv-SE" altLang="zh-CN" b="1"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a</a:t>
            </a:r>
            <a:r>
              <a:rPr lang="en-US" altLang="zh-CN" dirty="0">
                <a:solidFill>
                  <a:srgbClr val="000000"/>
                </a:solidFill>
                <a:latin typeface="Calibri" panose="020F0502020204030204" pitchFamily="34" charset="0"/>
              </a:rPr>
              <a:t> = </a:t>
            </a:r>
            <a:r>
              <a:rPr lang="en-US" altLang="zh-CN" dirty="0" err="1">
                <a:solidFill>
                  <a:srgbClr val="6A3E3E"/>
                </a:solidFill>
                <a:latin typeface="Calibri" panose="020F0502020204030204" pitchFamily="34" charset="0"/>
              </a:rPr>
              <a:t>i</a:t>
            </a:r>
            <a:r>
              <a:rPr lang="en-US" altLang="zh-CN"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b</a:t>
            </a:r>
            <a:r>
              <a:rPr lang="en-US" altLang="zh-CN" dirty="0">
                <a:solidFill>
                  <a:srgbClr val="000000"/>
                </a:solidFill>
                <a:latin typeface="Calibri" panose="020F0502020204030204" pitchFamily="34" charset="0"/>
              </a:rPr>
              <a:t> = </a:t>
            </a:r>
            <a:r>
              <a:rPr lang="en-US" altLang="zh-CN" dirty="0">
                <a:solidFill>
                  <a:srgbClr val="6A3E3E"/>
                </a:solidFill>
                <a:latin typeface="Calibri" panose="020F0502020204030204" pitchFamily="34" charset="0"/>
              </a:rPr>
              <a:t>j</a:t>
            </a:r>
            <a:r>
              <a:rPr lang="en-US" altLang="zh-CN"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c</a:t>
            </a:r>
            <a:r>
              <a:rPr lang="en-US" altLang="zh-CN" dirty="0">
                <a:solidFill>
                  <a:srgbClr val="000000"/>
                </a:solidFill>
                <a:latin typeface="Calibri" panose="020F0502020204030204" pitchFamily="34" charset="0"/>
              </a:rPr>
              <a:t> = </a:t>
            </a:r>
            <a:r>
              <a:rPr lang="en-US" altLang="zh-CN" dirty="0">
                <a:solidFill>
                  <a:srgbClr val="6A3E3E"/>
                </a:solidFill>
                <a:latin typeface="Calibri" panose="020F0502020204030204" pitchFamily="34" charset="0"/>
              </a:rPr>
              <a:t>k</a:t>
            </a:r>
            <a:r>
              <a:rPr lang="en-US" altLang="zh-CN"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volume</a:t>
            </a:r>
            <a:r>
              <a:rPr lang="en-US" altLang="zh-CN" dirty="0">
                <a:solidFill>
                  <a:srgbClr val="000000"/>
                </a:solidFill>
                <a:latin typeface="Calibri" panose="020F0502020204030204" pitchFamily="34" charset="0"/>
              </a:rPr>
              <a:t> = </a:t>
            </a:r>
            <a:r>
              <a:rPr lang="en-US" altLang="zh-CN" dirty="0">
                <a:solidFill>
                  <a:srgbClr val="0000C0"/>
                </a:solidFill>
                <a:latin typeface="Calibri" panose="020F0502020204030204" pitchFamily="34" charset="0"/>
              </a:rPr>
              <a:t>a</a:t>
            </a:r>
            <a:r>
              <a:rPr lang="en-US" altLang="zh-CN" dirty="0">
                <a:solidFill>
                  <a:srgbClr val="000000"/>
                </a:solidFill>
                <a:latin typeface="Calibri" panose="020F0502020204030204" pitchFamily="34" charset="0"/>
              </a:rPr>
              <a:t> * </a:t>
            </a:r>
            <a:r>
              <a:rPr lang="en-US" altLang="zh-CN" dirty="0">
                <a:solidFill>
                  <a:srgbClr val="0000C0"/>
                </a:solidFill>
                <a:latin typeface="Calibri" panose="020F0502020204030204" pitchFamily="34" charset="0"/>
              </a:rPr>
              <a:t>b</a:t>
            </a:r>
            <a:r>
              <a:rPr lang="en-US" altLang="zh-CN" dirty="0">
                <a:solidFill>
                  <a:srgbClr val="000000"/>
                </a:solidFill>
                <a:latin typeface="Calibri" panose="020F0502020204030204" pitchFamily="34" charset="0"/>
              </a:rPr>
              <a:t> * </a:t>
            </a:r>
            <a:r>
              <a:rPr lang="en-US" altLang="zh-CN" dirty="0">
                <a:solidFill>
                  <a:srgbClr val="0000C0"/>
                </a:solidFill>
                <a:latin typeface="Calibri" panose="020F0502020204030204" pitchFamily="34" charset="0"/>
              </a:rPr>
              <a:t>c</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a:t>
            </a:r>
            <a:r>
              <a:rPr lang="en-US" altLang="zh-CN" b="1" dirty="0" err="1">
                <a:solidFill>
                  <a:srgbClr val="7F0055"/>
                </a:solidFill>
                <a:latin typeface="Calibri" panose="020F0502020204030204" pitchFamily="34" charset="0"/>
              </a:rPr>
              <a:t>boolean</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sameBlock</a:t>
            </a:r>
            <a:r>
              <a:rPr lang="en-US" altLang="zh-CN" b="1" dirty="0">
                <a:solidFill>
                  <a:srgbClr val="000000"/>
                </a:solidFill>
                <a:latin typeface="Calibri" panose="020F0502020204030204" pitchFamily="34" charset="0"/>
              </a:rPr>
              <a:t>(Block </a:t>
            </a:r>
            <a:r>
              <a:rPr lang="en-US" altLang="zh-CN" b="1" dirty="0" err="1">
                <a:solidFill>
                  <a:srgbClr val="6A3E3E"/>
                </a:solidFill>
                <a:latin typeface="Calibri" panose="020F0502020204030204" pitchFamily="34" charset="0"/>
              </a:rPr>
              <a:t>ob</a:t>
            </a:r>
            <a:r>
              <a:rPr lang="en-US" altLang="zh-CN" b="1"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if</a:t>
            </a:r>
            <a:r>
              <a:rPr lang="en-US" altLang="zh-CN" b="1" dirty="0">
                <a:solidFill>
                  <a:srgbClr val="000000"/>
                </a:solidFill>
                <a:latin typeface="Calibri" panose="020F0502020204030204" pitchFamily="34" charset="0"/>
              </a:rPr>
              <a:t>(</a:t>
            </a:r>
            <a:r>
              <a:rPr lang="en-US" altLang="zh-CN" b="1" dirty="0" err="1">
                <a:solidFill>
                  <a:srgbClr val="6A3E3E"/>
                </a:solidFill>
                <a:latin typeface="Calibri" panose="020F0502020204030204" pitchFamily="34" charset="0"/>
              </a:rPr>
              <a:t>ob</a:t>
            </a:r>
            <a:r>
              <a:rPr lang="en-US" altLang="zh-CN" b="1" dirty="0" err="1">
                <a:solidFill>
                  <a:srgbClr val="000000"/>
                </a:solidFill>
                <a:latin typeface="Calibri" panose="020F0502020204030204" pitchFamily="34" charset="0"/>
              </a:rPr>
              <a:t>.</a:t>
            </a:r>
            <a:r>
              <a:rPr lang="en-US" altLang="zh-CN" b="1" dirty="0" err="1">
                <a:solidFill>
                  <a:srgbClr val="0000C0"/>
                </a:solidFill>
                <a:latin typeface="Calibri" panose="020F0502020204030204" pitchFamily="34" charset="0"/>
              </a:rPr>
              <a:t>a</a:t>
            </a:r>
            <a:r>
              <a:rPr lang="en-US" altLang="zh-CN" b="1" dirty="0">
                <a:solidFill>
                  <a:srgbClr val="000000"/>
                </a:solidFill>
                <a:latin typeface="Calibri" panose="020F0502020204030204" pitchFamily="34" charset="0"/>
              </a:rPr>
              <a:t>==</a:t>
            </a:r>
            <a:r>
              <a:rPr lang="en-US" altLang="zh-CN" b="1" dirty="0">
                <a:solidFill>
                  <a:srgbClr val="0000C0"/>
                </a:solidFill>
                <a:latin typeface="Calibri" panose="020F0502020204030204" pitchFamily="34" charset="0"/>
              </a:rPr>
              <a:t>a</a:t>
            </a:r>
            <a:r>
              <a:rPr lang="en-US" altLang="zh-CN" b="1" dirty="0">
                <a:solidFill>
                  <a:srgbClr val="000000"/>
                </a:solidFill>
                <a:latin typeface="Calibri" panose="020F0502020204030204" pitchFamily="34" charset="0"/>
              </a:rPr>
              <a:t> &amp;&amp; </a:t>
            </a:r>
            <a:r>
              <a:rPr lang="en-US" altLang="zh-CN" b="1" dirty="0" err="1">
                <a:solidFill>
                  <a:srgbClr val="6A3E3E"/>
                </a:solidFill>
                <a:latin typeface="Calibri" panose="020F0502020204030204" pitchFamily="34" charset="0"/>
              </a:rPr>
              <a:t>ob</a:t>
            </a:r>
            <a:r>
              <a:rPr lang="en-US" altLang="zh-CN" b="1" dirty="0" err="1">
                <a:solidFill>
                  <a:srgbClr val="000000"/>
                </a:solidFill>
                <a:latin typeface="Calibri" panose="020F0502020204030204" pitchFamily="34" charset="0"/>
              </a:rPr>
              <a:t>.</a:t>
            </a:r>
            <a:r>
              <a:rPr lang="en-US" altLang="zh-CN" b="1" dirty="0" err="1">
                <a:solidFill>
                  <a:srgbClr val="0000C0"/>
                </a:solidFill>
                <a:latin typeface="Calibri" panose="020F0502020204030204" pitchFamily="34" charset="0"/>
              </a:rPr>
              <a:t>b</a:t>
            </a:r>
            <a:r>
              <a:rPr lang="en-US" altLang="zh-CN" b="1" dirty="0">
                <a:solidFill>
                  <a:srgbClr val="000000"/>
                </a:solidFill>
                <a:latin typeface="Calibri" panose="020F0502020204030204" pitchFamily="34" charset="0"/>
              </a:rPr>
              <a:t>==</a:t>
            </a:r>
            <a:r>
              <a:rPr lang="en-US" altLang="zh-CN" b="1" dirty="0">
                <a:solidFill>
                  <a:srgbClr val="0000C0"/>
                </a:solidFill>
                <a:latin typeface="Calibri" panose="020F0502020204030204" pitchFamily="34" charset="0"/>
              </a:rPr>
              <a:t>b</a:t>
            </a:r>
            <a:r>
              <a:rPr lang="en-US" altLang="zh-CN" b="1" dirty="0">
                <a:solidFill>
                  <a:srgbClr val="000000"/>
                </a:solidFill>
                <a:latin typeface="Calibri" panose="020F0502020204030204" pitchFamily="34" charset="0"/>
              </a:rPr>
              <a:t> &amp;&amp; </a:t>
            </a:r>
            <a:r>
              <a:rPr lang="en-US" altLang="zh-CN" b="1" dirty="0" err="1">
                <a:solidFill>
                  <a:srgbClr val="6A3E3E"/>
                </a:solidFill>
                <a:latin typeface="Calibri" panose="020F0502020204030204" pitchFamily="34" charset="0"/>
              </a:rPr>
              <a:t>ob</a:t>
            </a:r>
            <a:r>
              <a:rPr lang="en-US" altLang="zh-CN" b="1" dirty="0" err="1">
                <a:solidFill>
                  <a:srgbClr val="000000"/>
                </a:solidFill>
                <a:latin typeface="Calibri" panose="020F0502020204030204" pitchFamily="34" charset="0"/>
              </a:rPr>
              <a:t>.</a:t>
            </a:r>
            <a:r>
              <a:rPr lang="en-US" altLang="zh-CN" b="1" dirty="0" err="1">
                <a:solidFill>
                  <a:srgbClr val="0000C0"/>
                </a:solidFill>
                <a:latin typeface="Calibri" panose="020F0502020204030204" pitchFamily="34" charset="0"/>
              </a:rPr>
              <a:t>c</a:t>
            </a:r>
            <a:r>
              <a:rPr lang="en-US" altLang="zh-CN" b="1" dirty="0">
                <a:solidFill>
                  <a:srgbClr val="000000"/>
                </a:solidFill>
                <a:latin typeface="Calibri" panose="020F0502020204030204" pitchFamily="34" charset="0"/>
              </a:rPr>
              <a:t>==</a:t>
            </a:r>
            <a:r>
              <a:rPr lang="en-US" altLang="zh-CN" b="1" dirty="0">
                <a:solidFill>
                  <a:srgbClr val="0000C0"/>
                </a:solidFill>
                <a:latin typeface="Calibri" panose="020F0502020204030204" pitchFamily="34" charset="0"/>
              </a:rPr>
              <a:t>c</a:t>
            </a:r>
            <a:r>
              <a:rPr lang="en-US" altLang="zh-CN" b="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return</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true</a:t>
            </a:r>
            <a:r>
              <a:rPr lang="en-US" altLang="zh-CN" b="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else</a:t>
            </a:r>
          </a:p>
          <a:p>
            <a:r>
              <a:rPr lang="en-US" altLang="zh-CN" b="1" dirty="0">
                <a:solidFill>
                  <a:srgbClr val="7F0055"/>
                </a:solidFill>
                <a:latin typeface="Calibri" panose="020F0502020204030204" pitchFamily="34" charset="0"/>
              </a:rPr>
              <a:t>      return</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false</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a:t>
            </a:r>
            <a:r>
              <a:rPr lang="en-US" altLang="zh-CN" b="1" dirty="0" err="1">
                <a:solidFill>
                  <a:srgbClr val="7F0055"/>
                </a:solidFill>
                <a:latin typeface="Calibri" panose="020F0502020204030204" pitchFamily="34" charset="0"/>
              </a:rPr>
              <a:t>boolean</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sameVolume</a:t>
            </a:r>
            <a:r>
              <a:rPr lang="en-US" altLang="zh-CN" b="1" dirty="0">
                <a:solidFill>
                  <a:srgbClr val="000000"/>
                </a:solidFill>
                <a:latin typeface="Calibri" panose="020F0502020204030204" pitchFamily="34" charset="0"/>
              </a:rPr>
              <a:t>(Block </a:t>
            </a:r>
            <a:r>
              <a:rPr lang="en-US" altLang="zh-CN" b="1" dirty="0" err="1">
                <a:solidFill>
                  <a:srgbClr val="6A3E3E"/>
                </a:solidFill>
                <a:latin typeface="Calibri" panose="020F0502020204030204" pitchFamily="34" charset="0"/>
              </a:rPr>
              <a:t>ob</a:t>
            </a:r>
            <a:r>
              <a:rPr lang="en-US" altLang="zh-CN" b="1"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if</a:t>
            </a:r>
            <a:r>
              <a:rPr lang="en-US" altLang="zh-CN" b="1" dirty="0">
                <a:solidFill>
                  <a:srgbClr val="000000"/>
                </a:solidFill>
                <a:latin typeface="Calibri" panose="020F0502020204030204" pitchFamily="34" charset="0"/>
              </a:rPr>
              <a:t>(</a:t>
            </a:r>
            <a:r>
              <a:rPr lang="en-US" altLang="zh-CN" b="1" dirty="0" err="1">
                <a:solidFill>
                  <a:srgbClr val="6A3E3E"/>
                </a:solidFill>
                <a:latin typeface="Calibri" panose="020F0502020204030204" pitchFamily="34" charset="0"/>
              </a:rPr>
              <a:t>ob</a:t>
            </a:r>
            <a:r>
              <a:rPr lang="en-US" altLang="zh-CN" b="1" dirty="0" err="1">
                <a:solidFill>
                  <a:srgbClr val="000000"/>
                </a:solidFill>
                <a:latin typeface="Calibri" panose="020F0502020204030204" pitchFamily="34" charset="0"/>
              </a:rPr>
              <a:t>.</a:t>
            </a:r>
            <a:r>
              <a:rPr lang="en-US" altLang="zh-CN" b="1" dirty="0" err="1">
                <a:solidFill>
                  <a:srgbClr val="0000C0"/>
                </a:solidFill>
                <a:latin typeface="Calibri" panose="020F0502020204030204" pitchFamily="34" charset="0"/>
              </a:rPr>
              <a:t>volume</a:t>
            </a:r>
            <a:r>
              <a:rPr lang="en-US" altLang="zh-CN" b="1" dirty="0">
                <a:solidFill>
                  <a:srgbClr val="000000"/>
                </a:solidFill>
                <a:latin typeface="Calibri" panose="020F0502020204030204" pitchFamily="34" charset="0"/>
              </a:rPr>
              <a:t>==</a:t>
            </a:r>
            <a:r>
              <a:rPr lang="en-US" altLang="zh-CN" b="1" dirty="0">
                <a:solidFill>
                  <a:srgbClr val="0000C0"/>
                </a:solidFill>
                <a:latin typeface="Calibri" panose="020F0502020204030204" pitchFamily="34" charset="0"/>
              </a:rPr>
              <a:t>volume</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return</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true</a:t>
            </a:r>
            <a:r>
              <a:rPr lang="en-US" altLang="zh-CN" b="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else</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return</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false</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
        <p:nvSpPr>
          <p:cNvPr id="5" name="矩形 4">
            <a:extLst>
              <a:ext uri="{FF2B5EF4-FFF2-40B4-BE49-F238E27FC236}">
                <a16:creationId xmlns:a16="http://schemas.microsoft.com/office/drawing/2014/main" id="{20CE5713-8695-4883-BA08-9F8696A3B5C4}"/>
              </a:ext>
            </a:extLst>
          </p:cNvPr>
          <p:cNvSpPr/>
          <p:nvPr/>
        </p:nvSpPr>
        <p:spPr>
          <a:xfrm>
            <a:off x="3840481" y="1225689"/>
            <a:ext cx="5472331" cy="3970318"/>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PassOb</a:t>
            </a:r>
            <a:r>
              <a:rPr lang="en-US" altLang="zh-CN" b="1"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static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main(String[] </a:t>
            </a:r>
            <a:r>
              <a:rPr lang="en-US" altLang="zh-CN" b="1" dirty="0" err="1">
                <a:solidFill>
                  <a:srgbClr val="6A3E3E"/>
                </a:solidFill>
                <a:latin typeface="Calibri" panose="020F0502020204030204" pitchFamily="34" charset="0"/>
              </a:rPr>
              <a:t>args</a:t>
            </a:r>
            <a:r>
              <a:rPr lang="en-US" altLang="zh-CN" b="1" dirty="0">
                <a:solidFill>
                  <a:srgbClr val="000000"/>
                </a:solidFill>
                <a:latin typeface="Calibri" panose="020F0502020204030204" pitchFamily="34" charset="0"/>
              </a:rPr>
              <a:t>) {</a:t>
            </a:r>
          </a:p>
          <a:p>
            <a:r>
              <a:rPr lang="en-US" altLang="zh-CN" dirty="0">
                <a:solidFill>
                  <a:srgbClr val="3F7F5F"/>
                </a:solidFill>
                <a:latin typeface="Calibri" panose="020F0502020204030204" pitchFamily="34" charset="0"/>
              </a:rPr>
              <a:t>    // </a:t>
            </a:r>
            <a:r>
              <a:rPr lang="en-US" altLang="zh-CN" b="1" dirty="0">
                <a:solidFill>
                  <a:srgbClr val="7F9FBF"/>
                </a:solidFill>
                <a:latin typeface="Calibri" panose="020F0502020204030204" pitchFamily="34" charset="0"/>
              </a:rPr>
              <a:t>TODO</a:t>
            </a:r>
            <a:r>
              <a:rPr lang="en-US" altLang="zh-CN" b="1" dirty="0">
                <a:solidFill>
                  <a:srgbClr val="3F7F5F"/>
                </a:solidFill>
                <a:latin typeface="Calibri" panose="020F0502020204030204" pitchFamily="34" charset="0"/>
              </a:rPr>
              <a:t> Auto-generated method stub</a:t>
            </a:r>
          </a:p>
          <a:p>
            <a:r>
              <a:rPr lang="en-US" altLang="zh-CN" dirty="0">
                <a:solidFill>
                  <a:srgbClr val="000000"/>
                </a:solidFill>
                <a:latin typeface="Calibri" panose="020F0502020204030204" pitchFamily="34" charset="0"/>
              </a:rPr>
              <a:t>    Block </a:t>
            </a:r>
            <a:r>
              <a:rPr lang="en-US" altLang="zh-CN" dirty="0">
                <a:solidFill>
                  <a:srgbClr val="6A3E3E"/>
                </a:solidFill>
                <a:latin typeface="Calibri" panose="020F0502020204030204" pitchFamily="34" charset="0"/>
              </a:rPr>
              <a:t>ob1</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Block(10,2,5);</a:t>
            </a:r>
          </a:p>
          <a:p>
            <a:r>
              <a:rPr lang="en-US" altLang="zh-CN" dirty="0">
                <a:solidFill>
                  <a:srgbClr val="000000"/>
                </a:solidFill>
                <a:latin typeface="Calibri" panose="020F0502020204030204" pitchFamily="34" charset="0"/>
              </a:rPr>
              <a:t>    Block </a:t>
            </a:r>
            <a:r>
              <a:rPr lang="en-US" altLang="zh-CN" dirty="0">
                <a:solidFill>
                  <a:srgbClr val="6A3E3E"/>
                </a:solidFill>
                <a:latin typeface="Calibri" panose="020F0502020204030204" pitchFamily="34" charset="0"/>
              </a:rPr>
              <a:t>ob2</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Block(10,2,5);</a:t>
            </a:r>
          </a:p>
          <a:p>
            <a:r>
              <a:rPr lang="en-US" altLang="zh-CN" dirty="0">
                <a:solidFill>
                  <a:srgbClr val="000000"/>
                </a:solidFill>
                <a:latin typeface="Calibri" panose="020F0502020204030204" pitchFamily="34" charset="0"/>
              </a:rPr>
              <a:t>    Block </a:t>
            </a:r>
            <a:r>
              <a:rPr lang="en-US" altLang="zh-CN" dirty="0">
                <a:solidFill>
                  <a:srgbClr val="6A3E3E"/>
                </a:solidFill>
                <a:latin typeface="Calibri" panose="020F0502020204030204" pitchFamily="34" charset="0"/>
              </a:rPr>
              <a:t>ob3</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Block(4,5,5);</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i="1" dirty="0" err="1">
                <a:solidFill>
                  <a:srgbClr val="000000"/>
                </a:solidFill>
                <a:latin typeface="Calibri" panose="020F0502020204030204" pitchFamily="34" charset="0"/>
              </a:rPr>
              <a: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"ob1 same dimensions as ob2: "</a:t>
            </a:r>
            <a:r>
              <a:rPr lang="en-US" altLang="zh-CN" b="1" dirty="0">
                <a:solidFill>
                  <a:srgbClr val="000000"/>
                </a:solidFill>
                <a:latin typeface="Calibri" panose="020F0502020204030204" pitchFamily="34" charset="0"/>
              </a:rPr>
              <a:t> + </a:t>
            </a:r>
          </a:p>
          <a:p>
            <a:r>
              <a:rPr lang="en-US" altLang="zh-CN" dirty="0">
                <a:solidFill>
                  <a:srgbClr val="000000"/>
                </a:solidFill>
                <a:latin typeface="Calibri" panose="020F0502020204030204" pitchFamily="34" charset="0"/>
              </a:rPr>
              <a:t>                                </a:t>
            </a:r>
            <a:r>
              <a:rPr lang="en-US" altLang="zh-CN" dirty="0">
                <a:solidFill>
                  <a:srgbClr val="6A3E3E"/>
                </a:solidFill>
                <a:latin typeface="Calibri" panose="020F0502020204030204" pitchFamily="34" charset="0"/>
              </a:rPr>
              <a:t>ob1</a:t>
            </a:r>
            <a:r>
              <a:rPr lang="en-US" altLang="zh-CN" dirty="0">
                <a:solidFill>
                  <a:srgbClr val="000000"/>
                </a:solidFill>
                <a:latin typeface="Calibri" panose="020F0502020204030204" pitchFamily="34" charset="0"/>
              </a:rPr>
              <a:t>.sameBlock(</a:t>
            </a:r>
            <a:r>
              <a:rPr lang="en-US" altLang="zh-CN" dirty="0">
                <a:solidFill>
                  <a:srgbClr val="6A3E3E"/>
                </a:solidFill>
                <a:latin typeface="Calibri" panose="020F0502020204030204" pitchFamily="34" charset="0"/>
              </a:rPr>
              <a:t>ob2</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"ob1 same dimensions as ob3: "</a:t>
            </a:r>
            <a:r>
              <a:rPr lang="en-US" altLang="zh-CN" b="1" dirty="0">
                <a:solidFill>
                  <a:srgbClr val="000000"/>
                </a:solidFill>
                <a:latin typeface="Calibri" panose="020F0502020204030204" pitchFamily="34" charset="0"/>
              </a:rPr>
              <a:t> + </a:t>
            </a:r>
          </a:p>
          <a:p>
            <a:r>
              <a:rPr lang="en-US" altLang="zh-CN" dirty="0">
                <a:solidFill>
                  <a:srgbClr val="000000"/>
                </a:solidFill>
                <a:latin typeface="Calibri" panose="020F0502020204030204" pitchFamily="34" charset="0"/>
              </a:rPr>
              <a:t>                                </a:t>
            </a:r>
            <a:r>
              <a:rPr lang="en-US" altLang="zh-CN" dirty="0">
                <a:solidFill>
                  <a:srgbClr val="6A3E3E"/>
                </a:solidFill>
                <a:latin typeface="Calibri" panose="020F0502020204030204" pitchFamily="34" charset="0"/>
              </a:rPr>
              <a:t>ob1</a:t>
            </a:r>
            <a:r>
              <a:rPr lang="en-US" altLang="zh-CN" dirty="0">
                <a:solidFill>
                  <a:srgbClr val="000000"/>
                </a:solidFill>
                <a:latin typeface="Calibri" panose="020F0502020204030204" pitchFamily="34" charset="0"/>
              </a:rPr>
              <a:t>.sameBlock(</a:t>
            </a:r>
            <a:r>
              <a:rPr lang="en-US" altLang="zh-CN" dirty="0">
                <a:solidFill>
                  <a:srgbClr val="6A3E3E"/>
                </a:solidFill>
                <a:latin typeface="Calibri" panose="020F0502020204030204" pitchFamily="34" charset="0"/>
              </a:rPr>
              <a:t>ob3</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System.</a:t>
            </a:r>
            <a:r>
              <a:rPr lang="en-US" altLang="zh-CN" b="1" i="1" dirty="0" err="1">
                <a:solidFill>
                  <a:srgbClr val="0000C0"/>
                </a:solidFill>
                <a:latin typeface="Calibri" panose="020F0502020204030204" pitchFamily="34" charset="0"/>
              </a:rPr>
              <a:t>out</a:t>
            </a:r>
            <a:r>
              <a:rPr lang="en-US" altLang="zh-CN" b="1" dirty="0" err="1">
                <a:solidFill>
                  <a:srgbClr val="000000"/>
                </a:solidFill>
                <a:latin typeface="Calibri" panose="020F0502020204030204" pitchFamily="34" charset="0"/>
              </a:rPr>
              <a:t>.println</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"ob1 same volume as ob3: "</a:t>
            </a:r>
            <a:r>
              <a:rPr lang="en-US" altLang="zh-CN" b="1" dirty="0">
                <a:solidFill>
                  <a:srgbClr val="000000"/>
                </a:solidFill>
                <a:latin typeface="Calibri" panose="020F0502020204030204" pitchFamily="34" charset="0"/>
              </a:rPr>
              <a:t> + </a:t>
            </a:r>
          </a:p>
          <a:p>
            <a:r>
              <a:rPr lang="en-US" altLang="zh-CN" dirty="0">
                <a:solidFill>
                  <a:srgbClr val="000000"/>
                </a:solidFill>
                <a:latin typeface="Calibri" panose="020F0502020204030204" pitchFamily="34" charset="0"/>
              </a:rPr>
              <a:t>                                </a:t>
            </a:r>
            <a:r>
              <a:rPr lang="en-US" altLang="zh-CN" dirty="0">
                <a:solidFill>
                  <a:srgbClr val="6A3E3E"/>
                </a:solidFill>
                <a:latin typeface="Calibri" panose="020F0502020204030204" pitchFamily="34" charset="0"/>
              </a:rPr>
              <a:t>ob1</a:t>
            </a:r>
            <a:r>
              <a:rPr lang="en-US" altLang="zh-CN" dirty="0">
                <a:solidFill>
                  <a:srgbClr val="000000"/>
                </a:solidFill>
                <a:latin typeface="Calibri" panose="020F0502020204030204" pitchFamily="34" charset="0"/>
              </a:rPr>
              <a:t>.sameVolume(</a:t>
            </a:r>
            <a:r>
              <a:rPr lang="en-US" altLang="zh-CN" dirty="0">
                <a:solidFill>
                  <a:srgbClr val="6A3E3E"/>
                </a:solidFill>
                <a:latin typeface="Calibri" panose="020F0502020204030204" pitchFamily="34" charset="0"/>
              </a:rPr>
              <a:t>ob3</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Tree>
    <p:extLst>
      <p:ext uri="{BB962C8B-B14F-4D97-AF65-F5344CB8AC3E}">
        <p14:creationId xmlns:p14="http://schemas.microsoft.com/office/powerpoint/2010/main" val="2176924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96E68-2E84-4720-A21F-9B1551FFD31E}"/>
              </a:ext>
            </a:extLst>
          </p:cNvPr>
          <p:cNvSpPr>
            <a:spLocks noGrp="1"/>
          </p:cNvSpPr>
          <p:nvPr>
            <p:ph type="title"/>
          </p:nvPr>
        </p:nvSpPr>
        <p:spPr/>
        <p:txBody>
          <a:bodyPr/>
          <a:lstStyle/>
          <a:p>
            <a:r>
              <a:rPr lang="en-US" altLang="zh-CN" b="1" dirty="0"/>
              <a:t>How Arguments Are Passed</a:t>
            </a:r>
            <a:endParaRPr lang="zh-CN" altLang="en-US" dirty="0"/>
          </a:p>
        </p:txBody>
      </p:sp>
      <p:sp>
        <p:nvSpPr>
          <p:cNvPr id="3" name="内容占位符 2">
            <a:extLst>
              <a:ext uri="{FF2B5EF4-FFF2-40B4-BE49-F238E27FC236}">
                <a16:creationId xmlns:a16="http://schemas.microsoft.com/office/drawing/2014/main" id="{D4DC4705-2482-40F9-964F-28B552301B17}"/>
              </a:ext>
            </a:extLst>
          </p:cNvPr>
          <p:cNvSpPr>
            <a:spLocks noGrp="1"/>
          </p:cNvSpPr>
          <p:nvPr>
            <p:ph idx="1"/>
          </p:nvPr>
        </p:nvSpPr>
        <p:spPr/>
        <p:txBody>
          <a:bodyPr/>
          <a:lstStyle/>
          <a:p>
            <a:r>
              <a:rPr lang="en-US" altLang="zh-CN" dirty="0"/>
              <a:t>The first way is </a:t>
            </a:r>
            <a:r>
              <a:rPr lang="en-US" altLang="zh-CN" i="1" dirty="0"/>
              <a:t>call-by-value</a:t>
            </a:r>
            <a:r>
              <a:rPr lang="en-US" altLang="zh-CN" dirty="0"/>
              <a:t>. This approach copies the </a:t>
            </a:r>
            <a:r>
              <a:rPr lang="en-US" altLang="zh-CN" i="1" dirty="0"/>
              <a:t>value </a:t>
            </a:r>
            <a:r>
              <a:rPr lang="en-US" altLang="zh-CN" dirty="0"/>
              <a:t>of an argument into the formal parameter of the subroutine. Therefore, changes made to the parameter of the subroutine have no effect on the argument in the call.</a:t>
            </a:r>
          </a:p>
          <a:p>
            <a:r>
              <a:rPr lang="en-US" altLang="zh-CN" dirty="0"/>
              <a:t>The second way an argument can be passed is </a:t>
            </a:r>
            <a:r>
              <a:rPr lang="en-US" altLang="zh-CN" i="1" dirty="0"/>
              <a:t>call-by-reference</a:t>
            </a:r>
            <a:r>
              <a:rPr lang="en-US" altLang="zh-CN" dirty="0"/>
              <a:t>. Inside the subroutine, this reference is used to access the actual argument specified in the call. This means that changes made to the parameter </a:t>
            </a:r>
            <a:r>
              <a:rPr lang="en-US" altLang="zh-CN" i="1" dirty="0"/>
              <a:t>will </a:t>
            </a:r>
            <a:r>
              <a:rPr lang="en-US" altLang="zh-CN" dirty="0"/>
              <a:t>affect the argument used to call the subroutine.</a:t>
            </a:r>
            <a:endParaRPr lang="zh-CN" altLang="en-US" dirty="0"/>
          </a:p>
        </p:txBody>
      </p:sp>
    </p:spTree>
    <p:extLst>
      <p:ext uri="{BB962C8B-B14F-4D97-AF65-F5344CB8AC3E}">
        <p14:creationId xmlns:p14="http://schemas.microsoft.com/office/powerpoint/2010/main" val="1353964886"/>
      </p:ext>
    </p:extLst>
  </p:cSld>
  <p:clrMapOvr>
    <a:masterClrMapping/>
  </p:clrMapOvr>
</p:sld>
</file>

<file path=ppt/theme/theme1.xml><?xml version="1.0" encoding="utf-8"?>
<a:theme xmlns:a="http://schemas.openxmlformats.org/drawingml/2006/main" name="Java程序设计实用教程(第2版)_第1章_初识Java">
  <a:themeElements>
    <a:clrScheme name="自定义 1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262699"/>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Java程序设计实用教程(第2版)_第1章_初识Java</Template>
  <TotalTime>8794</TotalTime>
  <Words>4042</Words>
  <Application>Microsoft Office PowerPoint</Application>
  <PresentationFormat>全屏显示(4:3)</PresentationFormat>
  <Paragraphs>515</Paragraphs>
  <Slides>41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41</vt:i4>
      </vt:variant>
    </vt:vector>
  </HeadingPairs>
  <TitlesOfParts>
    <vt:vector size="48" baseType="lpstr">
      <vt:lpstr>黑体</vt:lpstr>
      <vt:lpstr>宋体</vt:lpstr>
      <vt:lpstr>Calibri</vt:lpstr>
      <vt:lpstr>Cambria Math</vt:lpstr>
      <vt:lpstr>Times New Roman</vt:lpstr>
      <vt:lpstr>Wingdings</vt:lpstr>
      <vt:lpstr>Java程序设计实用教程(第2版)_第1章_初识Java</vt:lpstr>
      <vt:lpstr>Chapter 6</vt:lpstr>
      <vt:lpstr>Key Skills &amp; Concepts</vt:lpstr>
      <vt:lpstr>Controlling Access to Class Members</vt:lpstr>
      <vt:lpstr>Java’s Access Modifiers</vt:lpstr>
      <vt:lpstr>Simple Access Demo</vt:lpstr>
      <vt:lpstr>The Key Point of a Private Member</vt:lpstr>
      <vt:lpstr>The Fail-Soft Array Demo</vt:lpstr>
      <vt:lpstr>Pass Objects to Methods</vt:lpstr>
      <vt:lpstr>How Arguments Are Passed</vt:lpstr>
      <vt:lpstr>Call-by-Value</vt:lpstr>
      <vt:lpstr>PowerPoint 演示文稿</vt:lpstr>
      <vt:lpstr>Call-by-Value</vt:lpstr>
      <vt:lpstr>Call-by-Reference</vt:lpstr>
      <vt:lpstr>PowerPoint 演示文稿</vt:lpstr>
      <vt:lpstr>Call-by-Reference</vt:lpstr>
      <vt:lpstr>Returning Objects</vt:lpstr>
      <vt:lpstr>Method Overloading（重载）</vt:lpstr>
      <vt:lpstr>PowerPoint 演示文稿</vt:lpstr>
      <vt:lpstr>PowerPoint 演示文稿</vt:lpstr>
      <vt:lpstr>The following is not allowed</vt:lpstr>
      <vt:lpstr>PowerPoint 演示文稿</vt:lpstr>
      <vt:lpstr>Overloading Constructors</vt:lpstr>
      <vt:lpstr>PowerPoint 演示文稿</vt:lpstr>
      <vt:lpstr>PowerPoint 演示文稿</vt:lpstr>
      <vt:lpstr>Recursion（递归）</vt:lpstr>
      <vt:lpstr>Recursion（递归）</vt:lpstr>
      <vt:lpstr>PowerPoint 演示文稿</vt:lpstr>
      <vt:lpstr>Understanding static</vt:lpstr>
      <vt:lpstr>PowerPoint 演示文稿</vt:lpstr>
      <vt:lpstr>Static Variable</vt:lpstr>
      <vt:lpstr>Static Method</vt:lpstr>
      <vt:lpstr>Static Method Restrictions</vt:lpstr>
      <vt:lpstr>Static Blocks</vt:lpstr>
      <vt:lpstr>Initializing Sequence</vt:lpstr>
      <vt:lpstr>Introducing Nested and Inner Classes</vt:lpstr>
      <vt:lpstr>Varargs: Variable-Length Arguments</vt:lpstr>
      <vt:lpstr>Varargs Basics</vt:lpstr>
      <vt:lpstr>Varargs with Normal Parameters</vt:lpstr>
      <vt:lpstr>Varargs with Normal Parameters</vt:lpstr>
      <vt:lpstr>Overloading Varargs Methods</vt:lpstr>
      <vt:lpstr>Varargs and Ambiguity（二义性）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Java语言程序设计</dc:title>
  <dc:creator>李晔锋</dc:creator>
  <cp:lastModifiedBy>李 晔锋</cp:lastModifiedBy>
  <cp:revision>482</cp:revision>
  <dcterms:created xsi:type="dcterms:W3CDTF">2017-02-14T11:17:31Z</dcterms:created>
  <dcterms:modified xsi:type="dcterms:W3CDTF">2018-10-05T15:17:18Z</dcterms:modified>
</cp:coreProperties>
</file>