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69"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3" r:id="rId48"/>
    <p:sldId id="304" r:id="rId49"/>
    <p:sldId id="305" r:id="rId50"/>
    <p:sldId id="302" r:id="rId51"/>
    <p:sldId id="306" r:id="rId52"/>
    <p:sldId id="307" r:id="rId53"/>
    <p:sldId id="308" r:id="rId54"/>
    <p:sldId id="309" r:id="rId55"/>
    <p:sldId id="310" r:id="rId56"/>
    <p:sldId id="311" r:id="rId57"/>
    <p:sldId id="312" r:id="rId58"/>
    <p:sldId id="313" r:id="rId59"/>
    <p:sldId id="314" r:id="rId60"/>
    <p:sldId id="317" r:id="rId61"/>
    <p:sldId id="315" r:id="rId62"/>
    <p:sldId id="316" r:id="rId63"/>
    <p:sldId id="318" r:id="rId64"/>
    <p:sldId id="319" r:id="rId65"/>
    <p:sldId id="320" r:id="rId66"/>
    <p:sldId id="321" r:id="rId67"/>
    <p:sldId id="322" r:id="rId68"/>
    <p:sldId id="323"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702B081-210F-405D-A251-723E42944888}">
          <p14:sldIdLst>
            <p14:sldId id="256"/>
            <p14:sldId id="257"/>
            <p14:sldId id="258"/>
            <p14:sldId id="259"/>
            <p14:sldId id="260"/>
            <p14:sldId id="261"/>
            <p14:sldId id="262"/>
            <p14:sldId id="263"/>
            <p14:sldId id="264"/>
            <p14:sldId id="265"/>
            <p14:sldId id="266"/>
            <p14:sldId id="267"/>
            <p14:sldId id="268"/>
            <p14:sldId id="270"/>
            <p14:sldId id="271"/>
            <p14:sldId id="272"/>
            <p14:sldId id="269"/>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3"/>
            <p14:sldId id="304"/>
            <p14:sldId id="305"/>
            <p14:sldId id="302"/>
            <p14:sldId id="306"/>
            <p14:sldId id="307"/>
            <p14:sldId id="308"/>
            <p14:sldId id="309"/>
            <p14:sldId id="310"/>
            <p14:sldId id="311"/>
            <p14:sldId id="312"/>
            <p14:sldId id="313"/>
            <p14:sldId id="314"/>
            <p14:sldId id="317"/>
            <p14:sldId id="315"/>
            <p14:sldId id="316"/>
            <p14:sldId id="318"/>
            <p14:sldId id="319"/>
            <p14:sldId id="320"/>
            <p14:sldId id="321"/>
            <p14:sldId id="322"/>
            <p14:sldId id="32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660"/>
  </p:normalViewPr>
  <p:slideViewPr>
    <p:cSldViewPr snapToGrid="0">
      <p:cViewPr varScale="1">
        <p:scale>
          <a:sx n="68" d="100"/>
          <a:sy n="68" d="100"/>
        </p:scale>
        <p:origin x="15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277F1-BC14-49DC-B917-DEE9F10F72E9}" type="datetimeFigureOut">
              <a:rPr lang="zh-CN" altLang="en-US" smtClean="0"/>
              <a:t>2018/12/20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9675ED-02E4-43DC-AD89-9CB49587009B}" type="slidenum">
              <a:rPr lang="zh-CN" altLang="en-US" smtClean="0"/>
              <a:t>‹#›</a:t>
            </a:fld>
            <a:endParaRPr lang="zh-CN" altLang="en-US"/>
          </a:p>
        </p:txBody>
      </p:sp>
    </p:spTree>
    <p:extLst>
      <p:ext uri="{BB962C8B-B14F-4D97-AF65-F5344CB8AC3E}">
        <p14:creationId xmlns:p14="http://schemas.microsoft.com/office/powerpoint/2010/main" val="3977268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2018/12/20</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53817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2018/12/20</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12412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62700" y="762000"/>
            <a:ext cx="1943100" cy="5257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762000"/>
            <a:ext cx="5676900" cy="5257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2018/12/20</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51345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2018/12/20</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50554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2018/12/20</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30121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905000"/>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1905000"/>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2018/12/20</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30247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2018/12/20</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201373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2018/12/20</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1090528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2018/12/20</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146741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2018/12/20</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396061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81E77AA0-CA4A-4181-8FED-0F123F59EE50}" type="datetimeFigureOut">
              <a:rPr lang="zh-CN" altLang="en-US" smtClean="0"/>
              <a:t>2018/12/20</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53B93BA1-4D06-4C87-9467-358710ACB42C}" type="slidenum">
              <a:rPr lang="zh-CN" altLang="en-US" smtClean="0"/>
              <a:t>‹#›</a:t>
            </a:fld>
            <a:endParaRPr lang="zh-CN" altLang="en-US"/>
          </a:p>
        </p:txBody>
      </p:sp>
    </p:spTree>
    <p:extLst>
      <p:ext uri="{BB962C8B-B14F-4D97-AF65-F5344CB8AC3E}">
        <p14:creationId xmlns:p14="http://schemas.microsoft.com/office/powerpoint/2010/main" val="1304616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0"/>
            <a:ext cx="6629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334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050"/>
            </a:lvl1pPr>
          </a:lstStyle>
          <a:p>
            <a:fld id="{81E77AA0-CA4A-4181-8FED-0F123F59EE50}" type="datetimeFigureOut">
              <a:rPr lang="zh-CN" altLang="en-US" smtClean="0"/>
              <a:t>2018/12/20</a:t>
            </a:fld>
            <a:endParaRPr lang="zh-CN" altLang="en-US"/>
          </a:p>
        </p:txBody>
      </p:sp>
      <p:sp>
        <p:nvSpPr>
          <p:cNvPr id="1029" name="Rectangle 5"/>
          <p:cNvSpPr>
            <a:spLocks noGrp="1" noChangeArrowheads="1"/>
          </p:cNvSpPr>
          <p:nvPr>
            <p:ph type="ftr" sz="quarter" idx="3"/>
          </p:nvPr>
        </p:nvSpPr>
        <p:spPr bwMode="auto">
          <a:xfrm>
            <a:off x="3276600" y="6553200"/>
            <a:ext cx="2438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0" sz="1050"/>
            </a:lvl1pPr>
          </a:lstStyle>
          <a:p>
            <a:endParaRPr lang="zh-CN" altLang="en-US"/>
          </a:p>
        </p:txBody>
      </p:sp>
      <p:sp>
        <p:nvSpPr>
          <p:cNvPr id="1030" name="Rectangle 6"/>
          <p:cNvSpPr>
            <a:spLocks noGrp="1" noChangeArrowheads="1"/>
          </p:cNvSpPr>
          <p:nvPr>
            <p:ph type="sldNum" sz="quarter" idx="4"/>
          </p:nvPr>
        </p:nvSpPr>
        <p:spPr bwMode="auto">
          <a:xfrm>
            <a:off x="7696200" y="5943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050"/>
            </a:lvl1pPr>
          </a:lstStyle>
          <a:p>
            <a:fld id="{53B93BA1-4D06-4C87-9467-358710ACB42C}" type="slidenum">
              <a:rPr lang="zh-CN" altLang="en-US" smtClean="0"/>
              <a:t>‹#›</a:t>
            </a:fld>
            <a:endParaRPr lang="zh-CN" altLang="en-US"/>
          </a:p>
        </p:txBody>
      </p:sp>
      <p:grpSp>
        <p:nvGrpSpPr>
          <p:cNvPr id="1031" name="Group 40"/>
          <p:cNvGrpSpPr>
            <a:grpSpLocks/>
          </p:cNvGrpSpPr>
          <p:nvPr/>
        </p:nvGrpSpPr>
        <p:grpSpPr bwMode="auto">
          <a:xfrm>
            <a:off x="7696200" y="6629400"/>
            <a:ext cx="1447800" cy="228600"/>
            <a:chOff x="768" y="3456"/>
            <a:chExt cx="1200" cy="192"/>
          </a:xfrm>
        </p:grpSpPr>
        <p:sp>
          <p:nvSpPr>
            <p:cNvPr id="1032" name="AutoShape 41">
              <a:hlinkClick r:id="" action="ppaction://hlinkshowjump?jump=firstslide" highlightClick="1"/>
            </p:cNvPr>
            <p:cNvSpPr>
              <a:spLocks noChangeArrowheads="1"/>
            </p:cNvSpPr>
            <p:nvPr userDrawn="1"/>
          </p:nvSpPr>
          <p:spPr bwMode="auto">
            <a:xfrm>
              <a:off x="768" y="3456"/>
              <a:ext cx="288" cy="192"/>
            </a:xfrm>
            <a:prstGeom prst="actionButtonBeginning">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1033" name="AutoShape 42">
              <a:hlinkClick r:id="" action="ppaction://hlinkshowjump?jump=previousslide" highlightClick="1"/>
            </p:cNvPr>
            <p:cNvSpPr>
              <a:spLocks noChangeArrowheads="1"/>
            </p:cNvSpPr>
            <p:nvPr userDrawn="1"/>
          </p:nvSpPr>
          <p:spPr bwMode="auto">
            <a:xfrm>
              <a:off x="1056" y="3456"/>
              <a:ext cx="336" cy="192"/>
            </a:xfrm>
            <a:prstGeom prst="actionButtonBackPrevious">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1034" name="AutoShape 43">
              <a:hlinkClick r:id="" action="ppaction://hlinkshowjump?jump=nextslide" highlightClick="1"/>
            </p:cNvPr>
            <p:cNvSpPr>
              <a:spLocks noChangeArrowheads="1"/>
            </p:cNvSpPr>
            <p:nvPr userDrawn="1"/>
          </p:nvSpPr>
          <p:spPr bwMode="auto">
            <a:xfrm>
              <a:off x="1392" y="3456"/>
              <a:ext cx="288" cy="192"/>
            </a:xfrm>
            <a:prstGeom prst="actionButtonForwardNext">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sp>
          <p:nvSpPr>
            <p:cNvPr id="1035" name="AutoShape 44">
              <a:hlinkClick r:id="" action="ppaction://hlinkshowjump?jump=lastslide" highlightClick="1"/>
            </p:cNvPr>
            <p:cNvSpPr>
              <a:spLocks noChangeArrowheads="1"/>
            </p:cNvSpPr>
            <p:nvPr userDrawn="1"/>
          </p:nvSpPr>
          <p:spPr bwMode="auto">
            <a:xfrm>
              <a:off x="1680" y="3456"/>
              <a:ext cx="288" cy="192"/>
            </a:xfrm>
            <a:prstGeom prst="actionButtonEnd">
              <a:avLst/>
            </a:prstGeom>
            <a:solidFill>
              <a:srgbClr val="339966"/>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a:p>
          </p:txBody>
        </p:sp>
      </p:grpSp>
    </p:spTree>
    <p:extLst>
      <p:ext uri="{BB962C8B-B14F-4D97-AF65-F5344CB8AC3E}">
        <p14:creationId xmlns:p14="http://schemas.microsoft.com/office/powerpoint/2010/main" val="648764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kumimoji="1" sz="2400">
          <a:solidFill>
            <a:schemeClr val="tx2"/>
          </a:solidFill>
          <a:latin typeface="+mj-lt"/>
          <a:ea typeface="+mj-ea"/>
          <a:cs typeface="+mj-cs"/>
        </a:defRPr>
      </a:lvl1pPr>
      <a:lvl2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5pPr>
      <a:lvl6pPr marL="3429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6pPr>
      <a:lvl7pPr marL="6858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7pPr>
      <a:lvl8pPr marL="10287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8pPr>
      <a:lvl9pPr marL="1371600" algn="ctr" rtl="0" eaLnBrk="1" fontAlgn="base" hangingPunct="1">
        <a:spcBef>
          <a:spcPct val="0"/>
        </a:spcBef>
        <a:spcAft>
          <a:spcPct val="0"/>
        </a:spcAft>
        <a:defRPr kumimoji="1" sz="2400">
          <a:solidFill>
            <a:schemeClr val="tx2"/>
          </a:solidFill>
          <a:latin typeface="Times New Roman" pitchFamily="18" charset="0"/>
          <a:ea typeface="宋体" pitchFamily="2" charset="-122"/>
        </a:defRPr>
      </a:lvl9pPr>
    </p:titleStyle>
    <p:bodyStyle>
      <a:lvl1pPr marL="257175" indent="-257175" algn="l" rtl="0" eaLnBrk="1" fontAlgn="base" hangingPunct="1">
        <a:spcBef>
          <a:spcPct val="20000"/>
        </a:spcBef>
        <a:spcAft>
          <a:spcPct val="0"/>
        </a:spcAft>
        <a:buChar char="•"/>
        <a:defRPr kumimoji="1"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kumimoji="1" sz="2100">
          <a:solidFill>
            <a:schemeClr val="tx1"/>
          </a:solidFill>
          <a:latin typeface="+mn-lt"/>
          <a:ea typeface="+mn-ea"/>
        </a:defRPr>
      </a:lvl2pPr>
      <a:lvl3pPr marL="857250" indent="-171450" algn="l" rtl="0" eaLnBrk="1" fontAlgn="base" hangingPunct="1">
        <a:spcBef>
          <a:spcPct val="20000"/>
        </a:spcBef>
        <a:spcAft>
          <a:spcPct val="0"/>
        </a:spcAft>
        <a:buChar char="•"/>
        <a:defRPr kumimoji="1" sz="1800">
          <a:solidFill>
            <a:schemeClr val="tx1"/>
          </a:solidFill>
          <a:latin typeface="+mn-lt"/>
          <a:ea typeface="+mn-ea"/>
        </a:defRPr>
      </a:lvl3pPr>
      <a:lvl4pPr marL="1200150" indent="-171450" algn="l" rtl="0" eaLnBrk="1" fontAlgn="base" hangingPunct="1">
        <a:spcBef>
          <a:spcPct val="20000"/>
        </a:spcBef>
        <a:spcAft>
          <a:spcPct val="0"/>
        </a:spcAft>
        <a:buChar char="–"/>
        <a:defRPr kumimoji="1" sz="1500">
          <a:solidFill>
            <a:schemeClr val="tx1"/>
          </a:solidFill>
          <a:latin typeface="+mn-lt"/>
          <a:ea typeface="+mn-ea"/>
        </a:defRPr>
      </a:lvl4pPr>
      <a:lvl5pPr marL="1543050" indent="-171450" algn="l" rtl="0" eaLnBrk="1" fontAlgn="base" hangingPunct="1">
        <a:spcBef>
          <a:spcPct val="20000"/>
        </a:spcBef>
        <a:spcAft>
          <a:spcPct val="0"/>
        </a:spcAft>
        <a:buChar char="»"/>
        <a:defRPr kumimoji="1" sz="1500">
          <a:solidFill>
            <a:schemeClr val="tx1"/>
          </a:solidFill>
          <a:latin typeface="+mn-lt"/>
          <a:ea typeface="+mn-ea"/>
        </a:defRPr>
      </a:lvl5pPr>
      <a:lvl6pPr marL="1885950" indent="-171450" algn="l" rtl="0" eaLnBrk="1" fontAlgn="base" hangingPunct="1">
        <a:spcBef>
          <a:spcPct val="20000"/>
        </a:spcBef>
        <a:spcAft>
          <a:spcPct val="0"/>
        </a:spcAft>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55419"/>
            <a:ext cx="7772400" cy="1470025"/>
          </a:xfrm>
        </p:spPr>
        <p:txBody>
          <a:bodyPr/>
          <a:lstStyle/>
          <a:p>
            <a:r>
              <a:rPr lang="en-US" altLang="zh-CN" sz="4000" dirty="0"/>
              <a:t>Chapter 17</a:t>
            </a:r>
            <a:endParaRPr lang="zh-CN" altLang="en-US" sz="4000" dirty="0"/>
          </a:p>
        </p:txBody>
      </p:sp>
      <p:sp>
        <p:nvSpPr>
          <p:cNvPr id="3" name="副标题 2"/>
          <p:cNvSpPr>
            <a:spLocks noGrp="1"/>
          </p:cNvSpPr>
          <p:nvPr>
            <p:ph type="subTitle" idx="1"/>
          </p:nvPr>
        </p:nvSpPr>
        <p:spPr>
          <a:xfrm>
            <a:off x="1371600" y="4427113"/>
            <a:ext cx="6400800" cy="1752600"/>
          </a:xfrm>
        </p:spPr>
        <p:txBody>
          <a:bodyPr/>
          <a:lstStyle/>
          <a:p>
            <a:r>
              <a:rPr lang="zh-CN" altLang="en-US" dirty="0"/>
              <a:t>李晔锋</a:t>
            </a:r>
          </a:p>
        </p:txBody>
      </p:sp>
      <p:sp>
        <p:nvSpPr>
          <p:cNvPr id="4" name="Rectangle 6"/>
          <p:cNvSpPr>
            <a:spLocks noChangeArrowheads="1"/>
          </p:cNvSpPr>
          <p:nvPr/>
        </p:nvSpPr>
        <p:spPr bwMode="auto">
          <a:xfrm>
            <a:off x="956603" y="2152388"/>
            <a:ext cx="7501597" cy="815927"/>
          </a:xfrm>
          <a:prstGeom prst="rect">
            <a:avLst/>
          </a:prstGeom>
          <a:solidFill>
            <a:schemeClr val="accent1">
              <a:lumMod val="40000"/>
              <a:lumOff val="60000"/>
            </a:schemeClr>
          </a:solidFill>
          <a:ln>
            <a:noFill/>
          </a:ln>
          <a:effectLst/>
        </p:spPr>
        <p:txBody>
          <a:bodyPr anchor="b"/>
          <a:lstStyle/>
          <a:p>
            <a:pPr algn="ctr">
              <a:defRPr/>
            </a:pPr>
            <a:r>
              <a:rPr lang="en-US" altLang="zh-CN" sz="4400" dirty="0">
                <a:solidFill>
                  <a:schemeClr val="tx2"/>
                </a:solidFill>
                <a:latin typeface="黑体" pitchFamily="49" charset="-122"/>
                <a:ea typeface="黑体" pitchFamily="49" charset="-122"/>
              </a:rPr>
              <a:t>Introducing JavaFX</a:t>
            </a:r>
          </a:p>
        </p:txBody>
      </p:sp>
    </p:spTree>
    <p:extLst>
      <p:ext uri="{BB962C8B-B14F-4D97-AF65-F5344CB8AC3E}">
        <p14:creationId xmlns:p14="http://schemas.microsoft.com/office/powerpoint/2010/main" val="3926461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61D99-4D13-47EC-BFCA-4395F8A6C67F}"/>
              </a:ext>
            </a:extLst>
          </p:cNvPr>
          <p:cNvSpPr>
            <a:spLocks noGrp="1"/>
          </p:cNvSpPr>
          <p:nvPr>
            <p:ph type="title"/>
          </p:nvPr>
        </p:nvSpPr>
        <p:spPr/>
        <p:txBody>
          <a:bodyPr/>
          <a:lstStyle/>
          <a:p>
            <a:r>
              <a:rPr lang="en-US" altLang="zh-CN" b="1" dirty="0"/>
              <a:t>Layouts</a:t>
            </a:r>
            <a:endParaRPr lang="zh-CN" altLang="en-US" dirty="0"/>
          </a:p>
        </p:txBody>
      </p:sp>
      <p:sp>
        <p:nvSpPr>
          <p:cNvPr id="3" name="内容占位符 2">
            <a:extLst>
              <a:ext uri="{FF2B5EF4-FFF2-40B4-BE49-F238E27FC236}">
                <a16:creationId xmlns:a16="http://schemas.microsoft.com/office/drawing/2014/main" id="{822AA6DA-E589-473C-A856-420FEA120F62}"/>
              </a:ext>
            </a:extLst>
          </p:cNvPr>
          <p:cNvSpPr>
            <a:spLocks noGrp="1"/>
          </p:cNvSpPr>
          <p:nvPr>
            <p:ph idx="1"/>
          </p:nvPr>
        </p:nvSpPr>
        <p:spPr/>
        <p:txBody>
          <a:bodyPr/>
          <a:lstStyle/>
          <a:p>
            <a:r>
              <a:rPr lang="en-US" altLang="zh-CN" dirty="0"/>
              <a:t>JavaFX provides several layout panes that manage the process of placing elements in a scene. For example, the </a:t>
            </a:r>
            <a:r>
              <a:rPr lang="en-US" altLang="zh-CN" b="1" dirty="0" err="1"/>
              <a:t>FlowPane</a:t>
            </a:r>
            <a:r>
              <a:rPr lang="en-US" altLang="zh-CN" b="1" dirty="0"/>
              <a:t> </a:t>
            </a:r>
            <a:r>
              <a:rPr lang="en-US" altLang="zh-CN" dirty="0"/>
              <a:t>class provides a flow layout and the </a:t>
            </a:r>
            <a:r>
              <a:rPr lang="en-US" altLang="zh-CN" b="1" dirty="0" err="1"/>
              <a:t>GridPane</a:t>
            </a:r>
            <a:r>
              <a:rPr lang="en-US" altLang="zh-CN" b="1" dirty="0"/>
              <a:t> </a:t>
            </a:r>
            <a:r>
              <a:rPr lang="en-US" altLang="zh-CN" dirty="0"/>
              <a:t>class supports a row/column grid-based layout. Several other layouts, such as </a:t>
            </a:r>
            <a:r>
              <a:rPr lang="en-US" altLang="zh-CN" b="1" dirty="0" err="1"/>
              <a:t>BorderPane</a:t>
            </a:r>
            <a:r>
              <a:rPr lang="en-US" altLang="zh-CN" dirty="0"/>
              <a:t>,</a:t>
            </a:r>
            <a:r>
              <a:rPr lang="en-US" altLang="zh-CN" b="1" dirty="0"/>
              <a:t> </a:t>
            </a:r>
            <a:r>
              <a:rPr lang="en-US" altLang="zh-CN" dirty="0"/>
              <a:t>are available.</a:t>
            </a:r>
            <a:endParaRPr lang="zh-CN" altLang="en-US" dirty="0"/>
          </a:p>
        </p:txBody>
      </p:sp>
    </p:spTree>
    <p:extLst>
      <p:ext uri="{BB962C8B-B14F-4D97-AF65-F5344CB8AC3E}">
        <p14:creationId xmlns:p14="http://schemas.microsoft.com/office/powerpoint/2010/main" val="4070091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71BD3E-1E4E-467A-8BD7-B6A893F047EB}"/>
              </a:ext>
            </a:extLst>
          </p:cNvPr>
          <p:cNvSpPr>
            <a:spLocks noGrp="1"/>
          </p:cNvSpPr>
          <p:nvPr>
            <p:ph type="title"/>
          </p:nvPr>
        </p:nvSpPr>
        <p:spPr/>
        <p:txBody>
          <a:bodyPr/>
          <a:lstStyle/>
          <a:p>
            <a:r>
              <a:rPr lang="en-US" altLang="zh-CN" b="1" dirty="0"/>
              <a:t>The Application Class and the Life-cycle Methods</a:t>
            </a:r>
            <a:endParaRPr lang="zh-CN" altLang="en-US" dirty="0"/>
          </a:p>
        </p:txBody>
      </p:sp>
      <p:sp>
        <p:nvSpPr>
          <p:cNvPr id="3" name="内容占位符 2">
            <a:extLst>
              <a:ext uri="{FF2B5EF4-FFF2-40B4-BE49-F238E27FC236}">
                <a16:creationId xmlns:a16="http://schemas.microsoft.com/office/drawing/2014/main" id="{A94D5319-9529-474C-AC12-C61B129A5880}"/>
              </a:ext>
            </a:extLst>
          </p:cNvPr>
          <p:cNvSpPr>
            <a:spLocks noGrp="1"/>
          </p:cNvSpPr>
          <p:nvPr>
            <p:ph idx="1"/>
          </p:nvPr>
        </p:nvSpPr>
        <p:spPr/>
        <p:txBody>
          <a:bodyPr/>
          <a:lstStyle/>
          <a:p>
            <a:r>
              <a:rPr lang="en-US" altLang="zh-CN" dirty="0"/>
              <a:t>A JavaFX application must be a subclass of the </a:t>
            </a:r>
            <a:r>
              <a:rPr lang="en-US" altLang="zh-CN" b="1" dirty="0"/>
              <a:t>Application </a:t>
            </a:r>
            <a:r>
              <a:rPr lang="en-US" altLang="zh-CN" dirty="0"/>
              <a:t>class, which is packaged in </a:t>
            </a:r>
            <a:r>
              <a:rPr lang="en-US" altLang="zh-CN" b="1" dirty="0" err="1"/>
              <a:t>javafx.application</a:t>
            </a:r>
            <a:r>
              <a:rPr lang="en-US" altLang="zh-CN" dirty="0"/>
              <a:t>. Thus, your application class will extend </a:t>
            </a:r>
            <a:r>
              <a:rPr lang="en-US" altLang="zh-CN" b="1" dirty="0"/>
              <a:t>Application</a:t>
            </a:r>
            <a:r>
              <a:rPr lang="en-US" altLang="zh-CN" dirty="0"/>
              <a:t>.</a:t>
            </a:r>
          </a:p>
          <a:p>
            <a:r>
              <a:rPr lang="en-US" altLang="zh-CN" dirty="0"/>
              <a:t>The </a:t>
            </a:r>
            <a:r>
              <a:rPr lang="en-US" altLang="zh-CN" b="1" dirty="0"/>
              <a:t>Application </a:t>
            </a:r>
            <a:r>
              <a:rPr lang="en-US" altLang="zh-CN" dirty="0"/>
              <a:t>class defines three life-cycle methods that your application can override. These are called </a:t>
            </a:r>
            <a:r>
              <a:rPr lang="en-US" altLang="zh-CN" b="1" dirty="0" err="1"/>
              <a:t>init</a:t>
            </a:r>
            <a:r>
              <a:rPr lang="en-US" altLang="zh-CN" b="1" dirty="0"/>
              <a:t>( )</a:t>
            </a:r>
            <a:r>
              <a:rPr lang="en-US" altLang="zh-CN" dirty="0"/>
              <a:t>, </a:t>
            </a:r>
            <a:r>
              <a:rPr lang="en-US" altLang="zh-CN" b="1" dirty="0"/>
              <a:t>start( )</a:t>
            </a:r>
            <a:r>
              <a:rPr lang="en-US" altLang="zh-CN" dirty="0"/>
              <a:t>, and </a:t>
            </a:r>
            <a:r>
              <a:rPr lang="en-US" altLang="zh-CN" b="1" dirty="0"/>
              <a:t>stop( )</a:t>
            </a:r>
            <a:r>
              <a:rPr lang="en-US" altLang="zh-CN" dirty="0"/>
              <a:t>, and are shown here, in the order in which they are called:</a:t>
            </a:r>
          </a:p>
          <a:p>
            <a:pPr lvl="1"/>
            <a:r>
              <a:rPr lang="en-US" altLang="zh-CN" dirty="0"/>
              <a:t>void </a:t>
            </a:r>
            <a:r>
              <a:rPr lang="en-US" altLang="zh-CN" dirty="0" err="1"/>
              <a:t>init</a:t>
            </a:r>
            <a:r>
              <a:rPr lang="en-US" altLang="zh-CN" dirty="0"/>
              <a:t>( )</a:t>
            </a:r>
          </a:p>
          <a:p>
            <a:pPr lvl="1"/>
            <a:r>
              <a:rPr lang="en-US" altLang="zh-CN" dirty="0"/>
              <a:t>abstract void start(Stage </a:t>
            </a:r>
            <a:r>
              <a:rPr lang="en-US" altLang="zh-CN" i="1" dirty="0" err="1"/>
              <a:t>primaryStage</a:t>
            </a:r>
            <a:r>
              <a:rPr lang="en-US" altLang="zh-CN" dirty="0"/>
              <a:t>)</a:t>
            </a:r>
          </a:p>
          <a:p>
            <a:pPr lvl="1"/>
            <a:r>
              <a:rPr lang="en-US" altLang="zh-CN" dirty="0"/>
              <a:t>void stop( )</a:t>
            </a:r>
            <a:endParaRPr lang="zh-CN" altLang="en-US" dirty="0"/>
          </a:p>
        </p:txBody>
      </p:sp>
    </p:spTree>
    <p:extLst>
      <p:ext uri="{BB962C8B-B14F-4D97-AF65-F5344CB8AC3E}">
        <p14:creationId xmlns:p14="http://schemas.microsoft.com/office/powerpoint/2010/main" val="97900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F27A9-6ECB-4E12-BF61-17EDCF91D9A1}"/>
              </a:ext>
            </a:extLst>
          </p:cNvPr>
          <p:cNvSpPr>
            <a:spLocks noGrp="1"/>
          </p:cNvSpPr>
          <p:nvPr>
            <p:ph type="title"/>
          </p:nvPr>
        </p:nvSpPr>
        <p:spPr/>
        <p:txBody>
          <a:bodyPr/>
          <a:lstStyle/>
          <a:p>
            <a:r>
              <a:rPr lang="en-US" altLang="zh-CN" b="1" dirty="0"/>
              <a:t>The Application Class and the Life-cycle Methods</a:t>
            </a:r>
            <a:endParaRPr lang="zh-CN" altLang="en-US" dirty="0"/>
          </a:p>
        </p:txBody>
      </p:sp>
      <p:sp>
        <p:nvSpPr>
          <p:cNvPr id="3" name="内容占位符 2">
            <a:extLst>
              <a:ext uri="{FF2B5EF4-FFF2-40B4-BE49-F238E27FC236}">
                <a16:creationId xmlns:a16="http://schemas.microsoft.com/office/drawing/2014/main" id="{CF7A868C-A552-4817-BE4B-E4566F70DC19}"/>
              </a:ext>
            </a:extLst>
          </p:cNvPr>
          <p:cNvSpPr>
            <a:spLocks noGrp="1"/>
          </p:cNvSpPr>
          <p:nvPr>
            <p:ph idx="1"/>
          </p:nvPr>
        </p:nvSpPr>
        <p:spPr/>
        <p:txBody>
          <a:bodyPr/>
          <a:lstStyle/>
          <a:p>
            <a:r>
              <a:rPr lang="en-US" altLang="zh-CN" dirty="0"/>
              <a:t>The </a:t>
            </a:r>
            <a:r>
              <a:rPr lang="en-US" altLang="zh-CN" b="1" dirty="0" err="1"/>
              <a:t>init</a:t>
            </a:r>
            <a:r>
              <a:rPr lang="en-US" altLang="zh-CN" b="1" dirty="0"/>
              <a:t>( ) </a:t>
            </a:r>
            <a:r>
              <a:rPr lang="en-US" altLang="zh-CN" dirty="0"/>
              <a:t>method is called when the application begins execution. It is used to perform various initializations.</a:t>
            </a:r>
          </a:p>
          <a:p>
            <a:r>
              <a:rPr lang="en-US" altLang="zh-CN" dirty="0"/>
              <a:t>The </a:t>
            </a:r>
            <a:r>
              <a:rPr lang="en-US" altLang="zh-CN" b="1" dirty="0"/>
              <a:t>start( ) </a:t>
            </a:r>
            <a:r>
              <a:rPr lang="en-US" altLang="zh-CN" dirty="0"/>
              <a:t>method is called after </a:t>
            </a:r>
            <a:r>
              <a:rPr lang="en-US" altLang="zh-CN" b="1" dirty="0" err="1"/>
              <a:t>init</a:t>
            </a:r>
            <a:r>
              <a:rPr lang="en-US" altLang="zh-CN" b="1" dirty="0"/>
              <a:t>( )</a:t>
            </a:r>
            <a:r>
              <a:rPr lang="en-US" altLang="zh-CN" dirty="0"/>
              <a:t>. This is where your application begins and it </a:t>
            </a:r>
            <a:r>
              <a:rPr lang="en-US" altLang="zh-CN" i="1" dirty="0"/>
              <a:t>can </a:t>
            </a:r>
            <a:r>
              <a:rPr lang="en-US" altLang="zh-CN" dirty="0"/>
              <a:t>be used to construct and set the scene.</a:t>
            </a:r>
          </a:p>
          <a:p>
            <a:r>
              <a:rPr lang="en-US" altLang="zh-CN" dirty="0"/>
              <a:t>When your application is terminated, the </a:t>
            </a:r>
            <a:r>
              <a:rPr lang="en-US" altLang="zh-CN" b="1" dirty="0"/>
              <a:t>stop( ) </a:t>
            </a:r>
            <a:r>
              <a:rPr lang="en-US" altLang="zh-CN" dirty="0"/>
              <a:t>method is called. It is here that you can handle any cleanup or shutdown chores.</a:t>
            </a:r>
            <a:endParaRPr lang="zh-CN" altLang="en-US" dirty="0"/>
          </a:p>
        </p:txBody>
      </p:sp>
    </p:spTree>
    <p:extLst>
      <p:ext uri="{BB962C8B-B14F-4D97-AF65-F5344CB8AC3E}">
        <p14:creationId xmlns:p14="http://schemas.microsoft.com/office/powerpoint/2010/main" val="3850099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1C068-A51D-4D0E-8F59-BDB0C6D095E0}"/>
              </a:ext>
            </a:extLst>
          </p:cNvPr>
          <p:cNvSpPr>
            <a:spLocks noGrp="1"/>
          </p:cNvSpPr>
          <p:nvPr>
            <p:ph type="title"/>
          </p:nvPr>
        </p:nvSpPr>
        <p:spPr/>
        <p:txBody>
          <a:bodyPr/>
          <a:lstStyle/>
          <a:p>
            <a:r>
              <a:rPr lang="en-US" altLang="zh-CN" b="1" dirty="0"/>
              <a:t>Launching a JavaFX Application</a:t>
            </a:r>
            <a:endParaRPr lang="zh-CN" altLang="en-US" dirty="0"/>
          </a:p>
        </p:txBody>
      </p:sp>
      <p:sp>
        <p:nvSpPr>
          <p:cNvPr id="3" name="内容占位符 2">
            <a:extLst>
              <a:ext uri="{FF2B5EF4-FFF2-40B4-BE49-F238E27FC236}">
                <a16:creationId xmlns:a16="http://schemas.microsoft.com/office/drawing/2014/main" id="{EE5AE1AF-C773-42DE-BFB4-B5EA6DFCAEF9}"/>
              </a:ext>
            </a:extLst>
          </p:cNvPr>
          <p:cNvSpPr>
            <a:spLocks noGrp="1"/>
          </p:cNvSpPr>
          <p:nvPr>
            <p:ph idx="1"/>
          </p:nvPr>
        </p:nvSpPr>
        <p:spPr/>
        <p:txBody>
          <a:bodyPr/>
          <a:lstStyle/>
          <a:p>
            <a:r>
              <a:rPr lang="en-US" altLang="zh-CN" dirty="0"/>
              <a:t>To start a free-standing JavaFX application, you must call the </a:t>
            </a:r>
            <a:r>
              <a:rPr lang="en-US" altLang="zh-CN" b="1" dirty="0"/>
              <a:t>launch( ) </a:t>
            </a:r>
            <a:r>
              <a:rPr lang="en-US" altLang="zh-CN" dirty="0"/>
              <a:t>method defined by </a:t>
            </a:r>
            <a:r>
              <a:rPr lang="en-US" altLang="zh-CN" b="1" dirty="0"/>
              <a:t>Application</a:t>
            </a:r>
            <a:r>
              <a:rPr lang="en-US" altLang="zh-CN" dirty="0"/>
              <a:t>. It has two forms. Here is the one used in this chapter:</a:t>
            </a:r>
          </a:p>
          <a:p>
            <a:pPr lvl="1"/>
            <a:r>
              <a:rPr lang="en-US" altLang="zh-CN" dirty="0"/>
              <a:t>public static void launch(String ... </a:t>
            </a:r>
            <a:r>
              <a:rPr lang="en-US" altLang="zh-CN" i="1" dirty="0" err="1"/>
              <a:t>args</a:t>
            </a:r>
            <a:r>
              <a:rPr lang="en-US" altLang="zh-CN" dirty="0"/>
              <a:t>)</a:t>
            </a:r>
          </a:p>
          <a:p>
            <a:r>
              <a:rPr lang="en-US" altLang="zh-CN" dirty="0"/>
              <a:t>Here, </a:t>
            </a:r>
            <a:r>
              <a:rPr lang="en-US" altLang="zh-CN" i="1" dirty="0" err="1"/>
              <a:t>args</a:t>
            </a:r>
            <a:r>
              <a:rPr lang="en-US" altLang="zh-CN" i="1" dirty="0"/>
              <a:t> </a:t>
            </a:r>
            <a:r>
              <a:rPr lang="en-US" altLang="zh-CN" dirty="0"/>
              <a:t>is a possibly empty list of strings that typically specify command-line arguments. When called, </a:t>
            </a:r>
            <a:r>
              <a:rPr lang="en-US" altLang="zh-CN" b="1" dirty="0"/>
              <a:t>launch( ) </a:t>
            </a:r>
            <a:r>
              <a:rPr lang="en-US" altLang="zh-CN" dirty="0"/>
              <a:t>causes the application to be constructed, followed by calls to </a:t>
            </a:r>
            <a:r>
              <a:rPr lang="en-US" altLang="zh-CN" b="1" dirty="0" err="1"/>
              <a:t>init</a:t>
            </a:r>
            <a:r>
              <a:rPr lang="en-US" altLang="zh-CN" b="1" dirty="0"/>
              <a:t>( ) </a:t>
            </a:r>
            <a:r>
              <a:rPr lang="en-US" altLang="zh-CN" dirty="0"/>
              <a:t>and </a:t>
            </a:r>
            <a:r>
              <a:rPr lang="en-US" altLang="zh-CN" b="1" dirty="0"/>
              <a:t>start( )</a:t>
            </a:r>
            <a:r>
              <a:rPr lang="en-US" altLang="zh-CN" dirty="0"/>
              <a:t>. The </a:t>
            </a:r>
            <a:r>
              <a:rPr lang="en-US" altLang="zh-CN" b="1" dirty="0"/>
              <a:t>launch( ) </a:t>
            </a:r>
            <a:r>
              <a:rPr lang="en-US" altLang="zh-CN" dirty="0"/>
              <a:t>method will not return until after the application has terminated.</a:t>
            </a:r>
            <a:endParaRPr lang="zh-CN" altLang="en-US" dirty="0"/>
          </a:p>
        </p:txBody>
      </p:sp>
    </p:spTree>
    <p:extLst>
      <p:ext uri="{BB962C8B-B14F-4D97-AF65-F5344CB8AC3E}">
        <p14:creationId xmlns:p14="http://schemas.microsoft.com/office/powerpoint/2010/main" val="3303066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83370-CB3C-4DE4-A78B-B23F08E109E3}"/>
              </a:ext>
            </a:extLst>
          </p:cNvPr>
          <p:cNvSpPr>
            <a:spLocks noGrp="1"/>
          </p:cNvSpPr>
          <p:nvPr>
            <p:ph type="title"/>
          </p:nvPr>
        </p:nvSpPr>
        <p:spPr/>
        <p:txBody>
          <a:bodyPr/>
          <a:lstStyle/>
          <a:p>
            <a:r>
              <a:rPr lang="en-US" altLang="zh-CN" b="1" dirty="0"/>
              <a:t>Create a JavaFX Program in Eclipse ---- Using Traditional Approach</a:t>
            </a:r>
            <a:endParaRPr lang="zh-CN" altLang="en-US" b="1" dirty="0"/>
          </a:p>
        </p:txBody>
      </p:sp>
      <p:sp>
        <p:nvSpPr>
          <p:cNvPr id="3" name="内容占位符 2">
            <a:extLst>
              <a:ext uri="{FF2B5EF4-FFF2-40B4-BE49-F238E27FC236}">
                <a16:creationId xmlns:a16="http://schemas.microsoft.com/office/drawing/2014/main" id="{2371F7CF-6379-4ECF-93EA-30F1EB6FB7F5}"/>
              </a:ext>
            </a:extLst>
          </p:cNvPr>
          <p:cNvSpPr>
            <a:spLocks noGrp="1"/>
          </p:cNvSpPr>
          <p:nvPr>
            <p:ph idx="1"/>
          </p:nvPr>
        </p:nvSpPr>
        <p:spPr/>
        <p:txBody>
          <a:bodyPr/>
          <a:lstStyle/>
          <a:p>
            <a:r>
              <a:rPr lang="en-US" altLang="zh-CN" dirty="0"/>
              <a:t>Step 1: Create an ordinary Java project.</a:t>
            </a:r>
          </a:p>
          <a:p>
            <a:r>
              <a:rPr lang="en-US" altLang="zh-CN" dirty="0"/>
              <a:t>Step 2: Right click on the project name, select “Build Path” </a:t>
            </a:r>
            <a:r>
              <a:rPr lang="en-US" altLang="zh-CN" dirty="0">
                <a:sym typeface="Wingdings" panose="05000000000000000000" pitchFamily="2" charset="2"/>
              </a:rPr>
              <a:t> “Configure Build Path”.</a:t>
            </a:r>
          </a:p>
          <a:p>
            <a:r>
              <a:rPr lang="en-US" altLang="zh-CN" dirty="0">
                <a:sym typeface="Wingdings" panose="05000000000000000000" pitchFamily="2" charset="2"/>
              </a:rPr>
              <a:t>Step 3: From the popup dialog, select the “Libraries” tab, and click “Add External Jars…” button.</a:t>
            </a:r>
            <a:endParaRPr lang="zh-CN" altLang="en-US" dirty="0"/>
          </a:p>
        </p:txBody>
      </p:sp>
    </p:spTree>
    <p:extLst>
      <p:ext uri="{BB962C8B-B14F-4D97-AF65-F5344CB8AC3E}">
        <p14:creationId xmlns:p14="http://schemas.microsoft.com/office/powerpoint/2010/main" val="1619795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83370-CB3C-4DE4-A78B-B23F08E109E3}"/>
              </a:ext>
            </a:extLst>
          </p:cNvPr>
          <p:cNvSpPr>
            <a:spLocks noGrp="1"/>
          </p:cNvSpPr>
          <p:nvPr>
            <p:ph type="title"/>
          </p:nvPr>
        </p:nvSpPr>
        <p:spPr/>
        <p:txBody>
          <a:bodyPr/>
          <a:lstStyle/>
          <a:p>
            <a:r>
              <a:rPr lang="en-US" altLang="zh-CN" b="1" dirty="0"/>
              <a:t>Create a JavaFX Program in Eclipse ---- Using Traditional Approach</a:t>
            </a:r>
            <a:endParaRPr lang="zh-CN" altLang="en-US" b="1" dirty="0"/>
          </a:p>
        </p:txBody>
      </p:sp>
      <p:pic>
        <p:nvPicPr>
          <p:cNvPr id="6" name="图片 5">
            <a:extLst>
              <a:ext uri="{FF2B5EF4-FFF2-40B4-BE49-F238E27FC236}">
                <a16:creationId xmlns:a16="http://schemas.microsoft.com/office/drawing/2014/main" id="{EA830954-8C91-4CBE-9FAD-91A86905A351}"/>
              </a:ext>
            </a:extLst>
          </p:cNvPr>
          <p:cNvPicPr>
            <a:picLocks noChangeAspect="1"/>
          </p:cNvPicPr>
          <p:nvPr/>
        </p:nvPicPr>
        <p:blipFill>
          <a:blip r:embed="rId2"/>
          <a:stretch>
            <a:fillRect/>
          </a:stretch>
        </p:blipFill>
        <p:spPr>
          <a:xfrm>
            <a:off x="836520" y="1610721"/>
            <a:ext cx="7133333" cy="5380952"/>
          </a:xfrm>
          <a:prstGeom prst="rect">
            <a:avLst/>
          </a:prstGeom>
        </p:spPr>
      </p:pic>
    </p:spTree>
    <p:extLst>
      <p:ext uri="{BB962C8B-B14F-4D97-AF65-F5344CB8AC3E}">
        <p14:creationId xmlns:p14="http://schemas.microsoft.com/office/powerpoint/2010/main" val="1332310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9A03B-249D-4FEE-9986-34969217C6C8}"/>
              </a:ext>
            </a:extLst>
          </p:cNvPr>
          <p:cNvSpPr>
            <a:spLocks noGrp="1"/>
          </p:cNvSpPr>
          <p:nvPr>
            <p:ph type="title"/>
          </p:nvPr>
        </p:nvSpPr>
        <p:spPr/>
        <p:txBody>
          <a:bodyPr/>
          <a:lstStyle/>
          <a:p>
            <a:r>
              <a:rPr lang="en-US" altLang="zh-CN" b="1" dirty="0"/>
              <a:t>Create a JavaFX Program in Eclipse ---- Using Traditional Approach</a:t>
            </a:r>
            <a:endParaRPr lang="zh-CN" altLang="en-US" dirty="0"/>
          </a:p>
        </p:txBody>
      </p:sp>
      <p:sp>
        <p:nvSpPr>
          <p:cNvPr id="3" name="内容占位符 2">
            <a:extLst>
              <a:ext uri="{FF2B5EF4-FFF2-40B4-BE49-F238E27FC236}">
                <a16:creationId xmlns:a16="http://schemas.microsoft.com/office/drawing/2014/main" id="{DC6BD807-4B1D-4FDE-B475-6383A610C6E8}"/>
              </a:ext>
            </a:extLst>
          </p:cNvPr>
          <p:cNvSpPr>
            <a:spLocks noGrp="1"/>
          </p:cNvSpPr>
          <p:nvPr>
            <p:ph idx="1"/>
          </p:nvPr>
        </p:nvSpPr>
        <p:spPr>
          <a:xfrm>
            <a:off x="533400" y="1905000"/>
            <a:ext cx="7772400" cy="1724465"/>
          </a:xfrm>
        </p:spPr>
        <p:txBody>
          <a:bodyPr/>
          <a:lstStyle/>
          <a:p>
            <a:r>
              <a:rPr lang="en-US" altLang="zh-CN" dirty="0"/>
              <a:t>Step 4: Try to find the “jfxrt.jar”, it is probably in your &lt;</a:t>
            </a:r>
            <a:r>
              <a:rPr lang="en-US" altLang="zh-CN" dirty="0" err="1"/>
              <a:t>jdk_dir</a:t>
            </a:r>
            <a:r>
              <a:rPr lang="en-US" altLang="zh-CN" dirty="0"/>
              <a:t>&gt;\</a:t>
            </a:r>
            <a:r>
              <a:rPr lang="en-US" altLang="zh-CN" dirty="0" err="1"/>
              <a:t>jre</a:t>
            </a:r>
            <a:r>
              <a:rPr lang="en-US" altLang="zh-CN" dirty="0"/>
              <a:t>\lib\</a:t>
            </a:r>
            <a:r>
              <a:rPr lang="en-US" altLang="zh-CN" dirty="0" err="1"/>
              <a:t>ext</a:t>
            </a:r>
            <a:r>
              <a:rPr lang="en-US" altLang="zh-CN" dirty="0"/>
              <a:t> folder.</a:t>
            </a:r>
          </a:p>
          <a:p>
            <a:r>
              <a:rPr lang="en-US" altLang="zh-CN" dirty="0"/>
              <a:t>Step 5: Click “Apply and Close” button.</a:t>
            </a:r>
            <a:endParaRPr lang="zh-CN" altLang="en-US" dirty="0"/>
          </a:p>
        </p:txBody>
      </p:sp>
      <p:pic>
        <p:nvPicPr>
          <p:cNvPr id="4" name="图片 3">
            <a:extLst>
              <a:ext uri="{FF2B5EF4-FFF2-40B4-BE49-F238E27FC236}">
                <a16:creationId xmlns:a16="http://schemas.microsoft.com/office/drawing/2014/main" id="{2ACF5080-A3EF-4455-80DF-8FA93E9132F1}"/>
              </a:ext>
            </a:extLst>
          </p:cNvPr>
          <p:cNvPicPr>
            <a:picLocks noChangeAspect="1"/>
          </p:cNvPicPr>
          <p:nvPr/>
        </p:nvPicPr>
        <p:blipFill>
          <a:blip r:embed="rId2"/>
          <a:stretch>
            <a:fillRect/>
          </a:stretch>
        </p:blipFill>
        <p:spPr>
          <a:xfrm>
            <a:off x="2361926" y="4086665"/>
            <a:ext cx="2647619" cy="1276190"/>
          </a:xfrm>
          <a:prstGeom prst="rect">
            <a:avLst/>
          </a:prstGeom>
        </p:spPr>
      </p:pic>
    </p:spTree>
    <p:extLst>
      <p:ext uri="{BB962C8B-B14F-4D97-AF65-F5344CB8AC3E}">
        <p14:creationId xmlns:p14="http://schemas.microsoft.com/office/powerpoint/2010/main" val="1019502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5C0E3A3-05ED-4BB2-916D-ECCC45FB9647}"/>
              </a:ext>
            </a:extLst>
          </p:cNvPr>
          <p:cNvSpPr/>
          <p:nvPr/>
        </p:nvSpPr>
        <p:spPr>
          <a:xfrm>
            <a:off x="290146" y="196947"/>
            <a:ext cx="7786468" cy="6955750"/>
          </a:xfrm>
          <a:prstGeom prst="rect">
            <a:avLst/>
          </a:prstGeom>
        </p:spPr>
        <p:txBody>
          <a:bodyPr wrap="square">
            <a:spAutoFit/>
          </a:bodyPr>
          <a:lstStyle/>
          <a:p>
            <a:r>
              <a:rPr lang="en-US" altLang="zh-CN" sz="1600" b="1" dirty="0">
                <a:solidFill>
                  <a:srgbClr val="7F0055"/>
                </a:solidFill>
                <a:latin typeface="Calibri" panose="020F0502020204030204" pitchFamily="34" charset="0"/>
              </a:rPr>
              <a:t>public</a:t>
            </a:r>
            <a:r>
              <a:rPr lang="en-US" altLang="zh-CN" sz="1600" b="1" dirty="0">
                <a:solidFill>
                  <a:srgbClr val="000000"/>
                </a:solidFill>
                <a:latin typeface="Calibri" panose="020F0502020204030204" pitchFamily="34" charset="0"/>
              </a:rPr>
              <a:t> </a:t>
            </a:r>
            <a:r>
              <a:rPr lang="en-US" altLang="zh-CN" sz="1600" b="1" dirty="0">
                <a:solidFill>
                  <a:srgbClr val="7F0055"/>
                </a:solidFill>
                <a:latin typeface="Calibri" panose="020F0502020204030204" pitchFamily="34" charset="0"/>
              </a:rPr>
              <a:t>class</a:t>
            </a:r>
            <a:r>
              <a:rPr lang="en-US" altLang="zh-CN" sz="1600" b="1" dirty="0">
                <a:solidFill>
                  <a:srgbClr val="000000"/>
                </a:solidFill>
                <a:latin typeface="Calibri" panose="020F0502020204030204" pitchFamily="34" charset="0"/>
              </a:rPr>
              <a:t> </a:t>
            </a:r>
            <a:r>
              <a:rPr lang="en-US" altLang="zh-CN" sz="1600" b="1" dirty="0" err="1">
                <a:solidFill>
                  <a:srgbClr val="000000"/>
                </a:solidFill>
                <a:latin typeface="Calibri" panose="020F0502020204030204" pitchFamily="34" charset="0"/>
              </a:rPr>
              <a:t>JavaFXSkl</a:t>
            </a:r>
            <a:r>
              <a:rPr lang="en-US" altLang="zh-CN" sz="1600" b="1" dirty="0">
                <a:solidFill>
                  <a:srgbClr val="000000"/>
                </a:solidFill>
                <a:latin typeface="Calibri" panose="020F0502020204030204" pitchFamily="34" charset="0"/>
              </a:rPr>
              <a:t> </a:t>
            </a:r>
            <a:r>
              <a:rPr lang="en-US" altLang="zh-CN" sz="1600" b="1" dirty="0">
                <a:solidFill>
                  <a:srgbClr val="7F0055"/>
                </a:solidFill>
                <a:latin typeface="Calibri" panose="020F0502020204030204" pitchFamily="34" charset="0"/>
              </a:rPr>
              <a:t>extends</a:t>
            </a:r>
            <a:r>
              <a:rPr lang="en-US" altLang="zh-CN" sz="1600" b="1" dirty="0">
                <a:solidFill>
                  <a:srgbClr val="000000"/>
                </a:solidFill>
                <a:latin typeface="Calibri" panose="020F0502020204030204" pitchFamily="34" charset="0"/>
              </a:rPr>
              <a:t> Application {</a:t>
            </a:r>
          </a:p>
          <a:p>
            <a:r>
              <a:rPr lang="en-US" altLang="zh-CN" sz="1600" dirty="0">
                <a:solidFill>
                  <a:srgbClr val="646464"/>
                </a:solidFill>
                <a:latin typeface="Calibri" panose="020F0502020204030204" pitchFamily="34" charset="0"/>
              </a:rPr>
              <a:t>  @Override</a:t>
            </a:r>
          </a:p>
          <a:p>
            <a:r>
              <a:rPr lang="en-US" altLang="zh-CN" sz="1600" b="1" dirty="0">
                <a:solidFill>
                  <a:srgbClr val="7F0055"/>
                </a:solidFill>
                <a:latin typeface="Calibri" panose="020F0502020204030204" pitchFamily="34" charset="0"/>
              </a:rPr>
              <a:t>  public</a:t>
            </a:r>
            <a:r>
              <a:rPr lang="en-US" altLang="zh-CN" sz="1600" b="1" dirty="0">
                <a:solidFill>
                  <a:srgbClr val="000000"/>
                </a:solidFill>
                <a:latin typeface="Calibri" panose="020F0502020204030204" pitchFamily="34" charset="0"/>
              </a:rPr>
              <a:t> </a:t>
            </a:r>
            <a:r>
              <a:rPr lang="en-US" altLang="zh-CN" sz="1600" b="1" dirty="0">
                <a:solidFill>
                  <a:srgbClr val="7F0055"/>
                </a:solidFill>
                <a:latin typeface="Calibri" panose="020F0502020204030204" pitchFamily="34" charset="0"/>
              </a:rPr>
              <a:t>void</a:t>
            </a:r>
            <a:r>
              <a:rPr lang="en-US" altLang="zh-CN" sz="1600" b="1" dirty="0">
                <a:solidFill>
                  <a:srgbClr val="000000"/>
                </a:solidFill>
                <a:latin typeface="Calibri" panose="020F0502020204030204" pitchFamily="34" charset="0"/>
              </a:rPr>
              <a:t> start(Stage </a:t>
            </a:r>
            <a:r>
              <a:rPr lang="en-US" altLang="zh-CN" sz="1600" b="1" dirty="0" err="1">
                <a:solidFill>
                  <a:srgbClr val="6A3E3E"/>
                </a:solidFill>
                <a:latin typeface="Calibri" panose="020F0502020204030204" pitchFamily="34" charset="0"/>
              </a:rPr>
              <a:t>primaryStage</a:t>
            </a:r>
            <a:r>
              <a:rPr lang="en-US" altLang="zh-CN" sz="1600" b="1" dirty="0">
                <a:solidFill>
                  <a:srgbClr val="000000"/>
                </a:solidFill>
                <a:latin typeface="Calibri" panose="020F0502020204030204" pitchFamily="34" charset="0"/>
              </a:rPr>
              <a:t>) </a:t>
            </a:r>
            <a:r>
              <a:rPr lang="en-US" altLang="zh-CN" sz="1600" b="1" dirty="0">
                <a:solidFill>
                  <a:srgbClr val="7F0055"/>
                </a:solidFill>
                <a:latin typeface="Calibri" panose="020F0502020204030204" pitchFamily="34" charset="0"/>
              </a:rPr>
              <a:t>throws</a:t>
            </a:r>
            <a:r>
              <a:rPr lang="en-US" altLang="zh-CN" sz="1600" b="1" dirty="0">
                <a:solidFill>
                  <a:srgbClr val="000000"/>
                </a:solidFill>
                <a:latin typeface="Calibri" panose="020F0502020204030204" pitchFamily="34" charset="0"/>
              </a:rPr>
              <a:t> Exception {</a:t>
            </a:r>
          </a:p>
          <a:p>
            <a:r>
              <a:rPr lang="en-US" altLang="zh-CN" sz="1600" dirty="0">
                <a:solidFill>
                  <a:srgbClr val="3F7F5F"/>
                </a:solidFill>
                <a:latin typeface="Calibri" panose="020F0502020204030204" pitchFamily="34" charset="0"/>
              </a:rPr>
              <a:t>    // </a:t>
            </a:r>
            <a:r>
              <a:rPr lang="en-US" altLang="zh-CN" sz="1600" b="1" dirty="0">
                <a:solidFill>
                  <a:srgbClr val="7F9FBF"/>
                </a:solidFill>
                <a:latin typeface="Calibri" panose="020F0502020204030204" pitchFamily="34" charset="0"/>
              </a:rPr>
              <a:t>TODO</a:t>
            </a:r>
            <a:r>
              <a:rPr lang="en-US" altLang="zh-CN" sz="1600" b="1" dirty="0">
                <a:solidFill>
                  <a:srgbClr val="3F7F5F"/>
                </a:solidFill>
                <a:latin typeface="Calibri" panose="020F0502020204030204" pitchFamily="34" charset="0"/>
              </a:rPr>
              <a:t> Auto-generated method stub</a:t>
            </a:r>
          </a:p>
          <a:p>
            <a:r>
              <a:rPr lang="en-US" altLang="zh-CN" sz="1600" dirty="0">
                <a:solidFill>
                  <a:srgbClr val="000000"/>
                </a:solidFill>
                <a:latin typeface="Calibri" panose="020F0502020204030204" pitchFamily="34" charset="0"/>
              </a:rPr>
              <a:t>    </a:t>
            </a:r>
            <a:r>
              <a:rPr lang="en-US" altLang="zh-CN" sz="1600" dirty="0" err="1">
                <a:solidFill>
                  <a:srgbClr val="000000"/>
                </a:solidFill>
                <a:latin typeface="Calibri" panose="020F0502020204030204" pitchFamily="34" charset="0"/>
              </a:rPr>
              <a:t>System.</a:t>
            </a:r>
            <a:r>
              <a:rPr lang="en-US" altLang="zh-CN" sz="1600" b="1" i="1" dirty="0" err="1">
                <a:solidFill>
                  <a:srgbClr val="0000C0"/>
                </a:solidFill>
                <a:latin typeface="Calibri" panose="020F0502020204030204" pitchFamily="34" charset="0"/>
              </a:rPr>
              <a:t>out</a:t>
            </a:r>
            <a:r>
              <a:rPr lang="en-US" altLang="zh-CN" sz="1600" b="1" i="1" dirty="0" err="1">
                <a:solidFill>
                  <a:srgbClr val="000000"/>
                </a:solidFill>
                <a:latin typeface="Calibri" panose="020F0502020204030204" pitchFamily="34" charset="0"/>
              </a:rPr>
              <a:t>.</a:t>
            </a:r>
            <a:r>
              <a:rPr lang="en-US" altLang="zh-CN" sz="1600" b="1" dirty="0" err="1">
                <a:solidFill>
                  <a:srgbClr val="000000"/>
                </a:solidFill>
                <a:latin typeface="Calibri" panose="020F0502020204030204" pitchFamily="34" charset="0"/>
              </a:rPr>
              <a:t>println</a:t>
            </a:r>
            <a:r>
              <a:rPr lang="en-US" altLang="zh-CN" sz="1600" b="1" dirty="0">
                <a:solidFill>
                  <a:srgbClr val="000000"/>
                </a:solidFill>
                <a:latin typeface="Calibri" panose="020F0502020204030204" pitchFamily="34" charset="0"/>
              </a:rPr>
              <a:t>(</a:t>
            </a:r>
            <a:r>
              <a:rPr lang="en-US" altLang="zh-CN" sz="1600" b="1" dirty="0">
                <a:solidFill>
                  <a:srgbClr val="2A00FF"/>
                </a:solidFill>
                <a:latin typeface="Calibri" panose="020F0502020204030204" pitchFamily="34" charset="0"/>
              </a:rPr>
              <a:t>"Inside the start() method."</a:t>
            </a:r>
            <a:r>
              <a:rPr lang="en-US" altLang="zh-CN" sz="1600" b="1"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primaryStage</a:t>
            </a:r>
            <a:r>
              <a:rPr lang="en-US" altLang="zh-CN" sz="1600" dirty="0" err="1">
                <a:solidFill>
                  <a:srgbClr val="000000"/>
                </a:solidFill>
                <a:latin typeface="Calibri" panose="020F0502020204030204" pitchFamily="34" charset="0"/>
              </a:rPr>
              <a:t>.setTitle</a:t>
            </a:r>
            <a:r>
              <a:rPr lang="en-US" altLang="zh-CN" sz="1600" dirty="0">
                <a:solidFill>
                  <a:srgbClr val="000000"/>
                </a:solidFill>
                <a:latin typeface="Calibri" panose="020F0502020204030204" pitchFamily="34" charset="0"/>
              </a:rPr>
              <a:t>(</a:t>
            </a:r>
            <a:r>
              <a:rPr lang="en-US" altLang="zh-CN" sz="1600" dirty="0">
                <a:solidFill>
                  <a:srgbClr val="2A00FF"/>
                </a:solidFill>
                <a:latin typeface="Calibri" panose="020F0502020204030204" pitchFamily="34" charset="0"/>
              </a:rPr>
              <a:t>"JavaFX Skeleton."</a:t>
            </a:r>
            <a:r>
              <a:rPr lang="en-US" altLang="zh-CN" sz="1600"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a:t>
            </a:r>
            <a:r>
              <a:rPr lang="en-US" altLang="zh-CN" sz="1600" dirty="0" err="1">
                <a:solidFill>
                  <a:srgbClr val="000000"/>
                </a:solidFill>
                <a:latin typeface="Calibri" panose="020F0502020204030204" pitchFamily="34" charset="0"/>
              </a:rPr>
              <a:t>FlowPane</a:t>
            </a:r>
            <a:r>
              <a:rPr lang="en-US" altLang="zh-CN" sz="1600" dirty="0">
                <a:solidFill>
                  <a:srgbClr val="000000"/>
                </a:solidFill>
                <a:latin typeface="Calibri" panose="020F0502020204030204" pitchFamily="34" charset="0"/>
              </a:rPr>
              <a:t> </a:t>
            </a:r>
            <a:r>
              <a:rPr lang="en-US" altLang="zh-CN" sz="1600" dirty="0" err="1">
                <a:solidFill>
                  <a:srgbClr val="6A3E3E"/>
                </a:solidFill>
                <a:latin typeface="Calibri" panose="020F0502020204030204" pitchFamily="34" charset="0"/>
              </a:rPr>
              <a:t>rootNode</a:t>
            </a:r>
            <a:r>
              <a:rPr lang="en-US" altLang="zh-CN" sz="1600" dirty="0">
                <a:solidFill>
                  <a:srgbClr val="000000"/>
                </a:solidFill>
                <a:latin typeface="Calibri" panose="020F0502020204030204" pitchFamily="34" charset="0"/>
              </a:rPr>
              <a:t> = </a:t>
            </a:r>
            <a:r>
              <a:rPr lang="en-US" altLang="zh-CN" sz="1600" b="1" dirty="0">
                <a:solidFill>
                  <a:srgbClr val="7F0055"/>
                </a:solidFill>
                <a:latin typeface="Calibri" panose="020F0502020204030204" pitchFamily="34" charset="0"/>
              </a:rPr>
              <a:t>new</a:t>
            </a:r>
            <a:r>
              <a:rPr lang="en-US" altLang="zh-CN" sz="1600" b="1" dirty="0">
                <a:solidFill>
                  <a:srgbClr val="000000"/>
                </a:solidFill>
                <a:latin typeface="Calibri" panose="020F0502020204030204" pitchFamily="34" charset="0"/>
              </a:rPr>
              <a:t> </a:t>
            </a:r>
            <a:r>
              <a:rPr lang="en-US" altLang="zh-CN" sz="1600" b="1" dirty="0" err="1">
                <a:solidFill>
                  <a:srgbClr val="000000"/>
                </a:solidFill>
                <a:latin typeface="Calibri" panose="020F0502020204030204" pitchFamily="34" charset="0"/>
              </a:rPr>
              <a:t>FlowPane</a:t>
            </a:r>
            <a:r>
              <a:rPr lang="en-US" altLang="zh-CN" sz="1600" b="1" dirty="0">
                <a:solidFill>
                  <a:srgbClr val="000000"/>
                </a:solidFill>
                <a:latin typeface="Calibri" panose="020F0502020204030204" pitchFamily="34" charset="0"/>
              </a:rPr>
              <a:t>();</a:t>
            </a:r>
          </a:p>
          <a:p>
            <a:r>
              <a:rPr lang="nn-NO" altLang="zh-CN" sz="1600" dirty="0">
                <a:solidFill>
                  <a:srgbClr val="000000"/>
                </a:solidFill>
                <a:latin typeface="Calibri" panose="020F0502020204030204" pitchFamily="34" charset="0"/>
              </a:rPr>
              <a:t>    Scene </a:t>
            </a:r>
            <a:r>
              <a:rPr lang="nn-NO" altLang="zh-CN" sz="1600" dirty="0">
                <a:solidFill>
                  <a:srgbClr val="6A3E3E"/>
                </a:solidFill>
                <a:latin typeface="Calibri" panose="020F0502020204030204" pitchFamily="34" charset="0"/>
              </a:rPr>
              <a:t>myScene</a:t>
            </a:r>
            <a:r>
              <a:rPr lang="nn-NO" altLang="zh-CN" sz="1600" dirty="0">
                <a:solidFill>
                  <a:srgbClr val="000000"/>
                </a:solidFill>
                <a:latin typeface="Calibri" panose="020F0502020204030204" pitchFamily="34" charset="0"/>
              </a:rPr>
              <a:t> = </a:t>
            </a:r>
            <a:r>
              <a:rPr lang="nn-NO" altLang="zh-CN" sz="1600" b="1" dirty="0">
                <a:solidFill>
                  <a:srgbClr val="7F0055"/>
                </a:solidFill>
                <a:latin typeface="Calibri" panose="020F0502020204030204" pitchFamily="34" charset="0"/>
              </a:rPr>
              <a:t>new</a:t>
            </a:r>
            <a:r>
              <a:rPr lang="nn-NO" altLang="zh-CN" sz="1600" b="1" dirty="0">
                <a:solidFill>
                  <a:srgbClr val="000000"/>
                </a:solidFill>
                <a:latin typeface="Calibri" panose="020F0502020204030204" pitchFamily="34" charset="0"/>
              </a:rPr>
              <a:t> Scene(</a:t>
            </a:r>
            <a:r>
              <a:rPr lang="nn-NO" altLang="zh-CN" sz="1600" b="1" dirty="0">
                <a:solidFill>
                  <a:srgbClr val="6A3E3E"/>
                </a:solidFill>
                <a:latin typeface="Calibri" panose="020F0502020204030204" pitchFamily="34" charset="0"/>
              </a:rPr>
              <a:t>rootNode</a:t>
            </a:r>
            <a:r>
              <a:rPr lang="nn-NO" altLang="zh-CN" sz="1600" b="1" dirty="0">
                <a:solidFill>
                  <a:srgbClr val="000000"/>
                </a:solidFill>
                <a:latin typeface="Calibri" panose="020F0502020204030204" pitchFamily="34" charset="0"/>
              </a:rPr>
              <a:t>,200,100);</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primaryStage</a:t>
            </a:r>
            <a:r>
              <a:rPr lang="en-US" altLang="zh-CN" sz="1600" dirty="0" err="1">
                <a:solidFill>
                  <a:srgbClr val="000000"/>
                </a:solidFill>
                <a:latin typeface="Calibri" panose="020F0502020204030204" pitchFamily="34" charset="0"/>
              </a:rPr>
              <a:t>.setScene</a:t>
            </a:r>
            <a:r>
              <a:rPr lang="en-US" altLang="zh-CN" sz="1600" dirty="0">
                <a:solidFill>
                  <a:srgbClr val="000000"/>
                </a:solidFill>
                <a:latin typeface="Calibri" panose="020F0502020204030204" pitchFamily="34" charset="0"/>
              </a:rPr>
              <a:t>(</a:t>
            </a:r>
            <a:r>
              <a:rPr lang="en-US" altLang="zh-CN" sz="1600" dirty="0" err="1">
                <a:solidFill>
                  <a:srgbClr val="6A3E3E"/>
                </a:solidFill>
                <a:latin typeface="Calibri" panose="020F0502020204030204" pitchFamily="34" charset="0"/>
              </a:rPr>
              <a:t>myScene</a:t>
            </a:r>
            <a:r>
              <a:rPr lang="en-US" altLang="zh-CN" sz="1600"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primaryStage</a:t>
            </a:r>
            <a:r>
              <a:rPr lang="en-US" altLang="zh-CN" sz="1600" dirty="0" err="1">
                <a:solidFill>
                  <a:srgbClr val="000000"/>
                </a:solidFill>
                <a:latin typeface="Calibri" panose="020F0502020204030204" pitchFamily="34" charset="0"/>
              </a:rPr>
              <a:t>.show</a:t>
            </a:r>
            <a:r>
              <a:rPr lang="en-US" altLang="zh-CN" sz="1600"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a:t>
            </a:r>
          </a:p>
          <a:p>
            <a:r>
              <a:rPr lang="en-US" altLang="zh-CN" sz="1600" dirty="0">
                <a:solidFill>
                  <a:srgbClr val="646464"/>
                </a:solidFill>
                <a:latin typeface="Calibri" panose="020F0502020204030204" pitchFamily="34" charset="0"/>
              </a:rPr>
              <a:t>  @Override</a:t>
            </a:r>
          </a:p>
          <a:p>
            <a:r>
              <a:rPr lang="en-US" altLang="zh-CN" sz="1600" b="1" dirty="0">
                <a:solidFill>
                  <a:srgbClr val="7F0055"/>
                </a:solidFill>
                <a:latin typeface="Calibri" panose="020F0502020204030204" pitchFamily="34" charset="0"/>
              </a:rPr>
              <a:t>  public</a:t>
            </a:r>
            <a:r>
              <a:rPr lang="en-US" altLang="zh-CN" sz="1600" b="1" dirty="0">
                <a:solidFill>
                  <a:srgbClr val="000000"/>
                </a:solidFill>
                <a:latin typeface="Calibri" panose="020F0502020204030204" pitchFamily="34" charset="0"/>
              </a:rPr>
              <a:t> </a:t>
            </a:r>
            <a:r>
              <a:rPr lang="en-US" altLang="zh-CN" sz="1600" b="1" dirty="0">
                <a:solidFill>
                  <a:srgbClr val="7F0055"/>
                </a:solidFill>
                <a:latin typeface="Calibri" panose="020F0502020204030204" pitchFamily="34" charset="0"/>
              </a:rPr>
              <a:t>void</a:t>
            </a:r>
            <a:r>
              <a:rPr lang="en-US" altLang="zh-CN" sz="1600" b="1" dirty="0">
                <a:solidFill>
                  <a:srgbClr val="000000"/>
                </a:solidFill>
                <a:latin typeface="Calibri" panose="020F0502020204030204" pitchFamily="34" charset="0"/>
              </a:rPr>
              <a:t> </a:t>
            </a:r>
            <a:r>
              <a:rPr lang="en-US" altLang="zh-CN" sz="1600" b="1" dirty="0" err="1">
                <a:solidFill>
                  <a:srgbClr val="000000"/>
                </a:solidFill>
                <a:latin typeface="Calibri" panose="020F0502020204030204" pitchFamily="34" charset="0"/>
              </a:rPr>
              <a:t>init</a:t>
            </a:r>
            <a:r>
              <a:rPr lang="en-US" altLang="zh-CN" sz="1600" b="1" dirty="0">
                <a:solidFill>
                  <a:srgbClr val="000000"/>
                </a:solidFill>
                <a:latin typeface="Calibri" panose="020F0502020204030204" pitchFamily="34" charset="0"/>
              </a:rPr>
              <a:t>() </a:t>
            </a:r>
            <a:r>
              <a:rPr lang="en-US" altLang="zh-CN" sz="1600" b="1" dirty="0">
                <a:solidFill>
                  <a:srgbClr val="7F0055"/>
                </a:solidFill>
                <a:latin typeface="Calibri" panose="020F0502020204030204" pitchFamily="34" charset="0"/>
              </a:rPr>
              <a:t>throws</a:t>
            </a:r>
            <a:r>
              <a:rPr lang="en-US" altLang="zh-CN" sz="1600" b="1" dirty="0">
                <a:solidFill>
                  <a:srgbClr val="000000"/>
                </a:solidFill>
                <a:latin typeface="Calibri" panose="020F0502020204030204" pitchFamily="34" charset="0"/>
              </a:rPr>
              <a:t> Exception {</a:t>
            </a:r>
          </a:p>
          <a:p>
            <a:r>
              <a:rPr lang="en-US" altLang="zh-CN" sz="1600" dirty="0">
                <a:solidFill>
                  <a:srgbClr val="3F7F5F"/>
                </a:solidFill>
                <a:latin typeface="Calibri" panose="020F0502020204030204" pitchFamily="34" charset="0"/>
              </a:rPr>
              <a:t>    // </a:t>
            </a:r>
            <a:r>
              <a:rPr lang="en-US" altLang="zh-CN" sz="1600" b="1" dirty="0">
                <a:solidFill>
                  <a:srgbClr val="7F9FBF"/>
                </a:solidFill>
                <a:latin typeface="Calibri" panose="020F0502020204030204" pitchFamily="34" charset="0"/>
              </a:rPr>
              <a:t>TODO</a:t>
            </a:r>
            <a:r>
              <a:rPr lang="en-US" altLang="zh-CN" sz="1600" b="1" dirty="0">
                <a:solidFill>
                  <a:srgbClr val="3F7F5F"/>
                </a:solidFill>
                <a:latin typeface="Calibri" panose="020F0502020204030204" pitchFamily="34" charset="0"/>
              </a:rPr>
              <a:t> Auto-generated method stub</a:t>
            </a:r>
          </a:p>
          <a:p>
            <a:r>
              <a:rPr lang="en-US" altLang="zh-CN" sz="1600" dirty="0">
                <a:solidFill>
                  <a:srgbClr val="000000"/>
                </a:solidFill>
                <a:latin typeface="Calibri" panose="020F0502020204030204" pitchFamily="34" charset="0"/>
              </a:rPr>
              <a:t>    </a:t>
            </a:r>
            <a:r>
              <a:rPr lang="en-US" altLang="zh-CN" sz="1600" dirty="0" err="1">
                <a:solidFill>
                  <a:srgbClr val="000000"/>
                </a:solidFill>
                <a:latin typeface="Calibri" panose="020F0502020204030204" pitchFamily="34" charset="0"/>
              </a:rPr>
              <a:t>System.</a:t>
            </a:r>
            <a:r>
              <a:rPr lang="en-US" altLang="zh-CN" sz="1600" b="1" i="1" dirty="0" err="1">
                <a:solidFill>
                  <a:srgbClr val="0000C0"/>
                </a:solidFill>
                <a:latin typeface="Calibri" panose="020F0502020204030204" pitchFamily="34" charset="0"/>
              </a:rPr>
              <a:t>out</a:t>
            </a:r>
            <a:r>
              <a:rPr lang="en-US" altLang="zh-CN" sz="1600" b="1" i="1" dirty="0" err="1">
                <a:solidFill>
                  <a:srgbClr val="000000"/>
                </a:solidFill>
                <a:latin typeface="Calibri" panose="020F0502020204030204" pitchFamily="34" charset="0"/>
              </a:rPr>
              <a:t>.</a:t>
            </a:r>
            <a:r>
              <a:rPr lang="en-US" altLang="zh-CN" sz="1600" b="1" dirty="0" err="1">
                <a:solidFill>
                  <a:srgbClr val="000000"/>
                </a:solidFill>
                <a:latin typeface="Calibri" panose="020F0502020204030204" pitchFamily="34" charset="0"/>
              </a:rPr>
              <a:t>println</a:t>
            </a:r>
            <a:r>
              <a:rPr lang="en-US" altLang="zh-CN" sz="1600" b="1" dirty="0">
                <a:solidFill>
                  <a:srgbClr val="000000"/>
                </a:solidFill>
                <a:latin typeface="Calibri" panose="020F0502020204030204" pitchFamily="34" charset="0"/>
              </a:rPr>
              <a:t>(</a:t>
            </a:r>
            <a:r>
              <a:rPr lang="en-US" altLang="zh-CN" sz="1600" b="1" dirty="0">
                <a:solidFill>
                  <a:srgbClr val="2A00FF"/>
                </a:solidFill>
                <a:latin typeface="Calibri" panose="020F0502020204030204" pitchFamily="34" charset="0"/>
              </a:rPr>
              <a:t>"Inside the </a:t>
            </a:r>
            <a:r>
              <a:rPr lang="en-US" altLang="zh-CN" sz="1600" b="1" dirty="0" err="1">
                <a:solidFill>
                  <a:srgbClr val="2A00FF"/>
                </a:solidFill>
                <a:latin typeface="Calibri" panose="020F0502020204030204" pitchFamily="34" charset="0"/>
              </a:rPr>
              <a:t>init</a:t>
            </a:r>
            <a:r>
              <a:rPr lang="en-US" altLang="zh-CN" sz="1600" b="1" dirty="0">
                <a:solidFill>
                  <a:srgbClr val="2A00FF"/>
                </a:solidFill>
                <a:latin typeface="Calibri" panose="020F0502020204030204" pitchFamily="34" charset="0"/>
              </a:rPr>
              <a:t>() method."</a:t>
            </a:r>
            <a:r>
              <a:rPr lang="en-US" altLang="zh-CN" sz="1600" b="1"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a:t>
            </a:r>
          </a:p>
          <a:p>
            <a:r>
              <a:rPr lang="en-US" altLang="zh-CN" sz="1600" dirty="0">
                <a:solidFill>
                  <a:srgbClr val="646464"/>
                </a:solidFill>
                <a:latin typeface="Calibri" panose="020F0502020204030204" pitchFamily="34" charset="0"/>
              </a:rPr>
              <a:t>  @Override</a:t>
            </a:r>
          </a:p>
          <a:p>
            <a:r>
              <a:rPr lang="en-US" altLang="zh-CN" sz="1600" b="1" dirty="0">
                <a:solidFill>
                  <a:srgbClr val="7F0055"/>
                </a:solidFill>
                <a:latin typeface="Calibri" panose="020F0502020204030204" pitchFamily="34" charset="0"/>
              </a:rPr>
              <a:t>  public</a:t>
            </a:r>
            <a:r>
              <a:rPr lang="en-US" altLang="zh-CN" sz="1600" b="1" dirty="0">
                <a:solidFill>
                  <a:srgbClr val="000000"/>
                </a:solidFill>
                <a:latin typeface="Calibri" panose="020F0502020204030204" pitchFamily="34" charset="0"/>
              </a:rPr>
              <a:t> </a:t>
            </a:r>
            <a:r>
              <a:rPr lang="en-US" altLang="zh-CN" sz="1600" b="1" dirty="0">
                <a:solidFill>
                  <a:srgbClr val="7F0055"/>
                </a:solidFill>
                <a:latin typeface="Calibri" panose="020F0502020204030204" pitchFamily="34" charset="0"/>
              </a:rPr>
              <a:t>void</a:t>
            </a:r>
            <a:r>
              <a:rPr lang="en-US" altLang="zh-CN" sz="1600" b="1" dirty="0">
                <a:solidFill>
                  <a:srgbClr val="000000"/>
                </a:solidFill>
                <a:latin typeface="Calibri" panose="020F0502020204030204" pitchFamily="34" charset="0"/>
              </a:rPr>
              <a:t> stop() </a:t>
            </a:r>
            <a:r>
              <a:rPr lang="en-US" altLang="zh-CN" sz="1600" b="1" dirty="0">
                <a:solidFill>
                  <a:srgbClr val="7F0055"/>
                </a:solidFill>
                <a:latin typeface="Calibri" panose="020F0502020204030204" pitchFamily="34" charset="0"/>
              </a:rPr>
              <a:t>throws</a:t>
            </a:r>
            <a:r>
              <a:rPr lang="en-US" altLang="zh-CN" sz="1600" b="1" dirty="0">
                <a:solidFill>
                  <a:srgbClr val="000000"/>
                </a:solidFill>
                <a:latin typeface="Calibri" panose="020F0502020204030204" pitchFamily="34" charset="0"/>
              </a:rPr>
              <a:t> Exception {</a:t>
            </a:r>
          </a:p>
          <a:p>
            <a:r>
              <a:rPr lang="en-US" altLang="zh-CN" sz="1600" dirty="0">
                <a:solidFill>
                  <a:srgbClr val="3F7F5F"/>
                </a:solidFill>
                <a:latin typeface="Calibri" panose="020F0502020204030204" pitchFamily="34" charset="0"/>
              </a:rPr>
              <a:t>    // </a:t>
            </a:r>
            <a:r>
              <a:rPr lang="en-US" altLang="zh-CN" sz="1600" b="1" dirty="0">
                <a:solidFill>
                  <a:srgbClr val="7F9FBF"/>
                </a:solidFill>
                <a:latin typeface="Calibri" panose="020F0502020204030204" pitchFamily="34" charset="0"/>
              </a:rPr>
              <a:t>TODO</a:t>
            </a:r>
            <a:r>
              <a:rPr lang="en-US" altLang="zh-CN" sz="1600" b="1" dirty="0">
                <a:solidFill>
                  <a:srgbClr val="3F7F5F"/>
                </a:solidFill>
                <a:latin typeface="Calibri" panose="020F0502020204030204" pitchFamily="34" charset="0"/>
              </a:rPr>
              <a:t> Auto-generated method stub</a:t>
            </a:r>
          </a:p>
          <a:p>
            <a:r>
              <a:rPr lang="en-US" altLang="zh-CN" sz="1600" dirty="0">
                <a:solidFill>
                  <a:srgbClr val="000000"/>
                </a:solidFill>
                <a:latin typeface="Calibri" panose="020F0502020204030204" pitchFamily="34" charset="0"/>
              </a:rPr>
              <a:t>    </a:t>
            </a:r>
            <a:r>
              <a:rPr lang="en-US" altLang="zh-CN" sz="1600" dirty="0" err="1">
                <a:solidFill>
                  <a:srgbClr val="000000"/>
                </a:solidFill>
                <a:latin typeface="Calibri" panose="020F0502020204030204" pitchFamily="34" charset="0"/>
              </a:rPr>
              <a:t>System.</a:t>
            </a:r>
            <a:r>
              <a:rPr lang="en-US" altLang="zh-CN" sz="1600" b="1" i="1" dirty="0" err="1">
                <a:solidFill>
                  <a:srgbClr val="0000C0"/>
                </a:solidFill>
                <a:latin typeface="Calibri" panose="020F0502020204030204" pitchFamily="34" charset="0"/>
              </a:rPr>
              <a:t>out</a:t>
            </a:r>
            <a:r>
              <a:rPr lang="en-US" altLang="zh-CN" sz="1600" b="1" i="1" dirty="0" err="1">
                <a:solidFill>
                  <a:srgbClr val="000000"/>
                </a:solidFill>
                <a:latin typeface="Calibri" panose="020F0502020204030204" pitchFamily="34" charset="0"/>
              </a:rPr>
              <a:t>.</a:t>
            </a:r>
            <a:r>
              <a:rPr lang="en-US" altLang="zh-CN" sz="1600" b="1" dirty="0" err="1">
                <a:solidFill>
                  <a:srgbClr val="000000"/>
                </a:solidFill>
                <a:latin typeface="Calibri" panose="020F0502020204030204" pitchFamily="34" charset="0"/>
              </a:rPr>
              <a:t>println</a:t>
            </a:r>
            <a:r>
              <a:rPr lang="en-US" altLang="zh-CN" sz="1600" b="1" dirty="0">
                <a:solidFill>
                  <a:srgbClr val="000000"/>
                </a:solidFill>
                <a:latin typeface="Calibri" panose="020F0502020204030204" pitchFamily="34" charset="0"/>
              </a:rPr>
              <a:t>(</a:t>
            </a:r>
            <a:r>
              <a:rPr lang="en-US" altLang="zh-CN" sz="1600" b="1" dirty="0">
                <a:solidFill>
                  <a:srgbClr val="2A00FF"/>
                </a:solidFill>
                <a:latin typeface="Calibri" panose="020F0502020204030204" pitchFamily="34" charset="0"/>
              </a:rPr>
              <a:t>"Inside the stop() method."</a:t>
            </a:r>
            <a:r>
              <a:rPr lang="en-US" altLang="zh-CN" sz="1600" b="1"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a:t>
            </a:r>
          </a:p>
          <a:p>
            <a:r>
              <a:rPr lang="en-US" altLang="zh-CN" sz="1600" b="1" dirty="0">
                <a:solidFill>
                  <a:srgbClr val="7F0055"/>
                </a:solidFill>
                <a:latin typeface="Calibri" panose="020F0502020204030204" pitchFamily="34" charset="0"/>
              </a:rPr>
              <a:t>  public</a:t>
            </a:r>
            <a:r>
              <a:rPr lang="en-US" altLang="zh-CN" sz="1600" b="1" dirty="0">
                <a:solidFill>
                  <a:srgbClr val="000000"/>
                </a:solidFill>
                <a:latin typeface="Calibri" panose="020F0502020204030204" pitchFamily="34" charset="0"/>
              </a:rPr>
              <a:t> </a:t>
            </a:r>
            <a:r>
              <a:rPr lang="en-US" altLang="zh-CN" sz="1600" b="1" dirty="0">
                <a:solidFill>
                  <a:srgbClr val="7F0055"/>
                </a:solidFill>
                <a:latin typeface="Calibri" panose="020F0502020204030204" pitchFamily="34" charset="0"/>
              </a:rPr>
              <a:t>static</a:t>
            </a:r>
            <a:r>
              <a:rPr lang="en-US" altLang="zh-CN" sz="1600" b="1" dirty="0">
                <a:solidFill>
                  <a:srgbClr val="000000"/>
                </a:solidFill>
                <a:latin typeface="Calibri" panose="020F0502020204030204" pitchFamily="34" charset="0"/>
              </a:rPr>
              <a:t> </a:t>
            </a:r>
            <a:r>
              <a:rPr lang="en-US" altLang="zh-CN" sz="1600" b="1" dirty="0">
                <a:solidFill>
                  <a:srgbClr val="7F0055"/>
                </a:solidFill>
                <a:latin typeface="Calibri" panose="020F0502020204030204" pitchFamily="34" charset="0"/>
              </a:rPr>
              <a:t>void</a:t>
            </a:r>
            <a:r>
              <a:rPr lang="en-US" altLang="zh-CN" sz="1600" b="1" dirty="0">
                <a:solidFill>
                  <a:srgbClr val="000000"/>
                </a:solidFill>
                <a:latin typeface="Calibri" panose="020F0502020204030204" pitchFamily="34" charset="0"/>
              </a:rPr>
              <a:t> main(String[] </a:t>
            </a:r>
            <a:r>
              <a:rPr lang="en-US" altLang="zh-CN" sz="1600" b="1" dirty="0" err="1">
                <a:solidFill>
                  <a:srgbClr val="6A3E3E"/>
                </a:solidFill>
                <a:latin typeface="Calibri" panose="020F0502020204030204" pitchFamily="34" charset="0"/>
              </a:rPr>
              <a:t>args</a:t>
            </a:r>
            <a:r>
              <a:rPr lang="en-US" altLang="zh-CN" sz="1600" b="1" dirty="0">
                <a:solidFill>
                  <a:srgbClr val="000000"/>
                </a:solidFill>
                <a:latin typeface="Calibri" panose="020F0502020204030204" pitchFamily="34" charset="0"/>
              </a:rPr>
              <a:t>) {</a:t>
            </a:r>
          </a:p>
          <a:p>
            <a:r>
              <a:rPr lang="en-US" altLang="zh-CN" sz="1600" dirty="0">
                <a:solidFill>
                  <a:srgbClr val="3F7F5F"/>
                </a:solidFill>
                <a:latin typeface="Calibri" panose="020F0502020204030204" pitchFamily="34" charset="0"/>
              </a:rPr>
              <a:t>    // </a:t>
            </a:r>
            <a:r>
              <a:rPr lang="en-US" altLang="zh-CN" sz="1600" b="1" dirty="0">
                <a:solidFill>
                  <a:srgbClr val="7F9FBF"/>
                </a:solidFill>
                <a:latin typeface="Calibri" panose="020F0502020204030204" pitchFamily="34" charset="0"/>
              </a:rPr>
              <a:t>TODO</a:t>
            </a:r>
            <a:r>
              <a:rPr lang="en-US" altLang="zh-CN" sz="1600" b="1" dirty="0">
                <a:solidFill>
                  <a:srgbClr val="3F7F5F"/>
                </a:solidFill>
                <a:latin typeface="Calibri" panose="020F0502020204030204" pitchFamily="34" charset="0"/>
              </a:rPr>
              <a:t> Auto-generated method stub</a:t>
            </a:r>
          </a:p>
          <a:p>
            <a:r>
              <a:rPr lang="en-US" altLang="zh-CN" sz="1600" dirty="0">
                <a:solidFill>
                  <a:srgbClr val="000000"/>
                </a:solidFill>
                <a:latin typeface="Calibri" panose="020F0502020204030204" pitchFamily="34" charset="0"/>
              </a:rPr>
              <a:t>    </a:t>
            </a:r>
            <a:r>
              <a:rPr lang="en-US" altLang="zh-CN" sz="1600" dirty="0" err="1">
                <a:solidFill>
                  <a:srgbClr val="000000"/>
                </a:solidFill>
                <a:latin typeface="Calibri" panose="020F0502020204030204" pitchFamily="34" charset="0"/>
              </a:rPr>
              <a:t>System.</a:t>
            </a:r>
            <a:r>
              <a:rPr lang="en-US" altLang="zh-CN" sz="1600" b="1" i="1" dirty="0" err="1">
                <a:solidFill>
                  <a:srgbClr val="0000C0"/>
                </a:solidFill>
                <a:latin typeface="Calibri" panose="020F0502020204030204" pitchFamily="34" charset="0"/>
              </a:rPr>
              <a:t>out</a:t>
            </a:r>
            <a:r>
              <a:rPr lang="en-US" altLang="zh-CN" sz="1600" b="1" dirty="0" err="1">
                <a:solidFill>
                  <a:srgbClr val="000000"/>
                </a:solidFill>
                <a:latin typeface="Calibri" panose="020F0502020204030204" pitchFamily="34" charset="0"/>
              </a:rPr>
              <a:t>.println</a:t>
            </a:r>
            <a:r>
              <a:rPr lang="en-US" altLang="zh-CN" sz="1600" b="1" dirty="0">
                <a:solidFill>
                  <a:srgbClr val="000000"/>
                </a:solidFill>
                <a:latin typeface="Calibri" panose="020F0502020204030204" pitchFamily="34" charset="0"/>
              </a:rPr>
              <a:t>(</a:t>
            </a:r>
            <a:r>
              <a:rPr lang="en-US" altLang="zh-CN" sz="1600" b="1" dirty="0">
                <a:solidFill>
                  <a:srgbClr val="2A00FF"/>
                </a:solidFill>
                <a:latin typeface="Calibri" panose="020F0502020204030204" pitchFamily="34" charset="0"/>
              </a:rPr>
              <a:t>"Launching JavaFX application."</a:t>
            </a:r>
            <a:r>
              <a:rPr lang="en-US" altLang="zh-CN" sz="1600" b="1" dirty="0">
                <a:solidFill>
                  <a:srgbClr val="000000"/>
                </a:solidFill>
                <a:latin typeface="Calibri" panose="020F0502020204030204" pitchFamily="34" charset="0"/>
              </a:rPr>
              <a:t>);</a:t>
            </a:r>
          </a:p>
          <a:p>
            <a:r>
              <a:rPr lang="en-US" altLang="zh-CN" sz="1600" i="1" dirty="0">
                <a:solidFill>
                  <a:srgbClr val="000000"/>
                </a:solidFill>
                <a:latin typeface="Calibri" panose="020F0502020204030204" pitchFamily="34" charset="0"/>
              </a:rPr>
              <a:t>    launch(</a:t>
            </a:r>
            <a:r>
              <a:rPr lang="en-US" altLang="zh-CN" sz="1600" i="1" dirty="0" err="1">
                <a:solidFill>
                  <a:srgbClr val="6A3E3E"/>
                </a:solidFill>
                <a:latin typeface="Calibri" panose="020F0502020204030204" pitchFamily="34" charset="0"/>
              </a:rPr>
              <a:t>args</a:t>
            </a:r>
            <a:r>
              <a:rPr lang="en-US" altLang="zh-CN" sz="1600" i="1"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a:t>
            </a:r>
          </a:p>
          <a:p>
            <a:r>
              <a:rPr lang="en-US" altLang="zh-CN" sz="1600"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365893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7CA7EC-A279-4EC8-88E8-D9119470FFDE}"/>
              </a:ext>
            </a:extLst>
          </p:cNvPr>
          <p:cNvSpPr>
            <a:spLocks noGrp="1"/>
          </p:cNvSpPr>
          <p:nvPr>
            <p:ph type="title"/>
          </p:nvPr>
        </p:nvSpPr>
        <p:spPr/>
        <p:txBody>
          <a:bodyPr/>
          <a:lstStyle/>
          <a:p>
            <a:r>
              <a:rPr lang="en-US" altLang="zh-CN" b="1" dirty="0"/>
              <a:t>The Application Thread</a:t>
            </a:r>
            <a:endParaRPr lang="zh-CN" altLang="en-US" dirty="0"/>
          </a:p>
        </p:txBody>
      </p:sp>
      <p:sp>
        <p:nvSpPr>
          <p:cNvPr id="3" name="内容占位符 2">
            <a:extLst>
              <a:ext uri="{FF2B5EF4-FFF2-40B4-BE49-F238E27FC236}">
                <a16:creationId xmlns:a16="http://schemas.microsoft.com/office/drawing/2014/main" id="{C0085205-A23E-4629-97C7-D3D47506B91B}"/>
              </a:ext>
            </a:extLst>
          </p:cNvPr>
          <p:cNvSpPr>
            <a:spLocks noGrp="1"/>
          </p:cNvSpPr>
          <p:nvPr>
            <p:ph idx="1"/>
          </p:nvPr>
        </p:nvSpPr>
        <p:spPr/>
        <p:txBody>
          <a:bodyPr/>
          <a:lstStyle/>
          <a:p>
            <a:r>
              <a:rPr lang="en-US" altLang="zh-CN" dirty="0"/>
              <a:t>You cannot use the </a:t>
            </a:r>
            <a:r>
              <a:rPr lang="en-US" altLang="zh-CN" b="1" dirty="0" err="1"/>
              <a:t>init</a:t>
            </a:r>
            <a:r>
              <a:rPr lang="en-US" altLang="zh-CN" b="1" dirty="0"/>
              <a:t>( ) </a:t>
            </a:r>
            <a:r>
              <a:rPr lang="en-US" altLang="zh-CN" dirty="0"/>
              <a:t>method to construct a stage or scene. You also cannot create these items inside the application’s constructor. The reason is that a stage or scene must be constructed on the </a:t>
            </a:r>
            <a:r>
              <a:rPr lang="en-US" altLang="zh-CN" i="1" dirty="0"/>
              <a:t>application thread</a:t>
            </a:r>
            <a:r>
              <a:rPr lang="en-US" altLang="zh-CN" dirty="0"/>
              <a:t>.</a:t>
            </a:r>
          </a:p>
          <a:p>
            <a:r>
              <a:rPr lang="en-US" altLang="zh-CN" dirty="0"/>
              <a:t>However, the </a:t>
            </a:r>
            <a:r>
              <a:rPr lang="en-US" altLang="zh-CN" b="1" dirty="0" err="1"/>
              <a:t>init</a:t>
            </a:r>
            <a:r>
              <a:rPr lang="en-US" altLang="zh-CN" b="1" dirty="0"/>
              <a:t>( ) </a:t>
            </a:r>
            <a:r>
              <a:rPr lang="en-US" altLang="zh-CN" dirty="0"/>
              <a:t>method and the application’s constructor are called on the main thread, also called the </a:t>
            </a:r>
            <a:r>
              <a:rPr lang="en-US" altLang="zh-CN" i="1" dirty="0"/>
              <a:t>launcher thread</a:t>
            </a:r>
            <a:r>
              <a:rPr lang="en-US" altLang="zh-CN" dirty="0"/>
              <a:t>.</a:t>
            </a:r>
          </a:p>
          <a:p>
            <a:r>
              <a:rPr lang="en-US" altLang="zh-CN" dirty="0"/>
              <a:t>Instead, you must use the </a:t>
            </a:r>
            <a:r>
              <a:rPr lang="en-US" altLang="zh-CN" b="1" dirty="0"/>
              <a:t>start( ) </a:t>
            </a:r>
            <a:r>
              <a:rPr lang="en-US" altLang="zh-CN" dirty="0"/>
              <a:t>method, as the skeleton demonstrates, to create the initial GUI because </a:t>
            </a:r>
            <a:r>
              <a:rPr lang="en-US" altLang="zh-CN" b="1" dirty="0"/>
              <a:t>start( ) </a:t>
            </a:r>
            <a:r>
              <a:rPr lang="en-US" altLang="zh-CN" dirty="0"/>
              <a:t>is called on the application thread.</a:t>
            </a:r>
            <a:endParaRPr lang="zh-CN" altLang="en-US" dirty="0"/>
          </a:p>
        </p:txBody>
      </p:sp>
    </p:spTree>
    <p:extLst>
      <p:ext uri="{BB962C8B-B14F-4D97-AF65-F5344CB8AC3E}">
        <p14:creationId xmlns:p14="http://schemas.microsoft.com/office/powerpoint/2010/main" val="1021725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C9A47-16E7-416F-AD8F-BA41633C13B6}"/>
              </a:ext>
            </a:extLst>
          </p:cNvPr>
          <p:cNvSpPr>
            <a:spLocks noGrp="1"/>
          </p:cNvSpPr>
          <p:nvPr>
            <p:ph type="title"/>
          </p:nvPr>
        </p:nvSpPr>
        <p:spPr/>
        <p:txBody>
          <a:bodyPr/>
          <a:lstStyle/>
          <a:p>
            <a:r>
              <a:rPr lang="en-US" altLang="zh-CN" b="1" dirty="0">
                <a:solidFill>
                  <a:srgbClr val="FF0000"/>
                </a:solidFill>
              </a:rPr>
              <a:t>Create a JavaFX Program in Eclipse ---- Using the e(</a:t>
            </a:r>
            <a:r>
              <a:rPr lang="en-US" altLang="zh-CN" b="1" dirty="0" err="1">
                <a:solidFill>
                  <a:srgbClr val="FF0000"/>
                </a:solidFill>
              </a:rPr>
              <a:t>fx</a:t>
            </a:r>
            <a:r>
              <a:rPr lang="en-US" altLang="zh-CN" b="1" dirty="0">
                <a:solidFill>
                  <a:srgbClr val="FF0000"/>
                </a:solidFill>
              </a:rPr>
              <a:t>)</a:t>
            </a:r>
            <a:r>
              <a:rPr lang="en-US" altLang="zh-CN" b="1" dirty="0" err="1">
                <a:solidFill>
                  <a:srgbClr val="FF0000"/>
                </a:solidFill>
              </a:rPr>
              <a:t>clipse</a:t>
            </a:r>
            <a:r>
              <a:rPr lang="en-US" altLang="zh-CN" b="1" dirty="0">
                <a:solidFill>
                  <a:srgbClr val="FF0000"/>
                </a:solidFill>
              </a:rPr>
              <a:t> plugin</a:t>
            </a:r>
            <a:endParaRPr lang="zh-CN" altLang="en-US" dirty="0">
              <a:solidFill>
                <a:srgbClr val="FF0000"/>
              </a:solidFill>
            </a:endParaRPr>
          </a:p>
        </p:txBody>
      </p:sp>
      <p:sp>
        <p:nvSpPr>
          <p:cNvPr id="3" name="内容占位符 2">
            <a:extLst>
              <a:ext uri="{FF2B5EF4-FFF2-40B4-BE49-F238E27FC236}">
                <a16:creationId xmlns:a16="http://schemas.microsoft.com/office/drawing/2014/main" id="{D35C8FFF-26DF-4565-BA9B-213727E73D48}"/>
              </a:ext>
            </a:extLst>
          </p:cNvPr>
          <p:cNvSpPr>
            <a:spLocks noGrp="1"/>
          </p:cNvSpPr>
          <p:nvPr>
            <p:ph idx="1"/>
          </p:nvPr>
        </p:nvSpPr>
        <p:spPr>
          <a:xfrm>
            <a:off x="533400" y="1905000"/>
            <a:ext cx="7772400" cy="1524000"/>
          </a:xfrm>
        </p:spPr>
        <p:txBody>
          <a:bodyPr/>
          <a:lstStyle/>
          <a:p>
            <a:r>
              <a:rPr lang="en-US" altLang="zh-CN" dirty="0"/>
              <a:t>Similar to that of </a:t>
            </a:r>
            <a:r>
              <a:rPr lang="en-US" altLang="zh-CN" dirty="0" err="1"/>
              <a:t>WindowBuilder</a:t>
            </a:r>
            <a:r>
              <a:rPr lang="en-US" altLang="zh-CN" dirty="0"/>
              <a:t>, you can select “Help” </a:t>
            </a:r>
            <a:r>
              <a:rPr lang="en-US" altLang="zh-CN" dirty="0">
                <a:sym typeface="Wingdings" panose="05000000000000000000" pitchFamily="2" charset="2"/>
              </a:rPr>
              <a:t> “Install New Software…”. Then click the dropdown list and select the first site.  </a:t>
            </a:r>
            <a:endParaRPr lang="zh-CN" altLang="en-US" dirty="0"/>
          </a:p>
        </p:txBody>
      </p:sp>
      <p:pic>
        <p:nvPicPr>
          <p:cNvPr id="4" name="图片 3">
            <a:extLst>
              <a:ext uri="{FF2B5EF4-FFF2-40B4-BE49-F238E27FC236}">
                <a16:creationId xmlns:a16="http://schemas.microsoft.com/office/drawing/2014/main" id="{7BDEFFE6-E1B5-4A41-8919-2A4FA843D1C5}"/>
              </a:ext>
            </a:extLst>
          </p:cNvPr>
          <p:cNvPicPr>
            <a:picLocks noChangeAspect="1"/>
          </p:cNvPicPr>
          <p:nvPr/>
        </p:nvPicPr>
        <p:blipFill>
          <a:blip r:embed="rId2"/>
          <a:stretch>
            <a:fillRect/>
          </a:stretch>
        </p:blipFill>
        <p:spPr>
          <a:xfrm>
            <a:off x="0" y="221079"/>
            <a:ext cx="9144000" cy="6636921"/>
          </a:xfrm>
          <a:prstGeom prst="rect">
            <a:avLst/>
          </a:prstGeom>
        </p:spPr>
      </p:pic>
    </p:spTree>
    <p:extLst>
      <p:ext uri="{BB962C8B-B14F-4D97-AF65-F5344CB8AC3E}">
        <p14:creationId xmlns:p14="http://schemas.microsoft.com/office/powerpoint/2010/main" val="106468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1246" y="1097279"/>
            <a:ext cx="8216705" cy="5634442"/>
          </a:xfrm>
        </p:spPr>
        <p:txBody>
          <a:bodyPr/>
          <a:lstStyle/>
          <a:p>
            <a:pPr indent="-360000">
              <a:buFont typeface="Wingdings" panose="05000000000000000000" pitchFamily="2" charset="2"/>
              <a:buChar char="u"/>
            </a:pPr>
            <a:r>
              <a:rPr lang="en-US" altLang="zh-CN" dirty="0"/>
              <a:t>Understand JavaFX’s concepts of a stage, a scene, a node, and a scene graph</a:t>
            </a:r>
          </a:p>
          <a:p>
            <a:pPr indent="-360000">
              <a:buFont typeface="Wingdings" panose="05000000000000000000" pitchFamily="2" charset="2"/>
              <a:buChar char="u"/>
            </a:pPr>
            <a:r>
              <a:rPr lang="en-US" altLang="zh-CN" dirty="0"/>
              <a:t>Know the JavaFX life-cycle methods</a:t>
            </a:r>
          </a:p>
          <a:p>
            <a:pPr indent="-360000">
              <a:buFont typeface="Wingdings" panose="05000000000000000000" pitchFamily="2" charset="2"/>
              <a:buChar char="u"/>
            </a:pPr>
            <a:r>
              <a:rPr lang="en-US" altLang="zh-CN" dirty="0"/>
              <a:t>Know the general form of a JavaFX application</a:t>
            </a:r>
          </a:p>
          <a:p>
            <a:pPr indent="-360000">
              <a:buFont typeface="Wingdings" panose="05000000000000000000" pitchFamily="2" charset="2"/>
              <a:buChar char="u"/>
            </a:pPr>
            <a:r>
              <a:rPr lang="en-US" altLang="zh-CN" dirty="0"/>
              <a:t>Understand how to launch a JavaFX application</a:t>
            </a:r>
          </a:p>
          <a:p>
            <a:pPr indent="-360000">
              <a:buFont typeface="Wingdings" panose="05000000000000000000" pitchFamily="2" charset="2"/>
              <a:buChar char="u"/>
            </a:pPr>
            <a:r>
              <a:rPr lang="en-US" altLang="zh-CN" dirty="0"/>
              <a:t>Create a </a:t>
            </a:r>
            <a:r>
              <a:rPr lang="en-US" altLang="zh-CN" b="1" dirty="0"/>
              <a:t>Label</a:t>
            </a:r>
          </a:p>
          <a:p>
            <a:pPr indent="-360000">
              <a:buFont typeface="Wingdings" panose="05000000000000000000" pitchFamily="2" charset="2"/>
              <a:buChar char="u"/>
            </a:pPr>
            <a:r>
              <a:rPr lang="en-US" altLang="zh-CN" dirty="0"/>
              <a:t>Use </a:t>
            </a:r>
            <a:r>
              <a:rPr lang="en-US" altLang="zh-CN" b="1" dirty="0"/>
              <a:t>Button</a:t>
            </a:r>
          </a:p>
          <a:p>
            <a:pPr indent="-360000">
              <a:buFont typeface="Wingdings" panose="05000000000000000000" pitchFamily="2" charset="2"/>
              <a:buChar char="u"/>
            </a:pPr>
            <a:r>
              <a:rPr lang="en-US" altLang="zh-CN" dirty="0"/>
              <a:t>Handle events</a:t>
            </a:r>
          </a:p>
          <a:p>
            <a:pPr indent="-360000">
              <a:buFont typeface="Wingdings" panose="05000000000000000000" pitchFamily="2" charset="2"/>
              <a:buChar char="u"/>
            </a:pPr>
            <a:r>
              <a:rPr lang="en-US" altLang="zh-CN" dirty="0"/>
              <a:t>Use </a:t>
            </a:r>
            <a:r>
              <a:rPr lang="en-US" altLang="zh-CN" b="1" dirty="0" err="1"/>
              <a:t>CheckBox</a:t>
            </a:r>
            <a:endParaRPr lang="en-US" altLang="zh-CN" b="1" dirty="0"/>
          </a:p>
          <a:p>
            <a:pPr indent="-360000">
              <a:buFont typeface="Wingdings" panose="05000000000000000000" pitchFamily="2" charset="2"/>
              <a:buChar char="u"/>
            </a:pPr>
            <a:r>
              <a:rPr lang="en-US" altLang="zh-CN" dirty="0"/>
              <a:t>Work with </a:t>
            </a:r>
            <a:r>
              <a:rPr lang="en-US" altLang="zh-CN" b="1" dirty="0" err="1"/>
              <a:t>ListView</a:t>
            </a:r>
            <a:endParaRPr lang="en-US" altLang="zh-CN" b="1" dirty="0"/>
          </a:p>
          <a:p>
            <a:pPr indent="-360000">
              <a:buFont typeface="Wingdings" panose="05000000000000000000" pitchFamily="2" charset="2"/>
              <a:buChar char="u"/>
            </a:pPr>
            <a:r>
              <a:rPr lang="en-US" altLang="zh-CN" dirty="0"/>
              <a:t>Create a </a:t>
            </a:r>
            <a:r>
              <a:rPr lang="en-US" altLang="zh-CN" b="1" dirty="0" err="1"/>
              <a:t>TextField</a:t>
            </a:r>
            <a:endParaRPr lang="en-US" altLang="zh-CN" b="1" dirty="0"/>
          </a:p>
          <a:p>
            <a:pPr indent="-360000">
              <a:buFont typeface="Wingdings" panose="05000000000000000000" pitchFamily="2" charset="2"/>
              <a:buChar char="u"/>
            </a:pPr>
            <a:r>
              <a:rPr lang="en-US" altLang="zh-CN" dirty="0"/>
              <a:t>Add effects</a:t>
            </a:r>
          </a:p>
          <a:p>
            <a:pPr indent="-360000">
              <a:buFont typeface="Wingdings" panose="05000000000000000000" pitchFamily="2" charset="2"/>
              <a:buChar char="u"/>
            </a:pPr>
            <a:r>
              <a:rPr lang="en-US" altLang="zh-CN" dirty="0"/>
              <a:t>Apply transforms</a:t>
            </a:r>
            <a:br>
              <a:rPr lang="en-US" altLang="zh-CN" sz="2800" dirty="0"/>
            </a:br>
            <a:endParaRPr lang="zh-CN" altLang="en-US" sz="2800" dirty="0"/>
          </a:p>
          <a:p>
            <a:pPr indent="-360000">
              <a:buFont typeface="Wingdings" panose="05000000000000000000" pitchFamily="2" charset="2"/>
              <a:buChar char="u"/>
            </a:pPr>
            <a:endParaRPr lang="en-US" altLang="zh-CN" sz="2800" dirty="0"/>
          </a:p>
        </p:txBody>
      </p:sp>
      <p:sp>
        <p:nvSpPr>
          <p:cNvPr id="4" name="Rectangle 3"/>
          <p:cNvSpPr>
            <a:spLocks noGrp="1" noChangeArrowheads="1"/>
          </p:cNvSpPr>
          <p:nvPr>
            <p:ph type="title"/>
          </p:nvPr>
        </p:nvSpPr>
        <p:spPr>
          <a:xfrm>
            <a:off x="946244" y="126279"/>
            <a:ext cx="6946711" cy="685800"/>
          </a:xfrm>
        </p:spPr>
        <p:txBody>
          <a:bodyPr/>
          <a:lstStyle/>
          <a:p>
            <a:pPr eaLnBrk="1" hangingPunct="1"/>
            <a:r>
              <a:rPr lang="en-US" altLang="zh-CN" sz="4400" b="1" dirty="0"/>
              <a:t>Key Skills &amp; Concepts</a:t>
            </a:r>
            <a:endParaRPr lang="zh-CN" altLang="en-US" sz="4400" b="1" dirty="0"/>
          </a:p>
        </p:txBody>
      </p:sp>
    </p:spTree>
    <p:extLst>
      <p:ext uri="{BB962C8B-B14F-4D97-AF65-F5344CB8AC3E}">
        <p14:creationId xmlns:p14="http://schemas.microsoft.com/office/powerpoint/2010/main" val="2442557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EC8E58-450A-4A09-9952-23D936E74FB8}"/>
              </a:ext>
            </a:extLst>
          </p:cNvPr>
          <p:cNvSpPr>
            <a:spLocks noGrp="1"/>
          </p:cNvSpPr>
          <p:nvPr>
            <p:ph type="title"/>
          </p:nvPr>
        </p:nvSpPr>
        <p:spPr/>
        <p:txBody>
          <a:bodyPr/>
          <a:lstStyle/>
          <a:p>
            <a:r>
              <a:rPr lang="en-US" altLang="zh-CN" b="1" dirty="0">
                <a:solidFill>
                  <a:srgbClr val="FF0000"/>
                </a:solidFill>
              </a:rPr>
              <a:t>Install e(</a:t>
            </a:r>
            <a:r>
              <a:rPr lang="en-US" altLang="zh-CN" b="1" dirty="0" err="1">
                <a:solidFill>
                  <a:srgbClr val="FF0000"/>
                </a:solidFill>
              </a:rPr>
              <a:t>fx</a:t>
            </a:r>
            <a:r>
              <a:rPr lang="en-US" altLang="zh-CN" b="1" dirty="0">
                <a:solidFill>
                  <a:srgbClr val="FF0000"/>
                </a:solidFill>
              </a:rPr>
              <a:t>)</a:t>
            </a:r>
            <a:r>
              <a:rPr lang="en-US" altLang="zh-CN" b="1" dirty="0" err="1">
                <a:solidFill>
                  <a:srgbClr val="FF0000"/>
                </a:solidFill>
              </a:rPr>
              <a:t>clipse</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127640AC-CB42-4098-9C0E-BF72CE62D220}"/>
              </a:ext>
            </a:extLst>
          </p:cNvPr>
          <p:cNvSpPr>
            <a:spLocks noGrp="1"/>
          </p:cNvSpPr>
          <p:nvPr>
            <p:ph idx="1"/>
          </p:nvPr>
        </p:nvSpPr>
        <p:spPr/>
        <p:txBody>
          <a:bodyPr/>
          <a:lstStyle/>
          <a:p>
            <a:r>
              <a:rPr lang="en-US" altLang="zh-CN" dirty="0"/>
              <a:t>Select “General Purpose Tools” and you will find the “e(</a:t>
            </a:r>
            <a:r>
              <a:rPr lang="en-US" altLang="zh-CN" dirty="0" err="1"/>
              <a:t>fx</a:t>
            </a:r>
            <a:r>
              <a:rPr lang="en-US" altLang="zh-CN" dirty="0"/>
              <a:t>)</a:t>
            </a:r>
            <a:r>
              <a:rPr lang="en-US" altLang="zh-CN" dirty="0" err="1"/>
              <a:t>clipse</a:t>
            </a:r>
            <a:r>
              <a:rPr lang="en-US" altLang="zh-CN" dirty="0"/>
              <a:t>-IDE” in it. Tick on it, and click “Next”. The following processes are exactly same as that of “</a:t>
            </a:r>
            <a:r>
              <a:rPr lang="en-US" altLang="zh-CN" dirty="0" err="1"/>
              <a:t>WindowBuilder</a:t>
            </a:r>
            <a:r>
              <a:rPr lang="en-US" altLang="zh-CN" dirty="0"/>
              <a:t>”.</a:t>
            </a:r>
          </a:p>
          <a:p>
            <a:r>
              <a:rPr lang="en-US" altLang="zh-CN" dirty="0"/>
              <a:t>When finished installing, restart Eclipse and then you can check it in “Window” </a:t>
            </a:r>
            <a:r>
              <a:rPr lang="en-US" altLang="zh-CN" dirty="0">
                <a:sym typeface="Wingdings" panose="05000000000000000000" pitchFamily="2" charset="2"/>
              </a:rPr>
              <a:t> “Preferences”.</a:t>
            </a:r>
            <a:endParaRPr lang="zh-CN" altLang="en-US" dirty="0"/>
          </a:p>
        </p:txBody>
      </p:sp>
    </p:spTree>
    <p:extLst>
      <p:ext uri="{BB962C8B-B14F-4D97-AF65-F5344CB8AC3E}">
        <p14:creationId xmlns:p14="http://schemas.microsoft.com/office/powerpoint/2010/main" val="3796357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61E93-8801-4CF4-B3FD-86F7BE73DBEA}"/>
              </a:ext>
            </a:extLst>
          </p:cNvPr>
          <p:cNvSpPr>
            <a:spLocks noGrp="1"/>
          </p:cNvSpPr>
          <p:nvPr>
            <p:ph type="title"/>
          </p:nvPr>
        </p:nvSpPr>
        <p:spPr/>
        <p:txBody>
          <a:bodyPr/>
          <a:lstStyle/>
          <a:p>
            <a:r>
              <a:rPr lang="en-US" altLang="zh-CN" b="1" dirty="0">
                <a:solidFill>
                  <a:srgbClr val="FF0000"/>
                </a:solidFill>
              </a:rPr>
              <a:t>Create a JavaFX Project</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B7AA70DE-39AA-481E-8510-2E93BA9E6852}"/>
              </a:ext>
            </a:extLst>
          </p:cNvPr>
          <p:cNvSpPr>
            <a:spLocks noGrp="1"/>
          </p:cNvSpPr>
          <p:nvPr>
            <p:ph idx="1"/>
          </p:nvPr>
        </p:nvSpPr>
        <p:spPr/>
        <p:txBody>
          <a:bodyPr/>
          <a:lstStyle/>
          <a:p>
            <a:r>
              <a:rPr lang="en-US" altLang="zh-CN" dirty="0"/>
              <a:t>You may click “File” </a:t>
            </a:r>
            <a:r>
              <a:rPr lang="en-US" altLang="zh-CN" dirty="0">
                <a:sym typeface="Wingdings" panose="05000000000000000000" pitchFamily="2" charset="2"/>
              </a:rPr>
              <a:t> “New”  “Other…”. In the popup dialog, expand “Java FX”, then you will find “JavaFX Project”.</a:t>
            </a:r>
          </a:p>
          <a:p>
            <a:r>
              <a:rPr lang="en-US" altLang="zh-CN" dirty="0">
                <a:sym typeface="Wingdings" panose="05000000000000000000" pitchFamily="2" charset="2"/>
              </a:rPr>
              <a:t>The “JavaFX Project” is actually a “Java Project” which automatically import the JavaFX libraries and generate some code in the </a:t>
            </a:r>
            <a:r>
              <a:rPr lang="en-US" altLang="zh-CN" b="1" dirty="0">
                <a:sym typeface="Wingdings" panose="05000000000000000000" pitchFamily="2" charset="2"/>
              </a:rPr>
              <a:t>start() </a:t>
            </a:r>
            <a:r>
              <a:rPr lang="en-US" altLang="zh-CN" dirty="0">
                <a:sym typeface="Wingdings" panose="05000000000000000000" pitchFamily="2" charset="2"/>
              </a:rPr>
              <a:t>method.</a:t>
            </a:r>
            <a:endParaRPr lang="zh-CN" altLang="en-US" dirty="0"/>
          </a:p>
        </p:txBody>
      </p:sp>
    </p:spTree>
    <p:extLst>
      <p:ext uri="{BB962C8B-B14F-4D97-AF65-F5344CB8AC3E}">
        <p14:creationId xmlns:p14="http://schemas.microsoft.com/office/powerpoint/2010/main" val="4214560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BDCF8C-1744-4D70-BD0E-7E25C8FB8C3E}"/>
              </a:ext>
            </a:extLst>
          </p:cNvPr>
          <p:cNvSpPr>
            <a:spLocks noGrp="1"/>
          </p:cNvSpPr>
          <p:nvPr>
            <p:ph type="title"/>
          </p:nvPr>
        </p:nvSpPr>
        <p:spPr/>
        <p:txBody>
          <a:bodyPr/>
          <a:lstStyle/>
          <a:p>
            <a:r>
              <a:rPr lang="en-US" altLang="zh-CN" b="1" dirty="0">
                <a:solidFill>
                  <a:srgbClr val="FF0000"/>
                </a:solidFill>
              </a:rPr>
              <a:t>Create a JavaFX Class</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6D124243-5AC2-4611-AAE4-2541E13A96E4}"/>
              </a:ext>
            </a:extLst>
          </p:cNvPr>
          <p:cNvSpPr>
            <a:spLocks noGrp="1"/>
          </p:cNvSpPr>
          <p:nvPr>
            <p:ph idx="1"/>
          </p:nvPr>
        </p:nvSpPr>
        <p:spPr/>
        <p:txBody>
          <a:bodyPr/>
          <a:lstStyle/>
          <a:p>
            <a:r>
              <a:rPr lang="en-US" altLang="zh-CN" dirty="0"/>
              <a:t>Sometimes, you don’t like the package “application” created for you. So you can simply create a JavaFX class by expanding “JavaFX” </a:t>
            </a:r>
            <a:r>
              <a:rPr lang="en-US" altLang="zh-CN" dirty="0">
                <a:sym typeface="Wingdings" panose="05000000000000000000" pitchFamily="2" charset="2"/>
              </a:rPr>
              <a:t></a:t>
            </a:r>
            <a:r>
              <a:rPr lang="en-US" altLang="zh-CN" dirty="0"/>
              <a:t> “Classes” </a:t>
            </a:r>
            <a:r>
              <a:rPr lang="en-US" altLang="zh-CN" dirty="0">
                <a:sym typeface="Wingdings" panose="05000000000000000000" pitchFamily="2" charset="2"/>
              </a:rPr>
              <a:t> “JavaFX Main Class” in an ordinary Java Project. </a:t>
            </a:r>
          </a:p>
          <a:p>
            <a:r>
              <a:rPr lang="en-US" altLang="zh-CN" dirty="0">
                <a:sym typeface="Wingdings" panose="05000000000000000000" pitchFamily="2" charset="2"/>
              </a:rPr>
              <a:t>It will generate a clean class that extends Application class with </a:t>
            </a:r>
            <a:r>
              <a:rPr lang="en-US" altLang="zh-CN" b="1" dirty="0">
                <a:sym typeface="Wingdings" panose="05000000000000000000" pitchFamily="2" charset="2"/>
              </a:rPr>
              <a:t>start() </a:t>
            </a:r>
            <a:r>
              <a:rPr lang="en-US" altLang="zh-CN" dirty="0">
                <a:sym typeface="Wingdings" panose="05000000000000000000" pitchFamily="2" charset="2"/>
              </a:rPr>
              <a:t>method.</a:t>
            </a:r>
            <a:endParaRPr lang="zh-CN" altLang="en-US" dirty="0"/>
          </a:p>
        </p:txBody>
      </p:sp>
    </p:spTree>
    <p:extLst>
      <p:ext uri="{BB962C8B-B14F-4D97-AF65-F5344CB8AC3E}">
        <p14:creationId xmlns:p14="http://schemas.microsoft.com/office/powerpoint/2010/main" val="1575271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8692D-E953-4990-AD0D-4B82A0E519E6}"/>
              </a:ext>
            </a:extLst>
          </p:cNvPr>
          <p:cNvSpPr>
            <a:spLocks noGrp="1"/>
          </p:cNvSpPr>
          <p:nvPr>
            <p:ph type="title"/>
          </p:nvPr>
        </p:nvSpPr>
        <p:spPr/>
        <p:txBody>
          <a:bodyPr/>
          <a:lstStyle/>
          <a:p>
            <a:r>
              <a:rPr lang="en-US" altLang="zh-CN" b="1" dirty="0"/>
              <a:t>A Simple JavaFX Control: Label</a:t>
            </a:r>
            <a:endParaRPr lang="zh-CN" altLang="en-US" dirty="0"/>
          </a:p>
        </p:txBody>
      </p:sp>
      <p:sp>
        <p:nvSpPr>
          <p:cNvPr id="3" name="内容占位符 2">
            <a:extLst>
              <a:ext uri="{FF2B5EF4-FFF2-40B4-BE49-F238E27FC236}">
                <a16:creationId xmlns:a16="http://schemas.microsoft.com/office/drawing/2014/main" id="{38A33009-AB86-4F5A-BCF4-7A35E72D509B}"/>
              </a:ext>
            </a:extLst>
          </p:cNvPr>
          <p:cNvSpPr>
            <a:spLocks noGrp="1"/>
          </p:cNvSpPr>
          <p:nvPr>
            <p:ph idx="1"/>
          </p:nvPr>
        </p:nvSpPr>
        <p:spPr/>
        <p:txBody>
          <a:bodyPr/>
          <a:lstStyle/>
          <a:p>
            <a:r>
              <a:rPr lang="en-US" altLang="zh-CN" dirty="0"/>
              <a:t>The JavaFX label is an instance of the </a:t>
            </a:r>
            <a:r>
              <a:rPr lang="en-US" altLang="zh-CN" b="1" dirty="0"/>
              <a:t>Label </a:t>
            </a:r>
            <a:r>
              <a:rPr lang="en-US" altLang="zh-CN" dirty="0"/>
              <a:t>class, you can call its constructor like this:</a:t>
            </a:r>
          </a:p>
          <a:p>
            <a:pPr lvl="1"/>
            <a:r>
              <a:rPr lang="en-US" altLang="zh-CN" dirty="0"/>
              <a:t>Label(String </a:t>
            </a:r>
            <a:r>
              <a:rPr lang="en-US" altLang="zh-CN" i="1" dirty="0"/>
              <a:t>str</a:t>
            </a:r>
            <a:r>
              <a:rPr lang="en-US" altLang="zh-CN" dirty="0"/>
              <a:t>)</a:t>
            </a:r>
          </a:p>
          <a:p>
            <a:r>
              <a:rPr lang="en-US" altLang="zh-CN" dirty="0"/>
              <a:t>The string that is displayed is specified by </a:t>
            </a:r>
            <a:r>
              <a:rPr lang="en-US" altLang="zh-CN" i="1" dirty="0"/>
              <a:t>str</a:t>
            </a:r>
            <a:r>
              <a:rPr lang="en-US" altLang="zh-CN" dirty="0"/>
              <a:t>.</a:t>
            </a:r>
            <a:endParaRPr lang="zh-CN" altLang="en-US" dirty="0"/>
          </a:p>
        </p:txBody>
      </p:sp>
    </p:spTree>
    <p:extLst>
      <p:ext uri="{BB962C8B-B14F-4D97-AF65-F5344CB8AC3E}">
        <p14:creationId xmlns:p14="http://schemas.microsoft.com/office/powerpoint/2010/main" val="4024274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DEF6B-4E3D-4EE6-8057-F4FA38FB6BB6}"/>
              </a:ext>
            </a:extLst>
          </p:cNvPr>
          <p:cNvSpPr>
            <a:spLocks noGrp="1"/>
          </p:cNvSpPr>
          <p:nvPr>
            <p:ph type="title"/>
          </p:nvPr>
        </p:nvSpPr>
        <p:spPr/>
        <p:txBody>
          <a:bodyPr/>
          <a:lstStyle/>
          <a:p>
            <a:r>
              <a:rPr lang="en-US" altLang="zh-CN" b="1" dirty="0"/>
              <a:t>Add the Label to a Scene</a:t>
            </a:r>
            <a:endParaRPr lang="zh-CN" altLang="en-US" b="1" dirty="0"/>
          </a:p>
        </p:txBody>
      </p:sp>
      <p:sp>
        <p:nvSpPr>
          <p:cNvPr id="3" name="内容占位符 2">
            <a:extLst>
              <a:ext uri="{FF2B5EF4-FFF2-40B4-BE49-F238E27FC236}">
                <a16:creationId xmlns:a16="http://schemas.microsoft.com/office/drawing/2014/main" id="{C4FCBD7B-CFA3-4546-B424-8E5E582384A7}"/>
              </a:ext>
            </a:extLst>
          </p:cNvPr>
          <p:cNvSpPr>
            <a:spLocks noGrp="1"/>
          </p:cNvSpPr>
          <p:nvPr>
            <p:ph idx="1"/>
          </p:nvPr>
        </p:nvSpPr>
        <p:spPr/>
        <p:txBody>
          <a:bodyPr/>
          <a:lstStyle/>
          <a:p>
            <a:r>
              <a:rPr lang="en-US" altLang="zh-CN" dirty="0"/>
              <a:t>Once you have created a label (or any other control) it must be added to the scene’s content, which means adding it to the scene graph. </a:t>
            </a:r>
          </a:p>
          <a:p>
            <a:r>
              <a:rPr lang="en-US" altLang="zh-CN" dirty="0"/>
              <a:t>To do this, you will first call </a:t>
            </a:r>
            <a:r>
              <a:rPr lang="en-US" altLang="zh-CN" b="1" dirty="0" err="1"/>
              <a:t>getChildren</a:t>
            </a:r>
            <a:r>
              <a:rPr lang="en-US" altLang="zh-CN" b="1" dirty="0"/>
              <a:t>( ) </a:t>
            </a:r>
            <a:r>
              <a:rPr lang="en-US" altLang="zh-CN" dirty="0"/>
              <a:t>on the root node of the scene graph. It returns a list of the child nodes in the form of an </a:t>
            </a:r>
            <a:r>
              <a:rPr lang="en-US" altLang="zh-CN" b="1" dirty="0" err="1"/>
              <a:t>ObservableList</a:t>
            </a:r>
            <a:r>
              <a:rPr lang="en-US" altLang="zh-CN" b="1" dirty="0"/>
              <a:t>&lt;Node&gt;</a:t>
            </a:r>
            <a:r>
              <a:rPr lang="en-US" altLang="zh-CN" dirty="0"/>
              <a:t>.</a:t>
            </a:r>
          </a:p>
          <a:p>
            <a:r>
              <a:rPr lang="en-US" altLang="zh-CN" b="1" dirty="0" err="1"/>
              <a:t>ObservableList</a:t>
            </a:r>
            <a:r>
              <a:rPr lang="en-US" altLang="zh-CN" b="1" dirty="0"/>
              <a:t> </a:t>
            </a:r>
            <a:r>
              <a:rPr lang="en-US" altLang="zh-CN" dirty="0"/>
              <a:t>is packaged in </a:t>
            </a:r>
            <a:r>
              <a:rPr lang="en-US" altLang="zh-CN" b="1" dirty="0" err="1"/>
              <a:t>javafx.collections</a:t>
            </a:r>
            <a:r>
              <a:rPr lang="en-US" altLang="zh-CN" dirty="0"/>
              <a:t>, and it inherits </a:t>
            </a:r>
            <a:r>
              <a:rPr lang="en-US" altLang="zh-CN" b="1" dirty="0" err="1"/>
              <a:t>java.util.List</a:t>
            </a:r>
            <a:r>
              <a:rPr lang="en-US" altLang="zh-CN" dirty="0"/>
              <a:t>, so it is similar to </a:t>
            </a:r>
            <a:r>
              <a:rPr lang="en-US" altLang="zh-CN" b="1" dirty="0" err="1"/>
              <a:t>ArrayList</a:t>
            </a:r>
            <a:r>
              <a:rPr lang="en-US" altLang="zh-CN" dirty="0"/>
              <a:t>, and you can use the </a:t>
            </a:r>
            <a:r>
              <a:rPr lang="en-US" altLang="zh-CN" b="1" dirty="0"/>
              <a:t>add() </a:t>
            </a:r>
            <a:r>
              <a:rPr lang="en-US" altLang="zh-CN" dirty="0"/>
              <a:t>method to do this.</a:t>
            </a:r>
            <a:endParaRPr lang="zh-CN" altLang="en-US" dirty="0"/>
          </a:p>
        </p:txBody>
      </p:sp>
    </p:spTree>
    <p:extLst>
      <p:ext uri="{BB962C8B-B14F-4D97-AF65-F5344CB8AC3E}">
        <p14:creationId xmlns:p14="http://schemas.microsoft.com/office/powerpoint/2010/main" val="1132756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BD4CE26-DA51-445E-B86F-1ACCFF9C0D9B}"/>
              </a:ext>
            </a:extLst>
          </p:cNvPr>
          <p:cNvSpPr/>
          <p:nvPr/>
        </p:nvSpPr>
        <p:spPr>
          <a:xfrm>
            <a:off x="590844" y="1305341"/>
            <a:ext cx="6414867" cy="4247317"/>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JavaFXLabelDemo</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extends</a:t>
            </a:r>
            <a:r>
              <a:rPr lang="en-US" altLang="zh-CN" b="1" dirty="0">
                <a:solidFill>
                  <a:srgbClr val="000000"/>
                </a:solidFill>
                <a:latin typeface="Calibri" panose="020F0502020204030204" pitchFamily="34" charset="0"/>
              </a:rPr>
              <a:t> Application {</a:t>
            </a:r>
          </a:p>
          <a:p>
            <a:r>
              <a:rPr lang="en-US" altLang="zh-CN" dirty="0">
                <a:solidFill>
                  <a:srgbClr val="646464"/>
                </a:solidFill>
                <a:latin typeface="Calibri" panose="020F0502020204030204" pitchFamily="34" charset="0"/>
              </a:rPr>
              <a:t>  @Override</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start(Stage </a:t>
            </a:r>
            <a:r>
              <a:rPr lang="en-US" altLang="zh-CN" b="1" dirty="0" err="1">
                <a:solidFill>
                  <a:srgbClr val="6A3E3E"/>
                </a:solidFill>
                <a:latin typeface="Calibri" panose="020F0502020204030204" pitchFamily="34" charset="0"/>
              </a:rPr>
              <a:t>primaryStage</a:t>
            </a:r>
            <a:r>
              <a:rPr lang="en-US" altLang="zh-CN" b="1" dirty="0">
                <a:solidFill>
                  <a:srgbClr val="000000"/>
                </a:solidFill>
                <a:latin typeface="Calibri" panose="020F0502020204030204" pitchFamily="34" charset="0"/>
              </a:rPr>
              <a:t>) {</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primaryStage</a:t>
            </a:r>
            <a:r>
              <a:rPr lang="en-US" altLang="zh-CN" dirty="0" err="1">
                <a:solidFill>
                  <a:srgbClr val="000000"/>
                </a:solidFill>
                <a:latin typeface="Calibri" panose="020F0502020204030204" pitchFamily="34" charset="0"/>
              </a:rPr>
              <a:t>.setTitle</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"Use a JavaFX label."</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FlowPane</a:t>
            </a:r>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rootNode</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FlowPane</a:t>
            </a:r>
            <a:r>
              <a:rPr lang="en-US" altLang="zh-CN" b="1" dirty="0">
                <a:solidFill>
                  <a:srgbClr val="000000"/>
                </a:solidFill>
                <a:latin typeface="Calibri" panose="020F0502020204030204" pitchFamily="34" charset="0"/>
              </a:rPr>
              <a:t>();</a:t>
            </a:r>
          </a:p>
          <a:p>
            <a:r>
              <a:rPr lang="nn-NO" altLang="zh-CN" dirty="0">
                <a:solidFill>
                  <a:srgbClr val="000000"/>
                </a:solidFill>
                <a:latin typeface="Calibri" panose="020F0502020204030204" pitchFamily="34" charset="0"/>
              </a:rPr>
              <a:t>    Scene </a:t>
            </a:r>
            <a:r>
              <a:rPr lang="nn-NO" altLang="zh-CN" dirty="0">
                <a:solidFill>
                  <a:srgbClr val="6A3E3E"/>
                </a:solidFill>
                <a:latin typeface="Calibri" panose="020F0502020204030204" pitchFamily="34" charset="0"/>
              </a:rPr>
              <a:t>myScene</a:t>
            </a:r>
            <a:r>
              <a:rPr lang="nn-NO" altLang="zh-CN" dirty="0">
                <a:solidFill>
                  <a:srgbClr val="000000"/>
                </a:solidFill>
                <a:latin typeface="Calibri" panose="020F0502020204030204" pitchFamily="34" charset="0"/>
              </a:rPr>
              <a:t> = </a:t>
            </a:r>
            <a:r>
              <a:rPr lang="nn-NO" altLang="zh-CN" b="1" dirty="0">
                <a:solidFill>
                  <a:srgbClr val="7F0055"/>
                </a:solidFill>
                <a:latin typeface="Calibri" panose="020F0502020204030204" pitchFamily="34" charset="0"/>
              </a:rPr>
              <a:t>new</a:t>
            </a:r>
            <a:r>
              <a:rPr lang="nn-NO" altLang="zh-CN" b="1" dirty="0">
                <a:solidFill>
                  <a:srgbClr val="000000"/>
                </a:solidFill>
                <a:latin typeface="Calibri" panose="020F0502020204030204" pitchFamily="34" charset="0"/>
              </a:rPr>
              <a:t> Scene(</a:t>
            </a:r>
            <a:r>
              <a:rPr lang="nn-NO" altLang="zh-CN" b="1" dirty="0">
                <a:solidFill>
                  <a:srgbClr val="6A3E3E"/>
                </a:solidFill>
                <a:latin typeface="Calibri" panose="020F0502020204030204" pitchFamily="34" charset="0"/>
              </a:rPr>
              <a:t>rootNode</a:t>
            </a:r>
            <a:r>
              <a:rPr lang="nn-NO" altLang="zh-CN" b="1" dirty="0">
                <a:solidFill>
                  <a:srgbClr val="000000"/>
                </a:solidFill>
                <a:latin typeface="Calibri" panose="020F0502020204030204" pitchFamily="34" charset="0"/>
              </a:rPr>
              <a:t>,300,200);</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primaryStage</a:t>
            </a:r>
            <a:r>
              <a:rPr lang="en-US" altLang="zh-CN" dirty="0" err="1">
                <a:solidFill>
                  <a:srgbClr val="000000"/>
                </a:solidFill>
                <a:latin typeface="Calibri" panose="020F0502020204030204" pitchFamily="34" charset="0"/>
              </a:rPr>
              <a:t>.setScene</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myScene</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Label </a:t>
            </a:r>
            <a:r>
              <a:rPr lang="en-US" altLang="zh-CN" dirty="0" err="1">
                <a:solidFill>
                  <a:srgbClr val="6A3E3E"/>
                </a:solidFill>
                <a:latin typeface="Calibri" panose="020F0502020204030204" pitchFamily="34" charset="0"/>
              </a:rPr>
              <a:t>myLabel</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Label(</a:t>
            </a:r>
            <a:r>
              <a:rPr lang="en-US" altLang="zh-CN" b="1" dirty="0">
                <a:solidFill>
                  <a:srgbClr val="2A00FF"/>
                </a:solidFill>
                <a:latin typeface="Calibri" panose="020F0502020204030204" pitchFamily="34" charset="0"/>
              </a:rPr>
              <a:t>"JavaFX is a powerful GUI"</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rootNode</a:t>
            </a:r>
            <a:r>
              <a:rPr lang="en-US" altLang="zh-CN" dirty="0" err="1">
                <a:solidFill>
                  <a:srgbClr val="000000"/>
                </a:solidFill>
                <a:latin typeface="Calibri" panose="020F0502020204030204" pitchFamily="34" charset="0"/>
              </a:rPr>
              <a:t>.getChildren</a:t>
            </a:r>
            <a:r>
              <a:rPr lang="en-US" altLang="zh-CN" dirty="0">
                <a:solidFill>
                  <a:srgbClr val="000000"/>
                </a:solidFill>
                <a:latin typeface="Calibri" panose="020F0502020204030204" pitchFamily="34" charset="0"/>
              </a:rPr>
              <a:t>().add(</a:t>
            </a:r>
            <a:r>
              <a:rPr lang="en-US" altLang="zh-CN" dirty="0" err="1">
                <a:solidFill>
                  <a:srgbClr val="6A3E3E"/>
                </a:solidFill>
                <a:latin typeface="Calibri" panose="020F0502020204030204" pitchFamily="34" charset="0"/>
              </a:rPr>
              <a:t>myLabel</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primaryStage</a:t>
            </a:r>
            <a:r>
              <a:rPr lang="en-US" altLang="zh-CN" dirty="0" err="1">
                <a:solidFill>
                  <a:srgbClr val="000000"/>
                </a:solidFill>
                <a:latin typeface="Calibri" panose="020F0502020204030204" pitchFamily="34" charset="0"/>
              </a:rPr>
              <a:t>.show</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i="1" dirty="0">
                <a:solidFill>
                  <a:srgbClr val="000000"/>
                </a:solidFill>
                <a:latin typeface="Calibri" panose="020F0502020204030204" pitchFamily="34" charset="0"/>
              </a:rPr>
              <a:t>    launch</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args</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685863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7D47B-C5A8-4082-88E3-77CF644AAE5C}"/>
              </a:ext>
            </a:extLst>
          </p:cNvPr>
          <p:cNvSpPr>
            <a:spLocks noGrp="1"/>
          </p:cNvSpPr>
          <p:nvPr>
            <p:ph type="title"/>
          </p:nvPr>
        </p:nvSpPr>
        <p:spPr/>
        <p:txBody>
          <a:bodyPr/>
          <a:lstStyle/>
          <a:p>
            <a:r>
              <a:rPr lang="en-US" altLang="zh-CN" b="1" dirty="0"/>
              <a:t>Using Buttons and Events</a:t>
            </a:r>
            <a:endParaRPr lang="zh-CN" altLang="en-US" dirty="0"/>
          </a:p>
        </p:txBody>
      </p:sp>
      <p:sp>
        <p:nvSpPr>
          <p:cNvPr id="3" name="内容占位符 2">
            <a:extLst>
              <a:ext uri="{FF2B5EF4-FFF2-40B4-BE49-F238E27FC236}">
                <a16:creationId xmlns:a16="http://schemas.microsoft.com/office/drawing/2014/main" id="{57FBF8D8-FE54-48FD-9F54-E6395005A96F}"/>
              </a:ext>
            </a:extLst>
          </p:cNvPr>
          <p:cNvSpPr>
            <a:spLocks noGrp="1"/>
          </p:cNvSpPr>
          <p:nvPr>
            <p:ph idx="1"/>
          </p:nvPr>
        </p:nvSpPr>
        <p:spPr/>
        <p:txBody>
          <a:bodyPr/>
          <a:lstStyle/>
          <a:p>
            <a:r>
              <a:rPr lang="en-US" altLang="zh-CN" dirty="0"/>
              <a:t>In many ways, event handling in JavaFX is similar to event handling in Swing as shown in the preceding chapter, but it’s more streamlined.</a:t>
            </a:r>
            <a:endParaRPr lang="zh-CN" altLang="en-US" dirty="0"/>
          </a:p>
        </p:txBody>
      </p:sp>
    </p:spTree>
    <p:extLst>
      <p:ext uri="{BB962C8B-B14F-4D97-AF65-F5344CB8AC3E}">
        <p14:creationId xmlns:p14="http://schemas.microsoft.com/office/powerpoint/2010/main" val="2709031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BB7-42F1-4458-BB09-4ACFFF238AA6}"/>
              </a:ext>
            </a:extLst>
          </p:cNvPr>
          <p:cNvSpPr>
            <a:spLocks noGrp="1"/>
          </p:cNvSpPr>
          <p:nvPr>
            <p:ph type="title"/>
          </p:nvPr>
        </p:nvSpPr>
        <p:spPr/>
        <p:txBody>
          <a:bodyPr/>
          <a:lstStyle/>
          <a:p>
            <a:r>
              <a:rPr lang="en-US" altLang="zh-CN" b="1" dirty="0"/>
              <a:t>Event Basics</a:t>
            </a:r>
            <a:endParaRPr lang="zh-CN" altLang="en-US" dirty="0"/>
          </a:p>
        </p:txBody>
      </p:sp>
      <p:sp>
        <p:nvSpPr>
          <p:cNvPr id="3" name="内容占位符 2">
            <a:extLst>
              <a:ext uri="{FF2B5EF4-FFF2-40B4-BE49-F238E27FC236}">
                <a16:creationId xmlns:a16="http://schemas.microsoft.com/office/drawing/2014/main" id="{F2FF449A-F1D8-4CD5-A69C-12C1BB7137D2}"/>
              </a:ext>
            </a:extLst>
          </p:cNvPr>
          <p:cNvSpPr>
            <a:spLocks noGrp="1"/>
          </p:cNvSpPr>
          <p:nvPr>
            <p:ph idx="1"/>
          </p:nvPr>
        </p:nvSpPr>
        <p:spPr/>
        <p:txBody>
          <a:bodyPr/>
          <a:lstStyle/>
          <a:p>
            <a:r>
              <a:rPr lang="en-US" altLang="zh-CN" dirty="0"/>
              <a:t>The base class for JavaFX events is the </a:t>
            </a:r>
            <a:r>
              <a:rPr lang="en-US" altLang="zh-CN" b="1" dirty="0"/>
              <a:t>Event </a:t>
            </a:r>
            <a:r>
              <a:rPr lang="en-US" altLang="zh-CN" dirty="0"/>
              <a:t>class, it inherits </a:t>
            </a:r>
            <a:r>
              <a:rPr lang="en-US" altLang="zh-CN" b="1" dirty="0" err="1"/>
              <a:t>java.util.EventObject</a:t>
            </a:r>
            <a:r>
              <a:rPr lang="en-US" altLang="zh-CN" dirty="0"/>
              <a:t>, Several subclasses of </a:t>
            </a:r>
            <a:r>
              <a:rPr lang="en-US" altLang="zh-CN" b="1" dirty="0"/>
              <a:t>Event </a:t>
            </a:r>
            <a:r>
              <a:rPr lang="en-US" altLang="zh-CN" dirty="0"/>
              <a:t>are defined. The one that we will use here is </a:t>
            </a:r>
            <a:r>
              <a:rPr lang="en-US" altLang="zh-CN" b="1" dirty="0" err="1"/>
              <a:t>ActionEvent</a:t>
            </a:r>
            <a:r>
              <a:rPr lang="en-US" altLang="zh-CN" dirty="0"/>
              <a:t>. It encapsulates action events generated by a button.</a:t>
            </a:r>
            <a:endParaRPr lang="zh-CN" altLang="en-US" dirty="0"/>
          </a:p>
        </p:txBody>
      </p:sp>
    </p:spTree>
    <p:extLst>
      <p:ext uri="{BB962C8B-B14F-4D97-AF65-F5344CB8AC3E}">
        <p14:creationId xmlns:p14="http://schemas.microsoft.com/office/powerpoint/2010/main" val="4286954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DCB14-4293-49DF-A664-1CC6556588B4}"/>
              </a:ext>
            </a:extLst>
          </p:cNvPr>
          <p:cNvSpPr>
            <a:spLocks noGrp="1"/>
          </p:cNvSpPr>
          <p:nvPr>
            <p:ph type="title"/>
          </p:nvPr>
        </p:nvSpPr>
        <p:spPr/>
        <p:txBody>
          <a:bodyPr/>
          <a:lstStyle/>
          <a:p>
            <a:r>
              <a:rPr lang="en-US" altLang="zh-CN" b="1" dirty="0"/>
              <a:t>Event Handling</a:t>
            </a:r>
            <a:endParaRPr lang="zh-CN" altLang="en-US" b="1" dirty="0"/>
          </a:p>
        </p:txBody>
      </p:sp>
      <p:sp>
        <p:nvSpPr>
          <p:cNvPr id="3" name="内容占位符 2">
            <a:extLst>
              <a:ext uri="{FF2B5EF4-FFF2-40B4-BE49-F238E27FC236}">
                <a16:creationId xmlns:a16="http://schemas.microsoft.com/office/drawing/2014/main" id="{35CCCB1D-94FB-43C0-AC43-43983461BF7C}"/>
              </a:ext>
            </a:extLst>
          </p:cNvPr>
          <p:cNvSpPr>
            <a:spLocks noGrp="1"/>
          </p:cNvSpPr>
          <p:nvPr>
            <p:ph idx="1"/>
          </p:nvPr>
        </p:nvSpPr>
        <p:spPr/>
        <p:txBody>
          <a:bodyPr/>
          <a:lstStyle/>
          <a:p>
            <a:r>
              <a:rPr lang="en-US" altLang="zh-CN" dirty="0"/>
              <a:t>Events are handled by implementing the </a:t>
            </a:r>
            <a:r>
              <a:rPr lang="en-US" altLang="zh-CN" b="1" dirty="0" err="1"/>
              <a:t>EventHandler</a:t>
            </a:r>
            <a:r>
              <a:rPr lang="en-US" altLang="zh-CN" b="1" dirty="0"/>
              <a:t> </a:t>
            </a:r>
            <a:r>
              <a:rPr lang="en-US" altLang="zh-CN" dirty="0"/>
              <a:t>interface, It is a generic interface with the following form:</a:t>
            </a:r>
          </a:p>
          <a:p>
            <a:pPr lvl="1"/>
            <a:r>
              <a:rPr lang="en-US" altLang="zh-CN" dirty="0"/>
              <a:t>Interface </a:t>
            </a:r>
            <a:r>
              <a:rPr lang="en-US" altLang="zh-CN" dirty="0" err="1"/>
              <a:t>EventHandler</a:t>
            </a:r>
            <a:r>
              <a:rPr lang="en-US" altLang="zh-CN" dirty="0"/>
              <a:t>&lt;T extends Event&gt;</a:t>
            </a:r>
          </a:p>
          <a:p>
            <a:r>
              <a:rPr lang="en-US" altLang="zh-CN" dirty="0"/>
              <a:t>Here, </a:t>
            </a:r>
            <a:r>
              <a:rPr lang="en-US" altLang="zh-CN" b="1" dirty="0"/>
              <a:t>T </a:t>
            </a:r>
            <a:r>
              <a:rPr lang="en-US" altLang="zh-CN" dirty="0"/>
              <a:t>specifies the type of event that the handler will handle. It defines one method, called </a:t>
            </a:r>
            <a:r>
              <a:rPr lang="en-US" altLang="zh-CN" b="1" dirty="0"/>
              <a:t>handle( )</a:t>
            </a:r>
            <a:r>
              <a:rPr lang="en-US" altLang="zh-CN" dirty="0"/>
              <a:t>, which receives the event object as a parameter. It is shown here:</a:t>
            </a:r>
          </a:p>
          <a:p>
            <a:pPr lvl="1"/>
            <a:r>
              <a:rPr lang="en-US" altLang="zh-CN" dirty="0"/>
              <a:t>void handle(T </a:t>
            </a:r>
            <a:r>
              <a:rPr lang="en-US" altLang="zh-CN" i="1" dirty="0" err="1"/>
              <a:t>eventObj</a:t>
            </a:r>
            <a:r>
              <a:rPr lang="en-US" altLang="zh-CN" dirty="0"/>
              <a:t>)</a:t>
            </a:r>
          </a:p>
          <a:p>
            <a:r>
              <a:rPr lang="en-US" altLang="zh-CN" dirty="0"/>
              <a:t>In this case, </a:t>
            </a:r>
            <a:r>
              <a:rPr lang="en-US" altLang="zh-CN" i="1" dirty="0" err="1"/>
              <a:t>eventObj</a:t>
            </a:r>
            <a:r>
              <a:rPr lang="en-US" altLang="zh-CN" i="1" dirty="0"/>
              <a:t> </a:t>
            </a:r>
            <a:r>
              <a:rPr lang="en-US" altLang="zh-CN" dirty="0"/>
              <a:t>is the event that was generated.</a:t>
            </a:r>
            <a:endParaRPr lang="zh-CN" altLang="en-US" dirty="0"/>
          </a:p>
        </p:txBody>
      </p:sp>
    </p:spTree>
    <p:extLst>
      <p:ext uri="{BB962C8B-B14F-4D97-AF65-F5344CB8AC3E}">
        <p14:creationId xmlns:p14="http://schemas.microsoft.com/office/powerpoint/2010/main" val="2009754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EFA40-D7D5-44F6-9BB2-01E26FB765DC}"/>
              </a:ext>
            </a:extLst>
          </p:cNvPr>
          <p:cNvSpPr>
            <a:spLocks noGrp="1"/>
          </p:cNvSpPr>
          <p:nvPr>
            <p:ph type="title"/>
          </p:nvPr>
        </p:nvSpPr>
        <p:spPr/>
        <p:txBody>
          <a:bodyPr/>
          <a:lstStyle/>
          <a:p>
            <a:r>
              <a:rPr lang="en-US" altLang="zh-CN" b="1" dirty="0"/>
              <a:t>Introducing the Button Control</a:t>
            </a:r>
            <a:endParaRPr lang="zh-CN" altLang="en-US" dirty="0"/>
          </a:p>
        </p:txBody>
      </p:sp>
      <p:sp>
        <p:nvSpPr>
          <p:cNvPr id="3" name="内容占位符 2">
            <a:extLst>
              <a:ext uri="{FF2B5EF4-FFF2-40B4-BE49-F238E27FC236}">
                <a16:creationId xmlns:a16="http://schemas.microsoft.com/office/drawing/2014/main" id="{50A7539D-FF8C-49A5-95BC-4D090DBBCB49}"/>
              </a:ext>
            </a:extLst>
          </p:cNvPr>
          <p:cNvSpPr>
            <a:spLocks noGrp="1"/>
          </p:cNvSpPr>
          <p:nvPr>
            <p:ph idx="1"/>
          </p:nvPr>
        </p:nvSpPr>
        <p:spPr/>
        <p:txBody>
          <a:bodyPr/>
          <a:lstStyle/>
          <a:p>
            <a:r>
              <a:rPr lang="en-US" altLang="zh-CN" dirty="0"/>
              <a:t>The </a:t>
            </a:r>
            <a:r>
              <a:rPr lang="en-US" altLang="zh-CN" b="1" dirty="0"/>
              <a:t>Button </a:t>
            </a:r>
            <a:r>
              <a:rPr lang="en-US" altLang="zh-CN" dirty="0"/>
              <a:t>constructor we will use is shown here:</a:t>
            </a:r>
          </a:p>
          <a:p>
            <a:pPr lvl="1"/>
            <a:r>
              <a:rPr lang="en-US" altLang="zh-CN" dirty="0"/>
              <a:t>Button(String </a:t>
            </a:r>
            <a:r>
              <a:rPr lang="en-US" altLang="zh-CN" i="1" dirty="0"/>
              <a:t>str</a:t>
            </a:r>
            <a:r>
              <a:rPr lang="en-US" altLang="zh-CN" dirty="0"/>
              <a:t>)</a:t>
            </a:r>
          </a:p>
          <a:p>
            <a:r>
              <a:rPr lang="en-US" altLang="zh-CN" dirty="0"/>
              <a:t>In this case, </a:t>
            </a:r>
            <a:r>
              <a:rPr lang="en-US" altLang="zh-CN" i="1" dirty="0"/>
              <a:t>str </a:t>
            </a:r>
            <a:r>
              <a:rPr lang="en-US" altLang="zh-CN" dirty="0"/>
              <a:t>is the message that is displayed in the button.</a:t>
            </a:r>
          </a:p>
          <a:p>
            <a:r>
              <a:rPr lang="en-US" altLang="zh-CN" dirty="0"/>
              <a:t>When a button is pressed, an </a:t>
            </a:r>
            <a:r>
              <a:rPr lang="en-US" altLang="zh-CN" b="1" dirty="0" err="1"/>
              <a:t>ActionEvent</a:t>
            </a:r>
            <a:r>
              <a:rPr lang="en-US" altLang="zh-CN" b="1" dirty="0"/>
              <a:t> </a:t>
            </a:r>
            <a:r>
              <a:rPr lang="en-US" altLang="zh-CN" dirty="0"/>
              <a:t>is generated. You can register a listener for this event by calling </a:t>
            </a:r>
            <a:r>
              <a:rPr lang="en-US" altLang="zh-CN" b="1" dirty="0" err="1"/>
              <a:t>setOnAction</a:t>
            </a:r>
            <a:r>
              <a:rPr lang="en-US" altLang="zh-CN" b="1" dirty="0"/>
              <a:t>( ) </a:t>
            </a:r>
            <a:r>
              <a:rPr lang="en-US" altLang="zh-CN" dirty="0"/>
              <a:t>on the button. It has this general form:</a:t>
            </a:r>
          </a:p>
          <a:p>
            <a:pPr lvl="1"/>
            <a:r>
              <a:rPr lang="en-US" altLang="zh-CN" dirty="0"/>
              <a:t>final void </a:t>
            </a:r>
            <a:r>
              <a:rPr lang="en-US" altLang="zh-CN" dirty="0" err="1"/>
              <a:t>setOnAction</a:t>
            </a:r>
            <a:r>
              <a:rPr lang="en-US" altLang="zh-CN" dirty="0"/>
              <a:t>(</a:t>
            </a:r>
            <a:r>
              <a:rPr lang="en-US" altLang="zh-CN" dirty="0" err="1"/>
              <a:t>EventHandler</a:t>
            </a:r>
            <a:r>
              <a:rPr lang="en-US" altLang="zh-CN" dirty="0"/>
              <a:t>&lt;</a:t>
            </a:r>
            <a:r>
              <a:rPr lang="en-US" altLang="zh-CN" dirty="0" err="1"/>
              <a:t>ActionEvent</a:t>
            </a:r>
            <a:r>
              <a:rPr lang="en-US" altLang="zh-CN" dirty="0"/>
              <a:t>&gt; </a:t>
            </a:r>
            <a:r>
              <a:rPr lang="en-US" altLang="zh-CN" i="1" dirty="0"/>
              <a:t>handler</a:t>
            </a:r>
            <a:r>
              <a:rPr lang="en-US" altLang="zh-CN" dirty="0"/>
              <a:t>)</a:t>
            </a:r>
          </a:p>
          <a:p>
            <a:r>
              <a:rPr lang="en-US" altLang="zh-CN" dirty="0"/>
              <a:t>Here, </a:t>
            </a:r>
            <a:r>
              <a:rPr lang="en-US" altLang="zh-CN" i="1" dirty="0"/>
              <a:t>handler </a:t>
            </a:r>
            <a:r>
              <a:rPr lang="en-US" altLang="zh-CN" dirty="0"/>
              <a:t>is the handler being registered.</a:t>
            </a:r>
            <a:endParaRPr lang="zh-CN" altLang="en-US" dirty="0"/>
          </a:p>
        </p:txBody>
      </p:sp>
    </p:spTree>
    <p:extLst>
      <p:ext uri="{BB962C8B-B14F-4D97-AF65-F5344CB8AC3E}">
        <p14:creationId xmlns:p14="http://schemas.microsoft.com/office/powerpoint/2010/main" val="2060755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7FD708-F585-43F2-AD3E-9B1D78810884}"/>
              </a:ext>
            </a:extLst>
          </p:cNvPr>
          <p:cNvSpPr>
            <a:spLocks noGrp="1"/>
          </p:cNvSpPr>
          <p:nvPr>
            <p:ph type="title"/>
          </p:nvPr>
        </p:nvSpPr>
        <p:spPr/>
        <p:txBody>
          <a:bodyPr/>
          <a:lstStyle/>
          <a:p>
            <a:r>
              <a:rPr lang="en-US" altLang="zh-CN" b="1" dirty="0"/>
              <a:t>JavaFX Basic Concepts</a:t>
            </a:r>
            <a:endParaRPr lang="zh-CN" altLang="en-US" dirty="0"/>
          </a:p>
        </p:txBody>
      </p:sp>
      <p:sp>
        <p:nvSpPr>
          <p:cNvPr id="3" name="内容占位符 2">
            <a:extLst>
              <a:ext uri="{FF2B5EF4-FFF2-40B4-BE49-F238E27FC236}">
                <a16:creationId xmlns:a16="http://schemas.microsoft.com/office/drawing/2014/main" id="{535F462F-5943-4465-9B35-0E743785D04D}"/>
              </a:ext>
            </a:extLst>
          </p:cNvPr>
          <p:cNvSpPr>
            <a:spLocks noGrp="1"/>
          </p:cNvSpPr>
          <p:nvPr>
            <p:ph idx="1"/>
          </p:nvPr>
        </p:nvSpPr>
        <p:spPr/>
        <p:txBody>
          <a:bodyPr/>
          <a:lstStyle/>
          <a:p>
            <a:r>
              <a:rPr lang="en-US" altLang="zh-CN" dirty="0"/>
              <a:t>JavaFX has been bundled with Java since JDK 7, update 4. The latest version of JavaFX is JavaFX 9, which is included with JDK 9. Because, at the time of this writing, JavaFX 9 represents the latest version of JavaFX,</a:t>
            </a:r>
            <a:endParaRPr lang="zh-CN" altLang="en-US" dirty="0"/>
          </a:p>
        </p:txBody>
      </p:sp>
    </p:spTree>
    <p:extLst>
      <p:ext uri="{BB962C8B-B14F-4D97-AF65-F5344CB8AC3E}">
        <p14:creationId xmlns:p14="http://schemas.microsoft.com/office/powerpoint/2010/main" val="1874905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12747C3-DB52-4A48-B959-CC24888CAC7F}"/>
              </a:ext>
            </a:extLst>
          </p:cNvPr>
          <p:cNvSpPr/>
          <p:nvPr/>
        </p:nvSpPr>
        <p:spPr>
          <a:xfrm>
            <a:off x="414995" y="135791"/>
            <a:ext cx="7955282" cy="6586418"/>
          </a:xfrm>
          <a:prstGeom prst="rect">
            <a:avLst/>
          </a:prstGeom>
        </p:spPr>
        <p:txBody>
          <a:bodyPr wrap="square">
            <a:spAutoFit/>
          </a:bodyPr>
          <a:lstStyle/>
          <a:p>
            <a:r>
              <a:rPr lang="en-US" altLang="zh-CN" sz="1400" b="1" dirty="0">
                <a:solidFill>
                  <a:srgbClr val="7F0055"/>
                </a:solidFill>
                <a:latin typeface="Calibri" panose="020F0502020204030204" pitchFamily="34" charset="0"/>
              </a:rPr>
              <a:t>public</a:t>
            </a:r>
            <a:r>
              <a:rPr lang="en-US" altLang="zh-CN" sz="1400" b="1" dirty="0">
                <a:solidFill>
                  <a:srgbClr val="000000"/>
                </a:solidFill>
                <a:latin typeface="Calibri" panose="020F0502020204030204" pitchFamily="34" charset="0"/>
              </a:rPr>
              <a:t> </a:t>
            </a:r>
            <a:r>
              <a:rPr lang="en-US" altLang="zh-CN" sz="1400" b="1" dirty="0">
                <a:solidFill>
                  <a:srgbClr val="7F0055"/>
                </a:solidFill>
                <a:latin typeface="Calibri" panose="020F0502020204030204" pitchFamily="34" charset="0"/>
              </a:rPr>
              <a:t>class</a:t>
            </a:r>
            <a:r>
              <a:rPr lang="en-US" altLang="zh-CN" sz="1400" b="1" dirty="0">
                <a:solidFill>
                  <a:srgbClr val="000000"/>
                </a:solidFill>
                <a:latin typeface="Calibri" panose="020F0502020204030204" pitchFamily="34" charset="0"/>
              </a:rPr>
              <a:t> </a:t>
            </a:r>
            <a:r>
              <a:rPr lang="en-US" altLang="zh-CN" sz="1400" b="1" dirty="0" err="1">
                <a:solidFill>
                  <a:srgbClr val="000000"/>
                </a:solidFill>
                <a:latin typeface="Calibri" panose="020F0502020204030204" pitchFamily="34" charset="0"/>
              </a:rPr>
              <a:t>JavaFXEventDemo</a:t>
            </a:r>
            <a:r>
              <a:rPr lang="en-US" altLang="zh-CN" sz="1400" b="1" dirty="0">
                <a:solidFill>
                  <a:srgbClr val="000000"/>
                </a:solidFill>
                <a:latin typeface="Calibri" panose="020F0502020204030204" pitchFamily="34" charset="0"/>
              </a:rPr>
              <a:t> </a:t>
            </a:r>
            <a:r>
              <a:rPr lang="en-US" altLang="zh-CN" sz="1400" b="1" dirty="0">
                <a:solidFill>
                  <a:srgbClr val="7F0055"/>
                </a:solidFill>
                <a:latin typeface="Calibri" panose="020F0502020204030204" pitchFamily="34" charset="0"/>
              </a:rPr>
              <a:t>extends</a:t>
            </a:r>
            <a:r>
              <a:rPr lang="en-US" altLang="zh-CN" sz="1400" b="1" dirty="0">
                <a:solidFill>
                  <a:srgbClr val="000000"/>
                </a:solidFill>
                <a:latin typeface="Calibri" panose="020F0502020204030204" pitchFamily="34" charset="0"/>
              </a:rPr>
              <a:t> Application {</a:t>
            </a:r>
          </a:p>
          <a:p>
            <a:r>
              <a:rPr lang="en-US" altLang="zh-CN" sz="1400" dirty="0">
                <a:solidFill>
                  <a:srgbClr val="000000"/>
                </a:solidFill>
                <a:latin typeface="Calibri" panose="020F0502020204030204" pitchFamily="34" charset="0"/>
              </a:rPr>
              <a:t>  Label </a:t>
            </a:r>
            <a:r>
              <a:rPr lang="en-US" altLang="zh-CN" sz="1400" dirty="0">
                <a:solidFill>
                  <a:srgbClr val="0000C0"/>
                </a:solidFill>
                <a:latin typeface="Calibri" panose="020F0502020204030204" pitchFamily="34" charset="0"/>
              </a:rPr>
              <a:t>response</a:t>
            </a:r>
            <a:r>
              <a:rPr lang="en-US" altLang="zh-CN" sz="1400" dirty="0">
                <a:solidFill>
                  <a:srgbClr val="000000"/>
                </a:solidFill>
                <a:latin typeface="Calibri" panose="020F0502020204030204" pitchFamily="34" charset="0"/>
              </a:rPr>
              <a:t>;</a:t>
            </a:r>
          </a:p>
          <a:p>
            <a:r>
              <a:rPr lang="en-US" altLang="zh-CN" sz="1400" dirty="0">
                <a:solidFill>
                  <a:srgbClr val="646464"/>
                </a:solidFill>
                <a:latin typeface="Calibri" panose="020F0502020204030204" pitchFamily="34" charset="0"/>
              </a:rPr>
              <a:t>  @Override</a:t>
            </a:r>
          </a:p>
          <a:p>
            <a:r>
              <a:rPr lang="en-US" altLang="zh-CN" sz="1400" b="1" dirty="0">
                <a:solidFill>
                  <a:srgbClr val="7F0055"/>
                </a:solidFill>
                <a:latin typeface="Calibri" panose="020F0502020204030204" pitchFamily="34" charset="0"/>
              </a:rPr>
              <a:t>  public</a:t>
            </a:r>
            <a:r>
              <a:rPr lang="en-US" altLang="zh-CN" sz="1400" b="1" dirty="0">
                <a:solidFill>
                  <a:srgbClr val="000000"/>
                </a:solidFill>
                <a:latin typeface="Calibri" panose="020F0502020204030204" pitchFamily="34" charset="0"/>
              </a:rPr>
              <a:t> </a:t>
            </a:r>
            <a:r>
              <a:rPr lang="en-US" altLang="zh-CN" sz="1400" b="1" dirty="0">
                <a:solidFill>
                  <a:srgbClr val="7F0055"/>
                </a:solidFill>
                <a:latin typeface="Calibri" panose="020F0502020204030204" pitchFamily="34" charset="0"/>
              </a:rPr>
              <a:t>void</a:t>
            </a:r>
            <a:r>
              <a:rPr lang="en-US" altLang="zh-CN" sz="1400" b="1" dirty="0">
                <a:solidFill>
                  <a:srgbClr val="000000"/>
                </a:solidFill>
                <a:latin typeface="Calibri" panose="020F0502020204030204" pitchFamily="34" charset="0"/>
              </a:rPr>
              <a:t> start(Stage </a:t>
            </a:r>
            <a:r>
              <a:rPr lang="en-US" altLang="zh-CN" sz="1400" b="1" dirty="0" err="1">
                <a:solidFill>
                  <a:srgbClr val="6A3E3E"/>
                </a:solidFill>
                <a:latin typeface="Calibri" panose="020F0502020204030204" pitchFamily="34" charset="0"/>
              </a:rPr>
              <a:t>primaryStage</a:t>
            </a:r>
            <a:r>
              <a:rPr lang="en-US" altLang="zh-CN" sz="1400" b="1" dirty="0">
                <a:solidFill>
                  <a:srgbClr val="000000"/>
                </a:solidFill>
                <a:latin typeface="Calibri" panose="020F0502020204030204" pitchFamily="34" charset="0"/>
              </a:rPr>
              <a:t>) {</a:t>
            </a:r>
          </a:p>
          <a:p>
            <a:r>
              <a:rPr lang="en-US" altLang="zh-CN" sz="1400" dirty="0">
                <a:solidFill>
                  <a:srgbClr val="6A3E3E"/>
                </a:solidFill>
                <a:latin typeface="Calibri" panose="020F0502020204030204" pitchFamily="34" charset="0"/>
              </a:rPr>
              <a:t>    </a:t>
            </a:r>
            <a:r>
              <a:rPr lang="en-US" altLang="zh-CN" sz="1400" dirty="0" err="1">
                <a:solidFill>
                  <a:srgbClr val="6A3E3E"/>
                </a:solidFill>
                <a:latin typeface="Calibri" panose="020F0502020204030204" pitchFamily="34" charset="0"/>
              </a:rPr>
              <a:t>primaryStage</a:t>
            </a:r>
            <a:r>
              <a:rPr lang="en-US" altLang="zh-CN" sz="1400" dirty="0" err="1">
                <a:solidFill>
                  <a:srgbClr val="000000"/>
                </a:solidFill>
                <a:latin typeface="Calibri" panose="020F0502020204030204" pitchFamily="34" charset="0"/>
              </a:rPr>
              <a:t>.setTitle</a:t>
            </a:r>
            <a:r>
              <a:rPr lang="en-US" altLang="zh-CN" sz="1400" dirty="0">
                <a:solidFill>
                  <a:srgbClr val="000000"/>
                </a:solidFill>
                <a:latin typeface="Calibri" panose="020F0502020204030204" pitchFamily="34" charset="0"/>
              </a:rPr>
              <a:t>(</a:t>
            </a:r>
            <a:r>
              <a:rPr lang="en-US" altLang="zh-CN" sz="1400" dirty="0">
                <a:solidFill>
                  <a:srgbClr val="2A00FF"/>
                </a:solidFill>
                <a:latin typeface="Calibri" panose="020F0502020204030204" pitchFamily="34" charset="0"/>
              </a:rPr>
              <a:t>"Use JavaFX Buttons and Events."</a:t>
            </a:r>
            <a:r>
              <a:rPr lang="en-US" altLang="zh-CN" sz="1400" dirty="0">
                <a:solidFill>
                  <a:srgbClr val="000000"/>
                </a:solidFill>
                <a:latin typeface="Calibri" panose="020F0502020204030204" pitchFamily="34" charset="0"/>
              </a:rPr>
              <a:t>);</a:t>
            </a:r>
          </a:p>
          <a:p>
            <a:r>
              <a:rPr lang="en-US" altLang="zh-CN" sz="1400" dirty="0">
                <a:solidFill>
                  <a:srgbClr val="000000"/>
                </a:solidFill>
                <a:latin typeface="Calibri" panose="020F0502020204030204" pitchFamily="34" charset="0"/>
              </a:rPr>
              <a:t>    </a:t>
            </a:r>
            <a:r>
              <a:rPr lang="en-US" altLang="zh-CN" sz="1400" dirty="0" err="1">
                <a:solidFill>
                  <a:srgbClr val="000000"/>
                </a:solidFill>
                <a:latin typeface="Calibri" panose="020F0502020204030204" pitchFamily="34" charset="0"/>
              </a:rPr>
              <a:t>FlowPane</a:t>
            </a:r>
            <a:r>
              <a:rPr lang="en-US" altLang="zh-CN" sz="1400" dirty="0">
                <a:solidFill>
                  <a:srgbClr val="000000"/>
                </a:solidFill>
                <a:latin typeface="Calibri" panose="020F0502020204030204" pitchFamily="34" charset="0"/>
              </a:rPr>
              <a:t> </a:t>
            </a:r>
            <a:r>
              <a:rPr lang="en-US" altLang="zh-CN" sz="1400" dirty="0" err="1">
                <a:solidFill>
                  <a:srgbClr val="6A3E3E"/>
                </a:solidFill>
                <a:latin typeface="Calibri" panose="020F0502020204030204" pitchFamily="34" charset="0"/>
              </a:rPr>
              <a:t>rootNode</a:t>
            </a:r>
            <a:r>
              <a:rPr lang="en-US" altLang="zh-CN" sz="1400" dirty="0">
                <a:solidFill>
                  <a:srgbClr val="000000"/>
                </a:solidFill>
                <a:latin typeface="Calibri" panose="020F0502020204030204" pitchFamily="34" charset="0"/>
              </a:rPr>
              <a:t> = </a:t>
            </a:r>
            <a:r>
              <a:rPr lang="en-US" altLang="zh-CN" sz="1400" b="1" dirty="0">
                <a:solidFill>
                  <a:srgbClr val="7F0055"/>
                </a:solidFill>
                <a:latin typeface="Calibri" panose="020F0502020204030204" pitchFamily="34" charset="0"/>
              </a:rPr>
              <a:t>new</a:t>
            </a:r>
            <a:r>
              <a:rPr lang="en-US" altLang="zh-CN" sz="1400" b="1" dirty="0">
                <a:solidFill>
                  <a:srgbClr val="000000"/>
                </a:solidFill>
                <a:latin typeface="Calibri" panose="020F0502020204030204" pitchFamily="34" charset="0"/>
              </a:rPr>
              <a:t> </a:t>
            </a:r>
            <a:r>
              <a:rPr lang="en-US" altLang="zh-CN" sz="1400" b="1" dirty="0" err="1">
                <a:solidFill>
                  <a:srgbClr val="000000"/>
                </a:solidFill>
                <a:latin typeface="Calibri" panose="020F0502020204030204" pitchFamily="34" charset="0"/>
              </a:rPr>
              <a:t>FlowPane</a:t>
            </a:r>
            <a:r>
              <a:rPr lang="en-US" altLang="zh-CN" sz="1400" b="1" dirty="0">
                <a:solidFill>
                  <a:srgbClr val="000000"/>
                </a:solidFill>
                <a:latin typeface="Calibri" panose="020F0502020204030204" pitchFamily="34" charset="0"/>
              </a:rPr>
              <a:t>(10,10);</a:t>
            </a:r>
          </a:p>
          <a:p>
            <a:r>
              <a:rPr lang="en-US" altLang="zh-CN" sz="1400" dirty="0">
                <a:solidFill>
                  <a:srgbClr val="6A3E3E"/>
                </a:solidFill>
                <a:latin typeface="Calibri" panose="020F0502020204030204" pitchFamily="34" charset="0"/>
              </a:rPr>
              <a:t>    </a:t>
            </a:r>
            <a:r>
              <a:rPr lang="en-US" altLang="zh-CN" sz="1400" dirty="0" err="1">
                <a:solidFill>
                  <a:srgbClr val="6A3E3E"/>
                </a:solidFill>
                <a:latin typeface="Calibri" panose="020F0502020204030204" pitchFamily="34" charset="0"/>
              </a:rPr>
              <a:t>rootNode</a:t>
            </a:r>
            <a:r>
              <a:rPr lang="en-US" altLang="zh-CN" sz="1400" dirty="0" err="1">
                <a:solidFill>
                  <a:srgbClr val="000000"/>
                </a:solidFill>
                <a:latin typeface="Calibri" panose="020F0502020204030204" pitchFamily="34" charset="0"/>
              </a:rPr>
              <a:t>.setAlignment</a:t>
            </a:r>
            <a:r>
              <a:rPr lang="en-US" altLang="zh-CN" sz="1400" dirty="0">
                <a:solidFill>
                  <a:srgbClr val="000000"/>
                </a:solidFill>
                <a:latin typeface="Calibri" panose="020F0502020204030204" pitchFamily="34" charset="0"/>
              </a:rPr>
              <a:t>(</a:t>
            </a:r>
            <a:r>
              <a:rPr lang="en-US" altLang="zh-CN" sz="1400" dirty="0" err="1">
                <a:solidFill>
                  <a:srgbClr val="000000"/>
                </a:solidFill>
                <a:latin typeface="Calibri" panose="020F0502020204030204" pitchFamily="34" charset="0"/>
              </a:rPr>
              <a:t>Pos.</a:t>
            </a:r>
            <a:r>
              <a:rPr lang="en-US" altLang="zh-CN" sz="1400" b="1" i="1" dirty="0" err="1">
                <a:solidFill>
                  <a:srgbClr val="0000C0"/>
                </a:solidFill>
                <a:latin typeface="Calibri" panose="020F0502020204030204" pitchFamily="34" charset="0"/>
              </a:rPr>
              <a:t>CENTER</a:t>
            </a:r>
            <a:r>
              <a:rPr lang="en-US" altLang="zh-CN" sz="1400" b="1" i="1" dirty="0">
                <a:solidFill>
                  <a:srgbClr val="000000"/>
                </a:solidFill>
                <a:latin typeface="Calibri" panose="020F0502020204030204" pitchFamily="34" charset="0"/>
              </a:rPr>
              <a:t>);</a:t>
            </a:r>
          </a:p>
          <a:p>
            <a:r>
              <a:rPr lang="nn-NO" altLang="zh-CN" sz="1400" dirty="0">
                <a:solidFill>
                  <a:srgbClr val="000000"/>
                </a:solidFill>
                <a:latin typeface="Calibri" panose="020F0502020204030204" pitchFamily="34" charset="0"/>
              </a:rPr>
              <a:t>    Scene </a:t>
            </a:r>
            <a:r>
              <a:rPr lang="nn-NO" altLang="zh-CN" sz="1400" dirty="0">
                <a:solidFill>
                  <a:srgbClr val="6A3E3E"/>
                </a:solidFill>
                <a:latin typeface="Calibri" panose="020F0502020204030204" pitchFamily="34" charset="0"/>
              </a:rPr>
              <a:t>myScene</a:t>
            </a:r>
            <a:r>
              <a:rPr lang="nn-NO" altLang="zh-CN" sz="1400" dirty="0">
                <a:solidFill>
                  <a:srgbClr val="000000"/>
                </a:solidFill>
                <a:latin typeface="Calibri" panose="020F0502020204030204" pitchFamily="34" charset="0"/>
              </a:rPr>
              <a:t> = </a:t>
            </a:r>
            <a:r>
              <a:rPr lang="nn-NO" altLang="zh-CN" sz="1400" b="1" dirty="0">
                <a:solidFill>
                  <a:srgbClr val="7F0055"/>
                </a:solidFill>
                <a:latin typeface="Calibri" panose="020F0502020204030204" pitchFamily="34" charset="0"/>
              </a:rPr>
              <a:t>new</a:t>
            </a:r>
            <a:r>
              <a:rPr lang="nn-NO" altLang="zh-CN" sz="1400" b="1" dirty="0">
                <a:solidFill>
                  <a:srgbClr val="000000"/>
                </a:solidFill>
                <a:latin typeface="Calibri" panose="020F0502020204030204" pitchFamily="34" charset="0"/>
              </a:rPr>
              <a:t> Scene(</a:t>
            </a:r>
            <a:r>
              <a:rPr lang="nn-NO" altLang="zh-CN" sz="1400" b="1" dirty="0">
                <a:solidFill>
                  <a:srgbClr val="6A3E3E"/>
                </a:solidFill>
                <a:latin typeface="Calibri" panose="020F0502020204030204" pitchFamily="34" charset="0"/>
              </a:rPr>
              <a:t>rootNode</a:t>
            </a:r>
            <a:r>
              <a:rPr lang="nn-NO" altLang="zh-CN" sz="1400" b="1" dirty="0">
                <a:solidFill>
                  <a:srgbClr val="000000"/>
                </a:solidFill>
                <a:latin typeface="Calibri" panose="020F0502020204030204" pitchFamily="34" charset="0"/>
              </a:rPr>
              <a:t>,300,100);</a:t>
            </a:r>
          </a:p>
          <a:p>
            <a:r>
              <a:rPr lang="en-US" altLang="zh-CN" sz="1400" dirty="0">
                <a:solidFill>
                  <a:srgbClr val="6A3E3E"/>
                </a:solidFill>
                <a:latin typeface="Calibri" panose="020F0502020204030204" pitchFamily="34" charset="0"/>
              </a:rPr>
              <a:t>    </a:t>
            </a:r>
            <a:r>
              <a:rPr lang="en-US" altLang="zh-CN" sz="1400" dirty="0" err="1">
                <a:solidFill>
                  <a:srgbClr val="6A3E3E"/>
                </a:solidFill>
                <a:latin typeface="Calibri" panose="020F0502020204030204" pitchFamily="34" charset="0"/>
              </a:rPr>
              <a:t>primaryStage</a:t>
            </a:r>
            <a:r>
              <a:rPr lang="en-US" altLang="zh-CN" sz="1400" dirty="0" err="1">
                <a:solidFill>
                  <a:srgbClr val="000000"/>
                </a:solidFill>
                <a:latin typeface="Calibri" panose="020F0502020204030204" pitchFamily="34" charset="0"/>
              </a:rPr>
              <a:t>.setScene</a:t>
            </a:r>
            <a:r>
              <a:rPr lang="en-US" altLang="zh-CN" sz="1400" dirty="0">
                <a:solidFill>
                  <a:srgbClr val="000000"/>
                </a:solidFill>
                <a:latin typeface="Calibri" panose="020F0502020204030204" pitchFamily="34" charset="0"/>
              </a:rPr>
              <a:t>(</a:t>
            </a:r>
            <a:r>
              <a:rPr lang="en-US" altLang="zh-CN" sz="1400" dirty="0" err="1">
                <a:solidFill>
                  <a:srgbClr val="6A3E3E"/>
                </a:solidFill>
                <a:latin typeface="Calibri" panose="020F0502020204030204" pitchFamily="34" charset="0"/>
              </a:rPr>
              <a:t>myScene</a:t>
            </a:r>
            <a:r>
              <a:rPr lang="en-US" altLang="zh-CN" sz="1400" dirty="0">
                <a:solidFill>
                  <a:srgbClr val="000000"/>
                </a:solidFill>
                <a:latin typeface="Calibri" panose="020F0502020204030204" pitchFamily="34" charset="0"/>
              </a:rPr>
              <a:t>);</a:t>
            </a:r>
          </a:p>
          <a:p>
            <a:r>
              <a:rPr lang="en-US" altLang="zh-CN" sz="1400" dirty="0">
                <a:solidFill>
                  <a:srgbClr val="0000C0"/>
                </a:solidFill>
                <a:latin typeface="Calibri" panose="020F0502020204030204" pitchFamily="34" charset="0"/>
              </a:rPr>
              <a:t>    response</a:t>
            </a:r>
            <a:r>
              <a:rPr lang="en-US" altLang="zh-CN" sz="1400" dirty="0">
                <a:solidFill>
                  <a:srgbClr val="000000"/>
                </a:solidFill>
                <a:latin typeface="Calibri" panose="020F0502020204030204" pitchFamily="34" charset="0"/>
              </a:rPr>
              <a:t> = </a:t>
            </a:r>
            <a:r>
              <a:rPr lang="en-US" altLang="zh-CN" sz="1400" b="1" dirty="0">
                <a:solidFill>
                  <a:srgbClr val="7F0055"/>
                </a:solidFill>
                <a:latin typeface="Calibri" panose="020F0502020204030204" pitchFamily="34" charset="0"/>
              </a:rPr>
              <a:t>new</a:t>
            </a:r>
            <a:r>
              <a:rPr lang="en-US" altLang="zh-CN" sz="1400" b="1" dirty="0">
                <a:solidFill>
                  <a:srgbClr val="000000"/>
                </a:solidFill>
                <a:latin typeface="Calibri" panose="020F0502020204030204" pitchFamily="34" charset="0"/>
              </a:rPr>
              <a:t> Label(</a:t>
            </a:r>
            <a:r>
              <a:rPr lang="en-US" altLang="zh-CN" sz="1400" b="1" dirty="0">
                <a:solidFill>
                  <a:srgbClr val="2A00FF"/>
                </a:solidFill>
                <a:latin typeface="Calibri" panose="020F0502020204030204" pitchFamily="34" charset="0"/>
              </a:rPr>
              <a:t>"Push a Button"</a:t>
            </a:r>
            <a:r>
              <a:rPr lang="en-US" altLang="zh-CN" sz="1400" b="1" dirty="0">
                <a:solidFill>
                  <a:srgbClr val="000000"/>
                </a:solidFill>
                <a:latin typeface="Calibri" panose="020F0502020204030204" pitchFamily="34" charset="0"/>
              </a:rPr>
              <a:t>);</a:t>
            </a:r>
          </a:p>
          <a:p>
            <a:r>
              <a:rPr lang="en-US" altLang="zh-CN" sz="1400" dirty="0">
                <a:solidFill>
                  <a:srgbClr val="000000"/>
                </a:solidFill>
                <a:latin typeface="Calibri" panose="020F0502020204030204" pitchFamily="34" charset="0"/>
              </a:rPr>
              <a:t>    Button </a:t>
            </a:r>
            <a:r>
              <a:rPr lang="en-US" altLang="zh-CN" sz="1400" dirty="0" err="1">
                <a:solidFill>
                  <a:srgbClr val="6A3E3E"/>
                </a:solidFill>
                <a:latin typeface="Calibri" panose="020F0502020204030204" pitchFamily="34" charset="0"/>
              </a:rPr>
              <a:t>btnUp</a:t>
            </a:r>
            <a:r>
              <a:rPr lang="en-US" altLang="zh-CN" sz="1400" dirty="0">
                <a:solidFill>
                  <a:srgbClr val="000000"/>
                </a:solidFill>
                <a:latin typeface="Calibri" panose="020F0502020204030204" pitchFamily="34" charset="0"/>
              </a:rPr>
              <a:t> = </a:t>
            </a:r>
            <a:r>
              <a:rPr lang="en-US" altLang="zh-CN" sz="1400" b="1" dirty="0">
                <a:solidFill>
                  <a:srgbClr val="7F0055"/>
                </a:solidFill>
                <a:latin typeface="Calibri" panose="020F0502020204030204" pitchFamily="34" charset="0"/>
              </a:rPr>
              <a:t>new</a:t>
            </a:r>
            <a:r>
              <a:rPr lang="en-US" altLang="zh-CN" sz="1400" b="1" dirty="0">
                <a:solidFill>
                  <a:srgbClr val="000000"/>
                </a:solidFill>
                <a:latin typeface="Calibri" panose="020F0502020204030204" pitchFamily="34" charset="0"/>
              </a:rPr>
              <a:t> Button(</a:t>
            </a:r>
            <a:r>
              <a:rPr lang="en-US" altLang="zh-CN" sz="1400" b="1" dirty="0">
                <a:solidFill>
                  <a:srgbClr val="2A00FF"/>
                </a:solidFill>
                <a:latin typeface="Calibri" panose="020F0502020204030204" pitchFamily="34" charset="0"/>
              </a:rPr>
              <a:t>"Up"</a:t>
            </a:r>
            <a:r>
              <a:rPr lang="en-US" altLang="zh-CN" sz="1400" b="1" dirty="0">
                <a:solidFill>
                  <a:srgbClr val="000000"/>
                </a:solidFill>
                <a:latin typeface="Calibri" panose="020F0502020204030204" pitchFamily="34" charset="0"/>
              </a:rPr>
              <a:t>);</a:t>
            </a:r>
          </a:p>
          <a:p>
            <a:r>
              <a:rPr lang="en-US" altLang="zh-CN" sz="1400" dirty="0">
                <a:solidFill>
                  <a:srgbClr val="000000"/>
                </a:solidFill>
                <a:latin typeface="Calibri" panose="020F0502020204030204" pitchFamily="34" charset="0"/>
              </a:rPr>
              <a:t>    Button </a:t>
            </a:r>
            <a:r>
              <a:rPr lang="en-US" altLang="zh-CN" sz="1400" dirty="0" err="1">
                <a:solidFill>
                  <a:srgbClr val="6A3E3E"/>
                </a:solidFill>
                <a:latin typeface="Calibri" panose="020F0502020204030204" pitchFamily="34" charset="0"/>
              </a:rPr>
              <a:t>btnDown</a:t>
            </a:r>
            <a:r>
              <a:rPr lang="en-US" altLang="zh-CN" sz="1400" dirty="0">
                <a:solidFill>
                  <a:srgbClr val="000000"/>
                </a:solidFill>
                <a:latin typeface="Calibri" panose="020F0502020204030204" pitchFamily="34" charset="0"/>
              </a:rPr>
              <a:t> = </a:t>
            </a:r>
            <a:r>
              <a:rPr lang="en-US" altLang="zh-CN" sz="1400" b="1" dirty="0">
                <a:solidFill>
                  <a:srgbClr val="7F0055"/>
                </a:solidFill>
                <a:latin typeface="Calibri" panose="020F0502020204030204" pitchFamily="34" charset="0"/>
              </a:rPr>
              <a:t>new</a:t>
            </a:r>
            <a:r>
              <a:rPr lang="en-US" altLang="zh-CN" sz="1400" b="1" dirty="0">
                <a:solidFill>
                  <a:srgbClr val="000000"/>
                </a:solidFill>
                <a:latin typeface="Calibri" panose="020F0502020204030204" pitchFamily="34" charset="0"/>
              </a:rPr>
              <a:t> Button(</a:t>
            </a:r>
            <a:r>
              <a:rPr lang="en-US" altLang="zh-CN" sz="1400" b="1" dirty="0">
                <a:solidFill>
                  <a:srgbClr val="2A00FF"/>
                </a:solidFill>
                <a:latin typeface="Calibri" panose="020F0502020204030204" pitchFamily="34" charset="0"/>
              </a:rPr>
              <a:t>"Down"</a:t>
            </a:r>
            <a:r>
              <a:rPr lang="en-US" altLang="zh-CN" sz="1400" b="1" dirty="0">
                <a:solidFill>
                  <a:srgbClr val="000000"/>
                </a:solidFill>
                <a:latin typeface="Calibri" panose="020F0502020204030204" pitchFamily="34" charset="0"/>
              </a:rPr>
              <a:t>);</a:t>
            </a:r>
          </a:p>
          <a:p>
            <a:r>
              <a:rPr lang="en-US" altLang="zh-CN" sz="1400" dirty="0">
                <a:solidFill>
                  <a:srgbClr val="6A3E3E"/>
                </a:solidFill>
                <a:latin typeface="Calibri" panose="020F0502020204030204" pitchFamily="34" charset="0"/>
              </a:rPr>
              <a:t>    </a:t>
            </a:r>
            <a:r>
              <a:rPr lang="en-US" altLang="zh-CN" sz="1400" dirty="0" err="1">
                <a:solidFill>
                  <a:srgbClr val="6A3E3E"/>
                </a:solidFill>
                <a:latin typeface="Calibri" panose="020F0502020204030204" pitchFamily="34" charset="0"/>
              </a:rPr>
              <a:t>btnUp</a:t>
            </a:r>
            <a:r>
              <a:rPr lang="en-US" altLang="zh-CN" sz="1400" dirty="0" err="1">
                <a:solidFill>
                  <a:srgbClr val="000000"/>
                </a:solidFill>
                <a:latin typeface="Calibri" panose="020F0502020204030204" pitchFamily="34" charset="0"/>
              </a:rPr>
              <a:t>.setOnAction</a:t>
            </a:r>
            <a:r>
              <a:rPr lang="en-US" altLang="zh-CN" sz="1400" dirty="0">
                <a:solidFill>
                  <a:srgbClr val="000000"/>
                </a:solidFill>
                <a:latin typeface="Calibri" panose="020F0502020204030204" pitchFamily="34" charset="0"/>
              </a:rPr>
              <a:t>(</a:t>
            </a:r>
            <a:r>
              <a:rPr lang="en-US" altLang="zh-CN" sz="1400" b="1" dirty="0">
                <a:solidFill>
                  <a:srgbClr val="7F0055"/>
                </a:solidFill>
                <a:latin typeface="Calibri" panose="020F0502020204030204" pitchFamily="34" charset="0"/>
              </a:rPr>
              <a:t>new</a:t>
            </a:r>
            <a:r>
              <a:rPr lang="en-US" altLang="zh-CN" sz="1400" b="1" dirty="0">
                <a:solidFill>
                  <a:srgbClr val="000000"/>
                </a:solidFill>
                <a:latin typeface="Calibri" panose="020F0502020204030204" pitchFamily="34" charset="0"/>
              </a:rPr>
              <a:t> </a:t>
            </a:r>
            <a:r>
              <a:rPr lang="en-US" altLang="zh-CN" sz="1400" b="1" dirty="0" err="1">
                <a:solidFill>
                  <a:srgbClr val="000000"/>
                </a:solidFill>
                <a:latin typeface="Calibri" panose="020F0502020204030204" pitchFamily="34" charset="0"/>
              </a:rPr>
              <a:t>EventHandler</a:t>
            </a:r>
            <a:r>
              <a:rPr lang="en-US" altLang="zh-CN" sz="1400" b="1" dirty="0">
                <a:solidFill>
                  <a:srgbClr val="000000"/>
                </a:solidFill>
                <a:latin typeface="Calibri" panose="020F0502020204030204" pitchFamily="34" charset="0"/>
              </a:rPr>
              <a:t>&lt;</a:t>
            </a:r>
            <a:r>
              <a:rPr lang="en-US" altLang="zh-CN" sz="1400" b="1" dirty="0" err="1">
                <a:solidFill>
                  <a:srgbClr val="000000"/>
                </a:solidFill>
                <a:latin typeface="Calibri" panose="020F0502020204030204" pitchFamily="34" charset="0"/>
              </a:rPr>
              <a:t>ActionEvent</a:t>
            </a:r>
            <a:r>
              <a:rPr lang="en-US" altLang="zh-CN" sz="1400" b="1" dirty="0">
                <a:solidFill>
                  <a:srgbClr val="000000"/>
                </a:solidFill>
                <a:latin typeface="Calibri" panose="020F0502020204030204" pitchFamily="34" charset="0"/>
              </a:rPr>
              <a:t>&gt;() {</a:t>
            </a:r>
          </a:p>
          <a:p>
            <a:r>
              <a:rPr lang="en-US" altLang="zh-CN" sz="1400" b="1" dirty="0">
                <a:solidFill>
                  <a:srgbClr val="7F0055"/>
                </a:solidFill>
                <a:latin typeface="Calibri" panose="020F0502020204030204" pitchFamily="34" charset="0"/>
              </a:rPr>
              <a:t>      public</a:t>
            </a:r>
            <a:r>
              <a:rPr lang="en-US" altLang="zh-CN" sz="1400" b="1" dirty="0">
                <a:solidFill>
                  <a:srgbClr val="000000"/>
                </a:solidFill>
                <a:latin typeface="Calibri" panose="020F0502020204030204" pitchFamily="34" charset="0"/>
              </a:rPr>
              <a:t> </a:t>
            </a:r>
            <a:r>
              <a:rPr lang="en-US" altLang="zh-CN" sz="1400" b="1" dirty="0">
                <a:solidFill>
                  <a:srgbClr val="7F0055"/>
                </a:solidFill>
                <a:latin typeface="Calibri" panose="020F0502020204030204" pitchFamily="34" charset="0"/>
              </a:rPr>
              <a:t>void</a:t>
            </a:r>
            <a:r>
              <a:rPr lang="en-US" altLang="zh-CN" sz="1400" b="1" dirty="0">
                <a:solidFill>
                  <a:srgbClr val="000000"/>
                </a:solidFill>
                <a:latin typeface="Calibri" panose="020F0502020204030204" pitchFamily="34" charset="0"/>
              </a:rPr>
              <a:t> handle(</a:t>
            </a:r>
            <a:r>
              <a:rPr lang="en-US" altLang="zh-CN" sz="1400" b="1" dirty="0" err="1">
                <a:solidFill>
                  <a:srgbClr val="000000"/>
                </a:solidFill>
                <a:latin typeface="Calibri" panose="020F0502020204030204" pitchFamily="34" charset="0"/>
              </a:rPr>
              <a:t>ActionEvent</a:t>
            </a:r>
            <a:r>
              <a:rPr lang="en-US" altLang="zh-CN" sz="1400" b="1" dirty="0">
                <a:solidFill>
                  <a:srgbClr val="000000"/>
                </a:solidFill>
                <a:latin typeface="Calibri" panose="020F0502020204030204" pitchFamily="34" charset="0"/>
              </a:rPr>
              <a:t> </a:t>
            </a:r>
            <a:r>
              <a:rPr lang="en-US" altLang="zh-CN" sz="1400" b="1" dirty="0">
                <a:solidFill>
                  <a:srgbClr val="6A3E3E"/>
                </a:solidFill>
                <a:latin typeface="Calibri" panose="020F0502020204030204" pitchFamily="34" charset="0"/>
              </a:rPr>
              <a:t>ae</a:t>
            </a:r>
            <a:r>
              <a:rPr lang="en-US" altLang="zh-CN" sz="1400" b="1" dirty="0">
                <a:solidFill>
                  <a:srgbClr val="000000"/>
                </a:solidFill>
                <a:latin typeface="Calibri" panose="020F0502020204030204" pitchFamily="34" charset="0"/>
              </a:rPr>
              <a:t>) {</a:t>
            </a:r>
          </a:p>
          <a:p>
            <a:r>
              <a:rPr lang="en-US" altLang="zh-CN" sz="1400" dirty="0">
                <a:solidFill>
                  <a:srgbClr val="0000C0"/>
                </a:solidFill>
                <a:latin typeface="Calibri" panose="020F0502020204030204" pitchFamily="34" charset="0"/>
              </a:rPr>
              <a:t>        </a:t>
            </a:r>
            <a:r>
              <a:rPr lang="en-US" altLang="zh-CN" sz="1400" dirty="0" err="1">
                <a:solidFill>
                  <a:srgbClr val="0000C0"/>
                </a:solidFill>
                <a:latin typeface="Calibri" panose="020F0502020204030204" pitchFamily="34" charset="0"/>
              </a:rPr>
              <a:t>response</a:t>
            </a:r>
            <a:r>
              <a:rPr lang="en-US" altLang="zh-CN" sz="1400" dirty="0" err="1">
                <a:solidFill>
                  <a:srgbClr val="000000"/>
                </a:solidFill>
                <a:latin typeface="Calibri" panose="020F0502020204030204" pitchFamily="34" charset="0"/>
              </a:rPr>
              <a:t>.setText</a:t>
            </a:r>
            <a:r>
              <a:rPr lang="en-US" altLang="zh-CN" sz="1400" dirty="0">
                <a:solidFill>
                  <a:srgbClr val="000000"/>
                </a:solidFill>
                <a:latin typeface="Calibri" panose="020F0502020204030204" pitchFamily="34" charset="0"/>
              </a:rPr>
              <a:t>(</a:t>
            </a:r>
            <a:r>
              <a:rPr lang="en-US" altLang="zh-CN" sz="1400" dirty="0">
                <a:solidFill>
                  <a:srgbClr val="2A00FF"/>
                </a:solidFill>
                <a:latin typeface="Calibri" panose="020F0502020204030204" pitchFamily="34" charset="0"/>
              </a:rPr>
              <a:t>"You pressed up."</a:t>
            </a:r>
            <a:r>
              <a:rPr lang="en-US" altLang="zh-CN" sz="1400" dirty="0">
                <a:solidFill>
                  <a:srgbClr val="000000"/>
                </a:solidFill>
                <a:latin typeface="Calibri" panose="020F0502020204030204" pitchFamily="34" charset="0"/>
              </a:rPr>
              <a:t>);</a:t>
            </a:r>
          </a:p>
          <a:p>
            <a:r>
              <a:rPr lang="en-US" altLang="zh-CN" sz="1400" dirty="0">
                <a:solidFill>
                  <a:srgbClr val="000000"/>
                </a:solidFill>
                <a:latin typeface="Calibri" panose="020F0502020204030204" pitchFamily="34" charset="0"/>
              </a:rPr>
              <a:t>      }</a:t>
            </a:r>
          </a:p>
          <a:p>
            <a:r>
              <a:rPr lang="en-US" altLang="zh-CN" sz="1400" dirty="0">
                <a:solidFill>
                  <a:srgbClr val="000000"/>
                </a:solidFill>
                <a:latin typeface="Calibri" panose="020F0502020204030204" pitchFamily="34" charset="0"/>
              </a:rPr>
              <a:t>    });</a:t>
            </a:r>
          </a:p>
          <a:p>
            <a:r>
              <a:rPr lang="en-US" altLang="zh-CN" sz="1400" dirty="0">
                <a:solidFill>
                  <a:srgbClr val="6A3E3E"/>
                </a:solidFill>
                <a:latin typeface="Calibri" panose="020F0502020204030204" pitchFamily="34" charset="0"/>
              </a:rPr>
              <a:t>    </a:t>
            </a:r>
            <a:r>
              <a:rPr lang="en-US" altLang="zh-CN" sz="1400" dirty="0" err="1">
                <a:solidFill>
                  <a:srgbClr val="6A3E3E"/>
                </a:solidFill>
                <a:latin typeface="Calibri" panose="020F0502020204030204" pitchFamily="34" charset="0"/>
              </a:rPr>
              <a:t>btnDown</a:t>
            </a:r>
            <a:r>
              <a:rPr lang="en-US" altLang="zh-CN" sz="1400" dirty="0" err="1">
                <a:solidFill>
                  <a:srgbClr val="000000"/>
                </a:solidFill>
                <a:latin typeface="Calibri" panose="020F0502020204030204" pitchFamily="34" charset="0"/>
              </a:rPr>
              <a:t>.setOnAction</a:t>
            </a:r>
            <a:r>
              <a:rPr lang="en-US" altLang="zh-CN" sz="1400" dirty="0">
                <a:solidFill>
                  <a:srgbClr val="000000"/>
                </a:solidFill>
                <a:latin typeface="Calibri" panose="020F0502020204030204" pitchFamily="34" charset="0"/>
              </a:rPr>
              <a:t>(</a:t>
            </a:r>
            <a:r>
              <a:rPr lang="en-US" altLang="zh-CN" sz="1400" b="1" dirty="0">
                <a:solidFill>
                  <a:srgbClr val="7F0055"/>
                </a:solidFill>
                <a:latin typeface="Calibri" panose="020F0502020204030204" pitchFamily="34" charset="0"/>
              </a:rPr>
              <a:t>new</a:t>
            </a:r>
            <a:r>
              <a:rPr lang="en-US" altLang="zh-CN" sz="1400" b="1" dirty="0">
                <a:solidFill>
                  <a:srgbClr val="000000"/>
                </a:solidFill>
                <a:latin typeface="Calibri" panose="020F0502020204030204" pitchFamily="34" charset="0"/>
              </a:rPr>
              <a:t> </a:t>
            </a:r>
            <a:r>
              <a:rPr lang="en-US" altLang="zh-CN" sz="1400" b="1" dirty="0" err="1">
                <a:solidFill>
                  <a:srgbClr val="000000"/>
                </a:solidFill>
                <a:latin typeface="Calibri" panose="020F0502020204030204" pitchFamily="34" charset="0"/>
              </a:rPr>
              <a:t>EventHandler</a:t>
            </a:r>
            <a:r>
              <a:rPr lang="en-US" altLang="zh-CN" sz="1400" b="1" dirty="0">
                <a:solidFill>
                  <a:srgbClr val="000000"/>
                </a:solidFill>
                <a:latin typeface="Calibri" panose="020F0502020204030204" pitchFamily="34" charset="0"/>
              </a:rPr>
              <a:t>&lt;</a:t>
            </a:r>
            <a:r>
              <a:rPr lang="en-US" altLang="zh-CN" sz="1400" b="1" dirty="0" err="1">
                <a:solidFill>
                  <a:srgbClr val="000000"/>
                </a:solidFill>
                <a:latin typeface="Calibri" panose="020F0502020204030204" pitchFamily="34" charset="0"/>
              </a:rPr>
              <a:t>ActionEvent</a:t>
            </a:r>
            <a:r>
              <a:rPr lang="en-US" altLang="zh-CN" sz="1400" b="1" dirty="0">
                <a:solidFill>
                  <a:srgbClr val="000000"/>
                </a:solidFill>
                <a:latin typeface="Calibri" panose="020F0502020204030204" pitchFamily="34" charset="0"/>
              </a:rPr>
              <a:t>&gt;() {</a:t>
            </a:r>
          </a:p>
          <a:p>
            <a:r>
              <a:rPr lang="en-US" altLang="zh-CN" sz="1400" b="1" dirty="0">
                <a:solidFill>
                  <a:srgbClr val="7F0055"/>
                </a:solidFill>
                <a:latin typeface="Calibri" panose="020F0502020204030204" pitchFamily="34" charset="0"/>
              </a:rPr>
              <a:t>      public</a:t>
            </a:r>
            <a:r>
              <a:rPr lang="en-US" altLang="zh-CN" sz="1400" b="1" dirty="0">
                <a:solidFill>
                  <a:srgbClr val="000000"/>
                </a:solidFill>
                <a:latin typeface="Calibri" panose="020F0502020204030204" pitchFamily="34" charset="0"/>
              </a:rPr>
              <a:t> </a:t>
            </a:r>
            <a:r>
              <a:rPr lang="en-US" altLang="zh-CN" sz="1400" b="1" dirty="0">
                <a:solidFill>
                  <a:srgbClr val="7F0055"/>
                </a:solidFill>
                <a:latin typeface="Calibri" panose="020F0502020204030204" pitchFamily="34" charset="0"/>
              </a:rPr>
              <a:t>void</a:t>
            </a:r>
            <a:r>
              <a:rPr lang="en-US" altLang="zh-CN" sz="1400" b="1" dirty="0">
                <a:solidFill>
                  <a:srgbClr val="000000"/>
                </a:solidFill>
                <a:latin typeface="Calibri" panose="020F0502020204030204" pitchFamily="34" charset="0"/>
              </a:rPr>
              <a:t> handle(</a:t>
            </a:r>
            <a:r>
              <a:rPr lang="en-US" altLang="zh-CN" sz="1400" b="1" dirty="0" err="1">
                <a:solidFill>
                  <a:srgbClr val="000000"/>
                </a:solidFill>
                <a:latin typeface="Calibri" panose="020F0502020204030204" pitchFamily="34" charset="0"/>
              </a:rPr>
              <a:t>ActionEvent</a:t>
            </a:r>
            <a:r>
              <a:rPr lang="en-US" altLang="zh-CN" sz="1400" b="1" dirty="0">
                <a:solidFill>
                  <a:srgbClr val="000000"/>
                </a:solidFill>
                <a:latin typeface="Calibri" panose="020F0502020204030204" pitchFamily="34" charset="0"/>
              </a:rPr>
              <a:t> </a:t>
            </a:r>
            <a:r>
              <a:rPr lang="en-US" altLang="zh-CN" sz="1400" b="1" dirty="0">
                <a:solidFill>
                  <a:srgbClr val="6A3E3E"/>
                </a:solidFill>
                <a:latin typeface="Calibri" panose="020F0502020204030204" pitchFamily="34" charset="0"/>
              </a:rPr>
              <a:t>ae</a:t>
            </a:r>
            <a:r>
              <a:rPr lang="en-US" altLang="zh-CN" sz="1400" b="1" dirty="0">
                <a:solidFill>
                  <a:srgbClr val="000000"/>
                </a:solidFill>
                <a:latin typeface="Calibri" panose="020F0502020204030204" pitchFamily="34" charset="0"/>
              </a:rPr>
              <a:t>) {</a:t>
            </a:r>
          </a:p>
          <a:p>
            <a:r>
              <a:rPr lang="en-US" altLang="zh-CN" sz="1400" dirty="0">
                <a:solidFill>
                  <a:srgbClr val="0000C0"/>
                </a:solidFill>
                <a:latin typeface="Calibri" panose="020F0502020204030204" pitchFamily="34" charset="0"/>
              </a:rPr>
              <a:t>        </a:t>
            </a:r>
            <a:r>
              <a:rPr lang="en-US" altLang="zh-CN" sz="1400" dirty="0" err="1">
                <a:solidFill>
                  <a:srgbClr val="0000C0"/>
                </a:solidFill>
                <a:latin typeface="Calibri" panose="020F0502020204030204" pitchFamily="34" charset="0"/>
              </a:rPr>
              <a:t>response</a:t>
            </a:r>
            <a:r>
              <a:rPr lang="en-US" altLang="zh-CN" sz="1400" dirty="0" err="1">
                <a:solidFill>
                  <a:srgbClr val="000000"/>
                </a:solidFill>
                <a:latin typeface="Calibri" panose="020F0502020204030204" pitchFamily="34" charset="0"/>
              </a:rPr>
              <a:t>.setText</a:t>
            </a:r>
            <a:r>
              <a:rPr lang="en-US" altLang="zh-CN" sz="1400" dirty="0">
                <a:solidFill>
                  <a:srgbClr val="000000"/>
                </a:solidFill>
                <a:latin typeface="Calibri" panose="020F0502020204030204" pitchFamily="34" charset="0"/>
              </a:rPr>
              <a:t>(</a:t>
            </a:r>
            <a:r>
              <a:rPr lang="en-US" altLang="zh-CN" sz="1400" dirty="0">
                <a:solidFill>
                  <a:srgbClr val="2A00FF"/>
                </a:solidFill>
                <a:latin typeface="Calibri" panose="020F0502020204030204" pitchFamily="34" charset="0"/>
              </a:rPr>
              <a:t>"You pressed down."</a:t>
            </a:r>
            <a:r>
              <a:rPr lang="en-US" altLang="zh-CN" sz="1400" dirty="0">
                <a:solidFill>
                  <a:srgbClr val="000000"/>
                </a:solidFill>
                <a:latin typeface="Calibri" panose="020F0502020204030204" pitchFamily="34" charset="0"/>
              </a:rPr>
              <a:t>);</a:t>
            </a:r>
          </a:p>
          <a:p>
            <a:r>
              <a:rPr lang="en-US" altLang="zh-CN" sz="1400" dirty="0">
                <a:solidFill>
                  <a:srgbClr val="000000"/>
                </a:solidFill>
                <a:latin typeface="Calibri" panose="020F0502020204030204" pitchFamily="34" charset="0"/>
              </a:rPr>
              <a:t>      }</a:t>
            </a:r>
          </a:p>
          <a:p>
            <a:r>
              <a:rPr lang="en-US" altLang="zh-CN" sz="1400" dirty="0">
                <a:solidFill>
                  <a:srgbClr val="000000"/>
                </a:solidFill>
                <a:latin typeface="Calibri" panose="020F0502020204030204" pitchFamily="34" charset="0"/>
              </a:rPr>
              <a:t>    });</a:t>
            </a:r>
          </a:p>
          <a:p>
            <a:r>
              <a:rPr lang="en-US" altLang="zh-CN" sz="1400" dirty="0">
                <a:solidFill>
                  <a:srgbClr val="6A3E3E"/>
                </a:solidFill>
                <a:latin typeface="Calibri" panose="020F0502020204030204" pitchFamily="34" charset="0"/>
              </a:rPr>
              <a:t>    </a:t>
            </a:r>
            <a:r>
              <a:rPr lang="en-US" altLang="zh-CN" sz="1400" dirty="0" err="1">
                <a:solidFill>
                  <a:srgbClr val="6A3E3E"/>
                </a:solidFill>
                <a:latin typeface="Calibri" panose="020F0502020204030204" pitchFamily="34" charset="0"/>
              </a:rPr>
              <a:t>rootNode</a:t>
            </a:r>
            <a:r>
              <a:rPr lang="en-US" altLang="zh-CN" sz="1400" dirty="0" err="1">
                <a:solidFill>
                  <a:srgbClr val="000000"/>
                </a:solidFill>
                <a:latin typeface="Calibri" panose="020F0502020204030204" pitchFamily="34" charset="0"/>
              </a:rPr>
              <a:t>.getChildren</a:t>
            </a:r>
            <a:r>
              <a:rPr lang="en-US" altLang="zh-CN" sz="1400" dirty="0">
                <a:solidFill>
                  <a:srgbClr val="000000"/>
                </a:solidFill>
                <a:latin typeface="Calibri" panose="020F0502020204030204" pitchFamily="34" charset="0"/>
              </a:rPr>
              <a:t>().</a:t>
            </a:r>
            <a:r>
              <a:rPr lang="en-US" altLang="zh-CN" sz="1400" dirty="0" err="1">
                <a:solidFill>
                  <a:srgbClr val="000000"/>
                </a:solidFill>
                <a:latin typeface="Calibri" panose="020F0502020204030204" pitchFamily="34" charset="0"/>
              </a:rPr>
              <a:t>addAll</a:t>
            </a:r>
            <a:r>
              <a:rPr lang="en-US" altLang="zh-CN" sz="1400" dirty="0">
                <a:solidFill>
                  <a:srgbClr val="000000"/>
                </a:solidFill>
                <a:latin typeface="Calibri" panose="020F0502020204030204" pitchFamily="34" charset="0"/>
              </a:rPr>
              <a:t>(</a:t>
            </a:r>
            <a:r>
              <a:rPr lang="en-US" altLang="zh-CN" sz="1400" dirty="0" err="1">
                <a:solidFill>
                  <a:srgbClr val="6A3E3E"/>
                </a:solidFill>
                <a:latin typeface="Calibri" panose="020F0502020204030204" pitchFamily="34" charset="0"/>
              </a:rPr>
              <a:t>btnUp</a:t>
            </a:r>
            <a:r>
              <a:rPr lang="en-US" altLang="zh-CN" sz="1400" dirty="0" err="1">
                <a:solidFill>
                  <a:srgbClr val="000000"/>
                </a:solidFill>
                <a:latin typeface="Calibri" panose="020F0502020204030204" pitchFamily="34" charset="0"/>
              </a:rPr>
              <a:t>,</a:t>
            </a:r>
            <a:r>
              <a:rPr lang="en-US" altLang="zh-CN" sz="1400" dirty="0" err="1">
                <a:solidFill>
                  <a:srgbClr val="6A3E3E"/>
                </a:solidFill>
                <a:latin typeface="Calibri" panose="020F0502020204030204" pitchFamily="34" charset="0"/>
              </a:rPr>
              <a:t>btnDown</a:t>
            </a:r>
            <a:r>
              <a:rPr lang="en-US" altLang="zh-CN" sz="1400" dirty="0" err="1">
                <a:solidFill>
                  <a:srgbClr val="000000"/>
                </a:solidFill>
                <a:latin typeface="Calibri" panose="020F0502020204030204" pitchFamily="34" charset="0"/>
              </a:rPr>
              <a:t>,</a:t>
            </a:r>
            <a:r>
              <a:rPr lang="en-US" altLang="zh-CN" sz="1400" dirty="0" err="1">
                <a:solidFill>
                  <a:srgbClr val="0000C0"/>
                </a:solidFill>
                <a:latin typeface="Calibri" panose="020F0502020204030204" pitchFamily="34" charset="0"/>
              </a:rPr>
              <a:t>response</a:t>
            </a:r>
            <a:r>
              <a:rPr lang="en-US" altLang="zh-CN" sz="1400" dirty="0">
                <a:solidFill>
                  <a:srgbClr val="000000"/>
                </a:solidFill>
                <a:latin typeface="Calibri" panose="020F0502020204030204" pitchFamily="34" charset="0"/>
              </a:rPr>
              <a:t>);</a:t>
            </a:r>
          </a:p>
          <a:p>
            <a:r>
              <a:rPr lang="en-US" altLang="zh-CN" sz="1400" dirty="0">
                <a:solidFill>
                  <a:srgbClr val="6A3E3E"/>
                </a:solidFill>
                <a:latin typeface="Calibri" panose="020F0502020204030204" pitchFamily="34" charset="0"/>
              </a:rPr>
              <a:t>    </a:t>
            </a:r>
            <a:r>
              <a:rPr lang="en-US" altLang="zh-CN" sz="1400" dirty="0" err="1">
                <a:solidFill>
                  <a:srgbClr val="6A3E3E"/>
                </a:solidFill>
                <a:latin typeface="Calibri" panose="020F0502020204030204" pitchFamily="34" charset="0"/>
              </a:rPr>
              <a:t>primaryStage</a:t>
            </a:r>
            <a:r>
              <a:rPr lang="en-US" altLang="zh-CN" sz="1400" dirty="0" err="1">
                <a:solidFill>
                  <a:srgbClr val="000000"/>
                </a:solidFill>
                <a:latin typeface="Calibri" panose="020F0502020204030204" pitchFamily="34" charset="0"/>
              </a:rPr>
              <a:t>.show</a:t>
            </a:r>
            <a:r>
              <a:rPr lang="en-US" altLang="zh-CN" sz="1400" dirty="0">
                <a:solidFill>
                  <a:srgbClr val="000000"/>
                </a:solidFill>
                <a:latin typeface="Calibri" panose="020F0502020204030204" pitchFamily="34" charset="0"/>
              </a:rPr>
              <a:t>();</a:t>
            </a:r>
          </a:p>
          <a:p>
            <a:r>
              <a:rPr lang="en-US" altLang="zh-CN" sz="1400" dirty="0">
                <a:solidFill>
                  <a:srgbClr val="000000"/>
                </a:solidFill>
                <a:latin typeface="Calibri" panose="020F0502020204030204" pitchFamily="34" charset="0"/>
              </a:rPr>
              <a:t>  }</a:t>
            </a:r>
          </a:p>
          <a:p>
            <a:endParaRPr lang="zh-CN" altLang="en-US" sz="1400" dirty="0">
              <a:latin typeface="Calibri" panose="020F0502020204030204" pitchFamily="34" charset="0"/>
            </a:endParaRPr>
          </a:p>
          <a:p>
            <a:r>
              <a:rPr lang="en-US" altLang="zh-CN" sz="1400" b="1" dirty="0">
                <a:solidFill>
                  <a:srgbClr val="7F0055"/>
                </a:solidFill>
                <a:latin typeface="Calibri" panose="020F0502020204030204" pitchFamily="34" charset="0"/>
              </a:rPr>
              <a:t>  public</a:t>
            </a:r>
            <a:r>
              <a:rPr lang="en-US" altLang="zh-CN" sz="1400" b="1" dirty="0">
                <a:solidFill>
                  <a:srgbClr val="000000"/>
                </a:solidFill>
                <a:latin typeface="Calibri" panose="020F0502020204030204" pitchFamily="34" charset="0"/>
              </a:rPr>
              <a:t> </a:t>
            </a:r>
            <a:r>
              <a:rPr lang="en-US" altLang="zh-CN" sz="1400" b="1" dirty="0">
                <a:solidFill>
                  <a:srgbClr val="7F0055"/>
                </a:solidFill>
                <a:latin typeface="Calibri" panose="020F0502020204030204" pitchFamily="34" charset="0"/>
              </a:rPr>
              <a:t>static</a:t>
            </a:r>
            <a:r>
              <a:rPr lang="en-US" altLang="zh-CN" sz="1400" b="1" dirty="0">
                <a:solidFill>
                  <a:srgbClr val="000000"/>
                </a:solidFill>
                <a:latin typeface="Calibri" panose="020F0502020204030204" pitchFamily="34" charset="0"/>
              </a:rPr>
              <a:t> </a:t>
            </a:r>
            <a:r>
              <a:rPr lang="en-US" altLang="zh-CN" sz="1400" b="1" dirty="0">
                <a:solidFill>
                  <a:srgbClr val="7F0055"/>
                </a:solidFill>
                <a:latin typeface="Calibri" panose="020F0502020204030204" pitchFamily="34" charset="0"/>
              </a:rPr>
              <a:t>void</a:t>
            </a:r>
            <a:r>
              <a:rPr lang="en-US" altLang="zh-CN" sz="1400" b="1" dirty="0">
                <a:solidFill>
                  <a:srgbClr val="000000"/>
                </a:solidFill>
                <a:latin typeface="Calibri" panose="020F0502020204030204" pitchFamily="34" charset="0"/>
              </a:rPr>
              <a:t> main(String[] </a:t>
            </a:r>
            <a:r>
              <a:rPr lang="en-US" altLang="zh-CN" sz="1400" b="1" dirty="0" err="1">
                <a:solidFill>
                  <a:srgbClr val="6A3E3E"/>
                </a:solidFill>
                <a:latin typeface="Calibri" panose="020F0502020204030204" pitchFamily="34" charset="0"/>
              </a:rPr>
              <a:t>args</a:t>
            </a:r>
            <a:r>
              <a:rPr lang="en-US" altLang="zh-CN" sz="1400" b="1" dirty="0">
                <a:solidFill>
                  <a:srgbClr val="000000"/>
                </a:solidFill>
                <a:latin typeface="Calibri" panose="020F0502020204030204" pitchFamily="34" charset="0"/>
              </a:rPr>
              <a:t>) {</a:t>
            </a:r>
          </a:p>
          <a:p>
            <a:r>
              <a:rPr lang="en-US" altLang="zh-CN" sz="1400" i="1" dirty="0">
                <a:solidFill>
                  <a:srgbClr val="000000"/>
                </a:solidFill>
                <a:latin typeface="Calibri" panose="020F0502020204030204" pitchFamily="34" charset="0"/>
              </a:rPr>
              <a:t>    launch</a:t>
            </a:r>
            <a:r>
              <a:rPr lang="en-US" altLang="zh-CN" sz="1400" dirty="0">
                <a:solidFill>
                  <a:srgbClr val="000000"/>
                </a:solidFill>
                <a:latin typeface="Calibri" panose="020F0502020204030204" pitchFamily="34" charset="0"/>
              </a:rPr>
              <a:t>(</a:t>
            </a:r>
            <a:r>
              <a:rPr lang="en-US" altLang="zh-CN" sz="1400" dirty="0" err="1">
                <a:solidFill>
                  <a:srgbClr val="6A3E3E"/>
                </a:solidFill>
                <a:latin typeface="Calibri" panose="020F0502020204030204" pitchFamily="34" charset="0"/>
              </a:rPr>
              <a:t>args</a:t>
            </a:r>
            <a:r>
              <a:rPr lang="en-US" altLang="zh-CN" sz="1400" dirty="0">
                <a:solidFill>
                  <a:srgbClr val="000000"/>
                </a:solidFill>
                <a:latin typeface="Calibri" panose="020F0502020204030204" pitchFamily="34" charset="0"/>
              </a:rPr>
              <a:t>);</a:t>
            </a:r>
          </a:p>
          <a:p>
            <a:r>
              <a:rPr lang="en-US" altLang="zh-CN" sz="1400" dirty="0">
                <a:solidFill>
                  <a:srgbClr val="000000"/>
                </a:solidFill>
                <a:latin typeface="Calibri" panose="020F0502020204030204" pitchFamily="34" charset="0"/>
              </a:rPr>
              <a:t>  }</a:t>
            </a:r>
          </a:p>
          <a:p>
            <a:r>
              <a:rPr lang="en-US" altLang="zh-CN" sz="1600" dirty="0">
                <a:solidFill>
                  <a:srgbClr val="000000"/>
                </a:solidFill>
                <a:latin typeface="Calibri" panose="020F0502020204030204" pitchFamily="34" charset="0"/>
              </a:rPr>
              <a:t>}</a:t>
            </a:r>
            <a:endParaRPr lang="zh-CN" altLang="en-US" sz="1600" dirty="0"/>
          </a:p>
        </p:txBody>
      </p:sp>
    </p:spTree>
    <p:extLst>
      <p:ext uri="{BB962C8B-B14F-4D97-AF65-F5344CB8AC3E}">
        <p14:creationId xmlns:p14="http://schemas.microsoft.com/office/powerpoint/2010/main" val="1589995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EFF40-1653-46DF-A551-1907AAAAF2CA}"/>
              </a:ext>
            </a:extLst>
          </p:cNvPr>
          <p:cNvSpPr>
            <a:spLocks noGrp="1"/>
          </p:cNvSpPr>
          <p:nvPr>
            <p:ph type="title"/>
          </p:nvPr>
        </p:nvSpPr>
        <p:spPr/>
        <p:txBody>
          <a:bodyPr/>
          <a:lstStyle/>
          <a:p>
            <a:r>
              <a:rPr lang="en-US" altLang="zh-CN" b="1" dirty="0" err="1"/>
              <a:t>CheckBox</a:t>
            </a:r>
            <a:endParaRPr lang="zh-CN" altLang="en-US" dirty="0"/>
          </a:p>
        </p:txBody>
      </p:sp>
      <p:sp>
        <p:nvSpPr>
          <p:cNvPr id="3" name="内容占位符 2">
            <a:extLst>
              <a:ext uri="{FF2B5EF4-FFF2-40B4-BE49-F238E27FC236}">
                <a16:creationId xmlns:a16="http://schemas.microsoft.com/office/drawing/2014/main" id="{E491DF36-5943-449E-B8D7-18B9F9A0F53B}"/>
              </a:ext>
            </a:extLst>
          </p:cNvPr>
          <p:cNvSpPr>
            <a:spLocks noGrp="1"/>
          </p:cNvSpPr>
          <p:nvPr>
            <p:ph idx="1"/>
          </p:nvPr>
        </p:nvSpPr>
        <p:spPr/>
        <p:txBody>
          <a:bodyPr/>
          <a:lstStyle/>
          <a:p>
            <a:r>
              <a:rPr lang="en-US" altLang="zh-CN" b="1" dirty="0" err="1"/>
              <a:t>CheckBox</a:t>
            </a:r>
            <a:r>
              <a:rPr lang="en-US" altLang="zh-CN" b="1" dirty="0"/>
              <a:t> </a:t>
            </a:r>
            <a:r>
              <a:rPr lang="en-US" altLang="zh-CN" dirty="0"/>
              <a:t>supports three states. The first two are checked or unchecked, the third state is </a:t>
            </a:r>
            <a:r>
              <a:rPr lang="en-US" altLang="zh-CN" i="1" dirty="0"/>
              <a:t>indeterminate </a:t>
            </a:r>
            <a:r>
              <a:rPr lang="en-US" altLang="zh-CN" dirty="0"/>
              <a:t>(also called </a:t>
            </a:r>
            <a:r>
              <a:rPr lang="en-US" altLang="zh-CN" i="1" dirty="0"/>
              <a:t>undefined</a:t>
            </a:r>
            <a:r>
              <a:rPr lang="en-US" altLang="zh-CN" dirty="0"/>
              <a:t>). Here is the </a:t>
            </a:r>
            <a:r>
              <a:rPr lang="en-US" altLang="zh-CN" b="1" dirty="0" err="1"/>
              <a:t>CheckBox</a:t>
            </a:r>
            <a:r>
              <a:rPr lang="en-US" altLang="zh-CN" b="1" dirty="0"/>
              <a:t> </a:t>
            </a:r>
            <a:r>
              <a:rPr lang="en-US" altLang="zh-CN" dirty="0"/>
              <a:t>constructor that we will use:</a:t>
            </a:r>
          </a:p>
          <a:p>
            <a:pPr lvl="1"/>
            <a:r>
              <a:rPr lang="en-US" altLang="zh-CN" dirty="0" err="1"/>
              <a:t>CheckBox</a:t>
            </a:r>
            <a:r>
              <a:rPr lang="en-US" altLang="zh-CN" dirty="0"/>
              <a:t>(String </a:t>
            </a:r>
            <a:r>
              <a:rPr lang="en-US" altLang="zh-CN" i="1" dirty="0"/>
              <a:t>str</a:t>
            </a:r>
            <a:r>
              <a:rPr lang="en-US" altLang="zh-CN" dirty="0"/>
              <a:t>)</a:t>
            </a:r>
          </a:p>
          <a:p>
            <a:r>
              <a:rPr lang="en-US" altLang="zh-CN" dirty="0"/>
              <a:t>It creates a check box that has the text specified by </a:t>
            </a:r>
            <a:r>
              <a:rPr lang="en-US" altLang="zh-CN" i="1" dirty="0"/>
              <a:t>str </a:t>
            </a:r>
            <a:r>
              <a:rPr lang="en-US" altLang="zh-CN" dirty="0"/>
              <a:t>as a label.</a:t>
            </a:r>
            <a:endParaRPr lang="zh-CN" altLang="en-US" dirty="0"/>
          </a:p>
        </p:txBody>
      </p:sp>
    </p:spTree>
    <p:extLst>
      <p:ext uri="{BB962C8B-B14F-4D97-AF65-F5344CB8AC3E}">
        <p14:creationId xmlns:p14="http://schemas.microsoft.com/office/powerpoint/2010/main" val="1659405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585E1B6-5541-452C-9743-BEE9F0980596}"/>
              </a:ext>
            </a:extLst>
          </p:cNvPr>
          <p:cNvSpPr/>
          <p:nvPr/>
        </p:nvSpPr>
        <p:spPr>
          <a:xfrm>
            <a:off x="668214" y="109760"/>
            <a:ext cx="7364437" cy="6186309"/>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CheckboxDemo</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extends</a:t>
            </a:r>
            <a:r>
              <a:rPr lang="en-US" altLang="zh-CN" b="1" dirty="0">
                <a:solidFill>
                  <a:srgbClr val="000000"/>
                </a:solidFill>
                <a:latin typeface="Calibri" panose="020F0502020204030204" pitchFamily="34" charset="0"/>
              </a:rPr>
              <a:t> Application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CheckBox</a:t>
            </a:r>
            <a:r>
              <a:rPr lang="en-US" altLang="zh-CN" dirty="0">
                <a:solidFill>
                  <a:srgbClr val="000000"/>
                </a:solidFill>
                <a:latin typeface="Calibri" panose="020F0502020204030204" pitchFamily="34" charset="0"/>
              </a:rPr>
              <a:t> </a:t>
            </a:r>
            <a:r>
              <a:rPr lang="en-US" altLang="zh-CN" dirty="0" err="1">
                <a:solidFill>
                  <a:srgbClr val="0000C0"/>
                </a:solidFill>
                <a:latin typeface="Calibri" panose="020F0502020204030204" pitchFamily="34" charset="0"/>
              </a:rPr>
              <a:t>cbSmartphone</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CheckBox</a:t>
            </a:r>
            <a:r>
              <a:rPr lang="en-US" altLang="zh-CN" dirty="0">
                <a:solidFill>
                  <a:srgbClr val="000000"/>
                </a:solidFill>
                <a:latin typeface="Calibri" panose="020F0502020204030204" pitchFamily="34" charset="0"/>
              </a:rPr>
              <a:t> </a:t>
            </a:r>
            <a:r>
              <a:rPr lang="en-US" altLang="zh-CN" dirty="0" err="1">
                <a:solidFill>
                  <a:srgbClr val="0000C0"/>
                </a:solidFill>
                <a:latin typeface="Calibri" panose="020F0502020204030204" pitchFamily="34" charset="0"/>
              </a:rPr>
              <a:t>cbTablet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CheckBox</a:t>
            </a:r>
            <a:r>
              <a:rPr lang="en-US" altLang="zh-CN" dirty="0">
                <a:solidFill>
                  <a:srgbClr val="000000"/>
                </a:solidFill>
                <a:latin typeface="Calibri" panose="020F0502020204030204" pitchFamily="34" charset="0"/>
              </a:rPr>
              <a:t> </a:t>
            </a:r>
            <a:r>
              <a:rPr lang="en-US" altLang="zh-CN" dirty="0" err="1">
                <a:solidFill>
                  <a:srgbClr val="0000C0"/>
                </a:solidFill>
                <a:latin typeface="Calibri" panose="020F0502020204030204" pitchFamily="34" charset="0"/>
              </a:rPr>
              <a:t>cbNotebook</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CheckBox</a:t>
            </a:r>
            <a:r>
              <a:rPr lang="en-US" altLang="zh-CN" dirty="0">
                <a:solidFill>
                  <a:srgbClr val="000000"/>
                </a:solidFill>
                <a:latin typeface="Calibri" panose="020F0502020204030204" pitchFamily="34" charset="0"/>
              </a:rPr>
              <a:t> </a:t>
            </a:r>
            <a:r>
              <a:rPr lang="en-US" altLang="zh-CN" dirty="0" err="1">
                <a:solidFill>
                  <a:srgbClr val="0000C0"/>
                </a:solidFill>
                <a:latin typeface="Calibri" panose="020F0502020204030204" pitchFamily="34" charset="0"/>
              </a:rPr>
              <a:t>cbDesktop</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Label </a:t>
            </a:r>
            <a:r>
              <a:rPr lang="en-US" altLang="zh-CN" dirty="0">
                <a:solidFill>
                  <a:srgbClr val="0000C0"/>
                </a:solidFill>
                <a:latin typeface="Calibri" panose="020F0502020204030204" pitchFamily="34" charset="0"/>
              </a:rPr>
              <a:t>response</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Label </a:t>
            </a:r>
            <a:r>
              <a:rPr lang="en-US" altLang="zh-CN" dirty="0">
                <a:solidFill>
                  <a:srgbClr val="0000C0"/>
                </a:solidFill>
                <a:latin typeface="Calibri" panose="020F0502020204030204" pitchFamily="34" charset="0"/>
              </a:rPr>
              <a:t>selected</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String </a:t>
            </a:r>
            <a:r>
              <a:rPr lang="en-US" altLang="zh-CN" dirty="0">
                <a:solidFill>
                  <a:srgbClr val="0000C0"/>
                </a:solidFill>
                <a:latin typeface="Calibri" panose="020F0502020204030204" pitchFamily="34" charset="0"/>
              </a:rPr>
              <a:t>computers</a:t>
            </a:r>
            <a:r>
              <a:rPr lang="en-US" altLang="zh-CN" dirty="0">
                <a:solidFill>
                  <a:srgbClr val="000000"/>
                </a:solidFill>
                <a:latin typeface="Calibri" panose="020F0502020204030204" pitchFamily="34" charset="0"/>
              </a:rPr>
              <a:t>; </a:t>
            </a:r>
          </a:p>
          <a:p>
            <a:r>
              <a:rPr lang="en-US" altLang="zh-CN" dirty="0">
                <a:solidFill>
                  <a:srgbClr val="646464"/>
                </a:solidFill>
                <a:latin typeface="Calibri" panose="020F0502020204030204" pitchFamily="34" charset="0"/>
              </a:rPr>
              <a:t>  @Override</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start(Stage </a:t>
            </a:r>
            <a:r>
              <a:rPr lang="en-US" altLang="zh-CN" b="1" dirty="0" err="1">
                <a:solidFill>
                  <a:srgbClr val="6A3E3E"/>
                </a:solidFill>
                <a:latin typeface="Calibri" panose="020F0502020204030204" pitchFamily="34" charset="0"/>
              </a:rPr>
              <a:t>primaryStage</a:t>
            </a:r>
            <a:r>
              <a:rPr lang="en-US" altLang="zh-CN" b="1" dirty="0">
                <a:solidFill>
                  <a:srgbClr val="000000"/>
                </a:solidFill>
                <a:latin typeface="Calibri" panose="020F0502020204030204" pitchFamily="34" charset="0"/>
              </a:rPr>
              <a:t>) {</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primaryStage</a:t>
            </a:r>
            <a:r>
              <a:rPr lang="en-US" altLang="zh-CN" dirty="0" err="1">
                <a:solidFill>
                  <a:srgbClr val="000000"/>
                </a:solidFill>
                <a:latin typeface="Calibri" panose="020F0502020204030204" pitchFamily="34" charset="0"/>
              </a:rPr>
              <a:t>.setTitle</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"Demonstrate Check Boxes"</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FlowPane</a:t>
            </a:r>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rootNode</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FlowPane</a:t>
            </a:r>
            <a:r>
              <a:rPr lang="en-US" altLang="zh-CN" b="1" dirty="0">
                <a:solidFill>
                  <a:srgbClr val="000000"/>
                </a:solidFill>
                <a:latin typeface="Calibri" panose="020F0502020204030204" pitchFamily="34" charset="0"/>
              </a:rPr>
              <a:t>(Orientation.</a:t>
            </a:r>
            <a:r>
              <a:rPr lang="en-US" altLang="zh-CN" b="1" i="1" dirty="0">
                <a:solidFill>
                  <a:srgbClr val="0000C0"/>
                </a:solidFill>
                <a:latin typeface="Calibri" panose="020F0502020204030204" pitchFamily="34" charset="0"/>
              </a:rPr>
              <a:t>VERTICAL</a:t>
            </a:r>
            <a:r>
              <a:rPr lang="en-US" altLang="zh-CN" b="1" i="1" dirty="0">
                <a:solidFill>
                  <a:srgbClr val="000000"/>
                </a:solidFill>
                <a:latin typeface="Calibri" panose="020F0502020204030204" pitchFamily="34" charset="0"/>
              </a:rPr>
              <a:t>,10,10);</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rootNode</a:t>
            </a:r>
            <a:r>
              <a:rPr lang="en-US" altLang="zh-CN" dirty="0" err="1">
                <a:solidFill>
                  <a:srgbClr val="000000"/>
                </a:solidFill>
                <a:latin typeface="Calibri" panose="020F0502020204030204" pitchFamily="34" charset="0"/>
              </a:rPr>
              <a:t>.setAlignment</a:t>
            </a:r>
            <a:r>
              <a:rPr lang="en-US" altLang="zh-CN"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Pos.</a:t>
            </a:r>
            <a:r>
              <a:rPr lang="en-US" altLang="zh-CN" b="1" i="1" dirty="0" err="1">
                <a:solidFill>
                  <a:srgbClr val="0000C0"/>
                </a:solidFill>
                <a:latin typeface="Calibri" panose="020F0502020204030204" pitchFamily="34" charset="0"/>
              </a:rPr>
              <a:t>CENTER</a:t>
            </a:r>
            <a:r>
              <a:rPr lang="en-US" altLang="zh-CN" b="1" i="1" dirty="0">
                <a:solidFill>
                  <a:srgbClr val="000000"/>
                </a:solidFill>
                <a:latin typeface="Calibri" panose="020F0502020204030204" pitchFamily="34" charset="0"/>
              </a:rPr>
              <a:t>);</a:t>
            </a:r>
          </a:p>
          <a:p>
            <a:r>
              <a:rPr lang="nn-NO" altLang="zh-CN" dirty="0">
                <a:solidFill>
                  <a:srgbClr val="000000"/>
                </a:solidFill>
                <a:latin typeface="Calibri" panose="020F0502020204030204" pitchFamily="34" charset="0"/>
              </a:rPr>
              <a:t>    Scene </a:t>
            </a:r>
            <a:r>
              <a:rPr lang="nn-NO" altLang="zh-CN" dirty="0">
                <a:solidFill>
                  <a:srgbClr val="6A3E3E"/>
                </a:solidFill>
                <a:latin typeface="Calibri" panose="020F0502020204030204" pitchFamily="34" charset="0"/>
              </a:rPr>
              <a:t>myScene</a:t>
            </a:r>
            <a:r>
              <a:rPr lang="nn-NO" altLang="zh-CN" dirty="0">
                <a:solidFill>
                  <a:srgbClr val="000000"/>
                </a:solidFill>
                <a:latin typeface="Calibri" panose="020F0502020204030204" pitchFamily="34" charset="0"/>
              </a:rPr>
              <a:t> = </a:t>
            </a:r>
            <a:r>
              <a:rPr lang="nn-NO" altLang="zh-CN" b="1" dirty="0">
                <a:solidFill>
                  <a:srgbClr val="7F0055"/>
                </a:solidFill>
                <a:latin typeface="Calibri" panose="020F0502020204030204" pitchFamily="34" charset="0"/>
              </a:rPr>
              <a:t>new</a:t>
            </a:r>
            <a:r>
              <a:rPr lang="nn-NO" altLang="zh-CN" b="1" dirty="0">
                <a:solidFill>
                  <a:srgbClr val="000000"/>
                </a:solidFill>
                <a:latin typeface="Calibri" panose="020F0502020204030204" pitchFamily="34" charset="0"/>
              </a:rPr>
              <a:t> Scene(</a:t>
            </a:r>
            <a:r>
              <a:rPr lang="nn-NO" altLang="zh-CN" b="1" dirty="0">
                <a:solidFill>
                  <a:srgbClr val="6A3E3E"/>
                </a:solidFill>
                <a:latin typeface="Calibri" panose="020F0502020204030204" pitchFamily="34" charset="0"/>
              </a:rPr>
              <a:t>rootNode</a:t>
            </a:r>
            <a:r>
              <a:rPr lang="nn-NO" altLang="zh-CN" b="1" dirty="0">
                <a:solidFill>
                  <a:srgbClr val="000000"/>
                </a:solidFill>
                <a:latin typeface="Calibri" panose="020F0502020204030204" pitchFamily="34" charset="0"/>
              </a:rPr>
              <a:t>,500,200);</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primaryStage</a:t>
            </a:r>
            <a:r>
              <a:rPr lang="en-US" altLang="zh-CN" dirty="0" err="1">
                <a:solidFill>
                  <a:srgbClr val="000000"/>
                </a:solidFill>
                <a:latin typeface="Calibri" panose="020F0502020204030204" pitchFamily="34" charset="0"/>
              </a:rPr>
              <a:t>.setScene</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myScene</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Label </a:t>
            </a:r>
            <a:r>
              <a:rPr lang="en-US" altLang="zh-CN" dirty="0">
                <a:solidFill>
                  <a:srgbClr val="6A3E3E"/>
                </a:solidFill>
                <a:latin typeface="Calibri" panose="020F0502020204030204" pitchFamily="34" charset="0"/>
              </a:rPr>
              <a:t>heading</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Label(</a:t>
            </a:r>
            <a:r>
              <a:rPr lang="en-US" altLang="zh-CN" b="1" dirty="0">
                <a:solidFill>
                  <a:srgbClr val="2A00FF"/>
                </a:solidFill>
                <a:latin typeface="Calibri" panose="020F0502020204030204" pitchFamily="34" charset="0"/>
              </a:rPr>
              <a:t>"What Computers Do You Own?"</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response</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Label(</a:t>
            </a:r>
            <a:r>
              <a:rPr lang="en-US" altLang="zh-CN" b="1" dirty="0">
                <a:solidFill>
                  <a:srgbClr val="2A00FF"/>
                </a:solidFill>
                <a:latin typeface="Calibri" panose="020F0502020204030204" pitchFamily="34" charset="0"/>
              </a:rPr>
              <a:t>""</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selected</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Label(</a:t>
            </a:r>
            <a:r>
              <a:rPr lang="en-US" altLang="zh-CN" b="1" dirty="0">
                <a:solidFill>
                  <a:srgbClr val="2A00FF"/>
                </a:solidFill>
                <a:latin typeface="Calibri" panose="020F0502020204030204" pitchFamily="34" charset="0"/>
              </a:rPr>
              <a:t>""</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cbSmartphone</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CheckBox</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a:t>
            </a:r>
            <a:r>
              <a:rPr lang="en-US" altLang="zh-CN" b="1" dirty="0" err="1">
                <a:solidFill>
                  <a:srgbClr val="2A00FF"/>
                </a:solidFill>
                <a:latin typeface="Calibri" panose="020F0502020204030204" pitchFamily="34" charset="0"/>
              </a:rPr>
              <a:t>SmartPhone</a:t>
            </a:r>
            <a:r>
              <a:rPr lang="en-US" altLang="zh-CN" b="1" dirty="0">
                <a:solidFill>
                  <a:srgbClr val="2A00FF"/>
                </a:solidFill>
                <a:latin typeface="Calibri" panose="020F0502020204030204" pitchFamily="34" charset="0"/>
              </a:rPr>
              <a:t>"</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cbTablet</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CheckBox</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"Tablet"</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cbNotebook</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CheckBox</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"Notebook"</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cbDesktop</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CheckBox</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"Desktop"</a:t>
            </a:r>
            <a:r>
              <a:rPr lang="en-US" altLang="zh-CN" b="1"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414536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09373D4-D821-45D0-BF27-2A070822F734}"/>
              </a:ext>
            </a:extLst>
          </p:cNvPr>
          <p:cNvSpPr/>
          <p:nvPr/>
        </p:nvSpPr>
        <p:spPr>
          <a:xfrm>
            <a:off x="661182" y="637799"/>
            <a:ext cx="7371470" cy="5909310"/>
          </a:xfrm>
          <a:prstGeom prst="rect">
            <a:avLst/>
          </a:prstGeom>
        </p:spPr>
        <p:txBody>
          <a:bodyPr wrap="square">
            <a:spAutoFit/>
          </a:bodyPr>
          <a:lstStyle/>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cbSmartphone</a:t>
            </a:r>
            <a:r>
              <a:rPr lang="en-US" altLang="zh-CN" dirty="0" err="1">
                <a:solidFill>
                  <a:srgbClr val="000000"/>
                </a:solidFill>
                <a:latin typeface="Calibri" panose="020F0502020204030204" pitchFamily="34" charset="0"/>
              </a:rPr>
              <a:t>.setOnAction</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ae</a:t>
            </a:r>
            <a:r>
              <a:rPr lang="en-US" altLang="zh-CN" dirty="0">
                <a:solidFill>
                  <a:srgbClr val="000000"/>
                </a:solidFill>
                <a:latin typeface="Calibri" panose="020F0502020204030204" pitchFamily="34" charset="0"/>
              </a:rPr>
              <a:t>)-&gt;{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cbSmartphone</a:t>
            </a:r>
            <a:r>
              <a:rPr lang="en-US" altLang="zh-CN" b="1" dirty="0" err="1">
                <a:solidFill>
                  <a:srgbClr val="000000"/>
                </a:solidFill>
                <a:latin typeface="Calibri" panose="020F0502020204030204" pitchFamily="34" charset="0"/>
              </a:rPr>
              <a:t>.isSelected</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response</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"Smartphone was just selected."</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else</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response</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"Smartphone was just cleared."</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showAll</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cbTablet</a:t>
            </a:r>
            <a:r>
              <a:rPr lang="en-US" altLang="zh-CN" dirty="0" err="1">
                <a:solidFill>
                  <a:srgbClr val="000000"/>
                </a:solidFill>
                <a:latin typeface="Calibri" panose="020F0502020204030204" pitchFamily="34" charset="0"/>
              </a:rPr>
              <a:t>.setOnAction</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ae</a:t>
            </a:r>
            <a:r>
              <a:rPr lang="en-US" altLang="zh-CN" dirty="0">
                <a:solidFill>
                  <a:srgbClr val="000000"/>
                </a:solidFill>
                <a:latin typeface="Calibri" panose="020F0502020204030204" pitchFamily="34" charset="0"/>
              </a:rPr>
              <a:t>)-&gt;{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cbTablet</a:t>
            </a:r>
            <a:r>
              <a:rPr lang="en-US" altLang="zh-CN" b="1" dirty="0" err="1">
                <a:solidFill>
                  <a:srgbClr val="000000"/>
                </a:solidFill>
                <a:latin typeface="Calibri" panose="020F0502020204030204" pitchFamily="34" charset="0"/>
              </a:rPr>
              <a:t>.isSelected</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response</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"Tablet was just selected."</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else</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response</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"Tablet was just cleared."</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showAll</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cbNotebook</a:t>
            </a:r>
            <a:r>
              <a:rPr lang="en-US" altLang="zh-CN" dirty="0" err="1">
                <a:solidFill>
                  <a:srgbClr val="000000"/>
                </a:solidFill>
                <a:latin typeface="Calibri" panose="020F0502020204030204" pitchFamily="34" charset="0"/>
              </a:rPr>
              <a:t>.setOnAction</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ae</a:t>
            </a:r>
            <a:r>
              <a:rPr lang="en-US" altLang="zh-CN" dirty="0">
                <a:solidFill>
                  <a:srgbClr val="000000"/>
                </a:solidFill>
                <a:latin typeface="Calibri" panose="020F0502020204030204" pitchFamily="34" charset="0"/>
              </a:rPr>
              <a:t>)-&gt;{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cbNotebook</a:t>
            </a:r>
            <a:r>
              <a:rPr lang="en-US" altLang="zh-CN" b="1" dirty="0" err="1">
                <a:solidFill>
                  <a:srgbClr val="000000"/>
                </a:solidFill>
                <a:latin typeface="Calibri" panose="020F0502020204030204" pitchFamily="34" charset="0"/>
              </a:rPr>
              <a:t>.isSelected</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response</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"Notebook was just selected."</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else</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response</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"Notebook was just cleared."</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showAll</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endParaRPr lang="zh-CN" altLang="en-US" dirty="0"/>
          </a:p>
        </p:txBody>
      </p:sp>
    </p:spTree>
    <p:extLst>
      <p:ext uri="{BB962C8B-B14F-4D97-AF65-F5344CB8AC3E}">
        <p14:creationId xmlns:p14="http://schemas.microsoft.com/office/powerpoint/2010/main" val="2643705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66BAB11-9D41-4FB3-983E-0951CC53F8BB}"/>
              </a:ext>
            </a:extLst>
          </p:cNvPr>
          <p:cNvSpPr/>
          <p:nvPr/>
        </p:nvSpPr>
        <p:spPr>
          <a:xfrm>
            <a:off x="597877" y="117693"/>
            <a:ext cx="6858000" cy="6740307"/>
          </a:xfrm>
          <a:prstGeom prst="rect">
            <a:avLst/>
          </a:prstGeom>
        </p:spPr>
        <p:txBody>
          <a:bodyPr wrap="square">
            <a:spAutoFit/>
          </a:bodyPr>
          <a:lstStyle/>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cbDesktop</a:t>
            </a:r>
            <a:r>
              <a:rPr lang="en-US" altLang="zh-CN" dirty="0" err="1">
                <a:solidFill>
                  <a:srgbClr val="000000"/>
                </a:solidFill>
                <a:latin typeface="Calibri" panose="020F0502020204030204" pitchFamily="34" charset="0"/>
              </a:rPr>
              <a:t>.setOnAction</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ae</a:t>
            </a:r>
            <a:r>
              <a:rPr lang="en-US" altLang="zh-CN" dirty="0">
                <a:solidFill>
                  <a:srgbClr val="000000"/>
                </a:solidFill>
                <a:latin typeface="Calibri" panose="020F0502020204030204" pitchFamily="34" charset="0"/>
              </a:rPr>
              <a:t>)-&gt;{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cbDesktop</a:t>
            </a:r>
            <a:r>
              <a:rPr lang="en-US" altLang="zh-CN" b="1" dirty="0" err="1">
                <a:solidFill>
                  <a:srgbClr val="000000"/>
                </a:solidFill>
                <a:latin typeface="Calibri" panose="020F0502020204030204" pitchFamily="34" charset="0"/>
              </a:rPr>
              <a:t>.isSelected</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response</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"Desktop was just selected."</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else</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response</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"Desktop was just cleared."</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showAll</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rootNode</a:t>
            </a:r>
            <a:r>
              <a:rPr lang="en-US" altLang="zh-CN" dirty="0" err="1">
                <a:solidFill>
                  <a:srgbClr val="000000"/>
                </a:solidFill>
                <a:latin typeface="Calibri" panose="020F0502020204030204" pitchFamily="34" charset="0"/>
              </a:rPr>
              <a:t>.getChildren</a:t>
            </a:r>
            <a:r>
              <a:rPr lang="en-US" altLang="zh-CN"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addAll</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heading</a:t>
            </a:r>
            <a:r>
              <a:rPr lang="en-US" altLang="zh-CN" dirty="0">
                <a:solidFill>
                  <a:srgbClr val="000000"/>
                </a:solidFill>
                <a:latin typeface="Calibri" panose="020F0502020204030204" pitchFamily="34" charset="0"/>
              </a:rPr>
              <a:t>, </a:t>
            </a:r>
            <a:r>
              <a:rPr lang="en-US" altLang="zh-CN" dirty="0" err="1">
                <a:solidFill>
                  <a:srgbClr val="0000C0"/>
                </a:solidFill>
                <a:latin typeface="Calibri" panose="020F0502020204030204" pitchFamily="34" charset="0"/>
              </a:rPr>
              <a:t>cbSmartphone</a:t>
            </a:r>
            <a:r>
              <a:rPr lang="en-US" altLang="zh-CN" dirty="0">
                <a:solidFill>
                  <a:srgbClr val="000000"/>
                </a:solidFill>
                <a:latin typeface="Calibri" panose="020F0502020204030204" pitchFamily="34" charset="0"/>
              </a:rPr>
              <a:t>, </a:t>
            </a:r>
            <a:r>
              <a:rPr lang="en-US" altLang="zh-CN" dirty="0" err="1">
                <a:solidFill>
                  <a:srgbClr val="0000C0"/>
                </a:solidFill>
                <a:latin typeface="Calibri" panose="020F0502020204030204" pitchFamily="34" charset="0"/>
              </a:rPr>
              <a:t>cbTablet</a:t>
            </a:r>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C0"/>
                </a:solidFill>
                <a:latin typeface="Calibri" panose="020F0502020204030204" pitchFamily="34" charset="0"/>
              </a:rPr>
              <a:t>cbNotebook</a:t>
            </a:r>
            <a:r>
              <a:rPr lang="en-US" altLang="zh-CN" dirty="0">
                <a:solidFill>
                  <a:srgbClr val="000000"/>
                </a:solidFill>
                <a:latin typeface="Calibri" panose="020F0502020204030204" pitchFamily="34" charset="0"/>
              </a:rPr>
              <a:t>, </a:t>
            </a:r>
            <a:r>
              <a:rPr lang="en-US" altLang="zh-CN" dirty="0" err="1">
                <a:solidFill>
                  <a:srgbClr val="0000C0"/>
                </a:solidFill>
                <a:latin typeface="Calibri" panose="020F0502020204030204" pitchFamily="34" charset="0"/>
              </a:rPr>
              <a:t>cbDesktop</a:t>
            </a:r>
            <a:r>
              <a:rPr lang="en-US" altLang="zh-CN" dirty="0">
                <a:solidFill>
                  <a:srgbClr val="000000"/>
                </a:solidFill>
                <a:latin typeface="Calibri" panose="020F0502020204030204" pitchFamily="34" charset="0"/>
              </a:rPr>
              <a:t>, </a:t>
            </a:r>
            <a:r>
              <a:rPr lang="en-US" altLang="zh-CN" dirty="0">
                <a:solidFill>
                  <a:srgbClr val="0000C0"/>
                </a:solidFill>
                <a:latin typeface="Calibri" panose="020F0502020204030204" pitchFamily="34" charset="0"/>
              </a:rPr>
              <a:t>response</a:t>
            </a:r>
            <a:r>
              <a:rPr lang="en-US" altLang="zh-CN" dirty="0">
                <a:solidFill>
                  <a:srgbClr val="000000"/>
                </a:solidFill>
                <a:latin typeface="Calibri" panose="020F0502020204030204" pitchFamily="34" charset="0"/>
              </a:rPr>
              <a:t>, </a:t>
            </a:r>
            <a:r>
              <a:rPr lang="en-US" altLang="zh-CN" dirty="0">
                <a:solidFill>
                  <a:srgbClr val="0000C0"/>
                </a:solidFill>
                <a:latin typeface="Calibri" panose="020F0502020204030204" pitchFamily="34" charset="0"/>
              </a:rPr>
              <a:t>selected</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primaryStage</a:t>
            </a:r>
            <a:r>
              <a:rPr lang="en-US" altLang="zh-CN" dirty="0" err="1">
                <a:solidFill>
                  <a:srgbClr val="000000"/>
                </a:solidFill>
                <a:latin typeface="Calibri" panose="020F0502020204030204" pitchFamily="34" charset="0"/>
              </a:rPr>
              <a:t>.show</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showAll</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void</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showAll</a:t>
            </a:r>
            <a:r>
              <a:rPr lang="en-US" altLang="zh-CN" b="1" dirty="0">
                <a:solidFill>
                  <a:srgbClr val="000000"/>
                </a:solidFill>
                <a:latin typeface="Calibri" panose="020F0502020204030204" pitchFamily="34" charset="0"/>
              </a:rPr>
              <a:t>() {</a:t>
            </a:r>
          </a:p>
          <a:p>
            <a:r>
              <a:rPr lang="en-US" altLang="zh-CN" dirty="0">
                <a:solidFill>
                  <a:srgbClr val="0000C0"/>
                </a:solidFill>
                <a:latin typeface="Calibri" panose="020F0502020204030204" pitchFamily="34" charset="0"/>
              </a:rPr>
              <a:t>     computers</a:t>
            </a:r>
            <a:r>
              <a:rPr lang="en-US" altLang="zh-CN" dirty="0">
                <a:solidFill>
                  <a:srgbClr val="000000"/>
                </a:solidFill>
                <a:latin typeface="Calibri" panose="020F0502020204030204" pitchFamily="34" charset="0"/>
              </a:rPr>
              <a:t> = </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cbSmartphone</a:t>
            </a:r>
            <a:r>
              <a:rPr lang="en-US" altLang="zh-CN" b="1" dirty="0" err="1">
                <a:solidFill>
                  <a:srgbClr val="000000"/>
                </a:solidFill>
                <a:latin typeface="Calibri" panose="020F0502020204030204" pitchFamily="34" charset="0"/>
              </a:rPr>
              <a:t>.isSelected</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computers</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"Smartphone "</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cbTablet</a:t>
            </a:r>
            <a:r>
              <a:rPr lang="en-US" altLang="zh-CN" b="1" dirty="0" err="1">
                <a:solidFill>
                  <a:srgbClr val="000000"/>
                </a:solidFill>
                <a:latin typeface="Calibri" panose="020F0502020204030204" pitchFamily="34" charset="0"/>
              </a:rPr>
              <a:t>.isSelected</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computers</a:t>
            </a:r>
            <a:r>
              <a:rPr lang="en-US" altLang="zh-CN" b="1" dirty="0">
                <a:solidFill>
                  <a:srgbClr val="000000"/>
                </a:solidFill>
                <a:latin typeface="Calibri" panose="020F0502020204030204" pitchFamily="34" charset="0"/>
              </a:rPr>
              <a:t> += </a:t>
            </a:r>
            <a:r>
              <a:rPr lang="en-US" altLang="zh-CN" b="1" dirty="0">
                <a:solidFill>
                  <a:srgbClr val="2A00FF"/>
                </a:solidFill>
                <a:latin typeface="Calibri" panose="020F0502020204030204" pitchFamily="34" charset="0"/>
              </a:rPr>
              <a:t>"Tablet "</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cbNotebook</a:t>
            </a:r>
            <a:r>
              <a:rPr lang="en-US" altLang="zh-CN" b="1" dirty="0" err="1">
                <a:solidFill>
                  <a:srgbClr val="000000"/>
                </a:solidFill>
                <a:latin typeface="Calibri" panose="020F0502020204030204" pitchFamily="34" charset="0"/>
              </a:rPr>
              <a:t>.isSelected</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computers</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"Notebook "</a:t>
            </a:r>
            <a:r>
              <a:rPr lang="en-US" altLang="zh-CN" b="1" dirty="0">
                <a:solidFill>
                  <a:srgbClr val="000000"/>
                </a:solidFill>
                <a:latin typeface="Calibri" panose="020F0502020204030204" pitchFamily="34" charset="0"/>
              </a:rPr>
              <a: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cbDesktop</a:t>
            </a:r>
            <a:r>
              <a:rPr lang="en-US" altLang="zh-CN" b="1" dirty="0" err="1">
                <a:solidFill>
                  <a:srgbClr val="000000"/>
                </a:solidFill>
                <a:latin typeface="Calibri" panose="020F0502020204030204" pitchFamily="34" charset="0"/>
              </a:rPr>
              <a:t>.isSelected</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computers</a:t>
            </a:r>
            <a:r>
              <a:rPr lang="en-US" altLang="zh-CN" b="1" dirty="0">
                <a:solidFill>
                  <a:srgbClr val="000000"/>
                </a:solidFill>
                <a:latin typeface="Calibri" panose="020F0502020204030204" pitchFamily="34" charset="0"/>
              </a:rPr>
              <a:t>+=</a:t>
            </a:r>
            <a:r>
              <a:rPr lang="en-US" altLang="zh-CN" b="1" dirty="0">
                <a:solidFill>
                  <a:srgbClr val="2A00FF"/>
                </a:solidFill>
                <a:latin typeface="Calibri" panose="020F0502020204030204" pitchFamily="34" charset="0"/>
              </a:rPr>
              <a:t>"Desktop"</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selected</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"Computers selected: "</a:t>
            </a:r>
            <a:r>
              <a:rPr lang="en-US" altLang="zh-CN" dirty="0">
                <a:solidFill>
                  <a:srgbClr val="000000"/>
                </a:solidFill>
                <a:latin typeface="Calibri" panose="020F0502020204030204" pitchFamily="34" charset="0"/>
              </a:rPr>
              <a:t> + </a:t>
            </a:r>
            <a:r>
              <a:rPr lang="en-US" altLang="zh-CN" dirty="0">
                <a:solidFill>
                  <a:srgbClr val="0000C0"/>
                </a:solidFill>
                <a:latin typeface="Calibri" panose="020F0502020204030204" pitchFamily="34" charset="0"/>
              </a:rPr>
              <a:t>computers</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i="1" dirty="0">
                <a:solidFill>
                  <a:srgbClr val="000000"/>
                </a:solidFill>
                <a:latin typeface="Calibri" panose="020F0502020204030204" pitchFamily="34" charset="0"/>
              </a:rPr>
              <a:t>    launch</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args</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1789164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65E3A-5B6C-4BF3-978C-C936EAA82BDF}"/>
              </a:ext>
            </a:extLst>
          </p:cNvPr>
          <p:cNvSpPr>
            <a:spLocks noGrp="1"/>
          </p:cNvSpPr>
          <p:nvPr>
            <p:ph type="title"/>
          </p:nvPr>
        </p:nvSpPr>
        <p:spPr/>
        <p:txBody>
          <a:bodyPr/>
          <a:lstStyle/>
          <a:p>
            <a:r>
              <a:rPr lang="en-US" altLang="zh-CN" b="1" dirty="0" err="1"/>
              <a:t>ListView</a:t>
            </a:r>
            <a:endParaRPr lang="zh-CN" altLang="en-US" dirty="0"/>
          </a:p>
        </p:txBody>
      </p:sp>
      <p:sp>
        <p:nvSpPr>
          <p:cNvPr id="3" name="内容占位符 2">
            <a:extLst>
              <a:ext uri="{FF2B5EF4-FFF2-40B4-BE49-F238E27FC236}">
                <a16:creationId xmlns:a16="http://schemas.microsoft.com/office/drawing/2014/main" id="{0575C146-9AA0-4D52-B3C1-7E2E5B0347FA}"/>
              </a:ext>
            </a:extLst>
          </p:cNvPr>
          <p:cNvSpPr>
            <a:spLocks noGrp="1"/>
          </p:cNvSpPr>
          <p:nvPr>
            <p:ph idx="1"/>
          </p:nvPr>
        </p:nvSpPr>
        <p:spPr/>
        <p:txBody>
          <a:bodyPr/>
          <a:lstStyle/>
          <a:p>
            <a:r>
              <a:rPr lang="en-US" altLang="zh-CN" b="1" dirty="0" err="1"/>
              <a:t>ListView</a:t>
            </a:r>
            <a:r>
              <a:rPr lang="en-US" altLang="zh-CN" b="1" dirty="0"/>
              <a:t> </a:t>
            </a:r>
            <a:r>
              <a:rPr lang="en-US" altLang="zh-CN" dirty="0"/>
              <a:t>is a generic class that is declared like this:</a:t>
            </a:r>
          </a:p>
          <a:p>
            <a:pPr lvl="1"/>
            <a:r>
              <a:rPr lang="en-US" altLang="zh-CN" dirty="0"/>
              <a:t>class </a:t>
            </a:r>
            <a:r>
              <a:rPr lang="en-US" altLang="zh-CN" dirty="0" err="1"/>
              <a:t>ListView</a:t>
            </a:r>
            <a:r>
              <a:rPr lang="en-US" altLang="zh-CN" dirty="0"/>
              <a:t>&lt;T&gt;</a:t>
            </a:r>
          </a:p>
          <a:p>
            <a:r>
              <a:rPr lang="en-US" altLang="zh-CN" dirty="0"/>
              <a:t>Here, </a:t>
            </a:r>
            <a:r>
              <a:rPr lang="en-US" altLang="zh-CN" b="1" dirty="0"/>
              <a:t>T </a:t>
            </a:r>
            <a:r>
              <a:rPr lang="en-US" altLang="zh-CN" dirty="0"/>
              <a:t>specifies the type of entries stored in the list view. Often, these are entries of type </a:t>
            </a:r>
            <a:r>
              <a:rPr lang="en-US" altLang="zh-CN" b="1" dirty="0"/>
              <a:t>String</a:t>
            </a:r>
            <a:r>
              <a:rPr lang="en-US" altLang="zh-CN" dirty="0"/>
              <a:t>, but other types are also allowed. Here is the </a:t>
            </a:r>
            <a:r>
              <a:rPr lang="en-US" altLang="zh-CN" b="1" dirty="0" err="1"/>
              <a:t>ListView</a:t>
            </a:r>
            <a:r>
              <a:rPr lang="en-US" altLang="zh-CN" b="1" dirty="0"/>
              <a:t> </a:t>
            </a:r>
            <a:r>
              <a:rPr lang="en-US" altLang="zh-CN" dirty="0"/>
              <a:t>constructor that we will use:</a:t>
            </a:r>
          </a:p>
          <a:p>
            <a:pPr lvl="1"/>
            <a:r>
              <a:rPr lang="en-US" altLang="zh-CN" dirty="0" err="1"/>
              <a:t>ListView</a:t>
            </a:r>
            <a:r>
              <a:rPr lang="en-US" altLang="zh-CN" dirty="0"/>
              <a:t>(</a:t>
            </a:r>
            <a:r>
              <a:rPr lang="en-US" altLang="zh-CN" dirty="0" err="1"/>
              <a:t>ObservableList</a:t>
            </a:r>
            <a:r>
              <a:rPr lang="en-US" altLang="zh-CN" dirty="0"/>
              <a:t>&lt;T&gt; </a:t>
            </a:r>
            <a:r>
              <a:rPr lang="en-US" altLang="zh-CN" i="1" dirty="0"/>
              <a:t>list</a:t>
            </a:r>
            <a:r>
              <a:rPr lang="en-US" altLang="zh-CN" dirty="0"/>
              <a:t>)</a:t>
            </a:r>
          </a:p>
          <a:p>
            <a:r>
              <a:rPr lang="en-US" altLang="zh-CN" dirty="0"/>
              <a:t>The list of items to be displayed is specified by </a:t>
            </a:r>
            <a:r>
              <a:rPr lang="en-US" altLang="zh-CN" i="1" dirty="0"/>
              <a:t>list</a:t>
            </a:r>
            <a:r>
              <a:rPr lang="en-US" altLang="zh-CN" dirty="0"/>
              <a:t>. It is an object of type </a:t>
            </a:r>
            <a:r>
              <a:rPr lang="en-US" altLang="zh-CN" b="1" dirty="0" err="1"/>
              <a:t>ObservableList</a:t>
            </a:r>
            <a:endParaRPr lang="zh-CN" altLang="en-US" dirty="0"/>
          </a:p>
        </p:txBody>
      </p:sp>
    </p:spTree>
    <p:extLst>
      <p:ext uri="{BB962C8B-B14F-4D97-AF65-F5344CB8AC3E}">
        <p14:creationId xmlns:p14="http://schemas.microsoft.com/office/powerpoint/2010/main" val="1963138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3BBB3-C910-418B-A5B1-E695E36D05AF}"/>
              </a:ext>
            </a:extLst>
          </p:cNvPr>
          <p:cNvSpPr>
            <a:spLocks noGrp="1"/>
          </p:cNvSpPr>
          <p:nvPr>
            <p:ph type="title"/>
          </p:nvPr>
        </p:nvSpPr>
        <p:spPr/>
        <p:txBody>
          <a:bodyPr/>
          <a:lstStyle/>
          <a:p>
            <a:r>
              <a:rPr lang="en-US" altLang="zh-CN" b="1" dirty="0" err="1"/>
              <a:t>ListView</a:t>
            </a:r>
            <a:endParaRPr lang="zh-CN" altLang="en-US" dirty="0"/>
          </a:p>
        </p:txBody>
      </p:sp>
      <p:sp>
        <p:nvSpPr>
          <p:cNvPr id="3" name="内容占位符 2">
            <a:extLst>
              <a:ext uri="{FF2B5EF4-FFF2-40B4-BE49-F238E27FC236}">
                <a16:creationId xmlns:a16="http://schemas.microsoft.com/office/drawing/2014/main" id="{5517813A-71B8-423C-81EB-A15FF66FC93C}"/>
              </a:ext>
            </a:extLst>
          </p:cNvPr>
          <p:cNvSpPr>
            <a:spLocks noGrp="1"/>
          </p:cNvSpPr>
          <p:nvPr>
            <p:ph idx="1"/>
          </p:nvPr>
        </p:nvSpPr>
        <p:spPr/>
        <p:txBody>
          <a:bodyPr/>
          <a:lstStyle/>
          <a:p>
            <a:r>
              <a:rPr lang="en-US" altLang="zh-CN" dirty="0"/>
              <a:t>Probably the easiest way to create an </a:t>
            </a:r>
            <a:r>
              <a:rPr lang="en-US" altLang="zh-CN" b="1" dirty="0" err="1"/>
              <a:t>ObservableList</a:t>
            </a:r>
            <a:r>
              <a:rPr lang="en-US" altLang="zh-CN" b="1" dirty="0"/>
              <a:t> </a:t>
            </a:r>
            <a:r>
              <a:rPr lang="en-US" altLang="zh-CN" dirty="0"/>
              <a:t>for use in a </a:t>
            </a:r>
            <a:r>
              <a:rPr lang="en-US" altLang="zh-CN" b="1" dirty="0" err="1"/>
              <a:t>ListView</a:t>
            </a:r>
            <a:r>
              <a:rPr lang="en-US" altLang="zh-CN" b="1" dirty="0"/>
              <a:t> </a:t>
            </a:r>
            <a:r>
              <a:rPr lang="en-US" altLang="zh-CN" dirty="0"/>
              <a:t>is to use the factory method </a:t>
            </a:r>
            <a:r>
              <a:rPr lang="en-US" altLang="zh-CN" b="1" dirty="0" err="1"/>
              <a:t>observableArrayList</a:t>
            </a:r>
            <a:r>
              <a:rPr lang="en-US" altLang="zh-CN" b="1" dirty="0"/>
              <a:t>( ). </a:t>
            </a:r>
            <a:r>
              <a:rPr lang="en-US" altLang="zh-CN" dirty="0"/>
              <a:t>The version we will use is shown here:</a:t>
            </a:r>
          </a:p>
          <a:p>
            <a:pPr lvl="1"/>
            <a:r>
              <a:rPr lang="en-US" altLang="zh-CN" dirty="0"/>
              <a:t>static &lt;E&gt; </a:t>
            </a:r>
            <a:r>
              <a:rPr lang="en-US" altLang="zh-CN" dirty="0" err="1"/>
              <a:t>ObservableList</a:t>
            </a:r>
            <a:r>
              <a:rPr lang="en-US" altLang="zh-CN" dirty="0"/>
              <a:t>&lt;E&gt; </a:t>
            </a:r>
            <a:r>
              <a:rPr lang="en-US" altLang="zh-CN" dirty="0" err="1"/>
              <a:t>observableArrayList</a:t>
            </a:r>
            <a:r>
              <a:rPr lang="en-US" altLang="zh-CN" dirty="0"/>
              <a:t>(E ... </a:t>
            </a:r>
            <a:r>
              <a:rPr lang="en-US" altLang="zh-CN" i="1" dirty="0"/>
              <a:t>elements</a:t>
            </a:r>
            <a:r>
              <a:rPr lang="en-US" altLang="zh-CN" dirty="0"/>
              <a:t>)</a:t>
            </a:r>
          </a:p>
          <a:p>
            <a:r>
              <a:rPr lang="en-US" altLang="zh-CN" dirty="0"/>
              <a:t>In this case, </a:t>
            </a:r>
            <a:r>
              <a:rPr lang="en-US" altLang="zh-CN" b="1" dirty="0"/>
              <a:t>E </a:t>
            </a:r>
            <a:r>
              <a:rPr lang="en-US" altLang="zh-CN" dirty="0"/>
              <a:t>specifies the type of elements, which are passed via </a:t>
            </a:r>
            <a:r>
              <a:rPr lang="en-US" altLang="zh-CN" i="1" dirty="0"/>
              <a:t>elements</a:t>
            </a:r>
            <a:r>
              <a:rPr lang="en-US" altLang="zh-CN" dirty="0"/>
              <a:t>.</a:t>
            </a:r>
            <a:endParaRPr lang="zh-CN" altLang="en-US" dirty="0"/>
          </a:p>
        </p:txBody>
      </p:sp>
    </p:spTree>
    <p:extLst>
      <p:ext uri="{BB962C8B-B14F-4D97-AF65-F5344CB8AC3E}">
        <p14:creationId xmlns:p14="http://schemas.microsoft.com/office/powerpoint/2010/main" val="3073615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C8692-9029-4EEA-81CD-0297546C78A0}"/>
              </a:ext>
            </a:extLst>
          </p:cNvPr>
          <p:cNvSpPr>
            <a:spLocks noGrp="1"/>
          </p:cNvSpPr>
          <p:nvPr>
            <p:ph type="title"/>
          </p:nvPr>
        </p:nvSpPr>
        <p:spPr/>
        <p:txBody>
          <a:bodyPr/>
          <a:lstStyle/>
          <a:p>
            <a:r>
              <a:rPr lang="en-US" altLang="zh-CN" b="1" dirty="0" err="1"/>
              <a:t>ListView</a:t>
            </a:r>
            <a:endParaRPr lang="zh-CN" altLang="en-US" dirty="0"/>
          </a:p>
        </p:txBody>
      </p:sp>
      <p:sp>
        <p:nvSpPr>
          <p:cNvPr id="3" name="内容占位符 2">
            <a:extLst>
              <a:ext uri="{FF2B5EF4-FFF2-40B4-BE49-F238E27FC236}">
                <a16:creationId xmlns:a16="http://schemas.microsoft.com/office/drawing/2014/main" id="{5310D567-91C9-4178-83DF-BC24590F69BE}"/>
              </a:ext>
            </a:extLst>
          </p:cNvPr>
          <p:cNvSpPr>
            <a:spLocks noGrp="1"/>
          </p:cNvSpPr>
          <p:nvPr>
            <p:ph idx="1"/>
          </p:nvPr>
        </p:nvSpPr>
        <p:spPr/>
        <p:txBody>
          <a:bodyPr/>
          <a:lstStyle/>
          <a:p>
            <a:r>
              <a:rPr lang="en-US" altLang="zh-CN" dirty="0"/>
              <a:t>Although </a:t>
            </a:r>
            <a:r>
              <a:rPr lang="en-US" altLang="zh-CN" b="1" dirty="0" err="1"/>
              <a:t>ListView</a:t>
            </a:r>
            <a:r>
              <a:rPr lang="en-US" altLang="zh-CN" b="1" dirty="0"/>
              <a:t> </a:t>
            </a:r>
            <a:r>
              <a:rPr lang="en-US" altLang="zh-CN" dirty="0"/>
              <a:t>provides a default size, sometimes you will want to set the preferred height and/or width to best match your needs. One way to do this is to call the </a:t>
            </a:r>
            <a:r>
              <a:rPr lang="en-US" altLang="zh-CN" b="1" dirty="0" err="1"/>
              <a:t>setPrefHeight</a:t>
            </a:r>
            <a:r>
              <a:rPr lang="en-US" altLang="zh-CN" b="1" dirty="0"/>
              <a:t>( ) </a:t>
            </a:r>
            <a:r>
              <a:rPr lang="en-US" altLang="zh-CN" dirty="0"/>
              <a:t>and </a:t>
            </a:r>
            <a:r>
              <a:rPr lang="en-US" altLang="zh-CN" b="1" dirty="0" err="1"/>
              <a:t>setPrefWidth</a:t>
            </a:r>
            <a:r>
              <a:rPr lang="en-US" altLang="zh-CN" b="1" dirty="0"/>
              <a:t>( ) </a:t>
            </a:r>
            <a:r>
              <a:rPr lang="en-US" altLang="zh-CN" dirty="0"/>
              <a:t>methods, shown here:</a:t>
            </a:r>
          </a:p>
          <a:p>
            <a:pPr lvl="1"/>
            <a:r>
              <a:rPr lang="en-US" altLang="zh-CN" dirty="0"/>
              <a:t>final void </a:t>
            </a:r>
            <a:r>
              <a:rPr lang="en-US" altLang="zh-CN" dirty="0" err="1"/>
              <a:t>setPrefHeight</a:t>
            </a:r>
            <a:r>
              <a:rPr lang="en-US" altLang="zh-CN" dirty="0"/>
              <a:t>(double </a:t>
            </a:r>
            <a:r>
              <a:rPr lang="en-US" altLang="zh-CN" i="1" dirty="0"/>
              <a:t>height</a:t>
            </a:r>
            <a:r>
              <a:rPr lang="en-US" altLang="zh-CN" dirty="0"/>
              <a:t>)</a:t>
            </a:r>
          </a:p>
          <a:p>
            <a:pPr lvl="1"/>
            <a:r>
              <a:rPr lang="en-US" altLang="zh-CN" dirty="0"/>
              <a:t>final void </a:t>
            </a:r>
            <a:r>
              <a:rPr lang="en-US" altLang="zh-CN" dirty="0" err="1"/>
              <a:t>setPrefWidth</a:t>
            </a:r>
            <a:r>
              <a:rPr lang="en-US" altLang="zh-CN" dirty="0"/>
              <a:t>(double </a:t>
            </a:r>
            <a:r>
              <a:rPr lang="en-US" altLang="zh-CN" i="1" dirty="0"/>
              <a:t>width</a:t>
            </a:r>
            <a:r>
              <a:rPr lang="en-US" altLang="zh-CN" dirty="0"/>
              <a:t>)</a:t>
            </a:r>
          </a:p>
          <a:p>
            <a:r>
              <a:rPr lang="en-US" altLang="zh-CN" dirty="0"/>
              <a:t>Alternatively, you can use a single call to set both dimensions at the same time by use of </a:t>
            </a:r>
            <a:r>
              <a:rPr lang="en-US" altLang="zh-CN" b="1" dirty="0" err="1"/>
              <a:t>setPrefSize</a:t>
            </a:r>
            <a:r>
              <a:rPr lang="en-US" altLang="zh-CN" b="1" dirty="0"/>
              <a:t>( )</a:t>
            </a:r>
            <a:r>
              <a:rPr lang="en-US" altLang="zh-CN" dirty="0"/>
              <a:t>, shown here:</a:t>
            </a:r>
          </a:p>
          <a:p>
            <a:pPr lvl="1"/>
            <a:r>
              <a:rPr lang="en-US" altLang="zh-CN" dirty="0"/>
              <a:t>void </a:t>
            </a:r>
            <a:r>
              <a:rPr lang="en-US" altLang="zh-CN" dirty="0" err="1"/>
              <a:t>setPrefSize</a:t>
            </a:r>
            <a:r>
              <a:rPr lang="en-US" altLang="zh-CN" dirty="0"/>
              <a:t>(double </a:t>
            </a:r>
            <a:r>
              <a:rPr lang="en-US" altLang="zh-CN" i="1" dirty="0"/>
              <a:t>width</a:t>
            </a:r>
            <a:r>
              <a:rPr lang="en-US" altLang="zh-CN" dirty="0"/>
              <a:t>, double </a:t>
            </a:r>
            <a:r>
              <a:rPr lang="en-US" altLang="zh-CN" i="1" dirty="0"/>
              <a:t>height</a:t>
            </a:r>
            <a:r>
              <a:rPr lang="en-US" altLang="zh-CN" dirty="0"/>
              <a:t>)</a:t>
            </a:r>
            <a:endParaRPr lang="zh-CN" altLang="en-US" dirty="0"/>
          </a:p>
        </p:txBody>
      </p:sp>
    </p:spTree>
    <p:extLst>
      <p:ext uri="{BB962C8B-B14F-4D97-AF65-F5344CB8AC3E}">
        <p14:creationId xmlns:p14="http://schemas.microsoft.com/office/powerpoint/2010/main" val="2601368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55D83-D66C-4E25-A886-78933D8DB906}"/>
              </a:ext>
            </a:extLst>
          </p:cNvPr>
          <p:cNvSpPr>
            <a:spLocks noGrp="1"/>
          </p:cNvSpPr>
          <p:nvPr>
            <p:ph type="title"/>
          </p:nvPr>
        </p:nvSpPr>
        <p:spPr/>
        <p:txBody>
          <a:bodyPr/>
          <a:lstStyle/>
          <a:p>
            <a:r>
              <a:rPr lang="en-US" altLang="zh-CN" b="1" dirty="0"/>
              <a:t>Event Handling of a </a:t>
            </a:r>
            <a:r>
              <a:rPr lang="en-US" altLang="zh-CN" b="1" dirty="0" err="1"/>
              <a:t>ListView</a:t>
            </a:r>
            <a:endParaRPr lang="zh-CN" altLang="en-US" b="1" dirty="0"/>
          </a:p>
        </p:txBody>
      </p:sp>
      <p:sp>
        <p:nvSpPr>
          <p:cNvPr id="3" name="内容占位符 2">
            <a:extLst>
              <a:ext uri="{FF2B5EF4-FFF2-40B4-BE49-F238E27FC236}">
                <a16:creationId xmlns:a16="http://schemas.microsoft.com/office/drawing/2014/main" id="{A3DAFCAE-E951-4C3D-89A0-7FD4DCB9EF4C}"/>
              </a:ext>
            </a:extLst>
          </p:cNvPr>
          <p:cNvSpPr>
            <a:spLocks noGrp="1"/>
          </p:cNvSpPr>
          <p:nvPr>
            <p:ph idx="1"/>
          </p:nvPr>
        </p:nvSpPr>
        <p:spPr/>
        <p:txBody>
          <a:bodyPr/>
          <a:lstStyle/>
          <a:p>
            <a:r>
              <a:rPr lang="en-US" altLang="zh-CN" dirty="0"/>
              <a:t>The event handling mechanism for a </a:t>
            </a:r>
            <a:r>
              <a:rPr lang="en-US" altLang="zh-CN" dirty="0" err="1"/>
              <a:t>ListView</a:t>
            </a:r>
            <a:r>
              <a:rPr lang="en-US" altLang="zh-CN" dirty="0"/>
              <a:t> is supported by the </a:t>
            </a:r>
            <a:r>
              <a:rPr lang="en-US" altLang="zh-CN" b="1" dirty="0" err="1"/>
              <a:t>ChangeListener</a:t>
            </a:r>
            <a:r>
              <a:rPr lang="en-US" altLang="zh-CN" b="1" dirty="0"/>
              <a:t> </a:t>
            </a:r>
            <a:r>
              <a:rPr lang="en-US" altLang="zh-CN" dirty="0"/>
              <a:t>interface. It defines only one method, called </a:t>
            </a:r>
            <a:r>
              <a:rPr lang="en-US" altLang="zh-CN" b="1" dirty="0"/>
              <a:t>changed( ),</a:t>
            </a:r>
            <a:r>
              <a:rPr lang="en-US" altLang="zh-CN" dirty="0"/>
              <a:t> shown here:</a:t>
            </a:r>
          </a:p>
          <a:p>
            <a:pPr lvl="1"/>
            <a:r>
              <a:rPr lang="en-US" altLang="zh-CN" dirty="0"/>
              <a:t>void changed(</a:t>
            </a:r>
            <a:r>
              <a:rPr lang="en-US" altLang="zh-CN" dirty="0" err="1"/>
              <a:t>ObservableValue</a:t>
            </a:r>
            <a:r>
              <a:rPr lang="en-US" altLang="zh-CN" dirty="0"/>
              <a:t>&lt;? extends T&gt; </a:t>
            </a:r>
            <a:r>
              <a:rPr lang="en-US" altLang="zh-CN" i="1" dirty="0"/>
              <a:t>changed</a:t>
            </a:r>
            <a:r>
              <a:rPr lang="en-US" altLang="zh-CN" dirty="0"/>
              <a:t>, T </a:t>
            </a:r>
            <a:r>
              <a:rPr lang="en-US" altLang="zh-CN" i="1" dirty="0" err="1"/>
              <a:t>oldVal</a:t>
            </a:r>
            <a:r>
              <a:rPr lang="en-US" altLang="zh-CN" dirty="0"/>
              <a:t>, T </a:t>
            </a:r>
            <a:r>
              <a:rPr lang="en-US" altLang="zh-CN" i="1" dirty="0" err="1"/>
              <a:t>newVal</a:t>
            </a:r>
            <a:r>
              <a:rPr lang="en-US" altLang="zh-CN" dirty="0"/>
              <a:t>)</a:t>
            </a:r>
          </a:p>
          <a:p>
            <a:r>
              <a:rPr lang="en-US" altLang="zh-CN" dirty="0"/>
              <a:t>In this case, </a:t>
            </a:r>
            <a:r>
              <a:rPr lang="en-US" altLang="zh-CN" i="1" dirty="0"/>
              <a:t>changed </a:t>
            </a:r>
            <a:r>
              <a:rPr lang="en-US" altLang="zh-CN" dirty="0"/>
              <a:t>is the instance of </a:t>
            </a:r>
            <a:r>
              <a:rPr lang="en-US" altLang="zh-CN" b="1" dirty="0" err="1"/>
              <a:t>ObservableValue</a:t>
            </a:r>
            <a:r>
              <a:rPr lang="en-US" altLang="zh-CN" b="1" dirty="0"/>
              <a:t>&lt;T&gt; </a:t>
            </a:r>
            <a:r>
              <a:rPr lang="en-US" altLang="zh-CN" dirty="0"/>
              <a:t>which encapsulates an object that can be watched for changes. The </a:t>
            </a:r>
            <a:r>
              <a:rPr lang="en-US" altLang="zh-CN" i="1" dirty="0" err="1"/>
              <a:t>oldVal</a:t>
            </a:r>
            <a:r>
              <a:rPr lang="en-US" altLang="zh-CN" i="1" dirty="0"/>
              <a:t> </a:t>
            </a:r>
            <a:r>
              <a:rPr lang="en-US" altLang="zh-CN" dirty="0"/>
              <a:t>and </a:t>
            </a:r>
            <a:r>
              <a:rPr lang="en-US" altLang="zh-CN" i="1" dirty="0" err="1"/>
              <a:t>newVal</a:t>
            </a:r>
            <a:r>
              <a:rPr lang="en-US" altLang="zh-CN" i="1" dirty="0"/>
              <a:t> </a:t>
            </a:r>
            <a:r>
              <a:rPr lang="en-US" altLang="zh-CN" dirty="0"/>
              <a:t>parameters pass the previous value and the new value, respectively. Thus, in this case, </a:t>
            </a:r>
            <a:r>
              <a:rPr lang="en-US" altLang="zh-CN" i="1" dirty="0" err="1"/>
              <a:t>newVal</a:t>
            </a:r>
            <a:r>
              <a:rPr lang="en-US" altLang="zh-CN" i="1" dirty="0"/>
              <a:t> </a:t>
            </a:r>
            <a:r>
              <a:rPr lang="en-US" altLang="zh-CN" dirty="0"/>
              <a:t>holds a reference to the list item that has just been selected.</a:t>
            </a:r>
            <a:endParaRPr lang="zh-CN" altLang="en-US" dirty="0"/>
          </a:p>
        </p:txBody>
      </p:sp>
    </p:spTree>
    <p:extLst>
      <p:ext uri="{BB962C8B-B14F-4D97-AF65-F5344CB8AC3E}">
        <p14:creationId xmlns:p14="http://schemas.microsoft.com/office/powerpoint/2010/main" val="1607811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55D83-D66C-4E25-A886-78933D8DB906}"/>
              </a:ext>
            </a:extLst>
          </p:cNvPr>
          <p:cNvSpPr>
            <a:spLocks noGrp="1"/>
          </p:cNvSpPr>
          <p:nvPr>
            <p:ph type="title"/>
          </p:nvPr>
        </p:nvSpPr>
        <p:spPr/>
        <p:txBody>
          <a:bodyPr/>
          <a:lstStyle/>
          <a:p>
            <a:r>
              <a:rPr lang="en-US" altLang="zh-CN" b="1" dirty="0"/>
              <a:t>Event Handling of a </a:t>
            </a:r>
            <a:r>
              <a:rPr lang="en-US" altLang="zh-CN" b="1" dirty="0" err="1"/>
              <a:t>ListView</a:t>
            </a:r>
            <a:endParaRPr lang="zh-CN" altLang="en-US" b="1" dirty="0"/>
          </a:p>
        </p:txBody>
      </p:sp>
      <p:sp>
        <p:nvSpPr>
          <p:cNvPr id="3" name="内容占位符 2">
            <a:extLst>
              <a:ext uri="{FF2B5EF4-FFF2-40B4-BE49-F238E27FC236}">
                <a16:creationId xmlns:a16="http://schemas.microsoft.com/office/drawing/2014/main" id="{A3DAFCAE-E951-4C3D-89A0-7FD4DCB9EF4C}"/>
              </a:ext>
            </a:extLst>
          </p:cNvPr>
          <p:cNvSpPr>
            <a:spLocks noGrp="1"/>
          </p:cNvSpPr>
          <p:nvPr>
            <p:ph idx="1"/>
          </p:nvPr>
        </p:nvSpPr>
        <p:spPr/>
        <p:txBody>
          <a:bodyPr/>
          <a:lstStyle/>
          <a:p>
            <a:r>
              <a:rPr lang="en-US" altLang="zh-CN" dirty="0"/>
              <a:t>To listen for change events, you must first obtain the selection model used by the </a:t>
            </a:r>
            <a:r>
              <a:rPr lang="en-US" altLang="zh-CN" b="1" dirty="0" err="1"/>
              <a:t>ListView</a:t>
            </a:r>
            <a:r>
              <a:rPr lang="en-US" altLang="zh-CN" dirty="0"/>
              <a:t>. This is done by calling </a:t>
            </a:r>
            <a:r>
              <a:rPr lang="en-US" altLang="zh-CN" b="1" dirty="0" err="1"/>
              <a:t>getSelectionModel</a:t>
            </a:r>
            <a:r>
              <a:rPr lang="en-US" altLang="zh-CN" b="1" dirty="0"/>
              <a:t>( ) </a:t>
            </a:r>
            <a:r>
              <a:rPr lang="en-US" altLang="zh-CN" dirty="0"/>
              <a:t>on the list. It is shown here:</a:t>
            </a:r>
          </a:p>
          <a:p>
            <a:pPr lvl="1"/>
            <a:r>
              <a:rPr lang="en-US" altLang="zh-CN" dirty="0"/>
              <a:t>final </a:t>
            </a:r>
            <a:r>
              <a:rPr lang="en-US" altLang="zh-CN" dirty="0" err="1"/>
              <a:t>MultipleSelectionModel</a:t>
            </a:r>
            <a:r>
              <a:rPr lang="en-US" altLang="zh-CN" dirty="0"/>
              <a:t>&lt;T&gt; </a:t>
            </a:r>
            <a:r>
              <a:rPr lang="en-US" altLang="zh-CN" dirty="0" err="1"/>
              <a:t>getSelectionModel</a:t>
            </a:r>
            <a:r>
              <a:rPr lang="en-US" altLang="zh-CN" dirty="0"/>
              <a:t>( )</a:t>
            </a:r>
          </a:p>
          <a:p>
            <a:r>
              <a:rPr lang="en-US" altLang="zh-CN" dirty="0"/>
              <a:t>Using the model returned by </a:t>
            </a:r>
            <a:r>
              <a:rPr lang="en-US" altLang="zh-CN" b="1" dirty="0" err="1"/>
              <a:t>getSelectionModel</a:t>
            </a:r>
            <a:r>
              <a:rPr lang="en-US" altLang="zh-CN" b="1" dirty="0"/>
              <a:t>( )</a:t>
            </a:r>
            <a:r>
              <a:rPr lang="en-US" altLang="zh-CN" dirty="0"/>
              <a:t>, you will obtain a reference to the selected item property that defines what takes place when an element in the list is selected. This is done by calling </a:t>
            </a:r>
            <a:r>
              <a:rPr lang="en-US" altLang="zh-CN" b="1" dirty="0" err="1"/>
              <a:t>selectedItemProperty</a:t>
            </a:r>
            <a:r>
              <a:rPr lang="en-US" altLang="zh-CN" b="1" dirty="0"/>
              <a:t>( )</a:t>
            </a:r>
            <a:r>
              <a:rPr lang="en-US" altLang="zh-CN" dirty="0"/>
              <a:t>, shown next:</a:t>
            </a:r>
          </a:p>
          <a:p>
            <a:pPr lvl="1"/>
            <a:r>
              <a:rPr lang="en-US" altLang="zh-CN" dirty="0"/>
              <a:t>final </a:t>
            </a:r>
            <a:r>
              <a:rPr lang="en-US" altLang="zh-CN" dirty="0" err="1"/>
              <a:t>ReadOnlyObjectProperty</a:t>
            </a:r>
            <a:r>
              <a:rPr lang="en-US" altLang="zh-CN" dirty="0"/>
              <a:t>&lt;T&gt; </a:t>
            </a:r>
            <a:r>
              <a:rPr lang="en-US" altLang="zh-CN" dirty="0" err="1"/>
              <a:t>selectedItemProperty</a:t>
            </a:r>
            <a:r>
              <a:rPr lang="en-US" altLang="zh-CN" dirty="0"/>
              <a:t>( )</a:t>
            </a:r>
            <a:endParaRPr lang="zh-CN" altLang="en-US" dirty="0"/>
          </a:p>
        </p:txBody>
      </p:sp>
    </p:spTree>
    <p:extLst>
      <p:ext uri="{BB962C8B-B14F-4D97-AF65-F5344CB8AC3E}">
        <p14:creationId xmlns:p14="http://schemas.microsoft.com/office/powerpoint/2010/main" val="1152011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65F40-9090-44E7-927F-CD73D93A7A6E}"/>
              </a:ext>
            </a:extLst>
          </p:cNvPr>
          <p:cNvSpPr>
            <a:spLocks noGrp="1"/>
          </p:cNvSpPr>
          <p:nvPr>
            <p:ph type="title"/>
          </p:nvPr>
        </p:nvSpPr>
        <p:spPr/>
        <p:txBody>
          <a:bodyPr/>
          <a:lstStyle/>
          <a:p>
            <a:r>
              <a:rPr lang="en-US" altLang="zh-CN" b="1" dirty="0"/>
              <a:t>The JavaFX Packages</a:t>
            </a:r>
            <a:endParaRPr lang="zh-CN" altLang="en-US" dirty="0"/>
          </a:p>
        </p:txBody>
      </p:sp>
      <p:sp>
        <p:nvSpPr>
          <p:cNvPr id="3" name="内容占位符 2">
            <a:extLst>
              <a:ext uri="{FF2B5EF4-FFF2-40B4-BE49-F238E27FC236}">
                <a16:creationId xmlns:a16="http://schemas.microsoft.com/office/drawing/2014/main" id="{D6CB0539-7BFE-4EAE-8EBB-8EF8D8EEEF46}"/>
              </a:ext>
            </a:extLst>
          </p:cNvPr>
          <p:cNvSpPr>
            <a:spLocks noGrp="1"/>
          </p:cNvSpPr>
          <p:nvPr>
            <p:ph idx="1"/>
          </p:nvPr>
        </p:nvSpPr>
        <p:spPr/>
        <p:txBody>
          <a:bodyPr/>
          <a:lstStyle/>
          <a:p>
            <a:r>
              <a:rPr lang="en-US" altLang="zh-CN" dirty="0"/>
              <a:t>The JavaFX framework is contained in packages that begin with the </a:t>
            </a:r>
            <a:r>
              <a:rPr lang="en-US" altLang="zh-CN" b="1" dirty="0" err="1"/>
              <a:t>javafx</a:t>
            </a:r>
            <a:r>
              <a:rPr lang="en-US" altLang="zh-CN" b="1" dirty="0"/>
              <a:t> </a:t>
            </a:r>
            <a:r>
              <a:rPr lang="en-US" altLang="zh-CN" dirty="0"/>
              <a:t>prefix. At the time of this writing, there are more than 30 JavaFX packages in its API library. Here are four examples: </a:t>
            </a:r>
            <a:r>
              <a:rPr lang="en-US" altLang="zh-CN" b="1" dirty="0" err="1"/>
              <a:t>javafx.application</a:t>
            </a:r>
            <a:r>
              <a:rPr lang="en-US" altLang="zh-CN" dirty="0"/>
              <a:t>, </a:t>
            </a:r>
            <a:r>
              <a:rPr lang="en-US" altLang="zh-CN" b="1" dirty="0" err="1"/>
              <a:t>javafx.stage</a:t>
            </a:r>
            <a:r>
              <a:rPr lang="en-US" altLang="zh-CN" dirty="0"/>
              <a:t>, </a:t>
            </a:r>
            <a:r>
              <a:rPr lang="en-US" altLang="zh-CN" b="1" dirty="0" err="1"/>
              <a:t>javafx.scene</a:t>
            </a:r>
            <a:r>
              <a:rPr lang="en-US" altLang="zh-CN" dirty="0"/>
              <a:t>, and </a:t>
            </a:r>
            <a:r>
              <a:rPr lang="en-US" altLang="zh-CN" b="1" dirty="0" err="1"/>
              <a:t>javafx.scene.layout</a:t>
            </a:r>
            <a:r>
              <a:rPr lang="en-US" altLang="zh-CN" dirty="0"/>
              <a:t>.</a:t>
            </a:r>
            <a:endParaRPr lang="zh-CN" altLang="en-US" dirty="0"/>
          </a:p>
        </p:txBody>
      </p:sp>
    </p:spTree>
    <p:extLst>
      <p:ext uri="{BB962C8B-B14F-4D97-AF65-F5344CB8AC3E}">
        <p14:creationId xmlns:p14="http://schemas.microsoft.com/office/powerpoint/2010/main" val="4247695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55D83-D66C-4E25-A886-78933D8DB906}"/>
              </a:ext>
            </a:extLst>
          </p:cNvPr>
          <p:cNvSpPr>
            <a:spLocks noGrp="1"/>
          </p:cNvSpPr>
          <p:nvPr>
            <p:ph type="title"/>
          </p:nvPr>
        </p:nvSpPr>
        <p:spPr/>
        <p:txBody>
          <a:bodyPr/>
          <a:lstStyle/>
          <a:p>
            <a:r>
              <a:rPr lang="en-US" altLang="zh-CN" b="1" dirty="0"/>
              <a:t>Event Handling of a </a:t>
            </a:r>
            <a:r>
              <a:rPr lang="en-US" altLang="zh-CN" b="1" dirty="0" err="1"/>
              <a:t>ListView</a:t>
            </a:r>
            <a:endParaRPr lang="zh-CN" altLang="en-US" b="1" dirty="0"/>
          </a:p>
        </p:txBody>
      </p:sp>
      <p:sp>
        <p:nvSpPr>
          <p:cNvPr id="3" name="内容占位符 2">
            <a:extLst>
              <a:ext uri="{FF2B5EF4-FFF2-40B4-BE49-F238E27FC236}">
                <a16:creationId xmlns:a16="http://schemas.microsoft.com/office/drawing/2014/main" id="{A3DAFCAE-E951-4C3D-89A0-7FD4DCB9EF4C}"/>
              </a:ext>
            </a:extLst>
          </p:cNvPr>
          <p:cNvSpPr>
            <a:spLocks noGrp="1"/>
          </p:cNvSpPr>
          <p:nvPr>
            <p:ph idx="1"/>
          </p:nvPr>
        </p:nvSpPr>
        <p:spPr/>
        <p:txBody>
          <a:bodyPr/>
          <a:lstStyle/>
          <a:p>
            <a:r>
              <a:rPr lang="en-US" altLang="zh-CN" dirty="0"/>
              <a:t>You will add the change listener to this property by using the </a:t>
            </a:r>
            <a:r>
              <a:rPr lang="en-US" altLang="zh-CN" b="1" dirty="0" err="1"/>
              <a:t>addListener</a:t>
            </a:r>
            <a:r>
              <a:rPr lang="en-US" altLang="zh-CN" b="1" dirty="0"/>
              <a:t>( ) </a:t>
            </a:r>
            <a:r>
              <a:rPr lang="en-US" altLang="zh-CN" dirty="0"/>
              <a:t>method on the returned property. The </a:t>
            </a:r>
            <a:r>
              <a:rPr lang="en-US" altLang="zh-CN" b="1" dirty="0" err="1"/>
              <a:t>addListener</a:t>
            </a:r>
            <a:r>
              <a:rPr lang="en-US" altLang="zh-CN" b="1" dirty="0"/>
              <a:t>( ) </a:t>
            </a:r>
            <a:r>
              <a:rPr lang="en-US" altLang="zh-CN" dirty="0"/>
              <a:t>method is shown here:</a:t>
            </a:r>
          </a:p>
          <a:p>
            <a:pPr lvl="1"/>
            <a:r>
              <a:rPr lang="en-US" altLang="zh-CN" dirty="0"/>
              <a:t>void </a:t>
            </a:r>
            <a:r>
              <a:rPr lang="en-US" altLang="zh-CN" dirty="0" err="1"/>
              <a:t>addListener</a:t>
            </a:r>
            <a:r>
              <a:rPr lang="en-US" altLang="zh-CN" dirty="0"/>
              <a:t>(</a:t>
            </a:r>
            <a:r>
              <a:rPr lang="en-US" altLang="zh-CN" dirty="0" err="1"/>
              <a:t>ChangeListener</a:t>
            </a:r>
            <a:r>
              <a:rPr lang="en-US" altLang="zh-CN" dirty="0"/>
              <a:t>&lt;? super T&gt; </a:t>
            </a:r>
            <a:r>
              <a:rPr lang="en-US" altLang="zh-CN" i="1" dirty="0"/>
              <a:t>listener</a:t>
            </a:r>
            <a:r>
              <a:rPr lang="en-US" altLang="zh-CN" dirty="0"/>
              <a:t>)</a:t>
            </a:r>
          </a:p>
          <a:p>
            <a:r>
              <a:rPr lang="en-US" altLang="zh-CN" dirty="0"/>
              <a:t>In this case, </a:t>
            </a:r>
            <a:r>
              <a:rPr lang="en-US" altLang="zh-CN" b="1" dirty="0"/>
              <a:t>T </a:t>
            </a:r>
            <a:r>
              <a:rPr lang="en-US" altLang="zh-CN" dirty="0"/>
              <a:t>specifies the type of the property.</a:t>
            </a:r>
            <a:endParaRPr lang="zh-CN" altLang="en-US" dirty="0"/>
          </a:p>
        </p:txBody>
      </p:sp>
    </p:spTree>
    <p:extLst>
      <p:ext uri="{BB962C8B-B14F-4D97-AF65-F5344CB8AC3E}">
        <p14:creationId xmlns:p14="http://schemas.microsoft.com/office/powerpoint/2010/main" val="12989682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0434714-88D5-41B6-AF8D-200C796F165B}"/>
              </a:ext>
            </a:extLst>
          </p:cNvPr>
          <p:cNvSpPr/>
          <p:nvPr/>
        </p:nvSpPr>
        <p:spPr>
          <a:xfrm>
            <a:off x="337625" y="920157"/>
            <a:ext cx="8117059" cy="3970318"/>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ListViewDemo</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extends</a:t>
            </a:r>
            <a:r>
              <a:rPr lang="en-US" altLang="zh-CN" b="1" dirty="0">
                <a:solidFill>
                  <a:srgbClr val="000000"/>
                </a:solidFill>
                <a:latin typeface="Calibri" panose="020F0502020204030204" pitchFamily="34" charset="0"/>
              </a:rPr>
              <a:t> Application {</a:t>
            </a:r>
          </a:p>
          <a:p>
            <a:r>
              <a:rPr lang="en-US" altLang="zh-CN" dirty="0">
                <a:solidFill>
                  <a:srgbClr val="000000"/>
                </a:solidFill>
                <a:latin typeface="Calibri" panose="020F0502020204030204" pitchFamily="34" charset="0"/>
              </a:rPr>
              <a:t>  Label </a:t>
            </a:r>
            <a:r>
              <a:rPr lang="en-US" altLang="zh-CN" dirty="0">
                <a:solidFill>
                  <a:srgbClr val="0000C0"/>
                </a:solidFill>
                <a:latin typeface="Calibri" panose="020F0502020204030204" pitchFamily="34" charset="0"/>
              </a:rPr>
              <a:t>response</a:t>
            </a:r>
            <a:r>
              <a:rPr lang="en-US" altLang="zh-CN" dirty="0">
                <a:solidFill>
                  <a:srgbClr val="000000"/>
                </a:solidFill>
                <a:latin typeface="Calibri" panose="020F0502020204030204" pitchFamily="34" charset="0"/>
              </a:rPr>
              <a:t>;</a:t>
            </a:r>
          </a:p>
          <a:p>
            <a:r>
              <a:rPr lang="en-US" altLang="zh-CN" dirty="0">
                <a:solidFill>
                  <a:srgbClr val="646464"/>
                </a:solidFill>
                <a:latin typeface="Calibri" panose="020F0502020204030204" pitchFamily="34" charset="0"/>
              </a:rPr>
              <a:t>  @Override</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start(Stage </a:t>
            </a:r>
            <a:r>
              <a:rPr lang="en-US" altLang="zh-CN" b="1" dirty="0" err="1">
                <a:solidFill>
                  <a:srgbClr val="6A3E3E"/>
                </a:solidFill>
                <a:latin typeface="Calibri" panose="020F0502020204030204" pitchFamily="34" charset="0"/>
              </a:rPr>
              <a:t>primaryStage</a:t>
            </a:r>
            <a:r>
              <a:rPr lang="en-US" altLang="zh-CN" b="1" dirty="0">
                <a:solidFill>
                  <a:srgbClr val="000000"/>
                </a:solidFill>
                <a:latin typeface="Calibri" panose="020F0502020204030204" pitchFamily="34" charset="0"/>
              </a:rPr>
              <a:t>) {</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primaryStage</a:t>
            </a:r>
            <a:r>
              <a:rPr lang="en-US" altLang="zh-CN" dirty="0" err="1">
                <a:solidFill>
                  <a:srgbClr val="000000"/>
                </a:solidFill>
                <a:latin typeface="Calibri" panose="020F0502020204030204" pitchFamily="34" charset="0"/>
              </a:rPr>
              <a:t>.setTitle</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a:t>
            </a:r>
            <a:r>
              <a:rPr lang="en-US" altLang="zh-CN" dirty="0" err="1">
                <a:solidFill>
                  <a:srgbClr val="2A00FF"/>
                </a:solidFill>
                <a:latin typeface="Calibri" panose="020F0502020204030204" pitchFamily="34" charset="0"/>
              </a:rPr>
              <a:t>ListView</a:t>
            </a:r>
            <a:r>
              <a:rPr lang="en-US" altLang="zh-CN" dirty="0">
                <a:solidFill>
                  <a:srgbClr val="2A00FF"/>
                </a:solidFill>
                <a:latin typeface="Calibri" panose="020F0502020204030204" pitchFamily="34" charset="0"/>
              </a:rPr>
              <a:t> Demo."</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FlowPane</a:t>
            </a:r>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rootNode</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FlowPane</a:t>
            </a:r>
            <a:r>
              <a:rPr lang="en-US" altLang="zh-CN" b="1" dirty="0">
                <a:solidFill>
                  <a:srgbClr val="000000"/>
                </a:solidFill>
                <a:latin typeface="Calibri" panose="020F0502020204030204" pitchFamily="34" charset="0"/>
              </a:rPr>
              <a:t>(10,10);</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rootNode</a:t>
            </a:r>
            <a:r>
              <a:rPr lang="en-US" altLang="zh-CN" dirty="0" err="1">
                <a:solidFill>
                  <a:srgbClr val="000000"/>
                </a:solidFill>
                <a:latin typeface="Calibri" panose="020F0502020204030204" pitchFamily="34" charset="0"/>
              </a:rPr>
              <a:t>.setAlignment</a:t>
            </a:r>
            <a:r>
              <a:rPr lang="en-US" altLang="zh-CN"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Pos.</a:t>
            </a:r>
            <a:r>
              <a:rPr lang="en-US" altLang="zh-CN" b="1" i="1" dirty="0" err="1">
                <a:solidFill>
                  <a:srgbClr val="0000C0"/>
                </a:solidFill>
                <a:latin typeface="Calibri" panose="020F0502020204030204" pitchFamily="34" charset="0"/>
              </a:rPr>
              <a:t>CENTER</a:t>
            </a:r>
            <a:r>
              <a:rPr lang="en-US" altLang="zh-CN" b="1" i="1" dirty="0">
                <a:solidFill>
                  <a:srgbClr val="000000"/>
                </a:solidFill>
                <a:latin typeface="Calibri" panose="020F0502020204030204" pitchFamily="34" charset="0"/>
              </a:rPr>
              <a:t>);</a:t>
            </a:r>
          </a:p>
          <a:p>
            <a:r>
              <a:rPr lang="nn-NO" altLang="zh-CN" dirty="0">
                <a:solidFill>
                  <a:srgbClr val="000000"/>
                </a:solidFill>
                <a:latin typeface="Calibri" panose="020F0502020204030204" pitchFamily="34" charset="0"/>
              </a:rPr>
              <a:t>    Scene </a:t>
            </a:r>
            <a:r>
              <a:rPr lang="nn-NO" altLang="zh-CN" dirty="0">
                <a:solidFill>
                  <a:srgbClr val="6A3E3E"/>
                </a:solidFill>
                <a:latin typeface="Calibri" panose="020F0502020204030204" pitchFamily="34" charset="0"/>
              </a:rPr>
              <a:t>myScene</a:t>
            </a:r>
            <a:r>
              <a:rPr lang="nn-NO" altLang="zh-CN" dirty="0">
                <a:solidFill>
                  <a:srgbClr val="000000"/>
                </a:solidFill>
                <a:latin typeface="Calibri" panose="020F0502020204030204" pitchFamily="34" charset="0"/>
              </a:rPr>
              <a:t> = </a:t>
            </a:r>
            <a:r>
              <a:rPr lang="nn-NO" altLang="zh-CN" b="1" dirty="0">
                <a:solidFill>
                  <a:srgbClr val="7F0055"/>
                </a:solidFill>
                <a:latin typeface="Calibri" panose="020F0502020204030204" pitchFamily="34" charset="0"/>
              </a:rPr>
              <a:t>new</a:t>
            </a:r>
            <a:r>
              <a:rPr lang="nn-NO" altLang="zh-CN" b="1" dirty="0">
                <a:solidFill>
                  <a:srgbClr val="000000"/>
                </a:solidFill>
                <a:latin typeface="Calibri" panose="020F0502020204030204" pitchFamily="34" charset="0"/>
              </a:rPr>
              <a:t> Scene(</a:t>
            </a:r>
            <a:r>
              <a:rPr lang="nn-NO" altLang="zh-CN" b="1" dirty="0">
                <a:solidFill>
                  <a:srgbClr val="6A3E3E"/>
                </a:solidFill>
                <a:latin typeface="Calibri" panose="020F0502020204030204" pitchFamily="34" charset="0"/>
              </a:rPr>
              <a:t>rootNode</a:t>
            </a:r>
            <a:r>
              <a:rPr lang="nn-NO" altLang="zh-CN" b="1" dirty="0">
                <a:solidFill>
                  <a:srgbClr val="000000"/>
                </a:solidFill>
                <a:latin typeface="Calibri" panose="020F0502020204030204" pitchFamily="34" charset="0"/>
              </a:rPr>
              <a:t>,200,120);</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primaryStage</a:t>
            </a:r>
            <a:r>
              <a:rPr lang="en-US" altLang="zh-CN" dirty="0" err="1">
                <a:solidFill>
                  <a:srgbClr val="000000"/>
                </a:solidFill>
                <a:latin typeface="Calibri" panose="020F0502020204030204" pitchFamily="34" charset="0"/>
              </a:rPr>
              <a:t>.setScene</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myScene</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response</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Label(</a:t>
            </a:r>
            <a:r>
              <a:rPr lang="en-US" altLang="zh-CN" b="1" dirty="0">
                <a:solidFill>
                  <a:srgbClr val="2A00FF"/>
                </a:solidFill>
                <a:latin typeface="Calibri" panose="020F0502020204030204" pitchFamily="34" charset="0"/>
              </a:rPr>
              <a:t>"Select Computer Type:"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ObservableList</a:t>
            </a:r>
            <a:r>
              <a:rPr lang="en-US" altLang="zh-CN" dirty="0">
                <a:solidFill>
                  <a:srgbClr val="000000"/>
                </a:solidFill>
                <a:latin typeface="Calibri" panose="020F0502020204030204" pitchFamily="34" charset="0"/>
              </a:rPr>
              <a:t>&lt;String&gt; </a:t>
            </a:r>
            <a:r>
              <a:rPr lang="en-US" altLang="zh-CN" dirty="0" err="1">
                <a:solidFill>
                  <a:srgbClr val="6A3E3E"/>
                </a:solidFill>
                <a:latin typeface="Calibri" panose="020F0502020204030204" pitchFamily="34" charset="0"/>
              </a:rPr>
              <a:t>computerTypes</a:t>
            </a:r>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FXCollections.</a:t>
            </a:r>
            <a:r>
              <a:rPr lang="en-US" altLang="zh-CN" i="1" dirty="0" err="1">
                <a:solidFill>
                  <a:srgbClr val="000000"/>
                </a:solidFill>
                <a:latin typeface="Calibri" panose="020F0502020204030204" pitchFamily="34" charset="0"/>
              </a:rPr>
              <a:t>observableArrayList</a:t>
            </a:r>
            <a:r>
              <a:rPr lang="en-US" altLang="zh-CN" i="1" dirty="0">
                <a:solidFill>
                  <a:srgbClr val="000000"/>
                </a:solidFill>
                <a:latin typeface="Calibri" panose="020F0502020204030204" pitchFamily="34" charset="0"/>
              </a:rPr>
              <a:t>(</a:t>
            </a:r>
            <a:r>
              <a:rPr lang="en-US" altLang="zh-CN" i="1" dirty="0">
                <a:solidFill>
                  <a:srgbClr val="2A00FF"/>
                </a:solidFill>
                <a:latin typeface="Calibri" panose="020F0502020204030204" pitchFamily="34" charset="0"/>
              </a:rPr>
              <a:t>"</a:t>
            </a:r>
            <a:r>
              <a:rPr lang="en-US" altLang="zh-CN" i="1" dirty="0" err="1">
                <a:solidFill>
                  <a:srgbClr val="2A00FF"/>
                </a:solidFill>
                <a:latin typeface="Calibri" panose="020F0502020204030204" pitchFamily="34" charset="0"/>
              </a:rPr>
              <a:t>Smartphone"</a:t>
            </a:r>
            <a:r>
              <a:rPr lang="en-US" altLang="zh-CN" i="1" dirty="0" err="1">
                <a:solidFill>
                  <a:srgbClr val="000000"/>
                </a:solidFill>
                <a:latin typeface="Calibri" panose="020F0502020204030204" pitchFamily="34" charset="0"/>
              </a:rPr>
              <a:t>,</a:t>
            </a:r>
            <a:r>
              <a:rPr lang="en-US" altLang="zh-CN" i="1" dirty="0" err="1">
                <a:solidFill>
                  <a:srgbClr val="2A00FF"/>
                </a:solidFill>
                <a:latin typeface="Calibri" panose="020F0502020204030204" pitchFamily="34" charset="0"/>
              </a:rPr>
              <a:t>"Tablet"</a:t>
            </a:r>
            <a:r>
              <a:rPr lang="en-US" altLang="zh-CN" i="1" dirty="0" err="1">
                <a:solidFill>
                  <a:srgbClr val="000000"/>
                </a:solidFill>
                <a:latin typeface="Calibri" panose="020F0502020204030204" pitchFamily="34" charset="0"/>
              </a:rPr>
              <a:t>,</a:t>
            </a:r>
            <a:r>
              <a:rPr lang="en-US" altLang="zh-CN" i="1" dirty="0" err="1">
                <a:solidFill>
                  <a:srgbClr val="2A00FF"/>
                </a:solidFill>
                <a:latin typeface="Calibri" panose="020F0502020204030204" pitchFamily="34" charset="0"/>
              </a:rPr>
              <a:t>"Notebook"</a:t>
            </a:r>
            <a:r>
              <a:rPr lang="en-US" altLang="zh-CN" i="1" dirty="0" err="1">
                <a:solidFill>
                  <a:srgbClr val="000000"/>
                </a:solidFill>
                <a:latin typeface="Calibri" panose="020F0502020204030204" pitchFamily="34" charset="0"/>
              </a:rPr>
              <a:t>,</a:t>
            </a:r>
            <a:r>
              <a:rPr lang="en-US" altLang="zh-CN" i="1" dirty="0" err="1">
                <a:solidFill>
                  <a:srgbClr val="2A00FF"/>
                </a:solidFill>
                <a:latin typeface="Calibri" panose="020F0502020204030204" pitchFamily="34" charset="0"/>
              </a:rPr>
              <a:t>"Desktop</a:t>
            </a:r>
            <a:r>
              <a:rPr lang="en-US" altLang="zh-CN" i="1" dirty="0">
                <a:solidFill>
                  <a:srgbClr val="2A00FF"/>
                </a:solidFill>
                <a:latin typeface="Calibri" panose="020F0502020204030204" pitchFamily="34" charset="0"/>
              </a:rPr>
              <a:t>"</a:t>
            </a:r>
            <a:r>
              <a:rPr lang="en-US" altLang="zh-CN" i="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ListView</a:t>
            </a:r>
            <a:r>
              <a:rPr lang="en-US" altLang="zh-CN" dirty="0">
                <a:solidFill>
                  <a:srgbClr val="000000"/>
                </a:solidFill>
                <a:latin typeface="Calibri" panose="020F0502020204030204" pitchFamily="34" charset="0"/>
              </a:rPr>
              <a:t>&lt;String&gt; </a:t>
            </a:r>
            <a:r>
              <a:rPr lang="en-US" altLang="zh-CN" dirty="0" err="1">
                <a:solidFill>
                  <a:srgbClr val="6A3E3E"/>
                </a:solidFill>
                <a:latin typeface="Calibri" panose="020F0502020204030204" pitchFamily="34" charset="0"/>
              </a:rPr>
              <a:t>lvComputers</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ListView</a:t>
            </a:r>
            <a:r>
              <a:rPr lang="en-US" altLang="zh-CN" b="1" dirty="0">
                <a:solidFill>
                  <a:srgbClr val="000000"/>
                </a:solidFill>
                <a:latin typeface="Calibri" panose="020F0502020204030204" pitchFamily="34" charset="0"/>
              </a:rPr>
              <a:t>&lt;String&gt;(</a:t>
            </a:r>
            <a:r>
              <a:rPr lang="en-US" altLang="zh-CN" b="1" dirty="0" err="1">
                <a:solidFill>
                  <a:srgbClr val="6A3E3E"/>
                </a:solidFill>
                <a:latin typeface="Calibri" panose="020F0502020204030204" pitchFamily="34" charset="0"/>
              </a:rPr>
              <a:t>computerTypes</a:t>
            </a:r>
            <a:r>
              <a:rPr lang="en-US" altLang="zh-CN" b="1"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lvComputers</a:t>
            </a:r>
            <a:r>
              <a:rPr lang="en-US" altLang="zh-CN" dirty="0" err="1">
                <a:solidFill>
                  <a:srgbClr val="000000"/>
                </a:solidFill>
                <a:latin typeface="Calibri" panose="020F0502020204030204" pitchFamily="34" charset="0"/>
              </a:rPr>
              <a:t>.setPrefSize</a:t>
            </a:r>
            <a:r>
              <a:rPr lang="en-US" altLang="zh-CN" dirty="0">
                <a:solidFill>
                  <a:srgbClr val="000000"/>
                </a:solidFill>
                <a:latin typeface="Calibri" panose="020F0502020204030204" pitchFamily="34" charset="0"/>
              </a:rPr>
              <a:t>(100, 70);</a:t>
            </a:r>
            <a:endParaRPr lang="zh-CN" altLang="en-US" dirty="0"/>
          </a:p>
        </p:txBody>
      </p:sp>
    </p:spTree>
    <p:extLst>
      <p:ext uri="{BB962C8B-B14F-4D97-AF65-F5344CB8AC3E}">
        <p14:creationId xmlns:p14="http://schemas.microsoft.com/office/powerpoint/2010/main" val="3423166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35E3BA1-8E95-4BA2-8FEB-9FC0A9314B79}"/>
              </a:ext>
            </a:extLst>
          </p:cNvPr>
          <p:cNvSpPr/>
          <p:nvPr/>
        </p:nvSpPr>
        <p:spPr>
          <a:xfrm>
            <a:off x="337625" y="474345"/>
            <a:ext cx="7962313" cy="4524315"/>
          </a:xfrm>
          <a:prstGeom prst="rect">
            <a:avLst/>
          </a:prstGeom>
        </p:spPr>
        <p:txBody>
          <a:bodyPr wrap="square">
            <a:spAutoFit/>
          </a:bodyPr>
          <a:lstStyle/>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MultipleSelectionModel</a:t>
            </a:r>
            <a:r>
              <a:rPr lang="en-US" altLang="zh-CN" dirty="0">
                <a:solidFill>
                  <a:srgbClr val="000000"/>
                </a:solidFill>
                <a:latin typeface="Calibri" panose="020F0502020204030204" pitchFamily="34" charset="0"/>
              </a:rPr>
              <a:t>&lt;String&gt; </a:t>
            </a:r>
            <a:r>
              <a:rPr lang="en-US" altLang="zh-CN" dirty="0" err="1">
                <a:solidFill>
                  <a:srgbClr val="6A3E3E"/>
                </a:solidFill>
                <a:latin typeface="Calibri" panose="020F0502020204030204" pitchFamily="34" charset="0"/>
              </a:rPr>
              <a:t>lvSelModel</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lvComputers</a:t>
            </a:r>
            <a:r>
              <a:rPr lang="en-US" altLang="zh-CN" dirty="0" err="1">
                <a:solidFill>
                  <a:srgbClr val="000000"/>
                </a:solidFill>
                <a:latin typeface="Calibri" panose="020F0502020204030204" pitchFamily="34" charset="0"/>
              </a:rPr>
              <a:t>.getSelectionModel</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lvSelModel</a:t>
            </a:r>
            <a:r>
              <a:rPr lang="en-US" altLang="zh-CN" dirty="0" err="1">
                <a:solidFill>
                  <a:srgbClr val="000000"/>
                </a:solidFill>
                <a:latin typeface="Calibri" panose="020F0502020204030204" pitchFamily="34" charset="0"/>
              </a:rPr>
              <a:t>.selectedItemProperty</a:t>
            </a:r>
            <a:r>
              <a:rPr lang="en-US" altLang="zh-CN"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addListener</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ChangeListener</a:t>
            </a:r>
            <a:r>
              <a:rPr lang="en-US" altLang="zh-CN" b="1" dirty="0">
                <a:solidFill>
                  <a:srgbClr val="000000"/>
                </a:solidFill>
                <a:latin typeface="Calibri" panose="020F0502020204030204" pitchFamily="34" charset="0"/>
              </a:rPr>
              <a:t>&lt;String&gt;() {</a:t>
            </a:r>
          </a:p>
          <a:p>
            <a:r>
              <a:rPr lang="en-US" altLang="zh-CN" dirty="0">
                <a:solidFill>
                  <a:srgbClr val="646464"/>
                </a:solidFill>
                <a:latin typeface="Calibri" panose="020F0502020204030204" pitchFamily="34" charset="0"/>
              </a:rPr>
              <a:t>       @Override</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changed(</a:t>
            </a:r>
            <a:r>
              <a:rPr lang="en-US" altLang="zh-CN" b="1" dirty="0" err="1">
                <a:solidFill>
                  <a:srgbClr val="000000"/>
                </a:solidFill>
                <a:latin typeface="Calibri" panose="020F0502020204030204" pitchFamily="34" charset="0"/>
              </a:rPr>
              <a:t>ObservableValue</a:t>
            </a:r>
            <a:r>
              <a:rPr lang="en-US" altLang="zh-CN" b="1" dirty="0">
                <a:solidFill>
                  <a:srgbClr val="000000"/>
                </a:solidFill>
                <a:latin typeface="Calibri" panose="020F0502020204030204" pitchFamily="34" charset="0"/>
              </a:rPr>
              <a:t>&lt;? </a:t>
            </a:r>
            <a:r>
              <a:rPr lang="en-US" altLang="zh-CN" b="1" dirty="0">
                <a:solidFill>
                  <a:srgbClr val="7F0055"/>
                </a:solidFill>
                <a:latin typeface="Calibri" panose="020F0502020204030204" pitchFamily="34" charset="0"/>
              </a:rPr>
              <a:t>extends</a:t>
            </a:r>
            <a:r>
              <a:rPr lang="en-US" altLang="zh-CN" b="1" dirty="0">
                <a:solidFill>
                  <a:srgbClr val="000000"/>
                </a:solidFill>
                <a:latin typeface="Calibri" panose="020F0502020204030204" pitchFamily="34" charset="0"/>
              </a:rPr>
              <a:t> String&gt; </a:t>
            </a:r>
            <a:r>
              <a:rPr lang="en-US" altLang="zh-CN" b="1" dirty="0">
                <a:solidFill>
                  <a:srgbClr val="6A3E3E"/>
                </a:solidFill>
                <a:latin typeface="Calibri" panose="020F0502020204030204" pitchFamily="34" charset="0"/>
              </a:rPr>
              <a:t>changed</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String </a:t>
            </a:r>
            <a:r>
              <a:rPr lang="en-US" altLang="zh-CN" dirty="0" err="1">
                <a:solidFill>
                  <a:srgbClr val="6A3E3E"/>
                </a:solidFill>
                <a:latin typeface="Calibri" panose="020F0502020204030204" pitchFamily="34" charset="0"/>
              </a:rPr>
              <a:t>oldVal</a:t>
            </a:r>
            <a:r>
              <a:rPr lang="en-US" altLang="zh-CN" dirty="0">
                <a:solidFill>
                  <a:srgbClr val="000000"/>
                </a:solidFill>
                <a:latin typeface="Calibri" panose="020F0502020204030204" pitchFamily="34" charset="0"/>
              </a:rPr>
              <a:t>, String </a:t>
            </a:r>
            <a:r>
              <a:rPr lang="en-US" altLang="zh-CN" dirty="0" err="1">
                <a:solidFill>
                  <a:srgbClr val="6A3E3E"/>
                </a:solidFill>
                <a:latin typeface="Calibri" panose="020F0502020204030204" pitchFamily="34" charset="0"/>
              </a:rPr>
              <a:t>newVal</a:t>
            </a:r>
            <a:r>
              <a:rPr lang="en-US" altLang="zh-CN" dirty="0">
                <a:solidFill>
                  <a:srgbClr val="000000"/>
                </a:solidFill>
                <a:latin typeface="Calibri" panose="020F0502020204030204" pitchFamily="34" charset="0"/>
              </a:rPr>
              <a:t>) {</a:t>
            </a:r>
          </a:p>
          <a:p>
            <a:r>
              <a:rPr lang="en-US" altLang="zh-CN" dirty="0">
                <a:solidFill>
                  <a:srgbClr val="3F7F5F"/>
                </a:solidFill>
                <a:latin typeface="Calibri" panose="020F0502020204030204" pitchFamily="34" charset="0"/>
              </a:rPr>
              <a:t>        // </a:t>
            </a:r>
            <a:r>
              <a:rPr lang="en-US" altLang="zh-CN" b="1" dirty="0">
                <a:solidFill>
                  <a:srgbClr val="7F9FBF"/>
                </a:solidFill>
                <a:latin typeface="Calibri" panose="020F0502020204030204" pitchFamily="34" charset="0"/>
              </a:rPr>
              <a:t>TODO</a:t>
            </a:r>
            <a:r>
              <a:rPr lang="en-US" altLang="zh-CN" b="1" dirty="0">
                <a:solidFill>
                  <a:srgbClr val="3F7F5F"/>
                </a:solidFill>
                <a:latin typeface="Calibri" panose="020F0502020204030204" pitchFamily="34" charset="0"/>
              </a:rPr>
              <a:t> Auto-generated method stub</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response</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"Computer selected is "</a:t>
            </a:r>
            <a:r>
              <a:rPr lang="en-US" altLang="zh-CN" dirty="0">
                <a:solidFill>
                  <a:srgbClr val="000000"/>
                </a:solidFill>
                <a:latin typeface="Calibri" panose="020F0502020204030204" pitchFamily="34" charset="0"/>
              </a:rPr>
              <a:t> + </a:t>
            </a:r>
            <a:r>
              <a:rPr lang="en-US" altLang="zh-CN" dirty="0" err="1">
                <a:solidFill>
                  <a:srgbClr val="6A3E3E"/>
                </a:solidFill>
                <a:latin typeface="Calibri" panose="020F0502020204030204" pitchFamily="34" charset="0"/>
              </a:rPr>
              <a:t>newVal</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    });</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rootNode</a:t>
            </a:r>
            <a:r>
              <a:rPr lang="en-US" altLang="zh-CN" dirty="0" err="1">
                <a:solidFill>
                  <a:srgbClr val="000000"/>
                </a:solidFill>
                <a:latin typeface="Calibri" panose="020F0502020204030204" pitchFamily="34" charset="0"/>
              </a:rPr>
              <a:t>.getChildren</a:t>
            </a:r>
            <a:r>
              <a:rPr lang="en-US" altLang="zh-CN"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addAll</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lvComputers</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response</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primaryStage</a:t>
            </a:r>
            <a:r>
              <a:rPr lang="en-US" altLang="zh-CN" dirty="0" err="1">
                <a:solidFill>
                  <a:srgbClr val="000000"/>
                </a:solidFill>
                <a:latin typeface="Calibri" panose="020F0502020204030204" pitchFamily="34" charset="0"/>
              </a:rPr>
              <a:t>.show</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i="1" dirty="0">
                <a:solidFill>
                  <a:srgbClr val="000000"/>
                </a:solidFill>
                <a:latin typeface="Calibri" panose="020F0502020204030204" pitchFamily="34" charset="0"/>
              </a:rPr>
              <a:t>    launch</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args</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635441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C08FB-DA6D-41B3-946C-A65FCC63AB33}"/>
              </a:ext>
            </a:extLst>
          </p:cNvPr>
          <p:cNvSpPr>
            <a:spLocks noGrp="1"/>
          </p:cNvSpPr>
          <p:nvPr>
            <p:ph type="title"/>
          </p:nvPr>
        </p:nvSpPr>
        <p:spPr/>
        <p:txBody>
          <a:bodyPr/>
          <a:lstStyle/>
          <a:p>
            <a:r>
              <a:rPr lang="en-US" altLang="zh-CN" b="1" dirty="0" err="1"/>
              <a:t>TextField</a:t>
            </a:r>
            <a:endParaRPr lang="zh-CN" altLang="en-US" dirty="0"/>
          </a:p>
        </p:txBody>
      </p:sp>
      <p:sp>
        <p:nvSpPr>
          <p:cNvPr id="3" name="内容占位符 2">
            <a:extLst>
              <a:ext uri="{FF2B5EF4-FFF2-40B4-BE49-F238E27FC236}">
                <a16:creationId xmlns:a16="http://schemas.microsoft.com/office/drawing/2014/main" id="{ECA8DDB9-BDB0-45AD-B533-961A05D80860}"/>
              </a:ext>
            </a:extLst>
          </p:cNvPr>
          <p:cNvSpPr>
            <a:spLocks noGrp="1"/>
          </p:cNvSpPr>
          <p:nvPr>
            <p:ph idx="1"/>
          </p:nvPr>
        </p:nvSpPr>
        <p:spPr>
          <a:xfrm>
            <a:off x="533400" y="1905000"/>
            <a:ext cx="7772400" cy="4566138"/>
          </a:xfrm>
        </p:spPr>
        <p:txBody>
          <a:bodyPr/>
          <a:lstStyle/>
          <a:p>
            <a:r>
              <a:rPr lang="en-US" altLang="zh-CN" b="1" dirty="0" err="1"/>
              <a:t>TextField</a:t>
            </a:r>
            <a:r>
              <a:rPr lang="en-US" altLang="zh-CN" b="1" dirty="0"/>
              <a:t> </a:t>
            </a:r>
            <a:r>
              <a:rPr lang="en-US" altLang="zh-CN" dirty="0"/>
              <a:t>defines two constructors. The first is the default constructor, which creates an empty text field that has the default size. The second lets you specify the initial contents of the field.</a:t>
            </a:r>
          </a:p>
          <a:p>
            <a:r>
              <a:rPr lang="en-US" altLang="zh-CN" dirty="0"/>
              <a:t>You can set the text in a text field by calling </a:t>
            </a:r>
            <a:r>
              <a:rPr lang="en-US" altLang="zh-CN" b="1" dirty="0" err="1"/>
              <a:t>setText</a:t>
            </a:r>
            <a:r>
              <a:rPr lang="en-US" altLang="zh-CN" b="1" dirty="0"/>
              <a:t>( )</a:t>
            </a:r>
            <a:r>
              <a:rPr lang="en-US" altLang="zh-CN" dirty="0"/>
              <a:t>. You can obtain the current text by calling </a:t>
            </a:r>
            <a:r>
              <a:rPr lang="en-US" altLang="zh-CN" b="1" dirty="0" err="1"/>
              <a:t>getText</a:t>
            </a:r>
            <a:r>
              <a:rPr lang="en-US" altLang="zh-CN" b="1" dirty="0"/>
              <a:t>( )</a:t>
            </a:r>
            <a:r>
              <a:rPr lang="en-US" altLang="zh-CN" dirty="0"/>
              <a:t>.</a:t>
            </a:r>
          </a:p>
          <a:p>
            <a:r>
              <a:rPr lang="en-US" altLang="zh-CN" dirty="0"/>
              <a:t>One especially useful </a:t>
            </a:r>
            <a:r>
              <a:rPr lang="en-US" altLang="zh-CN" b="1" dirty="0" err="1"/>
              <a:t>TextField</a:t>
            </a:r>
            <a:r>
              <a:rPr lang="en-US" altLang="zh-CN" b="1" dirty="0"/>
              <a:t> </a:t>
            </a:r>
            <a:r>
              <a:rPr lang="en-US" altLang="zh-CN" dirty="0"/>
              <a:t>option is the ability to set a prompting message inside the text field when the user attempts to use a blank field. To do this, call </a:t>
            </a:r>
            <a:r>
              <a:rPr lang="en-US" altLang="zh-CN" b="1" dirty="0" err="1"/>
              <a:t>setPromptText</a:t>
            </a:r>
            <a:r>
              <a:rPr lang="en-US" altLang="zh-CN" b="1" dirty="0"/>
              <a:t>( )</a:t>
            </a:r>
            <a:r>
              <a:rPr lang="en-US" altLang="zh-CN" dirty="0"/>
              <a:t>, shown here:</a:t>
            </a:r>
          </a:p>
          <a:p>
            <a:pPr lvl="1"/>
            <a:r>
              <a:rPr lang="en-US" altLang="zh-CN" dirty="0"/>
              <a:t>final void </a:t>
            </a:r>
            <a:r>
              <a:rPr lang="en-US" altLang="zh-CN" dirty="0" err="1"/>
              <a:t>setPromptText</a:t>
            </a:r>
            <a:r>
              <a:rPr lang="en-US" altLang="zh-CN" dirty="0"/>
              <a:t>(String </a:t>
            </a:r>
            <a:r>
              <a:rPr lang="en-US" altLang="zh-CN" i="1" dirty="0"/>
              <a:t>str</a:t>
            </a:r>
            <a:r>
              <a:rPr lang="en-US" altLang="zh-CN" dirty="0"/>
              <a:t>)</a:t>
            </a:r>
            <a:endParaRPr lang="zh-CN" altLang="en-US" dirty="0"/>
          </a:p>
        </p:txBody>
      </p:sp>
    </p:spTree>
    <p:extLst>
      <p:ext uri="{BB962C8B-B14F-4D97-AF65-F5344CB8AC3E}">
        <p14:creationId xmlns:p14="http://schemas.microsoft.com/office/powerpoint/2010/main" val="2517747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195CB-628F-4933-A1BE-3C0A845BAF5F}"/>
              </a:ext>
            </a:extLst>
          </p:cNvPr>
          <p:cNvSpPr>
            <a:spLocks noGrp="1"/>
          </p:cNvSpPr>
          <p:nvPr>
            <p:ph type="title"/>
          </p:nvPr>
        </p:nvSpPr>
        <p:spPr/>
        <p:txBody>
          <a:bodyPr/>
          <a:lstStyle/>
          <a:p>
            <a:r>
              <a:rPr lang="en-US" altLang="zh-CN" b="1" dirty="0"/>
              <a:t>Handling </a:t>
            </a:r>
            <a:r>
              <a:rPr lang="en-US" altLang="zh-CN" b="1" dirty="0" err="1"/>
              <a:t>TextField</a:t>
            </a:r>
            <a:r>
              <a:rPr lang="en-US" altLang="zh-CN" b="1" dirty="0"/>
              <a:t> Events</a:t>
            </a:r>
            <a:endParaRPr lang="zh-CN" altLang="en-US" b="1" dirty="0"/>
          </a:p>
        </p:txBody>
      </p:sp>
      <p:sp>
        <p:nvSpPr>
          <p:cNvPr id="3" name="内容占位符 2">
            <a:extLst>
              <a:ext uri="{FF2B5EF4-FFF2-40B4-BE49-F238E27FC236}">
                <a16:creationId xmlns:a16="http://schemas.microsoft.com/office/drawing/2014/main" id="{ABBF315B-18E5-41FA-BDDA-E52CA3DD7A0A}"/>
              </a:ext>
            </a:extLst>
          </p:cNvPr>
          <p:cNvSpPr>
            <a:spLocks noGrp="1"/>
          </p:cNvSpPr>
          <p:nvPr>
            <p:ph idx="1"/>
          </p:nvPr>
        </p:nvSpPr>
        <p:spPr/>
        <p:txBody>
          <a:bodyPr/>
          <a:lstStyle/>
          <a:p>
            <a:r>
              <a:rPr lang="en-US" altLang="zh-CN" dirty="0"/>
              <a:t>When the user presses ENTER while inside a </a:t>
            </a:r>
            <a:r>
              <a:rPr lang="en-US" altLang="zh-CN" b="1" dirty="0" err="1"/>
              <a:t>TextField</a:t>
            </a:r>
            <a:r>
              <a:rPr lang="en-US" altLang="zh-CN" dirty="0"/>
              <a:t>, an action event is generated. It is done by </a:t>
            </a:r>
            <a:r>
              <a:rPr lang="en-US" altLang="zh-CN" b="1" dirty="0" err="1"/>
              <a:t>ActionEvent</a:t>
            </a:r>
            <a:r>
              <a:rPr lang="en-US" altLang="zh-CN" dirty="0"/>
              <a:t>.</a:t>
            </a:r>
            <a:endParaRPr lang="zh-CN" altLang="en-US" dirty="0"/>
          </a:p>
        </p:txBody>
      </p:sp>
    </p:spTree>
    <p:extLst>
      <p:ext uri="{BB962C8B-B14F-4D97-AF65-F5344CB8AC3E}">
        <p14:creationId xmlns:p14="http://schemas.microsoft.com/office/powerpoint/2010/main" val="3061951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EB06B21-D25C-4235-8EF3-049E1BCD607C}"/>
              </a:ext>
            </a:extLst>
          </p:cNvPr>
          <p:cNvSpPr/>
          <p:nvPr/>
        </p:nvSpPr>
        <p:spPr>
          <a:xfrm>
            <a:off x="147710" y="-140677"/>
            <a:ext cx="8883748" cy="7571303"/>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TextFieldDemo</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extends</a:t>
            </a:r>
            <a:r>
              <a:rPr lang="en-US" altLang="zh-CN" b="1" dirty="0">
                <a:solidFill>
                  <a:srgbClr val="000000"/>
                </a:solidFill>
                <a:latin typeface="Calibri" panose="020F0502020204030204" pitchFamily="34" charset="0"/>
              </a:rPr>
              <a:t> Application {</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TextField</a:t>
            </a:r>
            <a:r>
              <a:rPr lang="en-US" altLang="zh-CN" dirty="0">
                <a:solidFill>
                  <a:srgbClr val="000000"/>
                </a:solidFill>
                <a:latin typeface="Calibri" panose="020F0502020204030204" pitchFamily="34" charset="0"/>
              </a:rPr>
              <a:t> </a:t>
            </a:r>
            <a:r>
              <a:rPr lang="en-US" altLang="zh-CN" dirty="0" err="1">
                <a:solidFill>
                  <a:srgbClr val="0000C0"/>
                </a:solidFill>
                <a:latin typeface="Calibri" panose="020F0502020204030204" pitchFamily="34" charset="0"/>
              </a:rPr>
              <a:t>tf</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Label </a:t>
            </a:r>
            <a:r>
              <a:rPr lang="en-US" altLang="zh-CN" dirty="0">
                <a:solidFill>
                  <a:srgbClr val="0000C0"/>
                </a:solidFill>
                <a:latin typeface="Calibri" panose="020F0502020204030204" pitchFamily="34" charset="0"/>
              </a:rPr>
              <a:t>response</a:t>
            </a:r>
            <a:r>
              <a:rPr lang="en-US" altLang="zh-CN" dirty="0">
                <a:solidFill>
                  <a:srgbClr val="000000"/>
                </a:solidFill>
                <a:latin typeface="Calibri" panose="020F0502020204030204" pitchFamily="34" charset="0"/>
              </a:rPr>
              <a:t>; </a:t>
            </a:r>
          </a:p>
          <a:p>
            <a:r>
              <a:rPr lang="en-US" altLang="zh-CN" dirty="0">
                <a:solidFill>
                  <a:srgbClr val="646464"/>
                </a:solidFill>
                <a:latin typeface="Calibri" panose="020F0502020204030204" pitchFamily="34" charset="0"/>
              </a:rPr>
              <a:t>  @Override</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start(Stage </a:t>
            </a:r>
            <a:r>
              <a:rPr lang="en-US" altLang="zh-CN" b="1" dirty="0" err="1">
                <a:solidFill>
                  <a:srgbClr val="6A3E3E"/>
                </a:solidFill>
                <a:latin typeface="Calibri" panose="020F0502020204030204" pitchFamily="34" charset="0"/>
              </a:rPr>
              <a:t>primaryStage</a:t>
            </a:r>
            <a:r>
              <a:rPr lang="en-US" altLang="zh-CN" b="1" dirty="0">
                <a:solidFill>
                  <a:srgbClr val="000000"/>
                </a:solidFill>
                <a:latin typeface="Calibri" panose="020F0502020204030204" pitchFamily="34" charset="0"/>
              </a:rPr>
              <a:t>) {</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primaryStage</a:t>
            </a:r>
            <a:r>
              <a:rPr lang="en-US" altLang="zh-CN" dirty="0" err="1">
                <a:solidFill>
                  <a:srgbClr val="000000"/>
                </a:solidFill>
                <a:latin typeface="Calibri" panose="020F0502020204030204" pitchFamily="34" charset="0"/>
              </a:rPr>
              <a:t>.setTitle</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"Demonstrate a </a:t>
            </a:r>
            <a:r>
              <a:rPr lang="en-US" altLang="zh-CN" dirty="0" err="1">
                <a:solidFill>
                  <a:srgbClr val="2A00FF"/>
                </a:solidFill>
                <a:latin typeface="Calibri" panose="020F0502020204030204" pitchFamily="34" charset="0"/>
              </a:rPr>
              <a:t>Textfield</a:t>
            </a:r>
            <a:r>
              <a:rPr lang="en-US" altLang="zh-CN" dirty="0">
                <a:solidFill>
                  <a:srgbClr val="2A00FF"/>
                </a:solidFill>
                <a:latin typeface="Calibri" panose="020F0502020204030204" pitchFamily="34" charset="0"/>
              </a:rPr>
              <a: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FlowPane</a:t>
            </a:r>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rootNode</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FlowPane</a:t>
            </a:r>
            <a:r>
              <a:rPr lang="en-US" altLang="zh-CN" b="1" dirty="0">
                <a:solidFill>
                  <a:srgbClr val="000000"/>
                </a:solidFill>
                <a:latin typeface="Calibri" panose="020F0502020204030204" pitchFamily="34" charset="0"/>
              </a:rPr>
              <a:t>(10,10);</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rootNode</a:t>
            </a:r>
            <a:r>
              <a:rPr lang="en-US" altLang="zh-CN" dirty="0" err="1">
                <a:solidFill>
                  <a:srgbClr val="000000"/>
                </a:solidFill>
                <a:latin typeface="Calibri" panose="020F0502020204030204" pitchFamily="34" charset="0"/>
              </a:rPr>
              <a:t>.setAlignment</a:t>
            </a:r>
            <a:r>
              <a:rPr lang="en-US" altLang="zh-CN"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Pos.</a:t>
            </a:r>
            <a:r>
              <a:rPr lang="en-US" altLang="zh-CN" b="1" i="1" dirty="0" err="1">
                <a:solidFill>
                  <a:srgbClr val="0000C0"/>
                </a:solidFill>
                <a:latin typeface="Calibri" panose="020F0502020204030204" pitchFamily="34" charset="0"/>
              </a:rPr>
              <a:t>CENTER</a:t>
            </a:r>
            <a:r>
              <a:rPr lang="en-US" altLang="zh-CN" b="1" i="1" dirty="0">
                <a:solidFill>
                  <a:srgbClr val="000000"/>
                </a:solidFill>
                <a:latin typeface="Calibri" panose="020F0502020204030204" pitchFamily="34" charset="0"/>
              </a:rPr>
              <a:t>);</a:t>
            </a:r>
          </a:p>
          <a:p>
            <a:r>
              <a:rPr lang="nn-NO" altLang="zh-CN" dirty="0">
                <a:solidFill>
                  <a:srgbClr val="000000"/>
                </a:solidFill>
                <a:latin typeface="Calibri" panose="020F0502020204030204" pitchFamily="34" charset="0"/>
              </a:rPr>
              <a:t>    Scene </a:t>
            </a:r>
            <a:r>
              <a:rPr lang="nn-NO" altLang="zh-CN" dirty="0">
                <a:solidFill>
                  <a:srgbClr val="6A3E3E"/>
                </a:solidFill>
                <a:latin typeface="Calibri" panose="020F0502020204030204" pitchFamily="34" charset="0"/>
              </a:rPr>
              <a:t>myScene</a:t>
            </a:r>
            <a:r>
              <a:rPr lang="nn-NO" altLang="zh-CN" dirty="0">
                <a:solidFill>
                  <a:srgbClr val="000000"/>
                </a:solidFill>
                <a:latin typeface="Calibri" panose="020F0502020204030204" pitchFamily="34" charset="0"/>
              </a:rPr>
              <a:t> = </a:t>
            </a:r>
            <a:r>
              <a:rPr lang="nn-NO" altLang="zh-CN" b="1" dirty="0">
                <a:solidFill>
                  <a:srgbClr val="7F0055"/>
                </a:solidFill>
                <a:latin typeface="Calibri" panose="020F0502020204030204" pitchFamily="34" charset="0"/>
              </a:rPr>
              <a:t>new</a:t>
            </a:r>
            <a:r>
              <a:rPr lang="nn-NO" altLang="zh-CN" b="1" dirty="0">
                <a:solidFill>
                  <a:srgbClr val="000000"/>
                </a:solidFill>
                <a:latin typeface="Calibri" panose="020F0502020204030204" pitchFamily="34" charset="0"/>
              </a:rPr>
              <a:t> Scene(</a:t>
            </a:r>
            <a:r>
              <a:rPr lang="nn-NO" altLang="zh-CN" b="1" dirty="0">
                <a:solidFill>
                  <a:srgbClr val="6A3E3E"/>
                </a:solidFill>
                <a:latin typeface="Calibri" panose="020F0502020204030204" pitchFamily="34" charset="0"/>
              </a:rPr>
              <a:t>rootNode</a:t>
            </a:r>
            <a:r>
              <a:rPr lang="nn-NO" altLang="zh-CN" b="1" dirty="0">
                <a:solidFill>
                  <a:srgbClr val="000000"/>
                </a:solidFill>
                <a:latin typeface="Calibri" panose="020F0502020204030204" pitchFamily="34" charset="0"/>
              </a:rPr>
              <a:t>,230,140);</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primaryStage</a:t>
            </a:r>
            <a:r>
              <a:rPr lang="en-US" altLang="zh-CN" dirty="0" err="1">
                <a:solidFill>
                  <a:srgbClr val="000000"/>
                </a:solidFill>
                <a:latin typeface="Calibri" panose="020F0502020204030204" pitchFamily="34" charset="0"/>
              </a:rPr>
              <a:t>.setScene</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myScene</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response</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Label(</a:t>
            </a:r>
            <a:r>
              <a:rPr lang="en-US" altLang="zh-CN" b="1" dirty="0">
                <a:solidFill>
                  <a:srgbClr val="2A00FF"/>
                </a:solidFill>
                <a:latin typeface="Calibri" panose="020F0502020204030204" pitchFamily="34" charset="0"/>
              </a:rPr>
              <a:t>"Enter name:"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Button </a:t>
            </a:r>
            <a:r>
              <a:rPr lang="en-US" altLang="zh-CN" dirty="0" err="1">
                <a:solidFill>
                  <a:srgbClr val="6A3E3E"/>
                </a:solidFill>
                <a:latin typeface="Calibri" panose="020F0502020204030204" pitchFamily="34" charset="0"/>
              </a:rPr>
              <a:t>btnGetText</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Button(</a:t>
            </a:r>
            <a:r>
              <a:rPr lang="en-US" altLang="zh-CN" b="1" dirty="0">
                <a:solidFill>
                  <a:srgbClr val="2A00FF"/>
                </a:solidFill>
                <a:latin typeface="Calibri" panose="020F0502020204030204" pitchFamily="34" charset="0"/>
              </a:rPr>
              <a:t>"Get Name"</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tf</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TextField</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tf</a:t>
            </a:r>
            <a:r>
              <a:rPr lang="en-US" altLang="zh-CN" dirty="0" err="1">
                <a:solidFill>
                  <a:srgbClr val="000000"/>
                </a:solidFill>
                <a:latin typeface="Calibri" panose="020F0502020204030204" pitchFamily="34" charset="0"/>
              </a:rPr>
              <a:t>.setPromptText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"Enter a name."</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tf</a:t>
            </a:r>
            <a:r>
              <a:rPr lang="en-US" altLang="zh-CN" dirty="0" err="1">
                <a:solidFill>
                  <a:srgbClr val="000000"/>
                </a:solidFill>
                <a:latin typeface="Calibri" panose="020F0502020204030204" pitchFamily="34" charset="0"/>
              </a:rPr>
              <a:t>.setPrefColumnCount</a:t>
            </a:r>
            <a:r>
              <a:rPr lang="en-US" altLang="zh-CN" dirty="0">
                <a:solidFill>
                  <a:srgbClr val="000000"/>
                </a:solidFill>
                <a:latin typeface="Calibri" panose="020F0502020204030204" pitchFamily="34" charset="0"/>
              </a:rPr>
              <a:t>(15);</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tf</a:t>
            </a:r>
            <a:r>
              <a:rPr lang="en-US" altLang="zh-CN" dirty="0" err="1">
                <a:solidFill>
                  <a:srgbClr val="000000"/>
                </a:solidFill>
                <a:latin typeface="Calibri" panose="020F0502020204030204" pitchFamily="34" charset="0"/>
              </a:rPr>
              <a:t>.setOnAction</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ae</a:t>
            </a:r>
            <a:r>
              <a:rPr lang="en-US" altLang="zh-CN" dirty="0">
                <a:solidFill>
                  <a:srgbClr val="000000"/>
                </a:solidFill>
                <a:latin typeface="Calibri" panose="020F0502020204030204" pitchFamily="34" charset="0"/>
              </a:rPr>
              <a:t>)-&gt;</a:t>
            </a:r>
            <a:r>
              <a:rPr lang="en-US" altLang="zh-CN" dirty="0" err="1">
                <a:solidFill>
                  <a:srgbClr val="0000C0"/>
                </a:solidFill>
                <a:latin typeface="Calibri" panose="020F0502020204030204" pitchFamily="34" charset="0"/>
              </a:rPr>
              <a:t>response</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"Enter pressed. Name is “ </a:t>
            </a:r>
            <a:r>
              <a:rPr lang="en-US" altLang="zh-CN" dirty="0">
                <a:solidFill>
                  <a:srgbClr val="000000"/>
                </a:solidFill>
                <a:latin typeface="Calibri" panose="020F0502020204030204" pitchFamily="34" charset="0"/>
              </a:rPr>
              <a:t>+ </a:t>
            </a:r>
            <a:r>
              <a:rPr lang="en-US" altLang="zh-CN" dirty="0" err="1">
                <a:solidFill>
                  <a:srgbClr val="0000C0"/>
                </a:solidFill>
                <a:latin typeface="Calibri" panose="020F0502020204030204" pitchFamily="34" charset="0"/>
              </a:rPr>
              <a:t>tf</a:t>
            </a:r>
            <a:r>
              <a:rPr lang="en-US" altLang="zh-CN" dirty="0" err="1">
                <a:solidFill>
                  <a:srgbClr val="000000"/>
                </a:solidFill>
                <a:latin typeface="Calibri" panose="020F0502020204030204" pitchFamily="34" charset="0"/>
              </a:rPr>
              <a:t>.getText</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btnGetText</a:t>
            </a:r>
            <a:r>
              <a:rPr lang="en-US" altLang="zh-CN" dirty="0" err="1">
                <a:solidFill>
                  <a:srgbClr val="000000"/>
                </a:solidFill>
                <a:latin typeface="Calibri" panose="020F0502020204030204" pitchFamily="34" charset="0"/>
              </a:rPr>
              <a:t>.setOnAction</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ae</a:t>
            </a:r>
            <a:r>
              <a:rPr lang="en-US" altLang="zh-CN" dirty="0">
                <a:solidFill>
                  <a:srgbClr val="000000"/>
                </a:solidFill>
                <a:latin typeface="Calibri" panose="020F0502020204030204" pitchFamily="34" charset="0"/>
              </a:rPr>
              <a:t>)-&gt;</a:t>
            </a:r>
            <a:r>
              <a:rPr lang="en-US" altLang="zh-CN" dirty="0" err="1">
                <a:solidFill>
                  <a:srgbClr val="0000C0"/>
                </a:solidFill>
                <a:latin typeface="Calibri" panose="020F0502020204030204" pitchFamily="34" charset="0"/>
              </a:rPr>
              <a:t>response</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"Button pressed. Name is "</a:t>
            </a:r>
            <a:r>
              <a:rPr lang="en-US" altLang="zh-CN" dirty="0">
                <a:solidFill>
                  <a:srgbClr val="000000"/>
                </a:solidFill>
                <a:latin typeface="Calibri" panose="020F0502020204030204" pitchFamily="34" charset="0"/>
              </a:rPr>
              <a:t>+ </a:t>
            </a:r>
            <a:r>
              <a:rPr lang="en-US" altLang="zh-CN" dirty="0" err="1">
                <a:solidFill>
                  <a:srgbClr val="0000C0"/>
                </a:solidFill>
                <a:latin typeface="Calibri" panose="020F0502020204030204" pitchFamily="34" charset="0"/>
              </a:rPr>
              <a:t>tf</a:t>
            </a:r>
            <a:r>
              <a:rPr lang="en-US" altLang="zh-CN" dirty="0" err="1">
                <a:solidFill>
                  <a:srgbClr val="000000"/>
                </a:solidFill>
                <a:latin typeface="Calibri" panose="020F0502020204030204" pitchFamily="34" charset="0"/>
              </a:rPr>
              <a:t>.getText</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Separator </a:t>
            </a:r>
            <a:r>
              <a:rPr lang="en-US" altLang="zh-CN" dirty="0" err="1">
                <a:solidFill>
                  <a:srgbClr val="6A3E3E"/>
                </a:solidFill>
                <a:latin typeface="Calibri" panose="020F0502020204030204" pitchFamily="34" charset="0"/>
              </a:rPr>
              <a:t>separator</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Separator();</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separator</a:t>
            </a:r>
            <a:r>
              <a:rPr lang="en-US" altLang="zh-CN" dirty="0" err="1">
                <a:solidFill>
                  <a:srgbClr val="000000"/>
                </a:solidFill>
                <a:latin typeface="Calibri" panose="020F0502020204030204" pitchFamily="34" charset="0"/>
              </a:rPr>
              <a:t>.setPrefWidth</a:t>
            </a:r>
            <a:r>
              <a:rPr lang="en-US" altLang="zh-CN" dirty="0">
                <a:solidFill>
                  <a:srgbClr val="000000"/>
                </a:solidFill>
                <a:latin typeface="Calibri" panose="020F0502020204030204" pitchFamily="34" charset="0"/>
              </a:rPr>
              <a:t>(180);</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rootNode</a:t>
            </a:r>
            <a:r>
              <a:rPr lang="en-US" altLang="zh-CN" dirty="0" err="1">
                <a:solidFill>
                  <a:srgbClr val="000000"/>
                </a:solidFill>
                <a:latin typeface="Calibri" panose="020F0502020204030204" pitchFamily="34" charset="0"/>
              </a:rPr>
              <a:t>.getChildren</a:t>
            </a:r>
            <a:r>
              <a:rPr lang="en-US" altLang="zh-CN"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addAll</a:t>
            </a:r>
            <a:r>
              <a:rPr lang="en-US" altLang="zh-CN" dirty="0">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tf</a:t>
            </a:r>
            <a:r>
              <a:rPr lang="en-US" altLang="zh-CN" dirty="0" err="1">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btnGetText</a:t>
            </a:r>
            <a:r>
              <a:rPr lang="en-US" altLang="zh-CN" dirty="0" err="1">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separator</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response</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primaryStage</a:t>
            </a:r>
            <a:r>
              <a:rPr lang="en-US" altLang="zh-CN" dirty="0" err="1">
                <a:solidFill>
                  <a:srgbClr val="000000"/>
                </a:solidFill>
                <a:latin typeface="Calibri" panose="020F0502020204030204" pitchFamily="34" charset="0"/>
              </a:rPr>
              <a:t>.show</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static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main(String[] </a:t>
            </a:r>
            <a:r>
              <a:rPr lang="en-US" altLang="zh-CN" b="1" dirty="0" err="1">
                <a:solidFill>
                  <a:srgbClr val="6A3E3E"/>
                </a:solidFill>
                <a:latin typeface="Calibri" panose="020F0502020204030204" pitchFamily="34" charset="0"/>
              </a:rPr>
              <a:t>args</a:t>
            </a:r>
            <a:r>
              <a:rPr lang="en-US" altLang="zh-CN" b="1" dirty="0">
                <a:solidFill>
                  <a:srgbClr val="000000"/>
                </a:solidFill>
                <a:latin typeface="Calibri" panose="020F0502020204030204" pitchFamily="34" charset="0"/>
              </a:rPr>
              <a:t>) {</a:t>
            </a:r>
          </a:p>
          <a:p>
            <a:r>
              <a:rPr lang="en-US" altLang="zh-CN" i="1" dirty="0">
                <a:solidFill>
                  <a:srgbClr val="000000"/>
                </a:solidFill>
                <a:latin typeface="Calibri" panose="020F0502020204030204" pitchFamily="34" charset="0"/>
              </a:rPr>
              <a:t>    launch</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args</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24369255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325945-1BD0-41FF-9D39-0927939FF835}"/>
              </a:ext>
            </a:extLst>
          </p:cNvPr>
          <p:cNvSpPr>
            <a:spLocks noGrp="1"/>
          </p:cNvSpPr>
          <p:nvPr>
            <p:ph type="title"/>
          </p:nvPr>
        </p:nvSpPr>
        <p:spPr/>
        <p:txBody>
          <a:bodyPr/>
          <a:lstStyle/>
          <a:p>
            <a:r>
              <a:rPr lang="en-US" altLang="zh-CN" b="1" dirty="0"/>
              <a:t>Introducing Effects and Transforms</a:t>
            </a:r>
            <a:endParaRPr lang="zh-CN" altLang="en-US" dirty="0"/>
          </a:p>
        </p:txBody>
      </p:sp>
      <p:sp>
        <p:nvSpPr>
          <p:cNvPr id="3" name="内容占位符 2">
            <a:extLst>
              <a:ext uri="{FF2B5EF4-FFF2-40B4-BE49-F238E27FC236}">
                <a16:creationId xmlns:a16="http://schemas.microsoft.com/office/drawing/2014/main" id="{0563ED46-6FBD-497C-8D73-F7CFA446CAF4}"/>
              </a:ext>
            </a:extLst>
          </p:cNvPr>
          <p:cNvSpPr>
            <a:spLocks noGrp="1"/>
          </p:cNvSpPr>
          <p:nvPr>
            <p:ph idx="1"/>
          </p:nvPr>
        </p:nvSpPr>
        <p:spPr/>
        <p:txBody>
          <a:bodyPr/>
          <a:lstStyle/>
          <a:p>
            <a:r>
              <a:rPr lang="en-US" altLang="zh-CN" dirty="0"/>
              <a:t>A principal advantage of JavaFX is its ability to alter the precise look of a control (or any node in the scene graph) through the application of an </a:t>
            </a:r>
            <a:r>
              <a:rPr lang="en-US" altLang="zh-CN" i="1" dirty="0"/>
              <a:t>effect </a:t>
            </a:r>
            <a:r>
              <a:rPr lang="en-US" altLang="zh-CN" dirty="0"/>
              <a:t>and/or a </a:t>
            </a:r>
            <a:r>
              <a:rPr lang="en-US" altLang="zh-CN" i="1" dirty="0"/>
              <a:t>transform</a:t>
            </a:r>
            <a:r>
              <a:rPr lang="en-US" altLang="zh-CN" dirty="0"/>
              <a:t>.</a:t>
            </a:r>
            <a:endParaRPr lang="zh-CN" altLang="en-US" dirty="0"/>
          </a:p>
        </p:txBody>
      </p:sp>
    </p:spTree>
    <p:extLst>
      <p:ext uri="{BB962C8B-B14F-4D97-AF65-F5344CB8AC3E}">
        <p14:creationId xmlns:p14="http://schemas.microsoft.com/office/powerpoint/2010/main" val="4069765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C2E0764-2A48-4DAF-9DF1-8D9F6067B736}"/>
              </a:ext>
            </a:extLst>
          </p:cNvPr>
          <p:cNvSpPr/>
          <p:nvPr/>
        </p:nvSpPr>
        <p:spPr>
          <a:xfrm>
            <a:off x="1371599" y="784838"/>
            <a:ext cx="6365632" cy="3416320"/>
          </a:xfrm>
          <a:prstGeom prst="rect">
            <a:avLst/>
          </a:prstGeom>
        </p:spPr>
        <p:txBody>
          <a:bodyPr wrap="square">
            <a:spAutoFit/>
          </a:bodyPr>
          <a:lstStyle/>
          <a:p>
            <a:r>
              <a:rPr lang="en-US" altLang="zh-CN" b="1" dirty="0">
                <a:solidFill>
                  <a:srgbClr val="7F0055"/>
                </a:solidFill>
                <a:latin typeface="Calibri" panose="020F0502020204030204" pitchFamily="34" charset="0"/>
              </a:rPr>
              <a:t>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class</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EffectsAndTransformsDemo</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extends</a:t>
            </a:r>
            <a:r>
              <a:rPr lang="en-US" altLang="zh-CN" b="1" dirty="0">
                <a:solidFill>
                  <a:srgbClr val="000000"/>
                </a:solidFill>
                <a:latin typeface="Calibri" panose="020F0502020204030204" pitchFamily="34" charset="0"/>
              </a:rPr>
              <a:t> Application { </a:t>
            </a:r>
          </a:p>
          <a:p>
            <a:r>
              <a:rPr lang="en-US" altLang="zh-CN" b="1" dirty="0">
                <a:solidFill>
                  <a:srgbClr val="7F0055"/>
                </a:solidFill>
                <a:latin typeface="Calibri" panose="020F0502020204030204" pitchFamily="34" charset="0"/>
              </a:rPr>
              <a:t>  double</a:t>
            </a:r>
            <a:r>
              <a:rPr lang="en-US" altLang="zh-CN" b="1" dirty="0">
                <a:solidFill>
                  <a:srgbClr val="000000"/>
                </a:solidFill>
                <a:latin typeface="Calibri" panose="020F0502020204030204" pitchFamily="34" charset="0"/>
              </a:rPr>
              <a:t> </a:t>
            </a:r>
            <a:r>
              <a:rPr lang="en-US" altLang="zh-CN" b="1" dirty="0">
                <a:solidFill>
                  <a:srgbClr val="0000C0"/>
                </a:solidFill>
                <a:latin typeface="Calibri" panose="020F0502020204030204" pitchFamily="34" charset="0"/>
              </a:rPr>
              <a:t>angle</a:t>
            </a:r>
            <a:r>
              <a:rPr lang="en-US" altLang="zh-CN" b="1" dirty="0">
                <a:solidFill>
                  <a:srgbClr val="000000"/>
                </a:solidFill>
                <a:latin typeface="Calibri" panose="020F0502020204030204" pitchFamily="34" charset="0"/>
              </a:rPr>
              <a:t> = 0.0;</a:t>
            </a:r>
          </a:p>
          <a:p>
            <a:r>
              <a:rPr lang="en-US" altLang="zh-CN" b="1" dirty="0">
                <a:solidFill>
                  <a:srgbClr val="7F0055"/>
                </a:solidFill>
                <a:latin typeface="Calibri" panose="020F0502020204030204" pitchFamily="34" charset="0"/>
              </a:rPr>
              <a:t>  double</a:t>
            </a:r>
            <a:r>
              <a:rPr lang="en-US" altLang="zh-CN" b="1" dirty="0">
                <a:solidFill>
                  <a:srgbClr val="000000"/>
                </a:solidFill>
                <a:latin typeface="Calibri" panose="020F0502020204030204" pitchFamily="34" charset="0"/>
              </a:rPr>
              <a:t> </a:t>
            </a:r>
            <a:r>
              <a:rPr lang="en-US" altLang="zh-CN" b="1" dirty="0" err="1">
                <a:solidFill>
                  <a:srgbClr val="0000C0"/>
                </a:solidFill>
                <a:latin typeface="Calibri" panose="020F0502020204030204" pitchFamily="34" charset="0"/>
              </a:rPr>
              <a:t>scaleFactor</a:t>
            </a:r>
            <a:r>
              <a:rPr lang="en-US" altLang="zh-CN" b="1" dirty="0">
                <a:solidFill>
                  <a:srgbClr val="000000"/>
                </a:solidFill>
                <a:latin typeface="Calibri" panose="020F0502020204030204" pitchFamily="34" charset="0"/>
              </a:rPr>
              <a:t> = 0.4;</a:t>
            </a:r>
          </a:p>
          <a:p>
            <a:r>
              <a:rPr lang="en-US" altLang="zh-CN" b="1" dirty="0">
                <a:solidFill>
                  <a:srgbClr val="7F0055"/>
                </a:solidFill>
                <a:latin typeface="Calibri" panose="020F0502020204030204" pitchFamily="34" charset="0"/>
              </a:rPr>
              <a:t>  double</a:t>
            </a:r>
            <a:r>
              <a:rPr lang="en-US" altLang="zh-CN" b="1" dirty="0">
                <a:solidFill>
                  <a:srgbClr val="000000"/>
                </a:solidFill>
                <a:latin typeface="Calibri" panose="020F0502020204030204" pitchFamily="34" charset="0"/>
              </a:rPr>
              <a:t> </a:t>
            </a:r>
            <a:r>
              <a:rPr lang="en-US" altLang="zh-CN" b="1" dirty="0" err="1">
                <a:solidFill>
                  <a:srgbClr val="0000C0"/>
                </a:solidFill>
                <a:latin typeface="Calibri" panose="020F0502020204030204" pitchFamily="34" charset="0"/>
              </a:rPr>
              <a:t>blurVal</a:t>
            </a:r>
            <a:r>
              <a:rPr lang="en-US" altLang="zh-CN" b="1" dirty="0">
                <a:solidFill>
                  <a:srgbClr val="000000"/>
                </a:solidFill>
                <a:latin typeface="Calibri" panose="020F0502020204030204" pitchFamily="34" charset="0"/>
              </a:rPr>
              <a:t> = 1.0;</a:t>
            </a:r>
          </a:p>
          <a:p>
            <a:r>
              <a:rPr lang="en-US" altLang="zh-CN" dirty="0">
                <a:solidFill>
                  <a:srgbClr val="000000"/>
                </a:solidFill>
                <a:latin typeface="Calibri" panose="020F0502020204030204" pitchFamily="34" charset="0"/>
              </a:rPr>
              <a:t>  Reflection </a:t>
            </a:r>
            <a:r>
              <a:rPr lang="en-US" altLang="zh-CN" dirty="0" err="1">
                <a:solidFill>
                  <a:srgbClr val="0000C0"/>
                </a:solidFill>
                <a:latin typeface="Calibri" panose="020F0502020204030204" pitchFamily="34" charset="0"/>
              </a:rPr>
              <a:t>reflection</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Reflection();</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BoxBlur</a:t>
            </a:r>
            <a:r>
              <a:rPr lang="en-US" altLang="zh-CN" dirty="0">
                <a:solidFill>
                  <a:srgbClr val="000000"/>
                </a:solidFill>
                <a:latin typeface="Calibri" panose="020F0502020204030204" pitchFamily="34" charset="0"/>
              </a:rPr>
              <a:t> </a:t>
            </a:r>
            <a:r>
              <a:rPr lang="en-US" altLang="zh-CN" dirty="0">
                <a:solidFill>
                  <a:srgbClr val="0000C0"/>
                </a:solidFill>
                <a:latin typeface="Calibri" panose="020F0502020204030204" pitchFamily="34" charset="0"/>
              </a:rPr>
              <a:t>blur</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BoxBlur</a:t>
            </a:r>
            <a:r>
              <a:rPr lang="en-US" altLang="zh-CN" b="1" dirty="0">
                <a:solidFill>
                  <a:srgbClr val="000000"/>
                </a:solidFill>
                <a:latin typeface="Calibri" panose="020F0502020204030204" pitchFamily="34" charset="0"/>
              </a:rPr>
              <a:t>(1.0,1.0,1);</a:t>
            </a:r>
          </a:p>
          <a:p>
            <a:r>
              <a:rPr lang="en-US" altLang="zh-CN" dirty="0">
                <a:solidFill>
                  <a:srgbClr val="000000"/>
                </a:solidFill>
                <a:latin typeface="Calibri" panose="020F0502020204030204" pitchFamily="34" charset="0"/>
              </a:rPr>
              <a:t>  Rotate </a:t>
            </a:r>
            <a:r>
              <a:rPr lang="en-US" altLang="zh-CN" dirty="0" err="1">
                <a:solidFill>
                  <a:srgbClr val="0000C0"/>
                </a:solidFill>
                <a:latin typeface="Calibri" panose="020F0502020204030204" pitchFamily="34" charset="0"/>
              </a:rPr>
              <a:t>rotate</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Rotate();</a:t>
            </a:r>
          </a:p>
          <a:p>
            <a:r>
              <a:rPr lang="en-US" altLang="zh-CN" dirty="0">
                <a:solidFill>
                  <a:srgbClr val="000000"/>
                </a:solidFill>
                <a:latin typeface="Calibri" panose="020F0502020204030204" pitchFamily="34" charset="0"/>
              </a:rPr>
              <a:t>  Scale </a:t>
            </a:r>
            <a:r>
              <a:rPr lang="en-US" altLang="zh-CN" dirty="0" err="1">
                <a:solidFill>
                  <a:srgbClr val="0000C0"/>
                </a:solidFill>
                <a:latin typeface="Calibri" panose="020F0502020204030204" pitchFamily="34" charset="0"/>
              </a:rPr>
              <a:t>scale</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Scale(</a:t>
            </a:r>
            <a:r>
              <a:rPr lang="en-US" altLang="zh-CN" b="1" dirty="0" err="1">
                <a:solidFill>
                  <a:srgbClr val="0000C0"/>
                </a:solidFill>
                <a:latin typeface="Calibri" panose="020F0502020204030204" pitchFamily="34" charset="0"/>
              </a:rPr>
              <a:t>scaleFactor</a:t>
            </a:r>
            <a:r>
              <a:rPr lang="en-US" altLang="zh-CN" b="1" dirty="0" err="1">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scaleFactor</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Button </a:t>
            </a:r>
            <a:r>
              <a:rPr lang="en-US" altLang="zh-CN" dirty="0" err="1">
                <a:solidFill>
                  <a:srgbClr val="0000C0"/>
                </a:solidFill>
                <a:latin typeface="Calibri" panose="020F0502020204030204" pitchFamily="34" charset="0"/>
              </a:rPr>
              <a:t>btnRotate</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Button(</a:t>
            </a:r>
            <a:r>
              <a:rPr lang="en-US" altLang="zh-CN" b="1" dirty="0">
                <a:solidFill>
                  <a:srgbClr val="2A00FF"/>
                </a:solidFill>
                <a:latin typeface="Calibri" panose="020F0502020204030204" pitchFamily="34" charset="0"/>
              </a:rPr>
              <a:t>"Rotate"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Button </a:t>
            </a:r>
            <a:r>
              <a:rPr lang="en-US" altLang="zh-CN" dirty="0" err="1">
                <a:solidFill>
                  <a:srgbClr val="0000C0"/>
                </a:solidFill>
                <a:latin typeface="Calibri" panose="020F0502020204030204" pitchFamily="34" charset="0"/>
              </a:rPr>
              <a:t>btnBlur</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Button(</a:t>
            </a:r>
            <a:r>
              <a:rPr lang="en-US" altLang="zh-CN" b="1" dirty="0">
                <a:solidFill>
                  <a:srgbClr val="2A00FF"/>
                </a:solidFill>
                <a:latin typeface="Calibri" panose="020F0502020204030204" pitchFamily="34" charset="0"/>
              </a:rPr>
              <a:t>"Blur off"</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Button </a:t>
            </a:r>
            <a:r>
              <a:rPr lang="en-US" altLang="zh-CN" dirty="0" err="1">
                <a:solidFill>
                  <a:srgbClr val="0000C0"/>
                </a:solidFill>
                <a:latin typeface="Calibri" panose="020F0502020204030204" pitchFamily="34" charset="0"/>
              </a:rPr>
              <a:t>btnScale</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Button(</a:t>
            </a:r>
            <a:r>
              <a:rPr lang="en-US" altLang="zh-CN" b="1" dirty="0">
                <a:solidFill>
                  <a:srgbClr val="2A00FF"/>
                </a:solidFill>
                <a:latin typeface="Calibri" panose="020F0502020204030204" pitchFamily="34" charset="0"/>
              </a:rPr>
              <a:t>"Scale"</a:t>
            </a:r>
            <a:r>
              <a:rPr lang="en-US" altLang="zh-CN" b="1"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Label </a:t>
            </a:r>
            <a:r>
              <a:rPr lang="en-US" altLang="zh-CN" dirty="0">
                <a:solidFill>
                  <a:srgbClr val="0000C0"/>
                </a:solidFill>
                <a:latin typeface="Calibri" panose="020F0502020204030204" pitchFamily="34" charset="0"/>
              </a:rPr>
              <a:t>reflect</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Label(</a:t>
            </a:r>
            <a:r>
              <a:rPr lang="en-US" altLang="zh-CN" b="1" dirty="0">
                <a:solidFill>
                  <a:srgbClr val="2A00FF"/>
                </a:solidFill>
                <a:latin typeface="Calibri" panose="020F0502020204030204" pitchFamily="34" charset="0"/>
              </a:rPr>
              <a:t>"Reflection Adds Visual Sparkle"</a:t>
            </a:r>
            <a:r>
              <a:rPr lang="en-US" altLang="zh-CN" b="1" dirty="0">
                <a:solidFill>
                  <a:srgbClr val="000000"/>
                </a:solidFill>
                <a:latin typeface="Calibri" panose="020F0502020204030204" pitchFamily="34" charset="0"/>
              </a:rPr>
              <a:t>);</a:t>
            </a:r>
            <a:endParaRPr lang="zh-CN" altLang="en-US" dirty="0"/>
          </a:p>
        </p:txBody>
      </p:sp>
    </p:spTree>
    <p:extLst>
      <p:ext uri="{BB962C8B-B14F-4D97-AF65-F5344CB8AC3E}">
        <p14:creationId xmlns:p14="http://schemas.microsoft.com/office/powerpoint/2010/main" val="1333389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2A135A9-D27B-4490-988C-51B6BB9F5BAA}"/>
              </a:ext>
            </a:extLst>
          </p:cNvPr>
          <p:cNvSpPr/>
          <p:nvPr/>
        </p:nvSpPr>
        <p:spPr>
          <a:xfrm>
            <a:off x="1069145" y="612845"/>
            <a:ext cx="7976381" cy="5078313"/>
          </a:xfrm>
          <a:prstGeom prst="rect">
            <a:avLst/>
          </a:prstGeom>
        </p:spPr>
        <p:txBody>
          <a:bodyPr wrap="square">
            <a:spAutoFit/>
          </a:bodyPr>
          <a:lstStyle/>
          <a:p>
            <a:r>
              <a:rPr lang="en-US" altLang="zh-CN" dirty="0">
                <a:solidFill>
                  <a:srgbClr val="646464"/>
                </a:solidFill>
                <a:latin typeface="Calibri" panose="020F0502020204030204" pitchFamily="34" charset="0"/>
              </a:rPr>
              <a:t>  @Override</a:t>
            </a:r>
          </a:p>
          <a:p>
            <a:r>
              <a:rPr lang="en-US" altLang="zh-CN" b="1" dirty="0">
                <a:solidFill>
                  <a:srgbClr val="7F0055"/>
                </a:solidFill>
                <a:latin typeface="Calibri" panose="020F0502020204030204" pitchFamily="34" charset="0"/>
              </a:rPr>
              <a:t>  public</a:t>
            </a:r>
            <a:r>
              <a:rPr lang="en-US" altLang="zh-CN" b="1"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void</a:t>
            </a:r>
            <a:r>
              <a:rPr lang="en-US" altLang="zh-CN" b="1" dirty="0">
                <a:solidFill>
                  <a:srgbClr val="000000"/>
                </a:solidFill>
                <a:latin typeface="Calibri" panose="020F0502020204030204" pitchFamily="34" charset="0"/>
              </a:rPr>
              <a:t> start(Stage </a:t>
            </a:r>
            <a:r>
              <a:rPr lang="en-US" altLang="zh-CN" b="1" dirty="0" err="1">
                <a:solidFill>
                  <a:srgbClr val="6A3E3E"/>
                </a:solidFill>
                <a:latin typeface="Calibri" panose="020F0502020204030204" pitchFamily="34" charset="0"/>
              </a:rPr>
              <a:t>primaryStage</a:t>
            </a:r>
            <a:r>
              <a:rPr lang="en-US" altLang="zh-CN" b="1" dirty="0">
                <a:solidFill>
                  <a:srgbClr val="000000"/>
                </a:solidFill>
                <a:latin typeface="Calibri" panose="020F0502020204030204" pitchFamily="34" charset="0"/>
              </a:rPr>
              <a:t>) {</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primaryStage</a:t>
            </a:r>
            <a:r>
              <a:rPr lang="en-US" altLang="zh-CN" dirty="0" err="1">
                <a:solidFill>
                  <a:srgbClr val="000000"/>
                </a:solidFill>
                <a:latin typeface="Calibri" panose="020F0502020204030204" pitchFamily="34" charset="0"/>
              </a:rPr>
              <a:t>.setTitle</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"Effects and Transform Demo"</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dirty="0" err="1">
                <a:solidFill>
                  <a:srgbClr val="000000"/>
                </a:solidFill>
                <a:latin typeface="Calibri" panose="020F0502020204030204" pitchFamily="34" charset="0"/>
              </a:rPr>
              <a:t>FlowPane</a:t>
            </a:r>
            <a:r>
              <a:rPr lang="en-US" altLang="zh-CN" dirty="0">
                <a:solidFill>
                  <a:srgbClr val="000000"/>
                </a:solidFill>
                <a:latin typeface="Calibri" panose="020F0502020204030204" pitchFamily="34" charset="0"/>
              </a:rPr>
              <a:t> </a:t>
            </a:r>
            <a:r>
              <a:rPr lang="en-US" altLang="zh-CN" dirty="0" err="1">
                <a:solidFill>
                  <a:srgbClr val="6A3E3E"/>
                </a:solidFill>
                <a:latin typeface="Calibri" panose="020F0502020204030204" pitchFamily="34" charset="0"/>
              </a:rPr>
              <a:t>rootNode</a:t>
            </a:r>
            <a:r>
              <a:rPr lang="en-US" altLang="zh-CN" dirty="0">
                <a:solidFill>
                  <a:srgbClr val="000000"/>
                </a:solidFill>
                <a:latin typeface="Calibri" panose="020F0502020204030204" pitchFamily="34" charset="0"/>
              </a:rPr>
              <a:t> = </a:t>
            </a:r>
            <a:r>
              <a:rPr lang="en-US" altLang="zh-CN" b="1" dirty="0">
                <a:solidFill>
                  <a:srgbClr val="7F0055"/>
                </a:solidFill>
                <a:latin typeface="Calibri" panose="020F0502020204030204" pitchFamily="34" charset="0"/>
              </a:rPr>
              <a:t>new</a:t>
            </a:r>
            <a:r>
              <a:rPr lang="en-US" altLang="zh-CN" b="1" dirty="0">
                <a:solidFill>
                  <a:srgbClr val="000000"/>
                </a:solidFill>
                <a:latin typeface="Calibri" panose="020F0502020204030204" pitchFamily="34" charset="0"/>
              </a:rPr>
              <a:t> </a:t>
            </a:r>
            <a:r>
              <a:rPr lang="en-US" altLang="zh-CN" b="1" dirty="0" err="1">
                <a:solidFill>
                  <a:srgbClr val="000000"/>
                </a:solidFill>
                <a:latin typeface="Calibri" panose="020F0502020204030204" pitchFamily="34" charset="0"/>
              </a:rPr>
              <a:t>FlowPane</a:t>
            </a:r>
            <a:r>
              <a:rPr lang="en-US" altLang="zh-CN" b="1" dirty="0">
                <a:solidFill>
                  <a:srgbClr val="000000"/>
                </a:solidFill>
                <a:latin typeface="Calibri" panose="020F0502020204030204" pitchFamily="34" charset="0"/>
              </a:rPr>
              <a:t>(20,20);</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rootNode</a:t>
            </a:r>
            <a:r>
              <a:rPr lang="en-US" altLang="zh-CN" dirty="0" err="1">
                <a:solidFill>
                  <a:srgbClr val="000000"/>
                </a:solidFill>
                <a:latin typeface="Calibri" panose="020F0502020204030204" pitchFamily="34" charset="0"/>
              </a:rPr>
              <a:t>.setAlignment</a:t>
            </a:r>
            <a:r>
              <a:rPr lang="en-US" altLang="zh-CN"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Pos.</a:t>
            </a:r>
            <a:r>
              <a:rPr lang="en-US" altLang="zh-CN" b="1" i="1" dirty="0" err="1">
                <a:solidFill>
                  <a:srgbClr val="0000C0"/>
                </a:solidFill>
                <a:latin typeface="Calibri" panose="020F0502020204030204" pitchFamily="34" charset="0"/>
              </a:rPr>
              <a:t>CENTER</a:t>
            </a:r>
            <a:r>
              <a:rPr lang="en-US" altLang="zh-CN" b="1" i="1" dirty="0">
                <a:solidFill>
                  <a:srgbClr val="000000"/>
                </a:solidFill>
                <a:latin typeface="Calibri" panose="020F0502020204030204" pitchFamily="34" charset="0"/>
              </a:rPr>
              <a:t>);</a:t>
            </a:r>
          </a:p>
          <a:p>
            <a:r>
              <a:rPr lang="nn-NO" altLang="zh-CN" dirty="0">
                <a:solidFill>
                  <a:srgbClr val="000000"/>
                </a:solidFill>
                <a:latin typeface="Calibri" panose="020F0502020204030204" pitchFamily="34" charset="0"/>
              </a:rPr>
              <a:t>    Scene </a:t>
            </a:r>
            <a:r>
              <a:rPr lang="nn-NO" altLang="zh-CN" dirty="0">
                <a:solidFill>
                  <a:srgbClr val="6A3E3E"/>
                </a:solidFill>
                <a:latin typeface="Calibri" panose="020F0502020204030204" pitchFamily="34" charset="0"/>
              </a:rPr>
              <a:t>myScene</a:t>
            </a:r>
            <a:r>
              <a:rPr lang="nn-NO" altLang="zh-CN" dirty="0">
                <a:solidFill>
                  <a:srgbClr val="000000"/>
                </a:solidFill>
                <a:latin typeface="Calibri" panose="020F0502020204030204" pitchFamily="34" charset="0"/>
              </a:rPr>
              <a:t> = </a:t>
            </a:r>
            <a:r>
              <a:rPr lang="nn-NO" altLang="zh-CN" b="1" dirty="0">
                <a:solidFill>
                  <a:srgbClr val="7F0055"/>
                </a:solidFill>
                <a:latin typeface="Calibri" panose="020F0502020204030204" pitchFamily="34" charset="0"/>
              </a:rPr>
              <a:t>new</a:t>
            </a:r>
            <a:r>
              <a:rPr lang="nn-NO" altLang="zh-CN" b="1" dirty="0">
                <a:solidFill>
                  <a:srgbClr val="000000"/>
                </a:solidFill>
                <a:latin typeface="Calibri" panose="020F0502020204030204" pitchFamily="34" charset="0"/>
              </a:rPr>
              <a:t> Scene(</a:t>
            </a:r>
            <a:r>
              <a:rPr lang="nn-NO" altLang="zh-CN" b="1" dirty="0">
                <a:solidFill>
                  <a:srgbClr val="6A3E3E"/>
                </a:solidFill>
                <a:latin typeface="Calibri" panose="020F0502020204030204" pitchFamily="34" charset="0"/>
              </a:rPr>
              <a:t>rootNode</a:t>
            </a:r>
            <a:r>
              <a:rPr lang="nn-NO" altLang="zh-CN" b="1" dirty="0">
                <a:solidFill>
                  <a:srgbClr val="000000"/>
                </a:solidFill>
                <a:latin typeface="Calibri" panose="020F0502020204030204" pitchFamily="34" charset="0"/>
              </a:rPr>
              <a:t>,300,120);</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primaryStage</a:t>
            </a:r>
            <a:r>
              <a:rPr lang="en-US" altLang="zh-CN" dirty="0" err="1">
                <a:solidFill>
                  <a:srgbClr val="000000"/>
                </a:solidFill>
                <a:latin typeface="Calibri" panose="020F0502020204030204" pitchFamily="34" charset="0"/>
              </a:rPr>
              <a:t>.setScene</a:t>
            </a:r>
            <a:r>
              <a:rPr lang="en-US" altLang="zh-CN" dirty="0">
                <a:solidFill>
                  <a:srgbClr val="000000"/>
                </a:solidFill>
                <a:latin typeface="Calibri" panose="020F0502020204030204" pitchFamily="34" charset="0"/>
              </a:rPr>
              <a:t>(</a:t>
            </a:r>
            <a:r>
              <a:rPr lang="en-US" altLang="zh-CN" dirty="0" err="1">
                <a:solidFill>
                  <a:srgbClr val="6A3E3E"/>
                </a:solidFill>
                <a:latin typeface="Calibri" panose="020F0502020204030204" pitchFamily="34" charset="0"/>
              </a:rPr>
              <a:t>myScene</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btnRotate</a:t>
            </a:r>
            <a:r>
              <a:rPr lang="en-US" altLang="zh-CN" dirty="0" err="1">
                <a:solidFill>
                  <a:srgbClr val="000000"/>
                </a:solidFill>
                <a:latin typeface="Calibri" panose="020F0502020204030204" pitchFamily="34" charset="0"/>
              </a:rPr>
              <a:t>.getTransforms</a:t>
            </a:r>
            <a:r>
              <a:rPr lang="en-US" altLang="zh-CN" dirty="0">
                <a:solidFill>
                  <a:srgbClr val="000000"/>
                </a:solidFill>
                <a:latin typeface="Calibri" panose="020F0502020204030204" pitchFamily="34" charset="0"/>
              </a:rPr>
              <a:t>().add(</a:t>
            </a:r>
            <a:r>
              <a:rPr lang="en-US" altLang="zh-CN" dirty="0">
                <a:solidFill>
                  <a:srgbClr val="0000C0"/>
                </a:solidFill>
                <a:latin typeface="Calibri" panose="020F0502020204030204" pitchFamily="34" charset="0"/>
              </a:rPr>
              <a:t>rotate</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btnScale</a:t>
            </a:r>
            <a:r>
              <a:rPr lang="en-US" altLang="zh-CN" dirty="0" err="1">
                <a:solidFill>
                  <a:srgbClr val="000000"/>
                </a:solidFill>
                <a:latin typeface="Calibri" panose="020F0502020204030204" pitchFamily="34" charset="0"/>
              </a:rPr>
              <a:t>.getTransforms</a:t>
            </a:r>
            <a:r>
              <a:rPr lang="en-US" altLang="zh-CN" dirty="0">
                <a:solidFill>
                  <a:srgbClr val="000000"/>
                </a:solidFill>
                <a:latin typeface="Calibri" panose="020F0502020204030204" pitchFamily="34" charset="0"/>
              </a:rPr>
              <a:t>().add(</a:t>
            </a:r>
            <a:r>
              <a:rPr lang="en-US" altLang="zh-CN" dirty="0">
                <a:solidFill>
                  <a:srgbClr val="0000C0"/>
                </a:solidFill>
                <a:latin typeface="Calibri" panose="020F0502020204030204" pitchFamily="34" charset="0"/>
              </a:rPr>
              <a:t>scale</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reflection</a:t>
            </a:r>
            <a:r>
              <a:rPr lang="en-US" altLang="zh-CN" dirty="0" err="1">
                <a:solidFill>
                  <a:srgbClr val="000000"/>
                </a:solidFill>
                <a:latin typeface="Calibri" panose="020F0502020204030204" pitchFamily="34" charset="0"/>
              </a:rPr>
              <a:t>.setTopOpacity</a:t>
            </a:r>
            <a:r>
              <a:rPr lang="en-US" altLang="zh-CN" dirty="0">
                <a:solidFill>
                  <a:srgbClr val="000000"/>
                </a:solidFill>
                <a:latin typeface="Calibri" panose="020F0502020204030204" pitchFamily="34" charset="0"/>
              </a:rPr>
              <a:t>(0.7);</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reflection</a:t>
            </a:r>
            <a:r>
              <a:rPr lang="en-US" altLang="zh-CN" dirty="0" err="1">
                <a:solidFill>
                  <a:srgbClr val="000000"/>
                </a:solidFill>
                <a:latin typeface="Calibri" panose="020F0502020204030204" pitchFamily="34" charset="0"/>
              </a:rPr>
              <a:t>.setBottomOpacity</a:t>
            </a:r>
            <a:r>
              <a:rPr lang="en-US" altLang="zh-CN" dirty="0">
                <a:solidFill>
                  <a:srgbClr val="000000"/>
                </a:solidFill>
                <a:latin typeface="Calibri" panose="020F0502020204030204" pitchFamily="34" charset="0"/>
              </a:rPr>
              <a:t>(0.3);</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reflect</a:t>
            </a:r>
            <a:r>
              <a:rPr lang="en-US" altLang="zh-CN" dirty="0" err="1">
                <a:solidFill>
                  <a:srgbClr val="000000"/>
                </a:solidFill>
                <a:latin typeface="Calibri" panose="020F0502020204030204" pitchFamily="34" charset="0"/>
              </a:rPr>
              <a:t>.setEffect</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reflection</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btnRotate</a:t>
            </a:r>
            <a:r>
              <a:rPr lang="en-US" altLang="zh-CN" dirty="0" err="1">
                <a:solidFill>
                  <a:srgbClr val="000000"/>
                </a:solidFill>
                <a:latin typeface="Calibri" panose="020F0502020204030204" pitchFamily="34" charset="0"/>
              </a:rPr>
              <a:t>.setOnAction</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ae</a:t>
            </a:r>
            <a:r>
              <a:rPr lang="en-US" altLang="zh-CN" dirty="0">
                <a:solidFill>
                  <a:srgbClr val="000000"/>
                </a:solidFill>
                <a:latin typeface="Calibri" panose="020F0502020204030204" pitchFamily="34" charset="0"/>
              </a:rPr>
              <a:t>)-&gt;{</a:t>
            </a:r>
          </a:p>
          <a:p>
            <a:r>
              <a:rPr lang="en-US" altLang="zh-CN" dirty="0">
                <a:solidFill>
                  <a:srgbClr val="0000C0"/>
                </a:solidFill>
                <a:latin typeface="Calibri" panose="020F0502020204030204" pitchFamily="34" charset="0"/>
              </a:rPr>
              <a:t>      angle</a:t>
            </a:r>
            <a:r>
              <a:rPr lang="en-US" altLang="zh-CN" dirty="0">
                <a:solidFill>
                  <a:srgbClr val="000000"/>
                </a:solidFill>
                <a:latin typeface="Calibri" panose="020F0502020204030204" pitchFamily="34" charset="0"/>
              </a:rPr>
              <a:t> += 15.0;</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rotate</a:t>
            </a:r>
            <a:r>
              <a:rPr lang="en-US" altLang="zh-CN" dirty="0" err="1">
                <a:solidFill>
                  <a:srgbClr val="000000"/>
                </a:solidFill>
                <a:latin typeface="Calibri" panose="020F0502020204030204" pitchFamily="34" charset="0"/>
              </a:rPr>
              <a:t>.setAngle</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angle</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rotate</a:t>
            </a:r>
            <a:r>
              <a:rPr lang="en-US" altLang="zh-CN" dirty="0" err="1">
                <a:solidFill>
                  <a:srgbClr val="000000"/>
                </a:solidFill>
                <a:latin typeface="Calibri" panose="020F0502020204030204" pitchFamily="34" charset="0"/>
              </a:rPr>
              <a:t>.setPivotX</a:t>
            </a:r>
            <a:r>
              <a:rPr lang="en-US" altLang="zh-CN" dirty="0">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btnRotate</a:t>
            </a:r>
            <a:r>
              <a:rPr lang="en-US" altLang="zh-CN" dirty="0" err="1">
                <a:solidFill>
                  <a:srgbClr val="000000"/>
                </a:solidFill>
                <a:latin typeface="Calibri" panose="020F0502020204030204" pitchFamily="34" charset="0"/>
              </a:rPr>
              <a:t>.getWidth</a:t>
            </a:r>
            <a:r>
              <a:rPr lang="en-US" altLang="zh-CN" dirty="0">
                <a:solidFill>
                  <a:srgbClr val="000000"/>
                </a:solidFill>
                <a:latin typeface="Calibri" panose="020F0502020204030204" pitchFamily="34" charset="0"/>
              </a:rPr>
              <a:t>()/2);</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rotate</a:t>
            </a:r>
            <a:r>
              <a:rPr lang="en-US" altLang="zh-CN" dirty="0" err="1">
                <a:solidFill>
                  <a:srgbClr val="000000"/>
                </a:solidFill>
                <a:latin typeface="Calibri" panose="020F0502020204030204" pitchFamily="34" charset="0"/>
              </a:rPr>
              <a:t>.setPivotY</a:t>
            </a:r>
            <a:r>
              <a:rPr lang="en-US" altLang="zh-CN" dirty="0">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btnRotate</a:t>
            </a:r>
            <a:r>
              <a:rPr lang="en-US" altLang="zh-CN" dirty="0" err="1">
                <a:solidFill>
                  <a:srgbClr val="000000"/>
                </a:solidFill>
                <a:latin typeface="Calibri" panose="020F0502020204030204" pitchFamily="34" charset="0"/>
              </a:rPr>
              <a:t>.getHeight</a:t>
            </a:r>
            <a:r>
              <a:rPr lang="en-US" altLang="zh-CN" dirty="0">
                <a:solidFill>
                  <a:srgbClr val="000000"/>
                </a:solidFill>
                <a:latin typeface="Calibri" panose="020F0502020204030204" pitchFamily="34" charset="0"/>
              </a:rPr>
              <a:t>()/2);</a:t>
            </a:r>
          </a:p>
          <a:p>
            <a:r>
              <a:rPr lang="en-US" altLang="zh-CN" dirty="0">
                <a:solidFill>
                  <a:srgbClr val="000000"/>
                </a:solidFill>
                <a:latin typeface="Calibri" panose="020F0502020204030204" pitchFamily="34" charset="0"/>
              </a:rPr>
              <a:t>    });</a:t>
            </a:r>
            <a:endParaRPr lang="zh-CN" altLang="en-US" dirty="0"/>
          </a:p>
        </p:txBody>
      </p:sp>
    </p:spTree>
    <p:extLst>
      <p:ext uri="{BB962C8B-B14F-4D97-AF65-F5344CB8AC3E}">
        <p14:creationId xmlns:p14="http://schemas.microsoft.com/office/powerpoint/2010/main" val="29470754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50D9A6-6E51-4581-BB27-8A0E9B8CA7A0}"/>
              </a:ext>
            </a:extLst>
          </p:cNvPr>
          <p:cNvSpPr/>
          <p:nvPr/>
        </p:nvSpPr>
        <p:spPr>
          <a:xfrm>
            <a:off x="752622" y="335845"/>
            <a:ext cx="7533249" cy="6186309"/>
          </a:xfrm>
          <a:prstGeom prst="rect">
            <a:avLst/>
          </a:prstGeom>
        </p:spPr>
        <p:txBody>
          <a:bodyPr wrap="square">
            <a:spAutoFit/>
          </a:bodyPr>
          <a:lstStyle/>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btnScale</a:t>
            </a:r>
            <a:r>
              <a:rPr lang="en-US" altLang="zh-CN" dirty="0" err="1">
                <a:solidFill>
                  <a:srgbClr val="000000"/>
                </a:solidFill>
                <a:latin typeface="Calibri" panose="020F0502020204030204" pitchFamily="34" charset="0"/>
              </a:rPr>
              <a:t>.setOnAction</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ae</a:t>
            </a:r>
            <a:r>
              <a:rPr lang="en-US" altLang="zh-CN" dirty="0">
                <a:solidFill>
                  <a:srgbClr val="000000"/>
                </a:solidFill>
                <a:latin typeface="Calibri" panose="020F0502020204030204" pitchFamily="34" charset="0"/>
              </a:rPr>
              <a:t>)-&gt;{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scaleFactor</a:t>
            </a:r>
            <a:r>
              <a:rPr lang="en-US" altLang="zh-CN" dirty="0">
                <a:solidFill>
                  <a:srgbClr val="000000"/>
                </a:solidFill>
                <a:latin typeface="Calibri" panose="020F0502020204030204" pitchFamily="34" charset="0"/>
              </a:rPr>
              <a:t> += 0.1;</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scaleFactor</a:t>
            </a:r>
            <a:r>
              <a:rPr lang="en-US" altLang="zh-CN" b="1" dirty="0">
                <a:solidFill>
                  <a:srgbClr val="000000"/>
                </a:solidFill>
                <a:latin typeface="Calibri" panose="020F0502020204030204" pitchFamily="34" charset="0"/>
              </a:rPr>
              <a:t> &gt; 2.0) </a:t>
            </a:r>
            <a:r>
              <a:rPr lang="en-US" altLang="zh-CN" b="1" dirty="0" err="1">
                <a:solidFill>
                  <a:srgbClr val="0000C0"/>
                </a:solidFill>
                <a:latin typeface="Calibri" panose="020F0502020204030204" pitchFamily="34" charset="0"/>
              </a:rPr>
              <a:t>scaleFactor</a:t>
            </a:r>
            <a:r>
              <a:rPr lang="en-US" altLang="zh-CN" b="1" dirty="0">
                <a:solidFill>
                  <a:srgbClr val="000000"/>
                </a:solidFill>
                <a:latin typeface="Calibri" panose="020F0502020204030204" pitchFamily="34" charset="0"/>
              </a:rPr>
              <a:t> = 0.4;</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scale</a:t>
            </a:r>
            <a:r>
              <a:rPr lang="en-US" altLang="zh-CN" dirty="0" err="1">
                <a:solidFill>
                  <a:srgbClr val="000000"/>
                </a:solidFill>
                <a:latin typeface="Calibri" panose="020F0502020204030204" pitchFamily="34" charset="0"/>
              </a:rPr>
              <a:t>.setX</a:t>
            </a:r>
            <a:r>
              <a:rPr lang="en-US" altLang="zh-CN" dirty="0">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scaleFactor</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scale</a:t>
            </a:r>
            <a:r>
              <a:rPr lang="en-US" altLang="zh-CN" dirty="0" err="1">
                <a:solidFill>
                  <a:srgbClr val="000000"/>
                </a:solidFill>
                <a:latin typeface="Calibri" panose="020F0502020204030204" pitchFamily="34" charset="0"/>
              </a:rPr>
              <a:t>.setY</a:t>
            </a:r>
            <a:r>
              <a:rPr lang="en-US" altLang="zh-CN" dirty="0">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scaleFactor</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btnBlur</a:t>
            </a:r>
            <a:r>
              <a:rPr lang="en-US" altLang="zh-CN" dirty="0" err="1">
                <a:solidFill>
                  <a:srgbClr val="000000"/>
                </a:solidFill>
                <a:latin typeface="Calibri" panose="020F0502020204030204" pitchFamily="34" charset="0"/>
              </a:rPr>
              <a:t>.setOnAction</a:t>
            </a:r>
            <a:r>
              <a:rPr lang="en-US" altLang="zh-CN" dirty="0">
                <a:solidFill>
                  <a:srgbClr val="000000"/>
                </a:solidFill>
                <a:latin typeface="Calibri" panose="020F0502020204030204" pitchFamily="34" charset="0"/>
              </a:rPr>
              <a:t>((</a:t>
            </a:r>
            <a:r>
              <a:rPr lang="en-US" altLang="zh-CN" dirty="0">
                <a:solidFill>
                  <a:srgbClr val="6A3E3E"/>
                </a:solidFill>
                <a:latin typeface="Calibri" panose="020F0502020204030204" pitchFamily="34" charset="0"/>
              </a:rPr>
              <a:t>ae</a:t>
            </a:r>
            <a:r>
              <a:rPr lang="en-US" altLang="zh-CN" dirty="0">
                <a:solidFill>
                  <a:srgbClr val="000000"/>
                </a:solidFill>
                <a:latin typeface="Calibri" panose="020F0502020204030204" pitchFamily="34" charset="0"/>
              </a:rPr>
              <a:t>)-&gt;{</a:t>
            </a:r>
          </a:p>
          <a:p>
            <a:r>
              <a:rPr lang="en-US" altLang="zh-CN" b="1" dirty="0">
                <a:solidFill>
                  <a:srgbClr val="7F0055"/>
                </a:solidFill>
                <a:latin typeface="Calibri" panose="020F0502020204030204" pitchFamily="34" charset="0"/>
              </a:rPr>
              <a:t>      if</a:t>
            </a:r>
            <a:r>
              <a:rPr lang="en-US" altLang="zh-CN" b="1" dirty="0">
                <a:solidFill>
                  <a:srgbClr val="000000"/>
                </a:solidFill>
                <a:latin typeface="Calibri" panose="020F0502020204030204" pitchFamily="34" charset="0"/>
              </a:rPr>
              <a:t>(</a:t>
            </a:r>
            <a:r>
              <a:rPr lang="en-US" altLang="zh-CN" b="1" dirty="0" err="1">
                <a:solidFill>
                  <a:srgbClr val="0000C0"/>
                </a:solidFill>
                <a:latin typeface="Calibri" panose="020F0502020204030204" pitchFamily="34" charset="0"/>
              </a:rPr>
              <a:t>blurVal</a:t>
            </a:r>
            <a:r>
              <a:rPr lang="en-US" altLang="zh-CN" b="1" dirty="0">
                <a:solidFill>
                  <a:srgbClr val="000000"/>
                </a:solidFill>
                <a:latin typeface="Calibri" panose="020F0502020204030204" pitchFamily="34" charset="0"/>
              </a:rPr>
              <a:t> == 10.0) {</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blurVal</a:t>
            </a:r>
            <a:r>
              <a:rPr lang="en-US" altLang="zh-CN" dirty="0">
                <a:solidFill>
                  <a:srgbClr val="000000"/>
                </a:solidFill>
                <a:latin typeface="Calibri" panose="020F0502020204030204" pitchFamily="34" charset="0"/>
              </a:rPr>
              <a:t> = 1.0;</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btnBlur</a:t>
            </a:r>
            <a:r>
              <a:rPr lang="en-US" altLang="zh-CN" dirty="0" err="1">
                <a:solidFill>
                  <a:srgbClr val="000000"/>
                </a:solidFill>
                <a:latin typeface="Calibri" panose="020F0502020204030204" pitchFamily="34" charset="0"/>
              </a:rPr>
              <a:t>.setEffect</a:t>
            </a:r>
            <a:r>
              <a:rPr lang="en-US" altLang="zh-CN" dirty="0">
                <a:solidFill>
                  <a:srgbClr val="000000"/>
                </a:solidFill>
                <a:latin typeface="Calibri" panose="020F0502020204030204" pitchFamily="34" charset="0"/>
              </a:rPr>
              <a:t>(</a:t>
            </a:r>
            <a:r>
              <a:rPr lang="en-US" altLang="zh-CN" b="1" dirty="0">
                <a:solidFill>
                  <a:srgbClr val="7F0055"/>
                </a:solidFill>
                <a:latin typeface="Calibri" panose="020F0502020204030204" pitchFamily="34" charset="0"/>
              </a:rPr>
              <a:t>null</a:t>
            </a:r>
            <a:r>
              <a:rPr lang="en-US" altLang="zh-CN" b="1"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btnBlur</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"Blur Off"</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r>
              <a:rPr lang="en-US" altLang="zh-CN" b="1" dirty="0">
                <a:solidFill>
                  <a:srgbClr val="7F0055"/>
                </a:solidFill>
                <a:latin typeface="Calibri" panose="020F0502020204030204" pitchFamily="34" charset="0"/>
              </a:rPr>
              <a:t>else</a:t>
            </a:r>
            <a:r>
              <a:rPr lang="en-US" altLang="zh-CN" b="1" dirty="0">
                <a:solidFill>
                  <a:srgbClr val="000000"/>
                </a:solidFill>
                <a:latin typeface="Calibri" panose="020F0502020204030204" pitchFamily="34" charset="0"/>
              </a:rPr>
              <a:t> {</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blurVal</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btnBlur</a:t>
            </a:r>
            <a:r>
              <a:rPr lang="en-US" altLang="zh-CN" dirty="0" err="1">
                <a:solidFill>
                  <a:srgbClr val="000000"/>
                </a:solidFill>
                <a:latin typeface="Calibri" panose="020F0502020204030204" pitchFamily="34" charset="0"/>
              </a:rPr>
              <a:t>.setEffect</a:t>
            </a:r>
            <a:r>
              <a:rPr lang="en-US" altLang="zh-CN" dirty="0">
                <a:solidFill>
                  <a:srgbClr val="000000"/>
                </a:solidFill>
                <a:latin typeface="Calibri" panose="020F0502020204030204" pitchFamily="34" charset="0"/>
              </a:rPr>
              <a:t>(</a:t>
            </a:r>
            <a:r>
              <a:rPr lang="en-US" altLang="zh-CN" dirty="0">
                <a:solidFill>
                  <a:srgbClr val="0000C0"/>
                </a:solidFill>
                <a:latin typeface="Calibri" panose="020F0502020204030204" pitchFamily="34" charset="0"/>
              </a:rPr>
              <a:t>blur</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btnBlur</a:t>
            </a:r>
            <a:r>
              <a:rPr lang="en-US" altLang="zh-CN" dirty="0" err="1">
                <a:solidFill>
                  <a:srgbClr val="000000"/>
                </a:solidFill>
                <a:latin typeface="Calibri" panose="020F0502020204030204" pitchFamily="34" charset="0"/>
              </a:rPr>
              <a:t>.setText</a:t>
            </a:r>
            <a:r>
              <a:rPr lang="en-US" altLang="zh-CN" dirty="0">
                <a:solidFill>
                  <a:srgbClr val="000000"/>
                </a:solidFill>
                <a:latin typeface="Calibri" panose="020F0502020204030204" pitchFamily="34" charset="0"/>
              </a:rPr>
              <a:t>(</a:t>
            </a:r>
            <a:r>
              <a:rPr lang="en-US" altLang="zh-CN" dirty="0">
                <a:solidFill>
                  <a:srgbClr val="2A00FF"/>
                </a:solidFill>
                <a:latin typeface="Calibri" panose="020F0502020204030204" pitchFamily="34" charset="0"/>
              </a:rPr>
              <a:t>"Blur On"</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blur</a:t>
            </a:r>
            <a:r>
              <a:rPr lang="en-US" altLang="zh-CN" dirty="0" err="1">
                <a:solidFill>
                  <a:srgbClr val="000000"/>
                </a:solidFill>
                <a:latin typeface="Calibri" panose="020F0502020204030204" pitchFamily="34" charset="0"/>
              </a:rPr>
              <a:t>.setWidth</a:t>
            </a:r>
            <a:r>
              <a:rPr lang="en-US" altLang="zh-CN" dirty="0">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blurVal</a:t>
            </a:r>
            <a:r>
              <a:rPr lang="en-US" altLang="zh-CN" dirty="0">
                <a:solidFill>
                  <a:srgbClr val="000000"/>
                </a:solidFill>
                <a:latin typeface="Calibri" panose="020F0502020204030204" pitchFamily="34" charset="0"/>
              </a:rPr>
              <a:t>);</a:t>
            </a:r>
          </a:p>
          <a:p>
            <a:r>
              <a:rPr lang="en-US" altLang="zh-CN" dirty="0">
                <a:solidFill>
                  <a:srgbClr val="0000C0"/>
                </a:solidFill>
                <a:latin typeface="Calibri" panose="020F0502020204030204" pitchFamily="34" charset="0"/>
              </a:rPr>
              <a:t>      </a:t>
            </a:r>
            <a:r>
              <a:rPr lang="en-US" altLang="zh-CN" dirty="0" err="1">
                <a:solidFill>
                  <a:srgbClr val="0000C0"/>
                </a:solidFill>
                <a:latin typeface="Calibri" panose="020F0502020204030204" pitchFamily="34" charset="0"/>
              </a:rPr>
              <a:t>blur</a:t>
            </a:r>
            <a:r>
              <a:rPr lang="en-US" altLang="zh-CN" dirty="0" err="1">
                <a:solidFill>
                  <a:srgbClr val="000000"/>
                </a:solidFill>
                <a:latin typeface="Calibri" panose="020F0502020204030204" pitchFamily="34" charset="0"/>
              </a:rPr>
              <a:t>.setHeight</a:t>
            </a:r>
            <a:r>
              <a:rPr lang="en-US" altLang="zh-CN" dirty="0">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blurVal</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rootNode</a:t>
            </a:r>
            <a:r>
              <a:rPr lang="en-US" altLang="zh-CN" dirty="0" err="1">
                <a:solidFill>
                  <a:srgbClr val="000000"/>
                </a:solidFill>
                <a:latin typeface="Calibri" panose="020F0502020204030204" pitchFamily="34" charset="0"/>
              </a:rPr>
              <a:t>.getChildren</a:t>
            </a:r>
            <a:r>
              <a:rPr lang="en-US" altLang="zh-CN" dirty="0">
                <a:solidFill>
                  <a:srgbClr val="000000"/>
                </a:solidFill>
                <a:latin typeface="Calibri" panose="020F0502020204030204" pitchFamily="34" charset="0"/>
              </a:rPr>
              <a:t>().</a:t>
            </a:r>
            <a:r>
              <a:rPr lang="en-US" altLang="zh-CN" dirty="0" err="1">
                <a:solidFill>
                  <a:srgbClr val="000000"/>
                </a:solidFill>
                <a:latin typeface="Calibri" panose="020F0502020204030204" pitchFamily="34" charset="0"/>
              </a:rPr>
              <a:t>addAll</a:t>
            </a:r>
            <a:r>
              <a:rPr lang="en-US" altLang="zh-CN" dirty="0">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btnRotate</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btnScale</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btnBlur</a:t>
            </a:r>
            <a:r>
              <a:rPr lang="en-US" altLang="zh-CN" dirty="0" err="1">
                <a:solidFill>
                  <a:srgbClr val="000000"/>
                </a:solidFill>
                <a:latin typeface="Calibri" panose="020F0502020204030204" pitchFamily="34" charset="0"/>
              </a:rPr>
              <a:t>,</a:t>
            </a:r>
            <a:r>
              <a:rPr lang="en-US" altLang="zh-CN" dirty="0" err="1">
                <a:solidFill>
                  <a:srgbClr val="0000C0"/>
                </a:solidFill>
                <a:latin typeface="Calibri" panose="020F0502020204030204" pitchFamily="34" charset="0"/>
              </a:rPr>
              <a:t>reflect</a:t>
            </a:r>
            <a:r>
              <a:rPr lang="en-US" altLang="zh-CN" dirty="0">
                <a:solidFill>
                  <a:srgbClr val="000000"/>
                </a:solidFill>
                <a:latin typeface="Calibri" panose="020F0502020204030204" pitchFamily="34" charset="0"/>
              </a:rPr>
              <a:t>);</a:t>
            </a:r>
          </a:p>
          <a:p>
            <a:r>
              <a:rPr lang="en-US" altLang="zh-CN" dirty="0">
                <a:solidFill>
                  <a:srgbClr val="6A3E3E"/>
                </a:solidFill>
                <a:latin typeface="Calibri" panose="020F0502020204030204" pitchFamily="34" charset="0"/>
              </a:rPr>
              <a:t>    </a:t>
            </a:r>
            <a:r>
              <a:rPr lang="en-US" altLang="zh-CN" dirty="0" err="1">
                <a:solidFill>
                  <a:srgbClr val="6A3E3E"/>
                </a:solidFill>
                <a:latin typeface="Calibri" panose="020F0502020204030204" pitchFamily="34" charset="0"/>
              </a:rPr>
              <a:t>primaryStage</a:t>
            </a:r>
            <a:r>
              <a:rPr lang="en-US" altLang="zh-CN" dirty="0" err="1">
                <a:solidFill>
                  <a:srgbClr val="000000"/>
                </a:solidFill>
                <a:latin typeface="Calibri" panose="020F0502020204030204" pitchFamily="34" charset="0"/>
              </a:rPr>
              <a:t>.show</a:t>
            </a:r>
            <a:r>
              <a:rPr lang="en-US" altLang="zh-CN" dirty="0">
                <a:solidFill>
                  <a:srgbClr val="000000"/>
                </a:solidFill>
                <a:latin typeface="Calibri" panose="020F0502020204030204" pitchFamily="34" charset="0"/>
              </a:rPr>
              <a:t>();</a:t>
            </a:r>
          </a:p>
          <a:p>
            <a:r>
              <a:rPr lang="en-US" altLang="zh-CN" dirty="0">
                <a:solidFill>
                  <a:srgbClr val="000000"/>
                </a:solidFill>
                <a:latin typeface="Calibri" panose="020F0502020204030204" pitchFamily="34" charset="0"/>
              </a:rPr>
              <a:t>  }</a:t>
            </a:r>
            <a:endParaRPr lang="zh-CN" altLang="en-US" dirty="0"/>
          </a:p>
        </p:txBody>
      </p:sp>
      <p:pic>
        <p:nvPicPr>
          <p:cNvPr id="5" name="图片 4">
            <a:extLst>
              <a:ext uri="{FF2B5EF4-FFF2-40B4-BE49-F238E27FC236}">
                <a16:creationId xmlns:a16="http://schemas.microsoft.com/office/drawing/2014/main" id="{D0782DB9-A305-4C8E-BC5B-1FB05884A4CF}"/>
              </a:ext>
            </a:extLst>
          </p:cNvPr>
          <p:cNvPicPr>
            <a:picLocks noChangeAspect="1"/>
          </p:cNvPicPr>
          <p:nvPr/>
        </p:nvPicPr>
        <p:blipFill>
          <a:blip r:embed="rId2"/>
          <a:stretch>
            <a:fillRect/>
          </a:stretch>
        </p:blipFill>
        <p:spPr>
          <a:xfrm>
            <a:off x="5627558" y="2409333"/>
            <a:ext cx="3009524" cy="1504762"/>
          </a:xfrm>
          <a:prstGeom prst="rect">
            <a:avLst/>
          </a:prstGeom>
        </p:spPr>
      </p:pic>
    </p:spTree>
    <p:extLst>
      <p:ext uri="{BB962C8B-B14F-4D97-AF65-F5344CB8AC3E}">
        <p14:creationId xmlns:p14="http://schemas.microsoft.com/office/powerpoint/2010/main" val="41052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CB44E-4BCB-4EB0-9BC1-8D78A1BD0DB4}"/>
              </a:ext>
            </a:extLst>
          </p:cNvPr>
          <p:cNvSpPr>
            <a:spLocks noGrp="1"/>
          </p:cNvSpPr>
          <p:nvPr>
            <p:ph type="title"/>
          </p:nvPr>
        </p:nvSpPr>
        <p:spPr/>
        <p:txBody>
          <a:bodyPr/>
          <a:lstStyle/>
          <a:p>
            <a:r>
              <a:rPr lang="en-US" altLang="zh-CN" b="1" dirty="0"/>
              <a:t>The Stage</a:t>
            </a:r>
            <a:r>
              <a:rPr lang="zh-CN" altLang="en-US" b="1" dirty="0"/>
              <a:t>（舞台）</a:t>
            </a:r>
            <a:r>
              <a:rPr lang="en-US" altLang="zh-CN" b="1" dirty="0"/>
              <a:t> and Scene</a:t>
            </a:r>
            <a:r>
              <a:rPr lang="zh-CN" altLang="en-US" b="1" dirty="0"/>
              <a:t>（场景）</a:t>
            </a:r>
            <a:r>
              <a:rPr lang="en-US" altLang="zh-CN" b="1" dirty="0"/>
              <a:t> Classes</a:t>
            </a:r>
            <a:endParaRPr lang="zh-CN" altLang="en-US" dirty="0"/>
          </a:p>
        </p:txBody>
      </p:sp>
      <p:sp>
        <p:nvSpPr>
          <p:cNvPr id="3" name="内容占位符 2">
            <a:extLst>
              <a:ext uri="{FF2B5EF4-FFF2-40B4-BE49-F238E27FC236}">
                <a16:creationId xmlns:a16="http://schemas.microsoft.com/office/drawing/2014/main" id="{BBD501FB-A0D1-43CD-B2C3-0FA3D37AAE52}"/>
              </a:ext>
            </a:extLst>
          </p:cNvPr>
          <p:cNvSpPr>
            <a:spLocks noGrp="1"/>
          </p:cNvSpPr>
          <p:nvPr>
            <p:ph idx="1"/>
          </p:nvPr>
        </p:nvSpPr>
        <p:spPr/>
        <p:txBody>
          <a:bodyPr/>
          <a:lstStyle/>
          <a:p>
            <a:r>
              <a:rPr lang="en-US" altLang="zh-CN" dirty="0"/>
              <a:t>The central metaphor implemented by JavaFX is the </a:t>
            </a:r>
            <a:r>
              <a:rPr lang="en-US" altLang="zh-CN" i="1" dirty="0"/>
              <a:t>stage</a:t>
            </a:r>
            <a:r>
              <a:rPr lang="en-US" altLang="zh-CN" dirty="0"/>
              <a:t>.</a:t>
            </a:r>
          </a:p>
          <a:p>
            <a:r>
              <a:rPr lang="en-US" altLang="zh-CN" dirty="0"/>
              <a:t>A stage is a container for scenes and a scene is a container for the items that comprise the scene. As a result, all JavaFX applications have at least one stage and one scene. These elements are encapsulated in the JavaFX API by the </a:t>
            </a:r>
            <a:r>
              <a:rPr lang="en-US" altLang="zh-CN" b="1" dirty="0"/>
              <a:t>Stage </a:t>
            </a:r>
            <a:r>
              <a:rPr lang="en-US" altLang="zh-CN" dirty="0"/>
              <a:t>and </a:t>
            </a:r>
            <a:r>
              <a:rPr lang="en-US" altLang="zh-CN" b="1" dirty="0"/>
              <a:t>Scene </a:t>
            </a:r>
            <a:r>
              <a:rPr lang="en-US" altLang="zh-CN" dirty="0"/>
              <a:t>classes.</a:t>
            </a:r>
            <a:endParaRPr lang="zh-CN" altLang="en-US" dirty="0"/>
          </a:p>
        </p:txBody>
      </p:sp>
    </p:spTree>
    <p:extLst>
      <p:ext uri="{BB962C8B-B14F-4D97-AF65-F5344CB8AC3E}">
        <p14:creationId xmlns:p14="http://schemas.microsoft.com/office/powerpoint/2010/main" val="22731023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AB9C50-D887-4E1D-B0D5-4987E65712A1}"/>
              </a:ext>
            </a:extLst>
          </p:cNvPr>
          <p:cNvSpPr>
            <a:spLocks noGrp="1"/>
          </p:cNvSpPr>
          <p:nvPr>
            <p:ph type="title"/>
          </p:nvPr>
        </p:nvSpPr>
        <p:spPr/>
        <p:txBody>
          <a:bodyPr/>
          <a:lstStyle/>
          <a:p>
            <a:r>
              <a:rPr lang="en-US" altLang="zh-CN" b="1" dirty="0"/>
              <a:t>Effects</a:t>
            </a:r>
            <a:endParaRPr lang="zh-CN" altLang="en-US" dirty="0"/>
          </a:p>
        </p:txBody>
      </p:sp>
      <p:sp>
        <p:nvSpPr>
          <p:cNvPr id="3" name="内容占位符 2">
            <a:extLst>
              <a:ext uri="{FF2B5EF4-FFF2-40B4-BE49-F238E27FC236}">
                <a16:creationId xmlns:a16="http://schemas.microsoft.com/office/drawing/2014/main" id="{0002B110-19DC-4CB3-92EE-50BA034C77F1}"/>
              </a:ext>
            </a:extLst>
          </p:cNvPr>
          <p:cNvSpPr>
            <a:spLocks noGrp="1"/>
          </p:cNvSpPr>
          <p:nvPr>
            <p:ph idx="1"/>
          </p:nvPr>
        </p:nvSpPr>
        <p:spPr>
          <a:xfrm>
            <a:off x="533400" y="1905000"/>
            <a:ext cx="7772400" cy="1640058"/>
          </a:xfrm>
        </p:spPr>
        <p:txBody>
          <a:bodyPr/>
          <a:lstStyle/>
          <a:p>
            <a:r>
              <a:rPr lang="en-US" altLang="zh-CN" dirty="0"/>
              <a:t>Effects are supported by the abstract </a:t>
            </a:r>
            <a:r>
              <a:rPr lang="en-US" altLang="zh-CN" b="1" dirty="0"/>
              <a:t>Effect </a:t>
            </a:r>
            <a:r>
              <a:rPr lang="en-US" altLang="zh-CN" dirty="0"/>
              <a:t>class and its concrete subclasses. Using these effects, you can customize the way a node in a scene graph looks. Several built-in effects are provided. Here is a sampling:</a:t>
            </a:r>
            <a:endParaRPr lang="zh-CN" altLang="en-US" dirty="0"/>
          </a:p>
        </p:txBody>
      </p:sp>
      <p:pic>
        <p:nvPicPr>
          <p:cNvPr id="4" name="图片 3">
            <a:extLst>
              <a:ext uri="{FF2B5EF4-FFF2-40B4-BE49-F238E27FC236}">
                <a16:creationId xmlns:a16="http://schemas.microsoft.com/office/drawing/2014/main" id="{EDB00644-5A6C-4A9E-8FEF-860419A5C5C2}"/>
              </a:ext>
            </a:extLst>
          </p:cNvPr>
          <p:cNvPicPr>
            <a:picLocks noChangeAspect="1"/>
          </p:cNvPicPr>
          <p:nvPr/>
        </p:nvPicPr>
        <p:blipFill>
          <a:blip r:embed="rId2"/>
          <a:stretch>
            <a:fillRect/>
          </a:stretch>
        </p:blipFill>
        <p:spPr>
          <a:xfrm>
            <a:off x="257714" y="3683343"/>
            <a:ext cx="8628571" cy="2771429"/>
          </a:xfrm>
          <a:prstGeom prst="rect">
            <a:avLst/>
          </a:prstGeom>
        </p:spPr>
      </p:pic>
    </p:spTree>
    <p:extLst>
      <p:ext uri="{BB962C8B-B14F-4D97-AF65-F5344CB8AC3E}">
        <p14:creationId xmlns:p14="http://schemas.microsoft.com/office/powerpoint/2010/main" val="3218464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30F78-B5AE-4FFE-AF3F-79012776D546}"/>
              </a:ext>
            </a:extLst>
          </p:cNvPr>
          <p:cNvSpPr>
            <a:spLocks noGrp="1"/>
          </p:cNvSpPr>
          <p:nvPr>
            <p:ph type="title"/>
          </p:nvPr>
        </p:nvSpPr>
        <p:spPr/>
        <p:txBody>
          <a:bodyPr/>
          <a:lstStyle/>
          <a:p>
            <a:r>
              <a:rPr lang="en-US" altLang="zh-CN" b="1" dirty="0"/>
              <a:t>Effects</a:t>
            </a:r>
            <a:endParaRPr lang="zh-CN" altLang="en-US" dirty="0"/>
          </a:p>
        </p:txBody>
      </p:sp>
      <p:sp>
        <p:nvSpPr>
          <p:cNvPr id="3" name="内容占位符 2">
            <a:extLst>
              <a:ext uri="{FF2B5EF4-FFF2-40B4-BE49-F238E27FC236}">
                <a16:creationId xmlns:a16="http://schemas.microsoft.com/office/drawing/2014/main" id="{D45BCD66-3F43-4042-8390-E2158D0B5B9E}"/>
              </a:ext>
            </a:extLst>
          </p:cNvPr>
          <p:cNvSpPr>
            <a:spLocks noGrp="1"/>
          </p:cNvSpPr>
          <p:nvPr>
            <p:ph idx="1"/>
          </p:nvPr>
        </p:nvSpPr>
        <p:spPr/>
        <p:txBody>
          <a:bodyPr/>
          <a:lstStyle/>
          <a:p>
            <a:r>
              <a:rPr lang="en-US" altLang="zh-CN" dirty="0"/>
              <a:t>To set an effect on a node, call </a:t>
            </a:r>
            <a:r>
              <a:rPr lang="en-US" altLang="zh-CN" b="1" dirty="0" err="1"/>
              <a:t>setEffect</a:t>
            </a:r>
            <a:r>
              <a:rPr lang="en-US" altLang="zh-CN" b="1" dirty="0"/>
              <a:t>( ), </a:t>
            </a:r>
            <a:r>
              <a:rPr lang="en-US" altLang="zh-CN" dirty="0"/>
              <a:t>which is defined by </a:t>
            </a:r>
            <a:r>
              <a:rPr lang="en-US" altLang="zh-CN" b="1" dirty="0"/>
              <a:t>Node</a:t>
            </a:r>
            <a:r>
              <a:rPr lang="en-US" altLang="zh-CN" dirty="0"/>
              <a:t>. It is shown here:</a:t>
            </a:r>
          </a:p>
          <a:p>
            <a:pPr lvl="1"/>
            <a:r>
              <a:rPr lang="en-US" altLang="zh-CN" dirty="0"/>
              <a:t>final void </a:t>
            </a:r>
            <a:r>
              <a:rPr lang="en-US" altLang="zh-CN" dirty="0" err="1"/>
              <a:t>setEffect</a:t>
            </a:r>
            <a:r>
              <a:rPr lang="en-US" altLang="zh-CN" dirty="0"/>
              <a:t>(Effect </a:t>
            </a:r>
            <a:r>
              <a:rPr lang="en-US" altLang="zh-CN" i="1" dirty="0"/>
              <a:t>effect</a:t>
            </a:r>
            <a:r>
              <a:rPr lang="en-US" altLang="zh-CN" dirty="0"/>
              <a:t>)</a:t>
            </a:r>
          </a:p>
          <a:p>
            <a:r>
              <a:rPr lang="en-US" altLang="zh-CN" dirty="0"/>
              <a:t>In this case, </a:t>
            </a:r>
            <a:r>
              <a:rPr lang="en-US" altLang="zh-CN" i="1" dirty="0"/>
              <a:t>effect </a:t>
            </a:r>
            <a:r>
              <a:rPr lang="en-US" altLang="zh-CN" dirty="0"/>
              <a:t>is the </a:t>
            </a:r>
            <a:r>
              <a:rPr lang="en-US" altLang="zh-CN" b="1" i="1" dirty="0"/>
              <a:t>effect </a:t>
            </a:r>
            <a:r>
              <a:rPr lang="en-US" altLang="zh-CN" dirty="0"/>
              <a:t>that will be applied. To specify no effect, pass </a:t>
            </a:r>
            <a:r>
              <a:rPr lang="en-US" altLang="zh-CN" b="1" dirty="0"/>
              <a:t>null</a:t>
            </a:r>
            <a:r>
              <a:rPr lang="en-US" altLang="zh-CN" dirty="0"/>
              <a:t>.</a:t>
            </a:r>
            <a:endParaRPr lang="zh-CN" altLang="en-US" dirty="0"/>
          </a:p>
        </p:txBody>
      </p:sp>
    </p:spTree>
    <p:extLst>
      <p:ext uri="{BB962C8B-B14F-4D97-AF65-F5344CB8AC3E}">
        <p14:creationId xmlns:p14="http://schemas.microsoft.com/office/powerpoint/2010/main" val="42275255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95E69-895B-438D-AEE0-7F369B151F37}"/>
              </a:ext>
            </a:extLst>
          </p:cNvPr>
          <p:cNvSpPr>
            <a:spLocks noGrp="1"/>
          </p:cNvSpPr>
          <p:nvPr>
            <p:ph type="title"/>
          </p:nvPr>
        </p:nvSpPr>
        <p:spPr/>
        <p:txBody>
          <a:bodyPr/>
          <a:lstStyle/>
          <a:p>
            <a:r>
              <a:rPr lang="en-US" altLang="zh-CN" b="1" dirty="0" err="1"/>
              <a:t>BoxBlur</a:t>
            </a:r>
            <a:r>
              <a:rPr lang="en-US" altLang="zh-CN" b="1" dirty="0"/>
              <a:t> Effect</a:t>
            </a:r>
            <a:endParaRPr lang="zh-CN" altLang="en-US" dirty="0"/>
          </a:p>
        </p:txBody>
      </p:sp>
      <p:sp>
        <p:nvSpPr>
          <p:cNvPr id="3" name="内容占位符 2">
            <a:extLst>
              <a:ext uri="{FF2B5EF4-FFF2-40B4-BE49-F238E27FC236}">
                <a16:creationId xmlns:a16="http://schemas.microsoft.com/office/drawing/2014/main" id="{AF79BDDC-84AA-4205-9E98-EA986BE2DEFB}"/>
              </a:ext>
            </a:extLst>
          </p:cNvPr>
          <p:cNvSpPr>
            <a:spLocks noGrp="1"/>
          </p:cNvSpPr>
          <p:nvPr>
            <p:ph idx="1"/>
          </p:nvPr>
        </p:nvSpPr>
        <p:spPr/>
        <p:txBody>
          <a:bodyPr/>
          <a:lstStyle/>
          <a:p>
            <a:r>
              <a:rPr lang="en-US" altLang="zh-CN" b="1" dirty="0" err="1"/>
              <a:t>BoxBlur</a:t>
            </a:r>
            <a:r>
              <a:rPr lang="en-US" altLang="zh-CN" b="1" dirty="0"/>
              <a:t> </a:t>
            </a:r>
            <a:r>
              <a:rPr lang="en-US" altLang="zh-CN" dirty="0"/>
              <a:t>blurs the node on which it is used. It supplies two constructors. Here is the constructor that we will use:</a:t>
            </a:r>
          </a:p>
          <a:p>
            <a:pPr lvl="1"/>
            <a:r>
              <a:rPr lang="en-US" altLang="zh-CN" dirty="0" err="1"/>
              <a:t>BoxBlur</a:t>
            </a:r>
            <a:r>
              <a:rPr lang="en-US" altLang="zh-CN" dirty="0"/>
              <a:t>(double </a:t>
            </a:r>
            <a:r>
              <a:rPr lang="en-US" altLang="zh-CN" i="1" dirty="0"/>
              <a:t>width</a:t>
            </a:r>
            <a:r>
              <a:rPr lang="en-US" altLang="zh-CN" dirty="0"/>
              <a:t>, double </a:t>
            </a:r>
            <a:r>
              <a:rPr lang="en-US" altLang="zh-CN" i="1" dirty="0"/>
              <a:t>height</a:t>
            </a:r>
            <a:r>
              <a:rPr lang="en-US" altLang="zh-CN" dirty="0"/>
              <a:t>, int </a:t>
            </a:r>
            <a:r>
              <a:rPr lang="en-US" altLang="zh-CN" i="1" dirty="0"/>
              <a:t>iterations</a:t>
            </a:r>
            <a:r>
              <a:rPr lang="en-US" altLang="zh-CN" dirty="0"/>
              <a:t>)</a:t>
            </a:r>
          </a:p>
          <a:p>
            <a:r>
              <a:rPr lang="en-US" altLang="zh-CN" dirty="0"/>
              <a:t>Here, </a:t>
            </a:r>
            <a:r>
              <a:rPr lang="en-US" altLang="zh-CN" i="1" dirty="0"/>
              <a:t>width </a:t>
            </a:r>
            <a:r>
              <a:rPr lang="en-US" altLang="zh-CN" dirty="0"/>
              <a:t>and </a:t>
            </a:r>
            <a:r>
              <a:rPr lang="en-US" altLang="zh-CN" i="1" dirty="0"/>
              <a:t>height </a:t>
            </a:r>
            <a:r>
              <a:rPr lang="en-US" altLang="zh-CN" dirty="0"/>
              <a:t>specify the size of box into which a pixel will be blurred. These values must be between 0 and 255, inclusive. The number of times that the blur effect is applied is specified by </a:t>
            </a:r>
            <a:r>
              <a:rPr lang="en-US" altLang="zh-CN" i="1" dirty="0"/>
              <a:t>iterations</a:t>
            </a:r>
            <a:r>
              <a:rPr lang="en-US" altLang="zh-CN" dirty="0"/>
              <a:t>, which must be between 0 and 3, inclusive.</a:t>
            </a:r>
            <a:endParaRPr lang="zh-CN" altLang="en-US" dirty="0"/>
          </a:p>
        </p:txBody>
      </p:sp>
    </p:spTree>
    <p:extLst>
      <p:ext uri="{BB962C8B-B14F-4D97-AF65-F5344CB8AC3E}">
        <p14:creationId xmlns:p14="http://schemas.microsoft.com/office/powerpoint/2010/main" val="13369968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1B70D-CD75-45C1-8FF8-C791F954999E}"/>
              </a:ext>
            </a:extLst>
          </p:cNvPr>
          <p:cNvSpPr>
            <a:spLocks noGrp="1"/>
          </p:cNvSpPr>
          <p:nvPr>
            <p:ph type="title"/>
          </p:nvPr>
        </p:nvSpPr>
        <p:spPr/>
        <p:txBody>
          <a:bodyPr/>
          <a:lstStyle/>
          <a:p>
            <a:r>
              <a:rPr lang="en-US" altLang="zh-CN" b="1" dirty="0" err="1"/>
              <a:t>BoxBlur</a:t>
            </a:r>
            <a:r>
              <a:rPr lang="en-US" altLang="zh-CN" b="1" dirty="0"/>
              <a:t> Effect</a:t>
            </a:r>
            <a:endParaRPr lang="zh-CN" altLang="en-US" dirty="0"/>
          </a:p>
        </p:txBody>
      </p:sp>
      <p:sp>
        <p:nvSpPr>
          <p:cNvPr id="3" name="内容占位符 2">
            <a:extLst>
              <a:ext uri="{FF2B5EF4-FFF2-40B4-BE49-F238E27FC236}">
                <a16:creationId xmlns:a16="http://schemas.microsoft.com/office/drawing/2014/main" id="{ACB25725-0693-437C-A0E8-9FD3A976ECCD}"/>
              </a:ext>
            </a:extLst>
          </p:cNvPr>
          <p:cNvSpPr>
            <a:spLocks noGrp="1"/>
          </p:cNvSpPr>
          <p:nvPr>
            <p:ph idx="1"/>
          </p:nvPr>
        </p:nvSpPr>
        <p:spPr/>
        <p:txBody>
          <a:bodyPr/>
          <a:lstStyle/>
          <a:p>
            <a:r>
              <a:rPr lang="en-US" altLang="zh-CN" dirty="0"/>
              <a:t>After a </a:t>
            </a:r>
            <a:r>
              <a:rPr lang="en-US" altLang="zh-CN" b="1" dirty="0" err="1"/>
              <a:t>BoxBlur</a:t>
            </a:r>
            <a:r>
              <a:rPr lang="en-US" altLang="zh-CN" b="1" dirty="0"/>
              <a:t> </a:t>
            </a:r>
            <a:r>
              <a:rPr lang="en-US" altLang="zh-CN" dirty="0"/>
              <a:t>instance has been created, the width and height of the box can be changed by using </a:t>
            </a:r>
            <a:r>
              <a:rPr lang="en-US" altLang="zh-CN" b="1" dirty="0" err="1"/>
              <a:t>setWidth</a:t>
            </a:r>
            <a:r>
              <a:rPr lang="en-US" altLang="zh-CN" b="1" dirty="0"/>
              <a:t>( ) </a:t>
            </a:r>
            <a:r>
              <a:rPr lang="en-US" altLang="zh-CN" dirty="0"/>
              <a:t>and </a:t>
            </a:r>
            <a:r>
              <a:rPr lang="en-US" altLang="zh-CN" b="1" dirty="0" err="1"/>
              <a:t>setHeight</a:t>
            </a:r>
            <a:r>
              <a:rPr lang="en-US" altLang="zh-CN" b="1" dirty="0"/>
              <a:t>( ), </a:t>
            </a:r>
            <a:r>
              <a:rPr lang="en-US" altLang="zh-CN" dirty="0"/>
              <a:t>shown here:</a:t>
            </a:r>
          </a:p>
          <a:p>
            <a:pPr lvl="1"/>
            <a:r>
              <a:rPr lang="en-US" altLang="zh-CN" dirty="0"/>
              <a:t>final void </a:t>
            </a:r>
            <a:r>
              <a:rPr lang="en-US" altLang="zh-CN" dirty="0" err="1"/>
              <a:t>setWidth</a:t>
            </a:r>
            <a:r>
              <a:rPr lang="en-US" altLang="zh-CN" dirty="0"/>
              <a:t>(double </a:t>
            </a:r>
            <a:r>
              <a:rPr lang="en-US" altLang="zh-CN" i="1" dirty="0"/>
              <a:t>width</a:t>
            </a:r>
            <a:r>
              <a:rPr lang="en-US" altLang="zh-CN" dirty="0"/>
              <a:t>)</a:t>
            </a:r>
          </a:p>
          <a:p>
            <a:pPr lvl="1"/>
            <a:r>
              <a:rPr lang="en-US" altLang="zh-CN" dirty="0"/>
              <a:t>final void </a:t>
            </a:r>
            <a:r>
              <a:rPr lang="en-US" altLang="zh-CN" dirty="0" err="1"/>
              <a:t>setHeight</a:t>
            </a:r>
            <a:r>
              <a:rPr lang="en-US" altLang="zh-CN" dirty="0"/>
              <a:t>(double </a:t>
            </a:r>
            <a:r>
              <a:rPr lang="en-US" altLang="zh-CN" i="1" dirty="0"/>
              <a:t>height</a:t>
            </a:r>
            <a:r>
              <a:rPr lang="en-US" altLang="zh-CN" dirty="0"/>
              <a:t>)</a:t>
            </a:r>
          </a:p>
          <a:p>
            <a:r>
              <a:rPr lang="en-US" altLang="zh-CN" dirty="0"/>
              <a:t>The number of iterations can be changed by calling </a:t>
            </a:r>
            <a:r>
              <a:rPr lang="en-US" altLang="zh-CN" b="1" dirty="0" err="1"/>
              <a:t>setIterations</a:t>
            </a:r>
            <a:r>
              <a:rPr lang="en-US" altLang="zh-CN" b="1" dirty="0"/>
              <a:t>( )</a:t>
            </a:r>
            <a:r>
              <a:rPr lang="en-US" altLang="zh-CN" dirty="0"/>
              <a:t>:</a:t>
            </a:r>
          </a:p>
          <a:p>
            <a:pPr lvl="1"/>
            <a:r>
              <a:rPr lang="en-US" altLang="zh-CN" dirty="0"/>
              <a:t>final void </a:t>
            </a:r>
            <a:r>
              <a:rPr lang="en-US" altLang="zh-CN" dirty="0" err="1"/>
              <a:t>setIterations</a:t>
            </a:r>
            <a:r>
              <a:rPr lang="en-US" altLang="zh-CN" dirty="0"/>
              <a:t>(int </a:t>
            </a:r>
            <a:r>
              <a:rPr lang="en-US" altLang="zh-CN" i="1" dirty="0"/>
              <a:t>iterations</a:t>
            </a:r>
            <a:r>
              <a:rPr lang="en-US" altLang="zh-CN" dirty="0"/>
              <a:t>)</a:t>
            </a:r>
            <a:endParaRPr lang="zh-CN" altLang="en-US" dirty="0"/>
          </a:p>
        </p:txBody>
      </p:sp>
    </p:spTree>
    <p:extLst>
      <p:ext uri="{BB962C8B-B14F-4D97-AF65-F5344CB8AC3E}">
        <p14:creationId xmlns:p14="http://schemas.microsoft.com/office/powerpoint/2010/main" val="25826791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3D3D2-EAF9-455A-955B-8680CD70476E}"/>
              </a:ext>
            </a:extLst>
          </p:cNvPr>
          <p:cNvSpPr>
            <a:spLocks noGrp="1"/>
          </p:cNvSpPr>
          <p:nvPr>
            <p:ph type="title"/>
          </p:nvPr>
        </p:nvSpPr>
        <p:spPr/>
        <p:txBody>
          <a:bodyPr/>
          <a:lstStyle/>
          <a:p>
            <a:r>
              <a:rPr lang="en-US" altLang="zh-CN" b="1" dirty="0"/>
              <a:t>Reflection Effect</a:t>
            </a:r>
            <a:endParaRPr lang="zh-CN" altLang="en-US" b="1" dirty="0"/>
          </a:p>
        </p:txBody>
      </p:sp>
      <p:sp>
        <p:nvSpPr>
          <p:cNvPr id="3" name="内容占位符 2">
            <a:extLst>
              <a:ext uri="{FF2B5EF4-FFF2-40B4-BE49-F238E27FC236}">
                <a16:creationId xmlns:a16="http://schemas.microsoft.com/office/drawing/2014/main" id="{916AFEEB-A907-48EC-8076-912DE535FC54}"/>
              </a:ext>
            </a:extLst>
          </p:cNvPr>
          <p:cNvSpPr>
            <a:spLocks noGrp="1"/>
          </p:cNvSpPr>
          <p:nvPr>
            <p:ph idx="1"/>
          </p:nvPr>
        </p:nvSpPr>
        <p:spPr/>
        <p:txBody>
          <a:bodyPr/>
          <a:lstStyle/>
          <a:p>
            <a:r>
              <a:rPr lang="en-US" altLang="zh-CN" b="1" dirty="0"/>
              <a:t>Reflection </a:t>
            </a:r>
            <a:r>
              <a:rPr lang="en-US" altLang="zh-CN" dirty="0"/>
              <a:t>produces an effect that simulates a reflection of the node on which it is called. It is particularly useful on text, such as that contained in a label. These can set by the following </a:t>
            </a:r>
            <a:r>
              <a:rPr lang="en-US" altLang="zh-CN" b="1" dirty="0"/>
              <a:t>Reflection </a:t>
            </a:r>
            <a:r>
              <a:rPr lang="en-US" altLang="zh-CN" dirty="0"/>
              <a:t>constructor:</a:t>
            </a:r>
          </a:p>
          <a:p>
            <a:pPr lvl="1"/>
            <a:r>
              <a:rPr lang="en-US" altLang="zh-CN" dirty="0"/>
              <a:t>Reflection(double </a:t>
            </a:r>
            <a:r>
              <a:rPr lang="en-US" altLang="zh-CN" i="1" dirty="0"/>
              <a:t>offset</a:t>
            </a:r>
            <a:r>
              <a:rPr lang="en-US" altLang="zh-CN" dirty="0"/>
              <a:t>, double </a:t>
            </a:r>
            <a:r>
              <a:rPr lang="en-US" altLang="zh-CN" i="1" dirty="0"/>
              <a:t>fraction</a:t>
            </a:r>
            <a:r>
              <a:rPr lang="en-US" altLang="zh-CN" dirty="0"/>
              <a:t>, double </a:t>
            </a:r>
            <a:r>
              <a:rPr lang="en-US" altLang="zh-CN" i="1" dirty="0" err="1"/>
              <a:t>topOpacity</a:t>
            </a:r>
            <a:r>
              <a:rPr lang="en-US" altLang="zh-CN" dirty="0"/>
              <a:t>, double </a:t>
            </a:r>
            <a:r>
              <a:rPr lang="en-US" altLang="zh-CN" i="1" dirty="0" err="1"/>
              <a:t>bottomOpacity</a:t>
            </a:r>
            <a:r>
              <a:rPr lang="en-US" altLang="zh-CN" dirty="0"/>
              <a:t>)</a:t>
            </a:r>
          </a:p>
          <a:p>
            <a:endParaRPr lang="zh-CN" altLang="en-US" dirty="0"/>
          </a:p>
        </p:txBody>
      </p:sp>
    </p:spTree>
    <p:extLst>
      <p:ext uri="{BB962C8B-B14F-4D97-AF65-F5344CB8AC3E}">
        <p14:creationId xmlns:p14="http://schemas.microsoft.com/office/powerpoint/2010/main" val="42625470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923C9-058B-4C9D-ADED-89A20D47FA17}"/>
              </a:ext>
            </a:extLst>
          </p:cNvPr>
          <p:cNvSpPr>
            <a:spLocks noGrp="1"/>
          </p:cNvSpPr>
          <p:nvPr>
            <p:ph type="title"/>
          </p:nvPr>
        </p:nvSpPr>
        <p:spPr/>
        <p:txBody>
          <a:bodyPr/>
          <a:lstStyle/>
          <a:p>
            <a:r>
              <a:rPr lang="en-US" altLang="zh-CN" b="1" dirty="0"/>
              <a:t>Reflection Effect</a:t>
            </a:r>
            <a:endParaRPr lang="zh-CN" altLang="en-US" dirty="0"/>
          </a:p>
        </p:txBody>
      </p:sp>
      <p:sp>
        <p:nvSpPr>
          <p:cNvPr id="3" name="内容占位符 2">
            <a:extLst>
              <a:ext uri="{FF2B5EF4-FFF2-40B4-BE49-F238E27FC236}">
                <a16:creationId xmlns:a16="http://schemas.microsoft.com/office/drawing/2014/main" id="{F9DAF376-57AF-4F8E-86FC-0BDA75EE2FC7}"/>
              </a:ext>
            </a:extLst>
          </p:cNvPr>
          <p:cNvSpPr>
            <a:spLocks noGrp="1"/>
          </p:cNvSpPr>
          <p:nvPr>
            <p:ph idx="1"/>
          </p:nvPr>
        </p:nvSpPr>
        <p:spPr/>
        <p:txBody>
          <a:bodyPr/>
          <a:lstStyle/>
          <a:p>
            <a:r>
              <a:rPr lang="en-US" altLang="zh-CN" dirty="0"/>
              <a:t>The offset, amount shown, and opacities can also be changed during program execution.</a:t>
            </a:r>
          </a:p>
          <a:p>
            <a:pPr lvl="1"/>
            <a:r>
              <a:rPr lang="en-US" altLang="zh-CN" dirty="0"/>
              <a:t>final void </a:t>
            </a:r>
            <a:r>
              <a:rPr lang="en-US" altLang="zh-CN" dirty="0" err="1"/>
              <a:t>setTopOpacity</a:t>
            </a:r>
            <a:r>
              <a:rPr lang="en-US" altLang="zh-CN" dirty="0"/>
              <a:t>(double </a:t>
            </a:r>
            <a:r>
              <a:rPr lang="en-US" altLang="zh-CN" i="1" dirty="0"/>
              <a:t>opacity</a:t>
            </a:r>
            <a:r>
              <a:rPr lang="en-US" altLang="zh-CN" dirty="0"/>
              <a:t>)</a:t>
            </a:r>
          </a:p>
          <a:p>
            <a:pPr lvl="1"/>
            <a:r>
              <a:rPr lang="en-US" altLang="zh-CN" dirty="0"/>
              <a:t>final void </a:t>
            </a:r>
            <a:r>
              <a:rPr lang="en-US" altLang="zh-CN" dirty="0" err="1"/>
              <a:t>setBottomOpacity</a:t>
            </a:r>
            <a:r>
              <a:rPr lang="en-US" altLang="zh-CN" dirty="0"/>
              <a:t>(double </a:t>
            </a:r>
            <a:r>
              <a:rPr lang="en-US" altLang="zh-CN" i="1" dirty="0"/>
              <a:t>opacity</a:t>
            </a:r>
            <a:r>
              <a:rPr lang="en-US" altLang="zh-CN" dirty="0"/>
              <a:t>)</a:t>
            </a:r>
          </a:p>
          <a:p>
            <a:pPr lvl="1"/>
            <a:r>
              <a:rPr lang="en-US" altLang="zh-CN" dirty="0"/>
              <a:t>final void </a:t>
            </a:r>
            <a:r>
              <a:rPr lang="en-US" altLang="zh-CN" dirty="0" err="1"/>
              <a:t>setTopOffset</a:t>
            </a:r>
            <a:r>
              <a:rPr lang="en-US" altLang="zh-CN" dirty="0"/>
              <a:t>(double </a:t>
            </a:r>
            <a:r>
              <a:rPr lang="en-US" altLang="zh-CN" i="1" dirty="0"/>
              <a:t>offset</a:t>
            </a:r>
            <a:r>
              <a:rPr lang="en-US" altLang="zh-CN" dirty="0"/>
              <a:t>)</a:t>
            </a:r>
          </a:p>
          <a:p>
            <a:pPr lvl="1"/>
            <a:r>
              <a:rPr lang="en-US" altLang="zh-CN" dirty="0"/>
              <a:t>final void </a:t>
            </a:r>
            <a:r>
              <a:rPr lang="en-US" altLang="zh-CN" dirty="0" err="1"/>
              <a:t>setFraction</a:t>
            </a:r>
            <a:r>
              <a:rPr lang="en-US" altLang="zh-CN" dirty="0"/>
              <a:t>(double </a:t>
            </a:r>
            <a:r>
              <a:rPr lang="en-US" altLang="zh-CN" i="1" dirty="0"/>
              <a:t>amount</a:t>
            </a:r>
            <a:r>
              <a:rPr lang="en-US" altLang="zh-CN" dirty="0"/>
              <a:t>)</a:t>
            </a:r>
            <a:endParaRPr lang="zh-CN" altLang="en-US" dirty="0"/>
          </a:p>
        </p:txBody>
      </p:sp>
    </p:spTree>
    <p:extLst>
      <p:ext uri="{BB962C8B-B14F-4D97-AF65-F5344CB8AC3E}">
        <p14:creationId xmlns:p14="http://schemas.microsoft.com/office/powerpoint/2010/main" val="2451463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A44C61-151A-4B1F-9D19-4A966E1DB39D}"/>
              </a:ext>
            </a:extLst>
          </p:cNvPr>
          <p:cNvSpPr>
            <a:spLocks noGrp="1"/>
          </p:cNvSpPr>
          <p:nvPr>
            <p:ph type="title"/>
          </p:nvPr>
        </p:nvSpPr>
        <p:spPr/>
        <p:txBody>
          <a:bodyPr/>
          <a:lstStyle/>
          <a:p>
            <a:r>
              <a:rPr lang="en-US" altLang="zh-CN" b="1" dirty="0"/>
              <a:t>Transforms</a:t>
            </a:r>
            <a:endParaRPr lang="zh-CN" altLang="en-US" dirty="0"/>
          </a:p>
        </p:txBody>
      </p:sp>
      <p:sp>
        <p:nvSpPr>
          <p:cNvPr id="3" name="内容占位符 2">
            <a:extLst>
              <a:ext uri="{FF2B5EF4-FFF2-40B4-BE49-F238E27FC236}">
                <a16:creationId xmlns:a16="http://schemas.microsoft.com/office/drawing/2014/main" id="{0FF6DDA3-4408-4034-BF72-D9D402686B34}"/>
              </a:ext>
            </a:extLst>
          </p:cNvPr>
          <p:cNvSpPr>
            <a:spLocks noGrp="1"/>
          </p:cNvSpPr>
          <p:nvPr>
            <p:ph idx="1"/>
          </p:nvPr>
        </p:nvSpPr>
        <p:spPr/>
        <p:txBody>
          <a:bodyPr/>
          <a:lstStyle/>
          <a:p>
            <a:r>
              <a:rPr lang="en-US" altLang="zh-CN" dirty="0"/>
              <a:t>Transforms are supported by the abstract </a:t>
            </a:r>
            <a:r>
              <a:rPr lang="en-US" altLang="zh-CN" b="1" dirty="0"/>
              <a:t>Transform </a:t>
            </a:r>
            <a:r>
              <a:rPr lang="en-US" altLang="zh-CN" dirty="0"/>
              <a:t>class. Four of its subclasses are </a:t>
            </a:r>
            <a:r>
              <a:rPr lang="en-US" altLang="zh-CN" b="1" dirty="0"/>
              <a:t>Rotate</a:t>
            </a:r>
            <a:r>
              <a:rPr lang="en-US" altLang="zh-CN" dirty="0"/>
              <a:t>, </a:t>
            </a:r>
            <a:r>
              <a:rPr lang="en-US" altLang="zh-CN" b="1" dirty="0"/>
              <a:t>Scale</a:t>
            </a:r>
            <a:r>
              <a:rPr lang="en-US" altLang="zh-CN" dirty="0"/>
              <a:t>, </a:t>
            </a:r>
            <a:r>
              <a:rPr lang="en-US" altLang="zh-CN" b="1" dirty="0"/>
              <a:t>Shear</a:t>
            </a:r>
            <a:r>
              <a:rPr lang="en-US" altLang="zh-CN" dirty="0"/>
              <a:t>, and </a:t>
            </a:r>
            <a:r>
              <a:rPr lang="en-US" altLang="zh-CN" b="1" dirty="0"/>
              <a:t>Translate</a:t>
            </a:r>
            <a:r>
              <a:rPr lang="en-US" altLang="zh-CN" dirty="0"/>
              <a:t>. One way to add a transform to a node is to add it to the list of transforms maintained by the node. This list is obtained by calling </a:t>
            </a:r>
            <a:r>
              <a:rPr lang="en-US" altLang="zh-CN" b="1" dirty="0" err="1"/>
              <a:t>getTransforms</a:t>
            </a:r>
            <a:r>
              <a:rPr lang="en-US" altLang="zh-CN" b="1" dirty="0"/>
              <a:t>( )</a:t>
            </a:r>
            <a:r>
              <a:rPr lang="en-US" altLang="zh-CN" dirty="0"/>
              <a:t>, which is defined by </a:t>
            </a:r>
            <a:r>
              <a:rPr lang="en-US" altLang="zh-CN" b="1" dirty="0"/>
              <a:t>Node</a:t>
            </a:r>
            <a:r>
              <a:rPr lang="en-US" altLang="zh-CN" dirty="0"/>
              <a:t>. It is shown here:</a:t>
            </a:r>
          </a:p>
          <a:p>
            <a:pPr lvl="1"/>
            <a:r>
              <a:rPr lang="en-US" altLang="zh-CN" dirty="0"/>
              <a:t>final </a:t>
            </a:r>
            <a:r>
              <a:rPr lang="en-US" altLang="zh-CN" dirty="0" err="1"/>
              <a:t>ObservableList</a:t>
            </a:r>
            <a:r>
              <a:rPr lang="en-US" altLang="zh-CN" dirty="0"/>
              <a:t>&lt;Transform&gt; </a:t>
            </a:r>
            <a:r>
              <a:rPr lang="en-US" altLang="zh-CN" dirty="0" err="1"/>
              <a:t>getTransforms</a:t>
            </a:r>
            <a:r>
              <a:rPr lang="en-US" altLang="zh-CN" dirty="0"/>
              <a:t>( )</a:t>
            </a:r>
          </a:p>
          <a:p>
            <a:r>
              <a:rPr lang="en-US" altLang="zh-CN" dirty="0"/>
              <a:t>It returns a reference to the list of transforms. To add a transform, simply add it to this list by calling </a:t>
            </a:r>
            <a:r>
              <a:rPr lang="en-US" altLang="zh-CN" b="1" dirty="0"/>
              <a:t>add( )</a:t>
            </a:r>
            <a:r>
              <a:rPr lang="en-US" altLang="zh-CN" dirty="0"/>
              <a:t>. You can clear the list by calling </a:t>
            </a:r>
            <a:r>
              <a:rPr lang="en-US" altLang="zh-CN" b="1" dirty="0"/>
              <a:t>clear( )</a:t>
            </a:r>
            <a:r>
              <a:rPr lang="en-US" altLang="zh-CN" dirty="0"/>
              <a:t>. You can use </a:t>
            </a:r>
            <a:r>
              <a:rPr lang="en-US" altLang="zh-CN" b="1" dirty="0"/>
              <a:t>remove( ) </a:t>
            </a:r>
            <a:r>
              <a:rPr lang="en-US" altLang="zh-CN" dirty="0"/>
              <a:t>to remove a specific element.</a:t>
            </a:r>
            <a:endParaRPr lang="zh-CN" altLang="en-US" dirty="0"/>
          </a:p>
        </p:txBody>
      </p:sp>
    </p:spTree>
    <p:extLst>
      <p:ext uri="{BB962C8B-B14F-4D97-AF65-F5344CB8AC3E}">
        <p14:creationId xmlns:p14="http://schemas.microsoft.com/office/powerpoint/2010/main" val="36812013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18F81E-7B17-4175-95D0-FCAE0C699E76}"/>
              </a:ext>
            </a:extLst>
          </p:cNvPr>
          <p:cNvSpPr>
            <a:spLocks noGrp="1"/>
          </p:cNvSpPr>
          <p:nvPr>
            <p:ph type="title"/>
          </p:nvPr>
        </p:nvSpPr>
        <p:spPr/>
        <p:txBody>
          <a:bodyPr/>
          <a:lstStyle/>
          <a:p>
            <a:r>
              <a:rPr lang="en-US" altLang="zh-CN" b="1" dirty="0"/>
              <a:t>The Rotate Transform</a:t>
            </a:r>
            <a:endParaRPr lang="zh-CN" altLang="en-US" b="1" dirty="0"/>
          </a:p>
        </p:txBody>
      </p:sp>
      <p:sp>
        <p:nvSpPr>
          <p:cNvPr id="3" name="内容占位符 2">
            <a:extLst>
              <a:ext uri="{FF2B5EF4-FFF2-40B4-BE49-F238E27FC236}">
                <a16:creationId xmlns:a16="http://schemas.microsoft.com/office/drawing/2014/main" id="{A0880482-9DED-4BD7-A17B-69C5DBE56D30}"/>
              </a:ext>
            </a:extLst>
          </p:cNvPr>
          <p:cNvSpPr>
            <a:spLocks noGrp="1"/>
          </p:cNvSpPr>
          <p:nvPr>
            <p:ph idx="1"/>
          </p:nvPr>
        </p:nvSpPr>
        <p:spPr/>
        <p:txBody>
          <a:bodyPr/>
          <a:lstStyle/>
          <a:p>
            <a:r>
              <a:rPr lang="en-US" altLang="zh-CN" b="1" dirty="0"/>
              <a:t>Rotate </a:t>
            </a:r>
            <a:r>
              <a:rPr lang="en-US" altLang="zh-CN" dirty="0"/>
              <a:t>rotates a node through a specified angle around a specified point. These values can be set when a </a:t>
            </a:r>
            <a:r>
              <a:rPr lang="en-US" altLang="zh-CN" b="1" dirty="0"/>
              <a:t>Rotate </a:t>
            </a:r>
            <a:r>
              <a:rPr lang="en-US" altLang="zh-CN" dirty="0"/>
              <a:t>instance is created.</a:t>
            </a:r>
          </a:p>
          <a:p>
            <a:pPr lvl="1"/>
            <a:r>
              <a:rPr lang="fr-FR" altLang="zh-CN" dirty="0"/>
              <a:t>Rotate(double </a:t>
            </a:r>
            <a:r>
              <a:rPr lang="fr-FR" altLang="zh-CN" i="1" dirty="0"/>
              <a:t>angle</a:t>
            </a:r>
            <a:r>
              <a:rPr lang="fr-FR" altLang="zh-CN" dirty="0"/>
              <a:t>, double </a:t>
            </a:r>
            <a:r>
              <a:rPr lang="fr-FR" altLang="zh-CN" i="1" dirty="0"/>
              <a:t>x</a:t>
            </a:r>
            <a:r>
              <a:rPr lang="fr-FR" altLang="zh-CN" dirty="0"/>
              <a:t>, double </a:t>
            </a:r>
            <a:r>
              <a:rPr lang="fr-FR" altLang="zh-CN" i="1" dirty="0"/>
              <a:t>y</a:t>
            </a:r>
            <a:r>
              <a:rPr lang="fr-FR" altLang="zh-CN" dirty="0"/>
              <a:t>)</a:t>
            </a:r>
          </a:p>
          <a:p>
            <a:r>
              <a:rPr lang="en-US" altLang="zh-CN" dirty="0"/>
              <a:t>In this case, </a:t>
            </a:r>
            <a:r>
              <a:rPr lang="en-US" altLang="zh-CN" i="1" dirty="0"/>
              <a:t>angle </a:t>
            </a:r>
            <a:r>
              <a:rPr lang="en-US" altLang="zh-CN" dirty="0"/>
              <a:t>specifies the number of degrees to rotate. The center of rotation, called the </a:t>
            </a:r>
            <a:r>
              <a:rPr lang="en-US" altLang="zh-CN" i="1" dirty="0"/>
              <a:t>pivot point</a:t>
            </a:r>
            <a:r>
              <a:rPr lang="en-US" altLang="zh-CN" dirty="0"/>
              <a:t>, is specified by </a:t>
            </a:r>
            <a:r>
              <a:rPr lang="en-US" altLang="zh-CN" i="1" dirty="0"/>
              <a:t>x </a:t>
            </a:r>
            <a:r>
              <a:rPr lang="en-US" altLang="zh-CN" dirty="0"/>
              <a:t>and </a:t>
            </a:r>
            <a:r>
              <a:rPr lang="en-US" altLang="zh-CN" i="1" dirty="0"/>
              <a:t>y</a:t>
            </a:r>
            <a:r>
              <a:rPr lang="en-US" altLang="zh-CN" dirty="0"/>
              <a:t>.</a:t>
            </a:r>
            <a:endParaRPr lang="zh-CN" altLang="en-US" dirty="0"/>
          </a:p>
        </p:txBody>
      </p:sp>
    </p:spTree>
    <p:extLst>
      <p:ext uri="{BB962C8B-B14F-4D97-AF65-F5344CB8AC3E}">
        <p14:creationId xmlns:p14="http://schemas.microsoft.com/office/powerpoint/2010/main" val="41010661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A1B0B5-591F-4CA1-A331-B01D6647627B}"/>
              </a:ext>
            </a:extLst>
          </p:cNvPr>
          <p:cNvSpPr>
            <a:spLocks noGrp="1"/>
          </p:cNvSpPr>
          <p:nvPr>
            <p:ph type="title"/>
          </p:nvPr>
        </p:nvSpPr>
        <p:spPr/>
        <p:txBody>
          <a:bodyPr/>
          <a:lstStyle/>
          <a:p>
            <a:r>
              <a:rPr lang="en-US" altLang="zh-CN" b="1" dirty="0"/>
              <a:t>The Rotate Transform</a:t>
            </a:r>
            <a:endParaRPr lang="zh-CN" altLang="en-US" dirty="0"/>
          </a:p>
        </p:txBody>
      </p:sp>
      <p:sp>
        <p:nvSpPr>
          <p:cNvPr id="3" name="内容占位符 2">
            <a:extLst>
              <a:ext uri="{FF2B5EF4-FFF2-40B4-BE49-F238E27FC236}">
                <a16:creationId xmlns:a16="http://schemas.microsoft.com/office/drawing/2014/main" id="{A9CF551D-D5CE-4700-99CE-42540DFC8B71}"/>
              </a:ext>
            </a:extLst>
          </p:cNvPr>
          <p:cNvSpPr>
            <a:spLocks noGrp="1"/>
          </p:cNvSpPr>
          <p:nvPr>
            <p:ph idx="1"/>
          </p:nvPr>
        </p:nvSpPr>
        <p:spPr/>
        <p:txBody>
          <a:bodyPr/>
          <a:lstStyle/>
          <a:p>
            <a:r>
              <a:rPr lang="en-US" altLang="zh-CN" dirty="0"/>
              <a:t>It is also possible to use the default constructor and set the rotation values after a </a:t>
            </a:r>
            <a:r>
              <a:rPr lang="en-US" altLang="zh-CN" b="1" dirty="0"/>
              <a:t>Rotate </a:t>
            </a:r>
            <a:r>
              <a:rPr lang="en-US" altLang="zh-CN" dirty="0"/>
              <a:t>object has been created, shown here:</a:t>
            </a:r>
          </a:p>
          <a:p>
            <a:pPr lvl="1"/>
            <a:r>
              <a:rPr lang="en-US" altLang="zh-CN" dirty="0"/>
              <a:t>final void </a:t>
            </a:r>
            <a:r>
              <a:rPr lang="en-US" altLang="zh-CN" dirty="0" err="1"/>
              <a:t>setAngle</a:t>
            </a:r>
            <a:r>
              <a:rPr lang="en-US" altLang="zh-CN" dirty="0"/>
              <a:t>(double </a:t>
            </a:r>
            <a:r>
              <a:rPr lang="en-US" altLang="zh-CN" i="1" dirty="0"/>
              <a:t>angle</a:t>
            </a:r>
            <a:r>
              <a:rPr lang="en-US" altLang="zh-CN" dirty="0"/>
              <a:t>)</a:t>
            </a:r>
          </a:p>
          <a:p>
            <a:pPr lvl="1"/>
            <a:r>
              <a:rPr lang="en-US" altLang="zh-CN" dirty="0"/>
              <a:t>final void </a:t>
            </a:r>
            <a:r>
              <a:rPr lang="en-US" altLang="zh-CN" dirty="0" err="1"/>
              <a:t>setPivotX</a:t>
            </a:r>
            <a:r>
              <a:rPr lang="en-US" altLang="zh-CN" dirty="0"/>
              <a:t>(double </a:t>
            </a:r>
            <a:r>
              <a:rPr lang="en-US" altLang="zh-CN" i="1" dirty="0"/>
              <a:t>x</a:t>
            </a:r>
            <a:r>
              <a:rPr lang="en-US" altLang="zh-CN" dirty="0"/>
              <a:t>)</a:t>
            </a:r>
          </a:p>
          <a:p>
            <a:pPr lvl="1"/>
            <a:r>
              <a:rPr lang="en-US" altLang="zh-CN" dirty="0"/>
              <a:t>final void </a:t>
            </a:r>
            <a:r>
              <a:rPr lang="en-US" altLang="zh-CN" dirty="0" err="1"/>
              <a:t>setPivotY</a:t>
            </a:r>
            <a:r>
              <a:rPr lang="en-US" altLang="zh-CN" dirty="0"/>
              <a:t>(double </a:t>
            </a:r>
            <a:r>
              <a:rPr lang="en-US" altLang="zh-CN" i="1" dirty="0"/>
              <a:t>y</a:t>
            </a:r>
            <a:r>
              <a:rPr lang="en-US" altLang="zh-CN" dirty="0"/>
              <a:t>)</a:t>
            </a:r>
            <a:endParaRPr lang="zh-CN" altLang="en-US" dirty="0"/>
          </a:p>
        </p:txBody>
      </p:sp>
    </p:spTree>
    <p:extLst>
      <p:ext uri="{BB962C8B-B14F-4D97-AF65-F5344CB8AC3E}">
        <p14:creationId xmlns:p14="http://schemas.microsoft.com/office/powerpoint/2010/main" val="6734044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4909F-36FD-4455-9D6B-030EA12E12D9}"/>
              </a:ext>
            </a:extLst>
          </p:cNvPr>
          <p:cNvSpPr>
            <a:spLocks noGrp="1"/>
          </p:cNvSpPr>
          <p:nvPr>
            <p:ph type="title"/>
          </p:nvPr>
        </p:nvSpPr>
        <p:spPr/>
        <p:txBody>
          <a:bodyPr/>
          <a:lstStyle/>
          <a:p>
            <a:r>
              <a:rPr lang="en-US" altLang="zh-CN" b="1" dirty="0"/>
              <a:t>The Scale Transform</a:t>
            </a:r>
            <a:endParaRPr lang="zh-CN" altLang="en-US" b="1" dirty="0"/>
          </a:p>
        </p:txBody>
      </p:sp>
      <p:sp>
        <p:nvSpPr>
          <p:cNvPr id="3" name="内容占位符 2">
            <a:extLst>
              <a:ext uri="{FF2B5EF4-FFF2-40B4-BE49-F238E27FC236}">
                <a16:creationId xmlns:a16="http://schemas.microsoft.com/office/drawing/2014/main" id="{C3E66B0E-C591-41C3-B990-1AB6E59BBBB7}"/>
              </a:ext>
            </a:extLst>
          </p:cNvPr>
          <p:cNvSpPr>
            <a:spLocks noGrp="1"/>
          </p:cNvSpPr>
          <p:nvPr>
            <p:ph idx="1"/>
          </p:nvPr>
        </p:nvSpPr>
        <p:spPr/>
        <p:txBody>
          <a:bodyPr/>
          <a:lstStyle/>
          <a:p>
            <a:r>
              <a:rPr lang="en-US" altLang="zh-CN" b="1" dirty="0"/>
              <a:t>Scale </a:t>
            </a:r>
            <a:r>
              <a:rPr lang="en-US" altLang="zh-CN" dirty="0"/>
              <a:t>scales a node as specified by a scale factor. Thus, it changes a node’s size. </a:t>
            </a:r>
            <a:r>
              <a:rPr lang="en-US" altLang="zh-CN" b="1" dirty="0"/>
              <a:t>Scale </a:t>
            </a:r>
            <a:r>
              <a:rPr lang="en-US" altLang="zh-CN" dirty="0"/>
              <a:t>defines several constructors. Here is the one that we will use:</a:t>
            </a:r>
          </a:p>
          <a:p>
            <a:pPr lvl="1"/>
            <a:r>
              <a:rPr lang="en-US" altLang="zh-CN" dirty="0"/>
              <a:t>Scale(double </a:t>
            </a:r>
            <a:r>
              <a:rPr lang="en-US" altLang="zh-CN" i="1" dirty="0" err="1"/>
              <a:t>widthFactor</a:t>
            </a:r>
            <a:r>
              <a:rPr lang="en-US" altLang="zh-CN" dirty="0"/>
              <a:t>, double </a:t>
            </a:r>
            <a:r>
              <a:rPr lang="en-US" altLang="zh-CN" i="1" dirty="0" err="1"/>
              <a:t>heightFactor</a:t>
            </a:r>
            <a:r>
              <a:rPr lang="en-US" altLang="zh-CN" dirty="0"/>
              <a:t>)</a:t>
            </a:r>
          </a:p>
          <a:p>
            <a:r>
              <a:rPr lang="en-US" altLang="zh-CN" dirty="0"/>
              <a:t>In this case, </a:t>
            </a:r>
            <a:r>
              <a:rPr lang="en-US" altLang="zh-CN" i="1" dirty="0" err="1"/>
              <a:t>widthFactor</a:t>
            </a:r>
            <a:r>
              <a:rPr lang="en-US" altLang="zh-CN" i="1" dirty="0"/>
              <a:t> </a:t>
            </a:r>
            <a:r>
              <a:rPr lang="en-US" altLang="zh-CN" dirty="0"/>
              <a:t>specifies the scaling factor applied to the node’s width, and </a:t>
            </a:r>
            <a:r>
              <a:rPr lang="en-US" altLang="zh-CN" i="1" dirty="0" err="1"/>
              <a:t>heightFactor</a:t>
            </a:r>
            <a:r>
              <a:rPr lang="en-US" altLang="zh-CN" i="1" dirty="0"/>
              <a:t> </a:t>
            </a:r>
            <a:r>
              <a:rPr lang="en-US" altLang="zh-CN" dirty="0"/>
              <a:t>specifies the scaling factor applied to the node’s height. These factors can be changed after a </a:t>
            </a:r>
            <a:r>
              <a:rPr lang="en-US" altLang="zh-CN" b="1" dirty="0"/>
              <a:t>Scale </a:t>
            </a:r>
            <a:r>
              <a:rPr lang="en-US" altLang="zh-CN" dirty="0"/>
              <a:t>instance has been created by using </a:t>
            </a:r>
            <a:r>
              <a:rPr lang="en-US" altLang="zh-CN" b="1" dirty="0" err="1"/>
              <a:t>setX</a:t>
            </a:r>
            <a:r>
              <a:rPr lang="en-US" altLang="zh-CN" b="1" dirty="0"/>
              <a:t>( ) </a:t>
            </a:r>
            <a:r>
              <a:rPr lang="en-US" altLang="zh-CN" dirty="0"/>
              <a:t>and </a:t>
            </a:r>
            <a:r>
              <a:rPr lang="en-US" altLang="zh-CN" b="1" dirty="0" err="1"/>
              <a:t>setY</a:t>
            </a:r>
            <a:r>
              <a:rPr lang="en-US" altLang="zh-CN" b="1" dirty="0"/>
              <a:t>( )</a:t>
            </a:r>
            <a:r>
              <a:rPr lang="en-US" altLang="zh-CN" dirty="0"/>
              <a:t>, shown here:</a:t>
            </a:r>
          </a:p>
          <a:p>
            <a:pPr lvl="1"/>
            <a:r>
              <a:rPr lang="en-US" altLang="zh-CN" dirty="0"/>
              <a:t>final void </a:t>
            </a:r>
            <a:r>
              <a:rPr lang="en-US" altLang="zh-CN" dirty="0" err="1"/>
              <a:t>setX</a:t>
            </a:r>
            <a:r>
              <a:rPr lang="en-US" altLang="zh-CN" dirty="0"/>
              <a:t>(double </a:t>
            </a:r>
            <a:r>
              <a:rPr lang="en-US" altLang="zh-CN" i="1" dirty="0" err="1"/>
              <a:t>widthFactor</a:t>
            </a:r>
            <a:r>
              <a:rPr lang="en-US" altLang="zh-CN" dirty="0"/>
              <a:t>)</a:t>
            </a:r>
          </a:p>
          <a:p>
            <a:pPr lvl="1"/>
            <a:r>
              <a:rPr lang="en-US" altLang="zh-CN" dirty="0"/>
              <a:t>final void </a:t>
            </a:r>
            <a:r>
              <a:rPr lang="en-US" altLang="zh-CN" dirty="0" err="1"/>
              <a:t>setY</a:t>
            </a:r>
            <a:r>
              <a:rPr lang="en-US" altLang="zh-CN" dirty="0"/>
              <a:t>(double </a:t>
            </a:r>
            <a:r>
              <a:rPr lang="en-US" altLang="zh-CN" i="1" dirty="0" err="1"/>
              <a:t>heightFactor</a:t>
            </a:r>
            <a:r>
              <a:rPr lang="en-US" altLang="zh-CN" dirty="0"/>
              <a:t>)</a:t>
            </a:r>
            <a:endParaRPr lang="zh-CN" altLang="en-US" dirty="0"/>
          </a:p>
        </p:txBody>
      </p:sp>
    </p:spTree>
    <p:extLst>
      <p:ext uri="{BB962C8B-B14F-4D97-AF65-F5344CB8AC3E}">
        <p14:creationId xmlns:p14="http://schemas.microsoft.com/office/powerpoint/2010/main" val="659944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CB44E-4BCB-4EB0-9BC1-8D78A1BD0DB4}"/>
              </a:ext>
            </a:extLst>
          </p:cNvPr>
          <p:cNvSpPr>
            <a:spLocks noGrp="1"/>
          </p:cNvSpPr>
          <p:nvPr>
            <p:ph type="title"/>
          </p:nvPr>
        </p:nvSpPr>
        <p:spPr/>
        <p:txBody>
          <a:bodyPr/>
          <a:lstStyle/>
          <a:p>
            <a:r>
              <a:rPr lang="en-US" altLang="zh-CN" b="1" dirty="0"/>
              <a:t>The Stage</a:t>
            </a:r>
            <a:r>
              <a:rPr lang="zh-CN" altLang="en-US" b="1" dirty="0"/>
              <a:t>（舞台）</a:t>
            </a:r>
            <a:r>
              <a:rPr lang="en-US" altLang="zh-CN" b="1" dirty="0"/>
              <a:t> and Scene</a:t>
            </a:r>
            <a:r>
              <a:rPr lang="zh-CN" altLang="en-US" b="1" dirty="0"/>
              <a:t>（场景）</a:t>
            </a:r>
            <a:r>
              <a:rPr lang="en-US" altLang="zh-CN" b="1" dirty="0"/>
              <a:t> Classes</a:t>
            </a:r>
            <a:endParaRPr lang="zh-CN" altLang="en-US" dirty="0"/>
          </a:p>
        </p:txBody>
      </p:sp>
      <p:sp>
        <p:nvSpPr>
          <p:cNvPr id="3" name="内容占位符 2">
            <a:extLst>
              <a:ext uri="{FF2B5EF4-FFF2-40B4-BE49-F238E27FC236}">
                <a16:creationId xmlns:a16="http://schemas.microsoft.com/office/drawing/2014/main" id="{BBD501FB-A0D1-43CD-B2C3-0FA3D37AAE52}"/>
              </a:ext>
            </a:extLst>
          </p:cNvPr>
          <p:cNvSpPr>
            <a:spLocks noGrp="1"/>
          </p:cNvSpPr>
          <p:nvPr>
            <p:ph idx="1"/>
          </p:nvPr>
        </p:nvSpPr>
        <p:spPr/>
        <p:txBody>
          <a:bodyPr/>
          <a:lstStyle/>
          <a:p>
            <a:r>
              <a:rPr lang="en-US" altLang="zh-CN" b="1" dirty="0"/>
              <a:t>Stage </a:t>
            </a:r>
            <a:r>
              <a:rPr lang="en-US" altLang="zh-CN" dirty="0"/>
              <a:t>is a top-level container. All JavaFX applications automatically have access to one </a:t>
            </a:r>
            <a:r>
              <a:rPr lang="en-US" altLang="zh-CN" b="1" dirty="0"/>
              <a:t>Stage</a:t>
            </a:r>
            <a:r>
              <a:rPr lang="en-US" altLang="zh-CN" dirty="0"/>
              <a:t>, called the </a:t>
            </a:r>
            <a:r>
              <a:rPr lang="en-US" altLang="zh-CN" i="1" dirty="0"/>
              <a:t>primary stage</a:t>
            </a:r>
            <a:r>
              <a:rPr lang="en-US" altLang="zh-CN" dirty="0"/>
              <a:t>. The primary stage is supplied by the run-time system when a JavaFX application is started.</a:t>
            </a:r>
          </a:p>
          <a:p>
            <a:r>
              <a:rPr lang="en-US" altLang="zh-CN" b="1" dirty="0"/>
              <a:t>Scene </a:t>
            </a:r>
            <a:r>
              <a:rPr lang="en-US" altLang="zh-CN" dirty="0"/>
              <a:t>is a container for the items that comprise the scene. These can consist of controls, such as push buttons and check boxes, text, and graphics. To create a scene, you will add those elements to an instance of </a:t>
            </a:r>
            <a:r>
              <a:rPr lang="en-US" altLang="zh-CN" b="1" dirty="0"/>
              <a:t>Scene</a:t>
            </a:r>
            <a:r>
              <a:rPr lang="en-US" altLang="zh-CN" dirty="0"/>
              <a:t>.</a:t>
            </a:r>
            <a:endParaRPr lang="zh-CN" altLang="en-US" dirty="0"/>
          </a:p>
        </p:txBody>
      </p:sp>
    </p:spTree>
    <p:extLst>
      <p:ext uri="{BB962C8B-B14F-4D97-AF65-F5344CB8AC3E}">
        <p14:creationId xmlns:p14="http://schemas.microsoft.com/office/powerpoint/2010/main" val="17457279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9B940-BDB7-4FFC-8C45-47FD8E6FB976}"/>
              </a:ext>
            </a:extLst>
          </p:cNvPr>
          <p:cNvSpPr>
            <a:spLocks noGrp="1"/>
          </p:cNvSpPr>
          <p:nvPr>
            <p:ph type="title"/>
          </p:nvPr>
        </p:nvSpPr>
        <p:spPr/>
        <p:txBody>
          <a:bodyPr/>
          <a:lstStyle/>
          <a:p>
            <a:r>
              <a:rPr lang="en-US" altLang="zh-CN" b="1" dirty="0">
                <a:solidFill>
                  <a:srgbClr val="FF0000"/>
                </a:solidFill>
              </a:rPr>
              <a:t>Color</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9B5DA097-926A-4F5A-AA0C-0D95543C7C05}"/>
              </a:ext>
            </a:extLst>
          </p:cNvPr>
          <p:cNvSpPr>
            <a:spLocks noGrp="1"/>
          </p:cNvSpPr>
          <p:nvPr>
            <p:ph idx="1"/>
          </p:nvPr>
        </p:nvSpPr>
        <p:spPr/>
        <p:txBody>
          <a:bodyPr/>
          <a:lstStyle/>
          <a:p>
            <a:r>
              <a:rPr lang="en-US" altLang="zh-CN" b="1" dirty="0"/>
              <a:t>Color</a:t>
            </a:r>
            <a:r>
              <a:rPr lang="en-US" altLang="zh-CN" dirty="0"/>
              <a:t> is a widely used class in JavaFX. It is a subclass of </a:t>
            </a:r>
            <a:r>
              <a:rPr lang="en-US" altLang="zh-CN" b="1" dirty="0"/>
              <a:t>Paint</a:t>
            </a:r>
            <a:r>
              <a:rPr lang="en-US" altLang="zh-CN" dirty="0"/>
              <a:t>. You can specify the color attribute on any node, including the scene. You can create a Color object in various ways, such as:</a:t>
            </a:r>
          </a:p>
          <a:p>
            <a:pPr lvl="1"/>
            <a:r>
              <a:rPr lang="en-US" altLang="zh-CN" dirty="0"/>
              <a:t>Color c = </a:t>
            </a:r>
            <a:r>
              <a:rPr lang="en-US" altLang="zh-CN" dirty="0" err="1"/>
              <a:t>Color.BLUE</a:t>
            </a:r>
            <a:r>
              <a:rPr lang="en-US" altLang="zh-CN" dirty="0"/>
              <a:t>;</a:t>
            </a:r>
          </a:p>
          <a:p>
            <a:pPr lvl="1"/>
            <a:r>
              <a:rPr lang="en-US" altLang="zh-CN" dirty="0"/>
              <a:t>Color c = new Color(0,0,1,1.0);</a:t>
            </a:r>
          </a:p>
          <a:p>
            <a:pPr lvl="1"/>
            <a:r>
              <a:rPr lang="en-US" altLang="zh-CN" dirty="0"/>
              <a:t>Color c = </a:t>
            </a:r>
            <a:r>
              <a:rPr lang="en-US" altLang="zh-CN" dirty="0" err="1"/>
              <a:t>Color.rgb</a:t>
            </a:r>
            <a:r>
              <a:rPr lang="en-US" altLang="zh-CN" dirty="0"/>
              <a:t>(0,0,255,1.0);</a:t>
            </a:r>
          </a:p>
          <a:p>
            <a:pPr lvl="1"/>
            <a:r>
              <a:rPr lang="en-US" altLang="zh-CN" dirty="0"/>
              <a:t>Color c = </a:t>
            </a:r>
            <a:r>
              <a:rPr lang="en-US" altLang="zh-CN" dirty="0" err="1"/>
              <a:t>Color.web</a:t>
            </a:r>
            <a:r>
              <a:rPr lang="en-US" altLang="zh-CN" dirty="0"/>
              <a:t>(“0x0000FF”,1.0);</a:t>
            </a:r>
          </a:p>
          <a:p>
            <a:r>
              <a:rPr lang="en-US" altLang="zh-CN" dirty="0"/>
              <a:t>You can easily create a scene with color BLACK:</a:t>
            </a:r>
          </a:p>
          <a:p>
            <a:pPr lvl="1"/>
            <a:r>
              <a:rPr lang="en-US" altLang="zh-CN" dirty="0"/>
              <a:t>Scene </a:t>
            </a:r>
            <a:r>
              <a:rPr lang="en-US" altLang="zh-CN" dirty="0" err="1"/>
              <a:t>scene</a:t>
            </a:r>
            <a:r>
              <a:rPr lang="en-US" altLang="zh-CN" dirty="0"/>
              <a:t> = new Scene(root, 800, 600, </a:t>
            </a:r>
            <a:r>
              <a:rPr lang="en-US" altLang="zh-CN" dirty="0" err="1"/>
              <a:t>Color.BLACK</a:t>
            </a:r>
            <a:r>
              <a:rPr lang="en-US" altLang="zh-CN" dirty="0"/>
              <a:t>);</a:t>
            </a:r>
            <a:endParaRPr lang="zh-CN" altLang="en-US" dirty="0"/>
          </a:p>
        </p:txBody>
      </p:sp>
    </p:spTree>
    <p:extLst>
      <p:ext uri="{BB962C8B-B14F-4D97-AF65-F5344CB8AC3E}">
        <p14:creationId xmlns:p14="http://schemas.microsoft.com/office/powerpoint/2010/main" val="25459431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851657-CDB8-4A0B-AE27-1C30D3604251}"/>
              </a:ext>
            </a:extLst>
          </p:cNvPr>
          <p:cNvSpPr>
            <a:spLocks noGrp="1"/>
          </p:cNvSpPr>
          <p:nvPr>
            <p:ph type="title"/>
          </p:nvPr>
        </p:nvSpPr>
        <p:spPr/>
        <p:txBody>
          <a:bodyPr/>
          <a:lstStyle/>
          <a:p>
            <a:r>
              <a:rPr lang="en-US" altLang="zh-CN" b="1" dirty="0">
                <a:solidFill>
                  <a:srgbClr val="FF0000"/>
                </a:solidFill>
              </a:rPr>
              <a:t>Shapes</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0F4363E2-872F-4DE1-825C-21D1D0FAC65C}"/>
              </a:ext>
            </a:extLst>
          </p:cNvPr>
          <p:cNvSpPr>
            <a:spLocks noGrp="1"/>
          </p:cNvSpPr>
          <p:nvPr>
            <p:ph idx="1"/>
          </p:nvPr>
        </p:nvSpPr>
        <p:spPr/>
        <p:txBody>
          <a:bodyPr/>
          <a:lstStyle/>
          <a:p>
            <a:r>
              <a:rPr lang="en-US" altLang="zh-CN" dirty="0"/>
              <a:t>In JavaFX, shapes are also considered as </a:t>
            </a:r>
            <a:r>
              <a:rPr lang="en-US" altLang="zh-CN" b="1" dirty="0"/>
              <a:t>Nodes</a:t>
            </a:r>
            <a:r>
              <a:rPr lang="en-US" altLang="zh-CN" dirty="0"/>
              <a:t>, and can be added to a scene. The abstract class Shape extends the following class to create a specific shape:</a:t>
            </a:r>
          </a:p>
          <a:p>
            <a:pPr lvl="1"/>
            <a:r>
              <a:rPr lang="en-US" altLang="zh-CN" dirty="0"/>
              <a:t>Arc</a:t>
            </a:r>
          </a:p>
          <a:p>
            <a:pPr lvl="1"/>
            <a:r>
              <a:rPr lang="en-US" altLang="zh-CN" dirty="0"/>
              <a:t>Line</a:t>
            </a:r>
          </a:p>
          <a:p>
            <a:pPr lvl="1"/>
            <a:r>
              <a:rPr lang="en-US" altLang="zh-CN" dirty="0"/>
              <a:t>Circle</a:t>
            </a:r>
          </a:p>
          <a:p>
            <a:pPr lvl="1"/>
            <a:r>
              <a:rPr lang="en-US" altLang="zh-CN" dirty="0"/>
              <a:t>Rectangle</a:t>
            </a:r>
          </a:p>
          <a:p>
            <a:pPr lvl="1"/>
            <a:r>
              <a:rPr lang="en-US" altLang="zh-CN" dirty="0"/>
              <a:t>Ellipse</a:t>
            </a:r>
          </a:p>
          <a:p>
            <a:pPr lvl="1"/>
            <a:r>
              <a:rPr lang="en-US" altLang="zh-CN" dirty="0"/>
              <a:t>Polygon</a:t>
            </a:r>
          </a:p>
          <a:p>
            <a:pPr lvl="1"/>
            <a:r>
              <a:rPr lang="en-US" altLang="zh-CN" dirty="0"/>
              <a:t>Text</a:t>
            </a:r>
          </a:p>
          <a:p>
            <a:pPr lvl="1"/>
            <a:r>
              <a:rPr lang="en-US" altLang="zh-CN" dirty="0"/>
              <a:t>…</a:t>
            </a:r>
          </a:p>
          <a:p>
            <a:pPr lvl="1"/>
            <a:endParaRPr lang="zh-CN" altLang="en-US" dirty="0"/>
          </a:p>
        </p:txBody>
      </p:sp>
    </p:spTree>
    <p:extLst>
      <p:ext uri="{BB962C8B-B14F-4D97-AF65-F5344CB8AC3E}">
        <p14:creationId xmlns:p14="http://schemas.microsoft.com/office/powerpoint/2010/main" val="21077361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66DC3-9D5F-4220-AFAF-5BE6B4D174C3}"/>
              </a:ext>
            </a:extLst>
          </p:cNvPr>
          <p:cNvSpPr>
            <a:spLocks noGrp="1"/>
          </p:cNvSpPr>
          <p:nvPr>
            <p:ph type="title"/>
          </p:nvPr>
        </p:nvSpPr>
        <p:spPr/>
        <p:txBody>
          <a:bodyPr/>
          <a:lstStyle/>
          <a:p>
            <a:r>
              <a:rPr lang="en-US" altLang="zh-CN" b="1" dirty="0">
                <a:solidFill>
                  <a:srgbClr val="FF0000"/>
                </a:solidFill>
              </a:rPr>
              <a:t>Key Methods in Shape</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999B0BD7-A359-4023-A841-C4224ED16D1C}"/>
              </a:ext>
            </a:extLst>
          </p:cNvPr>
          <p:cNvSpPr>
            <a:spLocks noGrp="1"/>
          </p:cNvSpPr>
          <p:nvPr>
            <p:ph idx="1"/>
          </p:nvPr>
        </p:nvSpPr>
        <p:spPr/>
        <p:txBody>
          <a:bodyPr/>
          <a:lstStyle/>
          <a:p>
            <a:r>
              <a:rPr lang="en-US" altLang="zh-CN" dirty="0"/>
              <a:t>The following are most widely used methods in the subclasses of </a:t>
            </a:r>
            <a:r>
              <a:rPr lang="en-US" altLang="zh-CN" b="1" dirty="0"/>
              <a:t>Shape</a:t>
            </a:r>
            <a:r>
              <a:rPr lang="en-US" altLang="zh-CN" dirty="0"/>
              <a:t>:</a:t>
            </a:r>
          </a:p>
          <a:p>
            <a:pPr lvl="1"/>
            <a:r>
              <a:rPr lang="en-US" altLang="zh-CN" dirty="0"/>
              <a:t>void </a:t>
            </a:r>
            <a:r>
              <a:rPr lang="en-US" altLang="zh-CN" dirty="0" err="1"/>
              <a:t>setFill</a:t>
            </a:r>
            <a:r>
              <a:rPr lang="en-US" altLang="zh-CN" dirty="0"/>
              <a:t>(Paint color);</a:t>
            </a:r>
          </a:p>
          <a:p>
            <a:pPr lvl="1"/>
            <a:r>
              <a:rPr lang="en-US" altLang="zh-CN" dirty="0"/>
              <a:t>void </a:t>
            </a:r>
            <a:r>
              <a:rPr lang="en-US" altLang="zh-CN" dirty="0" err="1"/>
              <a:t>setStroke</a:t>
            </a:r>
            <a:r>
              <a:rPr lang="en-US" altLang="zh-CN" dirty="0"/>
              <a:t>(Paint color);</a:t>
            </a:r>
          </a:p>
          <a:p>
            <a:pPr lvl="1"/>
            <a:r>
              <a:rPr lang="en-US" altLang="zh-CN" dirty="0"/>
              <a:t>void </a:t>
            </a:r>
            <a:r>
              <a:rPr lang="en-US" altLang="zh-CN" dirty="0" err="1"/>
              <a:t>setStrokeType</a:t>
            </a:r>
            <a:r>
              <a:rPr lang="en-US" altLang="zh-CN" dirty="0"/>
              <a:t>(</a:t>
            </a:r>
            <a:r>
              <a:rPr lang="en-US" altLang="zh-CN" dirty="0" err="1"/>
              <a:t>StokeType</a:t>
            </a:r>
            <a:r>
              <a:rPr lang="en-US" altLang="zh-CN" dirty="0"/>
              <a:t> type);</a:t>
            </a:r>
          </a:p>
          <a:p>
            <a:pPr lvl="1"/>
            <a:r>
              <a:rPr lang="en-US" altLang="zh-CN" dirty="0"/>
              <a:t>void </a:t>
            </a:r>
            <a:r>
              <a:rPr lang="en-US" altLang="zh-CN" dirty="0" err="1"/>
              <a:t>setStrokeWidth</a:t>
            </a:r>
            <a:r>
              <a:rPr lang="en-US" altLang="zh-CN" dirty="0"/>
              <a:t>(int value);</a:t>
            </a:r>
          </a:p>
          <a:p>
            <a:r>
              <a:rPr lang="en-US" altLang="zh-CN" dirty="0"/>
              <a:t>Particularly, </a:t>
            </a:r>
            <a:r>
              <a:rPr lang="en-US" altLang="zh-CN" dirty="0" err="1"/>
              <a:t>StrokeType</a:t>
            </a:r>
            <a:r>
              <a:rPr lang="en-US" altLang="zh-CN" dirty="0"/>
              <a:t> is an </a:t>
            </a:r>
            <a:r>
              <a:rPr lang="en-US" altLang="zh-CN" dirty="0" err="1"/>
              <a:t>Enum</a:t>
            </a:r>
            <a:r>
              <a:rPr lang="en-US" altLang="zh-CN" dirty="0"/>
              <a:t>, it has three constants:</a:t>
            </a:r>
            <a:r>
              <a:rPr lang="zh-CN" altLang="en-US" dirty="0"/>
              <a:t> </a:t>
            </a:r>
            <a:r>
              <a:rPr lang="en-US" altLang="zh-CN" dirty="0"/>
              <a:t>CENTERED,</a:t>
            </a:r>
            <a:r>
              <a:rPr lang="zh-CN" altLang="en-US" dirty="0"/>
              <a:t> </a:t>
            </a:r>
            <a:r>
              <a:rPr lang="en-US" altLang="zh-CN" dirty="0"/>
              <a:t>INSIDE, OUTSIDE.</a:t>
            </a:r>
          </a:p>
        </p:txBody>
      </p:sp>
    </p:spTree>
    <p:extLst>
      <p:ext uri="{BB962C8B-B14F-4D97-AF65-F5344CB8AC3E}">
        <p14:creationId xmlns:p14="http://schemas.microsoft.com/office/powerpoint/2010/main" val="15088951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4A75B-EE0A-4773-A960-ADDA9DB9EA66}"/>
              </a:ext>
            </a:extLst>
          </p:cNvPr>
          <p:cNvSpPr>
            <a:spLocks noGrp="1"/>
          </p:cNvSpPr>
          <p:nvPr>
            <p:ph type="title"/>
          </p:nvPr>
        </p:nvSpPr>
        <p:spPr/>
        <p:txBody>
          <a:bodyPr/>
          <a:lstStyle/>
          <a:p>
            <a:r>
              <a:rPr lang="en-US" altLang="zh-CN" b="1" dirty="0">
                <a:solidFill>
                  <a:srgbClr val="FF0000"/>
                </a:solidFill>
              </a:rPr>
              <a:t>Line</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4D4859E3-680D-40AA-B0E8-B869634D1EE1}"/>
              </a:ext>
            </a:extLst>
          </p:cNvPr>
          <p:cNvSpPr>
            <a:spLocks noGrp="1"/>
          </p:cNvSpPr>
          <p:nvPr>
            <p:ph idx="1"/>
          </p:nvPr>
        </p:nvSpPr>
        <p:spPr/>
        <p:txBody>
          <a:bodyPr/>
          <a:lstStyle/>
          <a:p>
            <a:r>
              <a:rPr lang="en-US" altLang="zh-CN" dirty="0"/>
              <a:t>The most commonly used constructor of a </a:t>
            </a:r>
            <a:r>
              <a:rPr lang="en-US" altLang="zh-CN" b="1" dirty="0"/>
              <a:t>Line</a:t>
            </a:r>
            <a:r>
              <a:rPr lang="en-US" altLang="zh-CN" dirty="0"/>
              <a:t> object is:</a:t>
            </a:r>
          </a:p>
          <a:p>
            <a:pPr lvl="1"/>
            <a:r>
              <a:rPr lang="en-US" altLang="zh-CN" dirty="0"/>
              <a:t>Line(double </a:t>
            </a:r>
            <a:r>
              <a:rPr lang="en-US" altLang="zh-CN" dirty="0" err="1"/>
              <a:t>startX</a:t>
            </a:r>
            <a:r>
              <a:rPr lang="en-US" altLang="zh-CN" dirty="0"/>
              <a:t>, double </a:t>
            </a:r>
            <a:r>
              <a:rPr lang="en-US" altLang="zh-CN" dirty="0" err="1"/>
              <a:t>startY</a:t>
            </a:r>
            <a:r>
              <a:rPr lang="en-US" altLang="zh-CN" dirty="0"/>
              <a:t>, double </a:t>
            </a:r>
            <a:r>
              <a:rPr lang="en-US" altLang="zh-CN" dirty="0" err="1"/>
              <a:t>endX</a:t>
            </a:r>
            <a:r>
              <a:rPr lang="en-US" altLang="zh-CN" dirty="0"/>
              <a:t>, double </a:t>
            </a:r>
            <a:r>
              <a:rPr lang="en-US" altLang="zh-CN" dirty="0" err="1"/>
              <a:t>endY</a:t>
            </a:r>
            <a:r>
              <a:rPr lang="en-US" altLang="zh-CN" dirty="0"/>
              <a:t>)</a:t>
            </a:r>
          </a:p>
          <a:p>
            <a:r>
              <a:rPr lang="en-US" altLang="zh-CN" dirty="0"/>
              <a:t>Here, (</a:t>
            </a:r>
            <a:r>
              <a:rPr lang="en-US" altLang="zh-CN" i="1" dirty="0" err="1"/>
              <a:t>startX</a:t>
            </a:r>
            <a:r>
              <a:rPr lang="en-US" altLang="zh-CN" dirty="0"/>
              <a:t>, </a:t>
            </a:r>
            <a:r>
              <a:rPr lang="en-US" altLang="zh-CN" i="1" dirty="0" err="1"/>
              <a:t>startY</a:t>
            </a:r>
            <a:r>
              <a:rPr lang="en-US" altLang="zh-CN" dirty="0"/>
              <a:t>) is the starting coordinate of the line, and (</a:t>
            </a:r>
            <a:r>
              <a:rPr lang="en-US" altLang="zh-CN" i="1" dirty="0" err="1"/>
              <a:t>endX</a:t>
            </a:r>
            <a:r>
              <a:rPr lang="en-US" altLang="zh-CN" dirty="0"/>
              <a:t>, </a:t>
            </a:r>
            <a:r>
              <a:rPr lang="en-US" altLang="zh-CN" i="1" dirty="0" err="1"/>
              <a:t>endY</a:t>
            </a:r>
            <a:r>
              <a:rPr lang="en-US" altLang="zh-CN" dirty="0"/>
              <a:t>) is the ending axis of the line.</a:t>
            </a:r>
          </a:p>
          <a:p>
            <a:r>
              <a:rPr lang="en-US" altLang="zh-CN" dirty="0"/>
              <a:t>You can also specify the properties later by calling the following methods:</a:t>
            </a:r>
          </a:p>
          <a:p>
            <a:pPr lvl="1"/>
            <a:r>
              <a:rPr lang="en-US" altLang="zh-CN" dirty="0"/>
              <a:t>void </a:t>
            </a:r>
            <a:r>
              <a:rPr lang="en-US" altLang="zh-CN" dirty="0" err="1"/>
              <a:t>setStartX</a:t>
            </a:r>
            <a:r>
              <a:rPr lang="en-US" altLang="zh-CN" dirty="0"/>
              <a:t>(double value)</a:t>
            </a:r>
          </a:p>
          <a:p>
            <a:pPr lvl="1"/>
            <a:r>
              <a:rPr lang="en-US" altLang="zh-CN" dirty="0"/>
              <a:t>void </a:t>
            </a:r>
            <a:r>
              <a:rPr lang="en-US" altLang="zh-CN" dirty="0" err="1"/>
              <a:t>setStartY</a:t>
            </a:r>
            <a:r>
              <a:rPr lang="en-US" altLang="zh-CN" dirty="0"/>
              <a:t>(double value)</a:t>
            </a:r>
          </a:p>
          <a:p>
            <a:pPr lvl="1"/>
            <a:r>
              <a:rPr lang="en-US" altLang="zh-CN" dirty="0"/>
              <a:t>void </a:t>
            </a:r>
            <a:r>
              <a:rPr lang="en-US" altLang="zh-CN" dirty="0" err="1"/>
              <a:t>setEndX</a:t>
            </a:r>
            <a:r>
              <a:rPr lang="en-US" altLang="zh-CN" dirty="0"/>
              <a:t>(double value)</a:t>
            </a:r>
          </a:p>
          <a:p>
            <a:pPr lvl="1"/>
            <a:r>
              <a:rPr lang="en-US" altLang="zh-CN" dirty="0"/>
              <a:t>void </a:t>
            </a:r>
            <a:r>
              <a:rPr lang="en-US" altLang="zh-CN" dirty="0" err="1"/>
              <a:t>setEndY</a:t>
            </a:r>
            <a:r>
              <a:rPr lang="en-US" altLang="zh-CN" dirty="0"/>
              <a:t>(double value)</a:t>
            </a:r>
            <a:endParaRPr lang="zh-CN" altLang="en-US" dirty="0"/>
          </a:p>
        </p:txBody>
      </p:sp>
    </p:spTree>
    <p:extLst>
      <p:ext uri="{BB962C8B-B14F-4D97-AF65-F5344CB8AC3E}">
        <p14:creationId xmlns:p14="http://schemas.microsoft.com/office/powerpoint/2010/main" val="26710576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C3DFF-49F8-4D2B-8BE9-69D7DCE1F80D}"/>
              </a:ext>
            </a:extLst>
          </p:cNvPr>
          <p:cNvSpPr>
            <a:spLocks noGrp="1"/>
          </p:cNvSpPr>
          <p:nvPr>
            <p:ph type="title"/>
          </p:nvPr>
        </p:nvSpPr>
        <p:spPr/>
        <p:txBody>
          <a:bodyPr/>
          <a:lstStyle/>
          <a:p>
            <a:r>
              <a:rPr lang="en-US" altLang="zh-CN" b="1" dirty="0"/>
              <a:t>Rectangle</a:t>
            </a:r>
            <a:endParaRPr lang="zh-CN" altLang="en-US" b="1" dirty="0"/>
          </a:p>
        </p:txBody>
      </p:sp>
      <p:sp>
        <p:nvSpPr>
          <p:cNvPr id="3" name="内容占位符 2">
            <a:extLst>
              <a:ext uri="{FF2B5EF4-FFF2-40B4-BE49-F238E27FC236}">
                <a16:creationId xmlns:a16="http://schemas.microsoft.com/office/drawing/2014/main" id="{73DA9073-1035-4E91-B1D4-871490138973}"/>
              </a:ext>
            </a:extLst>
          </p:cNvPr>
          <p:cNvSpPr>
            <a:spLocks noGrp="1"/>
          </p:cNvSpPr>
          <p:nvPr>
            <p:ph idx="1"/>
          </p:nvPr>
        </p:nvSpPr>
        <p:spPr/>
        <p:txBody>
          <a:bodyPr/>
          <a:lstStyle/>
          <a:p>
            <a:r>
              <a:rPr lang="en-US" altLang="zh-CN" dirty="0"/>
              <a:t>The most commonly used constructor is:</a:t>
            </a:r>
          </a:p>
          <a:p>
            <a:pPr lvl="1"/>
            <a:r>
              <a:rPr lang="en-US" altLang="zh-CN" dirty="0"/>
              <a:t>Rectangle(double x, double y, double width, double height)</a:t>
            </a:r>
          </a:p>
          <a:p>
            <a:r>
              <a:rPr lang="en-US" altLang="zh-CN" dirty="0"/>
              <a:t>Here, (</a:t>
            </a:r>
            <a:r>
              <a:rPr lang="en-US" altLang="zh-CN" dirty="0" err="1"/>
              <a:t>x,y</a:t>
            </a:r>
            <a:r>
              <a:rPr lang="en-US" altLang="zh-CN" dirty="0"/>
              <a:t>) is the upper-left coordinate of the rectangle, </a:t>
            </a:r>
            <a:r>
              <a:rPr lang="en-US" altLang="zh-CN" i="1" dirty="0"/>
              <a:t>width</a:t>
            </a:r>
            <a:r>
              <a:rPr lang="en-US" altLang="zh-CN" dirty="0"/>
              <a:t> and </a:t>
            </a:r>
            <a:r>
              <a:rPr lang="en-US" altLang="zh-CN" i="1" dirty="0"/>
              <a:t>height</a:t>
            </a:r>
            <a:r>
              <a:rPr lang="en-US" altLang="zh-CN" dirty="0"/>
              <a:t> are for their meaning.</a:t>
            </a:r>
            <a:endParaRPr lang="zh-CN" altLang="en-US" dirty="0"/>
          </a:p>
        </p:txBody>
      </p:sp>
    </p:spTree>
    <p:extLst>
      <p:ext uri="{BB962C8B-B14F-4D97-AF65-F5344CB8AC3E}">
        <p14:creationId xmlns:p14="http://schemas.microsoft.com/office/powerpoint/2010/main" val="39896665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664E1-60A5-4B0E-BCB1-EC0987A5FA54}"/>
              </a:ext>
            </a:extLst>
          </p:cNvPr>
          <p:cNvSpPr>
            <a:spLocks noGrp="1"/>
          </p:cNvSpPr>
          <p:nvPr>
            <p:ph type="title"/>
          </p:nvPr>
        </p:nvSpPr>
        <p:spPr/>
        <p:txBody>
          <a:bodyPr/>
          <a:lstStyle/>
          <a:p>
            <a:r>
              <a:rPr lang="en-US" altLang="zh-CN" b="1" dirty="0">
                <a:solidFill>
                  <a:srgbClr val="FF0000"/>
                </a:solidFill>
              </a:rPr>
              <a:t>Circle</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8D85CBE8-CE13-46EE-8611-57DDED3CA1EC}"/>
              </a:ext>
            </a:extLst>
          </p:cNvPr>
          <p:cNvSpPr>
            <a:spLocks noGrp="1"/>
          </p:cNvSpPr>
          <p:nvPr>
            <p:ph idx="1"/>
          </p:nvPr>
        </p:nvSpPr>
        <p:spPr/>
        <p:txBody>
          <a:bodyPr/>
          <a:lstStyle/>
          <a:p>
            <a:r>
              <a:rPr lang="en-US" altLang="zh-CN" dirty="0"/>
              <a:t>The most commonly used constructor is:</a:t>
            </a:r>
          </a:p>
          <a:p>
            <a:pPr lvl="1"/>
            <a:r>
              <a:rPr lang="en-US" altLang="zh-CN" dirty="0"/>
              <a:t>Circle</a:t>
            </a:r>
            <a:r>
              <a:rPr lang="fr-FR" altLang="zh-CN" dirty="0"/>
              <a:t>(double centerX, double centerY, double radius)</a:t>
            </a:r>
          </a:p>
          <a:p>
            <a:r>
              <a:rPr lang="en-US" altLang="zh-CN" dirty="0"/>
              <a:t>Here, (</a:t>
            </a:r>
            <a:r>
              <a:rPr lang="en-US" altLang="zh-CN" dirty="0" err="1"/>
              <a:t>centerX</a:t>
            </a:r>
            <a:r>
              <a:rPr lang="en-US" altLang="zh-CN" dirty="0"/>
              <a:t>, </a:t>
            </a:r>
            <a:r>
              <a:rPr lang="en-US" altLang="zh-CN" dirty="0" err="1"/>
              <a:t>centerY</a:t>
            </a:r>
            <a:r>
              <a:rPr lang="en-US" altLang="zh-CN" dirty="0"/>
              <a:t>) is the coordinate of center, and </a:t>
            </a:r>
            <a:r>
              <a:rPr lang="en-US" altLang="zh-CN" i="1" dirty="0"/>
              <a:t>radius</a:t>
            </a:r>
            <a:r>
              <a:rPr lang="en-US" altLang="zh-CN" dirty="0"/>
              <a:t> is for the radius of circle.</a:t>
            </a:r>
            <a:endParaRPr lang="zh-CN" altLang="en-US" dirty="0"/>
          </a:p>
        </p:txBody>
      </p:sp>
    </p:spTree>
    <p:extLst>
      <p:ext uri="{BB962C8B-B14F-4D97-AF65-F5344CB8AC3E}">
        <p14:creationId xmlns:p14="http://schemas.microsoft.com/office/powerpoint/2010/main" val="8757489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BD0F17-C2FC-4158-AF19-8668F93C551F}"/>
              </a:ext>
            </a:extLst>
          </p:cNvPr>
          <p:cNvSpPr>
            <a:spLocks noGrp="1"/>
          </p:cNvSpPr>
          <p:nvPr>
            <p:ph type="title"/>
          </p:nvPr>
        </p:nvSpPr>
        <p:spPr/>
        <p:txBody>
          <a:bodyPr/>
          <a:lstStyle/>
          <a:p>
            <a:r>
              <a:rPr lang="en-US" altLang="zh-CN" b="1" dirty="0">
                <a:solidFill>
                  <a:srgbClr val="FF0000"/>
                </a:solidFill>
              </a:rPr>
              <a:t>Polygon</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355B14AE-8687-4B43-B2D0-F34E445FBC84}"/>
              </a:ext>
            </a:extLst>
          </p:cNvPr>
          <p:cNvSpPr>
            <a:spLocks noGrp="1"/>
          </p:cNvSpPr>
          <p:nvPr>
            <p:ph idx="1"/>
          </p:nvPr>
        </p:nvSpPr>
        <p:spPr/>
        <p:txBody>
          <a:bodyPr/>
          <a:lstStyle/>
          <a:p>
            <a:r>
              <a:rPr lang="en-US" altLang="zh-CN" dirty="0"/>
              <a:t>A polygon consists of pointers that forms its vertices. You can directly create an empty instance of </a:t>
            </a:r>
            <a:r>
              <a:rPr lang="en-US" altLang="zh-CN" b="1" dirty="0"/>
              <a:t>Polygon</a:t>
            </a:r>
            <a:r>
              <a:rPr lang="en-US" altLang="zh-CN" dirty="0"/>
              <a:t>:</a:t>
            </a:r>
          </a:p>
          <a:p>
            <a:pPr lvl="1"/>
            <a:r>
              <a:rPr lang="en-US" altLang="zh-CN" dirty="0"/>
              <a:t>Polygon p = new Polygon();</a:t>
            </a:r>
          </a:p>
          <a:p>
            <a:r>
              <a:rPr lang="en-US" altLang="zh-CN" dirty="0"/>
              <a:t>Then, add the vertices in the form of </a:t>
            </a:r>
            <a:r>
              <a:rPr lang="en-US" altLang="zh-CN" b="1" dirty="0"/>
              <a:t>Double</a:t>
            </a:r>
            <a:r>
              <a:rPr lang="en-US" altLang="zh-CN" dirty="0"/>
              <a:t>[] array.</a:t>
            </a:r>
          </a:p>
          <a:p>
            <a:pPr lvl="1"/>
            <a:r>
              <a:rPr lang="en-US" altLang="zh-CN" dirty="0" err="1"/>
              <a:t>p.getPoints.addAll</a:t>
            </a:r>
            <a:r>
              <a:rPr lang="en-US" altLang="zh-CN" dirty="0"/>
              <a:t>(new Double[]{</a:t>
            </a:r>
          </a:p>
          <a:p>
            <a:pPr lvl="1"/>
            <a:r>
              <a:rPr lang="en-US" altLang="zh-CN" dirty="0"/>
              <a:t>    200.0, 100.0,</a:t>
            </a:r>
          </a:p>
          <a:p>
            <a:pPr lvl="1"/>
            <a:r>
              <a:rPr lang="en-US" altLang="zh-CN" dirty="0"/>
              <a:t>    100.0, 200.0,</a:t>
            </a:r>
          </a:p>
          <a:p>
            <a:pPr lvl="1"/>
            <a:r>
              <a:rPr lang="en-US" altLang="zh-CN" dirty="0"/>
              <a:t>    300.0, 200.0</a:t>
            </a:r>
          </a:p>
          <a:p>
            <a:pPr lvl="1"/>
            <a:r>
              <a:rPr lang="en-US" altLang="zh-CN" dirty="0"/>
              <a:t>});</a:t>
            </a:r>
            <a:endParaRPr lang="zh-CN" altLang="en-US" dirty="0"/>
          </a:p>
        </p:txBody>
      </p:sp>
    </p:spTree>
    <p:extLst>
      <p:ext uri="{BB962C8B-B14F-4D97-AF65-F5344CB8AC3E}">
        <p14:creationId xmlns:p14="http://schemas.microsoft.com/office/powerpoint/2010/main" val="28538915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66178-610A-4153-A09D-F421BAA5ABD0}"/>
              </a:ext>
            </a:extLst>
          </p:cNvPr>
          <p:cNvSpPr>
            <a:spLocks noGrp="1"/>
          </p:cNvSpPr>
          <p:nvPr>
            <p:ph type="title"/>
          </p:nvPr>
        </p:nvSpPr>
        <p:spPr/>
        <p:txBody>
          <a:bodyPr/>
          <a:lstStyle/>
          <a:p>
            <a:r>
              <a:rPr lang="en-US" altLang="zh-CN" b="1" dirty="0">
                <a:solidFill>
                  <a:srgbClr val="FF0000"/>
                </a:solidFill>
              </a:rPr>
              <a:t>The Group Node</a:t>
            </a:r>
            <a:endParaRPr lang="zh-CN" altLang="en-US" b="1" dirty="0">
              <a:solidFill>
                <a:srgbClr val="FF0000"/>
              </a:solidFill>
            </a:endParaRPr>
          </a:p>
        </p:txBody>
      </p:sp>
      <p:sp>
        <p:nvSpPr>
          <p:cNvPr id="3" name="内容占位符 2">
            <a:extLst>
              <a:ext uri="{FF2B5EF4-FFF2-40B4-BE49-F238E27FC236}">
                <a16:creationId xmlns:a16="http://schemas.microsoft.com/office/drawing/2014/main" id="{696E20FA-D9F4-4496-A1C4-67DC3B62CEE5}"/>
              </a:ext>
            </a:extLst>
          </p:cNvPr>
          <p:cNvSpPr>
            <a:spLocks noGrp="1"/>
          </p:cNvSpPr>
          <p:nvPr>
            <p:ph idx="1"/>
          </p:nvPr>
        </p:nvSpPr>
        <p:spPr/>
        <p:txBody>
          <a:bodyPr/>
          <a:lstStyle/>
          <a:p>
            <a:r>
              <a:rPr lang="en-US" altLang="zh-CN" dirty="0"/>
              <a:t>A </a:t>
            </a:r>
            <a:r>
              <a:rPr lang="en-US" altLang="zh-CN" b="1" dirty="0"/>
              <a:t>Group</a:t>
            </a:r>
            <a:r>
              <a:rPr lang="en-US" altLang="zh-CN" dirty="0"/>
              <a:t> node contains an </a:t>
            </a:r>
            <a:r>
              <a:rPr lang="en-US" altLang="zh-CN" dirty="0" err="1"/>
              <a:t>ObservableList</a:t>
            </a:r>
            <a:r>
              <a:rPr lang="en-US" altLang="zh-CN" dirty="0"/>
              <a:t> of children that are rendered in order whenever this node is rendered.</a:t>
            </a:r>
          </a:p>
          <a:p>
            <a:r>
              <a:rPr lang="en-US" altLang="zh-CN" dirty="0"/>
              <a:t>A </a:t>
            </a:r>
            <a:r>
              <a:rPr lang="en-US" altLang="zh-CN" b="1" dirty="0"/>
              <a:t>Group</a:t>
            </a:r>
            <a:r>
              <a:rPr lang="en-US" altLang="zh-CN" dirty="0"/>
              <a:t> will take on the collective bounds of its children and is not directly resizable.</a:t>
            </a:r>
            <a:endParaRPr lang="zh-CN" altLang="en-US" dirty="0"/>
          </a:p>
        </p:txBody>
      </p:sp>
    </p:spTree>
    <p:extLst>
      <p:ext uri="{BB962C8B-B14F-4D97-AF65-F5344CB8AC3E}">
        <p14:creationId xmlns:p14="http://schemas.microsoft.com/office/powerpoint/2010/main" val="1137495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53A02C-3E12-455A-B976-757A038B3826}"/>
              </a:ext>
            </a:extLst>
          </p:cNvPr>
          <p:cNvSpPr/>
          <p:nvPr/>
        </p:nvSpPr>
        <p:spPr>
          <a:xfrm>
            <a:off x="815927" y="0"/>
            <a:ext cx="8328073" cy="7232749"/>
          </a:xfrm>
          <a:prstGeom prst="rect">
            <a:avLst/>
          </a:prstGeom>
        </p:spPr>
        <p:txBody>
          <a:bodyPr wrap="square">
            <a:spAutoFit/>
          </a:bodyPr>
          <a:lstStyle/>
          <a:p>
            <a:r>
              <a:rPr lang="en-US" altLang="zh-CN" sz="1600" b="1" dirty="0">
                <a:solidFill>
                  <a:srgbClr val="7F0055"/>
                </a:solidFill>
                <a:latin typeface="Calibri" panose="020F0502020204030204" pitchFamily="34" charset="0"/>
              </a:rPr>
              <a:t>public</a:t>
            </a:r>
            <a:r>
              <a:rPr lang="en-US" altLang="zh-CN" sz="1600" b="1" dirty="0">
                <a:solidFill>
                  <a:srgbClr val="000000"/>
                </a:solidFill>
                <a:latin typeface="Calibri" panose="020F0502020204030204" pitchFamily="34" charset="0"/>
              </a:rPr>
              <a:t> </a:t>
            </a:r>
            <a:r>
              <a:rPr lang="en-US" altLang="zh-CN" sz="1600" b="1" dirty="0">
                <a:solidFill>
                  <a:srgbClr val="7F0055"/>
                </a:solidFill>
                <a:latin typeface="Calibri" panose="020F0502020204030204" pitchFamily="34" charset="0"/>
              </a:rPr>
              <a:t>void</a:t>
            </a:r>
            <a:r>
              <a:rPr lang="en-US" altLang="zh-CN" sz="1600" b="1" dirty="0">
                <a:solidFill>
                  <a:srgbClr val="000000"/>
                </a:solidFill>
                <a:latin typeface="Calibri" panose="020F0502020204030204" pitchFamily="34" charset="0"/>
              </a:rPr>
              <a:t> start(Stage </a:t>
            </a:r>
            <a:r>
              <a:rPr lang="en-US" altLang="zh-CN" sz="1600" b="1" dirty="0" err="1">
                <a:solidFill>
                  <a:srgbClr val="6A3E3E"/>
                </a:solidFill>
                <a:latin typeface="Calibri" panose="020F0502020204030204" pitchFamily="34" charset="0"/>
              </a:rPr>
              <a:t>primaryStage</a:t>
            </a:r>
            <a:r>
              <a:rPr lang="en-US" altLang="zh-CN" sz="1600" b="1" dirty="0">
                <a:solidFill>
                  <a:srgbClr val="000000"/>
                </a:solidFill>
                <a:latin typeface="Calibri" panose="020F0502020204030204" pitchFamily="34" charset="0"/>
              </a:rPr>
              <a:t>) {</a:t>
            </a:r>
          </a:p>
          <a:p>
            <a:r>
              <a:rPr lang="en-US" altLang="zh-CN" sz="1600" dirty="0">
                <a:solidFill>
                  <a:srgbClr val="000000"/>
                </a:solidFill>
                <a:latin typeface="Calibri" panose="020F0502020204030204" pitchFamily="34" charset="0"/>
              </a:rPr>
              <a:t>  Group </a:t>
            </a:r>
            <a:r>
              <a:rPr lang="en-US" altLang="zh-CN" sz="1600" dirty="0">
                <a:solidFill>
                  <a:srgbClr val="6A3E3E"/>
                </a:solidFill>
                <a:latin typeface="Calibri" panose="020F0502020204030204" pitchFamily="34" charset="0"/>
              </a:rPr>
              <a:t>root</a:t>
            </a:r>
            <a:r>
              <a:rPr lang="en-US" altLang="zh-CN" sz="1600" dirty="0">
                <a:solidFill>
                  <a:srgbClr val="000000"/>
                </a:solidFill>
                <a:latin typeface="Calibri" panose="020F0502020204030204" pitchFamily="34" charset="0"/>
              </a:rPr>
              <a:t> = </a:t>
            </a:r>
            <a:r>
              <a:rPr lang="en-US" altLang="zh-CN" sz="1600" b="1" dirty="0">
                <a:solidFill>
                  <a:srgbClr val="7F0055"/>
                </a:solidFill>
                <a:latin typeface="Calibri" panose="020F0502020204030204" pitchFamily="34" charset="0"/>
              </a:rPr>
              <a:t>new</a:t>
            </a:r>
            <a:r>
              <a:rPr lang="en-US" altLang="zh-CN" sz="1600" b="1" dirty="0">
                <a:solidFill>
                  <a:srgbClr val="000000"/>
                </a:solidFill>
                <a:latin typeface="Calibri" panose="020F0502020204030204" pitchFamily="34" charset="0"/>
              </a:rPr>
              <a:t> Group();</a:t>
            </a:r>
          </a:p>
          <a:p>
            <a:r>
              <a:rPr lang="en-US" altLang="zh-CN" sz="1600" dirty="0">
                <a:solidFill>
                  <a:srgbClr val="000000"/>
                </a:solidFill>
                <a:latin typeface="Calibri" panose="020F0502020204030204" pitchFamily="34" charset="0"/>
              </a:rPr>
              <a:t>  Scene </a:t>
            </a:r>
            <a:r>
              <a:rPr lang="en-US" altLang="zh-CN" sz="1600" dirty="0" err="1">
                <a:solidFill>
                  <a:srgbClr val="6A3E3E"/>
                </a:solidFill>
                <a:latin typeface="Calibri" panose="020F0502020204030204" pitchFamily="34" charset="0"/>
              </a:rPr>
              <a:t>scene</a:t>
            </a:r>
            <a:r>
              <a:rPr lang="en-US" altLang="zh-CN" sz="1600" dirty="0">
                <a:solidFill>
                  <a:srgbClr val="000000"/>
                </a:solidFill>
                <a:latin typeface="Calibri" panose="020F0502020204030204" pitchFamily="34" charset="0"/>
              </a:rPr>
              <a:t> = </a:t>
            </a:r>
            <a:r>
              <a:rPr lang="en-US" altLang="zh-CN" sz="1600" b="1" dirty="0">
                <a:solidFill>
                  <a:srgbClr val="7F0055"/>
                </a:solidFill>
                <a:latin typeface="Calibri" panose="020F0502020204030204" pitchFamily="34" charset="0"/>
              </a:rPr>
              <a:t>new</a:t>
            </a:r>
            <a:r>
              <a:rPr lang="en-US" altLang="zh-CN" sz="1600" b="1" dirty="0">
                <a:solidFill>
                  <a:srgbClr val="000000"/>
                </a:solidFill>
                <a:latin typeface="Calibri" panose="020F0502020204030204" pitchFamily="34" charset="0"/>
              </a:rPr>
              <a:t> Scene(</a:t>
            </a:r>
            <a:r>
              <a:rPr lang="en-US" altLang="zh-CN" sz="1600" b="1" dirty="0">
                <a:solidFill>
                  <a:srgbClr val="6A3E3E"/>
                </a:solidFill>
                <a:latin typeface="Calibri" panose="020F0502020204030204" pitchFamily="34" charset="0"/>
              </a:rPr>
              <a:t>root</a:t>
            </a:r>
            <a:r>
              <a:rPr lang="en-US" altLang="zh-CN" sz="1600" b="1" dirty="0">
                <a:solidFill>
                  <a:srgbClr val="000000"/>
                </a:solidFill>
                <a:latin typeface="Calibri" panose="020F0502020204030204" pitchFamily="34" charset="0"/>
              </a:rPr>
              <a:t>, 800, 600, </a:t>
            </a:r>
            <a:r>
              <a:rPr lang="en-US" altLang="zh-CN" sz="1600" b="1" dirty="0" err="1">
                <a:solidFill>
                  <a:srgbClr val="000000"/>
                </a:solidFill>
                <a:latin typeface="Calibri" panose="020F0502020204030204" pitchFamily="34" charset="0"/>
              </a:rPr>
              <a:t>Color.</a:t>
            </a:r>
            <a:r>
              <a:rPr lang="en-US" altLang="zh-CN" sz="1600" b="1" i="1" dirty="0" err="1">
                <a:solidFill>
                  <a:srgbClr val="0000C0"/>
                </a:solidFill>
                <a:latin typeface="Calibri" panose="020F0502020204030204" pitchFamily="34" charset="0"/>
              </a:rPr>
              <a:t>BLACK</a:t>
            </a:r>
            <a:r>
              <a:rPr lang="en-US" altLang="zh-CN" sz="1600" b="1" i="1"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primaryStage</a:t>
            </a:r>
            <a:r>
              <a:rPr lang="en-US" altLang="zh-CN" sz="1600" dirty="0" err="1">
                <a:solidFill>
                  <a:srgbClr val="000000"/>
                </a:solidFill>
                <a:latin typeface="Calibri" panose="020F0502020204030204" pitchFamily="34" charset="0"/>
              </a:rPr>
              <a:t>.setScene</a:t>
            </a:r>
            <a:r>
              <a:rPr lang="en-US" altLang="zh-CN" sz="1600" dirty="0">
                <a:solidFill>
                  <a:srgbClr val="000000"/>
                </a:solidFill>
                <a:latin typeface="Calibri" panose="020F0502020204030204" pitchFamily="34" charset="0"/>
              </a:rPr>
              <a:t>(</a:t>
            </a:r>
            <a:r>
              <a:rPr lang="en-US" altLang="zh-CN" sz="1600" dirty="0">
                <a:solidFill>
                  <a:srgbClr val="6A3E3E"/>
                </a:solidFill>
                <a:latin typeface="Calibri" panose="020F0502020204030204" pitchFamily="34" charset="0"/>
              </a:rPr>
              <a:t>scene</a:t>
            </a:r>
            <a:r>
              <a:rPr lang="en-US" altLang="zh-CN" sz="1600"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  Rectangle </a:t>
            </a:r>
            <a:r>
              <a:rPr lang="en-US" altLang="zh-CN" sz="1600" dirty="0" err="1">
                <a:solidFill>
                  <a:srgbClr val="6A3E3E"/>
                </a:solidFill>
                <a:latin typeface="Calibri" panose="020F0502020204030204" pitchFamily="34" charset="0"/>
              </a:rPr>
              <a:t>rect</a:t>
            </a:r>
            <a:r>
              <a:rPr lang="en-US" altLang="zh-CN" sz="1600" dirty="0">
                <a:solidFill>
                  <a:srgbClr val="000000"/>
                </a:solidFill>
                <a:latin typeface="Calibri" panose="020F0502020204030204" pitchFamily="34" charset="0"/>
              </a:rPr>
              <a:t> = </a:t>
            </a:r>
            <a:r>
              <a:rPr lang="en-US" altLang="zh-CN" sz="1600" b="1" dirty="0">
                <a:solidFill>
                  <a:srgbClr val="7F0055"/>
                </a:solidFill>
                <a:latin typeface="Calibri" panose="020F0502020204030204" pitchFamily="34" charset="0"/>
              </a:rPr>
              <a:t>new</a:t>
            </a:r>
            <a:r>
              <a:rPr lang="en-US" altLang="zh-CN" sz="1600" b="1" dirty="0">
                <a:solidFill>
                  <a:srgbClr val="000000"/>
                </a:solidFill>
                <a:latin typeface="Calibri" panose="020F0502020204030204" pitchFamily="34" charset="0"/>
              </a:rPr>
              <a:t> Rectangle(100,100,100,100);</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rect</a:t>
            </a:r>
            <a:r>
              <a:rPr lang="en-US" altLang="zh-CN" sz="1600" dirty="0" err="1">
                <a:solidFill>
                  <a:srgbClr val="000000"/>
                </a:solidFill>
                <a:latin typeface="Calibri" panose="020F0502020204030204" pitchFamily="34" charset="0"/>
              </a:rPr>
              <a:t>.setFill</a:t>
            </a:r>
            <a:r>
              <a:rPr lang="en-US" altLang="zh-CN" sz="1600" dirty="0">
                <a:solidFill>
                  <a:srgbClr val="000000"/>
                </a:solidFill>
                <a:latin typeface="Calibri" panose="020F0502020204030204" pitchFamily="34" charset="0"/>
              </a:rPr>
              <a:t>(</a:t>
            </a:r>
            <a:r>
              <a:rPr lang="en-US" altLang="zh-CN" sz="1600" dirty="0" err="1">
                <a:solidFill>
                  <a:srgbClr val="000000"/>
                </a:solidFill>
                <a:latin typeface="Calibri" panose="020F0502020204030204" pitchFamily="34" charset="0"/>
              </a:rPr>
              <a:t>Color.</a:t>
            </a:r>
            <a:r>
              <a:rPr lang="en-US" altLang="zh-CN" sz="1600" b="1" i="1" dirty="0" err="1">
                <a:solidFill>
                  <a:srgbClr val="0000C0"/>
                </a:solidFill>
                <a:latin typeface="Calibri" panose="020F0502020204030204" pitchFamily="34" charset="0"/>
              </a:rPr>
              <a:t>RED</a:t>
            </a:r>
            <a:r>
              <a:rPr lang="en-US" altLang="zh-CN" sz="1600" b="1" i="1"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rect</a:t>
            </a:r>
            <a:r>
              <a:rPr lang="en-US" altLang="zh-CN" sz="1600" dirty="0" err="1">
                <a:solidFill>
                  <a:srgbClr val="000000"/>
                </a:solidFill>
                <a:latin typeface="Calibri" panose="020F0502020204030204" pitchFamily="34" charset="0"/>
              </a:rPr>
              <a:t>.setStroke</a:t>
            </a:r>
            <a:r>
              <a:rPr lang="en-US" altLang="zh-CN" sz="1600" dirty="0">
                <a:solidFill>
                  <a:srgbClr val="000000"/>
                </a:solidFill>
                <a:latin typeface="Calibri" panose="020F0502020204030204" pitchFamily="34" charset="0"/>
              </a:rPr>
              <a:t>(</a:t>
            </a:r>
            <a:r>
              <a:rPr lang="en-US" altLang="zh-CN" sz="1600" dirty="0" err="1">
                <a:solidFill>
                  <a:srgbClr val="000000"/>
                </a:solidFill>
                <a:latin typeface="Calibri" panose="020F0502020204030204" pitchFamily="34" charset="0"/>
              </a:rPr>
              <a:t>Color.</a:t>
            </a:r>
            <a:r>
              <a:rPr lang="en-US" altLang="zh-CN" sz="1600" b="1" i="1" dirty="0" err="1">
                <a:solidFill>
                  <a:srgbClr val="0000C0"/>
                </a:solidFill>
                <a:latin typeface="Calibri" panose="020F0502020204030204" pitchFamily="34" charset="0"/>
              </a:rPr>
              <a:t>BLUE</a:t>
            </a:r>
            <a:r>
              <a:rPr lang="en-US" altLang="zh-CN" sz="1600" b="1" i="1"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rect</a:t>
            </a:r>
            <a:r>
              <a:rPr lang="en-US" altLang="zh-CN" sz="1600" dirty="0" err="1">
                <a:solidFill>
                  <a:srgbClr val="000000"/>
                </a:solidFill>
                <a:latin typeface="Calibri" panose="020F0502020204030204" pitchFamily="34" charset="0"/>
              </a:rPr>
              <a:t>.setStrokeType</a:t>
            </a:r>
            <a:r>
              <a:rPr lang="en-US" altLang="zh-CN" sz="1600" dirty="0">
                <a:solidFill>
                  <a:srgbClr val="000000"/>
                </a:solidFill>
                <a:latin typeface="Calibri" panose="020F0502020204030204" pitchFamily="34" charset="0"/>
              </a:rPr>
              <a:t>(</a:t>
            </a:r>
            <a:r>
              <a:rPr lang="en-US" altLang="zh-CN" sz="1600" dirty="0" err="1">
                <a:solidFill>
                  <a:srgbClr val="000000"/>
                </a:solidFill>
                <a:latin typeface="Calibri" panose="020F0502020204030204" pitchFamily="34" charset="0"/>
              </a:rPr>
              <a:t>StrokeType.</a:t>
            </a:r>
            <a:r>
              <a:rPr lang="en-US" altLang="zh-CN" sz="1600" b="1" i="1" dirty="0" err="1">
                <a:solidFill>
                  <a:srgbClr val="0000C0"/>
                </a:solidFill>
                <a:latin typeface="Calibri" panose="020F0502020204030204" pitchFamily="34" charset="0"/>
              </a:rPr>
              <a:t>CENTERED</a:t>
            </a:r>
            <a:r>
              <a:rPr lang="en-US" altLang="zh-CN" sz="1600" b="1" i="1"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rect</a:t>
            </a:r>
            <a:r>
              <a:rPr lang="en-US" altLang="zh-CN" sz="1600" dirty="0" err="1">
                <a:solidFill>
                  <a:srgbClr val="000000"/>
                </a:solidFill>
                <a:latin typeface="Calibri" panose="020F0502020204030204" pitchFamily="34" charset="0"/>
              </a:rPr>
              <a:t>.setStrokeWidth</a:t>
            </a:r>
            <a:r>
              <a:rPr lang="en-US" altLang="zh-CN" sz="1600" dirty="0">
                <a:solidFill>
                  <a:srgbClr val="000000"/>
                </a:solidFill>
                <a:latin typeface="Calibri" panose="020F0502020204030204" pitchFamily="34" charset="0"/>
              </a:rPr>
              <a:t>(20);</a:t>
            </a:r>
          </a:p>
          <a:p>
            <a:r>
              <a:rPr lang="fr-FR" altLang="zh-CN" sz="1600" dirty="0">
                <a:solidFill>
                  <a:srgbClr val="000000"/>
                </a:solidFill>
                <a:latin typeface="Calibri" panose="020F0502020204030204" pitchFamily="34" charset="0"/>
              </a:rPr>
              <a:t>  Circle </a:t>
            </a:r>
            <a:r>
              <a:rPr lang="fr-FR" altLang="zh-CN" sz="1600" dirty="0">
                <a:solidFill>
                  <a:srgbClr val="6A3E3E"/>
                </a:solidFill>
                <a:latin typeface="Calibri" panose="020F0502020204030204" pitchFamily="34" charset="0"/>
              </a:rPr>
              <a:t>circle</a:t>
            </a:r>
            <a:r>
              <a:rPr lang="fr-FR" altLang="zh-CN" sz="1600" dirty="0">
                <a:solidFill>
                  <a:srgbClr val="000000"/>
                </a:solidFill>
                <a:latin typeface="Calibri" panose="020F0502020204030204" pitchFamily="34" charset="0"/>
              </a:rPr>
              <a:t> = </a:t>
            </a:r>
            <a:r>
              <a:rPr lang="fr-FR" altLang="zh-CN" sz="1600" b="1" dirty="0">
                <a:solidFill>
                  <a:srgbClr val="7F0055"/>
                </a:solidFill>
                <a:latin typeface="Calibri" panose="020F0502020204030204" pitchFamily="34" charset="0"/>
              </a:rPr>
              <a:t>new</a:t>
            </a:r>
            <a:r>
              <a:rPr lang="fr-FR" altLang="zh-CN" sz="1600" b="1" dirty="0">
                <a:solidFill>
                  <a:srgbClr val="000000"/>
                </a:solidFill>
                <a:latin typeface="Calibri" panose="020F0502020204030204" pitchFamily="34" charset="0"/>
              </a:rPr>
              <a:t> Circle(350,150,100);</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circle</a:t>
            </a:r>
            <a:r>
              <a:rPr lang="en-US" altLang="zh-CN" sz="1600" dirty="0" err="1">
                <a:solidFill>
                  <a:srgbClr val="000000"/>
                </a:solidFill>
                <a:latin typeface="Calibri" panose="020F0502020204030204" pitchFamily="34" charset="0"/>
              </a:rPr>
              <a:t>.setFill</a:t>
            </a:r>
            <a:r>
              <a:rPr lang="en-US" altLang="zh-CN" sz="1600" dirty="0">
                <a:solidFill>
                  <a:srgbClr val="000000"/>
                </a:solidFill>
                <a:latin typeface="Calibri" panose="020F0502020204030204" pitchFamily="34" charset="0"/>
              </a:rPr>
              <a:t>(</a:t>
            </a:r>
            <a:r>
              <a:rPr lang="en-US" altLang="zh-CN" sz="1600" dirty="0" err="1">
                <a:solidFill>
                  <a:srgbClr val="000000"/>
                </a:solidFill>
                <a:latin typeface="Calibri" panose="020F0502020204030204" pitchFamily="34" charset="0"/>
              </a:rPr>
              <a:t>Color.</a:t>
            </a:r>
            <a:r>
              <a:rPr lang="en-US" altLang="zh-CN" sz="1600" b="1" i="1" dirty="0" err="1">
                <a:solidFill>
                  <a:srgbClr val="0000C0"/>
                </a:solidFill>
                <a:latin typeface="Calibri" panose="020F0502020204030204" pitchFamily="34" charset="0"/>
              </a:rPr>
              <a:t>RED</a:t>
            </a:r>
            <a:r>
              <a:rPr lang="en-US" altLang="zh-CN" sz="1600" b="1" i="1"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circle</a:t>
            </a:r>
            <a:r>
              <a:rPr lang="en-US" altLang="zh-CN" sz="1600" dirty="0" err="1">
                <a:solidFill>
                  <a:srgbClr val="000000"/>
                </a:solidFill>
                <a:latin typeface="Calibri" panose="020F0502020204030204" pitchFamily="34" charset="0"/>
              </a:rPr>
              <a:t>.setStroke</a:t>
            </a:r>
            <a:r>
              <a:rPr lang="en-US" altLang="zh-CN" sz="1600" dirty="0">
                <a:solidFill>
                  <a:srgbClr val="000000"/>
                </a:solidFill>
                <a:latin typeface="Calibri" panose="020F0502020204030204" pitchFamily="34" charset="0"/>
              </a:rPr>
              <a:t>(</a:t>
            </a:r>
            <a:r>
              <a:rPr lang="en-US" altLang="zh-CN" sz="1600" dirty="0" err="1">
                <a:solidFill>
                  <a:srgbClr val="000000"/>
                </a:solidFill>
                <a:latin typeface="Calibri" panose="020F0502020204030204" pitchFamily="34" charset="0"/>
              </a:rPr>
              <a:t>Color.</a:t>
            </a:r>
            <a:r>
              <a:rPr lang="en-US" altLang="zh-CN" sz="1600" b="1" i="1" dirty="0" err="1">
                <a:solidFill>
                  <a:srgbClr val="0000C0"/>
                </a:solidFill>
                <a:latin typeface="Calibri" panose="020F0502020204030204" pitchFamily="34" charset="0"/>
              </a:rPr>
              <a:t>BLUE</a:t>
            </a:r>
            <a:r>
              <a:rPr lang="en-US" altLang="zh-CN" sz="1600" b="1" i="1"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circle</a:t>
            </a:r>
            <a:r>
              <a:rPr lang="en-US" altLang="zh-CN" sz="1600" dirty="0" err="1">
                <a:solidFill>
                  <a:srgbClr val="000000"/>
                </a:solidFill>
                <a:latin typeface="Calibri" panose="020F0502020204030204" pitchFamily="34" charset="0"/>
              </a:rPr>
              <a:t>.setStrokeType</a:t>
            </a:r>
            <a:r>
              <a:rPr lang="en-US" altLang="zh-CN" sz="1600" dirty="0">
                <a:solidFill>
                  <a:srgbClr val="000000"/>
                </a:solidFill>
                <a:latin typeface="Calibri" panose="020F0502020204030204" pitchFamily="34" charset="0"/>
              </a:rPr>
              <a:t>(</a:t>
            </a:r>
            <a:r>
              <a:rPr lang="en-US" altLang="zh-CN" sz="1600" dirty="0" err="1">
                <a:solidFill>
                  <a:srgbClr val="000000"/>
                </a:solidFill>
                <a:latin typeface="Calibri" panose="020F0502020204030204" pitchFamily="34" charset="0"/>
              </a:rPr>
              <a:t>StrokeType.</a:t>
            </a:r>
            <a:r>
              <a:rPr lang="en-US" altLang="zh-CN" sz="1600" b="1" i="1" dirty="0" err="1">
                <a:solidFill>
                  <a:srgbClr val="0000C0"/>
                </a:solidFill>
                <a:latin typeface="Calibri" panose="020F0502020204030204" pitchFamily="34" charset="0"/>
              </a:rPr>
              <a:t>INSIDE</a:t>
            </a:r>
            <a:r>
              <a:rPr lang="en-US" altLang="zh-CN" sz="1600" b="1" i="1"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circle</a:t>
            </a:r>
            <a:r>
              <a:rPr lang="en-US" altLang="zh-CN" sz="1600" dirty="0" err="1">
                <a:solidFill>
                  <a:srgbClr val="000000"/>
                </a:solidFill>
                <a:latin typeface="Calibri" panose="020F0502020204030204" pitchFamily="34" charset="0"/>
              </a:rPr>
              <a:t>.setStrokeWidth</a:t>
            </a:r>
            <a:r>
              <a:rPr lang="en-US" altLang="zh-CN" sz="1600" dirty="0">
                <a:solidFill>
                  <a:srgbClr val="000000"/>
                </a:solidFill>
                <a:latin typeface="Calibri" panose="020F0502020204030204" pitchFamily="34" charset="0"/>
              </a:rPr>
              <a:t>(20);</a:t>
            </a:r>
          </a:p>
          <a:p>
            <a:r>
              <a:rPr lang="en-US" altLang="zh-CN" sz="1600" dirty="0">
                <a:solidFill>
                  <a:srgbClr val="000000"/>
                </a:solidFill>
                <a:latin typeface="Calibri" panose="020F0502020204030204" pitchFamily="34" charset="0"/>
              </a:rPr>
              <a:t>  Polygon </a:t>
            </a:r>
            <a:r>
              <a:rPr lang="en-US" altLang="zh-CN" sz="1600" dirty="0">
                <a:solidFill>
                  <a:srgbClr val="6A3E3E"/>
                </a:solidFill>
                <a:latin typeface="Calibri" panose="020F0502020204030204" pitchFamily="34" charset="0"/>
              </a:rPr>
              <a:t>p</a:t>
            </a:r>
            <a:r>
              <a:rPr lang="en-US" altLang="zh-CN" sz="1600" dirty="0">
                <a:solidFill>
                  <a:srgbClr val="000000"/>
                </a:solidFill>
                <a:latin typeface="Calibri" panose="020F0502020204030204" pitchFamily="34" charset="0"/>
              </a:rPr>
              <a:t> = </a:t>
            </a:r>
            <a:r>
              <a:rPr lang="en-US" altLang="zh-CN" sz="1600" b="1" dirty="0">
                <a:solidFill>
                  <a:srgbClr val="7F0055"/>
                </a:solidFill>
                <a:latin typeface="Calibri" panose="020F0502020204030204" pitchFamily="34" charset="0"/>
              </a:rPr>
              <a:t>new</a:t>
            </a:r>
            <a:r>
              <a:rPr lang="en-US" altLang="zh-CN" sz="1600" b="1" dirty="0">
                <a:solidFill>
                  <a:srgbClr val="000000"/>
                </a:solidFill>
                <a:latin typeface="Calibri" panose="020F0502020204030204" pitchFamily="34" charset="0"/>
              </a:rPr>
              <a:t> Polygon();</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p</a:t>
            </a:r>
            <a:r>
              <a:rPr lang="en-US" altLang="zh-CN" sz="1600" dirty="0" err="1">
                <a:solidFill>
                  <a:srgbClr val="000000"/>
                </a:solidFill>
                <a:latin typeface="Calibri" panose="020F0502020204030204" pitchFamily="34" charset="0"/>
              </a:rPr>
              <a:t>.getPoints</a:t>
            </a:r>
            <a:r>
              <a:rPr lang="en-US" altLang="zh-CN" sz="1600" dirty="0">
                <a:solidFill>
                  <a:srgbClr val="000000"/>
                </a:solidFill>
                <a:latin typeface="Calibri" panose="020F0502020204030204" pitchFamily="34" charset="0"/>
              </a:rPr>
              <a:t>().</a:t>
            </a:r>
            <a:r>
              <a:rPr lang="en-US" altLang="zh-CN" sz="1600" dirty="0" err="1">
                <a:solidFill>
                  <a:srgbClr val="000000"/>
                </a:solidFill>
                <a:latin typeface="Calibri" panose="020F0502020204030204" pitchFamily="34" charset="0"/>
              </a:rPr>
              <a:t>addAll</a:t>
            </a:r>
            <a:r>
              <a:rPr lang="en-US" altLang="zh-CN" sz="1600" dirty="0">
                <a:solidFill>
                  <a:srgbClr val="000000"/>
                </a:solidFill>
                <a:latin typeface="Calibri" panose="020F0502020204030204" pitchFamily="34" charset="0"/>
              </a:rPr>
              <a:t>(</a:t>
            </a:r>
            <a:r>
              <a:rPr lang="en-US" altLang="zh-CN" sz="1600" b="1" dirty="0">
                <a:solidFill>
                  <a:srgbClr val="7F0055"/>
                </a:solidFill>
                <a:latin typeface="Calibri" panose="020F0502020204030204" pitchFamily="34" charset="0"/>
              </a:rPr>
              <a:t>new</a:t>
            </a:r>
            <a:r>
              <a:rPr lang="en-US" altLang="zh-CN" sz="1600" b="1" dirty="0">
                <a:solidFill>
                  <a:srgbClr val="000000"/>
                </a:solidFill>
                <a:latin typeface="Calibri" panose="020F0502020204030204" pitchFamily="34" charset="0"/>
              </a:rPr>
              <a:t> Double[] {</a:t>
            </a:r>
          </a:p>
          <a:p>
            <a:r>
              <a:rPr lang="en-US" altLang="zh-CN" sz="1600" dirty="0">
                <a:solidFill>
                  <a:srgbClr val="000000"/>
                </a:solidFill>
                <a:latin typeface="Calibri" panose="020F0502020204030204" pitchFamily="34" charset="0"/>
              </a:rPr>
              <a:t>    600.0, 100.0, 500.0, 200.0, 700.0, 200.0</a:t>
            </a:r>
          </a:p>
          <a:p>
            <a:r>
              <a:rPr lang="en-US" altLang="zh-CN" sz="1600" dirty="0">
                <a:solidFill>
                  <a:srgbClr val="000000"/>
                </a:solidFill>
                <a:latin typeface="Calibri" panose="020F0502020204030204" pitchFamily="34" charset="0"/>
              </a:rPr>
              <a:t>  });</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p</a:t>
            </a:r>
            <a:r>
              <a:rPr lang="en-US" altLang="zh-CN" sz="1600" dirty="0" err="1">
                <a:solidFill>
                  <a:srgbClr val="000000"/>
                </a:solidFill>
                <a:latin typeface="Calibri" panose="020F0502020204030204" pitchFamily="34" charset="0"/>
              </a:rPr>
              <a:t>.setFill</a:t>
            </a:r>
            <a:r>
              <a:rPr lang="en-US" altLang="zh-CN" sz="1600" dirty="0">
                <a:solidFill>
                  <a:srgbClr val="000000"/>
                </a:solidFill>
                <a:latin typeface="Calibri" panose="020F0502020204030204" pitchFamily="34" charset="0"/>
              </a:rPr>
              <a:t>(</a:t>
            </a:r>
            <a:r>
              <a:rPr lang="en-US" altLang="zh-CN" sz="1600" dirty="0" err="1">
                <a:solidFill>
                  <a:srgbClr val="000000"/>
                </a:solidFill>
                <a:latin typeface="Calibri" panose="020F0502020204030204" pitchFamily="34" charset="0"/>
              </a:rPr>
              <a:t>Color.</a:t>
            </a:r>
            <a:r>
              <a:rPr lang="en-US" altLang="zh-CN" sz="1600" b="1" i="1" dirty="0" err="1">
                <a:solidFill>
                  <a:srgbClr val="0000C0"/>
                </a:solidFill>
                <a:latin typeface="Calibri" panose="020F0502020204030204" pitchFamily="34" charset="0"/>
              </a:rPr>
              <a:t>RED</a:t>
            </a:r>
            <a:r>
              <a:rPr lang="en-US" altLang="zh-CN" sz="1600" b="1" i="1"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p</a:t>
            </a:r>
            <a:r>
              <a:rPr lang="en-US" altLang="zh-CN" sz="1600" dirty="0" err="1">
                <a:solidFill>
                  <a:srgbClr val="000000"/>
                </a:solidFill>
                <a:latin typeface="Calibri" panose="020F0502020204030204" pitchFamily="34" charset="0"/>
              </a:rPr>
              <a:t>.setStroke</a:t>
            </a:r>
            <a:r>
              <a:rPr lang="en-US" altLang="zh-CN" sz="1600" dirty="0">
                <a:solidFill>
                  <a:srgbClr val="000000"/>
                </a:solidFill>
                <a:latin typeface="Calibri" panose="020F0502020204030204" pitchFamily="34" charset="0"/>
              </a:rPr>
              <a:t>(</a:t>
            </a:r>
            <a:r>
              <a:rPr lang="en-US" altLang="zh-CN" sz="1600" dirty="0" err="1">
                <a:solidFill>
                  <a:srgbClr val="000000"/>
                </a:solidFill>
                <a:latin typeface="Calibri" panose="020F0502020204030204" pitchFamily="34" charset="0"/>
              </a:rPr>
              <a:t>Color.</a:t>
            </a:r>
            <a:r>
              <a:rPr lang="en-US" altLang="zh-CN" sz="1600" b="1" i="1" dirty="0" err="1">
                <a:solidFill>
                  <a:srgbClr val="0000C0"/>
                </a:solidFill>
                <a:latin typeface="Calibri" panose="020F0502020204030204" pitchFamily="34" charset="0"/>
              </a:rPr>
              <a:t>BLUE</a:t>
            </a:r>
            <a:r>
              <a:rPr lang="en-US" altLang="zh-CN" sz="1600" b="1" i="1"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p</a:t>
            </a:r>
            <a:r>
              <a:rPr lang="en-US" altLang="zh-CN" sz="1600" dirty="0" err="1">
                <a:solidFill>
                  <a:srgbClr val="000000"/>
                </a:solidFill>
                <a:latin typeface="Calibri" panose="020F0502020204030204" pitchFamily="34" charset="0"/>
              </a:rPr>
              <a:t>.setStrokeType</a:t>
            </a:r>
            <a:r>
              <a:rPr lang="en-US" altLang="zh-CN" sz="1600" dirty="0">
                <a:solidFill>
                  <a:srgbClr val="000000"/>
                </a:solidFill>
                <a:latin typeface="Calibri" panose="020F0502020204030204" pitchFamily="34" charset="0"/>
              </a:rPr>
              <a:t>(</a:t>
            </a:r>
            <a:r>
              <a:rPr lang="en-US" altLang="zh-CN" sz="1600" dirty="0" err="1">
                <a:solidFill>
                  <a:srgbClr val="000000"/>
                </a:solidFill>
                <a:latin typeface="Calibri" panose="020F0502020204030204" pitchFamily="34" charset="0"/>
              </a:rPr>
              <a:t>StrokeType.</a:t>
            </a:r>
            <a:r>
              <a:rPr lang="en-US" altLang="zh-CN" sz="1600" b="1" i="1" dirty="0" err="1">
                <a:solidFill>
                  <a:srgbClr val="0000C0"/>
                </a:solidFill>
                <a:latin typeface="Calibri" panose="020F0502020204030204" pitchFamily="34" charset="0"/>
              </a:rPr>
              <a:t>OUTSIDE</a:t>
            </a:r>
            <a:r>
              <a:rPr lang="en-US" altLang="zh-CN" sz="1600" b="1" i="1"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p</a:t>
            </a:r>
            <a:r>
              <a:rPr lang="en-US" altLang="zh-CN" sz="1600" dirty="0" err="1">
                <a:solidFill>
                  <a:srgbClr val="000000"/>
                </a:solidFill>
                <a:latin typeface="Calibri" panose="020F0502020204030204" pitchFamily="34" charset="0"/>
              </a:rPr>
              <a:t>.setStrokeWidth</a:t>
            </a:r>
            <a:r>
              <a:rPr lang="en-US" altLang="zh-CN" sz="1600" dirty="0">
                <a:solidFill>
                  <a:srgbClr val="000000"/>
                </a:solidFill>
                <a:latin typeface="Calibri" panose="020F0502020204030204" pitchFamily="34" charset="0"/>
              </a:rPr>
              <a:t>(20);</a:t>
            </a:r>
          </a:p>
          <a:p>
            <a:r>
              <a:rPr lang="en-US" altLang="zh-CN" sz="1600" dirty="0">
                <a:solidFill>
                  <a:srgbClr val="000000"/>
                </a:solidFill>
                <a:latin typeface="Calibri" panose="020F0502020204030204" pitchFamily="34" charset="0"/>
              </a:rPr>
              <a:t>  Line </a:t>
            </a:r>
            <a:r>
              <a:rPr lang="en-US" altLang="zh-CN" sz="1600" dirty="0" err="1">
                <a:solidFill>
                  <a:srgbClr val="6A3E3E"/>
                </a:solidFill>
                <a:latin typeface="Calibri" panose="020F0502020204030204" pitchFamily="34" charset="0"/>
              </a:rPr>
              <a:t>line</a:t>
            </a:r>
            <a:r>
              <a:rPr lang="en-US" altLang="zh-CN" sz="1600" dirty="0">
                <a:solidFill>
                  <a:srgbClr val="000000"/>
                </a:solidFill>
                <a:latin typeface="Calibri" panose="020F0502020204030204" pitchFamily="34" charset="0"/>
              </a:rPr>
              <a:t> = </a:t>
            </a:r>
            <a:r>
              <a:rPr lang="en-US" altLang="zh-CN" sz="1600" b="1" dirty="0">
                <a:solidFill>
                  <a:srgbClr val="7F0055"/>
                </a:solidFill>
                <a:latin typeface="Calibri" panose="020F0502020204030204" pitchFamily="34" charset="0"/>
              </a:rPr>
              <a:t>new</a:t>
            </a:r>
            <a:r>
              <a:rPr lang="en-US" altLang="zh-CN" sz="1600" b="1" dirty="0">
                <a:solidFill>
                  <a:srgbClr val="000000"/>
                </a:solidFill>
                <a:latin typeface="Calibri" panose="020F0502020204030204" pitchFamily="34" charset="0"/>
              </a:rPr>
              <a:t> Line(100,400,600,400);</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line</a:t>
            </a:r>
            <a:r>
              <a:rPr lang="en-US" altLang="zh-CN" sz="1600" dirty="0" err="1">
                <a:solidFill>
                  <a:srgbClr val="000000"/>
                </a:solidFill>
                <a:latin typeface="Calibri" panose="020F0502020204030204" pitchFamily="34" charset="0"/>
              </a:rPr>
              <a:t>.setStroke</a:t>
            </a:r>
            <a:r>
              <a:rPr lang="en-US" altLang="zh-CN" sz="1600" dirty="0">
                <a:solidFill>
                  <a:srgbClr val="000000"/>
                </a:solidFill>
                <a:latin typeface="Calibri" panose="020F0502020204030204" pitchFamily="34" charset="0"/>
              </a:rPr>
              <a:t>(</a:t>
            </a:r>
            <a:r>
              <a:rPr lang="en-US" altLang="zh-CN" sz="1600" dirty="0" err="1">
                <a:solidFill>
                  <a:srgbClr val="000000"/>
                </a:solidFill>
                <a:latin typeface="Calibri" panose="020F0502020204030204" pitchFamily="34" charset="0"/>
              </a:rPr>
              <a:t>Color.</a:t>
            </a:r>
            <a:r>
              <a:rPr lang="en-US" altLang="zh-CN" sz="1600" b="1" i="1" dirty="0" err="1">
                <a:solidFill>
                  <a:srgbClr val="0000C0"/>
                </a:solidFill>
                <a:latin typeface="Calibri" panose="020F0502020204030204" pitchFamily="34" charset="0"/>
              </a:rPr>
              <a:t>GREEN</a:t>
            </a:r>
            <a:r>
              <a:rPr lang="en-US" altLang="zh-CN" sz="1600" b="1" i="1" dirty="0">
                <a:solidFill>
                  <a:srgbClr val="000000"/>
                </a:solidFill>
                <a:latin typeface="Calibri" panose="020F0502020204030204" pitchFamily="34" charset="0"/>
              </a:rPr>
              <a:t>);</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line</a:t>
            </a:r>
            <a:r>
              <a:rPr lang="en-US" altLang="zh-CN" sz="1600" dirty="0" err="1">
                <a:solidFill>
                  <a:srgbClr val="000000"/>
                </a:solidFill>
                <a:latin typeface="Calibri" panose="020F0502020204030204" pitchFamily="34" charset="0"/>
              </a:rPr>
              <a:t>.setStrokeWidth</a:t>
            </a:r>
            <a:r>
              <a:rPr lang="en-US" altLang="zh-CN" sz="1600" dirty="0">
                <a:solidFill>
                  <a:srgbClr val="000000"/>
                </a:solidFill>
                <a:latin typeface="Calibri" panose="020F0502020204030204" pitchFamily="34" charset="0"/>
              </a:rPr>
              <a:t>(10);</a:t>
            </a:r>
          </a:p>
          <a:p>
            <a:r>
              <a:rPr lang="en-US" altLang="zh-CN" sz="1600" dirty="0">
                <a:solidFill>
                  <a:srgbClr val="6A3E3E"/>
                </a:solidFill>
                <a:latin typeface="Calibri" panose="020F0502020204030204" pitchFamily="34" charset="0"/>
              </a:rPr>
              <a:t>  </a:t>
            </a:r>
            <a:r>
              <a:rPr lang="en-US" altLang="zh-CN" sz="1600" dirty="0" err="1">
                <a:solidFill>
                  <a:srgbClr val="6A3E3E"/>
                </a:solidFill>
                <a:latin typeface="Calibri" panose="020F0502020204030204" pitchFamily="34" charset="0"/>
              </a:rPr>
              <a:t>root</a:t>
            </a:r>
            <a:r>
              <a:rPr lang="en-US" altLang="zh-CN" sz="1600" dirty="0" err="1">
                <a:solidFill>
                  <a:srgbClr val="000000"/>
                </a:solidFill>
                <a:latin typeface="Calibri" panose="020F0502020204030204" pitchFamily="34" charset="0"/>
              </a:rPr>
              <a:t>.getChildren</a:t>
            </a:r>
            <a:r>
              <a:rPr lang="en-US" altLang="zh-CN" sz="1600" dirty="0">
                <a:solidFill>
                  <a:srgbClr val="000000"/>
                </a:solidFill>
                <a:latin typeface="Calibri" panose="020F0502020204030204" pitchFamily="34" charset="0"/>
              </a:rPr>
              <a:t>().</a:t>
            </a:r>
            <a:r>
              <a:rPr lang="en-US" altLang="zh-CN" sz="1600" dirty="0" err="1">
                <a:solidFill>
                  <a:srgbClr val="000000"/>
                </a:solidFill>
                <a:latin typeface="Calibri" panose="020F0502020204030204" pitchFamily="34" charset="0"/>
              </a:rPr>
              <a:t>addAll</a:t>
            </a:r>
            <a:r>
              <a:rPr lang="en-US" altLang="zh-CN" sz="1600" dirty="0">
                <a:solidFill>
                  <a:srgbClr val="000000"/>
                </a:solidFill>
                <a:latin typeface="Calibri" panose="020F0502020204030204" pitchFamily="34" charset="0"/>
              </a:rPr>
              <a:t>(</a:t>
            </a:r>
            <a:r>
              <a:rPr lang="en-US" altLang="zh-CN" sz="1600" dirty="0" err="1">
                <a:solidFill>
                  <a:srgbClr val="6A3E3E"/>
                </a:solidFill>
                <a:latin typeface="Calibri" panose="020F0502020204030204" pitchFamily="34" charset="0"/>
              </a:rPr>
              <a:t>rect</a:t>
            </a:r>
            <a:r>
              <a:rPr lang="en-US" altLang="zh-CN" sz="1600" dirty="0" err="1">
                <a:solidFill>
                  <a:srgbClr val="000000"/>
                </a:solidFill>
                <a:latin typeface="Calibri" panose="020F0502020204030204" pitchFamily="34" charset="0"/>
              </a:rPr>
              <a:t>,</a:t>
            </a:r>
            <a:r>
              <a:rPr lang="en-US" altLang="zh-CN" sz="1600" dirty="0" err="1">
                <a:solidFill>
                  <a:srgbClr val="6A3E3E"/>
                </a:solidFill>
                <a:latin typeface="Calibri" panose="020F0502020204030204" pitchFamily="34" charset="0"/>
              </a:rPr>
              <a:t>circle</a:t>
            </a:r>
            <a:r>
              <a:rPr lang="en-US" altLang="zh-CN" sz="1600" dirty="0" err="1">
                <a:solidFill>
                  <a:srgbClr val="000000"/>
                </a:solidFill>
                <a:latin typeface="Calibri" panose="020F0502020204030204" pitchFamily="34" charset="0"/>
              </a:rPr>
              <a:t>,</a:t>
            </a:r>
            <a:r>
              <a:rPr lang="en-US" altLang="zh-CN" sz="1600" dirty="0" err="1">
                <a:solidFill>
                  <a:srgbClr val="6A3E3E"/>
                </a:solidFill>
                <a:latin typeface="Calibri" panose="020F0502020204030204" pitchFamily="34" charset="0"/>
              </a:rPr>
              <a:t>p</a:t>
            </a:r>
            <a:r>
              <a:rPr lang="en-US" altLang="zh-CN" sz="1600" dirty="0" err="1">
                <a:solidFill>
                  <a:srgbClr val="000000"/>
                </a:solidFill>
                <a:latin typeface="Calibri" panose="020F0502020204030204" pitchFamily="34" charset="0"/>
              </a:rPr>
              <a:t>,</a:t>
            </a:r>
            <a:r>
              <a:rPr lang="en-US" altLang="zh-CN" sz="1600" dirty="0" err="1">
                <a:solidFill>
                  <a:srgbClr val="6A3E3E"/>
                </a:solidFill>
                <a:latin typeface="Calibri" panose="020F0502020204030204" pitchFamily="34" charset="0"/>
              </a:rPr>
              <a:t>line</a:t>
            </a:r>
            <a:r>
              <a:rPr lang="en-US" altLang="zh-CN" sz="1600" dirty="0">
                <a:solidFill>
                  <a:srgbClr val="000000"/>
                </a:solidFill>
                <a:latin typeface="Calibri" panose="020F0502020204030204" pitchFamily="34" charset="0"/>
              </a:rPr>
              <a:t>);</a:t>
            </a:r>
          </a:p>
          <a:p>
            <a:r>
              <a:rPr lang="en-US" altLang="zh-CN" sz="1600">
                <a:solidFill>
                  <a:srgbClr val="6A3E3E"/>
                </a:solidFill>
                <a:latin typeface="Calibri" panose="020F0502020204030204" pitchFamily="34" charset="0"/>
              </a:rPr>
              <a:t>  primaryStage</a:t>
            </a:r>
            <a:r>
              <a:rPr lang="en-US" altLang="zh-CN" sz="1600" dirty="0" err="1">
                <a:solidFill>
                  <a:srgbClr val="000000"/>
                </a:solidFill>
                <a:latin typeface="Calibri" panose="020F0502020204030204" pitchFamily="34" charset="0"/>
              </a:rPr>
              <a:t>.show</a:t>
            </a:r>
            <a:r>
              <a:rPr lang="en-US" altLang="zh-CN" sz="1600" dirty="0">
                <a:solidFill>
                  <a:srgbClr val="000000"/>
                </a:solidFill>
                <a:latin typeface="Calibri" panose="020F0502020204030204" pitchFamily="34" charset="0"/>
              </a:rPr>
              <a:t>();</a:t>
            </a:r>
          </a:p>
          <a:p>
            <a:r>
              <a:rPr lang="en-US" altLang="zh-CN" sz="1600" dirty="0">
                <a:solidFill>
                  <a:srgbClr val="000000"/>
                </a:solidFill>
                <a:latin typeface="Calibri" panose="020F0502020204030204" pitchFamily="34" charset="0"/>
              </a:rPr>
              <a:t>}</a:t>
            </a:r>
            <a:endParaRPr lang="zh-CN" altLang="en-US" sz="1600" dirty="0"/>
          </a:p>
        </p:txBody>
      </p:sp>
    </p:spTree>
    <p:extLst>
      <p:ext uri="{BB962C8B-B14F-4D97-AF65-F5344CB8AC3E}">
        <p14:creationId xmlns:p14="http://schemas.microsoft.com/office/powerpoint/2010/main" val="257846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F1BE1-EEEE-4938-94E8-6B457551B51E}"/>
              </a:ext>
            </a:extLst>
          </p:cNvPr>
          <p:cNvSpPr>
            <a:spLocks noGrp="1"/>
          </p:cNvSpPr>
          <p:nvPr>
            <p:ph type="title"/>
          </p:nvPr>
        </p:nvSpPr>
        <p:spPr/>
        <p:txBody>
          <a:bodyPr/>
          <a:lstStyle/>
          <a:p>
            <a:r>
              <a:rPr lang="en-US" altLang="zh-CN" b="1" dirty="0"/>
              <a:t>Nodes and Scene Graphs</a:t>
            </a:r>
            <a:endParaRPr lang="zh-CN" altLang="en-US" dirty="0"/>
          </a:p>
        </p:txBody>
      </p:sp>
      <p:sp>
        <p:nvSpPr>
          <p:cNvPr id="3" name="内容占位符 2">
            <a:extLst>
              <a:ext uri="{FF2B5EF4-FFF2-40B4-BE49-F238E27FC236}">
                <a16:creationId xmlns:a16="http://schemas.microsoft.com/office/drawing/2014/main" id="{6BD7ACC7-A2E5-40A0-B57F-34AD6C250FB8}"/>
              </a:ext>
            </a:extLst>
          </p:cNvPr>
          <p:cNvSpPr>
            <a:spLocks noGrp="1"/>
          </p:cNvSpPr>
          <p:nvPr>
            <p:ph idx="1"/>
          </p:nvPr>
        </p:nvSpPr>
        <p:spPr/>
        <p:txBody>
          <a:bodyPr/>
          <a:lstStyle/>
          <a:p>
            <a:r>
              <a:rPr lang="en-US" altLang="zh-CN" dirty="0"/>
              <a:t>The individual elements of a scene are called </a:t>
            </a:r>
            <a:r>
              <a:rPr lang="en-US" altLang="zh-CN" i="1" dirty="0"/>
              <a:t>nodes</a:t>
            </a:r>
            <a:r>
              <a:rPr lang="en-US" altLang="zh-CN" dirty="0"/>
              <a:t>.</a:t>
            </a:r>
          </a:p>
          <a:p>
            <a:r>
              <a:rPr lang="en-US" altLang="zh-CN" dirty="0"/>
              <a:t>Nodes can also consist of groups of nodes. In this case, a node with a child is called a </a:t>
            </a:r>
            <a:r>
              <a:rPr lang="en-US" altLang="zh-CN" i="1" dirty="0"/>
              <a:t>parent node </a:t>
            </a:r>
            <a:r>
              <a:rPr lang="en-US" altLang="zh-CN" dirty="0"/>
              <a:t>or </a:t>
            </a:r>
            <a:r>
              <a:rPr lang="en-US" altLang="zh-CN" i="1" dirty="0"/>
              <a:t>branch node</a:t>
            </a:r>
            <a:r>
              <a:rPr lang="en-US" altLang="zh-CN" dirty="0"/>
              <a:t>. Nodes without children are terminal nodes and are called </a:t>
            </a:r>
            <a:r>
              <a:rPr lang="en-US" altLang="zh-CN" i="1" dirty="0"/>
              <a:t>leaves</a:t>
            </a:r>
            <a:r>
              <a:rPr lang="en-US" altLang="zh-CN" dirty="0"/>
              <a:t>.</a:t>
            </a:r>
          </a:p>
          <a:p>
            <a:r>
              <a:rPr lang="en-US" altLang="zh-CN" dirty="0"/>
              <a:t>The collection of all nodes in a scene creates what is referred to as a </a:t>
            </a:r>
            <a:r>
              <a:rPr lang="en-US" altLang="zh-CN" i="1" dirty="0"/>
              <a:t>scene graph</a:t>
            </a:r>
            <a:r>
              <a:rPr lang="en-US" altLang="zh-CN" dirty="0"/>
              <a:t>, which comprises a </a:t>
            </a:r>
            <a:r>
              <a:rPr lang="en-US" altLang="zh-CN" i="1" dirty="0"/>
              <a:t>tree</a:t>
            </a:r>
            <a:r>
              <a:rPr lang="en-US" altLang="zh-CN" dirty="0"/>
              <a:t>.</a:t>
            </a:r>
            <a:endParaRPr lang="zh-CN" altLang="en-US" dirty="0"/>
          </a:p>
        </p:txBody>
      </p:sp>
    </p:spTree>
    <p:extLst>
      <p:ext uri="{BB962C8B-B14F-4D97-AF65-F5344CB8AC3E}">
        <p14:creationId xmlns:p14="http://schemas.microsoft.com/office/powerpoint/2010/main" val="1570338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F1BE1-EEEE-4938-94E8-6B457551B51E}"/>
              </a:ext>
            </a:extLst>
          </p:cNvPr>
          <p:cNvSpPr>
            <a:spLocks noGrp="1"/>
          </p:cNvSpPr>
          <p:nvPr>
            <p:ph type="title"/>
          </p:nvPr>
        </p:nvSpPr>
        <p:spPr/>
        <p:txBody>
          <a:bodyPr/>
          <a:lstStyle/>
          <a:p>
            <a:r>
              <a:rPr lang="en-US" altLang="zh-CN" b="1" dirty="0"/>
              <a:t>Nodes and Scene Graphs</a:t>
            </a:r>
            <a:endParaRPr lang="zh-CN" altLang="en-US" dirty="0"/>
          </a:p>
        </p:txBody>
      </p:sp>
      <p:sp>
        <p:nvSpPr>
          <p:cNvPr id="3" name="内容占位符 2">
            <a:extLst>
              <a:ext uri="{FF2B5EF4-FFF2-40B4-BE49-F238E27FC236}">
                <a16:creationId xmlns:a16="http://schemas.microsoft.com/office/drawing/2014/main" id="{6BD7ACC7-A2E5-40A0-B57F-34AD6C250FB8}"/>
              </a:ext>
            </a:extLst>
          </p:cNvPr>
          <p:cNvSpPr>
            <a:spLocks noGrp="1"/>
          </p:cNvSpPr>
          <p:nvPr>
            <p:ph idx="1"/>
          </p:nvPr>
        </p:nvSpPr>
        <p:spPr/>
        <p:txBody>
          <a:bodyPr/>
          <a:lstStyle/>
          <a:p>
            <a:r>
              <a:rPr lang="en-US" altLang="zh-CN" dirty="0"/>
              <a:t>The individual elements of a scene are called </a:t>
            </a:r>
            <a:r>
              <a:rPr lang="en-US" altLang="zh-CN" i="1" dirty="0"/>
              <a:t>nodes</a:t>
            </a:r>
            <a:r>
              <a:rPr lang="en-US" altLang="zh-CN" dirty="0"/>
              <a:t>.</a:t>
            </a:r>
          </a:p>
          <a:p>
            <a:r>
              <a:rPr lang="en-US" altLang="zh-CN" dirty="0"/>
              <a:t>Nodes can also consist of groups of nodes. In this case, a node with a child is called a </a:t>
            </a:r>
            <a:r>
              <a:rPr lang="en-US" altLang="zh-CN" i="1" dirty="0"/>
              <a:t>parent node </a:t>
            </a:r>
            <a:r>
              <a:rPr lang="en-US" altLang="zh-CN" dirty="0"/>
              <a:t>or </a:t>
            </a:r>
            <a:r>
              <a:rPr lang="en-US" altLang="zh-CN" i="1" dirty="0"/>
              <a:t>branch node</a:t>
            </a:r>
            <a:r>
              <a:rPr lang="en-US" altLang="zh-CN" dirty="0"/>
              <a:t>. Nodes without children are terminal nodes and are called </a:t>
            </a:r>
            <a:r>
              <a:rPr lang="en-US" altLang="zh-CN" i="1" dirty="0"/>
              <a:t>leaves</a:t>
            </a:r>
            <a:r>
              <a:rPr lang="en-US" altLang="zh-CN" dirty="0"/>
              <a:t>.</a:t>
            </a:r>
          </a:p>
          <a:p>
            <a:r>
              <a:rPr lang="en-US" altLang="zh-CN" dirty="0"/>
              <a:t>The collection of all nodes in a scene creates what is referred to as a </a:t>
            </a:r>
            <a:r>
              <a:rPr lang="en-US" altLang="zh-CN" i="1" dirty="0"/>
              <a:t>scene graph</a:t>
            </a:r>
            <a:r>
              <a:rPr lang="en-US" altLang="zh-CN" dirty="0"/>
              <a:t>, which comprises a </a:t>
            </a:r>
            <a:r>
              <a:rPr lang="en-US" altLang="zh-CN" i="1" dirty="0"/>
              <a:t>tree</a:t>
            </a:r>
            <a:r>
              <a:rPr lang="en-US" altLang="zh-CN" dirty="0"/>
              <a:t>.</a:t>
            </a:r>
          </a:p>
          <a:p>
            <a:r>
              <a:rPr lang="en-US" altLang="zh-CN" dirty="0"/>
              <a:t>There is one special type of node in the scene graph, called the </a:t>
            </a:r>
            <a:r>
              <a:rPr lang="en-US" altLang="zh-CN" i="1" dirty="0"/>
              <a:t>root node</a:t>
            </a:r>
            <a:r>
              <a:rPr lang="en-US" altLang="zh-CN" dirty="0"/>
              <a:t>. This is the top-level node and is the only node in the scene graph that does not have a parent.</a:t>
            </a:r>
            <a:endParaRPr lang="zh-CN" altLang="en-US" dirty="0"/>
          </a:p>
        </p:txBody>
      </p:sp>
    </p:spTree>
    <p:extLst>
      <p:ext uri="{BB962C8B-B14F-4D97-AF65-F5344CB8AC3E}">
        <p14:creationId xmlns:p14="http://schemas.microsoft.com/office/powerpoint/2010/main" val="2999622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2EB08-18FD-4A7B-BB34-606C46EB837B}"/>
              </a:ext>
            </a:extLst>
          </p:cNvPr>
          <p:cNvSpPr>
            <a:spLocks noGrp="1"/>
          </p:cNvSpPr>
          <p:nvPr>
            <p:ph type="title"/>
          </p:nvPr>
        </p:nvSpPr>
        <p:spPr/>
        <p:txBody>
          <a:bodyPr/>
          <a:lstStyle/>
          <a:p>
            <a:r>
              <a:rPr lang="en-US" altLang="zh-CN" b="1" dirty="0"/>
              <a:t>Nodes and Scene Graphs</a:t>
            </a:r>
            <a:endParaRPr lang="zh-CN" altLang="en-US" dirty="0"/>
          </a:p>
        </p:txBody>
      </p:sp>
      <p:sp>
        <p:nvSpPr>
          <p:cNvPr id="3" name="内容占位符 2">
            <a:extLst>
              <a:ext uri="{FF2B5EF4-FFF2-40B4-BE49-F238E27FC236}">
                <a16:creationId xmlns:a16="http://schemas.microsoft.com/office/drawing/2014/main" id="{1EAD0C60-93FA-49EF-9E94-748F8535AA10}"/>
              </a:ext>
            </a:extLst>
          </p:cNvPr>
          <p:cNvSpPr>
            <a:spLocks noGrp="1"/>
          </p:cNvSpPr>
          <p:nvPr>
            <p:ph idx="1"/>
          </p:nvPr>
        </p:nvSpPr>
        <p:spPr/>
        <p:txBody>
          <a:bodyPr/>
          <a:lstStyle/>
          <a:p>
            <a:r>
              <a:rPr lang="en-US" altLang="zh-CN" dirty="0"/>
              <a:t>The base class for all nodes is </a:t>
            </a:r>
            <a:r>
              <a:rPr lang="en-US" altLang="zh-CN" b="1" dirty="0"/>
              <a:t>Node</a:t>
            </a:r>
            <a:r>
              <a:rPr lang="en-US" altLang="zh-CN" dirty="0"/>
              <a:t>. There are several other classes that are, either directly or indirectly, subclasses of </a:t>
            </a:r>
            <a:r>
              <a:rPr lang="en-US" altLang="zh-CN" b="1" dirty="0"/>
              <a:t>Node</a:t>
            </a:r>
            <a:r>
              <a:rPr lang="en-US" altLang="zh-CN" dirty="0"/>
              <a:t>. These include </a:t>
            </a:r>
            <a:r>
              <a:rPr lang="en-US" altLang="zh-CN" b="1" dirty="0"/>
              <a:t>Parent</a:t>
            </a:r>
            <a:r>
              <a:rPr lang="en-US" altLang="zh-CN" dirty="0"/>
              <a:t>, </a:t>
            </a:r>
            <a:r>
              <a:rPr lang="en-US" altLang="zh-CN" b="1" dirty="0"/>
              <a:t>Group</a:t>
            </a:r>
            <a:r>
              <a:rPr lang="en-US" altLang="zh-CN" dirty="0"/>
              <a:t>, </a:t>
            </a:r>
            <a:r>
              <a:rPr lang="en-US" altLang="zh-CN" b="1" dirty="0"/>
              <a:t>Region</a:t>
            </a:r>
            <a:r>
              <a:rPr lang="en-US" altLang="zh-CN" dirty="0"/>
              <a:t>, and </a:t>
            </a:r>
            <a:r>
              <a:rPr lang="en-US" altLang="zh-CN" b="1" dirty="0"/>
              <a:t>Control</a:t>
            </a:r>
            <a:r>
              <a:rPr lang="en-US" altLang="zh-CN" dirty="0"/>
              <a:t>, to name a few.</a:t>
            </a:r>
            <a:endParaRPr lang="zh-CN" altLang="en-US" dirty="0"/>
          </a:p>
        </p:txBody>
      </p:sp>
    </p:spTree>
    <p:extLst>
      <p:ext uri="{BB962C8B-B14F-4D97-AF65-F5344CB8AC3E}">
        <p14:creationId xmlns:p14="http://schemas.microsoft.com/office/powerpoint/2010/main" val="360229662"/>
      </p:ext>
    </p:extLst>
  </p:cSld>
  <p:clrMapOvr>
    <a:masterClrMapping/>
  </p:clrMapOvr>
</p:sld>
</file>

<file path=ppt/theme/theme1.xml><?xml version="1.0" encoding="utf-8"?>
<a:theme xmlns:a="http://schemas.openxmlformats.org/drawingml/2006/main" name="Java程序设计实用教程(第2版)_第1章_初识Java">
  <a:themeElements>
    <a:clrScheme name="自定义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26269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Java程序设计实用教程(第2版)_第1章_初识Java</Template>
  <TotalTime>23842</TotalTime>
  <Words>5510</Words>
  <Application>Microsoft Office PowerPoint</Application>
  <PresentationFormat>全屏显示(4:3)</PresentationFormat>
  <Paragraphs>516</Paragraphs>
  <Slides>68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68</vt:i4>
      </vt:variant>
    </vt:vector>
  </HeadingPairs>
  <TitlesOfParts>
    <vt:vector size="75" baseType="lpstr">
      <vt:lpstr>等线</vt:lpstr>
      <vt:lpstr>黑体</vt:lpstr>
      <vt:lpstr>Arial</vt:lpstr>
      <vt:lpstr>Calibri</vt:lpstr>
      <vt:lpstr>Times New Roman</vt:lpstr>
      <vt:lpstr>Wingdings</vt:lpstr>
      <vt:lpstr>Java程序设计实用教程(第2版)_第1章_初识Java</vt:lpstr>
      <vt:lpstr>Chapter 17</vt:lpstr>
      <vt:lpstr>Key Skills &amp; Concepts</vt:lpstr>
      <vt:lpstr>JavaFX Basic Concepts</vt:lpstr>
      <vt:lpstr>The JavaFX Packages</vt:lpstr>
      <vt:lpstr>The Stage（舞台） and Scene（场景） Classes</vt:lpstr>
      <vt:lpstr>The Stage（舞台） and Scene（场景） Classes</vt:lpstr>
      <vt:lpstr>Nodes and Scene Graphs</vt:lpstr>
      <vt:lpstr>Nodes and Scene Graphs</vt:lpstr>
      <vt:lpstr>Nodes and Scene Graphs</vt:lpstr>
      <vt:lpstr>Layouts</vt:lpstr>
      <vt:lpstr>The Application Class and the Life-cycle Methods</vt:lpstr>
      <vt:lpstr>The Application Class and the Life-cycle Methods</vt:lpstr>
      <vt:lpstr>Launching a JavaFX Application</vt:lpstr>
      <vt:lpstr>Create a JavaFX Program in Eclipse ---- Using Traditional Approach</vt:lpstr>
      <vt:lpstr>Create a JavaFX Program in Eclipse ---- Using Traditional Approach</vt:lpstr>
      <vt:lpstr>Create a JavaFX Program in Eclipse ---- Using Traditional Approach</vt:lpstr>
      <vt:lpstr>PowerPoint 演示文稿</vt:lpstr>
      <vt:lpstr>The Application Thread</vt:lpstr>
      <vt:lpstr>Create a JavaFX Program in Eclipse ---- Using the e(fx)clipse plugin</vt:lpstr>
      <vt:lpstr>Install e(fx)clipse</vt:lpstr>
      <vt:lpstr>Create a JavaFX Project</vt:lpstr>
      <vt:lpstr>Create a JavaFX Class</vt:lpstr>
      <vt:lpstr>A Simple JavaFX Control: Label</vt:lpstr>
      <vt:lpstr>Add the Label to a Scene</vt:lpstr>
      <vt:lpstr>PowerPoint 演示文稿</vt:lpstr>
      <vt:lpstr>Using Buttons and Events</vt:lpstr>
      <vt:lpstr>Event Basics</vt:lpstr>
      <vt:lpstr>Event Handling</vt:lpstr>
      <vt:lpstr>Introducing the Button Control</vt:lpstr>
      <vt:lpstr>PowerPoint 演示文稿</vt:lpstr>
      <vt:lpstr>CheckBox</vt:lpstr>
      <vt:lpstr>PowerPoint 演示文稿</vt:lpstr>
      <vt:lpstr>PowerPoint 演示文稿</vt:lpstr>
      <vt:lpstr>PowerPoint 演示文稿</vt:lpstr>
      <vt:lpstr>ListView</vt:lpstr>
      <vt:lpstr>ListView</vt:lpstr>
      <vt:lpstr>ListView</vt:lpstr>
      <vt:lpstr>Event Handling of a ListView</vt:lpstr>
      <vt:lpstr>Event Handling of a ListView</vt:lpstr>
      <vt:lpstr>Event Handling of a ListView</vt:lpstr>
      <vt:lpstr>PowerPoint 演示文稿</vt:lpstr>
      <vt:lpstr>PowerPoint 演示文稿</vt:lpstr>
      <vt:lpstr>TextField</vt:lpstr>
      <vt:lpstr>Handling TextField Events</vt:lpstr>
      <vt:lpstr>PowerPoint 演示文稿</vt:lpstr>
      <vt:lpstr>Introducing Effects and Transforms</vt:lpstr>
      <vt:lpstr>PowerPoint 演示文稿</vt:lpstr>
      <vt:lpstr>PowerPoint 演示文稿</vt:lpstr>
      <vt:lpstr>PowerPoint 演示文稿</vt:lpstr>
      <vt:lpstr>Effects</vt:lpstr>
      <vt:lpstr>Effects</vt:lpstr>
      <vt:lpstr>BoxBlur Effect</vt:lpstr>
      <vt:lpstr>BoxBlur Effect</vt:lpstr>
      <vt:lpstr>Reflection Effect</vt:lpstr>
      <vt:lpstr>Reflection Effect</vt:lpstr>
      <vt:lpstr>Transforms</vt:lpstr>
      <vt:lpstr>The Rotate Transform</vt:lpstr>
      <vt:lpstr>The Rotate Transform</vt:lpstr>
      <vt:lpstr>The Scale Transform</vt:lpstr>
      <vt:lpstr>Color</vt:lpstr>
      <vt:lpstr>Shapes</vt:lpstr>
      <vt:lpstr>Key Methods in Shape</vt:lpstr>
      <vt:lpstr>Line</vt:lpstr>
      <vt:lpstr>Rectangle</vt:lpstr>
      <vt:lpstr>Circle</vt:lpstr>
      <vt:lpstr>Polygon</vt:lpstr>
      <vt:lpstr>The Group Node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Java语言程序设计</dc:title>
  <dc:creator>李晔锋</dc:creator>
  <cp:lastModifiedBy>李 晔锋</cp:lastModifiedBy>
  <cp:revision>1243</cp:revision>
  <cp:lastPrinted>2018-10-13T14:10:49Z</cp:lastPrinted>
  <dcterms:created xsi:type="dcterms:W3CDTF">2017-02-14T11:17:31Z</dcterms:created>
  <dcterms:modified xsi:type="dcterms:W3CDTF">2018-12-20T07:02:27Z</dcterms:modified>
</cp:coreProperties>
</file>