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6" r:id="rId58"/>
    <p:sldId id="317" r:id="rId59"/>
    <p:sldId id="312" r:id="rId60"/>
    <p:sldId id="313" r:id="rId61"/>
    <p:sldId id="315" r:id="rId62"/>
    <p:sldId id="320" r:id="rId63"/>
    <p:sldId id="314" r:id="rId64"/>
    <p:sldId id="318" r:id="rId65"/>
    <p:sldId id="319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5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5800" y="2430887"/>
            <a:ext cx="8458200" cy="808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More Data Types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878F2-265E-46E0-A9D0-E2CDB5C5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2172"/>
            <a:ext cx="6629400" cy="685800"/>
          </a:xfrm>
        </p:spPr>
        <p:txBody>
          <a:bodyPr/>
          <a:lstStyle/>
          <a:p>
            <a:r>
              <a:rPr lang="en-US" altLang="zh-CN" b="1" dirty="0"/>
              <a:t>Improved Min and Max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20D29B-0723-4985-8E6B-89340DEDED0D}"/>
              </a:ext>
            </a:extLst>
          </p:cNvPr>
          <p:cNvSpPr/>
          <p:nvPr/>
        </p:nvSpPr>
        <p:spPr>
          <a:xfrm>
            <a:off x="1448972" y="1305342"/>
            <a:ext cx="55708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MinMax2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{99, -10, 100123, 18, -978,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5623, 463, -9, 287, 49};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min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&lt;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&gt;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"min and max: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6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5B125-3A5D-43A1-8A75-DE4BF657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28A81-67A4-476B-B5CF-82075D59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the one-dimensional array is the most commonly used array in programming, multidimensional arrays (arrays of two or more dimensions) are certainly not rare. In Java, a multidimensional array is </a:t>
            </a:r>
            <a:r>
              <a:rPr lang="en-US" altLang="zh-CN" b="1" dirty="0"/>
              <a:t>an array of arrays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01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DD06-D958-4180-9777-21CB5477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Two-Dimensional 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6E74-A4E8-4407-8B0D-922B3846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118360"/>
          </a:xfrm>
        </p:spPr>
        <p:txBody>
          <a:bodyPr/>
          <a:lstStyle/>
          <a:p>
            <a:r>
              <a:rPr lang="en-US" altLang="zh-CN" dirty="0"/>
              <a:t>A two-dimensional array is, in essence, </a:t>
            </a:r>
            <a:r>
              <a:rPr lang="en-US" altLang="zh-CN" b="1" dirty="0"/>
              <a:t>a list of one-dimensional arrays</a:t>
            </a:r>
            <a:r>
              <a:rPr lang="en-US" altLang="zh-CN" dirty="0"/>
              <a:t>. To declare a two-dimensional integer array </a:t>
            </a:r>
            <a:r>
              <a:rPr lang="en-US" altLang="zh-CN" b="1" dirty="0"/>
              <a:t>table </a:t>
            </a:r>
            <a:r>
              <a:rPr lang="en-US" altLang="zh-CN" dirty="0"/>
              <a:t>of size 10, 20 you would write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table[][]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[10][20];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9B98-A314-40C8-BFD2-C807D0DB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Two-Dimensional Array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145106-7AD8-48C5-BE9A-041CB4CA6CB5}"/>
              </a:ext>
            </a:extLst>
          </p:cNvPr>
          <p:cNvSpPr/>
          <p:nvPr/>
        </p:nvSpPr>
        <p:spPr>
          <a:xfrm>
            <a:off x="1153551" y="1443841"/>
            <a:ext cx="69916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[3][4];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3; ++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4; ++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 table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][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 (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4) + </a:t>
            </a:r>
            <a:r>
              <a:rPr lang="fr-FR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19145-CF09-4AF3-A3D3-C66D5E89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49" y="5367094"/>
            <a:ext cx="1303020" cy="12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119B-1C81-460E-B7C1-92A56857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Two-Dimensional Array Demo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DBA4F-B687-4D11-97DB-FBF6F299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66" y="2063607"/>
            <a:ext cx="6466667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AD23A-0ACE-4093-AE68-40AC936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Irregular 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AB8E1-A70B-4F16-96C7-1551804D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allocate memory for a multidimensional array, you need to specify only the memory for the first (leftmost) dimension. You can allocate the remaining dimensions separately.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table[][]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[3][];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table</a:t>
            </a:r>
            <a:r>
              <a:rPr lang="en-US" altLang="zh-CN" dirty="0"/>
              <a:t>[0]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[4];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table</a:t>
            </a:r>
            <a:r>
              <a:rPr lang="en-US" altLang="zh-CN" dirty="0"/>
              <a:t>[1]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[3];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table</a:t>
            </a:r>
            <a:r>
              <a:rPr lang="en-US" altLang="zh-CN" dirty="0"/>
              <a:t>[2]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[2];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977AEB-E744-4A00-8045-432E7A5BB9C1}"/>
              </a:ext>
            </a:extLst>
          </p:cNvPr>
          <p:cNvSpPr txBox="1"/>
          <p:nvPr/>
        </p:nvSpPr>
        <p:spPr>
          <a:xfrm>
            <a:off x="5627078" y="3505200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05C90-B19C-4508-9165-46AD65C62ECF}"/>
              </a:ext>
            </a:extLst>
          </p:cNvPr>
          <p:cNvSpPr txBox="1"/>
          <p:nvPr/>
        </p:nvSpPr>
        <p:spPr>
          <a:xfrm>
            <a:off x="6117103" y="3505200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8B717F-FD1A-4A2F-91BE-A6BF2F0CE824}"/>
              </a:ext>
            </a:extLst>
          </p:cNvPr>
          <p:cNvSpPr txBox="1"/>
          <p:nvPr/>
        </p:nvSpPr>
        <p:spPr>
          <a:xfrm>
            <a:off x="6607128" y="3505200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FB5774-386E-443A-AD78-636D73F15B67}"/>
              </a:ext>
            </a:extLst>
          </p:cNvPr>
          <p:cNvSpPr txBox="1"/>
          <p:nvPr/>
        </p:nvSpPr>
        <p:spPr>
          <a:xfrm>
            <a:off x="7076636" y="3505200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8B6816-A5F7-4FA8-B99B-E51D4E37E26C}"/>
              </a:ext>
            </a:extLst>
          </p:cNvPr>
          <p:cNvSpPr/>
          <p:nvPr/>
        </p:nvSpPr>
        <p:spPr bwMode="auto">
          <a:xfrm>
            <a:off x="5587220" y="3874532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1DAE28-4066-434F-8627-02DCA404BEF5}"/>
              </a:ext>
            </a:extLst>
          </p:cNvPr>
          <p:cNvSpPr/>
          <p:nvPr/>
        </p:nvSpPr>
        <p:spPr bwMode="auto">
          <a:xfrm>
            <a:off x="6062004" y="3874532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E07D70-FB83-4F93-B22D-3DDC258A7701}"/>
              </a:ext>
            </a:extLst>
          </p:cNvPr>
          <p:cNvSpPr/>
          <p:nvPr/>
        </p:nvSpPr>
        <p:spPr bwMode="auto">
          <a:xfrm>
            <a:off x="6541771" y="3874532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77A469-EDBA-4F25-81DB-BAC7EC91CE29}"/>
              </a:ext>
            </a:extLst>
          </p:cNvPr>
          <p:cNvSpPr/>
          <p:nvPr/>
        </p:nvSpPr>
        <p:spPr bwMode="auto">
          <a:xfrm>
            <a:off x="7021537" y="3874532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776B00-0178-4FCD-B65E-2E7E9B62C52D}"/>
              </a:ext>
            </a:extLst>
          </p:cNvPr>
          <p:cNvSpPr/>
          <p:nvPr/>
        </p:nvSpPr>
        <p:spPr bwMode="auto">
          <a:xfrm>
            <a:off x="5587219" y="4243864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5AAEFB-4F14-4594-9A57-DD78E93C3BCE}"/>
              </a:ext>
            </a:extLst>
          </p:cNvPr>
          <p:cNvSpPr/>
          <p:nvPr/>
        </p:nvSpPr>
        <p:spPr bwMode="auto">
          <a:xfrm>
            <a:off x="6063177" y="4243864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E370CA-5D05-4233-8E9B-01A8E0550E16}"/>
              </a:ext>
            </a:extLst>
          </p:cNvPr>
          <p:cNvSpPr/>
          <p:nvPr/>
        </p:nvSpPr>
        <p:spPr bwMode="auto">
          <a:xfrm>
            <a:off x="6541770" y="4246126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C27C40-4BD4-47AF-8D2C-FB796BC9C7B9}"/>
              </a:ext>
            </a:extLst>
          </p:cNvPr>
          <p:cNvSpPr/>
          <p:nvPr/>
        </p:nvSpPr>
        <p:spPr bwMode="auto">
          <a:xfrm>
            <a:off x="5587218" y="4606748"/>
            <a:ext cx="490025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3CC651-DB3D-444E-B409-E16A8887D143}"/>
              </a:ext>
            </a:extLst>
          </p:cNvPr>
          <p:cNvSpPr/>
          <p:nvPr/>
        </p:nvSpPr>
        <p:spPr bwMode="auto">
          <a:xfrm>
            <a:off x="6062004" y="4604614"/>
            <a:ext cx="479473" cy="36933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CD2EB-67ED-49F3-A0DF-195F0A92778C}"/>
              </a:ext>
            </a:extLst>
          </p:cNvPr>
          <p:cNvSpPr txBox="1"/>
          <p:nvPr/>
        </p:nvSpPr>
        <p:spPr>
          <a:xfrm>
            <a:off x="5149071" y="3874532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935929-8172-453B-B401-B904E658C276}"/>
              </a:ext>
            </a:extLst>
          </p:cNvPr>
          <p:cNvSpPr txBox="1"/>
          <p:nvPr/>
        </p:nvSpPr>
        <p:spPr>
          <a:xfrm>
            <a:off x="5147898" y="4292529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A4C7F6-A934-4512-BC1A-077C91EA41AD}"/>
              </a:ext>
            </a:extLst>
          </p:cNvPr>
          <p:cNvSpPr txBox="1"/>
          <p:nvPr/>
        </p:nvSpPr>
        <p:spPr>
          <a:xfrm>
            <a:off x="5159911" y="4661861"/>
            <a:ext cx="3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3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A96D-87E8-4541-8041-58DF6F4C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Improved Riders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939BB5-3F34-47B0-AFE1-B3921991167A}"/>
              </a:ext>
            </a:extLst>
          </p:cNvPr>
          <p:cNvSpPr/>
          <p:nvPr/>
        </p:nvSpPr>
        <p:spPr>
          <a:xfrm>
            <a:off x="1878037" y="169370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riders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[][] =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[7][];</a:t>
            </a:r>
          </a:p>
          <a:p>
            <a:r>
              <a:rPr lang="nn-NO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&lt; 5; 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sz="2800" dirty="0">
                <a:solidFill>
                  <a:srgbClr val="6A3E3E"/>
                </a:solidFill>
                <a:latin typeface="Calibri" panose="020F0502020204030204" pitchFamily="34" charset="0"/>
              </a:rPr>
              <a:t>  riders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2800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nn-NO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= 5; 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&lt; 7; </a:t>
            </a:r>
            <a:r>
              <a:rPr lang="nn-NO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sz="2800" dirty="0">
                <a:solidFill>
                  <a:srgbClr val="6A3E3E"/>
                </a:solidFill>
                <a:latin typeface="Calibri" panose="020F0502020204030204" pitchFamily="34" charset="0"/>
              </a:rPr>
              <a:t>  riders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2800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[2];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154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ECA6-FEB0-452F-AC73-6E2470D9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of Three or More Dimensions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3C42B-BB24-4A8E-9085-F06731D6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allows arrays with more than two dimensions. Here is the general form of a multidimensional array declaration:</a:t>
            </a:r>
          </a:p>
          <a:p>
            <a:pPr lvl="1"/>
            <a:r>
              <a:rPr lang="en-US" altLang="zh-CN" i="1" dirty="0"/>
              <a:t>type name</a:t>
            </a:r>
            <a:r>
              <a:rPr lang="en-US" altLang="zh-CN" dirty="0"/>
              <a:t>[ ][ ]...[ ] = new </a:t>
            </a:r>
            <a:r>
              <a:rPr lang="en-US" altLang="zh-CN" i="1" dirty="0"/>
              <a:t>type</a:t>
            </a:r>
            <a:r>
              <a:rPr lang="en-US" altLang="zh-CN" dirty="0"/>
              <a:t>[</a:t>
            </a:r>
            <a:r>
              <a:rPr lang="en-US" altLang="zh-CN" i="1" dirty="0"/>
              <a:t>size1</a:t>
            </a:r>
            <a:r>
              <a:rPr lang="en-US" altLang="zh-CN" dirty="0"/>
              <a:t>][</a:t>
            </a:r>
            <a:r>
              <a:rPr lang="en-US" altLang="zh-CN" i="1" dirty="0"/>
              <a:t>size2</a:t>
            </a:r>
            <a:r>
              <a:rPr lang="en-US" altLang="zh-CN" dirty="0"/>
              <a:t>]...[</a:t>
            </a:r>
            <a:r>
              <a:rPr lang="en-US" altLang="zh-CN" i="1" dirty="0" err="1"/>
              <a:t>sizeN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For example, the following declaration creates a 4 × 10 × 3 three-dimensional integer array.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multidim</a:t>
            </a:r>
            <a:r>
              <a:rPr lang="en-US" altLang="zh-CN"/>
              <a:t>[][][] = new int[4][10][3];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9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0E8EC-93F8-434F-AD97-A05D53B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Multidimensional 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6D33-82BF-4329-9424-4EC95299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/>
              <a:t>type-specifier</a:t>
            </a:r>
            <a:r>
              <a:rPr lang="en-US" altLang="zh-CN" dirty="0"/>
              <a:t> </a:t>
            </a:r>
            <a:r>
              <a:rPr lang="en-US" altLang="zh-CN" i="1" dirty="0" err="1"/>
              <a:t>array_name</a:t>
            </a:r>
            <a:r>
              <a:rPr lang="en-US" altLang="zh-CN" dirty="0"/>
              <a:t>[][] = {</a:t>
            </a:r>
          </a:p>
          <a:p>
            <a:pPr marL="0" indent="0">
              <a:buNone/>
            </a:pPr>
            <a:r>
              <a:rPr lang="en-US" altLang="zh-CN" dirty="0"/>
              <a:t>       {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…, </a:t>
            </a:r>
            <a:r>
              <a:rPr lang="en-US" altLang="zh-CN" i="1" dirty="0" err="1"/>
              <a:t>val</a:t>
            </a:r>
            <a:r>
              <a:rPr lang="en-US" altLang="zh-CN" dirty="0"/>
              <a:t>},</a:t>
            </a:r>
          </a:p>
          <a:p>
            <a:pPr marL="0" indent="0">
              <a:buNone/>
            </a:pPr>
            <a:r>
              <a:rPr lang="en-US" altLang="zh-CN" dirty="0"/>
              <a:t>       {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…, </a:t>
            </a:r>
            <a:r>
              <a:rPr lang="en-US" altLang="zh-CN" i="1" dirty="0" err="1"/>
              <a:t>val</a:t>
            </a:r>
            <a:r>
              <a:rPr lang="en-US" altLang="zh-CN" dirty="0"/>
              <a:t>},</a:t>
            </a:r>
          </a:p>
          <a:p>
            <a:pPr marL="0" indent="0">
              <a:buNone/>
            </a:pPr>
            <a:r>
              <a:rPr lang="en-US" altLang="zh-CN" dirty="0"/>
              <a:t>       {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…, </a:t>
            </a:r>
            <a:r>
              <a:rPr lang="en-US" altLang="zh-CN" i="1" dirty="0" err="1"/>
              <a:t>val</a:t>
            </a:r>
            <a:r>
              <a:rPr lang="en-US" altLang="zh-CN" dirty="0"/>
              <a:t>},</a:t>
            </a:r>
          </a:p>
          <a:p>
            <a:pPr marL="0" indent="0">
              <a:buNone/>
            </a:pPr>
            <a:r>
              <a:rPr lang="en-US" altLang="zh-CN" dirty="0"/>
              <a:t>       …</a:t>
            </a:r>
          </a:p>
          <a:p>
            <a:pPr marL="0" indent="0">
              <a:buNone/>
            </a:pPr>
            <a:r>
              <a:rPr lang="en-US" altLang="zh-CN" dirty="0"/>
              <a:t>       {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</a:t>
            </a:r>
            <a:r>
              <a:rPr lang="en-US" altLang="zh-CN" i="1" dirty="0" err="1"/>
              <a:t>val</a:t>
            </a:r>
            <a:r>
              <a:rPr lang="en-US" altLang="zh-CN" dirty="0"/>
              <a:t>, …, </a:t>
            </a:r>
            <a:r>
              <a:rPr lang="en-US" altLang="zh-CN" i="1" dirty="0" err="1"/>
              <a:t>val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23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61EBD-8F0B-474A-B808-4834571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Alternative Array Declaration Syntax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986CB-8FEA-4EC4-9F2C-9C163AF3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664612"/>
          </a:xfrm>
        </p:spPr>
        <p:txBody>
          <a:bodyPr/>
          <a:lstStyle/>
          <a:p>
            <a:r>
              <a:rPr lang="en-US" altLang="zh-CN" dirty="0"/>
              <a:t>There is a second form that can be used to declare an array:</a:t>
            </a:r>
          </a:p>
          <a:p>
            <a:pPr lvl="1"/>
            <a:r>
              <a:rPr lang="en-US" altLang="zh-CN" i="1" dirty="0"/>
              <a:t>type</a:t>
            </a:r>
            <a:r>
              <a:rPr lang="en-US" altLang="zh-CN" dirty="0"/>
              <a:t>[ ] </a:t>
            </a:r>
            <a:r>
              <a:rPr lang="en-US" altLang="zh-CN" i="1" dirty="0"/>
              <a:t>var-name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The following declarations are also equivalent: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counter[]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[3];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[] counter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[3];</a:t>
            </a:r>
          </a:p>
          <a:p>
            <a:r>
              <a:rPr lang="en-US" altLang="zh-CN" dirty="0"/>
              <a:t>The following declarations are also equivalent: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char</a:t>
            </a:r>
            <a:r>
              <a:rPr lang="en-US" altLang="zh-CN" dirty="0"/>
              <a:t> table[][]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char</a:t>
            </a:r>
            <a:r>
              <a:rPr lang="en-US" altLang="zh-CN" dirty="0"/>
              <a:t>[3][4];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char</a:t>
            </a:r>
            <a:r>
              <a:rPr lang="en-US" altLang="zh-CN" dirty="0"/>
              <a:t>[][] table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char</a:t>
            </a:r>
            <a:r>
              <a:rPr lang="en-US" altLang="zh-CN" dirty="0"/>
              <a:t>[3][4];</a:t>
            </a:r>
          </a:p>
          <a:p>
            <a:r>
              <a:rPr lang="en-US" altLang="zh-CN" dirty="0"/>
              <a:t>The following declarations are also equivalent: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nums</a:t>
            </a:r>
            <a:r>
              <a:rPr lang="en-US" altLang="zh-CN" dirty="0"/>
              <a:t>[], nums2[], nums3[];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nums</a:t>
            </a:r>
            <a:r>
              <a:rPr lang="en-US" altLang="zh-CN" dirty="0"/>
              <a:t>, nums2, nums3;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47936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and create arrays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Create multidimensional arrays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Create irregular arrays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alternative array declaration syntax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Assign array references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</a:t>
            </a:r>
            <a:r>
              <a:rPr lang="en-US" altLang="zh-CN" sz="2800" b="1" dirty="0"/>
              <a:t>length</a:t>
            </a:r>
            <a:r>
              <a:rPr lang="en-US" altLang="zh-CN" sz="2800" dirty="0"/>
              <a:t> array member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for-each style 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loop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Work with strings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Apply command-line arguments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the bitwise operators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Apply the ? operator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5795-84D0-46BD-B45C-86D6705A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Output an Array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69376-A73D-4659-826B-3FD312E1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35" y="1567375"/>
            <a:ext cx="7772400" cy="1133622"/>
          </a:xfrm>
        </p:spPr>
        <p:txBody>
          <a:bodyPr/>
          <a:lstStyle/>
          <a:p>
            <a:r>
              <a:rPr lang="en-US" altLang="zh-CN" dirty="0"/>
              <a:t>You can use </a:t>
            </a:r>
            <a:r>
              <a:rPr lang="en-US" altLang="zh-CN" dirty="0" err="1"/>
              <a:t>Arrays.toString</a:t>
            </a:r>
            <a:r>
              <a:rPr lang="en-US" altLang="zh-CN" dirty="0"/>
              <a:t>() to retrieve the String contents of an array.</a:t>
            </a:r>
          </a:p>
          <a:p>
            <a:r>
              <a:rPr lang="en-US" altLang="zh-CN" dirty="0"/>
              <a:t>It is required to import </a:t>
            </a:r>
            <a:r>
              <a:rPr lang="en-US" altLang="zh-CN" dirty="0" err="1"/>
              <a:t>java.util.Arrays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F3D82-9E0A-495E-BFEF-73A12A1A255F}"/>
              </a:ext>
            </a:extLst>
          </p:cNvPr>
          <p:cNvSpPr/>
          <p:nvPr/>
        </p:nvSpPr>
        <p:spPr>
          <a:xfrm>
            <a:off x="561535" y="3003178"/>
            <a:ext cx="46294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java.util.Arrays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PrintArray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{2, 3, 5, 7, 11, 13};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char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{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a'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'b'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'c'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'd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},{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'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e'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'f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[0]));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[1]));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DAD43-24C0-4AAB-97EA-34EF27BA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78" y="3925005"/>
            <a:ext cx="3197971" cy="13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1B32-2287-406B-9A2F-DC05F27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Assigning Array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CE6B-0A99-47F2-9CFB-D56398AB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920218"/>
          </a:xfrm>
        </p:spPr>
        <p:txBody>
          <a:bodyPr/>
          <a:lstStyle/>
          <a:p>
            <a:r>
              <a:rPr lang="en-US" altLang="zh-CN" dirty="0"/>
              <a:t>When you are assigning an array variable to another, you are not making the copy of it, instead, the reference is assigned. For example:</a:t>
            </a:r>
          </a:p>
          <a:p>
            <a:pPr lvl="1"/>
            <a:r>
              <a:rPr lang="en-US" altLang="zh-CN" dirty="0"/>
              <a:t>int a[] = {1, 2, 3, 4, 5};</a:t>
            </a:r>
          </a:p>
          <a:p>
            <a:pPr lvl="1"/>
            <a:r>
              <a:rPr lang="en-US" altLang="zh-CN" dirty="0"/>
              <a:t>int b[] = {-1, -2, -3, -4, -5};</a:t>
            </a:r>
          </a:p>
          <a:p>
            <a:pPr lvl="1"/>
            <a:r>
              <a:rPr lang="en-US" altLang="zh-CN" dirty="0"/>
              <a:t>b = a;</a:t>
            </a:r>
          </a:p>
          <a:p>
            <a:r>
              <a:rPr lang="en-US" altLang="zh-CN" dirty="0"/>
              <a:t>Now b is referred to a sharing the same memory address.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82632-9020-4D76-9D55-20731AC480E1}"/>
              </a:ext>
            </a:extLst>
          </p:cNvPr>
          <p:cNvSpPr txBox="1"/>
          <p:nvPr/>
        </p:nvSpPr>
        <p:spPr>
          <a:xfrm>
            <a:off x="685798" y="5114360"/>
            <a:ext cx="46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F74B4C-ABF9-4078-8D3A-E6B535B81235}"/>
              </a:ext>
            </a:extLst>
          </p:cNvPr>
          <p:cNvSpPr txBox="1"/>
          <p:nvPr/>
        </p:nvSpPr>
        <p:spPr>
          <a:xfrm>
            <a:off x="685799" y="5865167"/>
            <a:ext cx="46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4D85A5-711F-49E1-830A-7AA0C0A27F42}"/>
              </a:ext>
            </a:extLst>
          </p:cNvPr>
          <p:cNvSpPr/>
          <p:nvPr/>
        </p:nvSpPr>
        <p:spPr bwMode="auto">
          <a:xfrm>
            <a:off x="1997612" y="5114359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7ADD6-220B-402A-8953-160576AD4E33}"/>
              </a:ext>
            </a:extLst>
          </p:cNvPr>
          <p:cNvSpPr/>
          <p:nvPr/>
        </p:nvSpPr>
        <p:spPr bwMode="auto">
          <a:xfrm>
            <a:off x="2630658" y="5114359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335ED9-18D0-4A9F-B9B6-FC8D7AB8A248}"/>
              </a:ext>
            </a:extLst>
          </p:cNvPr>
          <p:cNvSpPr/>
          <p:nvPr/>
        </p:nvSpPr>
        <p:spPr bwMode="auto">
          <a:xfrm>
            <a:off x="3263704" y="5114359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0C8F1-75A0-47B1-B5E2-6F8C07B3C9D5}"/>
              </a:ext>
            </a:extLst>
          </p:cNvPr>
          <p:cNvSpPr/>
          <p:nvPr/>
        </p:nvSpPr>
        <p:spPr bwMode="auto">
          <a:xfrm>
            <a:off x="3896750" y="5114359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9E55CA-37C7-46DF-8EED-CC8FD7A53A1D}"/>
              </a:ext>
            </a:extLst>
          </p:cNvPr>
          <p:cNvSpPr/>
          <p:nvPr/>
        </p:nvSpPr>
        <p:spPr bwMode="auto">
          <a:xfrm>
            <a:off x="4529796" y="5114358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74A2F8-639D-4349-AC6D-85919CA5102D}"/>
              </a:ext>
            </a:extLst>
          </p:cNvPr>
          <p:cNvSpPr/>
          <p:nvPr/>
        </p:nvSpPr>
        <p:spPr bwMode="auto">
          <a:xfrm>
            <a:off x="1997612" y="5878702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AFF9A-707C-42EB-85E5-C6AD8E1CA3D9}"/>
              </a:ext>
            </a:extLst>
          </p:cNvPr>
          <p:cNvSpPr/>
          <p:nvPr/>
        </p:nvSpPr>
        <p:spPr bwMode="auto">
          <a:xfrm>
            <a:off x="2630658" y="5878702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F0CFCA-E16B-4C8F-B0AA-2BEE4CB1A496}"/>
              </a:ext>
            </a:extLst>
          </p:cNvPr>
          <p:cNvSpPr/>
          <p:nvPr/>
        </p:nvSpPr>
        <p:spPr bwMode="auto">
          <a:xfrm>
            <a:off x="3263704" y="5878702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6901F0-FFBC-458C-B25F-8F5B52A6186D}"/>
              </a:ext>
            </a:extLst>
          </p:cNvPr>
          <p:cNvSpPr/>
          <p:nvPr/>
        </p:nvSpPr>
        <p:spPr bwMode="auto">
          <a:xfrm>
            <a:off x="3896750" y="5878702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CFE9BF-8AAD-46D9-BB30-9F3E2302E3E6}"/>
              </a:ext>
            </a:extLst>
          </p:cNvPr>
          <p:cNvSpPr/>
          <p:nvPr/>
        </p:nvSpPr>
        <p:spPr bwMode="auto">
          <a:xfrm>
            <a:off x="4529796" y="5878701"/>
            <a:ext cx="633046" cy="4616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D5C841-1F41-4E42-AB66-08B4FBB86882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 flipV="1">
            <a:off x="1153549" y="5345192"/>
            <a:ext cx="84406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350C43-7217-4159-8F7B-5725F0BA13D7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1153550" y="6096000"/>
            <a:ext cx="844062" cy="13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9F0625-DFF5-414A-983B-06F27483681B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1153550" y="5345192"/>
            <a:ext cx="844062" cy="750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98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EE1341-DDB7-4AC9-8F8A-43771DA8A40D}"/>
              </a:ext>
            </a:extLst>
          </p:cNvPr>
          <p:cNvSpPr/>
          <p:nvPr/>
        </p:nvSpPr>
        <p:spPr>
          <a:xfrm>
            <a:off x="618978" y="58847"/>
            <a:ext cx="8145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AssignARef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-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"Here is nums1: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"Here is nums2: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"Here is nums2 after assignment: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//now operate on nums1 array through nums2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99;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"Here is nums1 after change through nums2: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30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E3A0-670A-4A9F-ACA2-FEF8A125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the length Member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1E59-8648-430C-AD46-17585A50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arrays are implemented as objects, each array has associated with it a </a:t>
            </a:r>
            <a:r>
              <a:rPr lang="en-US" altLang="zh-CN" b="1" dirty="0"/>
              <a:t>length </a:t>
            </a:r>
            <a:r>
              <a:rPr lang="en-US" altLang="zh-CN" dirty="0"/>
              <a:t>instance variable that contains the number of elements that the array can hold.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30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C5AC-0C49-4C57-8867-011ECEE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length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19D38-76E0-4D85-B275-6195B9C9FF76}"/>
              </a:ext>
            </a:extLst>
          </p:cNvPr>
          <p:cNvSpPr/>
          <p:nvPr/>
        </p:nvSpPr>
        <p:spPr>
          <a:xfrm>
            <a:off x="1139482" y="1447800"/>
            <a:ext cx="731871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LengthDemo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{1,2,3};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[][] = {{1,2,3},{4,5},{6,7,8,9}};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list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table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table[0]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[0].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table[1]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[1].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table[2]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table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[2].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//use length to initialize list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list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"Here is list: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5F45-2E14-4503-940F-4FAE605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length Variable to Copy an Array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7B7B1C-AA26-4B13-84B5-BA45F7E7C697}"/>
              </a:ext>
            </a:extLst>
          </p:cNvPr>
          <p:cNvSpPr/>
          <p:nvPr/>
        </p:nvSpPr>
        <p:spPr>
          <a:xfrm>
            <a:off x="1491175" y="1558561"/>
            <a:ext cx="53246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ACopy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//copy nums1 to nums2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9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810F-527A-4B34-992A-35FC477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Other Array Copy Approaches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CC54-4E2F-4761-873E-5D8F07B0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524000"/>
          </a:xfrm>
        </p:spPr>
        <p:txBody>
          <a:bodyPr/>
          <a:lstStyle/>
          <a:p>
            <a:r>
              <a:rPr lang="en-US" altLang="zh-CN" dirty="0" err="1"/>
              <a:t>System.arraycopy</a:t>
            </a:r>
            <a:r>
              <a:rPr lang="en-US" altLang="zh-CN" dirty="0"/>
              <a:t>(</a:t>
            </a:r>
            <a:r>
              <a:rPr lang="en-US" altLang="zh-CN" i="1" dirty="0" err="1"/>
              <a:t>sourceArray</a:t>
            </a:r>
            <a:r>
              <a:rPr lang="en-US" altLang="zh-CN" dirty="0"/>
              <a:t>, int </a:t>
            </a:r>
            <a:r>
              <a:rPr lang="en-US" altLang="zh-CN" i="1" dirty="0"/>
              <a:t>index1</a:t>
            </a:r>
            <a:r>
              <a:rPr lang="en-US" altLang="zh-CN" dirty="0"/>
              <a:t>, </a:t>
            </a:r>
            <a:r>
              <a:rPr lang="en-US" altLang="zh-CN" i="1" dirty="0" err="1"/>
              <a:t>destArray</a:t>
            </a:r>
            <a:r>
              <a:rPr lang="en-US" altLang="zh-CN" dirty="0"/>
              <a:t>, int </a:t>
            </a:r>
            <a:r>
              <a:rPr lang="en-US" altLang="zh-CN" i="1" dirty="0"/>
              <a:t>index2</a:t>
            </a:r>
            <a:r>
              <a:rPr lang="en-US" altLang="zh-CN" dirty="0"/>
              <a:t>, int </a:t>
            </a:r>
            <a:r>
              <a:rPr lang="en-US" altLang="zh-CN" i="1" dirty="0"/>
              <a:t>length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Copy the data from the </a:t>
            </a:r>
            <a:r>
              <a:rPr lang="en-US" altLang="zh-CN" i="1" dirty="0"/>
              <a:t>index1</a:t>
            </a:r>
            <a:r>
              <a:rPr lang="en-US" altLang="zh-CN" dirty="0"/>
              <a:t> of </a:t>
            </a:r>
            <a:r>
              <a:rPr lang="en-US" altLang="zh-CN" i="1" dirty="0" err="1"/>
              <a:t>sourceArray</a:t>
            </a:r>
            <a:r>
              <a:rPr lang="en-US" altLang="zh-CN" dirty="0"/>
              <a:t> to replace the data from </a:t>
            </a:r>
            <a:r>
              <a:rPr lang="en-US" altLang="zh-CN" i="1" dirty="0"/>
              <a:t>index2</a:t>
            </a:r>
            <a:r>
              <a:rPr lang="en-US" altLang="zh-CN" dirty="0"/>
              <a:t> of </a:t>
            </a:r>
            <a:r>
              <a:rPr lang="en-US" altLang="zh-CN" i="1" dirty="0" err="1"/>
              <a:t>destArray</a:t>
            </a:r>
            <a:r>
              <a:rPr lang="en-US" altLang="zh-CN" dirty="0"/>
              <a:t> with the length of </a:t>
            </a:r>
            <a:r>
              <a:rPr lang="en-US" altLang="zh-CN" i="1" dirty="0"/>
              <a:t>length</a:t>
            </a:r>
            <a:r>
              <a:rPr lang="en-US" altLang="zh-CN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532BCA-37BF-4936-9990-4AA4E086CEC9}"/>
              </a:ext>
            </a:extLst>
          </p:cNvPr>
          <p:cNvSpPr/>
          <p:nvPr/>
        </p:nvSpPr>
        <p:spPr>
          <a:xfrm>
            <a:off x="949570" y="365565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ACopy1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{1,2,3,4,5,6};</a:t>
            </a:r>
          </a:p>
          <a:p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{-1,-2,-3,-4,-5,-6};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arraycopy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1,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2, 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C04DD-28EB-47C4-AFDE-84BB40E8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77" y="4384197"/>
            <a:ext cx="2244567" cy="6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810F-527A-4B34-992A-35FC477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Other Array Copy Approaches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CC54-4E2F-4761-873E-5D8F07B0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865142"/>
          </a:xfrm>
        </p:spPr>
        <p:txBody>
          <a:bodyPr/>
          <a:lstStyle/>
          <a:p>
            <a:r>
              <a:rPr lang="en-US" altLang="zh-CN" dirty="0" err="1"/>
              <a:t>Arrays.copyOf</a:t>
            </a:r>
            <a:r>
              <a:rPr lang="en-US" altLang="zh-CN" dirty="0"/>
              <a:t>(</a:t>
            </a:r>
            <a:r>
              <a:rPr lang="en-US" altLang="zh-CN" i="1" dirty="0" err="1"/>
              <a:t>sourceArray</a:t>
            </a:r>
            <a:r>
              <a:rPr lang="en-US" altLang="zh-CN" dirty="0"/>
              <a:t>, int </a:t>
            </a:r>
            <a:r>
              <a:rPr lang="en-US" altLang="zh-CN" i="1" dirty="0" err="1"/>
              <a:t>newLength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Copy the source array to a new array with length of </a:t>
            </a:r>
            <a:r>
              <a:rPr lang="en-US" altLang="zh-CN" i="1" dirty="0" err="1"/>
              <a:t>newLength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Arrays.copyOfRange</a:t>
            </a:r>
            <a:r>
              <a:rPr lang="en-US" altLang="zh-CN" dirty="0"/>
              <a:t>(</a:t>
            </a:r>
            <a:r>
              <a:rPr lang="en-US" altLang="zh-CN" i="1" dirty="0" err="1"/>
              <a:t>sourceArray</a:t>
            </a:r>
            <a:r>
              <a:rPr lang="en-US" altLang="zh-CN" dirty="0"/>
              <a:t>, int </a:t>
            </a:r>
            <a:r>
              <a:rPr lang="en-US" altLang="zh-CN" i="1" dirty="0"/>
              <a:t>from</a:t>
            </a:r>
            <a:r>
              <a:rPr lang="en-US" altLang="zh-CN" dirty="0"/>
              <a:t>, int </a:t>
            </a:r>
            <a:r>
              <a:rPr lang="en-US" altLang="zh-CN" i="1" dirty="0"/>
              <a:t>to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Copy the source array to a new array, with index from </a:t>
            </a:r>
            <a:r>
              <a:rPr lang="en-US" altLang="zh-CN" i="1" dirty="0" err="1"/>
              <a:t>from</a:t>
            </a:r>
            <a:r>
              <a:rPr lang="en-US" altLang="zh-CN" dirty="0"/>
              <a:t> to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19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DD99A7-0936-4C84-8F53-B07D764841B1}"/>
              </a:ext>
            </a:extLst>
          </p:cNvPr>
          <p:cNvSpPr/>
          <p:nvPr/>
        </p:nvSpPr>
        <p:spPr>
          <a:xfrm>
            <a:off x="1223890" y="1033701"/>
            <a:ext cx="65555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ACopy2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nums2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copyOf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nums3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copyOfRange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nums1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1,4);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"nums2: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"nums3: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FBC5CE-5BFB-458B-99B1-CB8DB310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48" y="4689424"/>
            <a:ext cx="3400114" cy="10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7B6D-451C-4E9D-B470-A215D1E7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For-Each Style for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31A50-F7F3-416A-8077-1E2ADC3F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There’s another style of </a:t>
            </a:r>
            <a:r>
              <a:rPr lang="en-US" altLang="zh-CN" b="1" dirty="0"/>
              <a:t>for</a:t>
            </a:r>
            <a:r>
              <a:rPr lang="en-US" altLang="zh-CN" dirty="0"/>
              <a:t> loop, the general form is shown as follows:</a:t>
            </a:r>
          </a:p>
          <a:p>
            <a:pPr lvl="1"/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i="1" dirty="0"/>
              <a:t>type </a:t>
            </a:r>
            <a:r>
              <a:rPr lang="en-US" altLang="zh-CN" i="1" dirty="0" err="1"/>
              <a:t>itr</a:t>
            </a:r>
            <a:r>
              <a:rPr lang="en-US" altLang="zh-CN" i="1" dirty="0"/>
              <a:t>-var </a:t>
            </a:r>
            <a:r>
              <a:rPr lang="en-US" altLang="zh-CN" dirty="0"/>
              <a:t>: </a:t>
            </a:r>
            <a:r>
              <a:rPr lang="en-US" altLang="zh-CN" i="1" dirty="0"/>
              <a:t>collection</a:t>
            </a:r>
            <a:r>
              <a:rPr lang="en-US" altLang="zh-CN" dirty="0"/>
              <a:t>) </a:t>
            </a:r>
            <a:r>
              <a:rPr lang="en-US" altLang="zh-CN" i="1" dirty="0"/>
              <a:t>statement-block</a:t>
            </a:r>
          </a:p>
          <a:p>
            <a:r>
              <a:rPr lang="en-US" altLang="zh-CN" dirty="0"/>
              <a:t>Here, </a:t>
            </a:r>
            <a:r>
              <a:rPr lang="en-US" altLang="zh-CN" i="1" dirty="0"/>
              <a:t>type </a:t>
            </a:r>
            <a:r>
              <a:rPr lang="en-US" altLang="zh-CN" dirty="0"/>
              <a:t>specifies the type, and </a:t>
            </a:r>
            <a:r>
              <a:rPr lang="en-US" altLang="zh-CN" i="1" dirty="0" err="1"/>
              <a:t>itr</a:t>
            </a:r>
            <a:r>
              <a:rPr lang="en-US" altLang="zh-CN" i="1" dirty="0"/>
              <a:t>-var </a:t>
            </a:r>
            <a:r>
              <a:rPr lang="en-US" altLang="zh-CN" dirty="0"/>
              <a:t>specifies the name of an </a:t>
            </a:r>
            <a:r>
              <a:rPr lang="en-US" altLang="zh-CN" i="1" dirty="0"/>
              <a:t>iteration variable </a:t>
            </a:r>
            <a:r>
              <a:rPr lang="en-US" altLang="zh-CN" dirty="0"/>
              <a:t>that will receive the elements from a collection, one at a time, from beginning to end. The collection being cycled through is specified by </a:t>
            </a:r>
            <a:r>
              <a:rPr lang="en-US" altLang="zh-CN" i="1" dirty="0"/>
              <a:t>collection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11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31984-889B-4808-8946-EA1CBFB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08BEA-947E-4BA2-81A2-8AA3030A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i="1" dirty="0"/>
              <a:t>array </a:t>
            </a:r>
            <a:r>
              <a:rPr lang="en-US" altLang="zh-CN" dirty="0"/>
              <a:t>is a collection of variables of the same type, referred to by a common name.</a:t>
            </a:r>
          </a:p>
          <a:p>
            <a:r>
              <a:rPr lang="en-US" altLang="zh-CN" dirty="0"/>
              <a:t> In Java, arrays can have one or more dimensions, although the one dimensional array is the most common.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69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CAD3-59F5-4F18-93CE-B8A930B4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97" y="245012"/>
            <a:ext cx="6629400" cy="685800"/>
          </a:xfrm>
        </p:spPr>
        <p:txBody>
          <a:bodyPr/>
          <a:lstStyle/>
          <a:p>
            <a:r>
              <a:rPr lang="en-US" altLang="zh-CN" b="1" dirty="0"/>
              <a:t>Comparison Between Two for Styles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9A0370-75DE-43C8-A02F-0C9D00F928F8}"/>
              </a:ext>
            </a:extLst>
          </p:cNvPr>
          <p:cNvSpPr/>
          <p:nvPr/>
        </p:nvSpPr>
        <p:spPr>
          <a:xfrm>
            <a:off x="1026942" y="930812"/>
            <a:ext cx="76528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ForEach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24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24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24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{1,2,3,4,5,6,7,8,9,10};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sum1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=0,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sum2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=0;</a:t>
            </a:r>
          </a:p>
          <a:p>
            <a:r>
              <a:rPr lang="en-US" altLang="zh-CN" sz="2400" dirty="0">
                <a:solidFill>
                  <a:srgbClr val="3F7F5F"/>
                </a:solidFill>
                <a:latin typeface="Calibri" panose="020F0502020204030204" pitchFamily="34" charset="0"/>
              </a:rPr>
              <a:t>    //The for-each style to calculate the sum value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      sum1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400" dirty="0">
                <a:solidFill>
                  <a:srgbClr val="3F7F5F"/>
                </a:solidFill>
                <a:latin typeface="Calibri" panose="020F0502020204030204" pitchFamily="34" charset="0"/>
              </a:rPr>
              <a:t>    //The old style to calculate the sum value</a:t>
            </a:r>
          </a:p>
          <a:p>
            <a:r>
              <a:rPr lang="nn-NO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sz="2400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      sum2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4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2A00FF"/>
                </a:solidFill>
                <a:latin typeface="Calibri" panose="020F0502020204030204" pitchFamily="34" charset="0"/>
              </a:rPr>
              <a:t>"sum1: "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sum1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altLang="zh-CN" sz="2400" b="1" dirty="0">
                <a:solidFill>
                  <a:srgbClr val="2A00FF"/>
                </a:solidFill>
                <a:latin typeface="Calibri" panose="020F0502020204030204" pitchFamily="34" charset="0"/>
              </a:rPr>
              <a:t>"sum2: "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sum2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318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18C1-43E8-4070-9A2B-0A8EABFD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For-Each for Style Loop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3D482-B4F0-4733-A9A4-2288DED1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108960"/>
            <a:ext cx="7772400" cy="2910840"/>
          </a:xfrm>
        </p:spPr>
        <p:txBody>
          <a:bodyPr/>
          <a:lstStyle/>
          <a:p>
            <a:r>
              <a:rPr lang="en-US" altLang="zh-CN" dirty="0"/>
              <a:t>The variable x must be compatible with the </a:t>
            </a:r>
            <a:r>
              <a:rPr lang="en-US" altLang="zh-CN" dirty="0" err="1"/>
              <a:t>nums</a:t>
            </a:r>
            <a:r>
              <a:rPr lang="en-US" altLang="zh-CN" dirty="0"/>
              <a:t> array</a:t>
            </a:r>
          </a:p>
          <a:p>
            <a:r>
              <a:rPr lang="en-US" altLang="zh-CN" dirty="0"/>
              <a:t>The variable x will loop from the beginning of </a:t>
            </a:r>
            <a:r>
              <a:rPr lang="en-US" altLang="zh-CN" dirty="0" err="1"/>
              <a:t>nums</a:t>
            </a:r>
            <a:r>
              <a:rPr lang="en-US" altLang="zh-CN" dirty="0"/>
              <a:t> array to its end.</a:t>
            </a:r>
          </a:p>
          <a:p>
            <a:r>
              <a:rPr lang="en-US" altLang="zh-CN" dirty="0"/>
              <a:t>You can </a:t>
            </a:r>
            <a:r>
              <a:rPr lang="en-US" altLang="zh-CN" b="1" dirty="0"/>
              <a:t>break</a:t>
            </a:r>
            <a:r>
              <a:rPr lang="en-US" altLang="zh-CN" dirty="0"/>
              <a:t> the loop using the same approach as the traditional style does.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nums</a:t>
            </a:r>
            <a:r>
              <a:rPr lang="en-US" altLang="zh-CN" dirty="0"/>
              <a:t> loop is </a:t>
            </a:r>
            <a:r>
              <a:rPr lang="en-US" altLang="zh-CN" b="1" dirty="0"/>
              <a:t>read-only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A782C-3134-46C5-A7B6-0638F53350FF}"/>
              </a:ext>
            </a:extLst>
          </p:cNvPr>
          <p:cNvSpPr/>
          <p:nvPr/>
        </p:nvSpPr>
        <p:spPr>
          <a:xfrm>
            <a:off x="2147667" y="17402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for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sz="28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sz="2800" dirty="0">
                <a:solidFill>
                  <a:srgbClr val="6A3E3E"/>
                </a:solidFill>
                <a:latin typeface="Calibri" panose="020F0502020204030204" pitchFamily="34" charset="0"/>
              </a:rPr>
              <a:t>    sum1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sz="2800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385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54ED2-C240-402A-A2EC-B3766A1A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Read-Only Feature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34E59-2D48-4DC0-9747-9398125CA359}"/>
              </a:ext>
            </a:extLst>
          </p:cNvPr>
          <p:cNvSpPr/>
          <p:nvPr/>
        </p:nvSpPr>
        <p:spPr>
          <a:xfrm>
            <a:off x="1828800" y="1443841"/>
            <a:ext cx="6049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NoChange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{1,2,3,4,5,6,7,8,9,10};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 10;  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//No effect on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nums</a:t>
            </a:r>
            <a:endParaRPr lang="en-US" altLang="zh-CN" u="sng" dirty="0">
              <a:solidFill>
                <a:srgbClr val="3F7F5F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5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5AF0-9DA9-4A0A-A9F9-3ECC7FC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36" y="216877"/>
            <a:ext cx="6629400" cy="685800"/>
          </a:xfrm>
        </p:spPr>
        <p:txBody>
          <a:bodyPr/>
          <a:lstStyle/>
          <a:p>
            <a:r>
              <a:rPr lang="en-US" altLang="zh-CN" b="1" dirty="0"/>
              <a:t>For-Each on Two-Dimensional Array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3A6E2C-2DFA-4F3C-B638-82CAC99659F0}"/>
              </a:ext>
            </a:extLst>
          </p:cNvPr>
          <p:cNvSpPr/>
          <p:nvPr/>
        </p:nvSpPr>
        <p:spPr>
          <a:xfrm>
            <a:off x="1448972" y="902677"/>
            <a:ext cx="69810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ForEach2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[3][5];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//give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 some values;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][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+1) * 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+1);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//use for-each for loop to display and sum the values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"Value is: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"Summation: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668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DB6BE-F732-4D67-AB67-D4D44417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Applying the Enhanced for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2B460C-00E9-4321-B81E-E4CF3D2BA0ED}"/>
              </a:ext>
            </a:extLst>
          </p:cNvPr>
          <p:cNvSpPr/>
          <p:nvPr/>
        </p:nvSpPr>
        <p:spPr>
          <a:xfrm>
            <a:off x="1716258" y="1447800"/>
            <a:ext cx="64430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Search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{6,8,3,7,5,6,1,4};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5;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found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//Use for-each style for to search </a:t>
            </a:r>
            <a:r>
              <a:rPr lang="en-US" altLang="zh-CN" u="sng" dirty="0" err="1">
                <a:solidFill>
                  <a:srgbClr val="3F7F5F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u="sng" dirty="0">
                <a:solidFill>
                  <a:srgbClr val="3F7F5F"/>
                </a:solidFill>
                <a:latin typeface="Calibri" panose="020F0502020204030204" pitchFamily="34" charset="0"/>
              </a:rPr>
              <a:t> for val.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found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found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"Value found!"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37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8AED-0BC6-4E7F-9824-EFD485C0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Other Array Operations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DF05-BB54-42D9-B10A-7354F8E0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i="1" dirty="0"/>
              <a:t>array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Sort the </a:t>
            </a:r>
            <a:r>
              <a:rPr lang="en-US" altLang="zh-CN" i="1" dirty="0"/>
              <a:t>array</a:t>
            </a:r>
            <a:r>
              <a:rPr lang="en-US" altLang="zh-CN" dirty="0"/>
              <a:t>. It does not return anything.</a:t>
            </a:r>
          </a:p>
          <a:p>
            <a:r>
              <a:rPr lang="en-US" altLang="zh-CN" dirty="0" err="1"/>
              <a:t>Arrays.binarySearch</a:t>
            </a:r>
            <a:r>
              <a:rPr lang="en-US" altLang="zh-CN" dirty="0"/>
              <a:t>(</a:t>
            </a:r>
            <a:r>
              <a:rPr lang="en-US" altLang="zh-CN" i="1" dirty="0"/>
              <a:t>array</a:t>
            </a:r>
            <a:r>
              <a:rPr lang="en-US" altLang="zh-CN" dirty="0"/>
              <a:t>, </a:t>
            </a:r>
            <a:r>
              <a:rPr lang="en-US" altLang="zh-CN" i="1" dirty="0"/>
              <a:t>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Search the </a:t>
            </a:r>
            <a:r>
              <a:rPr lang="en-US" altLang="zh-CN" i="1" dirty="0"/>
              <a:t>value</a:t>
            </a:r>
            <a:r>
              <a:rPr lang="en-US" altLang="zh-CN" dirty="0"/>
              <a:t> in the </a:t>
            </a:r>
            <a:r>
              <a:rPr lang="en-US" altLang="zh-CN" b="1" dirty="0">
                <a:solidFill>
                  <a:srgbClr val="FF0000"/>
                </a:solidFill>
              </a:rPr>
              <a:t>sorted</a:t>
            </a:r>
            <a:r>
              <a:rPr lang="en-US" altLang="zh-CN" dirty="0"/>
              <a:t> </a:t>
            </a:r>
            <a:r>
              <a:rPr lang="en-US" altLang="zh-CN" i="1" dirty="0"/>
              <a:t>array</a:t>
            </a:r>
            <a:r>
              <a:rPr lang="en-US" altLang="zh-CN" dirty="0"/>
              <a:t>, return the index where the </a:t>
            </a:r>
            <a:r>
              <a:rPr lang="en-US" altLang="zh-CN" i="1" dirty="0"/>
              <a:t>value</a:t>
            </a:r>
            <a:r>
              <a:rPr lang="en-US" altLang="zh-CN" dirty="0"/>
              <a:t> resides. If not found, -1 is returned.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5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F00D1-326A-4D7C-ACCB-27D581EC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Other Array Operations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87710F-16A0-41D5-9058-C061150156A4}"/>
              </a:ext>
            </a:extLst>
          </p:cNvPr>
          <p:cNvSpPr/>
          <p:nvPr/>
        </p:nvSpPr>
        <p:spPr>
          <a:xfrm>
            <a:off x="1392702" y="1443841"/>
            <a:ext cx="64852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Search2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{6,8,3,7,5,6,1,4};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5;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found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-1;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sort: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found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binarySearch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"Index of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found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BEF2-F3B4-48F0-8198-3D50615A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Strings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3ACEE-6392-40B9-86A1-2FFD670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String</a:t>
            </a:r>
            <a:r>
              <a:rPr lang="en-US" altLang="zh-CN" dirty="0"/>
              <a:t> is one of the most important of Java’s data types, it defines and supports character strings. </a:t>
            </a:r>
          </a:p>
          <a:p>
            <a:r>
              <a:rPr lang="en-US" altLang="zh-CN" dirty="0"/>
              <a:t>In some other programming languages, a string is an array of characters. This is not the case with Java. In Java, strings are objects.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7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0A21-EDB8-4440-8E3A-09CA5579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Constructing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A79B2-FC30-451B-8F86-C5CD35B7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construct a </a:t>
            </a:r>
            <a:r>
              <a:rPr lang="en-US" altLang="zh-CN" b="1" dirty="0"/>
              <a:t>String </a:t>
            </a:r>
            <a:r>
              <a:rPr lang="en-US" altLang="zh-CN" dirty="0"/>
              <a:t>just like you construct any other type of object: by using </a:t>
            </a:r>
            <a:r>
              <a:rPr lang="en-US" altLang="zh-CN" b="1" dirty="0"/>
              <a:t>new </a:t>
            </a:r>
            <a:r>
              <a:rPr lang="en-US" altLang="zh-CN" dirty="0"/>
              <a:t>and calling the </a:t>
            </a:r>
            <a:r>
              <a:rPr lang="en-US" altLang="zh-CN" b="1" dirty="0"/>
              <a:t>String </a:t>
            </a:r>
            <a:r>
              <a:rPr lang="en-US" altLang="zh-CN" dirty="0"/>
              <a:t>constructor. For example:</a:t>
            </a:r>
          </a:p>
          <a:p>
            <a:pPr lvl="1"/>
            <a:r>
              <a:rPr lang="en-US" altLang="zh-CN" dirty="0"/>
              <a:t>String str = new String("Hello");</a:t>
            </a:r>
          </a:p>
          <a:p>
            <a:r>
              <a:rPr lang="en-US" altLang="zh-CN" dirty="0"/>
              <a:t>You can also construct a </a:t>
            </a:r>
            <a:r>
              <a:rPr lang="en-US" altLang="zh-CN" b="1" dirty="0"/>
              <a:t>String </a:t>
            </a:r>
            <a:r>
              <a:rPr lang="en-US" altLang="zh-CN" dirty="0"/>
              <a:t>from another </a:t>
            </a:r>
            <a:r>
              <a:rPr lang="en-US" altLang="zh-CN" b="1" dirty="0"/>
              <a:t>String</a:t>
            </a:r>
            <a:r>
              <a:rPr lang="en-US" altLang="zh-CN" dirty="0"/>
              <a:t>. For example:</a:t>
            </a:r>
          </a:p>
          <a:p>
            <a:pPr lvl="1"/>
            <a:r>
              <a:rPr lang="en-US" altLang="zh-CN" dirty="0"/>
              <a:t>String str = new String("Hello");</a:t>
            </a:r>
          </a:p>
          <a:p>
            <a:pPr lvl="1"/>
            <a:r>
              <a:rPr lang="en-US" altLang="zh-CN" dirty="0"/>
              <a:t>String str2 = new String(str);</a:t>
            </a:r>
          </a:p>
          <a:p>
            <a:r>
              <a:rPr lang="en-US" altLang="zh-CN" dirty="0"/>
              <a:t>Another easy way to create a </a:t>
            </a:r>
            <a:r>
              <a:rPr lang="en-US" altLang="zh-CN" b="1" dirty="0"/>
              <a:t>String </a:t>
            </a:r>
            <a:r>
              <a:rPr lang="en-US" altLang="zh-CN" dirty="0"/>
              <a:t>is shown here:</a:t>
            </a:r>
          </a:p>
          <a:p>
            <a:pPr lvl="1"/>
            <a:r>
              <a:rPr lang="en-US" altLang="zh-CN" dirty="0"/>
              <a:t>String str = "Java strings are powerful.";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2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EEBF0-CEB2-4337-A415-D94208F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String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8AEA7C-E42F-49DF-A35E-1BD36F0DBB9A}"/>
              </a:ext>
            </a:extLst>
          </p:cNvPr>
          <p:cNvSpPr/>
          <p:nvPr/>
        </p:nvSpPr>
        <p:spPr>
          <a:xfrm>
            <a:off x="1716258" y="1859339"/>
            <a:ext cx="59224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StringDemo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 strings are objects."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"They are constructed various ways."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5A71-6FD9-4D93-BEFC-765A782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One-Dimensional Arrays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71A92-89ED-4C8A-8811-91DCE20E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953000"/>
          </a:xfrm>
        </p:spPr>
        <p:txBody>
          <a:bodyPr/>
          <a:lstStyle/>
          <a:p>
            <a:r>
              <a:rPr lang="en-US" altLang="zh-CN" dirty="0"/>
              <a:t>A one-dimensional array is a list of related variables. To declare a one-dimensional array, you can use this general form:</a:t>
            </a:r>
          </a:p>
          <a:p>
            <a:pPr lvl="1"/>
            <a:r>
              <a:rPr lang="en-US" altLang="zh-CN" i="1" dirty="0"/>
              <a:t>type array-name</a:t>
            </a:r>
            <a:r>
              <a:rPr lang="en-US" altLang="zh-CN" dirty="0"/>
              <a:t>[ ] = new </a:t>
            </a:r>
            <a:r>
              <a:rPr lang="en-US" altLang="zh-CN" i="1" dirty="0"/>
              <a:t>type</a:t>
            </a:r>
            <a:r>
              <a:rPr lang="en-US" altLang="zh-CN" dirty="0"/>
              <a:t>[</a:t>
            </a:r>
            <a:r>
              <a:rPr lang="en-US" altLang="zh-CN" i="1" dirty="0"/>
              <a:t>size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Here is an example. The following creates an </a:t>
            </a:r>
            <a:r>
              <a:rPr lang="en-US" altLang="zh-CN" b="1" dirty="0"/>
              <a:t>int </a:t>
            </a:r>
            <a:r>
              <a:rPr lang="en-US" altLang="zh-CN" dirty="0"/>
              <a:t>array of 10 elements and links it o an array reference variable named sample: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sample[] = </a:t>
            </a:r>
            <a:r>
              <a:rPr lang="en-US" altLang="zh-CN" b="1" dirty="0">
                <a:solidFill>
                  <a:srgbClr val="CC00CC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[10];</a:t>
            </a:r>
          </a:p>
          <a:p>
            <a:r>
              <a:rPr lang="en-US" altLang="zh-CN" dirty="0"/>
              <a:t>As with objects, it is possible to break the preceding declaration in two. For example:</a:t>
            </a:r>
          </a:p>
          <a:p>
            <a:pPr lvl="1"/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 sample[];</a:t>
            </a:r>
          </a:p>
          <a:p>
            <a:pPr lvl="1"/>
            <a:r>
              <a:rPr lang="en-US" altLang="zh-CN" dirty="0"/>
              <a:t>sample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CC"/>
                </a:solidFill>
              </a:rPr>
              <a:t>int</a:t>
            </a:r>
            <a:r>
              <a:rPr lang="en-US" altLang="zh-CN" dirty="0"/>
              <a:t>[10];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00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835D-7C87-4783-9B48-90AE35DA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9" y="0"/>
            <a:ext cx="6629400" cy="685800"/>
          </a:xfrm>
        </p:spPr>
        <p:txBody>
          <a:bodyPr/>
          <a:lstStyle/>
          <a:p>
            <a:r>
              <a:rPr lang="en-US" altLang="zh-CN" b="1" dirty="0"/>
              <a:t>Operations on Strings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BFB6BA-44B9-43C8-8BEC-BF78A73C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83973"/>
              </p:ext>
            </p:extLst>
          </p:nvPr>
        </p:nvGraphicFramePr>
        <p:xfrm>
          <a:off x="140677" y="542387"/>
          <a:ext cx="8862646" cy="6428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379">
                  <a:extLst>
                    <a:ext uri="{9D8B030D-6E8A-4147-A177-3AD203B41FA5}">
                      <a16:colId xmlns:a16="http://schemas.microsoft.com/office/drawing/2014/main" val="2150857450"/>
                    </a:ext>
                  </a:extLst>
                </a:gridCol>
                <a:gridCol w="5740267">
                  <a:extLst>
                    <a:ext uri="{9D8B030D-6E8A-4147-A177-3AD203B41FA5}">
                      <a16:colId xmlns:a16="http://schemas.microsoft.com/office/drawing/2014/main" val="3651980520"/>
                    </a:ext>
                  </a:extLst>
                </a:gridCol>
              </a:tblGrid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boolean</a:t>
                      </a:r>
                      <a:r>
                        <a:rPr lang="en-US" altLang="zh-CN" sz="2000" dirty="0"/>
                        <a:t> equals(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true if the invoking string has exactly the same character sequence as </a:t>
                      </a:r>
                      <a:r>
                        <a:rPr lang="en-US" altLang="zh-CN" sz="2000" i="1" dirty="0"/>
                        <a:t>str</a:t>
                      </a:r>
                      <a:endParaRPr lang="zh-CN" alt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2642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boolean</a:t>
                      </a:r>
                      <a:r>
                        <a:rPr lang="en-US" altLang="zh-CN" sz="2000" dirty="0"/>
                        <a:t> contains(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true if the invoking string contains </a:t>
                      </a:r>
                      <a:r>
                        <a:rPr lang="en-US" altLang="zh-CN" sz="2000" i="1" dirty="0"/>
                        <a:t>str</a:t>
                      </a:r>
                      <a:endParaRPr lang="zh-CN" alt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76956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boolean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 err="1"/>
                        <a:t>startsWith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true if the invoking string starts with </a:t>
                      </a:r>
                      <a:r>
                        <a:rPr lang="en-US" altLang="zh-CN" sz="2000" i="1" dirty="0"/>
                        <a:t>str</a:t>
                      </a:r>
                      <a:endParaRPr lang="zh-CN" alt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5914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boolean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dirty="0" err="1"/>
                        <a:t>endsWith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true if the invoking string ends with </a:t>
                      </a:r>
                      <a:r>
                        <a:rPr lang="en-US" altLang="zh-CN" sz="2000" i="1" dirty="0"/>
                        <a:t>str</a:t>
                      </a:r>
                      <a:endParaRPr lang="zh-CN" alt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40983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 length()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Obtains the length of a string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70476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char </a:t>
                      </a:r>
                      <a:r>
                        <a:rPr lang="en-US" altLang="zh-CN" sz="2000" dirty="0" err="1"/>
                        <a:t>charAt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index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Obtains the character at the index specified by index.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36535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 </a:t>
                      </a:r>
                      <a:r>
                        <a:rPr lang="en-US" altLang="zh-CN" sz="2000" dirty="0" err="1"/>
                        <a:t>compareTo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negative number if the invoking string is less than </a:t>
                      </a:r>
                      <a:r>
                        <a:rPr lang="en-US" altLang="zh-CN" sz="2000" i="1" u="none" dirty="0"/>
                        <a:t>str</a:t>
                      </a:r>
                      <a:r>
                        <a:rPr lang="en-US" altLang="zh-CN" sz="2000" dirty="0"/>
                        <a:t>, positive number if greater than str, zero if equal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61455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 </a:t>
                      </a:r>
                      <a:r>
                        <a:rPr lang="en-US" altLang="zh-CN" sz="2000" dirty="0" err="1"/>
                        <a:t>indexOf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Searches the invoking string for the substring specified by str. Return the index of the first match or -1 on failure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0077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 </a:t>
                      </a:r>
                      <a:r>
                        <a:rPr lang="en-US" altLang="zh-CN" sz="2000" dirty="0" err="1"/>
                        <a:t>lastIndexOf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i="1" dirty="0"/>
                        <a:t>str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Searches the invoking string for the substring specified by str. Return the index of the last match or -1 on failure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23314"/>
                  </a:ext>
                </a:extLst>
              </a:tr>
              <a:tr h="20085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String trim()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Returns a new String without heading and tailing spaces.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5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CFF7-9E71-40C0-8387-5129028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41" y="354037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The String Equals Demo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B64037-7F02-467A-99FA-C67A394C7476}"/>
              </a:ext>
            </a:extLst>
          </p:cNvPr>
          <p:cNvSpPr/>
          <p:nvPr/>
        </p:nvSpPr>
        <p:spPr>
          <a:xfrm>
            <a:off x="1730325" y="1039837"/>
            <a:ext cx="56974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StringEquals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天道酬勤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天道酬勤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.equals(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 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==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s4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勇者无敌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s4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勇者无敌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.equals(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s4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==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s4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114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CFF7-9E71-40C0-8387-5129028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41" y="354037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The Special String Reference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475D7-34E6-4C07-AC0D-513DFA3A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35" y="1173480"/>
            <a:ext cx="7772400" cy="225552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new</a:t>
            </a:r>
            <a:r>
              <a:rPr lang="en-US" altLang="zh-CN" dirty="0"/>
              <a:t> operation can assign space for a String object in memory, thus two String objects with the same value resides in different memory address.</a:t>
            </a:r>
          </a:p>
          <a:p>
            <a:r>
              <a:rPr lang="en-US" altLang="zh-CN" dirty="0"/>
              <a:t>Otherwise, each string value has its unique address in the memory space.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99ADE0-D547-4637-9C8D-CF1436A42CCF}"/>
              </a:ext>
            </a:extLst>
          </p:cNvPr>
          <p:cNvSpPr/>
          <p:nvPr/>
        </p:nvSpPr>
        <p:spPr>
          <a:xfrm>
            <a:off x="977704" y="3429000"/>
            <a:ext cx="3284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天道酬勤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天道酬勤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382BAD-4C96-4D99-AB94-6E1B9B661813}"/>
              </a:ext>
            </a:extLst>
          </p:cNvPr>
          <p:cNvSpPr/>
          <p:nvPr/>
        </p:nvSpPr>
        <p:spPr>
          <a:xfrm>
            <a:off x="977704" y="5148580"/>
            <a:ext cx="2103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勇者无敌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s4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勇者无敌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21217A-C300-4E95-A193-A872E938AA9D}"/>
              </a:ext>
            </a:extLst>
          </p:cNvPr>
          <p:cNvSpPr/>
          <p:nvPr/>
        </p:nvSpPr>
        <p:spPr bwMode="auto">
          <a:xfrm>
            <a:off x="6006902" y="3429000"/>
            <a:ext cx="1308295" cy="36927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天道酬勤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7B379-CB77-48B4-B9EB-B10C25BDB234}"/>
              </a:ext>
            </a:extLst>
          </p:cNvPr>
          <p:cNvSpPr/>
          <p:nvPr/>
        </p:nvSpPr>
        <p:spPr bwMode="auto">
          <a:xfrm>
            <a:off x="6006903" y="4113725"/>
            <a:ext cx="1308295" cy="36927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天道酬勤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637FE8-9562-4759-9BED-5B62061A73B9}"/>
              </a:ext>
            </a:extLst>
          </p:cNvPr>
          <p:cNvSpPr/>
          <p:nvPr/>
        </p:nvSpPr>
        <p:spPr bwMode="auto">
          <a:xfrm>
            <a:off x="6006901" y="5287108"/>
            <a:ext cx="1308295" cy="36927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勇者无敌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88E6A9-CD77-49EE-8C73-766710A11B13}"/>
              </a:ext>
            </a:extLst>
          </p:cNvPr>
          <p:cNvSpPr txBox="1"/>
          <p:nvPr/>
        </p:nvSpPr>
        <p:spPr>
          <a:xfrm>
            <a:off x="4853354" y="3429000"/>
            <a:ext cx="52050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12124F-0F66-41DF-AA9C-C075D104EA9F}"/>
              </a:ext>
            </a:extLst>
          </p:cNvPr>
          <p:cNvSpPr txBox="1"/>
          <p:nvPr/>
        </p:nvSpPr>
        <p:spPr>
          <a:xfrm>
            <a:off x="4853354" y="4104151"/>
            <a:ext cx="52050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31E1BF-6071-42BD-85BE-8B74683599D0}"/>
              </a:ext>
            </a:extLst>
          </p:cNvPr>
          <p:cNvSpPr txBox="1"/>
          <p:nvPr/>
        </p:nvSpPr>
        <p:spPr>
          <a:xfrm>
            <a:off x="4867421" y="4935416"/>
            <a:ext cx="52050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6B8A11-8454-423D-9F1B-3DA7C2ADB422}"/>
              </a:ext>
            </a:extLst>
          </p:cNvPr>
          <p:cNvSpPr txBox="1"/>
          <p:nvPr/>
        </p:nvSpPr>
        <p:spPr>
          <a:xfrm>
            <a:off x="4867421" y="5716172"/>
            <a:ext cx="52050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27A23F-1B1C-454F-A81C-78DC74DA39EE}"/>
              </a:ext>
            </a:extLst>
          </p:cNvPr>
          <p:cNvCxnSpPr>
            <a:stCxn id="9" idx="3"/>
            <a:endCxn id="6" idx="1"/>
          </p:cNvCxnSpPr>
          <p:nvPr/>
        </p:nvCxnSpPr>
        <p:spPr bwMode="auto">
          <a:xfrm>
            <a:off x="5373858" y="3613639"/>
            <a:ext cx="6330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EB78E8-D507-4736-ADB1-0A1D452E1908}"/>
              </a:ext>
            </a:extLst>
          </p:cNvPr>
          <p:cNvCxnSpPr>
            <a:stCxn id="10" idx="3"/>
            <a:endCxn id="7" idx="1"/>
          </p:cNvCxnSpPr>
          <p:nvPr/>
        </p:nvCxnSpPr>
        <p:spPr bwMode="auto">
          <a:xfrm>
            <a:off x="5373858" y="4288790"/>
            <a:ext cx="633045" cy="9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E9AC85-3C40-4CCB-9A69-2FDA9A46BBC3}"/>
              </a:ext>
            </a:extLst>
          </p:cNvPr>
          <p:cNvCxnSpPr>
            <a:stCxn id="11" idx="3"/>
            <a:endCxn id="8" idx="1"/>
          </p:cNvCxnSpPr>
          <p:nvPr/>
        </p:nvCxnSpPr>
        <p:spPr bwMode="auto">
          <a:xfrm>
            <a:off x="5387925" y="5120055"/>
            <a:ext cx="618976" cy="35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8D4378-7881-4B29-A046-372BA0F66071}"/>
              </a:ext>
            </a:extLst>
          </p:cNvPr>
          <p:cNvCxnSpPr>
            <a:stCxn id="12" idx="3"/>
            <a:endCxn id="8" idx="1"/>
          </p:cNvCxnSpPr>
          <p:nvPr/>
        </p:nvCxnSpPr>
        <p:spPr bwMode="auto">
          <a:xfrm flipV="1">
            <a:off x="5387925" y="5471747"/>
            <a:ext cx="618976" cy="429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46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6FD7DE-A092-4BD7-A7ED-AC43A84310CF}"/>
              </a:ext>
            </a:extLst>
          </p:cNvPr>
          <p:cNvSpPr/>
          <p:nvPr/>
        </p:nvSpPr>
        <p:spPr>
          <a:xfrm>
            <a:off x="379828" y="474345"/>
            <a:ext cx="73996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StrOps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"apple"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"banana"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fr-FR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fr-FR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"apple contains pp: "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.contains(</a:t>
            </a:r>
            <a:r>
              <a:rPr lang="fr-FR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"pp"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"apple starts with ap: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.startsWith(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"ap"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"banana ends with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ana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.endsWith(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ana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"length of banana: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.length());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"char at 2 of boy: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.charAt(2));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"compare of apple and boy: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.compareTo(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"compare of boy and banana: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.compareTo(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"index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in banana: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.indexOf(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"last index of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in banana:"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.lastIndexOf(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na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str4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   hello   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str4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.trim());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56DE0-8E63-49E6-A62A-2D4E4D98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57" y="2051834"/>
            <a:ext cx="3973515" cy="34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ABFF-6315-4C73-B686-C408C454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of Strings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9154-F777-44AC-8661-786E5E82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5652"/>
            <a:ext cx="7772400" cy="1035148"/>
          </a:xfrm>
        </p:spPr>
        <p:txBody>
          <a:bodyPr/>
          <a:lstStyle/>
          <a:p>
            <a:r>
              <a:rPr lang="en-US" altLang="zh-CN" dirty="0"/>
              <a:t>Like any other data type, strings can be assembled into arrays.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73FF6-0011-4457-89C8-6B7D09944EA4}"/>
              </a:ext>
            </a:extLst>
          </p:cNvPr>
          <p:cNvSpPr/>
          <p:nvPr/>
        </p:nvSpPr>
        <p:spPr>
          <a:xfrm>
            <a:off x="963636" y="2590800"/>
            <a:ext cx="50995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StringArrays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strs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This"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"is"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"a"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"test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"Original array: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//change a string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strs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"was"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strs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"test, too!"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"Modified array: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strs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03EDC-70CF-4FC3-912B-BEF33323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73" y="3428999"/>
            <a:ext cx="2762970" cy="11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0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45D6-6594-42A2-93F3-3582570B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Split a String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BE97-5BFF-4901-B11E-D143BC5A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 string is separated by a specific symbol, you can extract each substring using the split method. For example:</a:t>
            </a:r>
          </a:p>
          <a:p>
            <a:pPr lvl="1"/>
            <a:r>
              <a:rPr lang="en-US" altLang="zh-CN" dirty="0"/>
              <a:t>String str = “This is a test”;</a:t>
            </a:r>
          </a:p>
          <a:p>
            <a:pPr lvl="1"/>
            <a:r>
              <a:rPr lang="en-US" altLang="zh-CN" dirty="0"/>
              <a:t>String[] result = </a:t>
            </a:r>
            <a:r>
              <a:rPr lang="en-US" altLang="zh-CN" dirty="0" err="1"/>
              <a:t>str.split</a:t>
            </a:r>
            <a:r>
              <a:rPr lang="en-US" altLang="zh-CN" dirty="0"/>
              <a:t>(“ ”);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split</a:t>
            </a:r>
            <a:r>
              <a:rPr lang="en-US" altLang="zh-CN" dirty="0"/>
              <a:t> method returns an array of String that contains each substring.</a:t>
            </a:r>
          </a:p>
          <a:p>
            <a:r>
              <a:rPr lang="en-US" altLang="zh-CN" dirty="0"/>
              <a:t>However, the parameterized String that passed into the </a:t>
            </a:r>
            <a:r>
              <a:rPr lang="en-US" altLang="zh-CN" b="1" dirty="0"/>
              <a:t>split</a:t>
            </a:r>
            <a:r>
              <a:rPr lang="en-US" altLang="zh-CN" dirty="0"/>
              <a:t> method can be a single symbol, or a very complicated regular expression, that will not be introduced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3411961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7E62-B248-4E4D-A9DF-4B090C9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Split Demo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AEB3A-EAC0-48C8-B379-FBB3C77D0A83}"/>
              </a:ext>
            </a:extLst>
          </p:cNvPr>
          <p:cNvSpPr/>
          <p:nvPr/>
        </p:nvSpPr>
        <p:spPr>
          <a:xfrm>
            <a:off x="1920240" y="1447800"/>
            <a:ext cx="51417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SplitString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24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24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24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phone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>
                <a:solidFill>
                  <a:srgbClr val="2A00FF"/>
                </a:solidFill>
                <a:latin typeface="Calibri" panose="020F0502020204030204" pitchFamily="34" charset="0"/>
              </a:rPr>
              <a:t>"010-6237-4858"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String[] </a:t>
            </a:r>
            <a:r>
              <a:rPr lang="en-US" altLang="zh-CN" sz="2400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400" dirty="0" err="1">
                <a:solidFill>
                  <a:srgbClr val="6A3E3E"/>
                </a:solidFill>
                <a:latin typeface="Calibri" panose="020F0502020204030204" pitchFamily="34" charset="0"/>
              </a:rPr>
              <a:t>phone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.split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>
                <a:solidFill>
                  <a:srgbClr val="2A00FF"/>
                </a:solidFill>
                <a:latin typeface="Calibri" panose="020F0502020204030204" pitchFamily="34" charset="0"/>
              </a:rPr>
              <a:t>"-"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400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4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24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F2158-0F15-4800-ABD8-3C8BEE86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233452"/>
            <a:ext cx="1134755" cy="13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4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0EF2-78BA-43FD-8177-1AB3E1DC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Strings Are Immutable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0451A-D69B-4CD4-8122-30626C52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contents of a </a:t>
            </a:r>
            <a:r>
              <a:rPr lang="en-US" altLang="zh-CN" b="1" dirty="0"/>
              <a:t>String </a:t>
            </a:r>
            <a:r>
              <a:rPr lang="en-US" altLang="zh-CN" dirty="0"/>
              <a:t>object are immutable. That is, once created, the character sequence that makes up the string cannot be altered.</a:t>
            </a:r>
          </a:p>
          <a:p>
            <a:r>
              <a:rPr lang="en-US" altLang="zh-CN" dirty="0"/>
              <a:t>When you need a string that is a variation on one that already exists, simply create a new string that contains the desired changes.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96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6A940-065C-4103-8F9D-34CAAF2D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Usage of substring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81667-022C-447A-9C3C-4DFAE28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5" y="1553307"/>
            <a:ext cx="7772400" cy="2484121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substring( ) </a:t>
            </a:r>
            <a:r>
              <a:rPr lang="en-US" altLang="zh-CN" dirty="0"/>
              <a:t>method returns a new string that contains a specified portion of the invoking string. The form is shown here:</a:t>
            </a:r>
          </a:p>
          <a:p>
            <a:pPr lvl="1"/>
            <a:r>
              <a:rPr lang="en-US" altLang="zh-CN" dirty="0"/>
              <a:t>String substring(int </a:t>
            </a:r>
            <a:r>
              <a:rPr lang="en-US" altLang="zh-CN" i="1" dirty="0" err="1"/>
              <a:t>startIndex</a:t>
            </a:r>
            <a:r>
              <a:rPr lang="en-US" altLang="zh-CN" dirty="0"/>
              <a:t>, int </a:t>
            </a:r>
            <a:r>
              <a:rPr lang="en-US" altLang="zh-CN" i="1" dirty="0" err="1"/>
              <a:t>endIndex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It returns a new String from the index of </a:t>
            </a:r>
            <a:r>
              <a:rPr lang="en-US" altLang="zh-CN" i="1" dirty="0" err="1"/>
              <a:t>startIndex</a:t>
            </a:r>
            <a:r>
              <a:rPr lang="en-US" altLang="zh-CN" dirty="0"/>
              <a:t> to </a:t>
            </a:r>
            <a:r>
              <a:rPr lang="en-US" altLang="zh-CN" i="1" dirty="0">
                <a:solidFill>
                  <a:srgbClr val="FF0000"/>
                </a:solidFill>
              </a:rPr>
              <a:t>endIndex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en-US" altLang="zh-CN" dirty="0"/>
              <a:t> of the original String.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889F01-BE52-41D1-B69C-68E440433B70}"/>
              </a:ext>
            </a:extLst>
          </p:cNvPr>
          <p:cNvSpPr/>
          <p:nvPr/>
        </p:nvSpPr>
        <p:spPr>
          <a:xfrm>
            <a:off x="505265" y="4030394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SubStr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20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20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20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sz="2000" dirty="0" err="1">
                <a:solidFill>
                  <a:srgbClr val="6A3E3E"/>
                </a:solidFill>
                <a:latin typeface="Calibri" panose="020F0502020204030204" pitchFamily="34" charset="0"/>
              </a:rPr>
              <a:t>orgstr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000" dirty="0">
                <a:solidFill>
                  <a:srgbClr val="2A00FF"/>
                </a:solidFill>
                <a:latin typeface="Calibri" panose="020F0502020204030204" pitchFamily="34" charset="0"/>
              </a:rPr>
              <a:t>"0123456789"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000" dirty="0">
                <a:solidFill>
                  <a:srgbClr val="3F7F5F"/>
                </a:solidFill>
                <a:latin typeface="Calibri" panose="020F0502020204030204" pitchFamily="34" charset="0"/>
              </a:rPr>
              <a:t>    //construct a substring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sz="2000" dirty="0" err="1">
                <a:solidFill>
                  <a:srgbClr val="6A3E3E"/>
                </a:solidFill>
                <a:latin typeface="Calibri" panose="020F0502020204030204" pitchFamily="34" charset="0"/>
              </a:rPr>
              <a:t>substr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latin typeface="Calibri" panose="020F0502020204030204" pitchFamily="34" charset="0"/>
              </a:rPr>
              <a:t>orgstr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.substring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(3,7);</a:t>
            </a:r>
          </a:p>
          <a:p>
            <a:r>
              <a:rPr lang="nb-NO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nb-NO" altLang="zh-CN" sz="20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b-NO" altLang="zh-CN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b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nb-NO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"orgstr: "</a:t>
            </a:r>
            <a:r>
              <a:rPr lang="nb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nb-NO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orgstr</a:t>
            </a:r>
            <a:r>
              <a:rPr lang="nb-NO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alibri" panose="020F0502020204030204" pitchFamily="34" charset="0"/>
              </a:rPr>
              <a:t>substr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: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substr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2BD074-73D6-463A-BA53-556B2D37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65" y="4693388"/>
            <a:ext cx="2626674" cy="8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7A213-488F-4301-A41F-300C976B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String to Control a switch Statement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F042D4-68B1-49E4-9B67-13596CBB445D}"/>
              </a:ext>
            </a:extLst>
          </p:cNvPr>
          <p:cNvSpPr/>
          <p:nvPr/>
        </p:nvSpPr>
        <p:spPr>
          <a:xfrm>
            <a:off x="1603717" y="1447800"/>
            <a:ext cx="67524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StringSwitch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command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"cancel"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switch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command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"connect"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"Connecting"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"cancel"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"Canceling"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case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"disconnect"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"Disconnecting"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"Command Error!"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00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4DB6-D7E8-4CFA-BD8F-CB4F649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Index</a:t>
            </a:r>
            <a:r>
              <a:rPr lang="zh-CN" altLang="en-US" b="1" dirty="0"/>
              <a:t>（索引、下标）</a:t>
            </a:r>
            <a:r>
              <a:rPr lang="en-US" altLang="zh-CN" b="1" dirty="0"/>
              <a:t> of an Array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8BBDD-71C1-4F78-83E7-E0B362E6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i="1" dirty="0"/>
              <a:t>index </a:t>
            </a:r>
            <a:r>
              <a:rPr lang="en-US" altLang="zh-CN" dirty="0"/>
              <a:t>describes the </a:t>
            </a:r>
            <a:r>
              <a:rPr lang="en-US" altLang="zh-CN" b="1" dirty="0">
                <a:solidFill>
                  <a:srgbClr val="FF0000"/>
                </a:solidFill>
              </a:rPr>
              <a:t>position</a:t>
            </a:r>
            <a:r>
              <a:rPr lang="en-US" altLang="zh-CN" dirty="0"/>
              <a:t> of an element within an array.</a:t>
            </a:r>
          </a:p>
          <a:p>
            <a:r>
              <a:rPr lang="en-US" altLang="zh-CN" dirty="0"/>
              <a:t>In Java, all arrays have zero as the index of their first element.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462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5E560-993D-4E87-B311-180679F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Command-Line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8C7D5-C629-449F-A030-7FEAE9C7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66668"/>
            <a:ext cx="7772400" cy="824132"/>
          </a:xfrm>
        </p:spPr>
        <p:txBody>
          <a:bodyPr/>
          <a:lstStyle/>
          <a:p>
            <a:r>
              <a:rPr lang="en-US" altLang="zh-CN" dirty="0"/>
              <a:t>The command-line arguments can be passed to the “String [] </a:t>
            </a:r>
            <a:r>
              <a:rPr lang="en-US" altLang="zh-CN" dirty="0" err="1"/>
              <a:t>args</a:t>
            </a:r>
            <a:r>
              <a:rPr lang="en-US" altLang="zh-CN" dirty="0"/>
              <a:t>” parameter of the main method for further processing.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A780E-AA3F-4B49-8F2C-F1DDF9513493}"/>
              </a:ext>
            </a:extLst>
          </p:cNvPr>
          <p:cNvSpPr/>
          <p:nvPr/>
        </p:nvSpPr>
        <p:spPr>
          <a:xfrm>
            <a:off x="1498209" y="3091435"/>
            <a:ext cx="65766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CLDemo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"There are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"command-line arguments."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"They are: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["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"]: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96286-DF1B-4146-B81E-F4ECF0E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Run Command-Line Arguments in Eclipse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B09C-757B-4A8F-9A48-3E304D23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Right click on the main class, select “Run as…” </a:t>
            </a:r>
            <a:r>
              <a:rPr lang="en-US" altLang="zh-CN" dirty="0">
                <a:sym typeface="Wingdings" panose="05000000000000000000" pitchFamily="2" charset="2"/>
              </a:rPr>
              <a:t> “Run configurations”.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In the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left panel </a:t>
            </a:r>
            <a:r>
              <a:rPr lang="en-US" altLang="zh-CN" dirty="0">
                <a:sym typeface="Wingdings" panose="05000000000000000000" pitchFamily="2" charset="2"/>
              </a:rPr>
              <a:t>of the popup dialog, find out the “Java Application” item, and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double click</a:t>
            </a:r>
            <a:r>
              <a:rPr lang="en-US" altLang="zh-CN" dirty="0">
                <a:sym typeface="Wingdings" panose="05000000000000000000" pitchFamily="2" charset="2"/>
              </a:rPr>
              <a:t> on it. You will see the main class appeared in the right panel.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In the right panel, click the “Arguments” tab, and fill in the arguments in the “Program Arguments” </a:t>
            </a:r>
            <a:r>
              <a:rPr lang="en-US" altLang="zh-CN" dirty="0" err="1">
                <a:sym typeface="Wingdings" panose="05000000000000000000" pitchFamily="2" charset="2"/>
              </a:rPr>
              <a:t>textfield</a:t>
            </a:r>
            <a:r>
              <a:rPr lang="en-US" altLang="zh-CN" dirty="0">
                <a:sym typeface="Wingdings" panose="05000000000000000000" pitchFamily="2" charset="2"/>
              </a:rPr>
              <a:t>, and then click “Run”.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40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1C6C-070D-4767-8D35-1FD6D68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9970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Run Command-Line Arguments in Eclipse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40872E-0F89-4888-9313-C1B02AF7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9367"/>
            <a:ext cx="7677915" cy="52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21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D23F-FC9F-4A52-B527-C63FFB2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8443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Run Command-Line Arguments in Eclipse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61698-8B42-4D8B-AD67-FEB3DC48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9" y="1202694"/>
            <a:ext cx="7645965" cy="52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7454-A2E1-44E8-860C-A4A3F922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Bitwise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D33FC-CB54-4DA0-B3AB-44D1830F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bitwise operators can be used on values of type </a:t>
            </a:r>
            <a:r>
              <a:rPr lang="en-US" altLang="zh-CN" b="1" dirty="0"/>
              <a:t>long</a:t>
            </a:r>
            <a:r>
              <a:rPr lang="en-US" altLang="zh-CN" dirty="0"/>
              <a:t>, </a:t>
            </a:r>
            <a:r>
              <a:rPr lang="en-US" altLang="zh-CN" b="1" dirty="0"/>
              <a:t>int</a:t>
            </a:r>
            <a:r>
              <a:rPr lang="en-US" altLang="zh-CN" dirty="0"/>
              <a:t>, </a:t>
            </a:r>
            <a:r>
              <a:rPr lang="en-US" altLang="zh-CN" b="1" dirty="0"/>
              <a:t>short</a:t>
            </a:r>
            <a:r>
              <a:rPr lang="en-US" altLang="zh-CN" dirty="0"/>
              <a:t>, </a:t>
            </a:r>
            <a:r>
              <a:rPr lang="en-US" altLang="zh-CN" b="1" dirty="0"/>
              <a:t>char</a:t>
            </a:r>
            <a:r>
              <a:rPr lang="en-US" altLang="zh-CN" dirty="0"/>
              <a:t>, or </a:t>
            </a:r>
            <a:r>
              <a:rPr lang="en-US" altLang="zh-CN" b="1" dirty="0"/>
              <a:t>byte</a:t>
            </a:r>
            <a:r>
              <a:rPr lang="en-US" altLang="zh-CN" dirty="0"/>
              <a:t>. As they can be converted into the binary format.</a:t>
            </a:r>
          </a:p>
          <a:p>
            <a:r>
              <a:rPr lang="en-US" altLang="zh-CN" dirty="0"/>
              <a:t>The bitwise operators are related to the binary format, each “0” or “1” representing a bit.</a:t>
            </a:r>
          </a:p>
          <a:p>
            <a:r>
              <a:rPr lang="en-US" altLang="zh-CN" dirty="0"/>
              <a:t>For example:</a:t>
            </a:r>
          </a:p>
          <a:p>
            <a:pPr lvl="1"/>
            <a:r>
              <a:rPr lang="en-US" altLang="zh-CN" dirty="0"/>
              <a:t>(-86)</a:t>
            </a:r>
            <a:r>
              <a:rPr lang="en-US" altLang="zh-CN" baseline="-25000" dirty="0"/>
              <a:t>10</a:t>
            </a:r>
            <a:r>
              <a:rPr lang="en-US" altLang="zh-CN" dirty="0"/>
              <a:t> = (11010011)</a:t>
            </a:r>
            <a:r>
              <a:rPr lang="en-US" altLang="zh-CN" baseline="-25000" dirty="0"/>
              <a:t>2</a:t>
            </a:r>
          </a:p>
          <a:p>
            <a:pPr lvl="1"/>
            <a:r>
              <a:rPr lang="en-US" altLang="zh-CN" dirty="0"/>
              <a:t>(42)</a:t>
            </a:r>
            <a:r>
              <a:rPr lang="en-US" altLang="zh-CN" baseline="-25000" dirty="0"/>
              <a:t>10</a:t>
            </a:r>
            <a:r>
              <a:rPr lang="en-US" altLang="zh-CN" dirty="0"/>
              <a:t>  = (00101010)</a:t>
            </a:r>
            <a:r>
              <a:rPr lang="en-US" altLang="zh-CN" baseline="-25000" dirty="0"/>
              <a:t>2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66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E65F-5F49-4763-9E7D-605D7E21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Bitwise Operators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8DDF94-46E6-4D77-9760-A79E5E02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71047"/>
              </p:ext>
            </p:extLst>
          </p:nvPr>
        </p:nvGraphicFramePr>
        <p:xfrm>
          <a:off x="1524000" y="1397000"/>
          <a:ext cx="609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871">
                  <a:extLst>
                    <a:ext uri="{9D8B030D-6E8A-4147-A177-3AD203B41FA5}">
                      <a16:colId xmlns:a16="http://schemas.microsoft.com/office/drawing/2014/main" val="1058921480"/>
                    </a:ext>
                  </a:extLst>
                </a:gridCol>
                <a:gridCol w="3906129">
                  <a:extLst>
                    <a:ext uri="{9D8B030D-6E8A-4147-A177-3AD203B41FA5}">
                      <a16:colId xmlns:a16="http://schemas.microsoft.com/office/drawing/2014/main" val="266274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Operator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Result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4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Bitwise AND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|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Bitwise OR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27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^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Bitwise exclusive OR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Shift right</a:t>
                      </a:r>
                      <a:r>
                        <a:rPr lang="zh-CN" altLang="en-US" sz="2400" dirty="0"/>
                        <a:t>（右移）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0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Unsigned shift right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Shift left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~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Complement</a:t>
                      </a:r>
                      <a:r>
                        <a:rPr lang="zh-CN" altLang="en-US" sz="2400" dirty="0"/>
                        <a:t>（补码）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8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709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6F3DE-1FF2-4737-BACF-1ABB3C2D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the Microsoft Calculator to Make Conversion Between Decimal and Binary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733B6-4D49-4F9D-BE03-30EFE05F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24562"/>
            <a:ext cx="3053862" cy="3695238"/>
          </a:xfrm>
        </p:spPr>
        <p:txBody>
          <a:bodyPr/>
          <a:lstStyle/>
          <a:p>
            <a:r>
              <a:rPr lang="en-US" altLang="zh-CN" dirty="0"/>
              <a:t>byte</a:t>
            </a:r>
            <a:r>
              <a:rPr lang="zh-CN" altLang="en-US" dirty="0"/>
              <a:t>（字节）</a:t>
            </a:r>
            <a:endParaRPr lang="en-US" altLang="zh-CN" dirty="0"/>
          </a:p>
          <a:p>
            <a:r>
              <a:rPr lang="en-US" altLang="zh-CN" dirty="0"/>
              <a:t>short</a:t>
            </a:r>
            <a:r>
              <a:rPr lang="zh-CN" altLang="en-US" dirty="0"/>
              <a:t>（字）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（双字）</a:t>
            </a:r>
            <a:endParaRPr lang="en-US" altLang="zh-CN" dirty="0"/>
          </a:p>
          <a:p>
            <a:r>
              <a:rPr lang="en-US" altLang="zh-CN" dirty="0"/>
              <a:t>long</a:t>
            </a:r>
            <a:r>
              <a:rPr lang="zh-CN" altLang="en-US" dirty="0"/>
              <a:t>（四字）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0C82F-C92F-4F78-8CFD-6CFA6B5C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11" y="2144089"/>
            <a:ext cx="4028571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BFE3-99D7-4453-83D7-7F01AD3C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Manually Conversion From Decimal to Binary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10C5A0-8AE1-4796-9D5F-37B0ECCA5E6E}"/>
              </a:ext>
            </a:extLst>
          </p:cNvPr>
          <p:cNvSpPr txBox="1"/>
          <p:nvPr/>
        </p:nvSpPr>
        <p:spPr>
          <a:xfrm>
            <a:off x="2923199" y="1447800"/>
            <a:ext cx="863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53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9E3E4C-1B55-4A5E-BCDF-6701AD0525E4}"/>
              </a:ext>
            </a:extLst>
          </p:cNvPr>
          <p:cNvSpPr txBox="1"/>
          <p:nvPr/>
        </p:nvSpPr>
        <p:spPr>
          <a:xfrm>
            <a:off x="2031024" y="1447800"/>
            <a:ext cx="863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A4A4B3-ADB3-4971-B342-379071A6FE88}"/>
              </a:ext>
            </a:extLst>
          </p:cNvPr>
          <p:cNvSpPr txBox="1"/>
          <p:nvPr/>
        </p:nvSpPr>
        <p:spPr>
          <a:xfrm>
            <a:off x="2448537" y="1592262"/>
            <a:ext cx="19621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0B9774-C3D6-465D-9BD8-8FE1866147A2}"/>
              </a:ext>
            </a:extLst>
          </p:cNvPr>
          <p:cNvSpPr txBox="1"/>
          <p:nvPr/>
        </p:nvSpPr>
        <p:spPr>
          <a:xfrm>
            <a:off x="2997812" y="1998662"/>
            <a:ext cx="352583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26    ……………  1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56E913-1DB2-42BD-B439-614FEB6EFE76}"/>
              </a:ext>
            </a:extLst>
          </p:cNvPr>
          <p:cNvSpPr txBox="1"/>
          <p:nvPr/>
        </p:nvSpPr>
        <p:spPr>
          <a:xfrm>
            <a:off x="2265974" y="2025650"/>
            <a:ext cx="8636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49281C-EFF8-4E42-9927-784F3153A966}"/>
              </a:ext>
            </a:extLst>
          </p:cNvPr>
          <p:cNvSpPr txBox="1"/>
          <p:nvPr/>
        </p:nvSpPr>
        <p:spPr>
          <a:xfrm>
            <a:off x="2683487" y="2170112"/>
            <a:ext cx="19621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70E44A-4A1B-4CED-B12E-2351736D82CF}"/>
              </a:ext>
            </a:extLst>
          </p:cNvPr>
          <p:cNvSpPr txBox="1"/>
          <p:nvPr/>
        </p:nvSpPr>
        <p:spPr>
          <a:xfrm>
            <a:off x="2997812" y="2576512"/>
            <a:ext cx="35258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13    …………  0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68AB74-2DCB-4A9A-BB0E-AEEDC82771BE}"/>
              </a:ext>
            </a:extLst>
          </p:cNvPr>
          <p:cNvSpPr txBox="1"/>
          <p:nvPr/>
        </p:nvSpPr>
        <p:spPr>
          <a:xfrm>
            <a:off x="2697774" y="2609850"/>
            <a:ext cx="865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413303-EAE7-44A4-B6EE-CB838B8D407C}"/>
              </a:ext>
            </a:extLst>
          </p:cNvPr>
          <p:cNvSpPr txBox="1"/>
          <p:nvPr/>
        </p:nvSpPr>
        <p:spPr>
          <a:xfrm>
            <a:off x="3115287" y="2754312"/>
            <a:ext cx="19637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C204EF-E691-499D-8F56-BF299431E682}"/>
              </a:ext>
            </a:extLst>
          </p:cNvPr>
          <p:cNvSpPr txBox="1"/>
          <p:nvPr/>
        </p:nvSpPr>
        <p:spPr>
          <a:xfrm>
            <a:off x="2997812" y="3149600"/>
            <a:ext cx="35258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6    ………  1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497522-03C9-4390-A6BB-3F8A198A75EE}"/>
              </a:ext>
            </a:extLst>
          </p:cNvPr>
          <p:cNvSpPr txBox="1"/>
          <p:nvPr/>
        </p:nvSpPr>
        <p:spPr>
          <a:xfrm>
            <a:off x="3247049" y="3182937"/>
            <a:ext cx="6223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0FE65C-2B41-4A41-AB54-8783164A9804}"/>
              </a:ext>
            </a:extLst>
          </p:cNvPr>
          <p:cNvSpPr txBox="1"/>
          <p:nvPr/>
        </p:nvSpPr>
        <p:spPr>
          <a:xfrm>
            <a:off x="3664562" y="3327400"/>
            <a:ext cx="14144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716051-AECB-4963-8D00-5A0A261D9ED5}"/>
              </a:ext>
            </a:extLst>
          </p:cNvPr>
          <p:cNvSpPr txBox="1"/>
          <p:nvPr/>
        </p:nvSpPr>
        <p:spPr>
          <a:xfrm>
            <a:off x="2997812" y="3756025"/>
            <a:ext cx="35258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3    ………  0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1C89BA-4ECB-4BD6-9693-99E38F391E04}"/>
              </a:ext>
            </a:extLst>
          </p:cNvPr>
          <p:cNvSpPr txBox="1"/>
          <p:nvPr/>
        </p:nvSpPr>
        <p:spPr>
          <a:xfrm>
            <a:off x="3247049" y="3789362"/>
            <a:ext cx="6223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1B6739-E77F-4C80-B971-FFA051CABAE5}"/>
              </a:ext>
            </a:extLst>
          </p:cNvPr>
          <p:cNvSpPr txBox="1"/>
          <p:nvPr/>
        </p:nvSpPr>
        <p:spPr>
          <a:xfrm>
            <a:off x="3664562" y="3932237"/>
            <a:ext cx="14144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89CF3F-0700-4F63-BB29-45DF4563AC54}"/>
              </a:ext>
            </a:extLst>
          </p:cNvPr>
          <p:cNvSpPr txBox="1"/>
          <p:nvPr/>
        </p:nvSpPr>
        <p:spPr>
          <a:xfrm>
            <a:off x="2997812" y="4333875"/>
            <a:ext cx="35258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1    ………  1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36BFDC-9382-4F11-8D75-28DF9C0A4331}"/>
              </a:ext>
            </a:extLst>
          </p:cNvPr>
          <p:cNvSpPr txBox="1"/>
          <p:nvPr/>
        </p:nvSpPr>
        <p:spPr>
          <a:xfrm>
            <a:off x="3247049" y="4367212"/>
            <a:ext cx="6223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2  |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DDFE9A-78A7-488C-A122-10411D68F682}"/>
              </a:ext>
            </a:extLst>
          </p:cNvPr>
          <p:cNvSpPr txBox="1"/>
          <p:nvPr/>
        </p:nvSpPr>
        <p:spPr>
          <a:xfrm>
            <a:off x="3664562" y="4511675"/>
            <a:ext cx="14144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———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A43AAD-1F28-4D8E-A3EE-12850C0B4F62}"/>
              </a:ext>
            </a:extLst>
          </p:cNvPr>
          <p:cNvSpPr txBox="1"/>
          <p:nvPr/>
        </p:nvSpPr>
        <p:spPr>
          <a:xfrm>
            <a:off x="2997812" y="4897437"/>
            <a:ext cx="35258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D5E0E7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0    ………  1</a:t>
            </a:r>
            <a:endParaRPr kumimoji="1" lang="zh-CN" altLang="en-US" sz="2800" b="1" dirty="0">
              <a:solidFill>
                <a:srgbClr val="D5E0E7">
                  <a:lumMod val="10000"/>
                </a:srgb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6B742C-ABDD-4160-9028-927C7631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262" y="5840412"/>
            <a:ext cx="3743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(53)</a:t>
            </a:r>
            <a:r>
              <a:rPr kumimoji="1" lang="en-US" altLang="zh-CN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= (110101)</a:t>
            </a:r>
            <a:r>
              <a:rPr kumimoji="1" lang="en-US" altLang="zh-CN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zh-CN" altLang="en-US" b="1" baseline="-250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" name="上箭头 43">
            <a:extLst>
              <a:ext uri="{FF2B5EF4-FFF2-40B4-BE49-F238E27FC236}">
                <a16:creationId xmlns:a16="http://schemas.microsoft.com/office/drawing/2014/main" id="{C4F6AE3E-439F-485F-98CF-1E33BC97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7" y="2325687"/>
            <a:ext cx="615950" cy="2808288"/>
          </a:xfrm>
          <a:prstGeom prst="upArrow">
            <a:avLst>
              <a:gd name="adj1" fmla="val 50000"/>
              <a:gd name="adj2" fmla="val 4996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7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A5839-53C1-44BB-B144-562563BA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Manually Conversion From Binary to Decimal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2AA40-5EB5-4447-A8BF-A374CB662F32}"/>
              </a:ext>
            </a:extLst>
          </p:cNvPr>
          <p:cNvSpPr txBox="1"/>
          <p:nvPr/>
        </p:nvSpPr>
        <p:spPr>
          <a:xfrm>
            <a:off x="685800" y="1702191"/>
            <a:ext cx="7037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(110101)</a:t>
            </a:r>
            <a:r>
              <a:rPr kumimoji="1" lang="en-US" altLang="zh-CN" sz="28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= 1 * 2</a:t>
            </a:r>
            <a:r>
              <a:rPr kumimoji="1"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+ 1 * 2</a:t>
            </a:r>
            <a:r>
              <a:rPr kumimoji="1"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+ 0 * 2</a:t>
            </a:r>
            <a:r>
              <a:rPr kumimoji="1"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  <a:p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+ 1 * 2</a:t>
            </a:r>
            <a:r>
              <a:rPr kumimoji="1"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+ 0 * 2 + 1</a:t>
            </a:r>
          </a:p>
          <a:p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= 32 + 16 + 4 + 1</a:t>
            </a:r>
          </a:p>
          <a:p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= 53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8541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C2F64-2543-4D06-A9C6-87D785EA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Symbol Bit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394A-85F2-4165-ACA9-F7B3231D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each data type, the highest bit is called the </a:t>
            </a:r>
            <a:r>
              <a:rPr lang="en-US" altLang="zh-CN" b="1" dirty="0"/>
              <a:t>symbol</a:t>
            </a:r>
            <a:r>
              <a:rPr lang="en-US" altLang="zh-CN" dirty="0"/>
              <a:t> </a:t>
            </a:r>
            <a:r>
              <a:rPr lang="zh-CN" altLang="en-US" dirty="0"/>
              <a:t>（符号位）</a:t>
            </a:r>
            <a:r>
              <a:rPr lang="en-US" altLang="zh-CN" dirty="0"/>
              <a:t>. If the symbol is 0, then the number is positive, otherwise, it is negative. Take the previous example:</a:t>
            </a:r>
          </a:p>
          <a:p>
            <a:pPr lvl="1"/>
            <a:r>
              <a:rPr lang="en-US" altLang="zh-CN" dirty="0"/>
              <a:t>(-86)</a:t>
            </a:r>
            <a:r>
              <a:rPr lang="en-US" altLang="zh-CN" baseline="-25000" dirty="0"/>
              <a:t>10</a:t>
            </a:r>
            <a:r>
              <a:rPr lang="en-US" altLang="zh-CN" dirty="0"/>
              <a:t> = (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1010011)</a:t>
            </a:r>
            <a:r>
              <a:rPr lang="en-US" altLang="zh-CN" baseline="-25000" dirty="0"/>
              <a:t>2</a:t>
            </a:r>
          </a:p>
          <a:p>
            <a:pPr lvl="1"/>
            <a:r>
              <a:rPr lang="en-US" altLang="zh-CN" dirty="0"/>
              <a:t>(42)</a:t>
            </a:r>
            <a:r>
              <a:rPr lang="en-US" altLang="zh-CN" baseline="-25000" dirty="0"/>
              <a:t>10</a:t>
            </a:r>
            <a:r>
              <a:rPr lang="en-US" altLang="zh-CN" dirty="0"/>
              <a:t>  = (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0101010)</a:t>
            </a:r>
            <a:r>
              <a:rPr lang="en-US" altLang="zh-CN" baseline="-25000" dirty="0"/>
              <a:t>2</a:t>
            </a:r>
          </a:p>
          <a:p>
            <a:r>
              <a:rPr lang="en-US" altLang="zh-CN" dirty="0"/>
              <a:t>The two numbers are byte (8 bits_, thus the symbol bit (in red) shows whether positive or negative.</a:t>
            </a:r>
          </a:p>
          <a:p>
            <a:r>
              <a:rPr lang="en-US" altLang="zh-CN" dirty="0"/>
              <a:t>If a number is </a:t>
            </a:r>
            <a:r>
              <a:rPr lang="en-US" altLang="zh-CN" b="1" dirty="0"/>
              <a:t>unsigned</a:t>
            </a:r>
            <a:r>
              <a:rPr lang="en-US" altLang="zh-CN" dirty="0"/>
              <a:t>, then the highest bit is considered as ordinary, rather than symbol, which means the number is always positive.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0411-EF54-47ED-B248-4042A638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360D0F-23D3-492B-AABE-00D5E9F2ADDD}"/>
              </a:ext>
            </a:extLst>
          </p:cNvPr>
          <p:cNvSpPr/>
          <p:nvPr/>
        </p:nvSpPr>
        <p:spPr>
          <a:xfrm>
            <a:off x="858129" y="1614831"/>
            <a:ext cx="5725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sample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+ 1)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sample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+ 1)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"This is sample["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"]: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sample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7372-9F57-41F1-8B77-1E93D9E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58" y="2171857"/>
            <a:ext cx="1666667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DC21-10CC-4018-8826-F1E0F786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Bitwise Operation Table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B0FB1-A996-45F7-94B8-AFE7EF36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" y="2081381"/>
            <a:ext cx="8657143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8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CF58-6551-4D61-8E45-058C4E7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Bitwise Operation Samples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1C4F-3868-424D-867E-3D95AF63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382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bitwise operation is performed on each bit of the corresponding numbers.</a:t>
            </a:r>
            <a:endParaRPr lang="zh-CN" alt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39968B-DC4C-455B-AC5D-B5900151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4" y="3101925"/>
            <a:ext cx="2276190" cy="11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163037-5D5A-40BE-BF76-B6ED7DB8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80" y="3114810"/>
            <a:ext cx="2390476" cy="10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1A2029-3C4F-46D2-AD5B-8D07FFD1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22" y="4790479"/>
            <a:ext cx="2533333" cy="1019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3102A6-7D40-4573-B32D-7C8B1857254F}"/>
              </a:ext>
            </a:extLst>
          </p:cNvPr>
          <p:cNvSpPr txBox="1"/>
          <p:nvPr/>
        </p:nvSpPr>
        <p:spPr>
          <a:xfrm>
            <a:off x="4672380" y="4769807"/>
            <a:ext cx="264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~(11010011)</a:t>
            </a:r>
          </a:p>
          <a:p>
            <a:r>
              <a:rPr lang="en-US" altLang="zh-CN" sz="2800" dirty="0"/>
              <a:t>= 00101100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2228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A491-2653-44B5-9158-FBD60F66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Shift Operators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5F477-D143-4F06-97A7-86D52B49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133622"/>
          </a:xfrm>
        </p:spPr>
        <p:txBody>
          <a:bodyPr/>
          <a:lstStyle/>
          <a:p>
            <a:r>
              <a:rPr lang="en-US" altLang="zh-CN" dirty="0"/>
              <a:t>In Java it is possible to shift the bits that make up a value to the left or to the right by a specified amount. Java defines the three bit-shift operators shown here: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B025B-A4C1-482F-8E9C-312D3367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47050"/>
            <a:ext cx="845045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BCA61-FB24-46D6-BF97-65BAEF6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Bitwise Shorthand Assignments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52E7-F436-4C13-BA39-0C702C1F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of the binary bitwise operators have a shorthand form that combines an assignment with the bitwise operation. For example, the following two statements both assign to </a:t>
            </a:r>
            <a:r>
              <a:rPr lang="en-US" altLang="zh-CN" b="1" dirty="0"/>
              <a:t>x </a:t>
            </a:r>
            <a:r>
              <a:rPr lang="en-US" altLang="zh-CN" dirty="0"/>
              <a:t>the outcome of an XOR of </a:t>
            </a:r>
            <a:r>
              <a:rPr lang="en-US" altLang="zh-CN" b="1" dirty="0"/>
              <a:t>x </a:t>
            </a:r>
            <a:r>
              <a:rPr lang="en-US" altLang="zh-CN" dirty="0"/>
              <a:t>with the value 127.</a:t>
            </a:r>
          </a:p>
          <a:p>
            <a:pPr lvl="1"/>
            <a:r>
              <a:rPr lang="en-US" altLang="zh-CN" dirty="0"/>
              <a:t>x = x ^ 127</a:t>
            </a:r>
          </a:p>
          <a:p>
            <a:pPr lvl="1"/>
            <a:r>
              <a:rPr lang="en-US" altLang="zh-CN"/>
              <a:t>x ^= 127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42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9D41-9F6B-4EDC-AFFF-A85EE4A9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? :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F8F8D-FE37-4698-927F-4E178202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? </a:t>
            </a:r>
            <a:r>
              <a:rPr lang="en-US" altLang="zh-CN" dirty="0"/>
              <a:t>operator is often used to replace </a:t>
            </a:r>
            <a:r>
              <a:rPr lang="en-US" altLang="zh-CN" b="1" dirty="0"/>
              <a:t>if-else </a:t>
            </a:r>
            <a:r>
              <a:rPr lang="en-US" altLang="zh-CN" dirty="0"/>
              <a:t>statements of this general form:</a:t>
            </a:r>
          </a:p>
          <a:p>
            <a:pPr lvl="1"/>
            <a:r>
              <a:rPr lang="en-US" altLang="zh-CN" dirty="0"/>
              <a:t>if(</a:t>
            </a:r>
            <a:r>
              <a:rPr lang="en-US" altLang="zh-CN" i="1" dirty="0"/>
              <a:t>condition</a:t>
            </a:r>
            <a:r>
              <a:rPr lang="en-US" altLang="zh-CN" dirty="0"/>
              <a:t>) </a:t>
            </a:r>
            <a:r>
              <a:rPr lang="en-US" altLang="zh-CN" i="1" dirty="0"/>
              <a:t>var</a:t>
            </a:r>
            <a:r>
              <a:rPr lang="en-US" altLang="zh-CN" dirty="0"/>
              <a:t> = </a:t>
            </a:r>
            <a:r>
              <a:rPr lang="en-US" altLang="zh-CN" i="1" dirty="0"/>
              <a:t>expression1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i="1" dirty="0"/>
              <a:t>else</a:t>
            </a:r>
            <a:r>
              <a:rPr lang="en-US" altLang="zh-CN" dirty="0"/>
              <a:t> </a:t>
            </a:r>
            <a:r>
              <a:rPr lang="en-US" altLang="zh-CN" i="1" dirty="0"/>
              <a:t>var</a:t>
            </a:r>
            <a:r>
              <a:rPr lang="en-US" altLang="zh-CN" dirty="0"/>
              <a:t> = </a:t>
            </a:r>
            <a:r>
              <a:rPr lang="en-US" altLang="zh-CN" i="1" dirty="0"/>
              <a:t>expression2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It can be used as:</a:t>
            </a:r>
          </a:p>
          <a:p>
            <a:pPr lvl="1"/>
            <a:r>
              <a:rPr lang="en-US" altLang="zh-CN" i="1" dirty="0"/>
              <a:t>var</a:t>
            </a:r>
            <a:r>
              <a:rPr lang="en-US" altLang="zh-CN" dirty="0"/>
              <a:t> = </a:t>
            </a:r>
            <a:r>
              <a:rPr lang="en-US" altLang="zh-CN" i="1" dirty="0"/>
              <a:t>condition</a:t>
            </a:r>
            <a:r>
              <a:rPr lang="en-US" altLang="zh-CN" dirty="0"/>
              <a:t> ? </a:t>
            </a:r>
            <a:r>
              <a:rPr lang="en-US" altLang="zh-CN" i="1" dirty="0"/>
              <a:t>expression1</a:t>
            </a:r>
            <a:r>
              <a:rPr lang="en-US" altLang="zh-CN" dirty="0"/>
              <a:t> : </a:t>
            </a:r>
            <a:r>
              <a:rPr lang="en-US" altLang="zh-CN" i="1" dirty="0"/>
              <a:t>expression2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90624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C0E3-5A49-4900-BFA5-30F5BBD9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? : Operator Example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CCC1B-E0D8-474A-9024-16ED52653EE2}"/>
              </a:ext>
            </a:extLst>
          </p:cNvPr>
          <p:cNvSpPr/>
          <p:nvPr/>
        </p:nvSpPr>
        <p:spPr>
          <a:xfrm>
            <a:off x="1645921" y="1582341"/>
            <a:ext cx="5978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java.util.Scanner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Question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input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Scanner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Scanner(System.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input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.nextInt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result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&gt;=0 ?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"Positive"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"Negative"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"The result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sc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.close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9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5EA0B-69D2-4E4B-8A64-704ACFB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Stored in the Array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221BF-46F2-444B-BAE5-5E91762D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0" y="2076619"/>
            <a:ext cx="8800000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CD70-0A56-4C80-9033-428BCF8F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72" y="2344"/>
            <a:ext cx="6629400" cy="685800"/>
          </a:xfrm>
        </p:spPr>
        <p:txBody>
          <a:bodyPr/>
          <a:lstStyle/>
          <a:p>
            <a:r>
              <a:rPr lang="en-US" altLang="zh-CN" b="1" dirty="0"/>
              <a:t>Min and Max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73F7D6-CF81-4F5E-8635-BA73C93371BA}"/>
              </a:ext>
            </a:extLst>
          </p:cNvPr>
          <p:cNvSpPr/>
          <p:nvPr/>
        </p:nvSpPr>
        <p:spPr>
          <a:xfrm>
            <a:off x="1067386" y="658836"/>
            <a:ext cx="70092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MinMax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 = 99;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-10;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[2] = 100123;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18;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[4] = 978;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[5] = 5623;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[6] = 463;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[7] = -9;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[8] = 287;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[9] = 49;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min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10;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&lt;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&gt;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"min and max: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77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5CCC-48FE-43B5-966E-7BB4F49D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Initialization of an One-Dimensional Array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DE3B4-3C27-4F86-8665-27ECD2F4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Arrays can be initialized when they are created. The general form for initializing a one-dimensional array is shown here:</a:t>
            </a:r>
          </a:p>
          <a:p>
            <a:pPr lvl="1"/>
            <a:r>
              <a:rPr lang="nn-NO" altLang="zh-CN" i="1" dirty="0"/>
              <a:t>type array-name</a:t>
            </a:r>
            <a:r>
              <a:rPr lang="nn-NO" altLang="zh-CN" dirty="0"/>
              <a:t>[ ] = { </a:t>
            </a:r>
            <a:r>
              <a:rPr lang="nn-NO" altLang="zh-CN" i="1" dirty="0"/>
              <a:t>val1, val2, val3, ... </a:t>
            </a:r>
            <a:r>
              <a:rPr lang="nn-NO" altLang="zh-CN"/>
              <a:t>, </a:t>
            </a:r>
            <a:r>
              <a:rPr lang="nn-NO" altLang="zh-CN" i="1"/>
              <a:t>valN </a:t>
            </a:r>
            <a:r>
              <a:rPr lang="nn-NO" altLang="zh-CN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3916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7346</TotalTime>
  <Words>5425</Words>
  <Application>Microsoft Office PowerPoint</Application>
  <PresentationFormat>全屏显示(4:3)</PresentationFormat>
  <Paragraphs>639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黑体</vt:lpstr>
      <vt:lpstr>楷体_GB2312</vt:lpstr>
      <vt:lpstr>宋体</vt:lpstr>
      <vt:lpstr>Calibri</vt:lpstr>
      <vt:lpstr>Times New Roman</vt:lpstr>
      <vt:lpstr>Wingdings</vt:lpstr>
      <vt:lpstr>Java程序设计实用教程(第2版)_第1章_初识Java</vt:lpstr>
      <vt:lpstr>Chapter 5</vt:lpstr>
      <vt:lpstr>Key Skills &amp; Concepts</vt:lpstr>
      <vt:lpstr>Arrays</vt:lpstr>
      <vt:lpstr>One-Dimensional Arrays</vt:lpstr>
      <vt:lpstr>The Index（索引、下标） of an Array</vt:lpstr>
      <vt:lpstr>Array Demo</vt:lpstr>
      <vt:lpstr>Data Stored in the Array</vt:lpstr>
      <vt:lpstr>Min and Max Demo</vt:lpstr>
      <vt:lpstr>Initialization of an One-Dimensional Array</vt:lpstr>
      <vt:lpstr>Improved Min and Max Demo</vt:lpstr>
      <vt:lpstr>Multidimensional Arrays</vt:lpstr>
      <vt:lpstr>Two-Dimensional Arrays</vt:lpstr>
      <vt:lpstr>Two-Dimensional Array Demo</vt:lpstr>
      <vt:lpstr>Two-Dimensional Array Demo</vt:lpstr>
      <vt:lpstr>Irregular Arrays</vt:lpstr>
      <vt:lpstr>Improved Riders Demo</vt:lpstr>
      <vt:lpstr>Arrays of Three or More Dimensions</vt:lpstr>
      <vt:lpstr>Initializing Multidimensional Arrays</vt:lpstr>
      <vt:lpstr>Alternative Array Declaration Syntax</vt:lpstr>
      <vt:lpstr>Output an Array</vt:lpstr>
      <vt:lpstr>Assigning Array References</vt:lpstr>
      <vt:lpstr>PowerPoint 演示文稿</vt:lpstr>
      <vt:lpstr>Using the length Member</vt:lpstr>
      <vt:lpstr>The length Demo</vt:lpstr>
      <vt:lpstr>Use length Variable to Copy an Array</vt:lpstr>
      <vt:lpstr>Other Array Copy Approaches</vt:lpstr>
      <vt:lpstr>Other Array Copy Approaches</vt:lpstr>
      <vt:lpstr>PowerPoint 演示文稿</vt:lpstr>
      <vt:lpstr>The For-Each Style for Loop</vt:lpstr>
      <vt:lpstr>Comparison Between Two for Styles</vt:lpstr>
      <vt:lpstr>The For-Each for Style Loop</vt:lpstr>
      <vt:lpstr>The Read-Only Feature</vt:lpstr>
      <vt:lpstr>For-Each on Two-Dimensional Array</vt:lpstr>
      <vt:lpstr>Applying the Enhanced for</vt:lpstr>
      <vt:lpstr>Other Array Operations</vt:lpstr>
      <vt:lpstr>Other Array Operations</vt:lpstr>
      <vt:lpstr>Strings</vt:lpstr>
      <vt:lpstr>Constructing Strings</vt:lpstr>
      <vt:lpstr>The String Demo</vt:lpstr>
      <vt:lpstr>Operations on Strings</vt:lpstr>
      <vt:lpstr>The String Equals Demo</vt:lpstr>
      <vt:lpstr>The Special String Reference</vt:lpstr>
      <vt:lpstr>PowerPoint 演示文稿</vt:lpstr>
      <vt:lpstr>Arrays of Strings</vt:lpstr>
      <vt:lpstr>Split a String</vt:lpstr>
      <vt:lpstr>Split Demo</vt:lpstr>
      <vt:lpstr>Strings Are Immutable</vt:lpstr>
      <vt:lpstr>Usage of substring</vt:lpstr>
      <vt:lpstr>Using String to Control a switch Statement</vt:lpstr>
      <vt:lpstr>Using Command-Line Arguments</vt:lpstr>
      <vt:lpstr>Run Command-Line Arguments in Eclipse</vt:lpstr>
      <vt:lpstr>Run Command-Line Arguments in Eclipse</vt:lpstr>
      <vt:lpstr>Run Command-Line Arguments in Eclipse</vt:lpstr>
      <vt:lpstr>The Bitwise Operators</vt:lpstr>
      <vt:lpstr>The Bitwise Operators</vt:lpstr>
      <vt:lpstr>Using the Microsoft Calculator to Make Conversion Between Decimal and Binary</vt:lpstr>
      <vt:lpstr>Manually Conversion From Decimal to Binary</vt:lpstr>
      <vt:lpstr>Manually Conversion From Binary to Decimal</vt:lpstr>
      <vt:lpstr>The Symbol Bit</vt:lpstr>
      <vt:lpstr>The Bitwise Operation Table</vt:lpstr>
      <vt:lpstr>Bitwise Operation Samples</vt:lpstr>
      <vt:lpstr>The Shift Operators</vt:lpstr>
      <vt:lpstr>Bitwise Shorthand Assignments</vt:lpstr>
      <vt:lpstr>The ? : Operator</vt:lpstr>
      <vt:lpstr>The ? : Operator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404</cp:revision>
  <dcterms:created xsi:type="dcterms:W3CDTF">2017-02-14T11:17:31Z</dcterms:created>
  <dcterms:modified xsi:type="dcterms:W3CDTF">2018-09-29T07:06:09Z</dcterms:modified>
</cp:coreProperties>
</file>