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7" r:id="rId42"/>
    <p:sldId id="296" r:id="rId43"/>
    <p:sldId id="298" r:id="rId4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85" autoAdjust="0"/>
    <p:restoredTop sz="94660"/>
  </p:normalViewPr>
  <p:slideViewPr>
    <p:cSldViewPr snapToGrid="0">
      <p:cViewPr varScale="1">
        <p:scale>
          <a:sx n="68" d="100"/>
          <a:sy n="68" d="100"/>
        </p:scale>
        <p:origin x="148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2018/9/24</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2538179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2018/9/24</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3124128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362700" y="762000"/>
            <a:ext cx="1943100" cy="5257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33400" y="762000"/>
            <a:ext cx="5676900" cy="5257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2018/9/24</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3513455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2018/9/24</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2505542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2018/9/24</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3301217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33400" y="1905000"/>
            <a:ext cx="3810000" cy="4114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95800" y="1905000"/>
            <a:ext cx="3810000" cy="4114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2018/9/24</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2302471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2018/9/24</a:t>
            </a:fld>
            <a:endParaRPr lang="zh-CN" altLang="en-US"/>
          </a:p>
        </p:txBody>
      </p:sp>
      <p:sp>
        <p:nvSpPr>
          <p:cNvPr id="8" name="Rectangle 5"/>
          <p:cNvSpPr>
            <a:spLocks noGrp="1" noChangeArrowheads="1"/>
          </p:cNvSpPr>
          <p:nvPr>
            <p:ph type="ftr" sz="quarter" idx="11"/>
          </p:nvPr>
        </p:nvSpPr>
        <p:spPr>
          <a:ln/>
        </p:spPr>
        <p:txBody>
          <a:bodyPr/>
          <a:lstStyle>
            <a:lvl1pPr>
              <a:defRPr/>
            </a:lvl1pPr>
          </a:lstStyle>
          <a:p>
            <a:endParaRPr lang="zh-CN" altLang="en-US"/>
          </a:p>
        </p:txBody>
      </p:sp>
      <p:sp>
        <p:nvSpPr>
          <p:cNvPr id="9"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2013733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2018/9/24</a:t>
            </a:fld>
            <a:endParaRPr lang="zh-CN" altLang="en-US"/>
          </a:p>
        </p:txBody>
      </p:sp>
      <p:sp>
        <p:nvSpPr>
          <p:cNvPr id="4" name="Rectangle 5"/>
          <p:cNvSpPr>
            <a:spLocks noGrp="1" noChangeArrowheads="1"/>
          </p:cNvSpPr>
          <p:nvPr>
            <p:ph type="ftr" sz="quarter" idx="11"/>
          </p:nvPr>
        </p:nvSpPr>
        <p:spPr>
          <a:ln/>
        </p:spPr>
        <p:txBody>
          <a:bodyPr/>
          <a:lstStyle>
            <a:lvl1pPr>
              <a:defRPr/>
            </a:lvl1pPr>
          </a:lstStyle>
          <a:p>
            <a:endParaRPr lang="zh-CN" altLang="en-US"/>
          </a:p>
        </p:txBody>
      </p:sp>
      <p:sp>
        <p:nvSpPr>
          <p:cNvPr id="5"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1090528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2018/9/24</a:t>
            </a:fld>
            <a:endParaRPr lang="zh-CN" altLang="en-US"/>
          </a:p>
        </p:txBody>
      </p:sp>
      <p:sp>
        <p:nvSpPr>
          <p:cNvPr id="3" name="Rectangle 5"/>
          <p:cNvSpPr>
            <a:spLocks noGrp="1" noChangeArrowheads="1"/>
          </p:cNvSpPr>
          <p:nvPr>
            <p:ph type="ftr" sz="quarter" idx="11"/>
          </p:nvPr>
        </p:nvSpPr>
        <p:spPr>
          <a:ln/>
        </p:spPr>
        <p:txBody>
          <a:bodyPr/>
          <a:lstStyle>
            <a:lvl1pPr>
              <a:defRPr/>
            </a:lvl1pPr>
          </a:lstStyle>
          <a:p>
            <a:endParaRPr lang="zh-CN" altLang="en-US"/>
          </a:p>
        </p:txBody>
      </p:sp>
      <p:sp>
        <p:nvSpPr>
          <p:cNvPr id="4"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1467415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2018/9/24</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3960619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2018/9/24</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1304616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762000"/>
            <a:ext cx="6629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533400" y="19050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0" sz="1050"/>
            </a:lvl1pPr>
          </a:lstStyle>
          <a:p>
            <a:fld id="{81E77AA0-CA4A-4181-8FED-0F123F59EE50}" type="datetimeFigureOut">
              <a:rPr lang="zh-CN" altLang="en-US" smtClean="0"/>
              <a:t>2018/9/24</a:t>
            </a:fld>
            <a:endParaRPr lang="zh-CN" altLang="en-US"/>
          </a:p>
        </p:txBody>
      </p:sp>
      <p:sp>
        <p:nvSpPr>
          <p:cNvPr id="1029" name="Rectangle 5"/>
          <p:cNvSpPr>
            <a:spLocks noGrp="1" noChangeArrowheads="1"/>
          </p:cNvSpPr>
          <p:nvPr>
            <p:ph type="ftr" sz="quarter" idx="3"/>
          </p:nvPr>
        </p:nvSpPr>
        <p:spPr bwMode="auto">
          <a:xfrm>
            <a:off x="3276600" y="6553200"/>
            <a:ext cx="2438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kumimoji="0" sz="1050"/>
            </a:lvl1pPr>
          </a:lstStyle>
          <a:p>
            <a:endParaRPr lang="zh-CN" altLang="en-US"/>
          </a:p>
        </p:txBody>
      </p:sp>
      <p:sp>
        <p:nvSpPr>
          <p:cNvPr id="1030" name="Rectangle 6"/>
          <p:cNvSpPr>
            <a:spLocks noGrp="1" noChangeArrowheads="1"/>
          </p:cNvSpPr>
          <p:nvPr>
            <p:ph type="sldNum" sz="quarter" idx="4"/>
          </p:nvPr>
        </p:nvSpPr>
        <p:spPr bwMode="auto">
          <a:xfrm>
            <a:off x="7696200" y="5943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0" sz="1050"/>
            </a:lvl1pPr>
          </a:lstStyle>
          <a:p>
            <a:fld id="{53B93BA1-4D06-4C87-9467-358710ACB42C}" type="slidenum">
              <a:rPr lang="zh-CN" altLang="en-US" smtClean="0"/>
              <a:t>‹#›</a:t>
            </a:fld>
            <a:endParaRPr lang="zh-CN" altLang="en-US"/>
          </a:p>
        </p:txBody>
      </p:sp>
      <p:grpSp>
        <p:nvGrpSpPr>
          <p:cNvPr id="1031" name="Group 40"/>
          <p:cNvGrpSpPr>
            <a:grpSpLocks/>
          </p:cNvGrpSpPr>
          <p:nvPr/>
        </p:nvGrpSpPr>
        <p:grpSpPr bwMode="auto">
          <a:xfrm>
            <a:off x="7696200" y="6629400"/>
            <a:ext cx="1447800" cy="228600"/>
            <a:chOff x="768" y="3456"/>
            <a:chExt cx="1200" cy="192"/>
          </a:xfrm>
        </p:grpSpPr>
        <p:sp>
          <p:nvSpPr>
            <p:cNvPr id="1032" name="AutoShape 41">
              <a:hlinkClick r:id="" action="ppaction://hlinkshowjump?jump=firstslide" highlightClick="1"/>
            </p:cNvPr>
            <p:cNvSpPr>
              <a:spLocks noChangeArrowheads="1"/>
            </p:cNvSpPr>
            <p:nvPr userDrawn="1"/>
          </p:nvSpPr>
          <p:spPr bwMode="auto">
            <a:xfrm>
              <a:off x="768" y="3456"/>
              <a:ext cx="288" cy="192"/>
            </a:xfrm>
            <a:prstGeom prst="actionButtonBeginning">
              <a:avLst/>
            </a:prstGeom>
            <a:solidFill>
              <a:srgbClr val="339966"/>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800"/>
            </a:p>
          </p:txBody>
        </p:sp>
        <p:sp>
          <p:nvSpPr>
            <p:cNvPr id="1033" name="AutoShape 42">
              <a:hlinkClick r:id="" action="ppaction://hlinkshowjump?jump=previousslide" highlightClick="1"/>
            </p:cNvPr>
            <p:cNvSpPr>
              <a:spLocks noChangeArrowheads="1"/>
            </p:cNvSpPr>
            <p:nvPr userDrawn="1"/>
          </p:nvSpPr>
          <p:spPr bwMode="auto">
            <a:xfrm>
              <a:off x="1056" y="3456"/>
              <a:ext cx="336" cy="192"/>
            </a:xfrm>
            <a:prstGeom prst="actionButtonBackPrevious">
              <a:avLst/>
            </a:prstGeom>
            <a:solidFill>
              <a:srgbClr val="339966"/>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800"/>
            </a:p>
          </p:txBody>
        </p:sp>
        <p:sp>
          <p:nvSpPr>
            <p:cNvPr id="1034" name="AutoShape 43">
              <a:hlinkClick r:id="" action="ppaction://hlinkshowjump?jump=nextslide" highlightClick="1"/>
            </p:cNvPr>
            <p:cNvSpPr>
              <a:spLocks noChangeArrowheads="1"/>
            </p:cNvSpPr>
            <p:nvPr userDrawn="1"/>
          </p:nvSpPr>
          <p:spPr bwMode="auto">
            <a:xfrm>
              <a:off x="1392" y="3456"/>
              <a:ext cx="288" cy="192"/>
            </a:xfrm>
            <a:prstGeom prst="actionButtonForwardNext">
              <a:avLst/>
            </a:prstGeom>
            <a:solidFill>
              <a:srgbClr val="339966"/>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800"/>
            </a:p>
          </p:txBody>
        </p:sp>
        <p:sp>
          <p:nvSpPr>
            <p:cNvPr id="1035" name="AutoShape 44">
              <a:hlinkClick r:id="" action="ppaction://hlinkshowjump?jump=lastslide" highlightClick="1"/>
            </p:cNvPr>
            <p:cNvSpPr>
              <a:spLocks noChangeArrowheads="1"/>
            </p:cNvSpPr>
            <p:nvPr userDrawn="1"/>
          </p:nvSpPr>
          <p:spPr bwMode="auto">
            <a:xfrm>
              <a:off x="1680" y="3456"/>
              <a:ext cx="288" cy="192"/>
            </a:xfrm>
            <a:prstGeom prst="actionButtonEnd">
              <a:avLst/>
            </a:prstGeom>
            <a:solidFill>
              <a:srgbClr val="339966"/>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800"/>
            </a:p>
          </p:txBody>
        </p:sp>
      </p:grpSp>
    </p:spTree>
    <p:extLst>
      <p:ext uri="{BB962C8B-B14F-4D97-AF65-F5344CB8AC3E}">
        <p14:creationId xmlns:p14="http://schemas.microsoft.com/office/powerpoint/2010/main" val="6487644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kumimoji="1" sz="2400">
          <a:solidFill>
            <a:schemeClr val="tx2"/>
          </a:solidFill>
          <a:latin typeface="+mj-lt"/>
          <a:ea typeface="+mj-ea"/>
          <a:cs typeface="+mj-cs"/>
        </a:defRPr>
      </a:lvl1pPr>
      <a:lvl2pPr algn="ctr" rtl="0" eaLnBrk="1" fontAlgn="base" hangingPunct="1">
        <a:spcBef>
          <a:spcPct val="0"/>
        </a:spcBef>
        <a:spcAft>
          <a:spcPct val="0"/>
        </a:spcAft>
        <a:defRPr kumimoji="1" sz="2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2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2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2400">
          <a:solidFill>
            <a:schemeClr val="tx2"/>
          </a:solidFill>
          <a:latin typeface="Times New Roman" pitchFamily="18" charset="0"/>
          <a:ea typeface="宋体" pitchFamily="2" charset="-122"/>
        </a:defRPr>
      </a:lvl5pPr>
      <a:lvl6pPr marL="342900" algn="ctr" rtl="0" eaLnBrk="1" fontAlgn="base" hangingPunct="1">
        <a:spcBef>
          <a:spcPct val="0"/>
        </a:spcBef>
        <a:spcAft>
          <a:spcPct val="0"/>
        </a:spcAft>
        <a:defRPr kumimoji="1" sz="2400">
          <a:solidFill>
            <a:schemeClr val="tx2"/>
          </a:solidFill>
          <a:latin typeface="Times New Roman" pitchFamily="18" charset="0"/>
          <a:ea typeface="宋体" pitchFamily="2" charset="-122"/>
        </a:defRPr>
      </a:lvl6pPr>
      <a:lvl7pPr marL="685800" algn="ctr" rtl="0" eaLnBrk="1" fontAlgn="base" hangingPunct="1">
        <a:spcBef>
          <a:spcPct val="0"/>
        </a:spcBef>
        <a:spcAft>
          <a:spcPct val="0"/>
        </a:spcAft>
        <a:defRPr kumimoji="1" sz="2400">
          <a:solidFill>
            <a:schemeClr val="tx2"/>
          </a:solidFill>
          <a:latin typeface="Times New Roman" pitchFamily="18" charset="0"/>
          <a:ea typeface="宋体" pitchFamily="2" charset="-122"/>
        </a:defRPr>
      </a:lvl7pPr>
      <a:lvl8pPr marL="1028700" algn="ctr" rtl="0" eaLnBrk="1" fontAlgn="base" hangingPunct="1">
        <a:spcBef>
          <a:spcPct val="0"/>
        </a:spcBef>
        <a:spcAft>
          <a:spcPct val="0"/>
        </a:spcAft>
        <a:defRPr kumimoji="1" sz="2400">
          <a:solidFill>
            <a:schemeClr val="tx2"/>
          </a:solidFill>
          <a:latin typeface="Times New Roman" pitchFamily="18" charset="0"/>
          <a:ea typeface="宋体" pitchFamily="2" charset="-122"/>
        </a:defRPr>
      </a:lvl8pPr>
      <a:lvl9pPr marL="1371600" algn="ctr" rtl="0" eaLnBrk="1" fontAlgn="base" hangingPunct="1">
        <a:spcBef>
          <a:spcPct val="0"/>
        </a:spcBef>
        <a:spcAft>
          <a:spcPct val="0"/>
        </a:spcAft>
        <a:defRPr kumimoji="1" sz="2400">
          <a:solidFill>
            <a:schemeClr val="tx2"/>
          </a:solidFill>
          <a:latin typeface="Times New Roman" pitchFamily="18" charset="0"/>
          <a:ea typeface="宋体" pitchFamily="2" charset="-122"/>
        </a:defRPr>
      </a:lvl9pPr>
    </p:titleStyle>
    <p:bodyStyle>
      <a:lvl1pPr marL="257175" indent="-257175" algn="l" rtl="0" eaLnBrk="1" fontAlgn="base" hangingPunct="1">
        <a:spcBef>
          <a:spcPct val="20000"/>
        </a:spcBef>
        <a:spcAft>
          <a:spcPct val="0"/>
        </a:spcAft>
        <a:buChar char="•"/>
        <a:defRPr kumimoji="1" sz="2400">
          <a:solidFill>
            <a:schemeClr val="tx1"/>
          </a:solidFill>
          <a:latin typeface="+mn-lt"/>
          <a:ea typeface="+mn-ea"/>
          <a:cs typeface="+mn-cs"/>
        </a:defRPr>
      </a:lvl1pPr>
      <a:lvl2pPr marL="557213" indent="-214313" algn="l" rtl="0" eaLnBrk="1" fontAlgn="base" hangingPunct="1">
        <a:spcBef>
          <a:spcPct val="20000"/>
        </a:spcBef>
        <a:spcAft>
          <a:spcPct val="0"/>
        </a:spcAft>
        <a:buChar char="–"/>
        <a:defRPr kumimoji="1" sz="2100">
          <a:solidFill>
            <a:schemeClr val="tx1"/>
          </a:solidFill>
          <a:latin typeface="+mn-lt"/>
          <a:ea typeface="+mn-ea"/>
        </a:defRPr>
      </a:lvl2pPr>
      <a:lvl3pPr marL="857250" indent="-171450" algn="l" rtl="0" eaLnBrk="1" fontAlgn="base" hangingPunct="1">
        <a:spcBef>
          <a:spcPct val="20000"/>
        </a:spcBef>
        <a:spcAft>
          <a:spcPct val="0"/>
        </a:spcAft>
        <a:buChar char="•"/>
        <a:defRPr kumimoji="1" sz="1800">
          <a:solidFill>
            <a:schemeClr val="tx1"/>
          </a:solidFill>
          <a:latin typeface="+mn-lt"/>
          <a:ea typeface="+mn-ea"/>
        </a:defRPr>
      </a:lvl3pPr>
      <a:lvl4pPr marL="1200150" indent="-171450" algn="l" rtl="0" eaLnBrk="1" fontAlgn="base" hangingPunct="1">
        <a:spcBef>
          <a:spcPct val="20000"/>
        </a:spcBef>
        <a:spcAft>
          <a:spcPct val="0"/>
        </a:spcAft>
        <a:buChar char="–"/>
        <a:defRPr kumimoji="1" sz="1500">
          <a:solidFill>
            <a:schemeClr val="tx1"/>
          </a:solidFill>
          <a:latin typeface="+mn-lt"/>
          <a:ea typeface="+mn-ea"/>
        </a:defRPr>
      </a:lvl4pPr>
      <a:lvl5pPr marL="1543050" indent="-171450" algn="l" rtl="0" eaLnBrk="1" fontAlgn="base" hangingPunct="1">
        <a:spcBef>
          <a:spcPct val="20000"/>
        </a:spcBef>
        <a:spcAft>
          <a:spcPct val="0"/>
        </a:spcAft>
        <a:buChar char="»"/>
        <a:defRPr kumimoji="1" sz="1500">
          <a:solidFill>
            <a:schemeClr val="tx1"/>
          </a:solidFill>
          <a:latin typeface="+mn-lt"/>
          <a:ea typeface="+mn-ea"/>
        </a:defRPr>
      </a:lvl5pPr>
      <a:lvl6pPr marL="1885950" indent="-171450" algn="l" rtl="0" eaLnBrk="1" fontAlgn="base" hangingPunct="1">
        <a:spcBef>
          <a:spcPct val="20000"/>
        </a:spcBef>
        <a:spcAft>
          <a:spcPct val="0"/>
        </a:spcAft>
        <a:buChar char="»"/>
        <a:defRPr kumimoji="1" sz="1500">
          <a:solidFill>
            <a:schemeClr val="tx1"/>
          </a:solidFill>
          <a:latin typeface="+mn-lt"/>
          <a:ea typeface="+mn-ea"/>
        </a:defRPr>
      </a:lvl6pPr>
      <a:lvl7pPr marL="2228850" indent="-171450" algn="l" rtl="0" eaLnBrk="1" fontAlgn="base" hangingPunct="1">
        <a:spcBef>
          <a:spcPct val="20000"/>
        </a:spcBef>
        <a:spcAft>
          <a:spcPct val="0"/>
        </a:spcAft>
        <a:buChar char="»"/>
        <a:defRPr kumimoji="1" sz="1500">
          <a:solidFill>
            <a:schemeClr val="tx1"/>
          </a:solidFill>
          <a:latin typeface="+mn-lt"/>
          <a:ea typeface="+mn-ea"/>
        </a:defRPr>
      </a:lvl7pPr>
      <a:lvl8pPr marL="2571750" indent="-171450" algn="l" rtl="0" eaLnBrk="1" fontAlgn="base" hangingPunct="1">
        <a:spcBef>
          <a:spcPct val="20000"/>
        </a:spcBef>
        <a:spcAft>
          <a:spcPct val="0"/>
        </a:spcAft>
        <a:buChar char="»"/>
        <a:defRPr kumimoji="1" sz="1500">
          <a:solidFill>
            <a:schemeClr val="tx1"/>
          </a:solidFill>
          <a:latin typeface="+mn-lt"/>
          <a:ea typeface="+mn-ea"/>
        </a:defRPr>
      </a:lvl8pPr>
      <a:lvl9pPr marL="2914650" indent="-171450" algn="l" rtl="0" eaLnBrk="1" fontAlgn="base" hangingPunct="1">
        <a:spcBef>
          <a:spcPct val="20000"/>
        </a:spcBef>
        <a:spcAft>
          <a:spcPct val="0"/>
        </a:spcAft>
        <a:buChar char="»"/>
        <a:defRPr kumimoji="1"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855419"/>
            <a:ext cx="7772400" cy="1470025"/>
          </a:xfrm>
        </p:spPr>
        <p:txBody>
          <a:bodyPr/>
          <a:lstStyle/>
          <a:p>
            <a:r>
              <a:rPr lang="en-US" altLang="zh-CN" sz="4000" dirty="0"/>
              <a:t>Chapter 4</a:t>
            </a:r>
            <a:endParaRPr lang="zh-CN" altLang="en-US" sz="4000" dirty="0"/>
          </a:p>
        </p:txBody>
      </p:sp>
      <p:sp>
        <p:nvSpPr>
          <p:cNvPr id="3" name="副标题 2"/>
          <p:cNvSpPr>
            <a:spLocks noGrp="1"/>
          </p:cNvSpPr>
          <p:nvPr>
            <p:ph type="subTitle" idx="1"/>
          </p:nvPr>
        </p:nvSpPr>
        <p:spPr>
          <a:xfrm>
            <a:off x="1371600" y="4427113"/>
            <a:ext cx="6400800" cy="1752600"/>
          </a:xfrm>
        </p:spPr>
        <p:txBody>
          <a:bodyPr/>
          <a:lstStyle/>
          <a:p>
            <a:r>
              <a:rPr lang="zh-CN" altLang="en-US" dirty="0"/>
              <a:t>李晔锋</a:t>
            </a:r>
          </a:p>
        </p:txBody>
      </p:sp>
      <p:sp>
        <p:nvSpPr>
          <p:cNvPr id="4" name="Rectangle 6"/>
          <p:cNvSpPr>
            <a:spLocks noChangeArrowheads="1"/>
          </p:cNvSpPr>
          <p:nvPr/>
        </p:nvSpPr>
        <p:spPr bwMode="auto">
          <a:xfrm>
            <a:off x="935502" y="1941342"/>
            <a:ext cx="7772400" cy="1298119"/>
          </a:xfrm>
          <a:prstGeom prst="rect">
            <a:avLst/>
          </a:prstGeom>
          <a:solidFill>
            <a:schemeClr val="accent1">
              <a:lumMod val="40000"/>
              <a:lumOff val="60000"/>
            </a:schemeClr>
          </a:solidFill>
          <a:ln>
            <a:noFill/>
          </a:ln>
          <a:effectLst/>
        </p:spPr>
        <p:txBody>
          <a:bodyPr anchor="b"/>
          <a:lstStyle/>
          <a:p>
            <a:pPr algn="ctr">
              <a:defRPr/>
            </a:pPr>
            <a:r>
              <a:rPr lang="en-US" altLang="zh-CN" sz="4400" dirty="0">
                <a:solidFill>
                  <a:schemeClr val="tx2"/>
                </a:solidFill>
                <a:latin typeface="黑体" pitchFamily="49" charset="-122"/>
                <a:ea typeface="黑体" pitchFamily="49" charset="-122"/>
              </a:rPr>
              <a:t>Introducing Classes, Objects and Methods</a:t>
            </a:r>
          </a:p>
        </p:txBody>
      </p:sp>
    </p:spTree>
    <p:extLst>
      <p:ext uri="{BB962C8B-B14F-4D97-AF65-F5344CB8AC3E}">
        <p14:creationId xmlns:p14="http://schemas.microsoft.com/office/powerpoint/2010/main" val="3926461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3FBE55-1709-4F4C-955A-623C6C831D25}"/>
              </a:ext>
            </a:extLst>
          </p:cNvPr>
          <p:cNvSpPr>
            <a:spLocks noGrp="1"/>
          </p:cNvSpPr>
          <p:nvPr>
            <p:ph type="title"/>
          </p:nvPr>
        </p:nvSpPr>
        <p:spPr/>
        <p:txBody>
          <a:bodyPr/>
          <a:lstStyle/>
          <a:p>
            <a:r>
              <a:rPr lang="en-US" altLang="zh-CN" b="1" dirty="0"/>
              <a:t>Access the Members of an Object</a:t>
            </a:r>
            <a:endParaRPr lang="zh-CN" altLang="en-US" b="1" dirty="0"/>
          </a:p>
        </p:txBody>
      </p:sp>
      <p:sp>
        <p:nvSpPr>
          <p:cNvPr id="3" name="内容占位符 2">
            <a:extLst>
              <a:ext uri="{FF2B5EF4-FFF2-40B4-BE49-F238E27FC236}">
                <a16:creationId xmlns:a16="http://schemas.microsoft.com/office/drawing/2014/main" id="{79534CD3-1624-4CC4-B5EF-AEA10153CC46}"/>
              </a:ext>
            </a:extLst>
          </p:cNvPr>
          <p:cNvSpPr>
            <a:spLocks noGrp="1"/>
          </p:cNvSpPr>
          <p:nvPr>
            <p:ph idx="1"/>
          </p:nvPr>
        </p:nvSpPr>
        <p:spPr>
          <a:xfrm>
            <a:off x="533400" y="1905000"/>
            <a:ext cx="7772400" cy="1175825"/>
          </a:xfrm>
        </p:spPr>
        <p:txBody>
          <a:bodyPr/>
          <a:lstStyle/>
          <a:p>
            <a:r>
              <a:rPr lang="en-US" altLang="zh-CN" dirty="0"/>
              <a:t>After the creation of an object, you can access its instance variables using the dot(.) operator as follows:</a:t>
            </a:r>
            <a:endParaRPr lang="zh-CN" altLang="en-US" dirty="0"/>
          </a:p>
        </p:txBody>
      </p:sp>
      <p:sp>
        <p:nvSpPr>
          <p:cNvPr id="4" name="矩形 3">
            <a:extLst>
              <a:ext uri="{FF2B5EF4-FFF2-40B4-BE49-F238E27FC236}">
                <a16:creationId xmlns:a16="http://schemas.microsoft.com/office/drawing/2014/main" id="{9A9AF87C-5157-474D-8BD4-42A2825A3664}"/>
              </a:ext>
            </a:extLst>
          </p:cNvPr>
          <p:cNvSpPr/>
          <p:nvPr/>
        </p:nvSpPr>
        <p:spPr>
          <a:xfrm>
            <a:off x="1962443" y="3080825"/>
            <a:ext cx="4572000" cy="1200329"/>
          </a:xfrm>
          <a:prstGeom prst="rect">
            <a:avLst/>
          </a:prstGeom>
        </p:spPr>
        <p:txBody>
          <a:bodyPr>
            <a:spAutoFit/>
          </a:bodyPr>
          <a:lstStyle/>
          <a:p>
            <a:r>
              <a:rPr lang="en-US" altLang="zh-CN" sz="2400" dirty="0" err="1">
                <a:solidFill>
                  <a:srgbClr val="6A3E3E"/>
                </a:solidFill>
                <a:latin typeface="Calibri" panose="020F0502020204030204" pitchFamily="34" charset="0"/>
              </a:rPr>
              <a:t>minivan</a:t>
            </a:r>
            <a:r>
              <a:rPr lang="en-US" altLang="zh-CN" sz="2400" dirty="0" err="1">
                <a:solidFill>
                  <a:srgbClr val="000000"/>
                </a:solidFill>
                <a:latin typeface="Calibri" panose="020F0502020204030204" pitchFamily="34" charset="0"/>
              </a:rPr>
              <a:t>.</a:t>
            </a:r>
            <a:r>
              <a:rPr lang="en-US" altLang="zh-CN" sz="2400" dirty="0" err="1">
                <a:solidFill>
                  <a:srgbClr val="0000C0"/>
                </a:solidFill>
                <a:latin typeface="Calibri" panose="020F0502020204030204" pitchFamily="34" charset="0"/>
              </a:rPr>
              <a:t>passengers</a:t>
            </a:r>
            <a:r>
              <a:rPr lang="en-US" altLang="zh-CN" sz="2400" dirty="0">
                <a:solidFill>
                  <a:srgbClr val="000000"/>
                </a:solidFill>
                <a:latin typeface="Calibri" panose="020F0502020204030204" pitchFamily="34" charset="0"/>
              </a:rPr>
              <a:t> = 7;</a:t>
            </a:r>
          </a:p>
          <a:p>
            <a:r>
              <a:rPr lang="en-US" altLang="zh-CN" sz="2400" dirty="0" err="1">
                <a:solidFill>
                  <a:srgbClr val="6A3E3E"/>
                </a:solidFill>
                <a:latin typeface="Calibri" panose="020F0502020204030204" pitchFamily="34" charset="0"/>
              </a:rPr>
              <a:t>minivan</a:t>
            </a:r>
            <a:r>
              <a:rPr lang="en-US" altLang="zh-CN" sz="2400" dirty="0" err="1">
                <a:solidFill>
                  <a:srgbClr val="000000"/>
                </a:solidFill>
                <a:latin typeface="Calibri" panose="020F0502020204030204" pitchFamily="34" charset="0"/>
              </a:rPr>
              <a:t>.</a:t>
            </a:r>
            <a:r>
              <a:rPr lang="en-US" altLang="zh-CN" sz="2400" dirty="0" err="1">
                <a:solidFill>
                  <a:srgbClr val="0000C0"/>
                </a:solidFill>
                <a:latin typeface="Calibri" panose="020F0502020204030204" pitchFamily="34" charset="0"/>
              </a:rPr>
              <a:t>fuelcap</a:t>
            </a:r>
            <a:r>
              <a:rPr lang="en-US" altLang="zh-CN" sz="2400" dirty="0">
                <a:solidFill>
                  <a:srgbClr val="000000"/>
                </a:solidFill>
                <a:latin typeface="Calibri" panose="020F0502020204030204" pitchFamily="34" charset="0"/>
              </a:rPr>
              <a:t> = 16;</a:t>
            </a:r>
          </a:p>
          <a:p>
            <a:r>
              <a:rPr lang="en-US" altLang="zh-CN" sz="2400" dirty="0">
                <a:solidFill>
                  <a:srgbClr val="6A3E3E"/>
                </a:solidFill>
                <a:latin typeface="Calibri" panose="020F0502020204030204" pitchFamily="34" charset="0"/>
              </a:rPr>
              <a:t>minivan</a:t>
            </a:r>
            <a:r>
              <a:rPr lang="en-US" altLang="zh-CN" sz="2400" dirty="0">
                <a:solidFill>
                  <a:srgbClr val="000000"/>
                </a:solidFill>
                <a:latin typeface="Calibri" panose="020F0502020204030204" pitchFamily="34" charset="0"/>
              </a:rPr>
              <a:t>.</a:t>
            </a:r>
            <a:r>
              <a:rPr lang="en-US" altLang="zh-CN" sz="2400" dirty="0">
                <a:solidFill>
                  <a:srgbClr val="0000C0"/>
                </a:solidFill>
                <a:latin typeface="Calibri" panose="020F0502020204030204" pitchFamily="34" charset="0"/>
              </a:rPr>
              <a:t>mpg</a:t>
            </a:r>
            <a:r>
              <a:rPr lang="en-US" altLang="zh-CN" sz="2400" dirty="0">
                <a:solidFill>
                  <a:srgbClr val="000000"/>
                </a:solidFill>
                <a:latin typeface="Calibri" panose="020F0502020204030204" pitchFamily="34" charset="0"/>
              </a:rPr>
              <a:t> = 21;</a:t>
            </a:r>
            <a:endParaRPr lang="zh-CN" altLang="en-US" sz="2400" dirty="0"/>
          </a:p>
        </p:txBody>
      </p:sp>
    </p:spTree>
    <p:extLst>
      <p:ext uri="{BB962C8B-B14F-4D97-AF65-F5344CB8AC3E}">
        <p14:creationId xmlns:p14="http://schemas.microsoft.com/office/powerpoint/2010/main" val="81757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320CFB-2B1D-4DDA-95E3-F742E80E0188}"/>
              </a:ext>
            </a:extLst>
          </p:cNvPr>
          <p:cNvSpPr>
            <a:spLocks noGrp="1"/>
          </p:cNvSpPr>
          <p:nvPr>
            <p:ph type="title"/>
          </p:nvPr>
        </p:nvSpPr>
        <p:spPr>
          <a:xfrm>
            <a:off x="685799" y="0"/>
            <a:ext cx="6629400" cy="685800"/>
          </a:xfrm>
        </p:spPr>
        <p:txBody>
          <a:bodyPr/>
          <a:lstStyle/>
          <a:p>
            <a:r>
              <a:rPr lang="en-US" altLang="zh-CN" b="1" dirty="0"/>
              <a:t>Two Objects Demo</a:t>
            </a:r>
            <a:endParaRPr lang="zh-CN" altLang="en-US" b="1" dirty="0"/>
          </a:p>
        </p:txBody>
      </p:sp>
      <p:sp>
        <p:nvSpPr>
          <p:cNvPr id="4" name="矩形 3">
            <a:extLst>
              <a:ext uri="{FF2B5EF4-FFF2-40B4-BE49-F238E27FC236}">
                <a16:creationId xmlns:a16="http://schemas.microsoft.com/office/drawing/2014/main" id="{A146D204-C3B4-438B-9B66-30E1AC1D8F16}"/>
              </a:ext>
            </a:extLst>
          </p:cNvPr>
          <p:cNvSpPr/>
          <p:nvPr/>
        </p:nvSpPr>
        <p:spPr>
          <a:xfrm>
            <a:off x="786033" y="535370"/>
            <a:ext cx="7216725" cy="6463308"/>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TwoVehicles</a:t>
            </a:r>
            <a:r>
              <a:rPr lang="en-US" altLang="zh-CN" b="1"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main(String[] </a:t>
            </a:r>
            <a:r>
              <a:rPr lang="en-US" altLang="zh-CN" b="1" dirty="0" err="1">
                <a:solidFill>
                  <a:srgbClr val="6A3E3E"/>
                </a:solidFill>
                <a:latin typeface="Calibri" panose="020F0502020204030204" pitchFamily="34" charset="0"/>
              </a:rPr>
              <a:t>args</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dirty="0">
                <a:solidFill>
                  <a:srgbClr val="000000"/>
                </a:solidFill>
                <a:latin typeface="Calibri" panose="020F0502020204030204" pitchFamily="34" charset="0"/>
              </a:rPr>
              <a:t>    Vehicle </a:t>
            </a:r>
            <a:r>
              <a:rPr lang="en-US" altLang="zh-CN" dirty="0">
                <a:solidFill>
                  <a:srgbClr val="6A3E3E"/>
                </a:solidFill>
                <a:latin typeface="Calibri" panose="020F0502020204030204" pitchFamily="34" charset="0"/>
              </a:rPr>
              <a:t>minivan</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Vehicle();</a:t>
            </a:r>
          </a:p>
          <a:p>
            <a:r>
              <a:rPr lang="en-US" altLang="zh-CN" dirty="0">
                <a:solidFill>
                  <a:srgbClr val="000000"/>
                </a:solidFill>
                <a:latin typeface="Calibri" panose="020F0502020204030204" pitchFamily="34" charset="0"/>
              </a:rPr>
              <a:t>    Vehicle </a:t>
            </a:r>
            <a:r>
              <a:rPr lang="en-US" altLang="zh-CN" dirty="0">
                <a:solidFill>
                  <a:srgbClr val="6A3E3E"/>
                </a:solidFill>
                <a:latin typeface="Calibri" panose="020F0502020204030204" pitchFamily="34" charset="0"/>
              </a:rPr>
              <a:t>sportscar</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Vehicle();</a:t>
            </a:r>
          </a:p>
          <a:p>
            <a:r>
              <a:rPr lang="en-US" altLang="zh-CN" b="1" dirty="0">
                <a:solidFill>
                  <a:srgbClr val="7F0055"/>
                </a:solidFill>
                <a:latin typeface="Calibri" panose="020F0502020204030204" pitchFamily="34" charset="0"/>
              </a:rPr>
              <a:t>    int</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range1</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range2</a:t>
            </a:r>
            <a:r>
              <a:rPr lang="en-US" altLang="zh-CN" b="1" dirty="0">
                <a:solidFill>
                  <a:srgbClr val="000000"/>
                </a:solidFill>
                <a:latin typeface="Calibri" panose="020F0502020204030204" pitchFamily="34" charset="0"/>
              </a:rPr>
              <a:t>;</a:t>
            </a:r>
          </a:p>
          <a:p>
            <a:r>
              <a:rPr lang="en-US" altLang="zh-CN" dirty="0">
                <a:solidFill>
                  <a:srgbClr val="3F7F5F"/>
                </a:solidFill>
                <a:latin typeface="Calibri" panose="020F0502020204030204" pitchFamily="34" charset="0"/>
              </a:rPr>
              <a:t>    //assign values to fields in </a:t>
            </a:r>
            <a:r>
              <a:rPr lang="en-US" altLang="zh-CN" u="sng" dirty="0">
                <a:solidFill>
                  <a:srgbClr val="3F7F5F"/>
                </a:solidFill>
                <a:latin typeface="Calibri" panose="020F0502020204030204" pitchFamily="34" charset="0"/>
              </a:rPr>
              <a:t>minivan</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minivan</a:t>
            </a:r>
            <a:r>
              <a:rPr lang="en-US" altLang="zh-CN" dirty="0" err="1">
                <a:solidFill>
                  <a:srgbClr val="000000"/>
                </a:solidFill>
                <a:latin typeface="Calibri" panose="020F0502020204030204" pitchFamily="34" charset="0"/>
              </a:rPr>
              <a:t>.</a:t>
            </a:r>
            <a:r>
              <a:rPr lang="en-US" altLang="zh-CN" dirty="0" err="1">
                <a:solidFill>
                  <a:srgbClr val="0000C0"/>
                </a:solidFill>
                <a:latin typeface="Calibri" panose="020F0502020204030204" pitchFamily="34" charset="0"/>
              </a:rPr>
              <a:t>passengers</a:t>
            </a:r>
            <a:r>
              <a:rPr lang="en-US" altLang="zh-CN" dirty="0">
                <a:solidFill>
                  <a:srgbClr val="000000"/>
                </a:solidFill>
                <a:latin typeface="Calibri" panose="020F0502020204030204" pitchFamily="34" charset="0"/>
              </a:rPr>
              <a:t> = 7;</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minivan</a:t>
            </a:r>
            <a:r>
              <a:rPr lang="en-US" altLang="zh-CN" dirty="0" err="1">
                <a:solidFill>
                  <a:srgbClr val="000000"/>
                </a:solidFill>
                <a:latin typeface="Calibri" panose="020F0502020204030204" pitchFamily="34" charset="0"/>
              </a:rPr>
              <a:t>.</a:t>
            </a:r>
            <a:r>
              <a:rPr lang="en-US" altLang="zh-CN" dirty="0" err="1">
                <a:solidFill>
                  <a:srgbClr val="0000C0"/>
                </a:solidFill>
                <a:latin typeface="Calibri" panose="020F0502020204030204" pitchFamily="34" charset="0"/>
              </a:rPr>
              <a:t>fuelcap</a:t>
            </a:r>
            <a:r>
              <a:rPr lang="en-US" altLang="zh-CN" dirty="0">
                <a:solidFill>
                  <a:srgbClr val="000000"/>
                </a:solidFill>
                <a:latin typeface="Calibri" panose="020F0502020204030204" pitchFamily="34" charset="0"/>
              </a:rPr>
              <a:t> = 16;</a:t>
            </a:r>
          </a:p>
          <a:p>
            <a:r>
              <a:rPr lang="en-US" altLang="zh-CN" dirty="0">
                <a:solidFill>
                  <a:srgbClr val="6A3E3E"/>
                </a:solidFill>
                <a:latin typeface="Calibri" panose="020F0502020204030204" pitchFamily="34" charset="0"/>
              </a:rPr>
              <a:t>    minivan</a:t>
            </a:r>
            <a:r>
              <a:rPr lang="en-US" altLang="zh-CN" dirty="0">
                <a:solidFill>
                  <a:srgbClr val="000000"/>
                </a:solidFill>
                <a:latin typeface="Calibri" panose="020F0502020204030204" pitchFamily="34" charset="0"/>
              </a:rPr>
              <a:t>.</a:t>
            </a:r>
            <a:r>
              <a:rPr lang="en-US" altLang="zh-CN" dirty="0">
                <a:solidFill>
                  <a:srgbClr val="0000C0"/>
                </a:solidFill>
                <a:latin typeface="Calibri" panose="020F0502020204030204" pitchFamily="34" charset="0"/>
              </a:rPr>
              <a:t>mpg</a:t>
            </a:r>
            <a:r>
              <a:rPr lang="en-US" altLang="zh-CN" dirty="0">
                <a:solidFill>
                  <a:srgbClr val="000000"/>
                </a:solidFill>
                <a:latin typeface="Calibri" panose="020F0502020204030204" pitchFamily="34" charset="0"/>
              </a:rPr>
              <a:t> = 21;</a:t>
            </a:r>
          </a:p>
          <a:p>
            <a:r>
              <a:rPr lang="en-US" altLang="zh-CN" dirty="0">
                <a:solidFill>
                  <a:srgbClr val="3F7F5F"/>
                </a:solidFill>
                <a:latin typeface="Calibri" panose="020F0502020204030204" pitchFamily="34" charset="0"/>
              </a:rPr>
              <a:t>    //assign values to fields in </a:t>
            </a:r>
            <a:r>
              <a:rPr lang="en-US" altLang="zh-CN" u="sng" dirty="0" err="1">
                <a:solidFill>
                  <a:srgbClr val="3F7F5F"/>
                </a:solidFill>
                <a:latin typeface="Calibri" panose="020F0502020204030204" pitchFamily="34" charset="0"/>
              </a:rPr>
              <a:t>sportcar</a:t>
            </a:r>
            <a:endParaRPr lang="en-US" altLang="zh-CN" u="sng" dirty="0">
              <a:solidFill>
                <a:srgbClr val="3F7F5F"/>
              </a:solidFill>
              <a:latin typeface="Calibri" panose="020F0502020204030204" pitchFamily="34" charset="0"/>
            </a:endParaRP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sportscar</a:t>
            </a:r>
            <a:r>
              <a:rPr lang="en-US" altLang="zh-CN" dirty="0" err="1">
                <a:solidFill>
                  <a:srgbClr val="000000"/>
                </a:solidFill>
                <a:latin typeface="Calibri" panose="020F0502020204030204" pitchFamily="34" charset="0"/>
              </a:rPr>
              <a:t>.</a:t>
            </a:r>
            <a:r>
              <a:rPr lang="en-US" altLang="zh-CN" dirty="0" err="1">
                <a:solidFill>
                  <a:srgbClr val="0000C0"/>
                </a:solidFill>
                <a:latin typeface="Calibri" panose="020F0502020204030204" pitchFamily="34" charset="0"/>
              </a:rPr>
              <a:t>passengers</a:t>
            </a:r>
            <a:r>
              <a:rPr lang="en-US" altLang="zh-CN" dirty="0">
                <a:solidFill>
                  <a:srgbClr val="000000"/>
                </a:solidFill>
                <a:latin typeface="Calibri" panose="020F0502020204030204" pitchFamily="34" charset="0"/>
              </a:rPr>
              <a:t> = 2;</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sportscar</a:t>
            </a:r>
            <a:r>
              <a:rPr lang="en-US" altLang="zh-CN" dirty="0" err="1">
                <a:solidFill>
                  <a:srgbClr val="000000"/>
                </a:solidFill>
                <a:latin typeface="Calibri" panose="020F0502020204030204" pitchFamily="34" charset="0"/>
              </a:rPr>
              <a:t>.</a:t>
            </a:r>
            <a:r>
              <a:rPr lang="en-US" altLang="zh-CN" dirty="0" err="1">
                <a:solidFill>
                  <a:srgbClr val="0000C0"/>
                </a:solidFill>
                <a:latin typeface="Calibri" panose="020F0502020204030204" pitchFamily="34" charset="0"/>
              </a:rPr>
              <a:t>fuelcap</a:t>
            </a:r>
            <a:r>
              <a:rPr lang="en-US" altLang="zh-CN" dirty="0">
                <a:solidFill>
                  <a:srgbClr val="000000"/>
                </a:solidFill>
                <a:latin typeface="Calibri" panose="020F0502020204030204" pitchFamily="34" charset="0"/>
              </a:rPr>
              <a:t> = 14;</a:t>
            </a:r>
          </a:p>
          <a:p>
            <a:r>
              <a:rPr lang="en-US" altLang="zh-CN" dirty="0">
                <a:solidFill>
                  <a:srgbClr val="6A3E3E"/>
                </a:solidFill>
                <a:latin typeface="Calibri" panose="020F0502020204030204" pitchFamily="34" charset="0"/>
              </a:rPr>
              <a:t>    sportscar</a:t>
            </a:r>
            <a:r>
              <a:rPr lang="en-US" altLang="zh-CN" dirty="0">
                <a:solidFill>
                  <a:srgbClr val="000000"/>
                </a:solidFill>
                <a:latin typeface="Calibri" panose="020F0502020204030204" pitchFamily="34" charset="0"/>
              </a:rPr>
              <a:t>.</a:t>
            </a:r>
            <a:r>
              <a:rPr lang="en-US" altLang="zh-CN" dirty="0">
                <a:solidFill>
                  <a:srgbClr val="0000C0"/>
                </a:solidFill>
                <a:latin typeface="Calibri" panose="020F0502020204030204" pitchFamily="34" charset="0"/>
              </a:rPr>
              <a:t>mpg</a:t>
            </a:r>
            <a:r>
              <a:rPr lang="en-US" altLang="zh-CN" dirty="0">
                <a:solidFill>
                  <a:srgbClr val="000000"/>
                </a:solidFill>
                <a:latin typeface="Calibri" panose="020F0502020204030204" pitchFamily="34" charset="0"/>
              </a:rPr>
              <a:t> = 12;</a:t>
            </a:r>
          </a:p>
          <a:p>
            <a:r>
              <a:rPr lang="en-US" altLang="zh-CN" dirty="0">
                <a:solidFill>
                  <a:srgbClr val="3F7F5F"/>
                </a:solidFill>
                <a:latin typeface="Calibri" panose="020F0502020204030204" pitchFamily="34" charset="0"/>
              </a:rPr>
              <a:t>    //compute the ranges assuming a full tank of gas</a:t>
            </a:r>
          </a:p>
          <a:p>
            <a:r>
              <a:rPr lang="en-US" altLang="zh-CN" dirty="0">
                <a:solidFill>
                  <a:srgbClr val="6A3E3E"/>
                </a:solidFill>
                <a:latin typeface="Calibri" panose="020F0502020204030204" pitchFamily="34" charset="0"/>
              </a:rPr>
              <a:t>    range1</a:t>
            </a:r>
            <a:r>
              <a:rPr lang="en-US" altLang="zh-CN" dirty="0">
                <a:solidFill>
                  <a:srgbClr val="000000"/>
                </a:solidFill>
                <a:latin typeface="Calibri" panose="020F0502020204030204" pitchFamily="34" charset="0"/>
              </a:rPr>
              <a:t> = </a:t>
            </a:r>
            <a:r>
              <a:rPr lang="en-US" altLang="zh-CN" dirty="0" err="1">
                <a:solidFill>
                  <a:srgbClr val="6A3E3E"/>
                </a:solidFill>
                <a:latin typeface="Calibri" panose="020F0502020204030204" pitchFamily="34" charset="0"/>
              </a:rPr>
              <a:t>minivan</a:t>
            </a:r>
            <a:r>
              <a:rPr lang="en-US" altLang="zh-CN" dirty="0" err="1">
                <a:solidFill>
                  <a:srgbClr val="000000"/>
                </a:solidFill>
                <a:latin typeface="Calibri" panose="020F0502020204030204" pitchFamily="34" charset="0"/>
              </a:rPr>
              <a:t>.</a:t>
            </a:r>
            <a:r>
              <a:rPr lang="en-US" altLang="zh-CN" dirty="0" err="1">
                <a:solidFill>
                  <a:srgbClr val="0000C0"/>
                </a:solidFill>
                <a:latin typeface="Calibri" panose="020F0502020204030204" pitchFamily="34" charset="0"/>
              </a:rPr>
              <a:t>fuelcap</a:t>
            </a:r>
            <a:r>
              <a:rPr lang="en-US" altLang="zh-CN" dirty="0">
                <a:solidFill>
                  <a:srgbClr val="000000"/>
                </a:solidFill>
                <a:latin typeface="Calibri" panose="020F0502020204030204" pitchFamily="34" charset="0"/>
              </a:rPr>
              <a:t> * </a:t>
            </a:r>
            <a:r>
              <a:rPr lang="en-US" altLang="zh-CN" dirty="0">
                <a:solidFill>
                  <a:srgbClr val="6A3E3E"/>
                </a:solidFill>
                <a:latin typeface="Calibri" panose="020F0502020204030204" pitchFamily="34" charset="0"/>
              </a:rPr>
              <a:t>minivan</a:t>
            </a:r>
            <a:r>
              <a:rPr lang="en-US" altLang="zh-CN" dirty="0">
                <a:solidFill>
                  <a:srgbClr val="000000"/>
                </a:solidFill>
                <a:latin typeface="Calibri" panose="020F0502020204030204" pitchFamily="34" charset="0"/>
              </a:rPr>
              <a:t>.</a:t>
            </a:r>
            <a:r>
              <a:rPr lang="en-US" altLang="zh-CN" dirty="0">
                <a:solidFill>
                  <a:srgbClr val="0000C0"/>
                </a:solidFill>
                <a:latin typeface="Calibri" panose="020F0502020204030204" pitchFamily="34" charset="0"/>
              </a:rPr>
              <a:t>mpg</a:t>
            </a:r>
            <a:r>
              <a:rPr lang="en-US" altLang="zh-CN"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range2</a:t>
            </a:r>
            <a:r>
              <a:rPr lang="en-US" altLang="zh-CN" dirty="0">
                <a:solidFill>
                  <a:srgbClr val="000000"/>
                </a:solidFill>
                <a:latin typeface="Calibri" panose="020F0502020204030204" pitchFamily="34" charset="0"/>
              </a:rPr>
              <a:t>  = </a:t>
            </a:r>
            <a:r>
              <a:rPr lang="en-US" altLang="zh-CN" dirty="0" err="1">
                <a:solidFill>
                  <a:srgbClr val="6A3E3E"/>
                </a:solidFill>
                <a:latin typeface="Calibri" panose="020F0502020204030204" pitchFamily="34" charset="0"/>
              </a:rPr>
              <a:t>sportscar</a:t>
            </a:r>
            <a:r>
              <a:rPr lang="en-US" altLang="zh-CN" dirty="0" err="1">
                <a:solidFill>
                  <a:srgbClr val="000000"/>
                </a:solidFill>
                <a:latin typeface="Calibri" panose="020F0502020204030204" pitchFamily="34" charset="0"/>
              </a:rPr>
              <a:t>.</a:t>
            </a:r>
            <a:r>
              <a:rPr lang="en-US" altLang="zh-CN" dirty="0" err="1">
                <a:solidFill>
                  <a:srgbClr val="0000C0"/>
                </a:solidFill>
                <a:latin typeface="Calibri" panose="020F0502020204030204" pitchFamily="34" charset="0"/>
              </a:rPr>
              <a:t>fuelcap</a:t>
            </a:r>
            <a:r>
              <a:rPr lang="en-US" altLang="zh-CN" dirty="0">
                <a:solidFill>
                  <a:srgbClr val="000000"/>
                </a:solidFill>
                <a:latin typeface="Calibri" panose="020F0502020204030204" pitchFamily="34" charset="0"/>
              </a:rPr>
              <a:t> * </a:t>
            </a:r>
            <a:r>
              <a:rPr lang="en-US" altLang="zh-CN" dirty="0">
                <a:solidFill>
                  <a:srgbClr val="6A3E3E"/>
                </a:solidFill>
                <a:latin typeface="Calibri" panose="020F0502020204030204" pitchFamily="34" charset="0"/>
              </a:rPr>
              <a:t>sportscar</a:t>
            </a:r>
            <a:r>
              <a:rPr lang="en-US" altLang="zh-CN" dirty="0">
                <a:solidFill>
                  <a:srgbClr val="000000"/>
                </a:solidFill>
                <a:latin typeface="Calibri" panose="020F0502020204030204" pitchFamily="34" charset="0"/>
              </a:rPr>
              <a:t>.</a:t>
            </a:r>
            <a:r>
              <a:rPr lang="en-US" altLang="zh-CN" dirty="0">
                <a:solidFill>
                  <a:srgbClr val="0000C0"/>
                </a:solidFill>
                <a:latin typeface="Calibri" panose="020F0502020204030204" pitchFamily="34" charset="0"/>
              </a:rPr>
              <a:t>mpg</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"Minivan can carry "</a:t>
            </a:r>
            <a:r>
              <a:rPr lang="en-US" altLang="zh-CN" b="1" dirty="0">
                <a:solidFill>
                  <a:srgbClr val="000000"/>
                </a:solidFill>
                <a:latin typeface="Calibri" panose="020F0502020204030204" pitchFamily="34" charset="0"/>
              </a:rPr>
              <a:t> + </a:t>
            </a:r>
            <a:r>
              <a:rPr lang="en-US" altLang="zh-CN" b="1" dirty="0" err="1">
                <a:solidFill>
                  <a:srgbClr val="6A3E3E"/>
                </a:solidFill>
                <a:latin typeface="Calibri" panose="020F0502020204030204" pitchFamily="34" charset="0"/>
              </a:rPr>
              <a:t>minivan</a:t>
            </a:r>
            <a:r>
              <a:rPr lang="en-US" altLang="zh-CN" b="1" dirty="0" err="1">
                <a:solidFill>
                  <a:srgbClr val="000000"/>
                </a:solidFill>
                <a:latin typeface="Calibri" panose="020F0502020204030204" pitchFamily="34" charset="0"/>
              </a:rPr>
              <a:t>.</a:t>
            </a:r>
            <a:r>
              <a:rPr lang="en-US" altLang="zh-CN" b="1" dirty="0" err="1">
                <a:solidFill>
                  <a:srgbClr val="0000C0"/>
                </a:solidFill>
                <a:latin typeface="Calibri" panose="020F0502020204030204" pitchFamily="34" charset="0"/>
              </a:rPr>
              <a:t>passengers</a:t>
            </a:r>
            <a:r>
              <a:rPr lang="en-US" altLang="zh-CN" b="1" dirty="0">
                <a:solidFill>
                  <a:srgbClr val="000000"/>
                </a:solidFill>
                <a:latin typeface="Calibri" panose="020F0502020204030204" pitchFamily="34" charset="0"/>
              </a:rPr>
              <a:t> + </a:t>
            </a:r>
          </a:p>
          <a:p>
            <a:r>
              <a:rPr lang="en-US" altLang="zh-CN" dirty="0">
                <a:solidFill>
                  <a:srgbClr val="000000"/>
                </a:solidFill>
                <a:latin typeface="Calibri" panose="020F0502020204030204" pitchFamily="34" charset="0"/>
              </a:rPr>
              <a:t>                                     </a:t>
            </a:r>
            <a:r>
              <a:rPr lang="en-US" altLang="zh-CN" dirty="0">
                <a:solidFill>
                  <a:srgbClr val="2A00FF"/>
                </a:solidFill>
                <a:latin typeface="Calibri" panose="020F0502020204030204" pitchFamily="34" charset="0"/>
              </a:rPr>
              <a:t>" with a range of "</a:t>
            </a:r>
            <a:r>
              <a:rPr lang="en-US" altLang="zh-CN" dirty="0">
                <a:solidFill>
                  <a:srgbClr val="000000"/>
                </a:solidFill>
                <a:latin typeface="Calibri" panose="020F0502020204030204" pitchFamily="34" charset="0"/>
              </a:rPr>
              <a:t> + </a:t>
            </a:r>
            <a:r>
              <a:rPr lang="en-US" altLang="zh-CN" dirty="0">
                <a:solidFill>
                  <a:srgbClr val="6A3E3E"/>
                </a:solidFill>
                <a:latin typeface="Calibri" panose="020F0502020204030204" pitchFamily="34" charset="0"/>
              </a:rPr>
              <a:t>range1</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"Sportscar can carry "</a:t>
            </a:r>
            <a:r>
              <a:rPr lang="en-US" altLang="zh-CN" b="1" dirty="0">
                <a:solidFill>
                  <a:srgbClr val="000000"/>
                </a:solidFill>
                <a:latin typeface="Calibri" panose="020F0502020204030204" pitchFamily="34" charset="0"/>
              </a:rPr>
              <a:t> + </a:t>
            </a:r>
            <a:r>
              <a:rPr lang="en-US" altLang="zh-CN" b="1" dirty="0" err="1">
                <a:solidFill>
                  <a:srgbClr val="6A3E3E"/>
                </a:solidFill>
                <a:latin typeface="Calibri" panose="020F0502020204030204" pitchFamily="34" charset="0"/>
              </a:rPr>
              <a:t>sportscar</a:t>
            </a:r>
            <a:r>
              <a:rPr lang="en-US" altLang="zh-CN" b="1" dirty="0" err="1">
                <a:solidFill>
                  <a:srgbClr val="000000"/>
                </a:solidFill>
                <a:latin typeface="Calibri" panose="020F0502020204030204" pitchFamily="34" charset="0"/>
              </a:rPr>
              <a:t>.</a:t>
            </a:r>
            <a:r>
              <a:rPr lang="en-US" altLang="zh-CN" b="1" dirty="0" err="1">
                <a:solidFill>
                  <a:srgbClr val="0000C0"/>
                </a:solidFill>
                <a:latin typeface="Calibri" panose="020F0502020204030204" pitchFamily="34" charset="0"/>
              </a:rPr>
              <a:t>passengers</a:t>
            </a:r>
            <a:r>
              <a:rPr lang="en-US" altLang="zh-CN" b="1" dirty="0">
                <a:solidFill>
                  <a:srgbClr val="000000"/>
                </a:solidFill>
                <a:latin typeface="Calibri" panose="020F0502020204030204" pitchFamily="34" charset="0"/>
              </a:rPr>
              <a:t> + </a:t>
            </a:r>
          </a:p>
          <a:p>
            <a:r>
              <a:rPr lang="en-US" altLang="zh-CN" dirty="0">
                <a:solidFill>
                  <a:srgbClr val="000000"/>
                </a:solidFill>
                <a:latin typeface="Calibri" panose="020F0502020204030204" pitchFamily="34" charset="0"/>
              </a:rPr>
              <a:t>                                    </a:t>
            </a:r>
            <a:r>
              <a:rPr lang="en-US" altLang="zh-CN" dirty="0">
                <a:solidFill>
                  <a:srgbClr val="2A00FF"/>
                </a:solidFill>
                <a:latin typeface="Calibri" panose="020F0502020204030204" pitchFamily="34" charset="0"/>
              </a:rPr>
              <a:t>" with a range of "</a:t>
            </a:r>
            <a:r>
              <a:rPr lang="en-US" altLang="zh-CN" dirty="0">
                <a:solidFill>
                  <a:srgbClr val="000000"/>
                </a:solidFill>
                <a:latin typeface="Calibri" panose="020F0502020204030204" pitchFamily="34" charset="0"/>
              </a:rPr>
              <a:t> + </a:t>
            </a:r>
            <a:r>
              <a:rPr lang="en-US" altLang="zh-CN" dirty="0">
                <a:solidFill>
                  <a:srgbClr val="6A3E3E"/>
                </a:solidFill>
                <a:latin typeface="Calibri" panose="020F0502020204030204" pitchFamily="34" charset="0"/>
              </a:rPr>
              <a:t>range2</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Tree>
    <p:extLst>
      <p:ext uri="{BB962C8B-B14F-4D97-AF65-F5344CB8AC3E}">
        <p14:creationId xmlns:p14="http://schemas.microsoft.com/office/powerpoint/2010/main" val="944383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DA2D96-AC6D-4E4E-AE2F-577E02E858CD}"/>
              </a:ext>
            </a:extLst>
          </p:cNvPr>
          <p:cNvSpPr>
            <a:spLocks noGrp="1"/>
          </p:cNvSpPr>
          <p:nvPr>
            <p:ph type="title"/>
          </p:nvPr>
        </p:nvSpPr>
        <p:spPr/>
        <p:txBody>
          <a:bodyPr/>
          <a:lstStyle/>
          <a:p>
            <a:r>
              <a:rPr lang="en-US" altLang="zh-CN" b="1" dirty="0"/>
              <a:t>Objects in Memory</a:t>
            </a:r>
            <a:endParaRPr lang="zh-CN" altLang="en-US" b="1" dirty="0"/>
          </a:p>
        </p:txBody>
      </p:sp>
      <p:pic>
        <p:nvPicPr>
          <p:cNvPr id="4" name="图片 3">
            <a:extLst>
              <a:ext uri="{FF2B5EF4-FFF2-40B4-BE49-F238E27FC236}">
                <a16:creationId xmlns:a16="http://schemas.microsoft.com/office/drawing/2014/main" id="{19C574DC-8CC5-4F71-8825-53411AAFDD90}"/>
              </a:ext>
            </a:extLst>
          </p:cNvPr>
          <p:cNvPicPr>
            <a:picLocks noChangeAspect="1"/>
          </p:cNvPicPr>
          <p:nvPr/>
        </p:nvPicPr>
        <p:blipFill>
          <a:blip r:embed="rId2"/>
          <a:stretch>
            <a:fillRect/>
          </a:stretch>
        </p:blipFill>
        <p:spPr>
          <a:xfrm>
            <a:off x="1495625" y="3429000"/>
            <a:ext cx="5561905" cy="3038095"/>
          </a:xfrm>
          <a:prstGeom prst="rect">
            <a:avLst/>
          </a:prstGeom>
        </p:spPr>
      </p:pic>
      <p:sp>
        <p:nvSpPr>
          <p:cNvPr id="5" name="内容占位符 2">
            <a:extLst>
              <a:ext uri="{FF2B5EF4-FFF2-40B4-BE49-F238E27FC236}">
                <a16:creationId xmlns:a16="http://schemas.microsoft.com/office/drawing/2014/main" id="{371E4B77-3B06-45D5-B43C-E9254FA59D78}"/>
              </a:ext>
            </a:extLst>
          </p:cNvPr>
          <p:cNvSpPr>
            <a:spLocks noGrp="1"/>
          </p:cNvSpPr>
          <p:nvPr>
            <p:ph idx="1"/>
          </p:nvPr>
        </p:nvSpPr>
        <p:spPr>
          <a:xfrm>
            <a:off x="547468" y="1618371"/>
            <a:ext cx="7772400" cy="1640058"/>
          </a:xfrm>
        </p:spPr>
        <p:txBody>
          <a:bodyPr/>
          <a:lstStyle/>
          <a:p>
            <a:r>
              <a:rPr lang="en-US" altLang="zh-CN" dirty="0"/>
              <a:t>The two objects occupy different space in memory respectively. So the modification of one’s instance variable will not affect another.</a:t>
            </a:r>
            <a:endParaRPr lang="zh-CN" altLang="en-US" dirty="0"/>
          </a:p>
        </p:txBody>
      </p:sp>
    </p:spTree>
    <p:extLst>
      <p:ext uri="{BB962C8B-B14F-4D97-AF65-F5344CB8AC3E}">
        <p14:creationId xmlns:p14="http://schemas.microsoft.com/office/powerpoint/2010/main" val="536422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A99A3F-4546-4D15-81C8-15BA53640B1E}"/>
              </a:ext>
            </a:extLst>
          </p:cNvPr>
          <p:cNvSpPr>
            <a:spLocks noGrp="1"/>
          </p:cNvSpPr>
          <p:nvPr>
            <p:ph type="title"/>
          </p:nvPr>
        </p:nvSpPr>
        <p:spPr/>
        <p:txBody>
          <a:bodyPr/>
          <a:lstStyle/>
          <a:p>
            <a:r>
              <a:rPr lang="en-US" altLang="zh-CN" b="1" dirty="0"/>
              <a:t>Reference Variables and Assignment</a:t>
            </a:r>
            <a:endParaRPr lang="zh-CN" altLang="en-US" b="1" dirty="0"/>
          </a:p>
        </p:txBody>
      </p:sp>
      <p:sp>
        <p:nvSpPr>
          <p:cNvPr id="3" name="内容占位符 2">
            <a:extLst>
              <a:ext uri="{FF2B5EF4-FFF2-40B4-BE49-F238E27FC236}">
                <a16:creationId xmlns:a16="http://schemas.microsoft.com/office/drawing/2014/main" id="{98305027-A97A-4485-94D2-6B7CF564D1BE}"/>
              </a:ext>
            </a:extLst>
          </p:cNvPr>
          <p:cNvSpPr>
            <a:spLocks noGrp="1"/>
          </p:cNvSpPr>
          <p:nvPr>
            <p:ph idx="1"/>
          </p:nvPr>
        </p:nvSpPr>
        <p:spPr>
          <a:xfrm>
            <a:off x="533400" y="1905000"/>
            <a:ext cx="7772400" cy="1203960"/>
          </a:xfrm>
        </p:spPr>
        <p:txBody>
          <a:bodyPr/>
          <a:lstStyle/>
          <a:p>
            <a:r>
              <a:rPr lang="en-US" altLang="zh-CN" dirty="0"/>
              <a:t>When you assign one object reference variable to another,  you are changing the object that the reference variable refers to.</a:t>
            </a:r>
          </a:p>
          <a:p>
            <a:endParaRPr lang="en-US" altLang="zh-CN" dirty="0"/>
          </a:p>
        </p:txBody>
      </p:sp>
      <p:sp>
        <p:nvSpPr>
          <p:cNvPr id="4" name="矩形 3">
            <a:extLst>
              <a:ext uri="{FF2B5EF4-FFF2-40B4-BE49-F238E27FC236}">
                <a16:creationId xmlns:a16="http://schemas.microsoft.com/office/drawing/2014/main" id="{F927E816-FD9F-40D1-950F-F5A97F3F3A5F}"/>
              </a:ext>
            </a:extLst>
          </p:cNvPr>
          <p:cNvSpPr/>
          <p:nvPr/>
        </p:nvSpPr>
        <p:spPr>
          <a:xfrm>
            <a:off x="1715171" y="3104495"/>
            <a:ext cx="3799566" cy="1200329"/>
          </a:xfrm>
          <a:prstGeom prst="rect">
            <a:avLst/>
          </a:prstGeom>
        </p:spPr>
        <p:txBody>
          <a:bodyPr wrap="none">
            <a:spAutoFit/>
          </a:bodyPr>
          <a:lstStyle/>
          <a:p>
            <a:r>
              <a:rPr lang="en-US" altLang="zh-CN" sz="2400" dirty="0">
                <a:solidFill>
                  <a:srgbClr val="000000"/>
                </a:solidFill>
                <a:latin typeface="Calibri" panose="020F0502020204030204" pitchFamily="34" charset="0"/>
              </a:rPr>
              <a:t>Vehicle </a:t>
            </a:r>
            <a:r>
              <a:rPr lang="en-US" altLang="zh-CN" sz="2400" dirty="0">
                <a:solidFill>
                  <a:srgbClr val="6A3E3E"/>
                </a:solidFill>
                <a:latin typeface="Calibri" panose="020F0502020204030204" pitchFamily="34" charset="0"/>
              </a:rPr>
              <a:t>car1</a:t>
            </a:r>
            <a:r>
              <a:rPr lang="en-US" altLang="zh-CN" sz="2400" dirty="0">
                <a:solidFill>
                  <a:srgbClr val="000000"/>
                </a:solidFill>
                <a:latin typeface="Calibri" panose="020F0502020204030204" pitchFamily="34" charset="0"/>
              </a:rPr>
              <a:t> = </a:t>
            </a:r>
            <a:r>
              <a:rPr lang="en-US" altLang="zh-CN" sz="2400" b="1" dirty="0">
                <a:solidFill>
                  <a:srgbClr val="7F0055"/>
                </a:solidFill>
                <a:latin typeface="Calibri" panose="020F0502020204030204" pitchFamily="34" charset="0"/>
              </a:rPr>
              <a:t>new</a:t>
            </a:r>
            <a:r>
              <a:rPr lang="en-US" altLang="zh-CN" sz="2400" b="1" dirty="0">
                <a:solidFill>
                  <a:srgbClr val="000000"/>
                </a:solidFill>
                <a:latin typeface="Calibri" panose="020F0502020204030204" pitchFamily="34" charset="0"/>
              </a:rPr>
              <a:t> Vehicle();</a:t>
            </a:r>
          </a:p>
          <a:p>
            <a:r>
              <a:rPr lang="en-US" altLang="zh-CN" sz="2400" dirty="0">
                <a:solidFill>
                  <a:srgbClr val="000000"/>
                </a:solidFill>
                <a:latin typeface="Calibri" panose="020F0502020204030204" pitchFamily="34" charset="0"/>
              </a:rPr>
              <a:t>Vehicle </a:t>
            </a:r>
            <a:r>
              <a:rPr lang="en-US" altLang="zh-CN" sz="2400" dirty="0">
                <a:solidFill>
                  <a:srgbClr val="6A3E3E"/>
                </a:solidFill>
                <a:latin typeface="Calibri" panose="020F0502020204030204" pitchFamily="34" charset="0"/>
              </a:rPr>
              <a:t>car2</a:t>
            </a:r>
            <a:r>
              <a:rPr lang="en-US" altLang="zh-CN" sz="2400" dirty="0">
                <a:solidFill>
                  <a:srgbClr val="000000"/>
                </a:solidFill>
                <a:latin typeface="Calibri" panose="020F0502020204030204" pitchFamily="34" charset="0"/>
              </a:rPr>
              <a:t> = </a:t>
            </a:r>
            <a:r>
              <a:rPr lang="en-US" altLang="zh-CN" sz="2400" dirty="0">
                <a:solidFill>
                  <a:srgbClr val="6A3E3E"/>
                </a:solidFill>
                <a:latin typeface="Calibri" panose="020F0502020204030204" pitchFamily="34" charset="0"/>
              </a:rPr>
              <a:t>car1</a:t>
            </a:r>
            <a:r>
              <a:rPr lang="en-US" altLang="zh-CN" sz="2400" dirty="0">
                <a:latin typeface="Calibri" panose="020F0502020204030204" pitchFamily="34" charset="0"/>
              </a:rPr>
              <a:t>;</a:t>
            </a:r>
            <a:endParaRPr lang="zh-CN" altLang="en-US" sz="2400" dirty="0"/>
          </a:p>
          <a:p>
            <a:r>
              <a:rPr lang="en-US" altLang="zh-CN" sz="2400" dirty="0">
                <a:solidFill>
                  <a:srgbClr val="6A3E3E"/>
                </a:solidFill>
                <a:latin typeface="Calibri" panose="020F0502020204030204" pitchFamily="34" charset="0"/>
              </a:rPr>
              <a:t>car1.</a:t>
            </a:r>
            <a:r>
              <a:rPr lang="en-US" altLang="zh-CN" sz="2400" dirty="0">
                <a:solidFill>
                  <a:srgbClr val="0000C0"/>
                </a:solidFill>
                <a:latin typeface="Calibri" panose="020F0502020204030204" pitchFamily="34" charset="0"/>
              </a:rPr>
              <a:t>mpg</a:t>
            </a:r>
            <a:r>
              <a:rPr lang="en-US" altLang="zh-CN" sz="2400" dirty="0">
                <a:solidFill>
                  <a:srgbClr val="6A3E3E"/>
                </a:solidFill>
                <a:latin typeface="Calibri" panose="020F0502020204030204" pitchFamily="34" charset="0"/>
              </a:rPr>
              <a:t> </a:t>
            </a:r>
            <a:r>
              <a:rPr lang="en-US" altLang="zh-CN" sz="2400" dirty="0">
                <a:latin typeface="Calibri" panose="020F0502020204030204" pitchFamily="34" charset="0"/>
              </a:rPr>
              <a:t>= 26</a:t>
            </a:r>
            <a:r>
              <a:rPr lang="en-US" altLang="zh-CN" sz="2400" dirty="0">
                <a:solidFill>
                  <a:srgbClr val="6A3E3E"/>
                </a:solidFill>
                <a:latin typeface="Calibri" panose="020F0502020204030204" pitchFamily="34" charset="0"/>
              </a:rPr>
              <a:t>;</a:t>
            </a:r>
            <a:endParaRPr lang="zh-CN" altLang="en-US" sz="2400" dirty="0"/>
          </a:p>
        </p:txBody>
      </p:sp>
      <p:grpSp>
        <p:nvGrpSpPr>
          <p:cNvPr id="15" name="组合 14">
            <a:extLst>
              <a:ext uri="{FF2B5EF4-FFF2-40B4-BE49-F238E27FC236}">
                <a16:creationId xmlns:a16="http://schemas.microsoft.com/office/drawing/2014/main" id="{DD1D7BC5-24D4-4FC7-8EF6-A70369EF166C}"/>
              </a:ext>
            </a:extLst>
          </p:cNvPr>
          <p:cNvGrpSpPr/>
          <p:nvPr/>
        </p:nvGrpSpPr>
        <p:grpSpPr>
          <a:xfrm>
            <a:off x="2194560" y="4712677"/>
            <a:ext cx="2377440" cy="1645920"/>
            <a:chOff x="2194560" y="4712677"/>
            <a:chExt cx="2377440" cy="1645920"/>
          </a:xfrm>
        </p:grpSpPr>
        <p:sp>
          <p:nvSpPr>
            <p:cNvPr id="5" name="矩形 4">
              <a:extLst>
                <a:ext uri="{FF2B5EF4-FFF2-40B4-BE49-F238E27FC236}">
                  <a16:creationId xmlns:a16="http://schemas.microsoft.com/office/drawing/2014/main" id="{7781CC48-F0FA-4A12-97A3-45CF3CC5E0D8}"/>
                </a:ext>
              </a:extLst>
            </p:cNvPr>
            <p:cNvSpPr/>
            <p:nvPr/>
          </p:nvSpPr>
          <p:spPr bwMode="auto">
            <a:xfrm>
              <a:off x="2194560" y="4712677"/>
              <a:ext cx="1659988" cy="54864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passengers</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6" name="矩形 5">
              <a:extLst>
                <a:ext uri="{FF2B5EF4-FFF2-40B4-BE49-F238E27FC236}">
                  <a16:creationId xmlns:a16="http://schemas.microsoft.com/office/drawing/2014/main" id="{9EDFDF31-4628-462F-94BB-19E97E8CCDC7}"/>
                </a:ext>
              </a:extLst>
            </p:cNvPr>
            <p:cNvSpPr/>
            <p:nvPr/>
          </p:nvSpPr>
          <p:spPr bwMode="auto">
            <a:xfrm>
              <a:off x="2194560" y="5261317"/>
              <a:ext cx="1659988" cy="54864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err="1">
                  <a:ln>
                    <a:noFill/>
                  </a:ln>
                  <a:solidFill>
                    <a:schemeClr val="tx1"/>
                  </a:solidFill>
                  <a:effectLst/>
                  <a:latin typeface="Times New Roman" pitchFamily="18" charset="0"/>
                  <a:ea typeface="宋体" pitchFamily="2" charset="-122"/>
                </a:rPr>
                <a:t>fuelcap</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7" name="矩形 6">
              <a:extLst>
                <a:ext uri="{FF2B5EF4-FFF2-40B4-BE49-F238E27FC236}">
                  <a16:creationId xmlns:a16="http://schemas.microsoft.com/office/drawing/2014/main" id="{370F6886-B2EB-4402-A6A7-72225614FF02}"/>
                </a:ext>
              </a:extLst>
            </p:cNvPr>
            <p:cNvSpPr/>
            <p:nvPr/>
          </p:nvSpPr>
          <p:spPr bwMode="auto">
            <a:xfrm>
              <a:off x="2194560" y="5809957"/>
              <a:ext cx="1659988" cy="54864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mpg</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8" name="矩形 7">
              <a:extLst>
                <a:ext uri="{FF2B5EF4-FFF2-40B4-BE49-F238E27FC236}">
                  <a16:creationId xmlns:a16="http://schemas.microsoft.com/office/drawing/2014/main" id="{EE92A3DD-1F9B-4E52-8F0B-5EDE3C514FC4}"/>
                </a:ext>
              </a:extLst>
            </p:cNvPr>
            <p:cNvSpPr/>
            <p:nvPr/>
          </p:nvSpPr>
          <p:spPr bwMode="auto">
            <a:xfrm>
              <a:off x="3854750" y="4712677"/>
              <a:ext cx="717250" cy="54864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0</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9" name="矩形 8">
              <a:extLst>
                <a:ext uri="{FF2B5EF4-FFF2-40B4-BE49-F238E27FC236}">
                  <a16:creationId xmlns:a16="http://schemas.microsoft.com/office/drawing/2014/main" id="{35DB443C-C83E-4F2E-90A8-3B8961CFF88D}"/>
                </a:ext>
              </a:extLst>
            </p:cNvPr>
            <p:cNvSpPr/>
            <p:nvPr/>
          </p:nvSpPr>
          <p:spPr bwMode="auto">
            <a:xfrm>
              <a:off x="3854548" y="5258972"/>
              <a:ext cx="717250" cy="54864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0</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10" name="矩形 9">
              <a:extLst>
                <a:ext uri="{FF2B5EF4-FFF2-40B4-BE49-F238E27FC236}">
                  <a16:creationId xmlns:a16="http://schemas.microsoft.com/office/drawing/2014/main" id="{097305F2-C34E-4442-BE0F-30CC72851287}"/>
                </a:ext>
              </a:extLst>
            </p:cNvPr>
            <p:cNvSpPr/>
            <p:nvPr/>
          </p:nvSpPr>
          <p:spPr bwMode="auto">
            <a:xfrm>
              <a:off x="3854548" y="5805267"/>
              <a:ext cx="717250" cy="54864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0</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grpSp>
      <p:sp>
        <p:nvSpPr>
          <p:cNvPr id="11" name="文本框 10">
            <a:extLst>
              <a:ext uri="{FF2B5EF4-FFF2-40B4-BE49-F238E27FC236}">
                <a16:creationId xmlns:a16="http://schemas.microsoft.com/office/drawing/2014/main" id="{D6CBDDA6-0462-4515-935C-64ECC8356F06}"/>
              </a:ext>
            </a:extLst>
          </p:cNvPr>
          <p:cNvSpPr txBox="1"/>
          <p:nvPr/>
        </p:nvSpPr>
        <p:spPr>
          <a:xfrm>
            <a:off x="492572" y="5113606"/>
            <a:ext cx="984738" cy="523220"/>
          </a:xfrm>
          <a:prstGeom prst="rect">
            <a:avLst/>
          </a:prstGeom>
          <a:noFill/>
        </p:spPr>
        <p:txBody>
          <a:bodyPr wrap="square" rtlCol="0">
            <a:spAutoFit/>
          </a:bodyPr>
          <a:lstStyle/>
          <a:p>
            <a:r>
              <a:rPr lang="en-US" altLang="zh-CN" sz="2800" dirty="0"/>
              <a:t>car1</a:t>
            </a:r>
            <a:endParaRPr lang="zh-CN" altLang="en-US" dirty="0"/>
          </a:p>
        </p:txBody>
      </p:sp>
      <p:sp>
        <p:nvSpPr>
          <p:cNvPr id="12" name="文本框 11">
            <a:extLst>
              <a:ext uri="{FF2B5EF4-FFF2-40B4-BE49-F238E27FC236}">
                <a16:creationId xmlns:a16="http://schemas.microsoft.com/office/drawing/2014/main" id="{70C9953C-3898-4C05-9A1B-319C57F528E7}"/>
              </a:ext>
            </a:extLst>
          </p:cNvPr>
          <p:cNvSpPr txBox="1"/>
          <p:nvPr/>
        </p:nvSpPr>
        <p:spPr>
          <a:xfrm>
            <a:off x="478707" y="4304824"/>
            <a:ext cx="984738" cy="523220"/>
          </a:xfrm>
          <a:prstGeom prst="rect">
            <a:avLst/>
          </a:prstGeom>
          <a:noFill/>
        </p:spPr>
        <p:txBody>
          <a:bodyPr wrap="square" rtlCol="0">
            <a:spAutoFit/>
          </a:bodyPr>
          <a:lstStyle/>
          <a:p>
            <a:r>
              <a:rPr lang="en-US" altLang="zh-CN" sz="2800" dirty="0"/>
              <a:t>car2</a:t>
            </a:r>
            <a:endParaRPr lang="zh-CN" altLang="en-US" dirty="0"/>
          </a:p>
        </p:txBody>
      </p:sp>
      <p:cxnSp>
        <p:nvCxnSpPr>
          <p:cNvPr id="14" name="直接箭头连接符 13">
            <a:extLst>
              <a:ext uri="{FF2B5EF4-FFF2-40B4-BE49-F238E27FC236}">
                <a16:creationId xmlns:a16="http://schemas.microsoft.com/office/drawing/2014/main" id="{87579144-D2C1-487E-9491-2B78381123D0}"/>
              </a:ext>
            </a:extLst>
          </p:cNvPr>
          <p:cNvCxnSpPr>
            <a:stCxn id="11" idx="3"/>
          </p:cNvCxnSpPr>
          <p:nvPr/>
        </p:nvCxnSpPr>
        <p:spPr bwMode="auto">
          <a:xfrm flipV="1">
            <a:off x="1477310" y="5373858"/>
            <a:ext cx="717250" cy="135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连接符: 肘形 16">
            <a:extLst>
              <a:ext uri="{FF2B5EF4-FFF2-40B4-BE49-F238E27FC236}">
                <a16:creationId xmlns:a16="http://schemas.microsoft.com/office/drawing/2014/main" id="{6E7BF205-04CE-4594-990C-36AA85945EEC}"/>
              </a:ext>
            </a:extLst>
          </p:cNvPr>
          <p:cNvCxnSpPr>
            <a:stCxn id="12" idx="3"/>
          </p:cNvCxnSpPr>
          <p:nvPr/>
        </p:nvCxnSpPr>
        <p:spPr bwMode="auto">
          <a:xfrm>
            <a:off x="1463445" y="4566434"/>
            <a:ext cx="731115" cy="547172"/>
          </a:xfrm>
          <a:prstGeom prst="bentConnector3">
            <a:avLst/>
          </a:prstGeom>
          <a:ln>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8" name="矩形 17">
            <a:extLst>
              <a:ext uri="{FF2B5EF4-FFF2-40B4-BE49-F238E27FC236}">
                <a16:creationId xmlns:a16="http://schemas.microsoft.com/office/drawing/2014/main" id="{99E8B41A-D42B-4995-9B45-78836273889F}"/>
              </a:ext>
            </a:extLst>
          </p:cNvPr>
          <p:cNvSpPr/>
          <p:nvPr/>
        </p:nvSpPr>
        <p:spPr bwMode="auto">
          <a:xfrm>
            <a:off x="3854749" y="5800577"/>
            <a:ext cx="717049" cy="548640"/>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dirty="0">
                <a:solidFill>
                  <a:schemeClr val="tx1"/>
                </a:solidFill>
                <a:latin typeface="Times New Roman" pitchFamily="18" charset="0"/>
                <a:ea typeface="宋体" pitchFamily="2" charset="-122"/>
              </a:rPr>
              <a:t>26</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3853516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Effect transition="in" filter="fade">
                                      <p:cBhvr>
                                        <p:cTn id="25" dur="500"/>
                                        <p:tgtEl>
                                          <p:spTgt spid="4">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animEffect transition="in" filter="fade">
                                      <p:cBhvr>
                                        <p:cTn id="39" dur="500"/>
                                        <p:tgtEl>
                                          <p:spTgt spid="4">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AD3165-F0E7-4763-A617-412864804C28}"/>
              </a:ext>
            </a:extLst>
          </p:cNvPr>
          <p:cNvSpPr>
            <a:spLocks noGrp="1"/>
          </p:cNvSpPr>
          <p:nvPr>
            <p:ph type="title"/>
          </p:nvPr>
        </p:nvSpPr>
        <p:spPr/>
        <p:txBody>
          <a:bodyPr/>
          <a:lstStyle/>
          <a:p>
            <a:r>
              <a:rPr lang="en-US" altLang="zh-CN" b="1" dirty="0"/>
              <a:t>Methods</a:t>
            </a:r>
            <a:endParaRPr lang="zh-CN" altLang="en-US" b="1" dirty="0"/>
          </a:p>
        </p:txBody>
      </p:sp>
      <p:sp>
        <p:nvSpPr>
          <p:cNvPr id="3" name="内容占位符 2">
            <a:extLst>
              <a:ext uri="{FF2B5EF4-FFF2-40B4-BE49-F238E27FC236}">
                <a16:creationId xmlns:a16="http://schemas.microsoft.com/office/drawing/2014/main" id="{48F61B2C-49BE-49A8-9E8D-B5129317EC32}"/>
              </a:ext>
            </a:extLst>
          </p:cNvPr>
          <p:cNvSpPr>
            <a:spLocks noGrp="1"/>
          </p:cNvSpPr>
          <p:nvPr>
            <p:ph idx="1"/>
          </p:nvPr>
        </p:nvSpPr>
        <p:spPr>
          <a:xfrm>
            <a:off x="547468" y="1447800"/>
            <a:ext cx="7772400" cy="542778"/>
          </a:xfrm>
        </p:spPr>
        <p:txBody>
          <a:bodyPr/>
          <a:lstStyle/>
          <a:p>
            <a:r>
              <a:rPr lang="en-US" altLang="zh-CN" dirty="0"/>
              <a:t>The general form of  a method</a:t>
            </a:r>
          </a:p>
        </p:txBody>
      </p:sp>
      <p:sp>
        <p:nvSpPr>
          <p:cNvPr id="5" name="文本框 4">
            <a:extLst>
              <a:ext uri="{FF2B5EF4-FFF2-40B4-BE49-F238E27FC236}">
                <a16:creationId xmlns:a16="http://schemas.microsoft.com/office/drawing/2014/main" id="{BBE92D08-E7A6-4279-9FEC-E63BA6C96B9B}"/>
              </a:ext>
            </a:extLst>
          </p:cNvPr>
          <p:cNvSpPr txBox="1"/>
          <p:nvPr/>
        </p:nvSpPr>
        <p:spPr>
          <a:xfrm>
            <a:off x="1026942" y="2133600"/>
            <a:ext cx="4375052" cy="1200329"/>
          </a:xfrm>
          <a:prstGeom prst="rect">
            <a:avLst/>
          </a:prstGeom>
          <a:noFill/>
        </p:spPr>
        <p:txBody>
          <a:bodyPr wrap="square" rtlCol="0">
            <a:spAutoFit/>
          </a:bodyPr>
          <a:lstStyle/>
          <a:p>
            <a:r>
              <a:rPr lang="en-US" altLang="zh-CN" sz="2400" i="1" dirty="0"/>
              <a:t>ret-type</a:t>
            </a:r>
            <a:r>
              <a:rPr lang="en-US" altLang="zh-CN" sz="2400" dirty="0"/>
              <a:t> </a:t>
            </a:r>
            <a:r>
              <a:rPr lang="en-US" altLang="zh-CN" sz="2400" i="1" dirty="0"/>
              <a:t>name</a:t>
            </a:r>
            <a:r>
              <a:rPr lang="en-US" altLang="zh-CN" sz="2400" dirty="0"/>
              <a:t>(</a:t>
            </a:r>
            <a:r>
              <a:rPr lang="en-US" altLang="zh-CN" sz="2400" i="1" dirty="0"/>
              <a:t>parameter-list</a:t>
            </a:r>
            <a:r>
              <a:rPr lang="en-US" altLang="zh-CN" sz="2400" dirty="0"/>
              <a:t>){</a:t>
            </a:r>
          </a:p>
          <a:p>
            <a:r>
              <a:rPr lang="en-US" altLang="zh-CN" sz="2400" dirty="0"/>
              <a:t>  //body of method</a:t>
            </a:r>
          </a:p>
          <a:p>
            <a:r>
              <a:rPr lang="en-US" altLang="zh-CN" sz="2400" dirty="0"/>
              <a:t>}</a:t>
            </a:r>
            <a:endParaRPr lang="zh-CN" altLang="en-US" sz="2400" dirty="0"/>
          </a:p>
        </p:txBody>
      </p:sp>
    </p:spTree>
    <p:extLst>
      <p:ext uri="{BB962C8B-B14F-4D97-AF65-F5344CB8AC3E}">
        <p14:creationId xmlns:p14="http://schemas.microsoft.com/office/powerpoint/2010/main" val="1487715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B1B787-EC12-4AD3-B8C9-790FD409ABB8}"/>
              </a:ext>
            </a:extLst>
          </p:cNvPr>
          <p:cNvSpPr>
            <a:spLocks noGrp="1"/>
          </p:cNvSpPr>
          <p:nvPr>
            <p:ph type="title"/>
          </p:nvPr>
        </p:nvSpPr>
        <p:spPr/>
        <p:txBody>
          <a:bodyPr/>
          <a:lstStyle/>
          <a:p>
            <a:r>
              <a:rPr lang="en-US" altLang="zh-CN" b="1" dirty="0"/>
              <a:t>Adding a Method to the Vehicle class</a:t>
            </a:r>
            <a:endParaRPr lang="zh-CN" altLang="en-US" b="1" dirty="0"/>
          </a:p>
        </p:txBody>
      </p:sp>
      <p:sp>
        <p:nvSpPr>
          <p:cNvPr id="4" name="矩形 3">
            <a:extLst>
              <a:ext uri="{FF2B5EF4-FFF2-40B4-BE49-F238E27FC236}">
                <a16:creationId xmlns:a16="http://schemas.microsoft.com/office/drawing/2014/main" id="{294B514E-B5DB-4AE5-A2BA-929D9A8F64C1}"/>
              </a:ext>
            </a:extLst>
          </p:cNvPr>
          <p:cNvSpPr/>
          <p:nvPr/>
        </p:nvSpPr>
        <p:spPr>
          <a:xfrm>
            <a:off x="1659988" y="1720840"/>
            <a:ext cx="5655212" cy="2862322"/>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Vehicle {</a:t>
            </a:r>
          </a:p>
          <a:p>
            <a:r>
              <a:rPr lang="en-US" altLang="zh-CN" b="1" dirty="0">
                <a:solidFill>
                  <a:srgbClr val="7F0055"/>
                </a:solidFill>
                <a:latin typeface="Calibri" panose="020F0502020204030204" pitchFamily="34" charset="0"/>
              </a:rPr>
              <a:t>  int</a:t>
            </a:r>
            <a:r>
              <a:rPr lang="en-US" altLang="zh-CN" b="1" dirty="0">
                <a:solidFill>
                  <a:srgbClr val="000000"/>
                </a:solidFill>
                <a:latin typeface="Calibri" panose="020F0502020204030204" pitchFamily="34" charset="0"/>
              </a:rPr>
              <a:t> </a:t>
            </a:r>
            <a:r>
              <a:rPr lang="en-US" altLang="zh-CN" b="1" dirty="0">
                <a:solidFill>
                  <a:srgbClr val="0000C0"/>
                </a:solidFill>
                <a:latin typeface="Calibri" panose="020F0502020204030204" pitchFamily="34" charset="0"/>
              </a:rPr>
              <a:t>passengers</a:t>
            </a:r>
            <a:r>
              <a:rPr lang="en-US" altLang="zh-CN" b="1" dirty="0">
                <a:solidFill>
                  <a:srgbClr val="000000"/>
                </a:solidFill>
                <a:latin typeface="Calibri" panose="020F0502020204030204" pitchFamily="34" charset="0"/>
              </a:rPr>
              <a:t>; </a:t>
            </a:r>
            <a:r>
              <a:rPr lang="en-US" altLang="zh-CN" b="1" dirty="0">
                <a:solidFill>
                  <a:srgbClr val="3F7F5F"/>
                </a:solidFill>
                <a:latin typeface="Calibri" panose="020F0502020204030204" pitchFamily="34" charset="0"/>
              </a:rPr>
              <a:t>//number of passengers</a:t>
            </a:r>
          </a:p>
          <a:p>
            <a:r>
              <a:rPr lang="en-US" altLang="zh-CN" b="1" dirty="0">
                <a:solidFill>
                  <a:srgbClr val="7F0055"/>
                </a:solidFill>
                <a:latin typeface="Calibri" panose="020F0502020204030204" pitchFamily="34" charset="0"/>
              </a:rPr>
              <a:t>  int</a:t>
            </a:r>
            <a:r>
              <a:rPr lang="en-US" altLang="zh-CN" b="1" dirty="0">
                <a:solidFill>
                  <a:srgbClr val="000000"/>
                </a:solidFill>
                <a:latin typeface="Calibri" panose="020F0502020204030204" pitchFamily="34" charset="0"/>
              </a:rPr>
              <a:t> </a:t>
            </a:r>
            <a:r>
              <a:rPr lang="en-US" altLang="zh-CN" b="1" dirty="0" err="1">
                <a:solidFill>
                  <a:srgbClr val="0000C0"/>
                </a:solidFill>
                <a:latin typeface="Calibri" panose="020F0502020204030204" pitchFamily="34" charset="0"/>
              </a:rPr>
              <a:t>fuelcap</a:t>
            </a:r>
            <a:r>
              <a:rPr lang="en-US" altLang="zh-CN" b="1" dirty="0">
                <a:solidFill>
                  <a:srgbClr val="000000"/>
                </a:solidFill>
                <a:latin typeface="Calibri" panose="020F0502020204030204" pitchFamily="34" charset="0"/>
              </a:rPr>
              <a:t>; </a:t>
            </a:r>
            <a:r>
              <a:rPr lang="en-US" altLang="zh-CN" b="1" dirty="0">
                <a:solidFill>
                  <a:srgbClr val="3F7F5F"/>
                </a:solidFill>
                <a:latin typeface="Calibri" panose="020F0502020204030204" pitchFamily="34" charset="0"/>
              </a:rPr>
              <a:t>//fuel capacity in gallons</a:t>
            </a:r>
          </a:p>
          <a:p>
            <a:r>
              <a:rPr lang="en-US" altLang="zh-CN" b="1" dirty="0">
                <a:solidFill>
                  <a:srgbClr val="7F0055"/>
                </a:solidFill>
                <a:latin typeface="Calibri" panose="020F0502020204030204" pitchFamily="34" charset="0"/>
              </a:rPr>
              <a:t>  int</a:t>
            </a:r>
            <a:r>
              <a:rPr lang="en-US" altLang="zh-CN" b="1" dirty="0">
                <a:solidFill>
                  <a:srgbClr val="000000"/>
                </a:solidFill>
                <a:latin typeface="Calibri" panose="020F0502020204030204" pitchFamily="34" charset="0"/>
              </a:rPr>
              <a:t> </a:t>
            </a:r>
            <a:r>
              <a:rPr lang="en-US" altLang="zh-CN" b="1" dirty="0">
                <a:solidFill>
                  <a:srgbClr val="0000C0"/>
                </a:solidFill>
                <a:latin typeface="Calibri" panose="020F0502020204030204" pitchFamily="34" charset="0"/>
              </a:rPr>
              <a:t>mpg</a:t>
            </a:r>
            <a:r>
              <a:rPr lang="en-US" altLang="zh-CN" b="1" dirty="0">
                <a:solidFill>
                  <a:srgbClr val="000000"/>
                </a:solidFill>
                <a:latin typeface="Calibri" panose="020F0502020204030204" pitchFamily="34" charset="0"/>
              </a:rPr>
              <a:t>;  </a:t>
            </a:r>
            <a:r>
              <a:rPr lang="en-US" altLang="zh-CN" b="1" dirty="0">
                <a:solidFill>
                  <a:srgbClr val="3F7F5F"/>
                </a:solidFill>
                <a:latin typeface="Calibri" panose="020F0502020204030204" pitchFamily="34" charset="0"/>
              </a:rPr>
              <a:t>//fuel consumption in miles per gallon</a:t>
            </a:r>
          </a:p>
          <a:p>
            <a:endParaRPr lang="zh-CN" altLang="en-US" dirty="0">
              <a:latin typeface="Calibri" panose="020F0502020204030204" pitchFamily="34" charset="0"/>
            </a:endParaRPr>
          </a:p>
          <a:p>
            <a:r>
              <a:rPr lang="en-US" altLang="zh-CN" dirty="0">
                <a:solidFill>
                  <a:srgbClr val="3F7F5F"/>
                </a:solidFill>
                <a:latin typeface="Calibri" panose="020F0502020204030204" pitchFamily="34" charset="0"/>
              </a:rPr>
              <a:t>  //Display the range</a:t>
            </a:r>
          </a:p>
          <a:p>
            <a:r>
              <a:rPr lang="en-US" altLang="zh-CN" b="1" dirty="0">
                <a:solidFill>
                  <a:srgbClr val="7F0055"/>
                </a:solidFill>
                <a:latin typeface="Calibri" panose="020F0502020204030204" pitchFamily="34" charset="0"/>
              </a:rPr>
              <a:t>  void</a:t>
            </a:r>
            <a:r>
              <a:rPr lang="en-US" altLang="zh-CN" b="1" dirty="0">
                <a:solidFill>
                  <a:srgbClr val="000000"/>
                </a:solidFill>
                <a:latin typeface="Calibri" panose="020F0502020204030204" pitchFamily="34" charset="0"/>
              </a:rPr>
              <a:t> range()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"Range is "</a:t>
            </a:r>
            <a:r>
              <a:rPr lang="en-US" altLang="zh-CN" b="1" dirty="0">
                <a:solidFill>
                  <a:srgbClr val="000000"/>
                </a:solidFill>
                <a:latin typeface="Calibri" panose="020F0502020204030204" pitchFamily="34" charset="0"/>
              </a:rPr>
              <a:t> + </a:t>
            </a:r>
            <a:r>
              <a:rPr lang="en-US" altLang="zh-CN" b="1" dirty="0" err="1">
                <a:solidFill>
                  <a:srgbClr val="0000C0"/>
                </a:solidFill>
                <a:latin typeface="Calibri" panose="020F0502020204030204" pitchFamily="34" charset="0"/>
              </a:rPr>
              <a:t>fuelcap</a:t>
            </a:r>
            <a:r>
              <a:rPr lang="en-US" altLang="zh-CN" b="1" dirty="0">
                <a:solidFill>
                  <a:srgbClr val="000000"/>
                </a:solidFill>
                <a:latin typeface="Calibri" panose="020F0502020204030204" pitchFamily="34" charset="0"/>
              </a:rPr>
              <a:t> * </a:t>
            </a:r>
            <a:r>
              <a:rPr lang="en-US" altLang="zh-CN" b="1" dirty="0">
                <a:solidFill>
                  <a:srgbClr val="0000C0"/>
                </a:solidFill>
                <a:latin typeface="Calibri" panose="020F0502020204030204" pitchFamily="34" charset="0"/>
              </a:rPr>
              <a:t>mpg</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Tree>
    <p:extLst>
      <p:ext uri="{BB962C8B-B14F-4D97-AF65-F5344CB8AC3E}">
        <p14:creationId xmlns:p14="http://schemas.microsoft.com/office/powerpoint/2010/main" val="1251443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39C55F-25DA-4BE1-913B-00CCFF37E736}"/>
              </a:ext>
            </a:extLst>
          </p:cNvPr>
          <p:cNvSpPr>
            <a:spLocks noGrp="1"/>
          </p:cNvSpPr>
          <p:nvPr>
            <p:ph type="title"/>
          </p:nvPr>
        </p:nvSpPr>
        <p:spPr/>
        <p:txBody>
          <a:bodyPr/>
          <a:lstStyle/>
          <a:p>
            <a:r>
              <a:rPr lang="en-US" altLang="zh-CN" b="1" dirty="0"/>
              <a:t>Methods</a:t>
            </a:r>
            <a:endParaRPr lang="zh-CN" altLang="en-US" b="1" dirty="0"/>
          </a:p>
        </p:txBody>
      </p:sp>
      <p:sp>
        <p:nvSpPr>
          <p:cNvPr id="3" name="内容占位符 2">
            <a:extLst>
              <a:ext uri="{FF2B5EF4-FFF2-40B4-BE49-F238E27FC236}">
                <a16:creationId xmlns:a16="http://schemas.microsoft.com/office/drawing/2014/main" id="{A716CAAC-E480-41CD-9927-0A2B093661C3}"/>
              </a:ext>
            </a:extLst>
          </p:cNvPr>
          <p:cNvSpPr>
            <a:spLocks noGrp="1"/>
          </p:cNvSpPr>
          <p:nvPr>
            <p:ph idx="1"/>
          </p:nvPr>
        </p:nvSpPr>
        <p:spPr>
          <a:xfrm>
            <a:off x="533400" y="2968282"/>
            <a:ext cx="7772400" cy="3051517"/>
          </a:xfrm>
        </p:spPr>
        <p:txBody>
          <a:bodyPr/>
          <a:lstStyle/>
          <a:p>
            <a:r>
              <a:rPr lang="en-US" altLang="zh-CN" dirty="0"/>
              <a:t>It declares a method called </a:t>
            </a:r>
            <a:r>
              <a:rPr lang="en-US" altLang="zh-CN" i="1" dirty="0"/>
              <a:t>range</a:t>
            </a:r>
            <a:r>
              <a:rPr lang="en-US" altLang="zh-CN" dirty="0"/>
              <a:t> that has no parameters. Its return type is </a:t>
            </a:r>
            <a:r>
              <a:rPr lang="en-US" altLang="zh-CN" b="1" dirty="0"/>
              <a:t>void</a:t>
            </a:r>
            <a:r>
              <a:rPr lang="en-US" altLang="zh-CN" dirty="0"/>
              <a:t>. It means that </a:t>
            </a:r>
            <a:r>
              <a:rPr lang="en-US" altLang="zh-CN" i="1" dirty="0"/>
              <a:t>range</a:t>
            </a:r>
            <a:r>
              <a:rPr lang="en-US" altLang="zh-CN" dirty="0"/>
              <a:t>() does not return a value to the caller.</a:t>
            </a:r>
          </a:p>
          <a:p>
            <a:r>
              <a:rPr lang="en-US" altLang="zh-CN" dirty="0"/>
              <a:t>Inside the </a:t>
            </a:r>
            <a:r>
              <a:rPr lang="en-US" altLang="zh-CN" i="1" dirty="0"/>
              <a:t>range</a:t>
            </a:r>
            <a:r>
              <a:rPr lang="en-US" altLang="zh-CN" dirty="0"/>
              <a:t>() method, the instance variables </a:t>
            </a:r>
            <a:r>
              <a:rPr lang="en-US" altLang="zh-CN" b="1" dirty="0" err="1">
                <a:solidFill>
                  <a:schemeClr val="accent6">
                    <a:lumMod val="75000"/>
                  </a:schemeClr>
                </a:solidFill>
              </a:rPr>
              <a:t>fuelcap</a:t>
            </a:r>
            <a:r>
              <a:rPr lang="en-US" altLang="zh-CN" dirty="0"/>
              <a:t> and </a:t>
            </a:r>
            <a:r>
              <a:rPr lang="en-US" altLang="zh-CN" b="1" dirty="0">
                <a:solidFill>
                  <a:schemeClr val="accent6">
                    <a:lumMod val="75000"/>
                  </a:schemeClr>
                </a:solidFill>
              </a:rPr>
              <a:t>mpg</a:t>
            </a:r>
            <a:r>
              <a:rPr lang="en-US" altLang="zh-CN" dirty="0"/>
              <a:t> are referred to directly, without preceding them an object name or the dot operator.</a:t>
            </a:r>
            <a:endParaRPr lang="zh-CN" altLang="en-US" dirty="0"/>
          </a:p>
        </p:txBody>
      </p:sp>
      <p:sp>
        <p:nvSpPr>
          <p:cNvPr id="4" name="矩形 3">
            <a:extLst>
              <a:ext uri="{FF2B5EF4-FFF2-40B4-BE49-F238E27FC236}">
                <a16:creationId xmlns:a16="http://schemas.microsoft.com/office/drawing/2014/main" id="{DBD0B92F-B6A3-4835-9188-84EEEEF715C0}"/>
              </a:ext>
            </a:extLst>
          </p:cNvPr>
          <p:cNvSpPr/>
          <p:nvPr/>
        </p:nvSpPr>
        <p:spPr>
          <a:xfrm>
            <a:off x="907366" y="1447800"/>
            <a:ext cx="6407834" cy="1200329"/>
          </a:xfrm>
          <a:prstGeom prst="rect">
            <a:avLst/>
          </a:prstGeom>
        </p:spPr>
        <p:txBody>
          <a:bodyPr wrap="square">
            <a:spAutoFit/>
          </a:bodyPr>
          <a:lstStyle/>
          <a:p>
            <a:r>
              <a:rPr lang="en-US" altLang="zh-CN" sz="2400" b="1" dirty="0">
                <a:solidFill>
                  <a:srgbClr val="7F0055"/>
                </a:solidFill>
                <a:latin typeface="Calibri" panose="020F0502020204030204" pitchFamily="34" charset="0"/>
              </a:rPr>
              <a:t>void</a:t>
            </a:r>
            <a:r>
              <a:rPr lang="en-US" altLang="zh-CN" sz="2400" b="1" dirty="0">
                <a:solidFill>
                  <a:srgbClr val="000000"/>
                </a:solidFill>
                <a:latin typeface="Calibri" panose="020F0502020204030204" pitchFamily="34" charset="0"/>
              </a:rPr>
              <a:t> range() {</a:t>
            </a:r>
          </a:p>
          <a:p>
            <a:r>
              <a:rPr lang="en-US" altLang="zh-CN" sz="2400" dirty="0">
                <a:solidFill>
                  <a:srgbClr val="000000"/>
                </a:solidFill>
                <a:latin typeface="Calibri" panose="020F0502020204030204" pitchFamily="34" charset="0"/>
              </a:rPr>
              <a:t>  </a:t>
            </a:r>
            <a:r>
              <a:rPr lang="en-US" altLang="zh-CN" sz="2400" dirty="0" err="1">
                <a:solidFill>
                  <a:srgbClr val="000000"/>
                </a:solidFill>
                <a:latin typeface="Calibri" panose="020F0502020204030204" pitchFamily="34" charset="0"/>
              </a:rPr>
              <a:t>System.</a:t>
            </a:r>
            <a:r>
              <a:rPr lang="en-US" altLang="zh-CN" sz="2400" b="1" i="1" dirty="0" err="1">
                <a:solidFill>
                  <a:srgbClr val="0000C0"/>
                </a:solidFill>
                <a:latin typeface="Calibri" panose="020F0502020204030204" pitchFamily="34" charset="0"/>
              </a:rPr>
              <a:t>out</a:t>
            </a:r>
            <a:r>
              <a:rPr lang="en-US" altLang="zh-CN" sz="2400" b="1" i="1" dirty="0" err="1">
                <a:solidFill>
                  <a:srgbClr val="000000"/>
                </a:solidFill>
                <a:latin typeface="Calibri" panose="020F0502020204030204" pitchFamily="34" charset="0"/>
              </a:rPr>
              <a:t>.</a:t>
            </a:r>
            <a:r>
              <a:rPr lang="en-US" altLang="zh-CN" sz="2400" b="1" dirty="0" err="1">
                <a:solidFill>
                  <a:srgbClr val="000000"/>
                </a:solidFill>
                <a:latin typeface="Calibri" panose="020F0502020204030204" pitchFamily="34" charset="0"/>
              </a:rPr>
              <a:t>println</a:t>
            </a:r>
            <a:r>
              <a:rPr lang="en-US" altLang="zh-CN" sz="2400" b="1" dirty="0">
                <a:solidFill>
                  <a:srgbClr val="000000"/>
                </a:solidFill>
                <a:latin typeface="Calibri" panose="020F0502020204030204" pitchFamily="34" charset="0"/>
              </a:rPr>
              <a:t>(</a:t>
            </a:r>
            <a:r>
              <a:rPr lang="en-US" altLang="zh-CN" sz="2400" b="1" dirty="0">
                <a:solidFill>
                  <a:srgbClr val="2A00FF"/>
                </a:solidFill>
                <a:latin typeface="Calibri" panose="020F0502020204030204" pitchFamily="34" charset="0"/>
              </a:rPr>
              <a:t>"Range is "</a:t>
            </a:r>
            <a:r>
              <a:rPr lang="en-US" altLang="zh-CN" sz="2400" b="1" dirty="0">
                <a:solidFill>
                  <a:srgbClr val="000000"/>
                </a:solidFill>
                <a:latin typeface="Calibri" panose="020F0502020204030204" pitchFamily="34" charset="0"/>
              </a:rPr>
              <a:t> + </a:t>
            </a:r>
            <a:r>
              <a:rPr lang="en-US" altLang="zh-CN" sz="2400" b="1" dirty="0" err="1">
                <a:solidFill>
                  <a:srgbClr val="0000C0"/>
                </a:solidFill>
                <a:latin typeface="Calibri" panose="020F0502020204030204" pitchFamily="34" charset="0"/>
              </a:rPr>
              <a:t>fuelcap</a:t>
            </a:r>
            <a:r>
              <a:rPr lang="en-US" altLang="zh-CN" sz="2400" b="1" dirty="0">
                <a:solidFill>
                  <a:srgbClr val="000000"/>
                </a:solidFill>
                <a:latin typeface="Calibri" panose="020F0502020204030204" pitchFamily="34" charset="0"/>
              </a:rPr>
              <a:t> * </a:t>
            </a:r>
            <a:r>
              <a:rPr lang="en-US" altLang="zh-CN" sz="2400" b="1" dirty="0">
                <a:solidFill>
                  <a:srgbClr val="0000C0"/>
                </a:solidFill>
                <a:latin typeface="Calibri" panose="020F0502020204030204" pitchFamily="34" charset="0"/>
              </a:rPr>
              <a:t>mpg</a:t>
            </a:r>
            <a:r>
              <a:rPr lang="en-US" altLang="zh-CN" sz="2400" b="1" dirty="0">
                <a:solidFill>
                  <a:srgbClr val="000000"/>
                </a:solidFill>
                <a:latin typeface="Calibri" panose="020F0502020204030204" pitchFamily="34" charset="0"/>
              </a:rPr>
              <a:t>);</a:t>
            </a:r>
          </a:p>
          <a:p>
            <a:r>
              <a:rPr lang="en-US" altLang="zh-CN" sz="2400" dirty="0">
                <a:solidFill>
                  <a:srgbClr val="000000"/>
                </a:solidFill>
                <a:latin typeface="Calibri" panose="020F0502020204030204" pitchFamily="34" charset="0"/>
              </a:rPr>
              <a:t>}</a:t>
            </a:r>
            <a:endParaRPr lang="zh-CN" altLang="en-US" sz="2400" dirty="0"/>
          </a:p>
        </p:txBody>
      </p:sp>
    </p:spTree>
    <p:extLst>
      <p:ext uri="{BB962C8B-B14F-4D97-AF65-F5344CB8AC3E}">
        <p14:creationId xmlns:p14="http://schemas.microsoft.com/office/powerpoint/2010/main" val="189137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2DC6E56-9076-4998-837E-9C860AB7FA65}"/>
              </a:ext>
            </a:extLst>
          </p:cNvPr>
          <p:cNvSpPr/>
          <p:nvPr/>
        </p:nvSpPr>
        <p:spPr>
          <a:xfrm>
            <a:off x="1547446" y="474345"/>
            <a:ext cx="7244862" cy="5355312"/>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AddMeth</a:t>
            </a:r>
            <a:r>
              <a:rPr lang="en-US" altLang="zh-CN" b="1"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main(String[] </a:t>
            </a:r>
            <a:r>
              <a:rPr lang="en-US" altLang="zh-CN" b="1" dirty="0" err="1">
                <a:solidFill>
                  <a:srgbClr val="6A3E3E"/>
                </a:solidFill>
                <a:latin typeface="Calibri" panose="020F0502020204030204" pitchFamily="34" charset="0"/>
              </a:rPr>
              <a:t>args</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dirty="0">
                <a:solidFill>
                  <a:srgbClr val="000000"/>
                </a:solidFill>
                <a:latin typeface="Calibri" panose="020F0502020204030204" pitchFamily="34" charset="0"/>
              </a:rPr>
              <a:t>    Vehicle </a:t>
            </a:r>
            <a:r>
              <a:rPr lang="en-US" altLang="zh-CN" dirty="0">
                <a:solidFill>
                  <a:srgbClr val="6A3E3E"/>
                </a:solidFill>
                <a:latin typeface="Calibri" panose="020F0502020204030204" pitchFamily="34" charset="0"/>
              </a:rPr>
              <a:t>minivan</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Vehicle();</a:t>
            </a:r>
          </a:p>
          <a:p>
            <a:r>
              <a:rPr lang="en-US" altLang="zh-CN" dirty="0">
                <a:solidFill>
                  <a:srgbClr val="000000"/>
                </a:solidFill>
                <a:latin typeface="Calibri" panose="020F0502020204030204" pitchFamily="34" charset="0"/>
              </a:rPr>
              <a:t>    Vehicle </a:t>
            </a:r>
            <a:r>
              <a:rPr lang="en-US" altLang="zh-CN" dirty="0">
                <a:solidFill>
                  <a:srgbClr val="6A3E3E"/>
                </a:solidFill>
                <a:latin typeface="Calibri" panose="020F0502020204030204" pitchFamily="34" charset="0"/>
              </a:rPr>
              <a:t>sportscar</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Vehicle();</a:t>
            </a:r>
          </a:p>
          <a:p>
            <a:r>
              <a:rPr lang="en-US" altLang="zh-CN" dirty="0">
                <a:solidFill>
                  <a:srgbClr val="3F7F5F"/>
                </a:solidFill>
                <a:latin typeface="Calibri" panose="020F0502020204030204" pitchFamily="34" charset="0"/>
              </a:rPr>
              <a:t>    //assign values to fields in </a:t>
            </a:r>
            <a:r>
              <a:rPr lang="en-US" altLang="zh-CN" u="sng" dirty="0">
                <a:solidFill>
                  <a:srgbClr val="3F7F5F"/>
                </a:solidFill>
                <a:latin typeface="Calibri" panose="020F0502020204030204" pitchFamily="34" charset="0"/>
              </a:rPr>
              <a:t>minivan</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minivan</a:t>
            </a:r>
            <a:r>
              <a:rPr lang="en-US" altLang="zh-CN" dirty="0" err="1">
                <a:solidFill>
                  <a:srgbClr val="000000"/>
                </a:solidFill>
                <a:latin typeface="Calibri" panose="020F0502020204030204" pitchFamily="34" charset="0"/>
              </a:rPr>
              <a:t>.</a:t>
            </a:r>
            <a:r>
              <a:rPr lang="en-US" altLang="zh-CN" dirty="0" err="1">
                <a:solidFill>
                  <a:srgbClr val="0000C0"/>
                </a:solidFill>
                <a:latin typeface="Calibri" panose="020F0502020204030204" pitchFamily="34" charset="0"/>
              </a:rPr>
              <a:t>passengers</a:t>
            </a:r>
            <a:r>
              <a:rPr lang="en-US" altLang="zh-CN" dirty="0">
                <a:solidFill>
                  <a:srgbClr val="000000"/>
                </a:solidFill>
                <a:latin typeface="Calibri" panose="020F0502020204030204" pitchFamily="34" charset="0"/>
              </a:rPr>
              <a:t> = 7;</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minivan</a:t>
            </a:r>
            <a:r>
              <a:rPr lang="en-US" altLang="zh-CN" dirty="0" err="1">
                <a:solidFill>
                  <a:srgbClr val="000000"/>
                </a:solidFill>
                <a:latin typeface="Calibri" panose="020F0502020204030204" pitchFamily="34" charset="0"/>
              </a:rPr>
              <a:t>.</a:t>
            </a:r>
            <a:r>
              <a:rPr lang="en-US" altLang="zh-CN" dirty="0" err="1">
                <a:solidFill>
                  <a:srgbClr val="0000C0"/>
                </a:solidFill>
                <a:latin typeface="Calibri" panose="020F0502020204030204" pitchFamily="34" charset="0"/>
              </a:rPr>
              <a:t>fuelcap</a:t>
            </a:r>
            <a:r>
              <a:rPr lang="en-US" altLang="zh-CN" dirty="0">
                <a:solidFill>
                  <a:srgbClr val="000000"/>
                </a:solidFill>
                <a:latin typeface="Calibri" panose="020F0502020204030204" pitchFamily="34" charset="0"/>
              </a:rPr>
              <a:t> = 16;</a:t>
            </a:r>
          </a:p>
          <a:p>
            <a:r>
              <a:rPr lang="en-US" altLang="zh-CN" dirty="0">
                <a:solidFill>
                  <a:srgbClr val="6A3E3E"/>
                </a:solidFill>
                <a:latin typeface="Calibri" panose="020F0502020204030204" pitchFamily="34" charset="0"/>
              </a:rPr>
              <a:t>    minivan</a:t>
            </a:r>
            <a:r>
              <a:rPr lang="en-US" altLang="zh-CN" dirty="0">
                <a:solidFill>
                  <a:srgbClr val="000000"/>
                </a:solidFill>
                <a:latin typeface="Calibri" panose="020F0502020204030204" pitchFamily="34" charset="0"/>
              </a:rPr>
              <a:t>.</a:t>
            </a:r>
            <a:r>
              <a:rPr lang="en-US" altLang="zh-CN" dirty="0">
                <a:solidFill>
                  <a:srgbClr val="0000C0"/>
                </a:solidFill>
                <a:latin typeface="Calibri" panose="020F0502020204030204" pitchFamily="34" charset="0"/>
              </a:rPr>
              <a:t>mpg</a:t>
            </a:r>
            <a:r>
              <a:rPr lang="en-US" altLang="zh-CN" dirty="0">
                <a:solidFill>
                  <a:srgbClr val="000000"/>
                </a:solidFill>
                <a:latin typeface="Calibri" panose="020F0502020204030204" pitchFamily="34" charset="0"/>
              </a:rPr>
              <a:t> = 21;</a:t>
            </a:r>
          </a:p>
          <a:p>
            <a:r>
              <a:rPr lang="en-US" altLang="zh-CN" dirty="0">
                <a:solidFill>
                  <a:srgbClr val="3F7F5F"/>
                </a:solidFill>
                <a:latin typeface="Calibri" panose="020F0502020204030204" pitchFamily="34" charset="0"/>
              </a:rPr>
              <a:t>    //assign values to fields in </a:t>
            </a:r>
            <a:r>
              <a:rPr lang="en-US" altLang="zh-CN" u="sng" dirty="0" err="1">
                <a:solidFill>
                  <a:srgbClr val="3F7F5F"/>
                </a:solidFill>
                <a:latin typeface="Calibri" panose="020F0502020204030204" pitchFamily="34" charset="0"/>
              </a:rPr>
              <a:t>sportcar</a:t>
            </a:r>
            <a:endParaRPr lang="en-US" altLang="zh-CN" u="sng" dirty="0">
              <a:solidFill>
                <a:srgbClr val="3F7F5F"/>
              </a:solidFill>
              <a:latin typeface="Calibri" panose="020F0502020204030204" pitchFamily="34" charset="0"/>
            </a:endParaRP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sportscar</a:t>
            </a:r>
            <a:r>
              <a:rPr lang="en-US" altLang="zh-CN" dirty="0" err="1">
                <a:solidFill>
                  <a:srgbClr val="000000"/>
                </a:solidFill>
                <a:latin typeface="Calibri" panose="020F0502020204030204" pitchFamily="34" charset="0"/>
              </a:rPr>
              <a:t>.</a:t>
            </a:r>
            <a:r>
              <a:rPr lang="en-US" altLang="zh-CN" dirty="0" err="1">
                <a:solidFill>
                  <a:srgbClr val="0000C0"/>
                </a:solidFill>
                <a:latin typeface="Calibri" panose="020F0502020204030204" pitchFamily="34" charset="0"/>
              </a:rPr>
              <a:t>passengers</a:t>
            </a:r>
            <a:r>
              <a:rPr lang="en-US" altLang="zh-CN" dirty="0">
                <a:solidFill>
                  <a:srgbClr val="000000"/>
                </a:solidFill>
                <a:latin typeface="Calibri" panose="020F0502020204030204" pitchFamily="34" charset="0"/>
              </a:rPr>
              <a:t> = 2;</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sportscar</a:t>
            </a:r>
            <a:r>
              <a:rPr lang="en-US" altLang="zh-CN" dirty="0" err="1">
                <a:solidFill>
                  <a:srgbClr val="000000"/>
                </a:solidFill>
                <a:latin typeface="Calibri" panose="020F0502020204030204" pitchFamily="34" charset="0"/>
              </a:rPr>
              <a:t>.</a:t>
            </a:r>
            <a:r>
              <a:rPr lang="en-US" altLang="zh-CN" dirty="0" err="1">
                <a:solidFill>
                  <a:srgbClr val="0000C0"/>
                </a:solidFill>
                <a:latin typeface="Calibri" panose="020F0502020204030204" pitchFamily="34" charset="0"/>
              </a:rPr>
              <a:t>fuelcap</a:t>
            </a:r>
            <a:r>
              <a:rPr lang="en-US" altLang="zh-CN" dirty="0">
                <a:solidFill>
                  <a:srgbClr val="000000"/>
                </a:solidFill>
                <a:latin typeface="Calibri" panose="020F0502020204030204" pitchFamily="34" charset="0"/>
              </a:rPr>
              <a:t> = 14;</a:t>
            </a:r>
          </a:p>
          <a:p>
            <a:r>
              <a:rPr lang="en-US" altLang="zh-CN" dirty="0">
                <a:solidFill>
                  <a:srgbClr val="6A3E3E"/>
                </a:solidFill>
                <a:latin typeface="Calibri" panose="020F0502020204030204" pitchFamily="34" charset="0"/>
              </a:rPr>
              <a:t>    sportscar</a:t>
            </a:r>
            <a:r>
              <a:rPr lang="en-US" altLang="zh-CN" dirty="0">
                <a:solidFill>
                  <a:srgbClr val="000000"/>
                </a:solidFill>
                <a:latin typeface="Calibri" panose="020F0502020204030204" pitchFamily="34" charset="0"/>
              </a:rPr>
              <a:t>.</a:t>
            </a:r>
            <a:r>
              <a:rPr lang="en-US" altLang="zh-CN" dirty="0">
                <a:solidFill>
                  <a:srgbClr val="0000C0"/>
                </a:solidFill>
                <a:latin typeface="Calibri" panose="020F0502020204030204" pitchFamily="34" charset="0"/>
              </a:rPr>
              <a:t>mpg</a:t>
            </a:r>
            <a:r>
              <a:rPr lang="en-US" altLang="zh-CN" dirty="0">
                <a:solidFill>
                  <a:srgbClr val="000000"/>
                </a:solidFill>
                <a:latin typeface="Calibri" panose="020F0502020204030204" pitchFamily="34" charset="0"/>
              </a:rPr>
              <a:t> = 12;</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"Minivan can carry "</a:t>
            </a:r>
            <a:r>
              <a:rPr lang="en-US" altLang="zh-CN" b="1" dirty="0">
                <a:solidFill>
                  <a:srgbClr val="000000"/>
                </a:solidFill>
                <a:latin typeface="Calibri" panose="020F0502020204030204" pitchFamily="34" charset="0"/>
              </a:rPr>
              <a:t> + </a:t>
            </a:r>
            <a:r>
              <a:rPr lang="en-US" altLang="zh-CN" b="1" dirty="0" err="1">
                <a:solidFill>
                  <a:srgbClr val="6A3E3E"/>
                </a:solidFill>
                <a:latin typeface="Calibri" panose="020F0502020204030204" pitchFamily="34" charset="0"/>
              </a:rPr>
              <a:t>minivan</a:t>
            </a:r>
            <a:r>
              <a:rPr lang="en-US" altLang="zh-CN" b="1" dirty="0" err="1">
                <a:solidFill>
                  <a:srgbClr val="000000"/>
                </a:solidFill>
                <a:latin typeface="Calibri" panose="020F0502020204030204" pitchFamily="34" charset="0"/>
              </a:rPr>
              <a:t>.</a:t>
            </a:r>
            <a:r>
              <a:rPr lang="en-US" altLang="zh-CN" b="1" dirty="0" err="1">
                <a:solidFill>
                  <a:srgbClr val="0000C0"/>
                </a:solidFill>
                <a:latin typeface="Calibri" panose="020F0502020204030204" pitchFamily="34" charset="0"/>
              </a:rPr>
              <a:t>passengers</a:t>
            </a:r>
            <a:r>
              <a:rPr lang="en-US" altLang="zh-CN" b="1" dirty="0">
                <a:solidFill>
                  <a:srgbClr val="000000"/>
                </a:solidFill>
                <a:latin typeface="Calibri" panose="020F0502020204030204" pitchFamily="34" charset="0"/>
              </a:rPr>
              <a:t> + </a:t>
            </a:r>
            <a:r>
              <a:rPr lang="en-US" altLang="zh-CN" b="1" dirty="0">
                <a:solidFill>
                  <a:srgbClr val="2A00FF"/>
                </a:solidFill>
                <a:latin typeface="Calibri" panose="020F0502020204030204" pitchFamily="34" charset="0"/>
              </a:rPr>
              <a:t>". "</a:t>
            </a:r>
            <a:r>
              <a:rPr lang="en-US" altLang="zh-CN" b="1"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minivan</a:t>
            </a:r>
            <a:r>
              <a:rPr lang="en-US" altLang="zh-CN" dirty="0" err="1">
                <a:solidFill>
                  <a:srgbClr val="000000"/>
                </a:solidFill>
                <a:latin typeface="Calibri" panose="020F0502020204030204" pitchFamily="34" charset="0"/>
              </a:rPr>
              <a:t>.range</a:t>
            </a:r>
            <a:r>
              <a:rPr lang="en-US" altLang="zh-CN" dirty="0">
                <a:solidFill>
                  <a:srgbClr val="000000"/>
                </a:solidFill>
                <a:latin typeface="Calibri" panose="020F0502020204030204" pitchFamily="34" charset="0"/>
              </a:rPr>
              <a:t>(); </a:t>
            </a:r>
            <a:r>
              <a:rPr lang="en-US" altLang="zh-CN" dirty="0">
                <a:solidFill>
                  <a:srgbClr val="3F7F5F"/>
                </a:solidFill>
                <a:latin typeface="Calibri" panose="020F0502020204030204" pitchFamily="34" charset="0"/>
              </a:rPr>
              <a:t>//display range of </a:t>
            </a:r>
            <a:r>
              <a:rPr lang="en-US" altLang="zh-CN" u="sng" dirty="0">
                <a:solidFill>
                  <a:srgbClr val="3F7F5F"/>
                </a:solidFill>
                <a:latin typeface="Calibri" panose="020F0502020204030204" pitchFamily="34" charset="0"/>
              </a:rPr>
              <a:t>minivan</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"Sportscar can carry "</a:t>
            </a:r>
            <a:r>
              <a:rPr lang="en-US" altLang="zh-CN" b="1" dirty="0">
                <a:solidFill>
                  <a:srgbClr val="000000"/>
                </a:solidFill>
                <a:latin typeface="Calibri" panose="020F0502020204030204" pitchFamily="34" charset="0"/>
              </a:rPr>
              <a:t> + </a:t>
            </a:r>
            <a:r>
              <a:rPr lang="en-US" altLang="zh-CN" b="1" dirty="0" err="1">
                <a:solidFill>
                  <a:srgbClr val="6A3E3E"/>
                </a:solidFill>
                <a:latin typeface="Calibri" panose="020F0502020204030204" pitchFamily="34" charset="0"/>
              </a:rPr>
              <a:t>sportscar</a:t>
            </a:r>
            <a:r>
              <a:rPr lang="en-US" altLang="zh-CN" b="1" dirty="0" err="1">
                <a:solidFill>
                  <a:srgbClr val="000000"/>
                </a:solidFill>
                <a:latin typeface="Calibri" panose="020F0502020204030204" pitchFamily="34" charset="0"/>
              </a:rPr>
              <a:t>.</a:t>
            </a:r>
            <a:r>
              <a:rPr lang="en-US" altLang="zh-CN" b="1" dirty="0" err="1">
                <a:solidFill>
                  <a:srgbClr val="0000C0"/>
                </a:solidFill>
                <a:latin typeface="Calibri" panose="020F0502020204030204" pitchFamily="34" charset="0"/>
              </a:rPr>
              <a:t>passengers</a:t>
            </a:r>
            <a:r>
              <a:rPr lang="en-US" altLang="zh-CN" b="1" dirty="0">
                <a:solidFill>
                  <a:srgbClr val="000000"/>
                </a:solidFill>
                <a:latin typeface="Calibri" panose="020F0502020204030204" pitchFamily="34" charset="0"/>
              </a:rPr>
              <a:t> + </a:t>
            </a:r>
            <a:r>
              <a:rPr lang="en-US" altLang="zh-CN" b="1" dirty="0">
                <a:solidFill>
                  <a:srgbClr val="2A00FF"/>
                </a:solidFill>
                <a:latin typeface="Calibri" panose="020F0502020204030204" pitchFamily="34" charset="0"/>
              </a:rPr>
              <a:t>". "</a:t>
            </a:r>
            <a:r>
              <a:rPr lang="en-US" altLang="zh-CN" b="1"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sportscar</a:t>
            </a:r>
            <a:r>
              <a:rPr lang="en-US" altLang="zh-CN" dirty="0" err="1">
                <a:solidFill>
                  <a:srgbClr val="000000"/>
                </a:solidFill>
                <a:latin typeface="Calibri" panose="020F0502020204030204" pitchFamily="34" charset="0"/>
              </a:rPr>
              <a:t>.range</a:t>
            </a:r>
            <a:r>
              <a:rPr lang="en-US" altLang="zh-CN" dirty="0">
                <a:solidFill>
                  <a:srgbClr val="000000"/>
                </a:solidFill>
                <a:latin typeface="Calibri" panose="020F0502020204030204" pitchFamily="34" charset="0"/>
              </a:rPr>
              <a:t>(); </a:t>
            </a:r>
            <a:r>
              <a:rPr lang="en-US" altLang="zh-CN" dirty="0">
                <a:solidFill>
                  <a:srgbClr val="3F7F5F"/>
                </a:solidFill>
                <a:latin typeface="Calibri" panose="020F0502020204030204" pitchFamily="34" charset="0"/>
              </a:rPr>
              <a:t>//display range of </a:t>
            </a:r>
            <a:r>
              <a:rPr lang="en-US" altLang="zh-CN" u="sng" dirty="0" err="1">
                <a:solidFill>
                  <a:srgbClr val="3F7F5F"/>
                </a:solidFill>
                <a:latin typeface="Calibri" panose="020F0502020204030204" pitchFamily="34" charset="0"/>
              </a:rPr>
              <a:t>sportcar</a:t>
            </a:r>
            <a:endParaRPr lang="en-US" altLang="zh-CN" u="sng" dirty="0">
              <a:solidFill>
                <a:srgbClr val="3F7F5F"/>
              </a:solidFill>
              <a:latin typeface="Calibri" panose="020F0502020204030204" pitchFamily="34" charset="0"/>
            </a:endParaRP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Tree>
    <p:extLst>
      <p:ext uri="{BB962C8B-B14F-4D97-AF65-F5344CB8AC3E}">
        <p14:creationId xmlns:p14="http://schemas.microsoft.com/office/powerpoint/2010/main" val="3629920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6ADE79-1606-4720-A571-2ED574754711}"/>
              </a:ext>
            </a:extLst>
          </p:cNvPr>
          <p:cNvSpPr>
            <a:spLocks noGrp="1"/>
          </p:cNvSpPr>
          <p:nvPr>
            <p:ph type="title"/>
          </p:nvPr>
        </p:nvSpPr>
        <p:spPr/>
        <p:txBody>
          <a:bodyPr/>
          <a:lstStyle/>
          <a:p>
            <a:r>
              <a:rPr lang="en-US" altLang="zh-CN" b="1" dirty="0"/>
              <a:t>Call a method</a:t>
            </a:r>
            <a:endParaRPr lang="zh-CN" altLang="en-US" b="1" dirty="0"/>
          </a:p>
        </p:txBody>
      </p:sp>
      <p:sp>
        <p:nvSpPr>
          <p:cNvPr id="3" name="内容占位符 2">
            <a:extLst>
              <a:ext uri="{FF2B5EF4-FFF2-40B4-BE49-F238E27FC236}">
                <a16:creationId xmlns:a16="http://schemas.microsoft.com/office/drawing/2014/main" id="{AB7F95D3-3B0B-4AE4-99F7-72EC5BB5D5CE}"/>
              </a:ext>
            </a:extLst>
          </p:cNvPr>
          <p:cNvSpPr>
            <a:spLocks noGrp="1"/>
          </p:cNvSpPr>
          <p:nvPr>
            <p:ph idx="1"/>
          </p:nvPr>
        </p:nvSpPr>
        <p:spPr>
          <a:xfrm>
            <a:off x="685800" y="3078035"/>
            <a:ext cx="7772400" cy="2460674"/>
          </a:xfrm>
        </p:spPr>
        <p:txBody>
          <a:bodyPr/>
          <a:lstStyle/>
          <a:p>
            <a:r>
              <a:rPr lang="en-US" altLang="zh-CN" dirty="0"/>
              <a:t>Similar to the access to instance variables, the methods can be called via the dot operation.</a:t>
            </a:r>
          </a:p>
          <a:p>
            <a:r>
              <a:rPr lang="en-US" altLang="zh-CN" dirty="0"/>
              <a:t>Calling the same method from the different objects will return different results.</a:t>
            </a:r>
            <a:endParaRPr lang="zh-CN" altLang="en-US" dirty="0"/>
          </a:p>
        </p:txBody>
      </p:sp>
      <p:sp>
        <p:nvSpPr>
          <p:cNvPr id="4" name="矩形 3">
            <a:extLst>
              <a:ext uri="{FF2B5EF4-FFF2-40B4-BE49-F238E27FC236}">
                <a16:creationId xmlns:a16="http://schemas.microsoft.com/office/drawing/2014/main" id="{54EFCABA-F6DF-4E5D-B487-09A5FDB837FF}"/>
              </a:ext>
            </a:extLst>
          </p:cNvPr>
          <p:cNvSpPr/>
          <p:nvPr/>
        </p:nvSpPr>
        <p:spPr>
          <a:xfrm>
            <a:off x="1638390" y="1447800"/>
            <a:ext cx="5562420" cy="461665"/>
          </a:xfrm>
          <a:prstGeom prst="rect">
            <a:avLst/>
          </a:prstGeom>
        </p:spPr>
        <p:txBody>
          <a:bodyPr wrap="none">
            <a:spAutoFit/>
          </a:bodyPr>
          <a:lstStyle/>
          <a:p>
            <a:r>
              <a:rPr lang="en-US" altLang="zh-CN" sz="2400" dirty="0" err="1">
                <a:solidFill>
                  <a:srgbClr val="6A3E3E"/>
                </a:solidFill>
                <a:latin typeface="Calibri" panose="020F0502020204030204" pitchFamily="34" charset="0"/>
              </a:rPr>
              <a:t>minivan</a:t>
            </a:r>
            <a:r>
              <a:rPr lang="en-US" altLang="zh-CN" sz="2400" dirty="0" err="1">
                <a:solidFill>
                  <a:srgbClr val="000000"/>
                </a:solidFill>
                <a:latin typeface="Calibri" panose="020F0502020204030204" pitchFamily="34" charset="0"/>
              </a:rPr>
              <a:t>.range</a:t>
            </a:r>
            <a:r>
              <a:rPr lang="en-US" altLang="zh-CN" sz="2400" dirty="0">
                <a:solidFill>
                  <a:srgbClr val="000000"/>
                </a:solidFill>
                <a:latin typeface="Calibri" panose="020F0502020204030204" pitchFamily="34" charset="0"/>
              </a:rPr>
              <a:t>(); </a:t>
            </a:r>
            <a:r>
              <a:rPr lang="en-US" altLang="zh-CN" sz="2400" dirty="0">
                <a:solidFill>
                  <a:srgbClr val="3F7F5F"/>
                </a:solidFill>
                <a:latin typeface="Calibri" panose="020F0502020204030204" pitchFamily="34" charset="0"/>
              </a:rPr>
              <a:t>//display range of </a:t>
            </a:r>
            <a:r>
              <a:rPr lang="en-US" altLang="zh-CN" sz="2400" u="sng" dirty="0">
                <a:solidFill>
                  <a:srgbClr val="3F7F5F"/>
                </a:solidFill>
                <a:latin typeface="Calibri" panose="020F0502020204030204" pitchFamily="34" charset="0"/>
              </a:rPr>
              <a:t>minivan</a:t>
            </a:r>
            <a:endParaRPr lang="zh-CN" altLang="en-US" sz="2400" dirty="0"/>
          </a:p>
        </p:txBody>
      </p:sp>
      <p:sp>
        <p:nvSpPr>
          <p:cNvPr id="5" name="矩形 4">
            <a:extLst>
              <a:ext uri="{FF2B5EF4-FFF2-40B4-BE49-F238E27FC236}">
                <a16:creationId xmlns:a16="http://schemas.microsoft.com/office/drawing/2014/main" id="{62736EA0-98BC-44A7-AF68-B2C8282A17C0}"/>
              </a:ext>
            </a:extLst>
          </p:cNvPr>
          <p:cNvSpPr/>
          <p:nvPr/>
        </p:nvSpPr>
        <p:spPr>
          <a:xfrm>
            <a:off x="1638389" y="2087964"/>
            <a:ext cx="6169179" cy="461665"/>
          </a:xfrm>
          <a:prstGeom prst="rect">
            <a:avLst/>
          </a:prstGeom>
        </p:spPr>
        <p:txBody>
          <a:bodyPr wrap="square">
            <a:spAutoFit/>
          </a:bodyPr>
          <a:lstStyle/>
          <a:p>
            <a:r>
              <a:rPr lang="en-US" altLang="zh-CN" sz="2400" dirty="0" err="1">
                <a:solidFill>
                  <a:srgbClr val="6A3E3E"/>
                </a:solidFill>
                <a:latin typeface="Calibri" panose="020F0502020204030204" pitchFamily="34" charset="0"/>
              </a:rPr>
              <a:t>sportscar</a:t>
            </a:r>
            <a:r>
              <a:rPr lang="en-US" altLang="zh-CN" sz="2400" dirty="0" err="1">
                <a:solidFill>
                  <a:srgbClr val="000000"/>
                </a:solidFill>
                <a:latin typeface="Calibri" panose="020F0502020204030204" pitchFamily="34" charset="0"/>
              </a:rPr>
              <a:t>.range</a:t>
            </a:r>
            <a:r>
              <a:rPr lang="en-US" altLang="zh-CN" sz="2400" dirty="0">
                <a:solidFill>
                  <a:srgbClr val="000000"/>
                </a:solidFill>
                <a:latin typeface="Calibri" panose="020F0502020204030204" pitchFamily="34" charset="0"/>
              </a:rPr>
              <a:t>(); </a:t>
            </a:r>
            <a:r>
              <a:rPr lang="en-US" altLang="zh-CN" sz="2400" dirty="0">
                <a:solidFill>
                  <a:srgbClr val="3F7F5F"/>
                </a:solidFill>
                <a:latin typeface="Calibri" panose="020F0502020204030204" pitchFamily="34" charset="0"/>
              </a:rPr>
              <a:t>//display range of </a:t>
            </a:r>
            <a:r>
              <a:rPr lang="en-US" altLang="zh-CN" sz="2400" u="sng" dirty="0" err="1">
                <a:solidFill>
                  <a:srgbClr val="3F7F5F"/>
                </a:solidFill>
                <a:latin typeface="Calibri" panose="020F0502020204030204" pitchFamily="34" charset="0"/>
              </a:rPr>
              <a:t>sportcar</a:t>
            </a:r>
            <a:endParaRPr lang="zh-CN" altLang="en-US" sz="2400" dirty="0"/>
          </a:p>
        </p:txBody>
      </p:sp>
    </p:spTree>
    <p:extLst>
      <p:ext uri="{BB962C8B-B14F-4D97-AF65-F5344CB8AC3E}">
        <p14:creationId xmlns:p14="http://schemas.microsoft.com/office/powerpoint/2010/main" val="3520658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2A5CF3-2E8B-44E1-A2BF-1442270B9B68}"/>
              </a:ext>
            </a:extLst>
          </p:cNvPr>
          <p:cNvSpPr>
            <a:spLocks noGrp="1"/>
          </p:cNvSpPr>
          <p:nvPr>
            <p:ph type="title"/>
          </p:nvPr>
        </p:nvSpPr>
        <p:spPr/>
        <p:txBody>
          <a:bodyPr/>
          <a:lstStyle/>
          <a:p>
            <a:r>
              <a:rPr lang="en-US" altLang="zh-CN" b="1" dirty="0"/>
              <a:t>Returning from a Method</a:t>
            </a:r>
            <a:endParaRPr lang="zh-CN" altLang="en-US" b="1" dirty="0"/>
          </a:p>
        </p:txBody>
      </p:sp>
      <p:sp>
        <p:nvSpPr>
          <p:cNvPr id="3" name="内容占位符 2">
            <a:extLst>
              <a:ext uri="{FF2B5EF4-FFF2-40B4-BE49-F238E27FC236}">
                <a16:creationId xmlns:a16="http://schemas.microsoft.com/office/drawing/2014/main" id="{943B408C-E260-489C-8105-DBAE6A988A26}"/>
              </a:ext>
            </a:extLst>
          </p:cNvPr>
          <p:cNvSpPr>
            <a:spLocks noGrp="1"/>
          </p:cNvSpPr>
          <p:nvPr>
            <p:ph idx="1"/>
          </p:nvPr>
        </p:nvSpPr>
        <p:spPr/>
        <p:txBody>
          <a:bodyPr/>
          <a:lstStyle/>
          <a:p>
            <a:r>
              <a:rPr lang="en-US" altLang="zh-CN" dirty="0"/>
              <a:t>In general, there are two conditions that cause a method to return:</a:t>
            </a:r>
          </a:p>
          <a:p>
            <a:pPr lvl="1"/>
            <a:r>
              <a:rPr lang="en-US" altLang="zh-CN" dirty="0"/>
              <a:t>The first is when the method’s closing curly brace is encountered.</a:t>
            </a:r>
          </a:p>
          <a:p>
            <a:pPr lvl="1"/>
            <a:r>
              <a:rPr lang="en-US" altLang="zh-CN" dirty="0"/>
              <a:t>The second is when a </a:t>
            </a:r>
            <a:r>
              <a:rPr lang="en-US" altLang="zh-CN" b="1" dirty="0"/>
              <a:t>return </a:t>
            </a:r>
            <a:r>
              <a:rPr lang="en-US" altLang="zh-CN" dirty="0"/>
              <a:t>statement is executed.</a:t>
            </a:r>
          </a:p>
          <a:p>
            <a:r>
              <a:rPr lang="en-US" altLang="zh-CN" dirty="0"/>
              <a:t>In a </a:t>
            </a:r>
            <a:r>
              <a:rPr lang="en-US" altLang="zh-CN" b="1" dirty="0"/>
              <a:t>void</a:t>
            </a:r>
            <a:r>
              <a:rPr lang="en-US" altLang="zh-CN" dirty="0"/>
              <a:t> method, you can cause the immediate termination of a method by using a single </a:t>
            </a:r>
            <a:r>
              <a:rPr lang="en-US" altLang="zh-CN" b="1" dirty="0"/>
              <a:t>return</a:t>
            </a:r>
            <a:r>
              <a:rPr lang="en-US" altLang="zh-CN" dirty="0"/>
              <a:t>.</a:t>
            </a:r>
          </a:p>
        </p:txBody>
      </p:sp>
    </p:spTree>
    <p:extLst>
      <p:ext uri="{BB962C8B-B14F-4D97-AF65-F5344CB8AC3E}">
        <p14:creationId xmlns:p14="http://schemas.microsoft.com/office/powerpoint/2010/main" val="3531018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3400" y="1378633"/>
            <a:ext cx="7772400" cy="5479367"/>
          </a:xfrm>
        </p:spPr>
        <p:txBody>
          <a:bodyPr/>
          <a:lstStyle/>
          <a:p>
            <a:pPr indent="-360000">
              <a:buFont typeface="Wingdings" panose="05000000000000000000" pitchFamily="2" charset="2"/>
              <a:buChar char="u"/>
            </a:pPr>
            <a:r>
              <a:rPr lang="en-US" altLang="zh-CN" dirty="0"/>
              <a:t>Know the fundamentals of the class</a:t>
            </a:r>
          </a:p>
          <a:p>
            <a:pPr indent="-360000">
              <a:buFont typeface="Wingdings" panose="05000000000000000000" pitchFamily="2" charset="2"/>
              <a:buChar char="u"/>
            </a:pPr>
            <a:r>
              <a:rPr lang="en-US" altLang="zh-CN" dirty="0"/>
              <a:t>Understand how objects are created</a:t>
            </a:r>
          </a:p>
          <a:p>
            <a:pPr indent="-360000">
              <a:buFont typeface="Wingdings" panose="05000000000000000000" pitchFamily="2" charset="2"/>
              <a:buChar char="u"/>
            </a:pPr>
            <a:r>
              <a:rPr lang="en-US" altLang="zh-CN" dirty="0"/>
              <a:t>Understand how reference variables are assigned</a:t>
            </a:r>
          </a:p>
          <a:p>
            <a:pPr indent="-360000">
              <a:buFont typeface="Wingdings" panose="05000000000000000000" pitchFamily="2" charset="2"/>
              <a:buChar char="u"/>
            </a:pPr>
            <a:r>
              <a:rPr lang="en-US" altLang="zh-CN" dirty="0"/>
              <a:t>Create methods, return values, and use parameters</a:t>
            </a:r>
          </a:p>
          <a:p>
            <a:pPr indent="-360000">
              <a:buFont typeface="Wingdings" panose="05000000000000000000" pitchFamily="2" charset="2"/>
              <a:buChar char="u"/>
            </a:pPr>
            <a:r>
              <a:rPr lang="en-US" altLang="zh-CN" dirty="0"/>
              <a:t>Use the </a:t>
            </a:r>
            <a:r>
              <a:rPr lang="en-US" altLang="zh-CN" b="1" dirty="0"/>
              <a:t>return </a:t>
            </a:r>
            <a:r>
              <a:rPr lang="en-US" altLang="zh-CN" dirty="0"/>
              <a:t>keyword</a:t>
            </a:r>
          </a:p>
          <a:p>
            <a:pPr indent="-360000">
              <a:buFont typeface="Wingdings" panose="05000000000000000000" pitchFamily="2" charset="2"/>
              <a:buChar char="u"/>
            </a:pPr>
            <a:r>
              <a:rPr lang="en-US" altLang="zh-CN" dirty="0"/>
              <a:t>Return a value from a method</a:t>
            </a:r>
          </a:p>
          <a:p>
            <a:pPr indent="-360000">
              <a:buFont typeface="Wingdings" panose="05000000000000000000" pitchFamily="2" charset="2"/>
              <a:buChar char="u"/>
            </a:pPr>
            <a:r>
              <a:rPr lang="en-US" altLang="zh-CN" dirty="0"/>
              <a:t>Add parameters to a method</a:t>
            </a:r>
          </a:p>
          <a:p>
            <a:pPr indent="-360000">
              <a:buFont typeface="Wingdings" panose="05000000000000000000" pitchFamily="2" charset="2"/>
              <a:buChar char="u"/>
            </a:pPr>
            <a:r>
              <a:rPr lang="en-US" altLang="zh-CN" dirty="0"/>
              <a:t>Utilize constructors</a:t>
            </a:r>
          </a:p>
          <a:p>
            <a:pPr indent="-360000">
              <a:buFont typeface="Wingdings" panose="05000000000000000000" pitchFamily="2" charset="2"/>
              <a:buChar char="u"/>
            </a:pPr>
            <a:r>
              <a:rPr lang="en-US" altLang="zh-CN" dirty="0"/>
              <a:t>Create parameterized constructors</a:t>
            </a:r>
          </a:p>
          <a:p>
            <a:pPr indent="-360000">
              <a:buFont typeface="Wingdings" panose="05000000000000000000" pitchFamily="2" charset="2"/>
              <a:buChar char="u"/>
            </a:pPr>
            <a:r>
              <a:rPr lang="en-US" altLang="zh-CN" dirty="0"/>
              <a:t>Understand garbage collection</a:t>
            </a:r>
          </a:p>
          <a:p>
            <a:pPr indent="-360000">
              <a:buFont typeface="Wingdings" panose="05000000000000000000" pitchFamily="2" charset="2"/>
              <a:buChar char="u"/>
            </a:pPr>
            <a:r>
              <a:rPr lang="en-US" altLang="zh-CN" dirty="0"/>
              <a:t>Use the </a:t>
            </a:r>
            <a:r>
              <a:rPr lang="en-US" altLang="zh-CN" b="1" dirty="0"/>
              <a:t>this </a:t>
            </a:r>
            <a:r>
              <a:rPr lang="en-US" altLang="zh-CN" dirty="0"/>
              <a:t>keyword</a:t>
            </a:r>
          </a:p>
          <a:p>
            <a:pPr indent="-360000">
              <a:buFont typeface="Wingdings" panose="05000000000000000000" pitchFamily="2" charset="2"/>
              <a:buChar char="u"/>
            </a:pPr>
            <a:r>
              <a:rPr lang="en-US" altLang="zh-CN" b="1" dirty="0">
                <a:solidFill>
                  <a:srgbClr val="FF0000"/>
                </a:solidFill>
              </a:rPr>
              <a:t>Use Eclipse to construct an entity class</a:t>
            </a:r>
          </a:p>
          <a:p>
            <a:pPr marL="0" indent="0">
              <a:buNone/>
            </a:pPr>
            <a:br>
              <a:rPr lang="en-US" altLang="zh-CN" sz="2800" dirty="0"/>
            </a:br>
            <a:br>
              <a:rPr lang="en-US" altLang="zh-CN" sz="2800" dirty="0"/>
            </a:br>
            <a:endParaRPr lang="zh-CN" altLang="en-US" sz="2800" dirty="0"/>
          </a:p>
        </p:txBody>
      </p:sp>
      <p:sp>
        <p:nvSpPr>
          <p:cNvPr id="4" name="Rectangle 3"/>
          <p:cNvSpPr>
            <a:spLocks noGrp="1" noChangeArrowheads="1"/>
          </p:cNvSpPr>
          <p:nvPr>
            <p:ph type="title"/>
          </p:nvPr>
        </p:nvSpPr>
        <p:spPr>
          <a:xfrm>
            <a:off x="1119116" y="562378"/>
            <a:ext cx="6946711" cy="685800"/>
          </a:xfrm>
        </p:spPr>
        <p:txBody>
          <a:bodyPr/>
          <a:lstStyle/>
          <a:p>
            <a:pPr eaLnBrk="1" hangingPunct="1"/>
            <a:r>
              <a:rPr lang="en-US" altLang="zh-CN" sz="4400" b="1" dirty="0"/>
              <a:t>Key Skills &amp; Concepts</a:t>
            </a:r>
            <a:endParaRPr lang="zh-CN" altLang="en-US" sz="4400" b="1" dirty="0"/>
          </a:p>
        </p:txBody>
      </p:sp>
    </p:spTree>
    <p:extLst>
      <p:ext uri="{BB962C8B-B14F-4D97-AF65-F5344CB8AC3E}">
        <p14:creationId xmlns:p14="http://schemas.microsoft.com/office/powerpoint/2010/main" val="2442557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50E923-9D81-4457-BDAD-07BAE4E2609B}"/>
              </a:ext>
            </a:extLst>
          </p:cNvPr>
          <p:cNvSpPr>
            <a:spLocks noGrp="1"/>
          </p:cNvSpPr>
          <p:nvPr>
            <p:ph type="title"/>
          </p:nvPr>
        </p:nvSpPr>
        <p:spPr/>
        <p:txBody>
          <a:bodyPr/>
          <a:lstStyle/>
          <a:p>
            <a:r>
              <a:rPr lang="en-US" altLang="zh-CN" b="1" dirty="0"/>
              <a:t>Returning from a void Method</a:t>
            </a:r>
            <a:endParaRPr lang="zh-CN" altLang="en-US" b="1" dirty="0"/>
          </a:p>
        </p:txBody>
      </p:sp>
      <p:sp>
        <p:nvSpPr>
          <p:cNvPr id="3" name="内容占位符 2">
            <a:extLst>
              <a:ext uri="{FF2B5EF4-FFF2-40B4-BE49-F238E27FC236}">
                <a16:creationId xmlns:a16="http://schemas.microsoft.com/office/drawing/2014/main" id="{1AF12815-C8FB-49FA-97DC-81928FCE1B04}"/>
              </a:ext>
            </a:extLst>
          </p:cNvPr>
          <p:cNvSpPr>
            <a:spLocks noGrp="1"/>
          </p:cNvSpPr>
          <p:nvPr>
            <p:ph idx="1"/>
          </p:nvPr>
        </p:nvSpPr>
        <p:spPr/>
        <p:txBody>
          <a:bodyPr/>
          <a:lstStyle/>
          <a:p>
            <a:pPr marL="0" indent="0">
              <a:buNone/>
            </a:pPr>
            <a:r>
              <a:rPr lang="en-US" altLang="zh-CN" dirty="0"/>
              <a:t>void </a:t>
            </a:r>
            <a:r>
              <a:rPr lang="en-US" altLang="zh-CN" dirty="0" err="1"/>
              <a:t>myMeth</a:t>
            </a:r>
            <a:r>
              <a:rPr lang="en-US" altLang="zh-CN" dirty="0"/>
              <a:t>(){</a:t>
            </a:r>
          </a:p>
          <a:p>
            <a:pPr marL="0" indent="0">
              <a:buNone/>
            </a:pPr>
            <a:r>
              <a:rPr lang="en-US" altLang="zh-CN" dirty="0"/>
              <a:t>  int </a:t>
            </a:r>
            <a:r>
              <a:rPr lang="en-US" altLang="zh-CN" dirty="0" err="1"/>
              <a:t>i</a:t>
            </a:r>
            <a:r>
              <a:rPr lang="en-US" altLang="zh-CN" dirty="0"/>
              <a:t>;</a:t>
            </a:r>
          </a:p>
          <a:p>
            <a:pPr marL="0" indent="0">
              <a:buNone/>
            </a:pPr>
            <a:r>
              <a:rPr lang="en-US" altLang="zh-CN" dirty="0"/>
              <a:t>  for(</a:t>
            </a:r>
            <a:r>
              <a:rPr lang="en-US" altLang="zh-CN" dirty="0" err="1"/>
              <a:t>i</a:t>
            </a:r>
            <a:r>
              <a:rPr lang="en-US" altLang="zh-CN" dirty="0"/>
              <a:t> = 0; </a:t>
            </a:r>
            <a:r>
              <a:rPr lang="en-US" altLang="zh-CN" dirty="0" err="1"/>
              <a:t>i</a:t>
            </a:r>
            <a:r>
              <a:rPr lang="en-US" altLang="zh-CN" dirty="0"/>
              <a:t> &lt; 10; </a:t>
            </a:r>
            <a:r>
              <a:rPr lang="en-US" altLang="zh-CN" dirty="0" err="1"/>
              <a:t>i</a:t>
            </a:r>
            <a:r>
              <a:rPr lang="en-US" altLang="zh-CN" dirty="0"/>
              <a:t>++){</a:t>
            </a:r>
          </a:p>
          <a:p>
            <a:pPr marL="0" indent="0">
              <a:buNone/>
            </a:pPr>
            <a:r>
              <a:rPr lang="en-US" altLang="zh-CN" dirty="0"/>
              <a:t>     if(</a:t>
            </a:r>
            <a:r>
              <a:rPr lang="en-US" altLang="zh-CN" dirty="0" err="1"/>
              <a:t>i</a:t>
            </a:r>
            <a:r>
              <a:rPr lang="en-US" altLang="zh-CN" dirty="0"/>
              <a:t> == 5) return;  //stop at 5</a:t>
            </a:r>
          </a:p>
          <a:p>
            <a:pPr marL="0" indent="0">
              <a:buNone/>
            </a:pPr>
            <a:r>
              <a:rPr lang="en-US" altLang="zh-CN" dirty="0"/>
              <a:t>  }</a:t>
            </a:r>
          </a:p>
          <a:p>
            <a:pPr marL="0" indent="0">
              <a:buNone/>
            </a:pPr>
            <a:r>
              <a:rPr lang="en-US" altLang="zh-CN" dirty="0"/>
              <a:t>}</a:t>
            </a:r>
            <a:endParaRPr lang="zh-CN" altLang="en-US" dirty="0"/>
          </a:p>
        </p:txBody>
      </p:sp>
    </p:spTree>
    <p:extLst>
      <p:ext uri="{BB962C8B-B14F-4D97-AF65-F5344CB8AC3E}">
        <p14:creationId xmlns:p14="http://schemas.microsoft.com/office/powerpoint/2010/main" val="1307858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C6F732-F1FA-460A-A829-8B5825E1956E}"/>
              </a:ext>
            </a:extLst>
          </p:cNvPr>
          <p:cNvSpPr>
            <a:spLocks noGrp="1"/>
          </p:cNvSpPr>
          <p:nvPr>
            <p:ph type="title"/>
          </p:nvPr>
        </p:nvSpPr>
        <p:spPr/>
        <p:txBody>
          <a:bodyPr/>
          <a:lstStyle/>
          <a:p>
            <a:r>
              <a:rPr lang="en-US" altLang="zh-CN" b="1" dirty="0"/>
              <a:t>Returning a Value</a:t>
            </a:r>
            <a:endParaRPr lang="zh-CN" altLang="en-US" b="1" dirty="0"/>
          </a:p>
        </p:txBody>
      </p:sp>
      <p:sp>
        <p:nvSpPr>
          <p:cNvPr id="3" name="内容占位符 2">
            <a:extLst>
              <a:ext uri="{FF2B5EF4-FFF2-40B4-BE49-F238E27FC236}">
                <a16:creationId xmlns:a16="http://schemas.microsoft.com/office/drawing/2014/main" id="{18B896A8-6A4C-4C89-BC45-7B0E115841EC}"/>
              </a:ext>
            </a:extLst>
          </p:cNvPr>
          <p:cNvSpPr>
            <a:spLocks noGrp="1"/>
          </p:cNvSpPr>
          <p:nvPr>
            <p:ph idx="1"/>
          </p:nvPr>
        </p:nvSpPr>
        <p:spPr/>
        <p:txBody>
          <a:bodyPr/>
          <a:lstStyle/>
          <a:p>
            <a:r>
              <a:rPr lang="en-US" altLang="zh-CN" dirty="0"/>
              <a:t>Although methods with a return type of </a:t>
            </a:r>
            <a:r>
              <a:rPr lang="en-US" altLang="zh-CN" b="1" dirty="0"/>
              <a:t>void </a:t>
            </a:r>
            <a:r>
              <a:rPr lang="en-US" altLang="zh-CN" dirty="0"/>
              <a:t>are not rare, most methods will return a value. Methods return a value to the calling routine using this form of </a:t>
            </a:r>
            <a:r>
              <a:rPr lang="en-US" altLang="zh-CN" b="1" dirty="0"/>
              <a:t>return</a:t>
            </a:r>
            <a:r>
              <a:rPr lang="en-US" altLang="zh-CN" dirty="0"/>
              <a:t>:</a:t>
            </a:r>
          </a:p>
          <a:p>
            <a:pPr lvl="1"/>
            <a:r>
              <a:rPr lang="en-US" altLang="zh-CN" dirty="0"/>
              <a:t>return </a:t>
            </a:r>
            <a:r>
              <a:rPr lang="en-US" altLang="zh-CN" i="1" dirty="0"/>
              <a:t>value</a:t>
            </a:r>
            <a:r>
              <a:rPr lang="en-US" altLang="zh-CN" dirty="0"/>
              <a:t>;</a:t>
            </a:r>
          </a:p>
          <a:p>
            <a:r>
              <a:rPr lang="en-US" altLang="zh-CN" dirty="0"/>
              <a:t>Here, </a:t>
            </a:r>
            <a:r>
              <a:rPr lang="en-US" altLang="zh-CN" i="1" dirty="0"/>
              <a:t>value </a:t>
            </a:r>
            <a:r>
              <a:rPr lang="en-US" altLang="zh-CN" dirty="0"/>
              <a:t>is the value returned. This form of </a:t>
            </a:r>
            <a:r>
              <a:rPr lang="en-US" altLang="zh-CN" b="1" dirty="0"/>
              <a:t>return </a:t>
            </a:r>
            <a:r>
              <a:rPr lang="en-US" altLang="zh-CN" dirty="0"/>
              <a:t>can be used only with methods that have a non-</a:t>
            </a:r>
            <a:r>
              <a:rPr lang="en-US" altLang="zh-CN" b="1" dirty="0"/>
              <a:t>void </a:t>
            </a:r>
            <a:r>
              <a:rPr lang="en-US" altLang="zh-CN" dirty="0"/>
              <a:t>return type. Furthermore, a non-</a:t>
            </a:r>
            <a:r>
              <a:rPr lang="en-US" altLang="zh-CN" b="1" dirty="0"/>
              <a:t>void </a:t>
            </a:r>
            <a:r>
              <a:rPr lang="en-US" altLang="zh-CN" dirty="0"/>
              <a:t>method </a:t>
            </a:r>
            <a:r>
              <a:rPr lang="en-US" altLang="zh-CN" b="1" dirty="0">
                <a:solidFill>
                  <a:srgbClr val="FF0000"/>
                </a:solidFill>
              </a:rPr>
              <a:t>must</a:t>
            </a:r>
            <a:r>
              <a:rPr lang="en-US" altLang="zh-CN" i="1" dirty="0"/>
              <a:t> </a:t>
            </a:r>
            <a:r>
              <a:rPr lang="en-US" altLang="zh-CN" dirty="0"/>
              <a:t>return a value by using this form of </a:t>
            </a:r>
            <a:r>
              <a:rPr lang="en-US" altLang="zh-CN" b="1" dirty="0"/>
              <a:t>return</a:t>
            </a:r>
            <a:r>
              <a:rPr lang="en-US" altLang="zh-CN" dirty="0"/>
              <a:t>.</a:t>
            </a:r>
            <a:endParaRPr lang="zh-CN" altLang="en-US" dirty="0"/>
          </a:p>
        </p:txBody>
      </p:sp>
    </p:spTree>
    <p:extLst>
      <p:ext uri="{BB962C8B-B14F-4D97-AF65-F5344CB8AC3E}">
        <p14:creationId xmlns:p14="http://schemas.microsoft.com/office/powerpoint/2010/main" val="330551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FE6E34-7978-4AA8-B97D-19F5124E4BA9}"/>
              </a:ext>
            </a:extLst>
          </p:cNvPr>
          <p:cNvSpPr>
            <a:spLocks noGrp="1"/>
          </p:cNvSpPr>
          <p:nvPr>
            <p:ph type="title"/>
          </p:nvPr>
        </p:nvSpPr>
        <p:spPr/>
        <p:txBody>
          <a:bodyPr/>
          <a:lstStyle/>
          <a:p>
            <a:r>
              <a:rPr lang="en-US" altLang="zh-CN" b="1" dirty="0"/>
              <a:t>Use a return Value</a:t>
            </a:r>
            <a:endParaRPr lang="zh-CN" altLang="en-US" b="1" dirty="0"/>
          </a:p>
        </p:txBody>
      </p:sp>
      <p:sp>
        <p:nvSpPr>
          <p:cNvPr id="4" name="矩形 3">
            <a:extLst>
              <a:ext uri="{FF2B5EF4-FFF2-40B4-BE49-F238E27FC236}">
                <a16:creationId xmlns:a16="http://schemas.microsoft.com/office/drawing/2014/main" id="{9FE87BE8-605C-4304-AA67-E6277280EAE9}"/>
              </a:ext>
            </a:extLst>
          </p:cNvPr>
          <p:cNvSpPr/>
          <p:nvPr/>
        </p:nvSpPr>
        <p:spPr>
          <a:xfrm>
            <a:off x="1885071" y="1859340"/>
            <a:ext cx="5430129" cy="2862322"/>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Vehicle {</a:t>
            </a:r>
          </a:p>
          <a:p>
            <a:r>
              <a:rPr lang="en-US" altLang="zh-CN" b="1" dirty="0">
                <a:solidFill>
                  <a:srgbClr val="7F0055"/>
                </a:solidFill>
                <a:latin typeface="Calibri" panose="020F0502020204030204" pitchFamily="34" charset="0"/>
              </a:rPr>
              <a:t>  int</a:t>
            </a:r>
            <a:r>
              <a:rPr lang="en-US" altLang="zh-CN" b="1" dirty="0">
                <a:solidFill>
                  <a:srgbClr val="000000"/>
                </a:solidFill>
                <a:latin typeface="Calibri" panose="020F0502020204030204" pitchFamily="34" charset="0"/>
              </a:rPr>
              <a:t> </a:t>
            </a:r>
            <a:r>
              <a:rPr lang="en-US" altLang="zh-CN" b="1" dirty="0">
                <a:solidFill>
                  <a:srgbClr val="0000C0"/>
                </a:solidFill>
                <a:latin typeface="Calibri" panose="020F0502020204030204" pitchFamily="34" charset="0"/>
              </a:rPr>
              <a:t>passengers</a:t>
            </a:r>
            <a:r>
              <a:rPr lang="en-US" altLang="zh-CN" b="1" dirty="0">
                <a:solidFill>
                  <a:srgbClr val="000000"/>
                </a:solidFill>
                <a:latin typeface="Calibri" panose="020F0502020204030204" pitchFamily="34" charset="0"/>
              </a:rPr>
              <a:t>; </a:t>
            </a:r>
            <a:r>
              <a:rPr lang="en-US" altLang="zh-CN" b="1" dirty="0">
                <a:solidFill>
                  <a:srgbClr val="3F7F5F"/>
                </a:solidFill>
                <a:latin typeface="Calibri" panose="020F0502020204030204" pitchFamily="34" charset="0"/>
              </a:rPr>
              <a:t>//number of passengers</a:t>
            </a:r>
          </a:p>
          <a:p>
            <a:r>
              <a:rPr lang="en-US" altLang="zh-CN" b="1" dirty="0">
                <a:solidFill>
                  <a:srgbClr val="7F0055"/>
                </a:solidFill>
                <a:latin typeface="Calibri" panose="020F0502020204030204" pitchFamily="34" charset="0"/>
              </a:rPr>
              <a:t>  int</a:t>
            </a:r>
            <a:r>
              <a:rPr lang="en-US" altLang="zh-CN" b="1" dirty="0">
                <a:solidFill>
                  <a:srgbClr val="000000"/>
                </a:solidFill>
                <a:latin typeface="Calibri" panose="020F0502020204030204" pitchFamily="34" charset="0"/>
              </a:rPr>
              <a:t> </a:t>
            </a:r>
            <a:r>
              <a:rPr lang="en-US" altLang="zh-CN" b="1" dirty="0" err="1">
                <a:solidFill>
                  <a:srgbClr val="0000C0"/>
                </a:solidFill>
                <a:latin typeface="Calibri" panose="020F0502020204030204" pitchFamily="34" charset="0"/>
              </a:rPr>
              <a:t>fuelcap</a:t>
            </a:r>
            <a:r>
              <a:rPr lang="en-US" altLang="zh-CN" b="1" dirty="0">
                <a:solidFill>
                  <a:srgbClr val="000000"/>
                </a:solidFill>
                <a:latin typeface="Calibri" panose="020F0502020204030204" pitchFamily="34" charset="0"/>
              </a:rPr>
              <a:t>; </a:t>
            </a:r>
            <a:r>
              <a:rPr lang="en-US" altLang="zh-CN" b="1" dirty="0">
                <a:solidFill>
                  <a:srgbClr val="3F7F5F"/>
                </a:solidFill>
                <a:latin typeface="Calibri" panose="020F0502020204030204" pitchFamily="34" charset="0"/>
              </a:rPr>
              <a:t>//fuel capacity in gallons</a:t>
            </a:r>
          </a:p>
          <a:p>
            <a:r>
              <a:rPr lang="en-US" altLang="zh-CN" b="1" dirty="0">
                <a:solidFill>
                  <a:srgbClr val="7F0055"/>
                </a:solidFill>
                <a:latin typeface="Calibri" panose="020F0502020204030204" pitchFamily="34" charset="0"/>
              </a:rPr>
              <a:t>  int</a:t>
            </a:r>
            <a:r>
              <a:rPr lang="en-US" altLang="zh-CN" b="1" dirty="0">
                <a:solidFill>
                  <a:srgbClr val="000000"/>
                </a:solidFill>
                <a:latin typeface="Calibri" panose="020F0502020204030204" pitchFamily="34" charset="0"/>
              </a:rPr>
              <a:t> </a:t>
            </a:r>
            <a:r>
              <a:rPr lang="en-US" altLang="zh-CN" b="1" dirty="0">
                <a:solidFill>
                  <a:srgbClr val="0000C0"/>
                </a:solidFill>
                <a:latin typeface="Calibri" panose="020F0502020204030204" pitchFamily="34" charset="0"/>
              </a:rPr>
              <a:t>mpg</a:t>
            </a:r>
            <a:r>
              <a:rPr lang="en-US" altLang="zh-CN" b="1" dirty="0">
                <a:solidFill>
                  <a:srgbClr val="000000"/>
                </a:solidFill>
                <a:latin typeface="Calibri" panose="020F0502020204030204" pitchFamily="34" charset="0"/>
              </a:rPr>
              <a:t>;  </a:t>
            </a:r>
            <a:r>
              <a:rPr lang="en-US" altLang="zh-CN" b="1" dirty="0">
                <a:solidFill>
                  <a:srgbClr val="3F7F5F"/>
                </a:solidFill>
                <a:latin typeface="Calibri" panose="020F0502020204030204" pitchFamily="34" charset="0"/>
              </a:rPr>
              <a:t>//fuel consumption in miles per gallon</a:t>
            </a:r>
          </a:p>
          <a:p>
            <a:endParaRPr lang="zh-CN" altLang="en-US" dirty="0">
              <a:latin typeface="Calibri" panose="020F0502020204030204" pitchFamily="34" charset="0"/>
            </a:endParaRPr>
          </a:p>
          <a:p>
            <a:r>
              <a:rPr lang="en-US" altLang="zh-CN" dirty="0">
                <a:solidFill>
                  <a:srgbClr val="3F7F5F"/>
                </a:solidFill>
                <a:latin typeface="Calibri" panose="020F0502020204030204" pitchFamily="34" charset="0"/>
              </a:rPr>
              <a:t>  //Return the range</a:t>
            </a:r>
          </a:p>
          <a:p>
            <a:r>
              <a:rPr lang="en-US" altLang="zh-CN" b="1" dirty="0">
                <a:solidFill>
                  <a:srgbClr val="7F0055"/>
                </a:solidFill>
                <a:latin typeface="Calibri" panose="020F0502020204030204" pitchFamily="34" charset="0"/>
              </a:rPr>
              <a:t>  int</a:t>
            </a:r>
            <a:r>
              <a:rPr lang="en-US" altLang="zh-CN" b="1" dirty="0">
                <a:solidFill>
                  <a:srgbClr val="000000"/>
                </a:solidFill>
                <a:latin typeface="Calibri" panose="020F0502020204030204" pitchFamily="34" charset="0"/>
              </a:rPr>
              <a:t> range() {</a:t>
            </a:r>
          </a:p>
          <a:p>
            <a:r>
              <a:rPr lang="en-US" altLang="zh-CN" b="1" dirty="0">
                <a:solidFill>
                  <a:srgbClr val="7F0055"/>
                </a:solidFill>
                <a:latin typeface="Calibri" panose="020F0502020204030204" pitchFamily="34" charset="0"/>
              </a:rPr>
              <a:t>    return</a:t>
            </a:r>
            <a:r>
              <a:rPr lang="en-US" altLang="zh-CN" b="1" dirty="0">
                <a:solidFill>
                  <a:srgbClr val="000000"/>
                </a:solidFill>
                <a:latin typeface="Calibri" panose="020F0502020204030204" pitchFamily="34" charset="0"/>
              </a:rPr>
              <a:t> </a:t>
            </a:r>
            <a:r>
              <a:rPr lang="en-US" altLang="zh-CN" b="1" dirty="0" err="1">
                <a:solidFill>
                  <a:srgbClr val="0000C0"/>
                </a:solidFill>
                <a:latin typeface="Calibri" panose="020F0502020204030204" pitchFamily="34" charset="0"/>
              </a:rPr>
              <a:t>fuelcap</a:t>
            </a:r>
            <a:r>
              <a:rPr lang="en-US" altLang="zh-CN" b="1" dirty="0">
                <a:solidFill>
                  <a:srgbClr val="000000"/>
                </a:solidFill>
                <a:latin typeface="Calibri" panose="020F0502020204030204" pitchFamily="34" charset="0"/>
              </a:rPr>
              <a:t> * </a:t>
            </a:r>
            <a:r>
              <a:rPr lang="en-US" altLang="zh-CN" b="1" dirty="0">
                <a:solidFill>
                  <a:srgbClr val="0000C0"/>
                </a:solidFill>
                <a:latin typeface="Calibri" panose="020F0502020204030204" pitchFamily="34" charset="0"/>
              </a:rPr>
              <a:t>mpg</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Tree>
    <p:extLst>
      <p:ext uri="{BB962C8B-B14F-4D97-AF65-F5344CB8AC3E}">
        <p14:creationId xmlns:p14="http://schemas.microsoft.com/office/powerpoint/2010/main" val="3057788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474649-180F-436F-84F7-BCA3D9C3FE94}"/>
              </a:ext>
            </a:extLst>
          </p:cNvPr>
          <p:cNvSpPr>
            <a:spLocks noGrp="1"/>
          </p:cNvSpPr>
          <p:nvPr>
            <p:ph type="title"/>
          </p:nvPr>
        </p:nvSpPr>
        <p:spPr/>
        <p:txBody>
          <a:bodyPr/>
          <a:lstStyle/>
          <a:p>
            <a:r>
              <a:rPr lang="en-US" altLang="zh-CN" b="1" dirty="0"/>
              <a:t>Use the return Value</a:t>
            </a:r>
            <a:endParaRPr lang="zh-CN" altLang="en-US" b="1" dirty="0"/>
          </a:p>
        </p:txBody>
      </p:sp>
      <p:sp>
        <p:nvSpPr>
          <p:cNvPr id="3" name="内容占位符 2">
            <a:extLst>
              <a:ext uri="{FF2B5EF4-FFF2-40B4-BE49-F238E27FC236}">
                <a16:creationId xmlns:a16="http://schemas.microsoft.com/office/drawing/2014/main" id="{37A0E69B-8F6F-4EC5-96CB-1F652838AE9F}"/>
              </a:ext>
            </a:extLst>
          </p:cNvPr>
          <p:cNvSpPr>
            <a:spLocks noGrp="1"/>
          </p:cNvSpPr>
          <p:nvPr>
            <p:ph idx="1"/>
          </p:nvPr>
        </p:nvSpPr>
        <p:spPr/>
        <p:txBody>
          <a:bodyPr/>
          <a:lstStyle/>
          <a:p>
            <a:r>
              <a:rPr lang="en-US" altLang="zh-CN" dirty="0"/>
              <a:t>Notice that </a:t>
            </a:r>
            <a:r>
              <a:rPr lang="en-US" altLang="zh-CN" b="1" dirty="0"/>
              <a:t>range( ) </a:t>
            </a:r>
            <a:r>
              <a:rPr lang="en-US" altLang="zh-CN" dirty="0"/>
              <a:t>now has a return type of </a:t>
            </a:r>
            <a:r>
              <a:rPr lang="en-US" altLang="zh-CN" b="1" dirty="0"/>
              <a:t>int</a:t>
            </a:r>
            <a:r>
              <a:rPr lang="en-US" altLang="zh-CN" dirty="0"/>
              <a:t>. This means that it will return an integer value to the caller. The return type of a method is important because the type of data returned by a method </a:t>
            </a:r>
            <a:r>
              <a:rPr lang="en-US" altLang="zh-CN" b="1" dirty="0">
                <a:solidFill>
                  <a:srgbClr val="FF0000"/>
                </a:solidFill>
              </a:rPr>
              <a:t>must be </a:t>
            </a:r>
            <a:r>
              <a:rPr lang="en-US" altLang="zh-CN" dirty="0"/>
              <a:t>compatible with the return type specified by the method. Thus, if you want a method to return data of type </a:t>
            </a:r>
            <a:r>
              <a:rPr lang="en-US" altLang="zh-CN" b="1" dirty="0"/>
              <a:t>double</a:t>
            </a:r>
            <a:r>
              <a:rPr lang="en-US" altLang="zh-CN" dirty="0"/>
              <a:t>, its return type must be type </a:t>
            </a:r>
            <a:r>
              <a:rPr lang="en-US" altLang="zh-CN" b="1" dirty="0"/>
              <a:t>double</a:t>
            </a:r>
            <a:r>
              <a:rPr lang="en-US" altLang="zh-CN" dirty="0"/>
              <a:t>.</a:t>
            </a:r>
            <a:endParaRPr lang="zh-CN" altLang="en-US" dirty="0"/>
          </a:p>
        </p:txBody>
      </p:sp>
    </p:spTree>
    <p:extLst>
      <p:ext uri="{BB962C8B-B14F-4D97-AF65-F5344CB8AC3E}">
        <p14:creationId xmlns:p14="http://schemas.microsoft.com/office/powerpoint/2010/main" val="727579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543CA73-4ACF-4D29-858B-98BEF1884C20}"/>
              </a:ext>
            </a:extLst>
          </p:cNvPr>
          <p:cNvSpPr/>
          <p:nvPr/>
        </p:nvSpPr>
        <p:spPr>
          <a:xfrm>
            <a:off x="689317" y="197346"/>
            <a:ext cx="7765365" cy="6463308"/>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RetMeth</a:t>
            </a:r>
            <a:r>
              <a:rPr lang="en-US" altLang="zh-CN" b="1"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main(String[] </a:t>
            </a:r>
            <a:r>
              <a:rPr lang="en-US" altLang="zh-CN" b="1" dirty="0" err="1">
                <a:solidFill>
                  <a:srgbClr val="6A3E3E"/>
                </a:solidFill>
                <a:latin typeface="Calibri" panose="020F0502020204030204" pitchFamily="34" charset="0"/>
              </a:rPr>
              <a:t>args</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dirty="0">
                <a:solidFill>
                  <a:srgbClr val="000000"/>
                </a:solidFill>
                <a:latin typeface="Calibri" panose="020F0502020204030204" pitchFamily="34" charset="0"/>
              </a:rPr>
              <a:t>    Vehicle </a:t>
            </a:r>
            <a:r>
              <a:rPr lang="en-US" altLang="zh-CN" dirty="0">
                <a:solidFill>
                  <a:srgbClr val="6A3E3E"/>
                </a:solidFill>
                <a:latin typeface="Calibri" panose="020F0502020204030204" pitchFamily="34" charset="0"/>
              </a:rPr>
              <a:t>minivan</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Vehicle();</a:t>
            </a:r>
          </a:p>
          <a:p>
            <a:r>
              <a:rPr lang="en-US" altLang="zh-CN" dirty="0">
                <a:solidFill>
                  <a:srgbClr val="000000"/>
                </a:solidFill>
                <a:latin typeface="Calibri" panose="020F0502020204030204" pitchFamily="34" charset="0"/>
              </a:rPr>
              <a:t>    Vehicle </a:t>
            </a:r>
            <a:r>
              <a:rPr lang="en-US" altLang="zh-CN" dirty="0">
                <a:solidFill>
                  <a:srgbClr val="6A3E3E"/>
                </a:solidFill>
                <a:latin typeface="Calibri" panose="020F0502020204030204" pitchFamily="34" charset="0"/>
              </a:rPr>
              <a:t>sportscar</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Vehicle();</a:t>
            </a:r>
          </a:p>
          <a:p>
            <a:r>
              <a:rPr lang="en-US" altLang="zh-CN" b="1" dirty="0">
                <a:solidFill>
                  <a:srgbClr val="7F0055"/>
                </a:solidFill>
                <a:latin typeface="Calibri" panose="020F0502020204030204" pitchFamily="34" charset="0"/>
              </a:rPr>
              <a:t>    int</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range1</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range2</a:t>
            </a:r>
            <a:r>
              <a:rPr lang="en-US" altLang="zh-CN" b="1" dirty="0">
                <a:solidFill>
                  <a:srgbClr val="000000"/>
                </a:solidFill>
                <a:latin typeface="Calibri" panose="020F0502020204030204" pitchFamily="34" charset="0"/>
              </a:rPr>
              <a:t>;</a:t>
            </a:r>
          </a:p>
          <a:p>
            <a:r>
              <a:rPr lang="en-US" altLang="zh-CN" dirty="0">
                <a:solidFill>
                  <a:srgbClr val="3F7F5F"/>
                </a:solidFill>
                <a:latin typeface="Calibri" panose="020F0502020204030204" pitchFamily="34" charset="0"/>
              </a:rPr>
              <a:t>    //assign values to fields in </a:t>
            </a:r>
            <a:r>
              <a:rPr lang="en-US" altLang="zh-CN" u="sng" dirty="0">
                <a:solidFill>
                  <a:srgbClr val="3F7F5F"/>
                </a:solidFill>
                <a:latin typeface="Calibri" panose="020F0502020204030204" pitchFamily="34" charset="0"/>
              </a:rPr>
              <a:t>minivan</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minivan</a:t>
            </a:r>
            <a:r>
              <a:rPr lang="en-US" altLang="zh-CN" dirty="0" err="1">
                <a:solidFill>
                  <a:srgbClr val="000000"/>
                </a:solidFill>
                <a:latin typeface="Calibri" panose="020F0502020204030204" pitchFamily="34" charset="0"/>
              </a:rPr>
              <a:t>.</a:t>
            </a:r>
            <a:r>
              <a:rPr lang="en-US" altLang="zh-CN" dirty="0" err="1">
                <a:solidFill>
                  <a:srgbClr val="0000C0"/>
                </a:solidFill>
                <a:latin typeface="Calibri" panose="020F0502020204030204" pitchFamily="34" charset="0"/>
              </a:rPr>
              <a:t>passengers</a:t>
            </a:r>
            <a:r>
              <a:rPr lang="en-US" altLang="zh-CN" dirty="0">
                <a:solidFill>
                  <a:srgbClr val="000000"/>
                </a:solidFill>
                <a:latin typeface="Calibri" panose="020F0502020204030204" pitchFamily="34" charset="0"/>
              </a:rPr>
              <a:t> = 7;</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minivan</a:t>
            </a:r>
            <a:r>
              <a:rPr lang="en-US" altLang="zh-CN" dirty="0" err="1">
                <a:solidFill>
                  <a:srgbClr val="000000"/>
                </a:solidFill>
                <a:latin typeface="Calibri" panose="020F0502020204030204" pitchFamily="34" charset="0"/>
              </a:rPr>
              <a:t>.</a:t>
            </a:r>
            <a:r>
              <a:rPr lang="en-US" altLang="zh-CN" dirty="0" err="1">
                <a:solidFill>
                  <a:srgbClr val="0000C0"/>
                </a:solidFill>
                <a:latin typeface="Calibri" panose="020F0502020204030204" pitchFamily="34" charset="0"/>
              </a:rPr>
              <a:t>fuelcap</a:t>
            </a:r>
            <a:r>
              <a:rPr lang="en-US" altLang="zh-CN" dirty="0">
                <a:solidFill>
                  <a:srgbClr val="000000"/>
                </a:solidFill>
                <a:latin typeface="Calibri" panose="020F0502020204030204" pitchFamily="34" charset="0"/>
              </a:rPr>
              <a:t> = 16;</a:t>
            </a:r>
          </a:p>
          <a:p>
            <a:r>
              <a:rPr lang="en-US" altLang="zh-CN" dirty="0">
                <a:solidFill>
                  <a:srgbClr val="6A3E3E"/>
                </a:solidFill>
                <a:latin typeface="Calibri" panose="020F0502020204030204" pitchFamily="34" charset="0"/>
              </a:rPr>
              <a:t>    minivan</a:t>
            </a:r>
            <a:r>
              <a:rPr lang="en-US" altLang="zh-CN" dirty="0">
                <a:solidFill>
                  <a:srgbClr val="000000"/>
                </a:solidFill>
                <a:latin typeface="Calibri" panose="020F0502020204030204" pitchFamily="34" charset="0"/>
              </a:rPr>
              <a:t>.</a:t>
            </a:r>
            <a:r>
              <a:rPr lang="en-US" altLang="zh-CN" dirty="0">
                <a:solidFill>
                  <a:srgbClr val="0000C0"/>
                </a:solidFill>
                <a:latin typeface="Calibri" panose="020F0502020204030204" pitchFamily="34" charset="0"/>
              </a:rPr>
              <a:t>mpg</a:t>
            </a:r>
            <a:r>
              <a:rPr lang="en-US" altLang="zh-CN" dirty="0">
                <a:solidFill>
                  <a:srgbClr val="000000"/>
                </a:solidFill>
                <a:latin typeface="Calibri" panose="020F0502020204030204" pitchFamily="34" charset="0"/>
              </a:rPr>
              <a:t> = 21;</a:t>
            </a:r>
          </a:p>
          <a:p>
            <a:r>
              <a:rPr lang="en-US" altLang="zh-CN" dirty="0">
                <a:solidFill>
                  <a:srgbClr val="3F7F5F"/>
                </a:solidFill>
                <a:latin typeface="Calibri" panose="020F0502020204030204" pitchFamily="34" charset="0"/>
              </a:rPr>
              <a:t>    //assign values to fields in </a:t>
            </a:r>
            <a:r>
              <a:rPr lang="en-US" altLang="zh-CN" u="sng" dirty="0" err="1">
                <a:solidFill>
                  <a:srgbClr val="3F7F5F"/>
                </a:solidFill>
                <a:latin typeface="Calibri" panose="020F0502020204030204" pitchFamily="34" charset="0"/>
              </a:rPr>
              <a:t>sportcar</a:t>
            </a:r>
            <a:endParaRPr lang="en-US" altLang="zh-CN" u="sng" dirty="0">
              <a:solidFill>
                <a:srgbClr val="3F7F5F"/>
              </a:solidFill>
              <a:latin typeface="Calibri" panose="020F0502020204030204" pitchFamily="34" charset="0"/>
            </a:endParaRP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sportscar</a:t>
            </a:r>
            <a:r>
              <a:rPr lang="en-US" altLang="zh-CN" dirty="0" err="1">
                <a:solidFill>
                  <a:srgbClr val="000000"/>
                </a:solidFill>
                <a:latin typeface="Calibri" panose="020F0502020204030204" pitchFamily="34" charset="0"/>
              </a:rPr>
              <a:t>.</a:t>
            </a:r>
            <a:r>
              <a:rPr lang="en-US" altLang="zh-CN" dirty="0" err="1">
                <a:solidFill>
                  <a:srgbClr val="0000C0"/>
                </a:solidFill>
                <a:latin typeface="Calibri" panose="020F0502020204030204" pitchFamily="34" charset="0"/>
              </a:rPr>
              <a:t>passengers</a:t>
            </a:r>
            <a:r>
              <a:rPr lang="en-US" altLang="zh-CN" dirty="0">
                <a:solidFill>
                  <a:srgbClr val="000000"/>
                </a:solidFill>
                <a:latin typeface="Calibri" panose="020F0502020204030204" pitchFamily="34" charset="0"/>
              </a:rPr>
              <a:t> = 2;</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sportscar</a:t>
            </a:r>
            <a:r>
              <a:rPr lang="en-US" altLang="zh-CN" dirty="0" err="1">
                <a:solidFill>
                  <a:srgbClr val="000000"/>
                </a:solidFill>
                <a:latin typeface="Calibri" panose="020F0502020204030204" pitchFamily="34" charset="0"/>
              </a:rPr>
              <a:t>.</a:t>
            </a:r>
            <a:r>
              <a:rPr lang="en-US" altLang="zh-CN" dirty="0" err="1">
                <a:solidFill>
                  <a:srgbClr val="0000C0"/>
                </a:solidFill>
                <a:latin typeface="Calibri" panose="020F0502020204030204" pitchFamily="34" charset="0"/>
              </a:rPr>
              <a:t>fuelcap</a:t>
            </a:r>
            <a:r>
              <a:rPr lang="en-US" altLang="zh-CN" dirty="0">
                <a:solidFill>
                  <a:srgbClr val="000000"/>
                </a:solidFill>
                <a:latin typeface="Calibri" panose="020F0502020204030204" pitchFamily="34" charset="0"/>
              </a:rPr>
              <a:t> = 14;</a:t>
            </a:r>
          </a:p>
          <a:p>
            <a:r>
              <a:rPr lang="en-US" altLang="zh-CN" dirty="0">
                <a:solidFill>
                  <a:srgbClr val="6A3E3E"/>
                </a:solidFill>
                <a:latin typeface="Calibri" panose="020F0502020204030204" pitchFamily="34" charset="0"/>
              </a:rPr>
              <a:t>    sportscar</a:t>
            </a:r>
            <a:r>
              <a:rPr lang="en-US" altLang="zh-CN" dirty="0">
                <a:solidFill>
                  <a:srgbClr val="000000"/>
                </a:solidFill>
                <a:latin typeface="Calibri" panose="020F0502020204030204" pitchFamily="34" charset="0"/>
              </a:rPr>
              <a:t>.</a:t>
            </a:r>
            <a:r>
              <a:rPr lang="en-US" altLang="zh-CN" dirty="0">
                <a:solidFill>
                  <a:srgbClr val="0000C0"/>
                </a:solidFill>
                <a:latin typeface="Calibri" panose="020F0502020204030204" pitchFamily="34" charset="0"/>
              </a:rPr>
              <a:t>mpg</a:t>
            </a:r>
            <a:r>
              <a:rPr lang="en-US" altLang="zh-CN" dirty="0">
                <a:solidFill>
                  <a:srgbClr val="000000"/>
                </a:solidFill>
                <a:latin typeface="Calibri" panose="020F0502020204030204" pitchFamily="34" charset="0"/>
              </a:rPr>
              <a:t> = 12;</a:t>
            </a:r>
          </a:p>
          <a:p>
            <a:r>
              <a:rPr lang="en-US" altLang="zh-CN" dirty="0">
                <a:solidFill>
                  <a:srgbClr val="3F7F5F"/>
                </a:solidFill>
                <a:latin typeface="Calibri" panose="020F0502020204030204" pitchFamily="34" charset="0"/>
              </a:rPr>
              <a:t>    //get the ranges</a:t>
            </a:r>
          </a:p>
          <a:p>
            <a:r>
              <a:rPr lang="en-US" altLang="zh-CN" dirty="0">
                <a:solidFill>
                  <a:srgbClr val="6A3E3E"/>
                </a:solidFill>
                <a:latin typeface="Calibri" panose="020F0502020204030204" pitchFamily="34" charset="0"/>
              </a:rPr>
              <a:t>    range1</a:t>
            </a:r>
            <a:r>
              <a:rPr lang="en-US" altLang="zh-CN" dirty="0">
                <a:solidFill>
                  <a:srgbClr val="000000"/>
                </a:solidFill>
                <a:latin typeface="Calibri" panose="020F0502020204030204" pitchFamily="34" charset="0"/>
              </a:rPr>
              <a:t> = </a:t>
            </a:r>
            <a:r>
              <a:rPr lang="en-US" altLang="zh-CN" dirty="0" err="1">
                <a:solidFill>
                  <a:srgbClr val="6A3E3E"/>
                </a:solidFill>
                <a:latin typeface="Calibri" panose="020F0502020204030204" pitchFamily="34" charset="0"/>
              </a:rPr>
              <a:t>minivan</a:t>
            </a:r>
            <a:r>
              <a:rPr lang="en-US" altLang="zh-CN" dirty="0" err="1">
                <a:solidFill>
                  <a:srgbClr val="000000"/>
                </a:solidFill>
                <a:latin typeface="Calibri" panose="020F0502020204030204" pitchFamily="34" charset="0"/>
              </a:rPr>
              <a:t>.range</a:t>
            </a:r>
            <a:r>
              <a:rPr lang="en-US" altLang="zh-CN"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range2</a:t>
            </a:r>
            <a:r>
              <a:rPr lang="en-US" altLang="zh-CN" dirty="0">
                <a:solidFill>
                  <a:srgbClr val="000000"/>
                </a:solidFill>
                <a:latin typeface="Calibri" panose="020F0502020204030204" pitchFamily="34" charset="0"/>
              </a:rPr>
              <a:t>  = </a:t>
            </a:r>
            <a:r>
              <a:rPr lang="en-US" altLang="zh-CN" dirty="0" err="1">
                <a:solidFill>
                  <a:srgbClr val="6A3E3E"/>
                </a:solidFill>
                <a:latin typeface="Calibri" panose="020F0502020204030204" pitchFamily="34" charset="0"/>
              </a:rPr>
              <a:t>sportscar</a:t>
            </a:r>
            <a:r>
              <a:rPr lang="en-US" altLang="zh-CN" dirty="0" err="1">
                <a:solidFill>
                  <a:srgbClr val="000000"/>
                </a:solidFill>
                <a:latin typeface="Calibri" panose="020F0502020204030204" pitchFamily="34" charset="0"/>
              </a:rPr>
              <a:t>.range</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"Minivan can carry "</a:t>
            </a:r>
            <a:r>
              <a:rPr lang="en-US" altLang="zh-CN" b="1" dirty="0">
                <a:solidFill>
                  <a:srgbClr val="000000"/>
                </a:solidFill>
                <a:latin typeface="Calibri" panose="020F0502020204030204" pitchFamily="34" charset="0"/>
              </a:rPr>
              <a:t> + </a:t>
            </a:r>
            <a:r>
              <a:rPr lang="en-US" altLang="zh-CN" b="1" dirty="0" err="1">
                <a:solidFill>
                  <a:srgbClr val="6A3E3E"/>
                </a:solidFill>
                <a:latin typeface="Calibri" panose="020F0502020204030204" pitchFamily="34" charset="0"/>
              </a:rPr>
              <a:t>minivan</a:t>
            </a:r>
            <a:r>
              <a:rPr lang="en-US" altLang="zh-CN" b="1" dirty="0" err="1">
                <a:solidFill>
                  <a:srgbClr val="000000"/>
                </a:solidFill>
                <a:latin typeface="Calibri" panose="020F0502020204030204" pitchFamily="34" charset="0"/>
              </a:rPr>
              <a:t>.</a:t>
            </a:r>
            <a:r>
              <a:rPr lang="en-US" altLang="zh-CN" b="1" dirty="0" err="1">
                <a:solidFill>
                  <a:srgbClr val="0000C0"/>
                </a:solidFill>
                <a:latin typeface="Calibri" panose="020F0502020204030204" pitchFamily="34" charset="0"/>
              </a:rPr>
              <a:t>passengers</a:t>
            </a:r>
            <a:r>
              <a:rPr lang="en-US" altLang="zh-CN" b="1" dirty="0">
                <a:solidFill>
                  <a:srgbClr val="000000"/>
                </a:solidFill>
                <a:latin typeface="Calibri" panose="020F0502020204030204" pitchFamily="34" charset="0"/>
              </a:rPr>
              <a:t> + </a:t>
            </a:r>
          </a:p>
          <a:p>
            <a:r>
              <a:rPr lang="en-US" altLang="zh-CN" dirty="0">
                <a:solidFill>
                  <a:srgbClr val="000000"/>
                </a:solidFill>
                <a:latin typeface="Calibri" panose="020F0502020204030204" pitchFamily="34" charset="0"/>
              </a:rPr>
              <a:t>                                </a:t>
            </a:r>
            <a:r>
              <a:rPr lang="en-US" altLang="zh-CN" dirty="0">
                <a:solidFill>
                  <a:srgbClr val="2A00FF"/>
                </a:solidFill>
                <a:latin typeface="Calibri" panose="020F0502020204030204" pitchFamily="34" charset="0"/>
              </a:rPr>
              <a:t>" with a range of "</a:t>
            </a:r>
            <a:r>
              <a:rPr lang="en-US" altLang="zh-CN" dirty="0">
                <a:solidFill>
                  <a:srgbClr val="000000"/>
                </a:solidFill>
                <a:latin typeface="Calibri" panose="020F0502020204030204" pitchFamily="34" charset="0"/>
              </a:rPr>
              <a:t> + </a:t>
            </a:r>
            <a:r>
              <a:rPr lang="en-US" altLang="zh-CN" dirty="0">
                <a:solidFill>
                  <a:srgbClr val="6A3E3E"/>
                </a:solidFill>
                <a:latin typeface="Calibri" panose="020F0502020204030204" pitchFamily="34" charset="0"/>
              </a:rPr>
              <a:t>range1</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"Sportscar can carry "</a:t>
            </a:r>
            <a:r>
              <a:rPr lang="en-US" altLang="zh-CN" b="1" dirty="0">
                <a:solidFill>
                  <a:srgbClr val="000000"/>
                </a:solidFill>
                <a:latin typeface="Calibri" panose="020F0502020204030204" pitchFamily="34" charset="0"/>
              </a:rPr>
              <a:t> + </a:t>
            </a:r>
            <a:r>
              <a:rPr lang="en-US" altLang="zh-CN" b="1" dirty="0" err="1">
                <a:solidFill>
                  <a:srgbClr val="6A3E3E"/>
                </a:solidFill>
                <a:latin typeface="Calibri" panose="020F0502020204030204" pitchFamily="34" charset="0"/>
              </a:rPr>
              <a:t>sportscar</a:t>
            </a:r>
            <a:r>
              <a:rPr lang="en-US" altLang="zh-CN" b="1" dirty="0" err="1">
                <a:solidFill>
                  <a:srgbClr val="000000"/>
                </a:solidFill>
                <a:latin typeface="Calibri" panose="020F0502020204030204" pitchFamily="34" charset="0"/>
              </a:rPr>
              <a:t>.</a:t>
            </a:r>
            <a:r>
              <a:rPr lang="en-US" altLang="zh-CN" b="1" dirty="0" err="1">
                <a:solidFill>
                  <a:srgbClr val="0000C0"/>
                </a:solidFill>
                <a:latin typeface="Calibri" panose="020F0502020204030204" pitchFamily="34" charset="0"/>
              </a:rPr>
              <a:t>passengers</a:t>
            </a:r>
            <a:r>
              <a:rPr lang="en-US" altLang="zh-CN" b="1" dirty="0">
                <a:solidFill>
                  <a:srgbClr val="000000"/>
                </a:solidFill>
                <a:latin typeface="Calibri" panose="020F0502020204030204" pitchFamily="34" charset="0"/>
              </a:rPr>
              <a:t> + </a:t>
            </a:r>
          </a:p>
          <a:p>
            <a:r>
              <a:rPr lang="en-US" altLang="zh-CN" dirty="0">
                <a:solidFill>
                  <a:srgbClr val="000000"/>
                </a:solidFill>
                <a:latin typeface="Calibri" panose="020F0502020204030204" pitchFamily="34" charset="0"/>
              </a:rPr>
              <a:t>                                </a:t>
            </a:r>
            <a:r>
              <a:rPr lang="en-US" altLang="zh-CN" dirty="0">
                <a:solidFill>
                  <a:srgbClr val="2A00FF"/>
                </a:solidFill>
                <a:latin typeface="Calibri" panose="020F0502020204030204" pitchFamily="34" charset="0"/>
              </a:rPr>
              <a:t>" with a range of "</a:t>
            </a:r>
            <a:r>
              <a:rPr lang="en-US" altLang="zh-CN" dirty="0">
                <a:solidFill>
                  <a:srgbClr val="000000"/>
                </a:solidFill>
                <a:latin typeface="Calibri" panose="020F0502020204030204" pitchFamily="34" charset="0"/>
              </a:rPr>
              <a:t> + </a:t>
            </a:r>
            <a:r>
              <a:rPr lang="en-US" altLang="zh-CN" dirty="0">
                <a:solidFill>
                  <a:srgbClr val="6A3E3E"/>
                </a:solidFill>
                <a:latin typeface="Calibri" panose="020F0502020204030204" pitchFamily="34" charset="0"/>
              </a:rPr>
              <a:t>range2</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Tree>
    <p:extLst>
      <p:ext uri="{BB962C8B-B14F-4D97-AF65-F5344CB8AC3E}">
        <p14:creationId xmlns:p14="http://schemas.microsoft.com/office/powerpoint/2010/main" val="38126156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A24846-DF66-4D8B-A55B-10562BFF267D}"/>
              </a:ext>
            </a:extLst>
          </p:cNvPr>
          <p:cNvSpPr>
            <a:spLocks noGrp="1"/>
          </p:cNvSpPr>
          <p:nvPr>
            <p:ph type="title"/>
          </p:nvPr>
        </p:nvSpPr>
        <p:spPr/>
        <p:txBody>
          <a:bodyPr/>
          <a:lstStyle/>
          <a:p>
            <a:r>
              <a:rPr lang="en-US" altLang="zh-CN" b="1" dirty="0"/>
              <a:t>Using Parameters</a:t>
            </a:r>
            <a:endParaRPr lang="zh-CN" altLang="en-US" b="1" dirty="0"/>
          </a:p>
        </p:txBody>
      </p:sp>
      <p:sp>
        <p:nvSpPr>
          <p:cNvPr id="3" name="内容占位符 2">
            <a:extLst>
              <a:ext uri="{FF2B5EF4-FFF2-40B4-BE49-F238E27FC236}">
                <a16:creationId xmlns:a16="http://schemas.microsoft.com/office/drawing/2014/main" id="{74CD6AE8-6788-4718-BEED-EA450617EB31}"/>
              </a:ext>
            </a:extLst>
          </p:cNvPr>
          <p:cNvSpPr>
            <a:spLocks noGrp="1"/>
          </p:cNvSpPr>
          <p:nvPr>
            <p:ph idx="1"/>
          </p:nvPr>
        </p:nvSpPr>
        <p:spPr>
          <a:xfrm>
            <a:off x="533400" y="1905000"/>
            <a:ext cx="7772400" cy="4191000"/>
          </a:xfrm>
        </p:spPr>
        <p:txBody>
          <a:bodyPr/>
          <a:lstStyle/>
          <a:p>
            <a:r>
              <a:rPr lang="en-US" altLang="zh-CN" dirty="0"/>
              <a:t>It is possible to pass one or more values to a method when the method is called.</a:t>
            </a:r>
          </a:p>
          <a:p>
            <a:r>
              <a:rPr lang="en-US" altLang="zh-CN" dirty="0"/>
              <a:t>Recall that a value passed to a method is called an </a:t>
            </a:r>
            <a:r>
              <a:rPr lang="en-US" altLang="zh-CN" b="1" dirty="0">
                <a:solidFill>
                  <a:srgbClr val="FF0000"/>
                </a:solidFill>
              </a:rPr>
              <a:t>argument</a:t>
            </a:r>
            <a:r>
              <a:rPr lang="en-US" altLang="zh-CN" dirty="0"/>
              <a:t>. Inside the method, the variable that receives the argument is called a </a:t>
            </a:r>
            <a:r>
              <a:rPr lang="en-US" altLang="zh-CN" b="1" dirty="0">
                <a:solidFill>
                  <a:srgbClr val="FF0000"/>
                </a:solidFill>
              </a:rPr>
              <a:t>parameter</a:t>
            </a:r>
            <a:r>
              <a:rPr lang="en-US" altLang="zh-CN" dirty="0"/>
              <a:t>.</a:t>
            </a:r>
          </a:p>
          <a:p>
            <a:r>
              <a:rPr lang="en-US" altLang="zh-CN" dirty="0"/>
              <a:t>Parameters are declared inside the parentheses that follow the method’s name. The parameter declaration syntax is the same as that used for variables. </a:t>
            </a:r>
          </a:p>
          <a:p>
            <a:r>
              <a:rPr lang="en-US" altLang="zh-CN" dirty="0"/>
              <a:t>A parameter is within the scope of its method, and aside from its special task of receiving an argument, it acts like any other local variable.</a:t>
            </a:r>
            <a:endParaRPr lang="zh-CN" altLang="en-US" dirty="0"/>
          </a:p>
        </p:txBody>
      </p:sp>
    </p:spTree>
    <p:extLst>
      <p:ext uri="{BB962C8B-B14F-4D97-AF65-F5344CB8AC3E}">
        <p14:creationId xmlns:p14="http://schemas.microsoft.com/office/powerpoint/2010/main" val="551842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19D0B2D-3807-4515-BDF4-064E88C099F9}"/>
              </a:ext>
            </a:extLst>
          </p:cNvPr>
          <p:cNvSpPr/>
          <p:nvPr/>
        </p:nvSpPr>
        <p:spPr>
          <a:xfrm>
            <a:off x="1041009" y="936230"/>
            <a:ext cx="5627077" cy="2031325"/>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ChkNum</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//return true if x is even</a:t>
            </a:r>
          </a:p>
          <a:p>
            <a:r>
              <a:rPr lang="en-US" altLang="zh-CN" b="1" dirty="0">
                <a:solidFill>
                  <a:srgbClr val="7F0055"/>
                </a:solidFill>
                <a:latin typeface="Calibri" panose="020F0502020204030204" pitchFamily="34" charset="0"/>
              </a:rPr>
              <a:t>  </a:t>
            </a:r>
            <a:r>
              <a:rPr lang="en-US" altLang="zh-CN" b="1" dirty="0" err="1">
                <a:solidFill>
                  <a:srgbClr val="7F0055"/>
                </a:solidFill>
                <a:latin typeface="Calibri" panose="020F0502020204030204" pitchFamily="34" charset="0"/>
              </a:rPr>
              <a:t>boolean</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isEven</a:t>
            </a:r>
            <a:r>
              <a:rPr lang="en-US" altLang="zh-CN" b="1"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int</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x</a:t>
            </a:r>
            <a:r>
              <a:rPr lang="en-US" altLang="zh-CN" b="1"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if</a:t>
            </a:r>
            <a:r>
              <a:rPr lang="en-US" altLang="zh-CN" b="1" dirty="0">
                <a:solidFill>
                  <a:srgbClr val="000000"/>
                </a:solidFill>
                <a:latin typeface="Calibri" panose="020F0502020204030204" pitchFamily="34" charset="0"/>
              </a:rPr>
              <a:t>(</a:t>
            </a:r>
            <a:r>
              <a:rPr lang="en-US" altLang="zh-CN" b="1" dirty="0">
                <a:solidFill>
                  <a:srgbClr val="6A3E3E"/>
                </a:solidFill>
                <a:latin typeface="Calibri" panose="020F0502020204030204" pitchFamily="34" charset="0"/>
              </a:rPr>
              <a:t>x</a:t>
            </a:r>
            <a:r>
              <a:rPr lang="en-US" altLang="zh-CN" b="1" dirty="0">
                <a:solidFill>
                  <a:srgbClr val="000000"/>
                </a:solidFill>
                <a:latin typeface="Calibri" panose="020F0502020204030204" pitchFamily="34" charset="0"/>
              </a:rPr>
              <a:t> % 2 == 0) </a:t>
            </a:r>
            <a:r>
              <a:rPr lang="en-US" altLang="zh-CN" b="1" dirty="0">
                <a:solidFill>
                  <a:srgbClr val="7F0055"/>
                </a:solidFill>
                <a:latin typeface="Calibri" panose="020F0502020204030204" pitchFamily="34" charset="0"/>
              </a:rPr>
              <a:t>return</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true</a:t>
            </a:r>
            <a:r>
              <a:rPr lang="en-US" altLang="zh-CN" b="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else</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return</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false</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
        <p:nvSpPr>
          <p:cNvPr id="5" name="矩形 4">
            <a:extLst>
              <a:ext uri="{FF2B5EF4-FFF2-40B4-BE49-F238E27FC236}">
                <a16:creationId xmlns:a16="http://schemas.microsoft.com/office/drawing/2014/main" id="{D393DA3E-DB70-456F-A2CB-FB4DF45B66E2}"/>
              </a:ext>
            </a:extLst>
          </p:cNvPr>
          <p:cNvSpPr/>
          <p:nvPr/>
        </p:nvSpPr>
        <p:spPr>
          <a:xfrm>
            <a:off x="1041008" y="3249864"/>
            <a:ext cx="6921305" cy="2585323"/>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ParmDemo</a:t>
            </a:r>
            <a:r>
              <a:rPr lang="en-US" altLang="zh-CN" b="1"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main(String[] </a:t>
            </a:r>
            <a:r>
              <a:rPr lang="en-US" altLang="zh-CN" b="1" dirty="0" err="1">
                <a:solidFill>
                  <a:srgbClr val="6A3E3E"/>
                </a:solidFill>
                <a:latin typeface="Calibri" panose="020F0502020204030204" pitchFamily="34" charset="0"/>
              </a:rPr>
              <a:t>args</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ChkNum</a:t>
            </a:r>
            <a:r>
              <a:rPr lang="en-US" altLang="zh-CN" dirty="0">
                <a:solidFill>
                  <a:srgbClr val="000000"/>
                </a:solidFill>
                <a:latin typeface="Calibri" panose="020F0502020204030204" pitchFamily="34" charset="0"/>
              </a:rPr>
              <a:t> </a:t>
            </a:r>
            <a:r>
              <a:rPr lang="en-US" altLang="zh-CN" dirty="0">
                <a:solidFill>
                  <a:srgbClr val="6A3E3E"/>
                </a:solidFill>
                <a:latin typeface="Calibri" panose="020F0502020204030204" pitchFamily="34" charset="0"/>
              </a:rPr>
              <a:t>e</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ChkNum</a:t>
            </a:r>
            <a:r>
              <a:rPr lang="en-US" altLang="zh-CN" b="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if</a:t>
            </a:r>
            <a:r>
              <a:rPr lang="en-US" altLang="zh-CN" b="1" dirty="0">
                <a:solidFill>
                  <a:srgbClr val="000000"/>
                </a:solidFill>
                <a:latin typeface="Calibri" panose="020F0502020204030204" pitchFamily="34" charset="0"/>
              </a:rPr>
              <a:t>(</a:t>
            </a:r>
            <a:r>
              <a:rPr lang="en-US" altLang="zh-CN" b="1" dirty="0" err="1">
                <a:solidFill>
                  <a:srgbClr val="6A3E3E"/>
                </a:solidFill>
                <a:latin typeface="Calibri" panose="020F0502020204030204" pitchFamily="34" charset="0"/>
              </a:rPr>
              <a:t>e</a:t>
            </a:r>
            <a:r>
              <a:rPr lang="en-US" altLang="zh-CN" b="1" dirty="0" err="1">
                <a:solidFill>
                  <a:srgbClr val="000000"/>
                </a:solidFill>
                <a:latin typeface="Calibri" panose="020F0502020204030204" pitchFamily="34" charset="0"/>
              </a:rPr>
              <a:t>.isEven</a:t>
            </a:r>
            <a:r>
              <a:rPr lang="en-US" altLang="zh-CN" b="1" dirty="0">
                <a:solidFill>
                  <a:srgbClr val="000000"/>
                </a:solidFill>
                <a:latin typeface="Calibri" panose="020F0502020204030204" pitchFamily="34" charset="0"/>
              </a:rPr>
              <a:t>(10)) </a:t>
            </a:r>
            <a:r>
              <a:rPr lang="en-US" altLang="zh-CN" b="1"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"10 is even."</a:t>
            </a:r>
            <a:r>
              <a:rPr lang="en-US" altLang="zh-CN" b="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if</a:t>
            </a:r>
            <a:r>
              <a:rPr lang="en-US" altLang="zh-CN" b="1" dirty="0">
                <a:solidFill>
                  <a:srgbClr val="000000"/>
                </a:solidFill>
                <a:latin typeface="Calibri" panose="020F0502020204030204" pitchFamily="34" charset="0"/>
              </a:rPr>
              <a:t>(</a:t>
            </a:r>
            <a:r>
              <a:rPr lang="en-US" altLang="zh-CN" b="1" dirty="0" err="1">
                <a:solidFill>
                  <a:srgbClr val="6A3E3E"/>
                </a:solidFill>
                <a:latin typeface="Calibri" panose="020F0502020204030204" pitchFamily="34" charset="0"/>
              </a:rPr>
              <a:t>e</a:t>
            </a:r>
            <a:r>
              <a:rPr lang="en-US" altLang="zh-CN" b="1" dirty="0" err="1">
                <a:solidFill>
                  <a:srgbClr val="000000"/>
                </a:solidFill>
                <a:latin typeface="Calibri" panose="020F0502020204030204" pitchFamily="34" charset="0"/>
              </a:rPr>
              <a:t>.isEven</a:t>
            </a:r>
            <a:r>
              <a:rPr lang="en-US" altLang="zh-CN" b="1" dirty="0">
                <a:solidFill>
                  <a:srgbClr val="000000"/>
                </a:solidFill>
                <a:latin typeface="Calibri" panose="020F0502020204030204" pitchFamily="34" charset="0"/>
              </a:rPr>
              <a:t>(9)) </a:t>
            </a:r>
            <a:r>
              <a:rPr lang="en-US" altLang="zh-CN" b="1"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"9 is even."</a:t>
            </a:r>
            <a:r>
              <a:rPr lang="en-US" altLang="zh-CN" b="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if</a:t>
            </a:r>
            <a:r>
              <a:rPr lang="en-US" altLang="zh-CN" b="1" dirty="0">
                <a:solidFill>
                  <a:srgbClr val="000000"/>
                </a:solidFill>
                <a:latin typeface="Calibri" panose="020F0502020204030204" pitchFamily="34" charset="0"/>
              </a:rPr>
              <a:t>(</a:t>
            </a:r>
            <a:r>
              <a:rPr lang="en-US" altLang="zh-CN" b="1" dirty="0" err="1">
                <a:solidFill>
                  <a:srgbClr val="6A3E3E"/>
                </a:solidFill>
                <a:latin typeface="Calibri" panose="020F0502020204030204" pitchFamily="34" charset="0"/>
              </a:rPr>
              <a:t>e</a:t>
            </a:r>
            <a:r>
              <a:rPr lang="en-US" altLang="zh-CN" b="1" dirty="0" err="1">
                <a:solidFill>
                  <a:srgbClr val="000000"/>
                </a:solidFill>
                <a:latin typeface="Calibri" panose="020F0502020204030204" pitchFamily="34" charset="0"/>
              </a:rPr>
              <a:t>.isEven</a:t>
            </a:r>
            <a:r>
              <a:rPr lang="en-US" altLang="zh-CN" b="1" dirty="0">
                <a:solidFill>
                  <a:srgbClr val="000000"/>
                </a:solidFill>
                <a:latin typeface="Calibri" panose="020F0502020204030204" pitchFamily="34" charset="0"/>
              </a:rPr>
              <a:t>(8)) </a:t>
            </a:r>
            <a:r>
              <a:rPr lang="en-US" altLang="zh-CN" b="1"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"8 is even."</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Tree>
    <p:extLst>
      <p:ext uri="{BB962C8B-B14F-4D97-AF65-F5344CB8AC3E}">
        <p14:creationId xmlns:p14="http://schemas.microsoft.com/office/powerpoint/2010/main" val="15622700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5F3C4C4-C67A-4E72-9A72-4E0F7A560446}"/>
              </a:ext>
            </a:extLst>
          </p:cNvPr>
          <p:cNvSpPr/>
          <p:nvPr/>
        </p:nvSpPr>
        <p:spPr>
          <a:xfrm>
            <a:off x="1814732" y="1004391"/>
            <a:ext cx="4825219" cy="1754326"/>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Factor {</a:t>
            </a:r>
          </a:p>
          <a:p>
            <a:r>
              <a:rPr lang="en-US" altLang="zh-CN" b="1" dirty="0">
                <a:solidFill>
                  <a:srgbClr val="7F0055"/>
                </a:solidFill>
                <a:latin typeface="Calibri" panose="020F0502020204030204" pitchFamily="34" charset="0"/>
              </a:rPr>
              <a:t>  </a:t>
            </a:r>
            <a:r>
              <a:rPr lang="en-US" altLang="zh-CN" b="1" dirty="0" err="1">
                <a:solidFill>
                  <a:srgbClr val="7F0055"/>
                </a:solidFill>
                <a:latin typeface="Calibri" panose="020F0502020204030204" pitchFamily="34" charset="0"/>
              </a:rPr>
              <a:t>boolean</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isFactor</a:t>
            </a:r>
            <a:r>
              <a:rPr lang="en-US" altLang="zh-CN" b="1"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int</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a</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int</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b</a:t>
            </a:r>
            <a:r>
              <a:rPr lang="en-US" altLang="zh-CN" b="1"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if</a:t>
            </a:r>
            <a:r>
              <a:rPr lang="en-US" altLang="zh-CN" b="1" dirty="0">
                <a:solidFill>
                  <a:srgbClr val="000000"/>
                </a:solidFill>
                <a:latin typeface="Calibri" panose="020F0502020204030204" pitchFamily="34" charset="0"/>
              </a:rPr>
              <a:t>(</a:t>
            </a:r>
            <a:r>
              <a:rPr lang="en-US" altLang="zh-CN" b="1" dirty="0">
                <a:solidFill>
                  <a:srgbClr val="6A3E3E"/>
                </a:solidFill>
                <a:latin typeface="Calibri" panose="020F0502020204030204" pitchFamily="34" charset="0"/>
              </a:rPr>
              <a:t>b</a:t>
            </a:r>
            <a:r>
              <a:rPr lang="en-US" altLang="zh-CN" b="1" dirty="0">
                <a:solidFill>
                  <a:srgbClr val="000000"/>
                </a:solidFill>
                <a:latin typeface="Calibri" panose="020F0502020204030204" pitchFamily="34" charset="0"/>
              </a:rPr>
              <a:t> % </a:t>
            </a:r>
            <a:r>
              <a:rPr lang="en-US" altLang="zh-CN" b="1" dirty="0">
                <a:solidFill>
                  <a:srgbClr val="6A3E3E"/>
                </a:solidFill>
                <a:latin typeface="Calibri" panose="020F0502020204030204" pitchFamily="34" charset="0"/>
              </a:rPr>
              <a:t>a</a:t>
            </a:r>
            <a:r>
              <a:rPr lang="en-US" altLang="zh-CN" b="1" dirty="0">
                <a:solidFill>
                  <a:srgbClr val="000000"/>
                </a:solidFill>
                <a:latin typeface="Calibri" panose="020F0502020204030204" pitchFamily="34" charset="0"/>
              </a:rPr>
              <a:t> == 0) </a:t>
            </a:r>
            <a:r>
              <a:rPr lang="en-US" altLang="zh-CN" b="1" dirty="0">
                <a:solidFill>
                  <a:srgbClr val="7F0055"/>
                </a:solidFill>
                <a:latin typeface="Calibri" panose="020F0502020204030204" pitchFamily="34" charset="0"/>
              </a:rPr>
              <a:t>return</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true</a:t>
            </a:r>
            <a:r>
              <a:rPr lang="en-US" altLang="zh-CN" b="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else</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return</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false</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
        <p:nvSpPr>
          <p:cNvPr id="5" name="矩形 4">
            <a:extLst>
              <a:ext uri="{FF2B5EF4-FFF2-40B4-BE49-F238E27FC236}">
                <a16:creationId xmlns:a16="http://schemas.microsoft.com/office/drawing/2014/main" id="{CEA4FFC8-D199-4ED8-B44E-BE0E2844429E}"/>
              </a:ext>
            </a:extLst>
          </p:cNvPr>
          <p:cNvSpPr/>
          <p:nvPr/>
        </p:nvSpPr>
        <p:spPr>
          <a:xfrm>
            <a:off x="1814731" y="2930661"/>
            <a:ext cx="6654019" cy="2862322"/>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IsFact</a:t>
            </a:r>
            <a:r>
              <a:rPr lang="en-US" altLang="zh-CN" b="1" dirty="0">
                <a:solidFill>
                  <a:srgbClr val="000000"/>
                </a:solidFill>
                <a:latin typeface="Calibri" panose="020F0502020204030204" pitchFamily="34" charset="0"/>
              </a:rPr>
              <a:t> {</a:t>
            </a:r>
          </a:p>
          <a:p>
            <a:endParaRPr lang="zh-CN" altLang="en-US" dirty="0">
              <a:latin typeface="Calibri" panose="020F0502020204030204" pitchFamily="34" charset="0"/>
            </a:endParaRP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main(String[] </a:t>
            </a:r>
            <a:r>
              <a:rPr lang="en-US" altLang="zh-CN" b="1" dirty="0" err="1">
                <a:solidFill>
                  <a:srgbClr val="6A3E3E"/>
                </a:solidFill>
                <a:latin typeface="Calibri" panose="020F0502020204030204" pitchFamily="34" charset="0"/>
              </a:rPr>
              <a:t>args</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dirty="0">
                <a:solidFill>
                  <a:srgbClr val="000000"/>
                </a:solidFill>
                <a:latin typeface="Calibri" panose="020F0502020204030204" pitchFamily="34" charset="0"/>
              </a:rPr>
              <a:t>    Factor </a:t>
            </a:r>
            <a:r>
              <a:rPr lang="en-US" altLang="zh-CN" dirty="0">
                <a:solidFill>
                  <a:srgbClr val="6A3E3E"/>
                </a:solidFill>
                <a:latin typeface="Calibri" panose="020F0502020204030204" pitchFamily="34" charset="0"/>
              </a:rPr>
              <a:t>x</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Factor();</a:t>
            </a:r>
          </a:p>
          <a:p>
            <a:r>
              <a:rPr lang="en-US" altLang="zh-CN" b="1" dirty="0">
                <a:solidFill>
                  <a:srgbClr val="7F0055"/>
                </a:solidFill>
                <a:latin typeface="Calibri" panose="020F0502020204030204" pitchFamily="34" charset="0"/>
              </a:rPr>
              <a:t>    if</a:t>
            </a:r>
            <a:r>
              <a:rPr lang="en-US" altLang="zh-CN" b="1" dirty="0">
                <a:solidFill>
                  <a:srgbClr val="000000"/>
                </a:solidFill>
                <a:latin typeface="Calibri" panose="020F0502020204030204" pitchFamily="34" charset="0"/>
              </a:rPr>
              <a:t>(</a:t>
            </a:r>
            <a:r>
              <a:rPr lang="en-US" altLang="zh-CN" b="1" dirty="0" err="1">
                <a:solidFill>
                  <a:srgbClr val="6A3E3E"/>
                </a:solidFill>
                <a:latin typeface="Calibri" panose="020F0502020204030204" pitchFamily="34" charset="0"/>
              </a:rPr>
              <a:t>x</a:t>
            </a:r>
            <a:r>
              <a:rPr lang="en-US" altLang="zh-CN" b="1" dirty="0" err="1">
                <a:solidFill>
                  <a:srgbClr val="000000"/>
                </a:solidFill>
                <a:latin typeface="Calibri" panose="020F0502020204030204" pitchFamily="34" charset="0"/>
              </a:rPr>
              <a:t>.isFactor</a:t>
            </a:r>
            <a:r>
              <a:rPr lang="en-US" altLang="zh-CN" b="1" dirty="0">
                <a:solidFill>
                  <a:srgbClr val="000000"/>
                </a:solidFill>
                <a:latin typeface="Calibri" panose="020F0502020204030204" pitchFamily="34" charset="0"/>
              </a:rPr>
              <a:t>(2, 20)) </a:t>
            </a:r>
            <a:r>
              <a:rPr lang="en-US" altLang="zh-CN" b="1"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"2 is factor"</a:t>
            </a:r>
            <a:r>
              <a:rPr lang="en-US" altLang="zh-CN" b="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if</a:t>
            </a:r>
            <a:r>
              <a:rPr lang="en-US" altLang="zh-CN" b="1" dirty="0">
                <a:solidFill>
                  <a:srgbClr val="000000"/>
                </a:solidFill>
                <a:latin typeface="Calibri" panose="020F0502020204030204" pitchFamily="34" charset="0"/>
              </a:rPr>
              <a:t>(</a:t>
            </a:r>
            <a:r>
              <a:rPr lang="en-US" altLang="zh-CN" b="1" dirty="0" err="1">
                <a:solidFill>
                  <a:srgbClr val="6A3E3E"/>
                </a:solidFill>
                <a:latin typeface="Calibri" panose="020F0502020204030204" pitchFamily="34" charset="0"/>
              </a:rPr>
              <a:t>x</a:t>
            </a:r>
            <a:r>
              <a:rPr lang="en-US" altLang="zh-CN" b="1" dirty="0" err="1">
                <a:solidFill>
                  <a:srgbClr val="000000"/>
                </a:solidFill>
                <a:latin typeface="Calibri" panose="020F0502020204030204" pitchFamily="34" charset="0"/>
              </a:rPr>
              <a:t>.isFactor</a:t>
            </a:r>
            <a:r>
              <a:rPr lang="en-US" altLang="zh-CN" b="1" dirty="0">
                <a:solidFill>
                  <a:srgbClr val="000000"/>
                </a:solidFill>
                <a:latin typeface="Calibri" panose="020F0502020204030204" pitchFamily="34" charset="0"/>
              </a:rPr>
              <a:t>(3, 20)) </a:t>
            </a:r>
            <a:r>
              <a:rPr lang="en-US" altLang="zh-CN" b="1"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"this won't be displayed"</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endParaRPr lang="zh-CN" altLang="en-US" dirty="0">
              <a:latin typeface="Calibri" panose="020F0502020204030204" pitchFamily="34" charset="0"/>
            </a:endParaRPr>
          </a:p>
          <a:p>
            <a:r>
              <a:rPr lang="en-US" altLang="zh-CN" dirty="0">
                <a:solidFill>
                  <a:srgbClr val="000000"/>
                </a:solidFill>
                <a:latin typeface="Calibri" panose="020F0502020204030204" pitchFamily="34" charset="0"/>
              </a:rPr>
              <a:t>}</a:t>
            </a:r>
            <a:endParaRPr lang="zh-CN" altLang="en-US" dirty="0"/>
          </a:p>
        </p:txBody>
      </p:sp>
    </p:spTree>
    <p:extLst>
      <p:ext uri="{BB962C8B-B14F-4D97-AF65-F5344CB8AC3E}">
        <p14:creationId xmlns:p14="http://schemas.microsoft.com/office/powerpoint/2010/main" val="37012440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F560AE-5730-4082-8B32-6A0CE4E893D6}"/>
              </a:ext>
            </a:extLst>
          </p:cNvPr>
          <p:cNvSpPr>
            <a:spLocks noGrp="1"/>
          </p:cNvSpPr>
          <p:nvPr>
            <p:ph type="title"/>
          </p:nvPr>
        </p:nvSpPr>
        <p:spPr/>
        <p:txBody>
          <a:bodyPr/>
          <a:lstStyle/>
          <a:p>
            <a:r>
              <a:rPr lang="en-US" altLang="zh-CN" b="1" dirty="0"/>
              <a:t>Adding a Parameterized Method to Vehicle</a:t>
            </a:r>
            <a:endParaRPr lang="zh-CN" altLang="en-US" b="1" dirty="0"/>
          </a:p>
        </p:txBody>
      </p:sp>
      <p:sp>
        <p:nvSpPr>
          <p:cNvPr id="4" name="矩形 3">
            <a:extLst>
              <a:ext uri="{FF2B5EF4-FFF2-40B4-BE49-F238E27FC236}">
                <a16:creationId xmlns:a16="http://schemas.microsoft.com/office/drawing/2014/main" id="{7184A172-AAE2-4F09-8AE8-3717CBF9765D}"/>
              </a:ext>
            </a:extLst>
          </p:cNvPr>
          <p:cNvSpPr/>
          <p:nvPr/>
        </p:nvSpPr>
        <p:spPr>
          <a:xfrm>
            <a:off x="1350498" y="1502898"/>
            <a:ext cx="5584874" cy="3693319"/>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Vehicle {</a:t>
            </a:r>
          </a:p>
          <a:p>
            <a:r>
              <a:rPr lang="en-US" altLang="zh-CN" b="1" dirty="0">
                <a:solidFill>
                  <a:srgbClr val="7F0055"/>
                </a:solidFill>
                <a:latin typeface="Calibri" panose="020F0502020204030204" pitchFamily="34" charset="0"/>
              </a:rPr>
              <a:t>  int</a:t>
            </a:r>
            <a:r>
              <a:rPr lang="en-US" altLang="zh-CN" b="1" dirty="0">
                <a:solidFill>
                  <a:srgbClr val="000000"/>
                </a:solidFill>
                <a:latin typeface="Calibri" panose="020F0502020204030204" pitchFamily="34" charset="0"/>
              </a:rPr>
              <a:t> </a:t>
            </a:r>
            <a:r>
              <a:rPr lang="en-US" altLang="zh-CN" b="1" dirty="0">
                <a:solidFill>
                  <a:srgbClr val="0000C0"/>
                </a:solidFill>
                <a:latin typeface="Calibri" panose="020F0502020204030204" pitchFamily="34" charset="0"/>
              </a:rPr>
              <a:t>passengers</a:t>
            </a:r>
            <a:r>
              <a:rPr lang="en-US" altLang="zh-CN" b="1" dirty="0">
                <a:solidFill>
                  <a:srgbClr val="000000"/>
                </a:solidFill>
                <a:latin typeface="Calibri" panose="020F0502020204030204" pitchFamily="34" charset="0"/>
              </a:rPr>
              <a:t>; </a:t>
            </a:r>
            <a:r>
              <a:rPr lang="en-US" altLang="zh-CN" b="1" dirty="0">
                <a:solidFill>
                  <a:srgbClr val="3F7F5F"/>
                </a:solidFill>
                <a:latin typeface="Calibri" panose="020F0502020204030204" pitchFamily="34" charset="0"/>
              </a:rPr>
              <a:t>//number of passengers</a:t>
            </a:r>
          </a:p>
          <a:p>
            <a:r>
              <a:rPr lang="en-US" altLang="zh-CN" b="1" dirty="0">
                <a:solidFill>
                  <a:srgbClr val="7F0055"/>
                </a:solidFill>
                <a:latin typeface="Calibri" panose="020F0502020204030204" pitchFamily="34" charset="0"/>
              </a:rPr>
              <a:t>  int</a:t>
            </a:r>
            <a:r>
              <a:rPr lang="en-US" altLang="zh-CN" b="1" dirty="0">
                <a:solidFill>
                  <a:srgbClr val="000000"/>
                </a:solidFill>
                <a:latin typeface="Calibri" panose="020F0502020204030204" pitchFamily="34" charset="0"/>
              </a:rPr>
              <a:t> </a:t>
            </a:r>
            <a:r>
              <a:rPr lang="en-US" altLang="zh-CN" b="1" dirty="0" err="1">
                <a:solidFill>
                  <a:srgbClr val="0000C0"/>
                </a:solidFill>
                <a:latin typeface="Calibri" panose="020F0502020204030204" pitchFamily="34" charset="0"/>
              </a:rPr>
              <a:t>fuelcap</a:t>
            </a:r>
            <a:r>
              <a:rPr lang="en-US" altLang="zh-CN" b="1" dirty="0">
                <a:solidFill>
                  <a:srgbClr val="000000"/>
                </a:solidFill>
                <a:latin typeface="Calibri" panose="020F0502020204030204" pitchFamily="34" charset="0"/>
              </a:rPr>
              <a:t>; </a:t>
            </a:r>
            <a:r>
              <a:rPr lang="en-US" altLang="zh-CN" b="1" dirty="0">
                <a:solidFill>
                  <a:srgbClr val="3F7F5F"/>
                </a:solidFill>
                <a:latin typeface="Calibri" panose="020F0502020204030204" pitchFamily="34" charset="0"/>
              </a:rPr>
              <a:t>//fuel capacity in gallons</a:t>
            </a:r>
          </a:p>
          <a:p>
            <a:r>
              <a:rPr lang="en-US" altLang="zh-CN" b="1" dirty="0">
                <a:solidFill>
                  <a:srgbClr val="7F0055"/>
                </a:solidFill>
                <a:latin typeface="Calibri" panose="020F0502020204030204" pitchFamily="34" charset="0"/>
              </a:rPr>
              <a:t>  int</a:t>
            </a:r>
            <a:r>
              <a:rPr lang="en-US" altLang="zh-CN" b="1" dirty="0">
                <a:solidFill>
                  <a:srgbClr val="000000"/>
                </a:solidFill>
                <a:latin typeface="Calibri" panose="020F0502020204030204" pitchFamily="34" charset="0"/>
              </a:rPr>
              <a:t> </a:t>
            </a:r>
            <a:r>
              <a:rPr lang="en-US" altLang="zh-CN" b="1" dirty="0">
                <a:solidFill>
                  <a:srgbClr val="0000C0"/>
                </a:solidFill>
                <a:latin typeface="Calibri" panose="020F0502020204030204" pitchFamily="34" charset="0"/>
              </a:rPr>
              <a:t>mpg</a:t>
            </a:r>
            <a:r>
              <a:rPr lang="en-US" altLang="zh-CN" b="1" dirty="0">
                <a:solidFill>
                  <a:srgbClr val="000000"/>
                </a:solidFill>
                <a:latin typeface="Calibri" panose="020F0502020204030204" pitchFamily="34" charset="0"/>
              </a:rPr>
              <a:t>;  </a:t>
            </a:r>
            <a:r>
              <a:rPr lang="en-US" altLang="zh-CN" b="1" dirty="0">
                <a:solidFill>
                  <a:srgbClr val="3F7F5F"/>
                </a:solidFill>
                <a:latin typeface="Calibri" panose="020F0502020204030204" pitchFamily="34" charset="0"/>
              </a:rPr>
              <a:t>//fuel consumption in miles per gallon</a:t>
            </a:r>
          </a:p>
          <a:p>
            <a:r>
              <a:rPr lang="en-US" altLang="zh-CN" dirty="0">
                <a:solidFill>
                  <a:srgbClr val="3F7F5F"/>
                </a:solidFill>
                <a:latin typeface="Calibri" panose="020F0502020204030204" pitchFamily="34" charset="0"/>
              </a:rPr>
              <a:t>  //Return the range</a:t>
            </a:r>
          </a:p>
          <a:p>
            <a:r>
              <a:rPr lang="en-US" altLang="zh-CN" b="1" dirty="0">
                <a:solidFill>
                  <a:srgbClr val="7F0055"/>
                </a:solidFill>
                <a:latin typeface="Calibri" panose="020F0502020204030204" pitchFamily="34" charset="0"/>
              </a:rPr>
              <a:t>  int</a:t>
            </a:r>
            <a:r>
              <a:rPr lang="en-US" altLang="zh-CN" b="1" dirty="0">
                <a:solidFill>
                  <a:srgbClr val="000000"/>
                </a:solidFill>
                <a:latin typeface="Calibri" panose="020F0502020204030204" pitchFamily="34" charset="0"/>
              </a:rPr>
              <a:t> range() {</a:t>
            </a:r>
          </a:p>
          <a:p>
            <a:r>
              <a:rPr lang="en-US" altLang="zh-CN" b="1" dirty="0">
                <a:solidFill>
                  <a:srgbClr val="7F0055"/>
                </a:solidFill>
                <a:latin typeface="Calibri" panose="020F0502020204030204" pitchFamily="34" charset="0"/>
              </a:rPr>
              <a:t>    return</a:t>
            </a:r>
            <a:r>
              <a:rPr lang="en-US" altLang="zh-CN" b="1" dirty="0">
                <a:solidFill>
                  <a:srgbClr val="000000"/>
                </a:solidFill>
                <a:latin typeface="Calibri" panose="020F0502020204030204" pitchFamily="34" charset="0"/>
              </a:rPr>
              <a:t> </a:t>
            </a:r>
            <a:r>
              <a:rPr lang="en-US" altLang="zh-CN" b="1" dirty="0" err="1">
                <a:solidFill>
                  <a:srgbClr val="0000C0"/>
                </a:solidFill>
                <a:latin typeface="Calibri" panose="020F0502020204030204" pitchFamily="34" charset="0"/>
              </a:rPr>
              <a:t>fuelcap</a:t>
            </a:r>
            <a:r>
              <a:rPr lang="en-US" altLang="zh-CN" b="1" dirty="0">
                <a:solidFill>
                  <a:srgbClr val="000000"/>
                </a:solidFill>
                <a:latin typeface="Calibri" panose="020F0502020204030204" pitchFamily="34" charset="0"/>
              </a:rPr>
              <a:t> * </a:t>
            </a:r>
            <a:r>
              <a:rPr lang="en-US" altLang="zh-CN" b="1" dirty="0">
                <a:solidFill>
                  <a:srgbClr val="0000C0"/>
                </a:solidFill>
                <a:latin typeface="Calibri" panose="020F0502020204030204" pitchFamily="34" charset="0"/>
              </a:rPr>
              <a:t>mpg</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//Compute fuel needed for a given distance</a:t>
            </a:r>
          </a:p>
          <a:p>
            <a:r>
              <a:rPr lang="en-US" altLang="zh-CN" b="1" dirty="0">
                <a:solidFill>
                  <a:srgbClr val="7F0055"/>
                </a:solidFill>
                <a:latin typeface="Calibri" panose="020F0502020204030204" pitchFamily="34" charset="0"/>
              </a:rPr>
              <a:t>  double</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fuelneeded</a:t>
            </a:r>
            <a:r>
              <a:rPr lang="en-US" altLang="zh-CN" b="1"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int</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miles</a:t>
            </a:r>
            <a:r>
              <a:rPr lang="en-US" altLang="zh-CN" b="1"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return</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double</a:t>
            </a:r>
            <a:r>
              <a:rPr lang="en-US" altLang="zh-CN" b="1" dirty="0">
                <a:solidFill>
                  <a:srgbClr val="000000"/>
                </a:solidFill>
                <a:latin typeface="Calibri" panose="020F0502020204030204" pitchFamily="34" charset="0"/>
              </a:rPr>
              <a:t>)</a:t>
            </a:r>
            <a:r>
              <a:rPr lang="en-US" altLang="zh-CN" b="1" dirty="0">
                <a:solidFill>
                  <a:srgbClr val="6A3E3E"/>
                </a:solidFill>
                <a:latin typeface="Calibri" panose="020F0502020204030204" pitchFamily="34" charset="0"/>
              </a:rPr>
              <a:t>miles</a:t>
            </a:r>
            <a:r>
              <a:rPr lang="en-US" altLang="zh-CN" b="1" dirty="0">
                <a:solidFill>
                  <a:srgbClr val="000000"/>
                </a:solidFill>
                <a:latin typeface="Calibri" panose="020F0502020204030204" pitchFamily="34" charset="0"/>
              </a:rPr>
              <a:t> / </a:t>
            </a:r>
            <a:r>
              <a:rPr lang="en-US" altLang="zh-CN" b="1" dirty="0">
                <a:solidFill>
                  <a:srgbClr val="0000C0"/>
                </a:solidFill>
                <a:latin typeface="Calibri" panose="020F0502020204030204" pitchFamily="34" charset="0"/>
              </a:rPr>
              <a:t>mpg</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Tree>
    <p:extLst>
      <p:ext uri="{BB962C8B-B14F-4D97-AF65-F5344CB8AC3E}">
        <p14:creationId xmlns:p14="http://schemas.microsoft.com/office/powerpoint/2010/main" val="26026385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4F80F15-276A-4204-83CC-014A029E84EB}"/>
              </a:ext>
            </a:extLst>
          </p:cNvPr>
          <p:cNvSpPr/>
          <p:nvPr/>
        </p:nvSpPr>
        <p:spPr>
          <a:xfrm>
            <a:off x="1195754" y="197346"/>
            <a:ext cx="7230794" cy="6463308"/>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CompFuel</a:t>
            </a:r>
            <a:r>
              <a:rPr lang="en-US" altLang="zh-CN" b="1"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main(String[] </a:t>
            </a:r>
            <a:r>
              <a:rPr lang="en-US" altLang="zh-CN" b="1" dirty="0" err="1">
                <a:solidFill>
                  <a:srgbClr val="6A3E3E"/>
                </a:solidFill>
                <a:latin typeface="Calibri" panose="020F0502020204030204" pitchFamily="34" charset="0"/>
              </a:rPr>
              <a:t>args</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dirty="0">
                <a:solidFill>
                  <a:srgbClr val="000000"/>
                </a:solidFill>
                <a:latin typeface="Calibri" panose="020F0502020204030204" pitchFamily="34" charset="0"/>
              </a:rPr>
              <a:t>    Vehicle </a:t>
            </a:r>
            <a:r>
              <a:rPr lang="en-US" altLang="zh-CN" dirty="0">
                <a:solidFill>
                  <a:srgbClr val="6A3E3E"/>
                </a:solidFill>
                <a:latin typeface="Calibri" panose="020F0502020204030204" pitchFamily="34" charset="0"/>
              </a:rPr>
              <a:t>minivan</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Vehicle();</a:t>
            </a:r>
          </a:p>
          <a:p>
            <a:r>
              <a:rPr lang="en-US" altLang="zh-CN" dirty="0">
                <a:solidFill>
                  <a:srgbClr val="000000"/>
                </a:solidFill>
                <a:latin typeface="Calibri" panose="020F0502020204030204" pitchFamily="34" charset="0"/>
              </a:rPr>
              <a:t>    Vehicle </a:t>
            </a:r>
            <a:r>
              <a:rPr lang="en-US" altLang="zh-CN" dirty="0">
                <a:solidFill>
                  <a:srgbClr val="6A3E3E"/>
                </a:solidFill>
                <a:latin typeface="Calibri" panose="020F0502020204030204" pitchFamily="34" charset="0"/>
              </a:rPr>
              <a:t>sportscar</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Vehicle();</a:t>
            </a:r>
          </a:p>
          <a:p>
            <a:r>
              <a:rPr lang="en-US" altLang="zh-CN" b="1" dirty="0">
                <a:solidFill>
                  <a:srgbClr val="7F0055"/>
                </a:solidFill>
                <a:latin typeface="Calibri" panose="020F0502020204030204" pitchFamily="34" charset="0"/>
              </a:rPr>
              <a:t>    double</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gallons</a:t>
            </a:r>
            <a:r>
              <a:rPr lang="en-US" altLang="zh-CN" b="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int</a:t>
            </a:r>
            <a:r>
              <a:rPr lang="en-US" altLang="zh-CN" b="1" dirty="0">
                <a:solidFill>
                  <a:srgbClr val="000000"/>
                </a:solidFill>
                <a:latin typeface="Calibri" panose="020F0502020204030204" pitchFamily="34" charset="0"/>
              </a:rPr>
              <a:t> </a:t>
            </a:r>
            <a:r>
              <a:rPr lang="en-US" altLang="zh-CN" b="1" dirty="0" err="1">
                <a:solidFill>
                  <a:srgbClr val="6A3E3E"/>
                </a:solidFill>
                <a:latin typeface="Calibri" panose="020F0502020204030204" pitchFamily="34" charset="0"/>
              </a:rPr>
              <a:t>dist</a:t>
            </a:r>
            <a:r>
              <a:rPr lang="en-US" altLang="zh-CN" b="1" dirty="0">
                <a:solidFill>
                  <a:srgbClr val="000000"/>
                </a:solidFill>
                <a:latin typeface="Calibri" panose="020F0502020204030204" pitchFamily="34" charset="0"/>
              </a:rPr>
              <a:t> = 252;</a:t>
            </a:r>
          </a:p>
          <a:p>
            <a:r>
              <a:rPr lang="en-US" altLang="zh-CN" dirty="0">
                <a:solidFill>
                  <a:srgbClr val="3F7F5F"/>
                </a:solidFill>
                <a:latin typeface="Calibri" panose="020F0502020204030204" pitchFamily="34" charset="0"/>
              </a:rPr>
              <a:t>    //assign values to fields in </a:t>
            </a:r>
            <a:r>
              <a:rPr lang="en-US" altLang="zh-CN" u="sng" dirty="0">
                <a:solidFill>
                  <a:srgbClr val="3F7F5F"/>
                </a:solidFill>
                <a:latin typeface="Calibri" panose="020F0502020204030204" pitchFamily="34" charset="0"/>
              </a:rPr>
              <a:t>minivan</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minivan</a:t>
            </a:r>
            <a:r>
              <a:rPr lang="en-US" altLang="zh-CN" dirty="0" err="1">
                <a:solidFill>
                  <a:srgbClr val="000000"/>
                </a:solidFill>
                <a:latin typeface="Calibri" panose="020F0502020204030204" pitchFamily="34" charset="0"/>
              </a:rPr>
              <a:t>.</a:t>
            </a:r>
            <a:r>
              <a:rPr lang="en-US" altLang="zh-CN" dirty="0" err="1">
                <a:solidFill>
                  <a:srgbClr val="0000C0"/>
                </a:solidFill>
                <a:latin typeface="Calibri" panose="020F0502020204030204" pitchFamily="34" charset="0"/>
              </a:rPr>
              <a:t>passengers</a:t>
            </a:r>
            <a:r>
              <a:rPr lang="en-US" altLang="zh-CN" dirty="0">
                <a:solidFill>
                  <a:srgbClr val="000000"/>
                </a:solidFill>
                <a:latin typeface="Calibri" panose="020F0502020204030204" pitchFamily="34" charset="0"/>
              </a:rPr>
              <a:t> = 7;</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minivan</a:t>
            </a:r>
            <a:r>
              <a:rPr lang="en-US" altLang="zh-CN" dirty="0" err="1">
                <a:solidFill>
                  <a:srgbClr val="000000"/>
                </a:solidFill>
                <a:latin typeface="Calibri" panose="020F0502020204030204" pitchFamily="34" charset="0"/>
              </a:rPr>
              <a:t>.</a:t>
            </a:r>
            <a:r>
              <a:rPr lang="en-US" altLang="zh-CN" dirty="0" err="1">
                <a:solidFill>
                  <a:srgbClr val="0000C0"/>
                </a:solidFill>
                <a:latin typeface="Calibri" panose="020F0502020204030204" pitchFamily="34" charset="0"/>
              </a:rPr>
              <a:t>fuelcap</a:t>
            </a:r>
            <a:r>
              <a:rPr lang="en-US" altLang="zh-CN" dirty="0">
                <a:solidFill>
                  <a:srgbClr val="000000"/>
                </a:solidFill>
                <a:latin typeface="Calibri" panose="020F0502020204030204" pitchFamily="34" charset="0"/>
              </a:rPr>
              <a:t> = 16;</a:t>
            </a:r>
          </a:p>
          <a:p>
            <a:r>
              <a:rPr lang="en-US" altLang="zh-CN" dirty="0">
                <a:solidFill>
                  <a:srgbClr val="6A3E3E"/>
                </a:solidFill>
                <a:latin typeface="Calibri" panose="020F0502020204030204" pitchFamily="34" charset="0"/>
              </a:rPr>
              <a:t>    minivan</a:t>
            </a:r>
            <a:r>
              <a:rPr lang="en-US" altLang="zh-CN" dirty="0">
                <a:solidFill>
                  <a:srgbClr val="000000"/>
                </a:solidFill>
                <a:latin typeface="Calibri" panose="020F0502020204030204" pitchFamily="34" charset="0"/>
              </a:rPr>
              <a:t>.</a:t>
            </a:r>
            <a:r>
              <a:rPr lang="en-US" altLang="zh-CN" dirty="0">
                <a:solidFill>
                  <a:srgbClr val="0000C0"/>
                </a:solidFill>
                <a:latin typeface="Calibri" panose="020F0502020204030204" pitchFamily="34" charset="0"/>
              </a:rPr>
              <a:t>mpg</a:t>
            </a:r>
            <a:r>
              <a:rPr lang="en-US" altLang="zh-CN" dirty="0">
                <a:solidFill>
                  <a:srgbClr val="000000"/>
                </a:solidFill>
                <a:latin typeface="Calibri" panose="020F0502020204030204" pitchFamily="34" charset="0"/>
              </a:rPr>
              <a:t> = 21;</a:t>
            </a:r>
          </a:p>
          <a:p>
            <a:r>
              <a:rPr lang="en-US" altLang="zh-CN" dirty="0">
                <a:solidFill>
                  <a:srgbClr val="3F7F5F"/>
                </a:solidFill>
                <a:latin typeface="Calibri" panose="020F0502020204030204" pitchFamily="34" charset="0"/>
              </a:rPr>
              <a:t>    //assign values to fields in </a:t>
            </a:r>
            <a:r>
              <a:rPr lang="en-US" altLang="zh-CN" u="sng" dirty="0">
                <a:solidFill>
                  <a:srgbClr val="3F7F5F"/>
                </a:solidFill>
                <a:latin typeface="Calibri" panose="020F0502020204030204" pitchFamily="34" charset="0"/>
              </a:rPr>
              <a:t>sportscar</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sportscar</a:t>
            </a:r>
            <a:r>
              <a:rPr lang="en-US" altLang="zh-CN" dirty="0" err="1">
                <a:solidFill>
                  <a:srgbClr val="000000"/>
                </a:solidFill>
                <a:latin typeface="Calibri" panose="020F0502020204030204" pitchFamily="34" charset="0"/>
              </a:rPr>
              <a:t>.</a:t>
            </a:r>
            <a:r>
              <a:rPr lang="en-US" altLang="zh-CN" dirty="0" err="1">
                <a:solidFill>
                  <a:srgbClr val="0000C0"/>
                </a:solidFill>
                <a:latin typeface="Calibri" panose="020F0502020204030204" pitchFamily="34" charset="0"/>
              </a:rPr>
              <a:t>passengers</a:t>
            </a:r>
            <a:r>
              <a:rPr lang="en-US" altLang="zh-CN" dirty="0">
                <a:solidFill>
                  <a:srgbClr val="000000"/>
                </a:solidFill>
                <a:latin typeface="Calibri" panose="020F0502020204030204" pitchFamily="34" charset="0"/>
              </a:rPr>
              <a:t> = 2;</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sportscar</a:t>
            </a:r>
            <a:r>
              <a:rPr lang="en-US" altLang="zh-CN" dirty="0" err="1">
                <a:solidFill>
                  <a:srgbClr val="000000"/>
                </a:solidFill>
                <a:latin typeface="Calibri" panose="020F0502020204030204" pitchFamily="34" charset="0"/>
              </a:rPr>
              <a:t>.</a:t>
            </a:r>
            <a:r>
              <a:rPr lang="en-US" altLang="zh-CN" dirty="0" err="1">
                <a:solidFill>
                  <a:srgbClr val="0000C0"/>
                </a:solidFill>
                <a:latin typeface="Calibri" panose="020F0502020204030204" pitchFamily="34" charset="0"/>
              </a:rPr>
              <a:t>fuelcap</a:t>
            </a:r>
            <a:r>
              <a:rPr lang="en-US" altLang="zh-CN" dirty="0">
                <a:solidFill>
                  <a:srgbClr val="000000"/>
                </a:solidFill>
                <a:latin typeface="Calibri" panose="020F0502020204030204" pitchFamily="34" charset="0"/>
              </a:rPr>
              <a:t> = 14;</a:t>
            </a:r>
          </a:p>
          <a:p>
            <a:r>
              <a:rPr lang="en-US" altLang="zh-CN" dirty="0">
                <a:solidFill>
                  <a:srgbClr val="6A3E3E"/>
                </a:solidFill>
                <a:latin typeface="Calibri" panose="020F0502020204030204" pitchFamily="34" charset="0"/>
              </a:rPr>
              <a:t>    sportscar</a:t>
            </a:r>
            <a:r>
              <a:rPr lang="en-US" altLang="zh-CN" dirty="0">
                <a:solidFill>
                  <a:srgbClr val="000000"/>
                </a:solidFill>
                <a:latin typeface="Calibri" panose="020F0502020204030204" pitchFamily="34" charset="0"/>
              </a:rPr>
              <a:t>.</a:t>
            </a:r>
            <a:r>
              <a:rPr lang="en-US" altLang="zh-CN" dirty="0">
                <a:solidFill>
                  <a:srgbClr val="0000C0"/>
                </a:solidFill>
                <a:latin typeface="Calibri" panose="020F0502020204030204" pitchFamily="34" charset="0"/>
              </a:rPr>
              <a:t>mpg</a:t>
            </a:r>
            <a:r>
              <a:rPr lang="en-US" altLang="zh-CN" dirty="0">
                <a:solidFill>
                  <a:srgbClr val="000000"/>
                </a:solidFill>
                <a:latin typeface="Calibri" panose="020F0502020204030204" pitchFamily="34" charset="0"/>
              </a:rPr>
              <a:t> = 12;</a:t>
            </a:r>
          </a:p>
          <a:p>
            <a:r>
              <a:rPr lang="en-US" altLang="zh-CN" dirty="0">
                <a:solidFill>
                  <a:srgbClr val="6A3E3E"/>
                </a:solidFill>
                <a:latin typeface="Calibri" panose="020F0502020204030204" pitchFamily="34" charset="0"/>
              </a:rPr>
              <a:t>    gallons</a:t>
            </a:r>
            <a:r>
              <a:rPr lang="en-US" altLang="zh-CN" dirty="0">
                <a:solidFill>
                  <a:srgbClr val="000000"/>
                </a:solidFill>
                <a:latin typeface="Calibri" panose="020F0502020204030204" pitchFamily="34" charset="0"/>
              </a:rPr>
              <a:t> = </a:t>
            </a:r>
            <a:r>
              <a:rPr lang="en-US" altLang="zh-CN" dirty="0" err="1">
                <a:solidFill>
                  <a:srgbClr val="6A3E3E"/>
                </a:solidFill>
                <a:latin typeface="Calibri" panose="020F0502020204030204" pitchFamily="34" charset="0"/>
              </a:rPr>
              <a:t>minivan</a:t>
            </a:r>
            <a:r>
              <a:rPr lang="en-US" altLang="zh-CN" dirty="0" err="1">
                <a:solidFill>
                  <a:srgbClr val="000000"/>
                </a:solidFill>
                <a:latin typeface="Calibri" panose="020F0502020204030204" pitchFamily="34" charset="0"/>
              </a:rPr>
              <a:t>.fuelneeded</a:t>
            </a:r>
            <a:r>
              <a:rPr lang="en-US" altLang="zh-CN" dirty="0">
                <a:solidFill>
                  <a:srgbClr val="000000"/>
                </a:solidFill>
                <a:latin typeface="Calibri" panose="020F0502020204030204" pitchFamily="34" charset="0"/>
              </a:rPr>
              <a:t>(</a:t>
            </a:r>
            <a:r>
              <a:rPr lang="en-US" altLang="zh-CN" dirty="0" err="1">
                <a:solidFill>
                  <a:srgbClr val="6A3E3E"/>
                </a:solidFill>
                <a:latin typeface="Calibri" panose="020F0502020204030204" pitchFamily="34" charset="0"/>
              </a:rPr>
              <a:t>dist</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"To go"</a:t>
            </a:r>
            <a:r>
              <a:rPr lang="en-US" altLang="zh-CN" b="1" dirty="0">
                <a:solidFill>
                  <a:srgbClr val="000000"/>
                </a:solidFill>
                <a:latin typeface="Calibri" panose="020F0502020204030204" pitchFamily="34" charset="0"/>
              </a:rPr>
              <a:t> + </a:t>
            </a:r>
            <a:r>
              <a:rPr lang="en-US" altLang="zh-CN" b="1" dirty="0" err="1">
                <a:solidFill>
                  <a:srgbClr val="6A3E3E"/>
                </a:solidFill>
                <a:latin typeface="Calibri" panose="020F0502020204030204" pitchFamily="34" charset="0"/>
              </a:rPr>
              <a:t>dist</a:t>
            </a:r>
            <a:r>
              <a:rPr lang="en-US" altLang="zh-CN" b="1" dirty="0">
                <a:solidFill>
                  <a:srgbClr val="000000"/>
                </a:solidFill>
                <a:latin typeface="Calibri" panose="020F0502020204030204" pitchFamily="34" charset="0"/>
              </a:rPr>
              <a:t> + </a:t>
            </a:r>
            <a:r>
              <a:rPr lang="en-US" altLang="zh-CN" b="1" dirty="0">
                <a:solidFill>
                  <a:srgbClr val="2A00FF"/>
                </a:solidFill>
                <a:latin typeface="Calibri" panose="020F0502020204030204" pitchFamily="34" charset="0"/>
              </a:rPr>
              <a:t>" miles minivan needs "</a:t>
            </a:r>
            <a:r>
              <a:rPr lang="en-US" altLang="zh-CN" b="1" dirty="0">
                <a:solidFill>
                  <a:srgbClr val="000000"/>
                </a:solidFill>
                <a:latin typeface="Calibri" panose="020F0502020204030204" pitchFamily="34" charset="0"/>
              </a:rPr>
              <a:t> + </a:t>
            </a:r>
          </a:p>
          <a:p>
            <a:r>
              <a:rPr lang="en-US" altLang="zh-CN" dirty="0">
                <a:solidFill>
                  <a:srgbClr val="000000"/>
                </a:solidFill>
                <a:latin typeface="Calibri" panose="020F0502020204030204" pitchFamily="34" charset="0"/>
              </a:rPr>
              <a:t>                                   </a:t>
            </a:r>
            <a:r>
              <a:rPr lang="en-US" altLang="zh-CN" dirty="0">
                <a:solidFill>
                  <a:srgbClr val="6A3E3E"/>
                </a:solidFill>
                <a:latin typeface="Calibri" panose="020F0502020204030204" pitchFamily="34" charset="0"/>
              </a:rPr>
              <a:t>gallons</a:t>
            </a:r>
            <a:r>
              <a:rPr lang="en-US" altLang="zh-CN" dirty="0">
                <a:solidFill>
                  <a:srgbClr val="000000"/>
                </a:solidFill>
                <a:latin typeface="Calibri" panose="020F0502020204030204" pitchFamily="34" charset="0"/>
              </a:rPr>
              <a:t> + </a:t>
            </a:r>
            <a:r>
              <a:rPr lang="en-US" altLang="zh-CN" dirty="0">
                <a:solidFill>
                  <a:srgbClr val="2A00FF"/>
                </a:solidFill>
                <a:latin typeface="Calibri" panose="020F0502020204030204" pitchFamily="34" charset="0"/>
              </a:rPr>
              <a:t>" gallons of fuel."</a:t>
            </a:r>
            <a:r>
              <a:rPr lang="en-US" altLang="zh-CN"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gallons</a:t>
            </a:r>
            <a:r>
              <a:rPr lang="en-US" altLang="zh-CN" dirty="0">
                <a:solidFill>
                  <a:srgbClr val="000000"/>
                </a:solidFill>
                <a:latin typeface="Calibri" panose="020F0502020204030204" pitchFamily="34" charset="0"/>
              </a:rPr>
              <a:t> = </a:t>
            </a:r>
            <a:r>
              <a:rPr lang="en-US" altLang="zh-CN" dirty="0" err="1">
                <a:solidFill>
                  <a:srgbClr val="6A3E3E"/>
                </a:solidFill>
                <a:latin typeface="Calibri" panose="020F0502020204030204" pitchFamily="34" charset="0"/>
              </a:rPr>
              <a:t>sportscar</a:t>
            </a:r>
            <a:r>
              <a:rPr lang="en-US" altLang="zh-CN" dirty="0" err="1">
                <a:solidFill>
                  <a:srgbClr val="000000"/>
                </a:solidFill>
                <a:latin typeface="Calibri" panose="020F0502020204030204" pitchFamily="34" charset="0"/>
              </a:rPr>
              <a:t>.fuelneeded</a:t>
            </a:r>
            <a:r>
              <a:rPr lang="en-US" altLang="zh-CN" dirty="0">
                <a:solidFill>
                  <a:srgbClr val="000000"/>
                </a:solidFill>
                <a:latin typeface="Calibri" panose="020F0502020204030204" pitchFamily="34" charset="0"/>
              </a:rPr>
              <a:t>(</a:t>
            </a:r>
            <a:r>
              <a:rPr lang="en-US" altLang="zh-CN" dirty="0" err="1">
                <a:solidFill>
                  <a:srgbClr val="6A3E3E"/>
                </a:solidFill>
                <a:latin typeface="Calibri" panose="020F0502020204030204" pitchFamily="34" charset="0"/>
              </a:rPr>
              <a:t>dist</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"To go"</a:t>
            </a:r>
            <a:r>
              <a:rPr lang="en-US" altLang="zh-CN" b="1" dirty="0">
                <a:solidFill>
                  <a:srgbClr val="000000"/>
                </a:solidFill>
                <a:latin typeface="Calibri" panose="020F0502020204030204" pitchFamily="34" charset="0"/>
              </a:rPr>
              <a:t> + </a:t>
            </a:r>
            <a:r>
              <a:rPr lang="en-US" altLang="zh-CN" b="1" dirty="0" err="1">
                <a:solidFill>
                  <a:srgbClr val="6A3E3E"/>
                </a:solidFill>
                <a:latin typeface="Calibri" panose="020F0502020204030204" pitchFamily="34" charset="0"/>
              </a:rPr>
              <a:t>dist</a:t>
            </a:r>
            <a:r>
              <a:rPr lang="en-US" altLang="zh-CN" b="1" dirty="0">
                <a:solidFill>
                  <a:srgbClr val="000000"/>
                </a:solidFill>
                <a:latin typeface="Calibri" panose="020F0502020204030204" pitchFamily="34" charset="0"/>
              </a:rPr>
              <a:t> + </a:t>
            </a:r>
            <a:r>
              <a:rPr lang="en-US" altLang="zh-CN" b="1" dirty="0">
                <a:solidFill>
                  <a:srgbClr val="2A00FF"/>
                </a:solidFill>
                <a:latin typeface="Calibri" panose="020F0502020204030204" pitchFamily="34" charset="0"/>
              </a:rPr>
              <a:t>" miles sportscar needs "</a:t>
            </a:r>
            <a:r>
              <a:rPr lang="en-US" altLang="zh-CN" b="1" dirty="0">
                <a:solidFill>
                  <a:srgbClr val="000000"/>
                </a:solidFill>
                <a:latin typeface="Calibri" panose="020F0502020204030204" pitchFamily="34" charset="0"/>
              </a:rPr>
              <a:t> + </a:t>
            </a:r>
          </a:p>
          <a:p>
            <a:r>
              <a:rPr lang="en-US" altLang="zh-CN" dirty="0">
                <a:solidFill>
                  <a:srgbClr val="000000"/>
                </a:solidFill>
                <a:latin typeface="Calibri" panose="020F0502020204030204" pitchFamily="34" charset="0"/>
              </a:rPr>
              <a:t>                                   </a:t>
            </a:r>
            <a:r>
              <a:rPr lang="en-US" altLang="zh-CN" dirty="0">
                <a:solidFill>
                  <a:srgbClr val="6A3E3E"/>
                </a:solidFill>
                <a:latin typeface="Calibri" panose="020F0502020204030204" pitchFamily="34" charset="0"/>
              </a:rPr>
              <a:t>gallons</a:t>
            </a:r>
            <a:r>
              <a:rPr lang="en-US" altLang="zh-CN" dirty="0">
                <a:solidFill>
                  <a:srgbClr val="000000"/>
                </a:solidFill>
                <a:latin typeface="Calibri" panose="020F0502020204030204" pitchFamily="34" charset="0"/>
              </a:rPr>
              <a:t> + </a:t>
            </a:r>
            <a:r>
              <a:rPr lang="en-US" altLang="zh-CN" dirty="0">
                <a:solidFill>
                  <a:srgbClr val="2A00FF"/>
                </a:solidFill>
                <a:latin typeface="Calibri" panose="020F0502020204030204" pitchFamily="34" charset="0"/>
              </a:rPr>
              <a:t>" gallons of fuel."</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Tree>
    <p:extLst>
      <p:ext uri="{BB962C8B-B14F-4D97-AF65-F5344CB8AC3E}">
        <p14:creationId xmlns:p14="http://schemas.microsoft.com/office/powerpoint/2010/main" val="3411491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6AA9CB-B19E-4116-858E-D06336EE2651}"/>
              </a:ext>
            </a:extLst>
          </p:cNvPr>
          <p:cNvSpPr>
            <a:spLocks noGrp="1"/>
          </p:cNvSpPr>
          <p:nvPr>
            <p:ph type="title"/>
          </p:nvPr>
        </p:nvSpPr>
        <p:spPr/>
        <p:txBody>
          <a:bodyPr/>
          <a:lstStyle/>
          <a:p>
            <a:r>
              <a:rPr lang="en-US" altLang="zh-CN" b="1" dirty="0"/>
              <a:t>Class Fundamentals</a:t>
            </a:r>
            <a:endParaRPr lang="zh-CN" altLang="en-US" b="1" dirty="0"/>
          </a:p>
        </p:txBody>
      </p:sp>
      <p:sp>
        <p:nvSpPr>
          <p:cNvPr id="3" name="内容占位符 2">
            <a:extLst>
              <a:ext uri="{FF2B5EF4-FFF2-40B4-BE49-F238E27FC236}">
                <a16:creationId xmlns:a16="http://schemas.microsoft.com/office/drawing/2014/main" id="{26CE3714-FB96-47FF-A8EB-6E8A07AFFF2A}"/>
              </a:ext>
            </a:extLst>
          </p:cNvPr>
          <p:cNvSpPr>
            <a:spLocks noGrp="1"/>
          </p:cNvSpPr>
          <p:nvPr>
            <p:ph idx="1"/>
          </p:nvPr>
        </p:nvSpPr>
        <p:spPr/>
        <p:txBody>
          <a:bodyPr/>
          <a:lstStyle/>
          <a:p>
            <a:r>
              <a:rPr lang="en-US" altLang="zh-CN" dirty="0"/>
              <a:t>A class is a template that defines the form of an object. It specifies both the data and the code that will operate on that data.</a:t>
            </a:r>
          </a:p>
          <a:p>
            <a:r>
              <a:rPr lang="en-US" altLang="zh-CN" dirty="0"/>
              <a:t>Objects are </a:t>
            </a:r>
            <a:r>
              <a:rPr lang="en-US" altLang="zh-CN" i="1" dirty="0"/>
              <a:t>instances </a:t>
            </a:r>
            <a:r>
              <a:rPr lang="en-US" altLang="zh-CN" dirty="0"/>
              <a:t>of a class. Thus, a class is essentially a set of plans that specify how to build an object.</a:t>
            </a:r>
          </a:p>
          <a:p>
            <a:r>
              <a:rPr lang="en-US" altLang="zh-CN" dirty="0"/>
              <a:t>Methods and variables that constitute a class are called </a:t>
            </a:r>
            <a:r>
              <a:rPr lang="en-US" altLang="zh-CN" b="1" dirty="0"/>
              <a:t>members</a:t>
            </a:r>
            <a:r>
              <a:rPr lang="en-US" altLang="zh-CN" i="1" dirty="0"/>
              <a:t> </a:t>
            </a:r>
            <a:r>
              <a:rPr lang="en-US" altLang="zh-CN" dirty="0"/>
              <a:t>of the class. The data members are also referred to as </a:t>
            </a:r>
            <a:r>
              <a:rPr lang="en-US" altLang="zh-CN" b="1" dirty="0"/>
              <a:t>instance variables(</a:t>
            </a:r>
            <a:r>
              <a:rPr lang="zh-CN" altLang="en-US" b="1" dirty="0"/>
              <a:t>实例变量</a:t>
            </a:r>
            <a:r>
              <a:rPr lang="en-US" altLang="zh-CN" b="1" dirty="0"/>
              <a:t>)</a:t>
            </a:r>
            <a:r>
              <a:rPr lang="en-US" altLang="zh-CN" dirty="0"/>
              <a:t>.</a:t>
            </a:r>
            <a:endParaRPr lang="zh-CN" altLang="en-US" dirty="0"/>
          </a:p>
        </p:txBody>
      </p:sp>
    </p:spTree>
    <p:extLst>
      <p:ext uri="{BB962C8B-B14F-4D97-AF65-F5344CB8AC3E}">
        <p14:creationId xmlns:p14="http://schemas.microsoft.com/office/powerpoint/2010/main" val="1949302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67CAE1-0FD5-46EB-8D53-085249F7E41C}"/>
              </a:ext>
            </a:extLst>
          </p:cNvPr>
          <p:cNvSpPr>
            <a:spLocks noGrp="1"/>
          </p:cNvSpPr>
          <p:nvPr>
            <p:ph type="title"/>
          </p:nvPr>
        </p:nvSpPr>
        <p:spPr/>
        <p:txBody>
          <a:bodyPr/>
          <a:lstStyle/>
          <a:p>
            <a:r>
              <a:rPr lang="en-US" altLang="zh-CN" b="1" dirty="0"/>
              <a:t>Constructors</a:t>
            </a:r>
            <a:r>
              <a:rPr lang="zh-CN" altLang="en-US" b="1" dirty="0"/>
              <a:t>（构造方法）</a:t>
            </a:r>
          </a:p>
        </p:txBody>
      </p:sp>
      <p:sp>
        <p:nvSpPr>
          <p:cNvPr id="3" name="内容占位符 2">
            <a:extLst>
              <a:ext uri="{FF2B5EF4-FFF2-40B4-BE49-F238E27FC236}">
                <a16:creationId xmlns:a16="http://schemas.microsoft.com/office/drawing/2014/main" id="{157655EB-A1ED-43D5-9AC4-7A43342EC810}"/>
              </a:ext>
            </a:extLst>
          </p:cNvPr>
          <p:cNvSpPr>
            <a:spLocks noGrp="1"/>
          </p:cNvSpPr>
          <p:nvPr>
            <p:ph idx="1"/>
          </p:nvPr>
        </p:nvSpPr>
        <p:spPr/>
        <p:txBody>
          <a:bodyPr/>
          <a:lstStyle/>
          <a:p>
            <a:r>
              <a:rPr lang="en-US" altLang="zh-CN" dirty="0"/>
              <a:t>A </a:t>
            </a:r>
            <a:r>
              <a:rPr lang="en-US" altLang="zh-CN" i="1" dirty="0"/>
              <a:t>constructor </a:t>
            </a:r>
            <a:r>
              <a:rPr lang="en-US" altLang="zh-CN" dirty="0"/>
              <a:t>initializes an object when it is created. </a:t>
            </a:r>
          </a:p>
          <a:p>
            <a:r>
              <a:rPr lang="en-US" altLang="zh-CN" dirty="0"/>
              <a:t>It has the same name as its class and is syntactically similar to a method. </a:t>
            </a:r>
          </a:p>
          <a:p>
            <a:r>
              <a:rPr lang="en-US" altLang="zh-CN" dirty="0"/>
              <a:t>However, constructors have no explicit return type.</a:t>
            </a:r>
          </a:p>
          <a:p>
            <a:r>
              <a:rPr lang="en-US" altLang="zh-CN" dirty="0"/>
              <a:t>All classes have constructors, whether you define one or not, because Java automatically provides a default constructor.</a:t>
            </a:r>
          </a:p>
          <a:p>
            <a:r>
              <a:rPr lang="en-US" altLang="zh-CN" dirty="0"/>
              <a:t>Non-initialized member variables have their default values,</a:t>
            </a:r>
            <a:endParaRPr lang="zh-CN" altLang="en-US" dirty="0"/>
          </a:p>
        </p:txBody>
      </p:sp>
    </p:spTree>
    <p:extLst>
      <p:ext uri="{BB962C8B-B14F-4D97-AF65-F5344CB8AC3E}">
        <p14:creationId xmlns:p14="http://schemas.microsoft.com/office/powerpoint/2010/main" val="35226797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5E8EFF-EC5B-4B63-9EC8-7FBF222E41CC}"/>
              </a:ext>
            </a:extLst>
          </p:cNvPr>
          <p:cNvSpPr>
            <a:spLocks noGrp="1"/>
          </p:cNvSpPr>
          <p:nvPr>
            <p:ph type="title"/>
          </p:nvPr>
        </p:nvSpPr>
        <p:spPr/>
        <p:txBody>
          <a:bodyPr/>
          <a:lstStyle/>
          <a:p>
            <a:r>
              <a:rPr lang="en-US" altLang="zh-CN" b="1" dirty="0"/>
              <a:t>Constructor Demo</a:t>
            </a:r>
            <a:endParaRPr lang="zh-CN" altLang="en-US" b="1" dirty="0"/>
          </a:p>
        </p:txBody>
      </p:sp>
      <p:sp>
        <p:nvSpPr>
          <p:cNvPr id="4" name="矩形 3">
            <a:extLst>
              <a:ext uri="{FF2B5EF4-FFF2-40B4-BE49-F238E27FC236}">
                <a16:creationId xmlns:a16="http://schemas.microsoft.com/office/drawing/2014/main" id="{C8AB2E1C-4F8B-48A5-A6D4-F309D01D7828}"/>
              </a:ext>
            </a:extLst>
          </p:cNvPr>
          <p:cNvSpPr/>
          <p:nvPr/>
        </p:nvSpPr>
        <p:spPr>
          <a:xfrm>
            <a:off x="2067952" y="1447800"/>
            <a:ext cx="4079630" cy="1754326"/>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MyClass</a:t>
            </a:r>
            <a:r>
              <a:rPr lang="en-US" altLang="zh-CN" b="1"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int</a:t>
            </a:r>
            <a:r>
              <a:rPr lang="en-US" altLang="zh-CN" b="1" dirty="0">
                <a:solidFill>
                  <a:srgbClr val="000000"/>
                </a:solidFill>
                <a:latin typeface="Calibri" panose="020F0502020204030204" pitchFamily="34" charset="0"/>
              </a:rPr>
              <a:t> </a:t>
            </a:r>
            <a:r>
              <a:rPr lang="en-US" altLang="zh-CN" b="1" dirty="0">
                <a:solidFill>
                  <a:srgbClr val="0000C0"/>
                </a:solidFill>
                <a:latin typeface="Calibri" panose="020F0502020204030204" pitchFamily="34" charset="0"/>
              </a:rPr>
              <a:t>x</a:t>
            </a:r>
            <a:r>
              <a:rPr lang="en-US" altLang="zh-CN" b="1" dirty="0">
                <a:solidFill>
                  <a:srgbClr val="000000"/>
                </a:solidFill>
                <a:latin typeface="Calibri" panose="020F0502020204030204" pitchFamily="34" charset="0"/>
              </a:rPr>
              <a:t>;</a:t>
            </a:r>
            <a:endParaRPr lang="zh-CN" altLang="en-US" dirty="0">
              <a:latin typeface="Calibri" panose="020F0502020204030204" pitchFamily="34" charset="0"/>
            </a:endParaRP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MyClass</a:t>
            </a:r>
            <a:r>
              <a:rPr lang="en-US" altLang="zh-CN"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x</a:t>
            </a:r>
            <a:r>
              <a:rPr lang="en-US" altLang="zh-CN" dirty="0">
                <a:solidFill>
                  <a:srgbClr val="000000"/>
                </a:solidFill>
                <a:latin typeface="Calibri" panose="020F0502020204030204" pitchFamily="34" charset="0"/>
              </a:rPr>
              <a:t> = 10;</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
        <p:nvSpPr>
          <p:cNvPr id="5" name="矩形 4">
            <a:extLst>
              <a:ext uri="{FF2B5EF4-FFF2-40B4-BE49-F238E27FC236}">
                <a16:creationId xmlns:a16="http://schemas.microsoft.com/office/drawing/2014/main" id="{EDCFBE06-0015-4192-B39A-AB391ECC562F}"/>
              </a:ext>
            </a:extLst>
          </p:cNvPr>
          <p:cNvSpPr/>
          <p:nvPr/>
        </p:nvSpPr>
        <p:spPr>
          <a:xfrm>
            <a:off x="2067952" y="3655875"/>
            <a:ext cx="5430128" cy="2862322"/>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ConsDemo</a:t>
            </a:r>
            <a:r>
              <a:rPr lang="en-US" altLang="zh-CN" b="1" dirty="0">
                <a:solidFill>
                  <a:srgbClr val="000000"/>
                </a:solidFill>
                <a:latin typeface="Calibri" panose="020F0502020204030204" pitchFamily="34" charset="0"/>
              </a:rPr>
              <a:t> {</a:t>
            </a:r>
          </a:p>
          <a:p>
            <a:endParaRPr lang="zh-CN" altLang="en-US" dirty="0">
              <a:latin typeface="Calibri" panose="020F0502020204030204" pitchFamily="34" charset="0"/>
            </a:endParaRP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main(String[] </a:t>
            </a:r>
            <a:r>
              <a:rPr lang="en-US" altLang="zh-CN" b="1" dirty="0" err="1">
                <a:solidFill>
                  <a:srgbClr val="6A3E3E"/>
                </a:solidFill>
                <a:latin typeface="Calibri" panose="020F0502020204030204" pitchFamily="34" charset="0"/>
              </a:rPr>
              <a:t>args</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MyClass</a:t>
            </a:r>
            <a:r>
              <a:rPr lang="en-US" altLang="zh-CN" dirty="0">
                <a:solidFill>
                  <a:srgbClr val="000000"/>
                </a:solidFill>
                <a:latin typeface="Calibri" panose="020F0502020204030204" pitchFamily="34" charset="0"/>
              </a:rPr>
              <a:t> </a:t>
            </a:r>
            <a:r>
              <a:rPr lang="en-US" altLang="zh-CN" dirty="0">
                <a:solidFill>
                  <a:srgbClr val="6A3E3E"/>
                </a:solidFill>
                <a:latin typeface="Calibri" panose="020F0502020204030204" pitchFamily="34" charset="0"/>
              </a:rPr>
              <a:t>t1</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MyClass</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MyClass</a:t>
            </a:r>
            <a:r>
              <a:rPr lang="en-US" altLang="zh-CN" dirty="0">
                <a:solidFill>
                  <a:srgbClr val="000000"/>
                </a:solidFill>
                <a:latin typeface="Calibri" panose="020F0502020204030204" pitchFamily="34" charset="0"/>
              </a:rPr>
              <a:t> </a:t>
            </a:r>
            <a:r>
              <a:rPr lang="en-US" altLang="zh-CN" dirty="0">
                <a:solidFill>
                  <a:srgbClr val="6A3E3E"/>
                </a:solidFill>
                <a:latin typeface="Calibri" panose="020F0502020204030204" pitchFamily="34" charset="0"/>
              </a:rPr>
              <a:t>t2</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MyClass</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6A3E3E"/>
                </a:solidFill>
                <a:latin typeface="Calibri" panose="020F0502020204030204" pitchFamily="34" charset="0"/>
              </a:rPr>
              <a:t>t1</a:t>
            </a:r>
            <a:r>
              <a:rPr lang="en-US" altLang="zh-CN" b="1" dirty="0">
                <a:solidFill>
                  <a:srgbClr val="000000"/>
                </a:solidFill>
                <a:latin typeface="Calibri" panose="020F0502020204030204" pitchFamily="34" charset="0"/>
              </a:rPr>
              <a:t>.</a:t>
            </a:r>
            <a:r>
              <a:rPr lang="en-US" altLang="zh-CN" b="1" dirty="0">
                <a:solidFill>
                  <a:srgbClr val="0000C0"/>
                </a:solidFill>
                <a:latin typeface="Calibri" panose="020F0502020204030204" pitchFamily="34" charset="0"/>
              </a:rPr>
              <a:t>x</a:t>
            </a:r>
            <a:r>
              <a:rPr lang="en-US" altLang="zh-CN" b="1" dirty="0">
                <a:solidFill>
                  <a:srgbClr val="000000"/>
                </a:solidFill>
                <a:latin typeface="Calibri" panose="020F0502020204030204" pitchFamily="34" charset="0"/>
              </a:rPr>
              <a:t> + </a:t>
            </a:r>
            <a:r>
              <a:rPr lang="en-US" altLang="zh-CN" b="1" dirty="0">
                <a:solidFill>
                  <a:srgbClr val="2A00FF"/>
                </a:solidFill>
                <a:latin typeface="Calibri" panose="020F0502020204030204" pitchFamily="34" charset="0"/>
              </a:rPr>
              <a:t>" "</a:t>
            </a:r>
            <a:r>
              <a:rPr lang="en-US" altLang="zh-CN" b="1" dirty="0">
                <a:solidFill>
                  <a:srgbClr val="000000"/>
                </a:solidFill>
                <a:latin typeface="Calibri" panose="020F0502020204030204" pitchFamily="34" charset="0"/>
              </a:rPr>
              <a:t> + </a:t>
            </a:r>
            <a:r>
              <a:rPr lang="en-US" altLang="zh-CN" b="1" dirty="0">
                <a:solidFill>
                  <a:srgbClr val="6A3E3E"/>
                </a:solidFill>
                <a:latin typeface="Calibri" panose="020F0502020204030204" pitchFamily="34" charset="0"/>
              </a:rPr>
              <a:t>t2</a:t>
            </a:r>
            <a:r>
              <a:rPr lang="en-US" altLang="zh-CN" b="1" dirty="0">
                <a:solidFill>
                  <a:srgbClr val="000000"/>
                </a:solidFill>
                <a:latin typeface="Calibri" panose="020F0502020204030204" pitchFamily="34" charset="0"/>
              </a:rPr>
              <a:t>.</a:t>
            </a:r>
            <a:r>
              <a:rPr lang="en-US" altLang="zh-CN" b="1" dirty="0">
                <a:solidFill>
                  <a:srgbClr val="0000C0"/>
                </a:solidFill>
                <a:latin typeface="Calibri" panose="020F0502020204030204" pitchFamily="34" charset="0"/>
              </a:rPr>
              <a:t>x</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endParaRPr lang="zh-CN" altLang="en-US" dirty="0">
              <a:latin typeface="Calibri" panose="020F0502020204030204" pitchFamily="34" charset="0"/>
            </a:endParaRPr>
          </a:p>
          <a:p>
            <a:r>
              <a:rPr lang="en-US" altLang="zh-CN" dirty="0">
                <a:solidFill>
                  <a:srgbClr val="000000"/>
                </a:solidFill>
                <a:latin typeface="Calibri" panose="020F0502020204030204" pitchFamily="34" charset="0"/>
              </a:rPr>
              <a:t>}</a:t>
            </a:r>
            <a:endParaRPr lang="zh-CN" altLang="en-US" dirty="0"/>
          </a:p>
        </p:txBody>
      </p:sp>
      <p:pic>
        <p:nvPicPr>
          <p:cNvPr id="6" name="图片 5">
            <a:extLst>
              <a:ext uri="{FF2B5EF4-FFF2-40B4-BE49-F238E27FC236}">
                <a16:creationId xmlns:a16="http://schemas.microsoft.com/office/drawing/2014/main" id="{45806DB1-A49C-442E-A1FE-1FE2C8C100A6}"/>
              </a:ext>
            </a:extLst>
          </p:cNvPr>
          <p:cNvPicPr>
            <a:picLocks noChangeAspect="1"/>
          </p:cNvPicPr>
          <p:nvPr/>
        </p:nvPicPr>
        <p:blipFill>
          <a:blip r:embed="rId2"/>
          <a:stretch>
            <a:fillRect/>
          </a:stretch>
        </p:blipFill>
        <p:spPr>
          <a:xfrm>
            <a:off x="6147582" y="2822393"/>
            <a:ext cx="2292075" cy="833482"/>
          </a:xfrm>
          <a:prstGeom prst="rect">
            <a:avLst/>
          </a:prstGeom>
        </p:spPr>
      </p:pic>
    </p:spTree>
    <p:extLst>
      <p:ext uri="{BB962C8B-B14F-4D97-AF65-F5344CB8AC3E}">
        <p14:creationId xmlns:p14="http://schemas.microsoft.com/office/powerpoint/2010/main" val="37465945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5FA30B-9FDE-4DB9-B381-81AB1B91BEBF}"/>
              </a:ext>
            </a:extLst>
          </p:cNvPr>
          <p:cNvSpPr>
            <a:spLocks noGrp="1"/>
          </p:cNvSpPr>
          <p:nvPr>
            <p:ph type="title"/>
          </p:nvPr>
        </p:nvSpPr>
        <p:spPr/>
        <p:txBody>
          <a:bodyPr/>
          <a:lstStyle/>
          <a:p>
            <a:r>
              <a:rPr lang="en-US" altLang="zh-CN" b="1" dirty="0"/>
              <a:t>A Parameterized Constructor Demo</a:t>
            </a:r>
            <a:endParaRPr lang="zh-CN" altLang="en-US" b="1" dirty="0"/>
          </a:p>
        </p:txBody>
      </p:sp>
      <p:sp>
        <p:nvSpPr>
          <p:cNvPr id="4" name="矩形 3">
            <a:extLst>
              <a:ext uri="{FF2B5EF4-FFF2-40B4-BE49-F238E27FC236}">
                <a16:creationId xmlns:a16="http://schemas.microsoft.com/office/drawing/2014/main" id="{5BC46196-A887-41C6-AF28-B6B1DE1C632A}"/>
              </a:ext>
            </a:extLst>
          </p:cNvPr>
          <p:cNvSpPr/>
          <p:nvPr/>
        </p:nvSpPr>
        <p:spPr>
          <a:xfrm>
            <a:off x="2173459" y="1674674"/>
            <a:ext cx="4572000" cy="1754326"/>
          </a:xfrm>
          <a:prstGeom prst="rect">
            <a:avLst/>
          </a:prstGeom>
        </p:spPr>
        <p:txBody>
          <a:bodyPr>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MyClass</a:t>
            </a:r>
            <a:r>
              <a:rPr lang="en-US" altLang="zh-CN" b="1"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int</a:t>
            </a:r>
            <a:r>
              <a:rPr lang="en-US" altLang="zh-CN" b="1" dirty="0">
                <a:solidFill>
                  <a:srgbClr val="000000"/>
                </a:solidFill>
                <a:latin typeface="Calibri" panose="020F0502020204030204" pitchFamily="34" charset="0"/>
              </a:rPr>
              <a:t> </a:t>
            </a:r>
            <a:r>
              <a:rPr lang="en-US" altLang="zh-CN" b="1" dirty="0">
                <a:solidFill>
                  <a:srgbClr val="0000C0"/>
                </a:solidFill>
                <a:latin typeface="Calibri" panose="020F0502020204030204" pitchFamily="34" charset="0"/>
              </a:rPr>
              <a:t>x</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MyClass</a:t>
            </a:r>
            <a:r>
              <a:rPr lang="en-US" altLang="zh-CN"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int</a:t>
            </a:r>
            <a:r>
              <a:rPr lang="en-US" altLang="zh-CN" b="1" dirty="0">
                <a:solidFill>
                  <a:srgbClr val="000000"/>
                </a:solidFill>
                <a:latin typeface="Calibri" panose="020F0502020204030204" pitchFamily="34" charset="0"/>
              </a:rPr>
              <a:t> </a:t>
            </a:r>
            <a:r>
              <a:rPr lang="en-US" altLang="zh-CN" b="1" dirty="0" err="1">
                <a:solidFill>
                  <a:srgbClr val="6A3E3E"/>
                </a:solidFill>
                <a:latin typeface="Calibri" panose="020F0502020204030204" pitchFamily="34" charset="0"/>
              </a:rPr>
              <a:t>i</a:t>
            </a:r>
            <a:r>
              <a:rPr lang="en-US" altLang="zh-CN" b="1"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x</a:t>
            </a:r>
            <a:r>
              <a:rPr lang="en-US" altLang="zh-CN" dirty="0">
                <a:solidFill>
                  <a:srgbClr val="000000"/>
                </a:solidFill>
                <a:latin typeface="Calibri" panose="020F0502020204030204" pitchFamily="34" charset="0"/>
              </a:rPr>
              <a:t> = </a:t>
            </a:r>
            <a:r>
              <a:rPr lang="en-US" altLang="zh-CN" dirty="0" err="1">
                <a:solidFill>
                  <a:srgbClr val="6A3E3E"/>
                </a:solidFill>
                <a:latin typeface="Calibri" panose="020F0502020204030204" pitchFamily="34" charset="0"/>
              </a:rPr>
              <a:t>i</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
        <p:nvSpPr>
          <p:cNvPr id="5" name="矩形 4">
            <a:extLst>
              <a:ext uri="{FF2B5EF4-FFF2-40B4-BE49-F238E27FC236}">
                <a16:creationId xmlns:a16="http://schemas.microsoft.com/office/drawing/2014/main" id="{CF21A20A-BFFC-4776-AD8D-2AA9295B9520}"/>
              </a:ext>
            </a:extLst>
          </p:cNvPr>
          <p:cNvSpPr/>
          <p:nvPr/>
        </p:nvSpPr>
        <p:spPr>
          <a:xfrm>
            <a:off x="2173459" y="3655874"/>
            <a:ext cx="4572000" cy="2308324"/>
          </a:xfrm>
          <a:prstGeom prst="rect">
            <a:avLst/>
          </a:prstGeom>
        </p:spPr>
        <p:txBody>
          <a:bodyPr>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ParmConsDemo</a:t>
            </a:r>
            <a:r>
              <a:rPr lang="en-US" altLang="zh-CN" b="1"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main(String[] </a:t>
            </a:r>
            <a:r>
              <a:rPr lang="en-US" altLang="zh-CN" b="1" dirty="0" err="1">
                <a:solidFill>
                  <a:srgbClr val="6A3E3E"/>
                </a:solidFill>
                <a:latin typeface="Calibri" panose="020F0502020204030204" pitchFamily="34" charset="0"/>
              </a:rPr>
              <a:t>args</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MyClass</a:t>
            </a:r>
            <a:r>
              <a:rPr lang="en-US" altLang="zh-CN" dirty="0">
                <a:solidFill>
                  <a:srgbClr val="000000"/>
                </a:solidFill>
                <a:latin typeface="Calibri" panose="020F0502020204030204" pitchFamily="34" charset="0"/>
              </a:rPr>
              <a:t> </a:t>
            </a:r>
            <a:r>
              <a:rPr lang="en-US" altLang="zh-CN" dirty="0">
                <a:solidFill>
                  <a:srgbClr val="6A3E3E"/>
                </a:solidFill>
                <a:latin typeface="Calibri" panose="020F0502020204030204" pitchFamily="34" charset="0"/>
              </a:rPr>
              <a:t>t1</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MyClass</a:t>
            </a:r>
            <a:r>
              <a:rPr lang="en-US" altLang="zh-CN" b="1" dirty="0">
                <a:solidFill>
                  <a:srgbClr val="000000"/>
                </a:solidFill>
                <a:latin typeface="Calibri" panose="020F0502020204030204" pitchFamily="34" charset="0"/>
              </a:rPr>
              <a:t>(10);</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MyClass</a:t>
            </a:r>
            <a:r>
              <a:rPr lang="en-US" altLang="zh-CN" dirty="0">
                <a:solidFill>
                  <a:srgbClr val="000000"/>
                </a:solidFill>
                <a:latin typeface="Calibri" panose="020F0502020204030204" pitchFamily="34" charset="0"/>
              </a:rPr>
              <a:t> </a:t>
            </a:r>
            <a:r>
              <a:rPr lang="en-US" altLang="zh-CN" dirty="0">
                <a:solidFill>
                  <a:srgbClr val="6A3E3E"/>
                </a:solidFill>
                <a:latin typeface="Calibri" panose="020F0502020204030204" pitchFamily="34" charset="0"/>
              </a:rPr>
              <a:t>t2</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MyClass</a:t>
            </a:r>
            <a:r>
              <a:rPr lang="en-US" altLang="zh-CN" b="1" dirty="0">
                <a:solidFill>
                  <a:srgbClr val="000000"/>
                </a:solidFill>
                <a:latin typeface="Calibri" panose="020F0502020204030204" pitchFamily="34" charset="0"/>
              </a:rPr>
              <a:t>(88);</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6A3E3E"/>
                </a:solidFill>
                <a:latin typeface="Calibri" panose="020F0502020204030204" pitchFamily="34" charset="0"/>
              </a:rPr>
              <a:t>t1</a:t>
            </a:r>
            <a:r>
              <a:rPr lang="en-US" altLang="zh-CN" b="1" dirty="0">
                <a:solidFill>
                  <a:srgbClr val="000000"/>
                </a:solidFill>
                <a:latin typeface="Calibri" panose="020F0502020204030204" pitchFamily="34" charset="0"/>
              </a:rPr>
              <a:t>.</a:t>
            </a:r>
            <a:r>
              <a:rPr lang="en-US" altLang="zh-CN" b="1" dirty="0">
                <a:solidFill>
                  <a:srgbClr val="0000C0"/>
                </a:solidFill>
                <a:latin typeface="Calibri" panose="020F0502020204030204" pitchFamily="34" charset="0"/>
              </a:rPr>
              <a:t>x</a:t>
            </a:r>
            <a:r>
              <a:rPr lang="en-US" altLang="zh-CN" b="1" dirty="0">
                <a:solidFill>
                  <a:srgbClr val="000000"/>
                </a:solidFill>
                <a:latin typeface="Calibri" panose="020F0502020204030204" pitchFamily="34" charset="0"/>
              </a:rPr>
              <a:t> + </a:t>
            </a:r>
            <a:r>
              <a:rPr lang="en-US" altLang="zh-CN" b="1" dirty="0">
                <a:solidFill>
                  <a:srgbClr val="2A00FF"/>
                </a:solidFill>
                <a:latin typeface="Calibri" panose="020F0502020204030204" pitchFamily="34" charset="0"/>
              </a:rPr>
              <a:t>" "</a:t>
            </a:r>
            <a:r>
              <a:rPr lang="en-US" altLang="zh-CN" b="1" dirty="0">
                <a:solidFill>
                  <a:srgbClr val="000000"/>
                </a:solidFill>
                <a:latin typeface="Calibri" panose="020F0502020204030204" pitchFamily="34" charset="0"/>
              </a:rPr>
              <a:t> + </a:t>
            </a:r>
            <a:r>
              <a:rPr lang="en-US" altLang="zh-CN" b="1" dirty="0">
                <a:solidFill>
                  <a:srgbClr val="6A3E3E"/>
                </a:solidFill>
                <a:latin typeface="Calibri" panose="020F0502020204030204" pitchFamily="34" charset="0"/>
              </a:rPr>
              <a:t>t2</a:t>
            </a:r>
            <a:r>
              <a:rPr lang="en-US" altLang="zh-CN" b="1" dirty="0">
                <a:solidFill>
                  <a:srgbClr val="000000"/>
                </a:solidFill>
                <a:latin typeface="Calibri" panose="020F0502020204030204" pitchFamily="34" charset="0"/>
              </a:rPr>
              <a:t>.</a:t>
            </a:r>
            <a:r>
              <a:rPr lang="en-US" altLang="zh-CN" b="1" dirty="0">
                <a:solidFill>
                  <a:srgbClr val="0000C0"/>
                </a:solidFill>
                <a:latin typeface="Calibri" panose="020F0502020204030204" pitchFamily="34" charset="0"/>
              </a:rPr>
              <a:t>x</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pic>
        <p:nvPicPr>
          <p:cNvPr id="6" name="图片 5">
            <a:extLst>
              <a:ext uri="{FF2B5EF4-FFF2-40B4-BE49-F238E27FC236}">
                <a16:creationId xmlns:a16="http://schemas.microsoft.com/office/drawing/2014/main" id="{2BCFF71C-54CE-4C5C-BDA5-867B985F00E9}"/>
              </a:ext>
            </a:extLst>
          </p:cNvPr>
          <p:cNvPicPr>
            <a:picLocks noChangeAspect="1"/>
          </p:cNvPicPr>
          <p:nvPr/>
        </p:nvPicPr>
        <p:blipFill>
          <a:blip r:embed="rId2"/>
          <a:stretch>
            <a:fillRect/>
          </a:stretch>
        </p:blipFill>
        <p:spPr>
          <a:xfrm>
            <a:off x="5980064" y="2355398"/>
            <a:ext cx="2278663" cy="1073602"/>
          </a:xfrm>
          <a:prstGeom prst="rect">
            <a:avLst/>
          </a:prstGeom>
        </p:spPr>
      </p:pic>
    </p:spTree>
    <p:extLst>
      <p:ext uri="{BB962C8B-B14F-4D97-AF65-F5344CB8AC3E}">
        <p14:creationId xmlns:p14="http://schemas.microsoft.com/office/powerpoint/2010/main" val="33464838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2DEA83-370F-40E3-B492-F13A44E79AB4}"/>
              </a:ext>
            </a:extLst>
          </p:cNvPr>
          <p:cNvSpPr>
            <a:spLocks noGrp="1"/>
          </p:cNvSpPr>
          <p:nvPr>
            <p:ph type="title"/>
          </p:nvPr>
        </p:nvSpPr>
        <p:spPr/>
        <p:txBody>
          <a:bodyPr/>
          <a:lstStyle/>
          <a:p>
            <a:r>
              <a:rPr lang="en-US" altLang="zh-CN" b="1" dirty="0"/>
              <a:t>Adding a Constructor to the Vehicle Class</a:t>
            </a:r>
            <a:endParaRPr lang="zh-CN" altLang="en-US" b="1" dirty="0"/>
          </a:p>
        </p:txBody>
      </p:sp>
      <p:sp>
        <p:nvSpPr>
          <p:cNvPr id="4" name="矩形 3">
            <a:extLst>
              <a:ext uri="{FF2B5EF4-FFF2-40B4-BE49-F238E27FC236}">
                <a16:creationId xmlns:a16="http://schemas.microsoft.com/office/drawing/2014/main" id="{A8E1BFFB-F4D9-4325-BE71-DB0CEEE2A2CA}"/>
              </a:ext>
            </a:extLst>
          </p:cNvPr>
          <p:cNvSpPr/>
          <p:nvPr/>
        </p:nvSpPr>
        <p:spPr>
          <a:xfrm>
            <a:off x="1659988" y="1447800"/>
            <a:ext cx="6035039" cy="5355312"/>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Vehicle {</a:t>
            </a:r>
          </a:p>
          <a:p>
            <a:r>
              <a:rPr lang="en-US" altLang="zh-CN" b="1" dirty="0">
                <a:solidFill>
                  <a:srgbClr val="7F0055"/>
                </a:solidFill>
                <a:latin typeface="Calibri" panose="020F0502020204030204" pitchFamily="34" charset="0"/>
              </a:rPr>
              <a:t>  int</a:t>
            </a:r>
            <a:r>
              <a:rPr lang="en-US" altLang="zh-CN" b="1" dirty="0">
                <a:solidFill>
                  <a:srgbClr val="000000"/>
                </a:solidFill>
                <a:latin typeface="Calibri" panose="020F0502020204030204" pitchFamily="34" charset="0"/>
              </a:rPr>
              <a:t> </a:t>
            </a:r>
            <a:r>
              <a:rPr lang="en-US" altLang="zh-CN" b="1" dirty="0">
                <a:solidFill>
                  <a:srgbClr val="0000C0"/>
                </a:solidFill>
                <a:latin typeface="Calibri" panose="020F0502020204030204" pitchFamily="34" charset="0"/>
              </a:rPr>
              <a:t>passengers</a:t>
            </a:r>
            <a:r>
              <a:rPr lang="en-US" altLang="zh-CN" b="1" dirty="0">
                <a:solidFill>
                  <a:srgbClr val="000000"/>
                </a:solidFill>
                <a:latin typeface="Calibri" panose="020F0502020204030204" pitchFamily="34" charset="0"/>
              </a:rPr>
              <a:t>; </a:t>
            </a:r>
            <a:r>
              <a:rPr lang="en-US" altLang="zh-CN" b="1" dirty="0">
                <a:solidFill>
                  <a:srgbClr val="3F7F5F"/>
                </a:solidFill>
                <a:latin typeface="Calibri" panose="020F0502020204030204" pitchFamily="34" charset="0"/>
              </a:rPr>
              <a:t>//number of passengers</a:t>
            </a:r>
          </a:p>
          <a:p>
            <a:r>
              <a:rPr lang="en-US" altLang="zh-CN" b="1" dirty="0">
                <a:solidFill>
                  <a:srgbClr val="7F0055"/>
                </a:solidFill>
                <a:latin typeface="Calibri" panose="020F0502020204030204" pitchFamily="34" charset="0"/>
              </a:rPr>
              <a:t>  int</a:t>
            </a:r>
            <a:r>
              <a:rPr lang="en-US" altLang="zh-CN" b="1" dirty="0">
                <a:solidFill>
                  <a:srgbClr val="000000"/>
                </a:solidFill>
                <a:latin typeface="Calibri" panose="020F0502020204030204" pitchFamily="34" charset="0"/>
              </a:rPr>
              <a:t> </a:t>
            </a:r>
            <a:r>
              <a:rPr lang="en-US" altLang="zh-CN" b="1" dirty="0" err="1">
                <a:solidFill>
                  <a:srgbClr val="0000C0"/>
                </a:solidFill>
                <a:latin typeface="Calibri" panose="020F0502020204030204" pitchFamily="34" charset="0"/>
              </a:rPr>
              <a:t>fuelcap</a:t>
            </a:r>
            <a:r>
              <a:rPr lang="en-US" altLang="zh-CN" b="1" dirty="0">
                <a:solidFill>
                  <a:srgbClr val="000000"/>
                </a:solidFill>
                <a:latin typeface="Calibri" panose="020F0502020204030204" pitchFamily="34" charset="0"/>
              </a:rPr>
              <a:t>; </a:t>
            </a:r>
            <a:r>
              <a:rPr lang="en-US" altLang="zh-CN" b="1" dirty="0">
                <a:solidFill>
                  <a:srgbClr val="3F7F5F"/>
                </a:solidFill>
                <a:latin typeface="Calibri" panose="020F0502020204030204" pitchFamily="34" charset="0"/>
              </a:rPr>
              <a:t>//fuel capacity in gallons</a:t>
            </a:r>
          </a:p>
          <a:p>
            <a:r>
              <a:rPr lang="en-US" altLang="zh-CN" b="1" dirty="0">
                <a:solidFill>
                  <a:srgbClr val="7F0055"/>
                </a:solidFill>
                <a:latin typeface="Calibri" panose="020F0502020204030204" pitchFamily="34" charset="0"/>
              </a:rPr>
              <a:t>  int</a:t>
            </a:r>
            <a:r>
              <a:rPr lang="en-US" altLang="zh-CN" b="1" dirty="0">
                <a:solidFill>
                  <a:srgbClr val="000000"/>
                </a:solidFill>
                <a:latin typeface="Calibri" panose="020F0502020204030204" pitchFamily="34" charset="0"/>
              </a:rPr>
              <a:t> </a:t>
            </a:r>
            <a:r>
              <a:rPr lang="en-US" altLang="zh-CN" b="1" dirty="0">
                <a:solidFill>
                  <a:srgbClr val="0000C0"/>
                </a:solidFill>
                <a:latin typeface="Calibri" panose="020F0502020204030204" pitchFamily="34" charset="0"/>
              </a:rPr>
              <a:t>mpg</a:t>
            </a:r>
            <a:r>
              <a:rPr lang="en-US" altLang="zh-CN" b="1" dirty="0">
                <a:solidFill>
                  <a:srgbClr val="000000"/>
                </a:solidFill>
                <a:latin typeface="Calibri" panose="020F0502020204030204" pitchFamily="34" charset="0"/>
              </a:rPr>
              <a:t>;  </a:t>
            </a:r>
            <a:r>
              <a:rPr lang="en-US" altLang="zh-CN" b="1" dirty="0">
                <a:solidFill>
                  <a:srgbClr val="3F7F5F"/>
                </a:solidFill>
                <a:latin typeface="Calibri" panose="020F0502020204030204" pitchFamily="34" charset="0"/>
              </a:rPr>
              <a:t>//fuel consumption in miles per gallon</a:t>
            </a:r>
          </a:p>
          <a:p>
            <a:r>
              <a:rPr lang="en-US" altLang="zh-CN" dirty="0">
                <a:solidFill>
                  <a:srgbClr val="3F7F5F"/>
                </a:solidFill>
                <a:latin typeface="Calibri" panose="020F0502020204030204" pitchFamily="34" charset="0"/>
              </a:rPr>
              <a:t>  //This is a constructor for Vehicle.</a:t>
            </a:r>
          </a:p>
          <a:p>
            <a:r>
              <a:rPr lang="en-US" altLang="zh-CN" dirty="0">
                <a:solidFill>
                  <a:srgbClr val="000000"/>
                </a:solidFill>
                <a:latin typeface="Calibri" panose="020F0502020204030204" pitchFamily="34" charset="0"/>
              </a:rPr>
              <a:t>  Vehicle(</a:t>
            </a:r>
            <a:r>
              <a:rPr lang="en-US" altLang="zh-CN" b="1" dirty="0">
                <a:solidFill>
                  <a:srgbClr val="7F0055"/>
                </a:solidFill>
                <a:latin typeface="Calibri" panose="020F0502020204030204" pitchFamily="34" charset="0"/>
              </a:rPr>
              <a:t>int</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p</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int</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f</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int</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m</a:t>
            </a:r>
            <a:r>
              <a:rPr lang="en-US" altLang="zh-CN" b="1"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passengers</a:t>
            </a:r>
            <a:r>
              <a:rPr lang="en-US" altLang="zh-CN" dirty="0">
                <a:solidFill>
                  <a:srgbClr val="000000"/>
                </a:solidFill>
                <a:latin typeface="Calibri" panose="020F0502020204030204" pitchFamily="34" charset="0"/>
              </a:rPr>
              <a:t> = </a:t>
            </a:r>
            <a:r>
              <a:rPr lang="en-US" altLang="zh-CN" dirty="0">
                <a:solidFill>
                  <a:srgbClr val="6A3E3E"/>
                </a:solidFill>
                <a:latin typeface="Calibri" panose="020F0502020204030204" pitchFamily="34" charset="0"/>
              </a:rPr>
              <a:t>p</a:t>
            </a:r>
            <a:r>
              <a:rPr lang="en-US" altLang="zh-CN"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fuelcap</a:t>
            </a:r>
            <a:r>
              <a:rPr lang="en-US" altLang="zh-CN" dirty="0">
                <a:solidFill>
                  <a:srgbClr val="000000"/>
                </a:solidFill>
                <a:latin typeface="Calibri" panose="020F0502020204030204" pitchFamily="34" charset="0"/>
              </a:rPr>
              <a:t> = </a:t>
            </a:r>
            <a:r>
              <a:rPr lang="en-US" altLang="zh-CN" dirty="0">
                <a:solidFill>
                  <a:srgbClr val="6A3E3E"/>
                </a:solidFill>
                <a:latin typeface="Calibri" panose="020F0502020204030204" pitchFamily="34" charset="0"/>
              </a:rPr>
              <a:t>f</a:t>
            </a:r>
            <a:r>
              <a:rPr lang="en-US" altLang="zh-CN"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mpg</a:t>
            </a:r>
            <a:r>
              <a:rPr lang="en-US" altLang="zh-CN" dirty="0">
                <a:solidFill>
                  <a:srgbClr val="000000"/>
                </a:solidFill>
                <a:latin typeface="Calibri" panose="020F0502020204030204" pitchFamily="34" charset="0"/>
              </a:rPr>
              <a:t> = </a:t>
            </a:r>
            <a:r>
              <a:rPr lang="en-US" altLang="zh-CN" dirty="0">
                <a:solidFill>
                  <a:srgbClr val="6A3E3E"/>
                </a:solidFill>
                <a:latin typeface="Calibri" panose="020F0502020204030204" pitchFamily="34" charset="0"/>
              </a:rPr>
              <a:t>m</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//Return the range</a:t>
            </a:r>
          </a:p>
          <a:p>
            <a:r>
              <a:rPr lang="en-US" altLang="zh-CN" b="1" dirty="0">
                <a:solidFill>
                  <a:srgbClr val="7F0055"/>
                </a:solidFill>
                <a:latin typeface="Calibri" panose="020F0502020204030204" pitchFamily="34" charset="0"/>
              </a:rPr>
              <a:t>  int</a:t>
            </a:r>
            <a:r>
              <a:rPr lang="en-US" altLang="zh-CN" b="1" dirty="0">
                <a:solidFill>
                  <a:srgbClr val="000000"/>
                </a:solidFill>
                <a:latin typeface="Calibri" panose="020F0502020204030204" pitchFamily="34" charset="0"/>
              </a:rPr>
              <a:t> range() {</a:t>
            </a:r>
          </a:p>
          <a:p>
            <a:r>
              <a:rPr lang="en-US" altLang="zh-CN" b="1" dirty="0">
                <a:solidFill>
                  <a:srgbClr val="7F0055"/>
                </a:solidFill>
                <a:latin typeface="Calibri" panose="020F0502020204030204" pitchFamily="34" charset="0"/>
              </a:rPr>
              <a:t>    return</a:t>
            </a:r>
            <a:r>
              <a:rPr lang="en-US" altLang="zh-CN" b="1" dirty="0">
                <a:solidFill>
                  <a:srgbClr val="000000"/>
                </a:solidFill>
                <a:latin typeface="Calibri" panose="020F0502020204030204" pitchFamily="34" charset="0"/>
              </a:rPr>
              <a:t> </a:t>
            </a:r>
            <a:r>
              <a:rPr lang="en-US" altLang="zh-CN" b="1" dirty="0" err="1">
                <a:solidFill>
                  <a:srgbClr val="0000C0"/>
                </a:solidFill>
                <a:latin typeface="Calibri" panose="020F0502020204030204" pitchFamily="34" charset="0"/>
              </a:rPr>
              <a:t>fuelcap</a:t>
            </a:r>
            <a:r>
              <a:rPr lang="en-US" altLang="zh-CN" b="1" dirty="0">
                <a:solidFill>
                  <a:srgbClr val="000000"/>
                </a:solidFill>
                <a:latin typeface="Calibri" panose="020F0502020204030204" pitchFamily="34" charset="0"/>
              </a:rPr>
              <a:t> * </a:t>
            </a:r>
            <a:r>
              <a:rPr lang="en-US" altLang="zh-CN" b="1" dirty="0">
                <a:solidFill>
                  <a:srgbClr val="0000C0"/>
                </a:solidFill>
                <a:latin typeface="Calibri" panose="020F0502020204030204" pitchFamily="34" charset="0"/>
              </a:rPr>
              <a:t>mpg</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//Compute fuel needed for a given distance</a:t>
            </a:r>
          </a:p>
          <a:p>
            <a:r>
              <a:rPr lang="en-US" altLang="zh-CN" b="1" dirty="0">
                <a:solidFill>
                  <a:srgbClr val="7F0055"/>
                </a:solidFill>
                <a:latin typeface="Calibri" panose="020F0502020204030204" pitchFamily="34" charset="0"/>
              </a:rPr>
              <a:t>  double</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fuelneeded</a:t>
            </a:r>
            <a:r>
              <a:rPr lang="en-US" altLang="zh-CN" b="1"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int</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miles</a:t>
            </a:r>
            <a:r>
              <a:rPr lang="en-US" altLang="zh-CN" b="1"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return</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double</a:t>
            </a:r>
            <a:r>
              <a:rPr lang="en-US" altLang="zh-CN" b="1" dirty="0">
                <a:solidFill>
                  <a:srgbClr val="000000"/>
                </a:solidFill>
                <a:latin typeface="Calibri" panose="020F0502020204030204" pitchFamily="34" charset="0"/>
              </a:rPr>
              <a:t>)</a:t>
            </a:r>
            <a:r>
              <a:rPr lang="en-US" altLang="zh-CN" b="1" dirty="0">
                <a:solidFill>
                  <a:srgbClr val="6A3E3E"/>
                </a:solidFill>
                <a:latin typeface="Calibri" panose="020F0502020204030204" pitchFamily="34" charset="0"/>
              </a:rPr>
              <a:t>miles</a:t>
            </a:r>
            <a:r>
              <a:rPr lang="en-US" altLang="zh-CN" b="1" dirty="0">
                <a:solidFill>
                  <a:srgbClr val="000000"/>
                </a:solidFill>
                <a:latin typeface="Calibri" panose="020F0502020204030204" pitchFamily="34" charset="0"/>
              </a:rPr>
              <a:t> / </a:t>
            </a:r>
            <a:r>
              <a:rPr lang="en-US" altLang="zh-CN" b="1" dirty="0">
                <a:solidFill>
                  <a:srgbClr val="0000C0"/>
                </a:solidFill>
                <a:latin typeface="Calibri" panose="020F0502020204030204" pitchFamily="34" charset="0"/>
              </a:rPr>
              <a:t>mpg</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Tree>
    <p:extLst>
      <p:ext uri="{BB962C8B-B14F-4D97-AF65-F5344CB8AC3E}">
        <p14:creationId xmlns:p14="http://schemas.microsoft.com/office/powerpoint/2010/main" val="6625429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3DFCBBF-0A27-47C6-9364-569E0D4C9518}"/>
              </a:ext>
            </a:extLst>
          </p:cNvPr>
          <p:cNvSpPr/>
          <p:nvPr/>
        </p:nvSpPr>
        <p:spPr>
          <a:xfrm>
            <a:off x="1266093" y="889844"/>
            <a:ext cx="6471138" cy="4524315"/>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VehConsDemo</a:t>
            </a:r>
            <a:r>
              <a:rPr lang="en-US" altLang="zh-CN" b="1"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main(String[] </a:t>
            </a:r>
            <a:r>
              <a:rPr lang="en-US" altLang="zh-CN" b="1" dirty="0" err="1">
                <a:solidFill>
                  <a:srgbClr val="6A3E3E"/>
                </a:solidFill>
                <a:latin typeface="Calibri" panose="020F0502020204030204" pitchFamily="34" charset="0"/>
              </a:rPr>
              <a:t>args</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dirty="0">
                <a:solidFill>
                  <a:srgbClr val="3F7F5F"/>
                </a:solidFill>
                <a:latin typeface="Calibri" panose="020F0502020204030204" pitchFamily="34" charset="0"/>
              </a:rPr>
              <a:t>    //construct complete vehicles</a:t>
            </a:r>
          </a:p>
          <a:p>
            <a:r>
              <a:rPr lang="en-US" altLang="zh-CN" dirty="0">
                <a:solidFill>
                  <a:srgbClr val="000000"/>
                </a:solidFill>
                <a:latin typeface="Calibri" panose="020F0502020204030204" pitchFamily="34" charset="0"/>
              </a:rPr>
              <a:t>    Vehicle </a:t>
            </a:r>
            <a:r>
              <a:rPr lang="en-US" altLang="zh-CN" dirty="0">
                <a:solidFill>
                  <a:srgbClr val="6A3E3E"/>
                </a:solidFill>
                <a:latin typeface="Calibri" panose="020F0502020204030204" pitchFamily="34" charset="0"/>
              </a:rPr>
              <a:t>minivan</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Vehicle(7,16,21);</a:t>
            </a:r>
          </a:p>
          <a:p>
            <a:r>
              <a:rPr lang="en-US" altLang="zh-CN" dirty="0">
                <a:solidFill>
                  <a:srgbClr val="000000"/>
                </a:solidFill>
                <a:latin typeface="Calibri" panose="020F0502020204030204" pitchFamily="34" charset="0"/>
              </a:rPr>
              <a:t>    Vehicle </a:t>
            </a:r>
            <a:r>
              <a:rPr lang="en-US" altLang="zh-CN" dirty="0">
                <a:solidFill>
                  <a:srgbClr val="6A3E3E"/>
                </a:solidFill>
                <a:latin typeface="Calibri" panose="020F0502020204030204" pitchFamily="34" charset="0"/>
              </a:rPr>
              <a:t>sportscar</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Vehicle(2,14,12);</a:t>
            </a:r>
          </a:p>
          <a:p>
            <a:r>
              <a:rPr lang="en-US" altLang="zh-CN" b="1" dirty="0">
                <a:solidFill>
                  <a:srgbClr val="7F0055"/>
                </a:solidFill>
                <a:latin typeface="Calibri" panose="020F0502020204030204" pitchFamily="34" charset="0"/>
              </a:rPr>
              <a:t>    double</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gallons</a:t>
            </a:r>
            <a:r>
              <a:rPr lang="en-US" altLang="zh-CN" b="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int</a:t>
            </a:r>
            <a:r>
              <a:rPr lang="en-US" altLang="zh-CN" b="1" dirty="0">
                <a:solidFill>
                  <a:srgbClr val="000000"/>
                </a:solidFill>
                <a:latin typeface="Calibri" panose="020F0502020204030204" pitchFamily="34" charset="0"/>
              </a:rPr>
              <a:t> </a:t>
            </a:r>
            <a:r>
              <a:rPr lang="en-US" altLang="zh-CN" b="1" dirty="0" err="1">
                <a:solidFill>
                  <a:srgbClr val="6A3E3E"/>
                </a:solidFill>
                <a:latin typeface="Calibri" panose="020F0502020204030204" pitchFamily="34" charset="0"/>
              </a:rPr>
              <a:t>dist</a:t>
            </a:r>
            <a:r>
              <a:rPr lang="en-US" altLang="zh-CN" b="1" dirty="0">
                <a:solidFill>
                  <a:srgbClr val="000000"/>
                </a:solidFill>
                <a:latin typeface="Calibri" panose="020F0502020204030204" pitchFamily="34" charset="0"/>
              </a:rPr>
              <a:t> = 252;</a:t>
            </a:r>
          </a:p>
          <a:p>
            <a:r>
              <a:rPr lang="en-US" altLang="zh-CN" dirty="0">
                <a:solidFill>
                  <a:srgbClr val="6A3E3E"/>
                </a:solidFill>
                <a:latin typeface="Calibri" panose="020F0502020204030204" pitchFamily="34" charset="0"/>
              </a:rPr>
              <a:t>    gallons</a:t>
            </a:r>
            <a:r>
              <a:rPr lang="en-US" altLang="zh-CN" dirty="0">
                <a:solidFill>
                  <a:srgbClr val="000000"/>
                </a:solidFill>
                <a:latin typeface="Calibri" panose="020F0502020204030204" pitchFamily="34" charset="0"/>
              </a:rPr>
              <a:t> = </a:t>
            </a:r>
            <a:r>
              <a:rPr lang="en-US" altLang="zh-CN" dirty="0" err="1">
                <a:solidFill>
                  <a:srgbClr val="6A3E3E"/>
                </a:solidFill>
                <a:latin typeface="Calibri" panose="020F0502020204030204" pitchFamily="34" charset="0"/>
              </a:rPr>
              <a:t>minivan</a:t>
            </a:r>
            <a:r>
              <a:rPr lang="en-US" altLang="zh-CN" dirty="0" err="1">
                <a:solidFill>
                  <a:srgbClr val="000000"/>
                </a:solidFill>
                <a:latin typeface="Calibri" panose="020F0502020204030204" pitchFamily="34" charset="0"/>
              </a:rPr>
              <a:t>.fuelneeded</a:t>
            </a:r>
            <a:r>
              <a:rPr lang="en-US" altLang="zh-CN" dirty="0">
                <a:solidFill>
                  <a:srgbClr val="000000"/>
                </a:solidFill>
                <a:latin typeface="Calibri" panose="020F0502020204030204" pitchFamily="34" charset="0"/>
              </a:rPr>
              <a:t>(</a:t>
            </a:r>
            <a:r>
              <a:rPr lang="en-US" altLang="zh-CN" dirty="0" err="1">
                <a:solidFill>
                  <a:srgbClr val="6A3E3E"/>
                </a:solidFill>
                <a:latin typeface="Calibri" panose="020F0502020204030204" pitchFamily="34" charset="0"/>
              </a:rPr>
              <a:t>dist</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"To go"</a:t>
            </a:r>
            <a:r>
              <a:rPr lang="en-US" altLang="zh-CN" b="1" dirty="0">
                <a:solidFill>
                  <a:srgbClr val="000000"/>
                </a:solidFill>
                <a:latin typeface="Calibri" panose="020F0502020204030204" pitchFamily="34" charset="0"/>
              </a:rPr>
              <a:t> + </a:t>
            </a:r>
            <a:r>
              <a:rPr lang="en-US" altLang="zh-CN" b="1" dirty="0" err="1">
                <a:solidFill>
                  <a:srgbClr val="6A3E3E"/>
                </a:solidFill>
                <a:latin typeface="Calibri" panose="020F0502020204030204" pitchFamily="34" charset="0"/>
              </a:rPr>
              <a:t>dist</a:t>
            </a:r>
            <a:r>
              <a:rPr lang="en-US" altLang="zh-CN" b="1" dirty="0">
                <a:solidFill>
                  <a:srgbClr val="000000"/>
                </a:solidFill>
                <a:latin typeface="Calibri" panose="020F0502020204030204" pitchFamily="34" charset="0"/>
              </a:rPr>
              <a:t> + </a:t>
            </a:r>
            <a:r>
              <a:rPr lang="en-US" altLang="zh-CN" b="1" dirty="0">
                <a:solidFill>
                  <a:srgbClr val="2A00FF"/>
                </a:solidFill>
                <a:latin typeface="Calibri" panose="020F0502020204030204" pitchFamily="34" charset="0"/>
              </a:rPr>
              <a:t>" miles minivan needs "</a:t>
            </a:r>
            <a:r>
              <a:rPr lang="en-US" altLang="zh-CN" b="1" dirty="0">
                <a:solidFill>
                  <a:srgbClr val="000000"/>
                </a:solidFill>
                <a:latin typeface="Calibri" panose="020F0502020204030204" pitchFamily="34" charset="0"/>
              </a:rPr>
              <a:t> + </a:t>
            </a:r>
          </a:p>
          <a:p>
            <a:r>
              <a:rPr lang="en-US" altLang="zh-CN" dirty="0">
                <a:solidFill>
                  <a:srgbClr val="000000"/>
                </a:solidFill>
                <a:latin typeface="Calibri" panose="020F0502020204030204" pitchFamily="34" charset="0"/>
              </a:rPr>
              <a:t>                                   </a:t>
            </a:r>
            <a:r>
              <a:rPr lang="en-US" altLang="zh-CN" dirty="0">
                <a:solidFill>
                  <a:srgbClr val="6A3E3E"/>
                </a:solidFill>
                <a:latin typeface="Calibri" panose="020F0502020204030204" pitchFamily="34" charset="0"/>
              </a:rPr>
              <a:t>gallons</a:t>
            </a:r>
            <a:r>
              <a:rPr lang="en-US" altLang="zh-CN" dirty="0">
                <a:solidFill>
                  <a:srgbClr val="000000"/>
                </a:solidFill>
                <a:latin typeface="Calibri" panose="020F0502020204030204" pitchFamily="34" charset="0"/>
              </a:rPr>
              <a:t> + </a:t>
            </a:r>
            <a:r>
              <a:rPr lang="en-US" altLang="zh-CN" dirty="0">
                <a:solidFill>
                  <a:srgbClr val="2A00FF"/>
                </a:solidFill>
                <a:latin typeface="Calibri" panose="020F0502020204030204" pitchFamily="34" charset="0"/>
              </a:rPr>
              <a:t>" gallons of fuel."</a:t>
            </a:r>
            <a:r>
              <a:rPr lang="en-US" altLang="zh-CN"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gallons</a:t>
            </a:r>
            <a:r>
              <a:rPr lang="en-US" altLang="zh-CN" dirty="0">
                <a:solidFill>
                  <a:srgbClr val="000000"/>
                </a:solidFill>
                <a:latin typeface="Calibri" panose="020F0502020204030204" pitchFamily="34" charset="0"/>
              </a:rPr>
              <a:t> = </a:t>
            </a:r>
            <a:r>
              <a:rPr lang="en-US" altLang="zh-CN" dirty="0" err="1">
                <a:solidFill>
                  <a:srgbClr val="6A3E3E"/>
                </a:solidFill>
                <a:latin typeface="Calibri" panose="020F0502020204030204" pitchFamily="34" charset="0"/>
              </a:rPr>
              <a:t>sportscar</a:t>
            </a:r>
            <a:r>
              <a:rPr lang="en-US" altLang="zh-CN" dirty="0" err="1">
                <a:solidFill>
                  <a:srgbClr val="000000"/>
                </a:solidFill>
                <a:latin typeface="Calibri" panose="020F0502020204030204" pitchFamily="34" charset="0"/>
              </a:rPr>
              <a:t>.fuelneeded</a:t>
            </a:r>
            <a:r>
              <a:rPr lang="en-US" altLang="zh-CN" dirty="0">
                <a:solidFill>
                  <a:srgbClr val="000000"/>
                </a:solidFill>
                <a:latin typeface="Calibri" panose="020F0502020204030204" pitchFamily="34" charset="0"/>
              </a:rPr>
              <a:t>(</a:t>
            </a:r>
            <a:r>
              <a:rPr lang="en-US" altLang="zh-CN" dirty="0" err="1">
                <a:solidFill>
                  <a:srgbClr val="6A3E3E"/>
                </a:solidFill>
                <a:latin typeface="Calibri" panose="020F0502020204030204" pitchFamily="34" charset="0"/>
              </a:rPr>
              <a:t>dist</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"To go"</a:t>
            </a:r>
            <a:r>
              <a:rPr lang="en-US" altLang="zh-CN" b="1" dirty="0">
                <a:solidFill>
                  <a:srgbClr val="000000"/>
                </a:solidFill>
                <a:latin typeface="Calibri" panose="020F0502020204030204" pitchFamily="34" charset="0"/>
              </a:rPr>
              <a:t> + </a:t>
            </a:r>
            <a:r>
              <a:rPr lang="en-US" altLang="zh-CN" b="1" dirty="0" err="1">
                <a:solidFill>
                  <a:srgbClr val="6A3E3E"/>
                </a:solidFill>
                <a:latin typeface="Calibri" panose="020F0502020204030204" pitchFamily="34" charset="0"/>
              </a:rPr>
              <a:t>dist</a:t>
            </a:r>
            <a:r>
              <a:rPr lang="en-US" altLang="zh-CN" b="1" dirty="0">
                <a:solidFill>
                  <a:srgbClr val="000000"/>
                </a:solidFill>
                <a:latin typeface="Calibri" panose="020F0502020204030204" pitchFamily="34" charset="0"/>
              </a:rPr>
              <a:t> + </a:t>
            </a:r>
            <a:r>
              <a:rPr lang="en-US" altLang="zh-CN" b="1" dirty="0">
                <a:solidFill>
                  <a:srgbClr val="2A00FF"/>
                </a:solidFill>
                <a:latin typeface="Calibri" panose="020F0502020204030204" pitchFamily="34" charset="0"/>
              </a:rPr>
              <a:t>" miles sportscar needs "</a:t>
            </a:r>
            <a:r>
              <a:rPr lang="en-US" altLang="zh-CN" b="1" dirty="0">
                <a:solidFill>
                  <a:srgbClr val="000000"/>
                </a:solidFill>
                <a:latin typeface="Calibri" panose="020F0502020204030204" pitchFamily="34" charset="0"/>
              </a:rPr>
              <a:t> + </a:t>
            </a:r>
          </a:p>
          <a:p>
            <a:r>
              <a:rPr lang="en-US" altLang="zh-CN" dirty="0">
                <a:solidFill>
                  <a:srgbClr val="000000"/>
                </a:solidFill>
                <a:latin typeface="Calibri" panose="020F0502020204030204" pitchFamily="34" charset="0"/>
              </a:rPr>
              <a:t>                                   </a:t>
            </a:r>
            <a:r>
              <a:rPr lang="en-US" altLang="zh-CN" dirty="0">
                <a:solidFill>
                  <a:srgbClr val="6A3E3E"/>
                </a:solidFill>
                <a:latin typeface="Calibri" panose="020F0502020204030204" pitchFamily="34" charset="0"/>
              </a:rPr>
              <a:t>gallons</a:t>
            </a:r>
            <a:r>
              <a:rPr lang="en-US" altLang="zh-CN" dirty="0">
                <a:solidFill>
                  <a:srgbClr val="000000"/>
                </a:solidFill>
                <a:latin typeface="Calibri" panose="020F0502020204030204" pitchFamily="34" charset="0"/>
              </a:rPr>
              <a:t> + </a:t>
            </a:r>
            <a:r>
              <a:rPr lang="en-US" altLang="zh-CN" dirty="0">
                <a:solidFill>
                  <a:srgbClr val="2A00FF"/>
                </a:solidFill>
                <a:latin typeface="Calibri" panose="020F0502020204030204" pitchFamily="34" charset="0"/>
              </a:rPr>
              <a:t>" gallons of fuel."</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Tree>
    <p:extLst>
      <p:ext uri="{BB962C8B-B14F-4D97-AF65-F5344CB8AC3E}">
        <p14:creationId xmlns:p14="http://schemas.microsoft.com/office/powerpoint/2010/main" val="23967198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907D6F-5AE7-47BC-91E2-AC4871C2C3B9}"/>
              </a:ext>
            </a:extLst>
          </p:cNvPr>
          <p:cNvSpPr>
            <a:spLocks noGrp="1"/>
          </p:cNvSpPr>
          <p:nvPr>
            <p:ph type="title"/>
          </p:nvPr>
        </p:nvSpPr>
        <p:spPr/>
        <p:txBody>
          <a:bodyPr/>
          <a:lstStyle/>
          <a:p>
            <a:r>
              <a:rPr lang="en-US" altLang="zh-CN" b="1" dirty="0"/>
              <a:t>Garbage Collection</a:t>
            </a:r>
            <a:endParaRPr lang="zh-CN" altLang="en-US" b="1" dirty="0"/>
          </a:p>
        </p:txBody>
      </p:sp>
      <p:sp>
        <p:nvSpPr>
          <p:cNvPr id="3" name="内容占位符 2">
            <a:extLst>
              <a:ext uri="{FF2B5EF4-FFF2-40B4-BE49-F238E27FC236}">
                <a16:creationId xmlns:a16="http://schemas.microsoft.com/office/drawing/2014/main" id="{9B70A96A-03C2-4E6D-B9DD-B425A4B17DCC}"/>
              </a:ext>
            </a:extLst>
          </p:cNvPr>
          <p:cNvSpPr>
            <a:spLocks noGrp="1"/>
          </p:cNvSpPr>
          <p:nvPr>
            <p:ph idx="1"/>
          </p:nvPr>
        </p:nvSpPr>
        <p:spPr/>
        <p:txBody>
          <a:bodyPr/>
          <a:lstStyle/>
          <a:p>
            <a:r>
              <a:rPr lang="en-US" altLang="zh-CN" dirty="0"/>
              <a:t>Java’s garbage collection system reclaims objects automatically—occurring transparently, behind the scenes, without any programmer intervention. </a:t>
            </a:r>
          </a:p>
          <a:p>
            <a:r>
              <a:rPr lang="en-US" altLang="zh-CN" dirty="0"/>
              <a:t>It works like this: When no references to an object exist, that object is assumed to be no longer needed, and the memory occupied by the object is released. This recycled memory can then be used for a subsequent allocation.</a:t>
            </a:r>
            <a:endParaRPr lang="zh-CN" altLang="en-US" dirty="0"/>
          </a:p>
        </p:txBody>
      </p:sp>
    </p:spTree>
    <p:extLst>
      <p:ext uri="{BB962C8B-B14F-4D97-AF65-F5344CB8AC3E}">
        <p14:creationId xmlns:p14="http://schemas.microsoft.com/office/powerpoint/2010/main" val="34070639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09A30A-E583-4FFB-A52C-0AEBC6E5691D}"/>
              </a:ext>
            </a:extLst>
          </p:cNvPr>
          <p:cNvSpPr>
            <a:spLocks noGrp="1"/>
          </p:cNvSpPr>
          <p:nvPr>
            <p:ph type="title"/>
          </p:nvPr>
        </p:nvSpPr>
        <p:spPr/>
        <p:txBody>
          <a:bodyPr/>
          <a:lstStyle/>
          <a:p>
            <a:r>
              <a:rPr lang="en-US" altLang="zh-CN" b="1" dirty="0"/>
              <a:t>The this Keyword</a:t>
            </a:r>
            <a:endParaRPr lang="zh-CN" altLang="en-US" b="1" dirty="0"/>
          </a:p>
        </p:txBody>
      </p:sp>
      <p:sp>
        <p:nvSpPr>
          <p:cNvPr id="3" name="内容占位符 2">
            <a:extLst>
              <a:ext uri="{FF2B5EF4-FFF2-40B4-BE49-F238E27FC236}">
                <a16:creationId xmlns:a16="http://schemas.microsoft.com/office/drawing/2014/main" id="{530DF38B-94BB-4806-9170-1DFA4FA394B5}"/>
              </a:ext>
            </a:extLst>
          </p:cNvPr>
          <p:cNvSpPr>
            <a:spLocks noGrp="1"/>
          </p:cNvSpPr>
          <p:nvPr>
            <p:ph idx="1"/>
          </p:nvPr>
        </p:nvSpPr>
        <p:spPr/>
        <p:txBody>
          <a:bodyPr/>
          <a:lstStyle/>
          <a:p>
            <a:r>
              <a:rPr lang="en-US" altLang="zh-CN" dirty="0"/>
              <a:t>The </a:t>
            </a:r>
            <a:r>
              <a:rPr lang="en-US" altLang="zh-CN" b="1" dirty="0"/>
              <a:t>this</a:t>
            </a:r>
            <a:r>
              <a:rPr lang="en-US" altLang="zh-CN" dirty="0"/>
              <a:t> keyword points to the current object reference.</a:t>
            </a:r>
          </a:p>
          <a:p>
            <a:r>
              <a:rPr lang="en-US" altLang="zh-CN" dirty="0"/>
              <a:t>The general form of </a:t>
            </a:r>
            <a:r>
              <a:rPr lang="en-US" altLang="zh-CN" b="1" dirty="0"/>
              <a:t>this</a:t>
            </a:r>
            <a:r>
              <a:rPr lang="en-US" altLang="zh-CN" dirty="0"/>
              <a:t> keyword is:</a:t>
            </a:r>
          </a:p>
          <a:p>
            <a:pPr lvl="1"/>
            <a:r>
              <a:rPr lang="en-US" altLang="zh-CN" dirty="0" err="1"/>
              <a:t>this.</a:t>
            </a:r>
            <a:r>
              <a:rPr lang="en-US" altLang="zh-CN" i="1" dirty="0" err="1"/>
              <a:t>var</a:t>
            </a:r>
            <a:endParaRPr lang="en-US" altLang="zh-CN" i="1" dirty="0"/>
          </a:p>
          <a:p>
            <a:r>
              <a:rPr lang="en-US" altLang="zh-CN" dirty="0"/>
              <a:t>The </a:t>
            </a:r>
            <a:r>
              <a:rPr lang="en-US" altLang="zh-CN" b="1" dirty="0"/>
              <a:t>this</a:t>
            </a:r>
            <a:r>
              <a:rPr lang="en-US" altLang="zh-CN" dirty="0"/>
              <a:t> keyword is used when a local variable of a method has the same name as the instance variable.</a:t>
            </a:r>
          </a:p>
        </p:txBody>
      </p:sp>
    </p:spTree>
    <p:extLst>
      <p:ext uri="{BB962C8B-B14F-4D97-AF65-F5344CB8AC3E}">
        <p14:creationId xmlns:p14="http://schemas.microsoft.com/office/powerpoint/2010/main" val="2179425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9241B8-6DC5-48E5-B0E0-A34D47DD48CF}"/>
              </a:ext>
            </a:extLst>
          </p:cNvPr>
          <p:cNvSpPr>
            <a:spLocks noGrp="1"/>
          </p:cNvSpPr>
          <p:nvPr>
            <p:ph type="title"/>
          </p:nvPr>
        </p:nvSpPr>
        <p:spPr>
          <a:xfrm>
            <a:off x="728003" y="539889"/>
            <a:ext cx="6629400" cy="685800"/>
          </a:xfrm>
        </p:spPr>
        <p:txBody>
          <a:bodyPr/>
          <a:lstStyle/>
          <a:p>
            <a:r>
              <a:rPr lang="en-US" altLang="zh-CN" b="1" dirty="0"/>
              <a:t>The this Keyword Demo</a:t>
            </a:r>
            <a:endParaRPr lang="zh-CN" altLang="en-US" b="1" dirty="0"/>
          </a:p>
        </p:txBody>
      </p:sp>
      <p:sp>
        <p:nvSpPr>
          <p:cNvPr id="4" name="矩形 3">
            <a:extLst>
              <a:ext uri="{FF2B5EF4-FFF2-40B4-BE49-F238E27FC236}">
                <a16:creationId xmlns:a16="http://schemas.microsoft.com/office/drawing/2014/main" id="{DB6ACC6A-2BF1-499F-838A-FF12BA6DAD17}"/>
              </a:ext>
            </a:extLst>
          </p:cNvPr>
          <p:cNvSpPr/>
          <p:nvPr/>
        </p:nvSpPr>
        <p:spPr>
          <a:xfrm>
            <a:off x="555674" y="1255624"/>
            <a:ext cx="3650567" cy="5632311"/>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MyClass</a:t>
            </a:r>
            <a:r>
              <a:rPr lang="en-US" altLang="zh-CN" b="1"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int</a:t>
            </a:r>
            <a:r>
              <a:rPr lang="en-US" altLang="zh-CN" b="1" dirty="0">
                <a:solidFill>
                  <a:srgbClr val="000000"/>
                </a:solidFill>
                <a:latin typeface="Calibri" panose="020F0502020204030204" pitchFamily="34" charset="0"/>
              </a:rPr>
              <a:t> </a:t>
            </a:r>
            <a:r>
              <a:rPr lang="en-US" altLang="zh-CN" b="1" dirty="0">
                <a:solidFill>
                  <a:srgbClr val="0000C0"/>
                </a:solidFill>
                <a:latin typeface="Calibri" panose="020F0502020204030204" pitchFamily="34" charset="0"/>
              </a:rPr>
              <a:t>x</a:t>
            </a:r>
            <a:r>
              <a:rPr lang="en-US" altLang="zh-CN" b="1" dirty="0">
                <a:solidFill>
                  <a:srgbClr val="000000"/>
                </a:solidFill>
                <a:latin typeface="Calibri" panose="020F0502020204030204" pitchFamily="34" charset="0"/>
              </a:rPr>
              <a:t>;   </a:t>
            </a:r>
            <a:r>
              <a:rPr lang="en-US" altLang="zh-CN" b="1" dirty="0">
                <a:solidFill>
                  <a:srgbClr val="3F7F5F"/>
                </a:solidFill>
                <a:latin typeface="Calibri" panose="020F0502020204030204" pitchFamily="34" charset="0"/>
              </a:rPr>
              <a:t>//instance variable</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MyClass</a:t>
            </a:r>
            <a:r>
              <a:rPr lang="en-US" altLang="zh-CN"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x</a:t>
            </a:r>
            <a:r>
              <a:rPr lang="en-US" altLang="zh-CN" dirty="0">
                <a:solidFill>
                  <a:srgbClr val="000000"/>
                </a:solidFill>
                <a:latin typeface="Calibri" panose="020F0502020204030204" pitchFamily="34" charset="0"/>
              </a:rPr>
              <a:t> = 5;</a:t>
            </a:r>
          </a:p>
          <a:p>
            <a:r>
              <a:rPr lang="en-US" altLang="zh-CN"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void</a:t>
            </a:r>
            <a:r>
              <a:rPr lang="en-US" altLang="zh-CN" b="1" dirty="0">
                <a:solidFill>
                  <a:srgbClr val="000000"/>
                </a:solidFill>
                <a:latin typeface="Calibri" panose="020F0502020204030204" pitchFamily="34" charset="0"/>
              </a:rPr>
              <a:t> f1() {</a:t>
            </a:r>
          </a:p>
          <a:p>
            <a:r>
              <a:rPr lang="en-US" altLang="zh-CN" b="1" dirty="0">
                <a:solidFill>
                  <a:srgbClr val="7F0055"/>
                </a:solidFill>
                <a:latin typeface="Calibri" panose="020F0502020204030204" pitchFamily="34" charset="0"/>
              </a:rPr>
              <a:t>    int</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x</a:t>
            </a:r>
            <a:r>
              <a:rPr lang="en-US" altLang="zh-CN" b="1" dirty="0">
                <a:solidFill>
                  <a:srgbClr val="000000"/>
                </a:solidFill>
                <a:latin typeface="Calibri" panose="020F0502020204030204" pitchFamily="34" charset="0"/>
              </a:rPr>
              <a:t> = 10, </a:t>
            </a:r>
            <a:r>
              <a:rPr lang="en-US" altLang="zh-CN" b="1" dirty="0">
                <a:solidFill>
                  <a:srgbClr val="6A3E3E"/>
                </a:solidFill>
                <a:latin typeface="Calibri" panose="020F0502020204030204" pitchFamily="34" charset="0"/>
              </a:rPr>
              <a:t>y</a:t>
            </a:r>
            <a:r>
              <a:rPr lang="en-US" altLang="zh-CN" b="1" dirty="0">
                <a:solidFill>
                  <a:srgbClr val="000000"/>
                </a:solidFill>
                <a:latin typeface="Calibri" panose="020F0502020204030204" pitchFamily="34" charset="0"/>
              </a:rPr>
              <a:t>;</a:t>
            </a:r>
          </a:p>
          <a:p>
            <a:r>
              <a:rPr lang="en-US" altLang="zh-CN" dirty="0">
                <a:solidFill>
                  <a:srgbClr val="3F7F5F"/>
                </a:solidFill>
                <a:latin typeface="Calibri" panose="020F0502020204030204" pitchFamily="34" charset="0"/>
              </a:rPr>
              <a:t>    /*local variable has the same</a:t>
            </a:r>
          </a:p>
          <a:p>
            <a:r>
              <a:rPr lang="en-US" altLang="zh-CN" dirty="0">
                <a:solidFill>
                  <a:srgbClr val="3F7F5F"/>
                </a:solidFill>
                <a:latin typeface="Calibri" panose="020F0502020204030204" pitchFamily="34" charset="0"/>
              </a:rPr>
              <a:t>     name as instance variable*/</a:t>
            </a:r>
          </a:p>
          <a:p>
            <a:r>
              <a:rPr lang="en-US" altLang="zh-CN" dirty="0">
                <a:solidFill>
                  <a:srgbClr val="6A3E3E"/>
                </a:solidFill>
                <a:latin typeface="Calibri" panose="020F0502020204030204" pitchFamily="34" charset="0"/>
              </a:rPr>
              <a:t>    y</a:t>
            </a:r>
            <a:r>
              <a:rPr lang="en-US" altLang="zh-CN" dirty="0">
                <a:solidFill>
                  <a:srgbClr val="000000"/>
                </a:solidFill>
                <a:latin typeface="Calibri" panose="020F0502020204030204" pitchFamily="34" charset="0"/>
              </a:rPr>
              <a:t> = </a:t>
            </a:r>
            <a:r>
              <a:rPr lang="en-US" altLang="zh-CN" b="1" dirty="0" err="1">
                <a:solidFill>
                  <a:srgbClr val="7F0055"/>
                </a:solidFill>
                <a:latin typeface="Calibri" panose="020F0502020204030204" pitchFamily="34" charset="0"/>
              </a:rPr>
              <a:t>this</a:t>
            </a:r>
            <a:r>
              <a:rPr lang="en-US" altLang="zh-CN" b="1" dirty="0" err="1">
                <a:solidFill>
                  <a:srgbClr val="000000"/>
                </a:solidFill>
                <a:latin typeface="Calibri" panose="020F0502020204030204" pitchFamily="34" charset="0"/>
              </a:rPr>
              <a:t>.</a:t>
            </a:r>
            <a:r>
              <a:rPr lang="en-US" altLang="zh-CN" b="1" dirty="0" err="1">
                <a:solidFill>
                  <a:srgbClr val="0000C0"/>
                </a:solidFill>
                <a:latin typeface="Calibri" panose="020F0502020204030204" pitchFamily="34" charset="0"/>
              </a:rPr>
              <a:t>x</a:t>
            </a:r>
            <a:r>
              <a:rPr lang="en-US" altLang="zh-CN" b="1" dirty="0">
                <a:solidFill>
                  <a:srgbClr val="000000"/>
                </a:solidFill>
                <a:latin typeface="Calibri" panose="020F0502020204030204" pitchFamily="34" charset="0"/>
              </a:rPr>
              <a:t> + </a:t>
            </a:r>
            <a:r>
              <a:rPr lang="en-US" altLang="zh-CN" b="1" dirty="0">
                <a:solidFill>
                  <a:srgbClr val="6A3E3E"/>
                </a:solidFill>
                <a:latin typeface="Calibri" panose="020F0502020204030204" pitchFamily="34" charset="0"/>
              </a:rPr>
              <a:t>x</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6A3E3E"/>
                </a:solidFill>
                <a:latin typeface="Calibri" panose="020F0502020204030204" pitchFamily="34" charset="0"/>
              </a:rPr>
              <a:t>y</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void</a:t>
            </a:r>
            <a:r>
              <a:rPr lang="en-US" altLang="zh-CN" b="1" dirty="0">
                <a:solidFill>
                  <a:srgbClr val="000000"/>
                </a:solidFill>
                <a:latin typeface="Calibri" panose="020F0502020204030204" pitchFamily="34" charset="0"/>
              </a:rPr>
              <a:t> f2(</a:t>
            </a:r>
            <a:r>
              <a:rPr lang="en-US" altLang="zh-CN" b="1" dirty="0">
                <a:solidFill>
                  <a:srgbClr val="7F0055"/>
                </a:solidFill>
                <a:latin typeface="Calibri" panose="020F0502020204030204" pitchFamily="34" charset="0"/>
              </a:rPr>
              <a:t>int</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x</a:t>
            </a:r>
            <a:r>
              <a:rPr lang="en-US" altLang="zh-CN" b="1"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int</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y</a:t>
            </a:r>
            <a:r>
              <a:rPr lang="en-US" altLang="zh-CN" b="1" dirty="0">
                <a:solidFill>
                  <a:srgbClr val="000000"/>
                </a:solidFill>
                <a:latin typeface="Calibri" panose="020F0502020204030204" pitchFamily="34" charset="0"/>
              </a:rPr>
              <a:t>;</a:t>
            </a:r>
          </a:p>
          <a:p>
            <a:r>
              <a:rPr lang="en-US" altLang="zh-CN" dirty="0">
                <a:solidFill>
                  <a:srgbClr val="3F7F5F"/>
                </a:solidFill>
                <a:latin typeface="Calibri" panose="020F0502020204030204" pitchFamily="34" charset="0"/>
              </a:rPr>
              <a:t>    /*parameter has the same</a:t>
            </a:r>
          </a:p>
          <a:p>
            <a:r>
              <a:rPr lang="en-US" altLang="zh-CN" dirty="0">
                <a:solidFill>
                  <a:srgbClr val="3F7F5F"/>
                </a:solidFill>
                <a:latin typeface="Calibri" panose="020F0502020204030204" pitchFamily="34" charset="0"/>
              </a:rPr>
              <a:t>    name as instance variable*/</a:t>
            </a:r>
          </a:p>
          <a:p>
            <a:r>
              <a:rPr lang="en-US" altLang="zh-CN" dirty="0">
                <a:solidFill>
                  <a:srgbClr val="6A3E3E"/>
                </a:solidFill>
                <a:latin typeface="Calibri" panose="020F0502020204030204" pitchFamily="34" charset="0"/>
              </a:rPr>
              <a:t>    y </a:t>
            </a:r>
            <a:r>
              <a:rPr lang="en-US" altLang="zh-CN" dirty="0">
                <a:solidFill>
                  <a:srgbClr val="000000"/>
                </a:solidFill>
                <a:latin typeface="Calibri" panose="020F0502020204030204" pitchFamily="34" charset="0"/>
              </a:rPr>
              <a:t> = </a:t>
            </a:r>
            <a:r>
              <a:rPr lang="en-US" altLang="zh-CN" b="1" dirty="0" err="1">
                <a:solidFill>
                  <a:srgbClr val="7F0055"/>
                </a:solidFill>
                <a:latin typeface="Calibri" panose="020F0502020204030204" pitchFamily="34" charset="0"/>
              </a:rPr>
              <a:t>this</a:t>
            </a:r>
            <a:r>
              <a:rPr lang="en-US" altLang="zh-CN" b="1" dirty="0" err="1">
                <a:solidFill>
                  <a:srgbClr val="000000"/>
                </a:solidFill>
                <a:latin typeface="Calibri" panose="020F0502020204030204" pitchFamily="34" charset="0"/>
              </a:rPr>
              <a:t>.</a:t>
            </a:r>
            <a:r>
              <a:rPr lang="en-US" altLang="zh-CN" b="1" dirty="0" err="1">
                <a:solidFill>
                  <a:srgbClr val="0000C0"/>
                </a:solidFill>
                <a:latin typeface="Calibri" panose="020F0502020204030204" pitchFamily="34" charset="0"/>
              </a:rPr>
              <a:t>x</a:t>
            </a:r>
            <a:r>
              <a:rPr lang="en-US" altLang="zh-CN" b="1" dirty="0">
                <a:solidFill>
                  <a:srgbClr val="000000"/>
                </a:solidFill>
                <a:latin typeface="Calibri" panose="020F0502020204030204" pitchFamily="34" charset="0"/>
              </a:rPr>
              <a:t> + </a:t>
            </a:r>
            <a:r>
              <a:rPr lang="en-US" altLang="zh-CN" b="1" dirty="0">
                <a:solidFill>
                  <a:srgbClr val="6A3E3E"/>
                </a:solidFill>
                <a:latin typeface="Calibri" panose="020F0502020204030204" pitchFamily="34" charset="0"/>
              </a:rPr>
              <a:t>x</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6A3E3E"/>
                </a:solidFill>
                <a:latin typeface="Calibri" panose="020F0502020204030204" pitchFamily="34" charset="0"/>
              </a:rPr>
              <a:t>y</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
        <p:nvSpPr>
          <p:cNvPr id="5" name="矩形 4">
            <a:extLst>
              <a:ext uri="{FF2B5EF4-FFF2-40B4-BE49-F238E27FC236}">
                <a16:creationId xmlns:a16="http://schemas.microsoft.com/office/drawing/2014/main" id="{00E741AB-EF19-43C9-A626-19AC278CBE00}"/>
              </a:ext>
            </a:extLst>
          </p:cNvPr>
          <p:cNvSpPr/>
          <p:nvPr/>
        </p:nvSpPr>
        <p:spPr>
          <a:xfrm>
            <a:off x="4016326" y="1255624"/>
            <a:ext cx="4572000" cy="2308324"/>
          </a:xfrm>
          <a:prstGeom prst="rect">
            <a:avLst/>
          </a:prstGeom>
        </p:spPr>
        <p:txBody>
          <a:bodyPr>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ThisDemo</a:t>
            </a:r>
            <a:r>
              <a:rPr lang="en-US" altLang="zh-CN" b="1"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main(String[] </a:t>
            </a:r>
            <a:r>
              <a:rPr lang="en-US" altLang="zh-CN" b="1" dirty="0" err="1">
                <a:solidFill>
                  <a:srgbClr val="6A3E3E"/>
                </a:solidFill>
                <a:latin typeface="Calibri" panose="020F0502020204030204" pitchFamily="34" charset="0"/>
              </a:rPr>
              <a:t>args</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MyClass</a:t>
            </a:r>
            <a:r>
              <a:rPr lang="en-US" altLang="zh-CN" dirty="0">
                <a:solidFill>
                  <a:srgbClr val="000000"/>
                </a:solidFill>
                <a:latin typeface="Calibri" panose="020F0502020204030204" pitchFamily="34" charset="0"/>
              </a:rPr>
              <a:t> </a:t>
            </a:r>
            <a:r>
              <a:rPr lang="en-US" altLang="zh-CN" dirty="0">
                <a:solidFill>
                  <a:srgbClr val="6A3E3E"/>
                </a:solidFill>
                <a:latin typeface="Calibri" panose="020F0502020204030204" pitchFamily="34" charset="0"/>
              </a:rPr>
              <a:t>my</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MyClass</a:t>
            </a:r>
            <a:r>
              <a:rPr lang="en-US" altLang="zh-CN" b="1"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my</a:t>
            </a:r>
            <a:r>
              <a:rPr lang="en-US" altLang="zh-CN" dirty="0">
                <a:solidFill>
                  <a:srgbClr val="000000"/>
                </a:solidFill>
                <a:latin typeface="Calibri" panose="020F0502020204030204" pitchFamily="34" charset="0"/>
              </a:rPr>
              <a:t>.f1();</a:t>
            </a:r>
          </a:p>
          <a:p>
            <a:r>
              <a:rPr lang="en-US" altLang="zh-CN" dirty="0">
                <a:solidFill>
                  <a:srgbClr val="6A3E3E"/>
                </a:solidFill>
                <a:latin typeface="Calibri" panose="020F0502020204030204" pitchFamily="34" charset="0"/>
              </a:rPr>
              <a:t>    my</a:t>
            </a:r>
            <a:r>
              <a:rPr lang="en-US" altLang="zh-CN" dirty="0">
                <a:solidFill>
                  <a:srgbClr val="000000"/>
                </a:solidFill>
                <a:latin typeface="Calibri" panose="020F0502020204030204" pitchFamily="34" charset="0"/>
              </a:rPr>
              <a:t>.f2(8);</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pic>
        <p:nvPicPr>
          <p:cNvPr id="6" name="图片 5">
            <a:extLst>
              <a:ext uri="{FF2B5EF4-FFF2-40B4-BE49-F238E27FC236}">
                <a16:creationId xmlns:a16="http://schemas.microsoft.com/office/drawing/2014/main" id="{F9694C3C-2142-424A-97B4-F65C51161113}"/>
              </a:ext>
            </a:extLst>
          </p:cNvPr>
          <p:cNvPicPr>
            <a:picLocks noChangeAspect="1"/>
          </p:cNvPicPr>
          <p:nvPr/>
        </p:nvPicPr>
        <p:blipFill>
          <a:blip r:embed="rId2"/>
          <a:stretch>
            <a:fillRect/>
          </a:stretch>
        </p:blipFill>
        <p:spPr>
          <a:xfrm>
            <a:off x="4485379" y="4011991"/>
            <a:ext cx="1971691" cy="1598107"/>
          </a:xfrm>
          <a:prstGeom prst="rect">
            <a:avLst/>
          </a:prstGeom>
        </p:spPr>
      </p:pic>
    </p:spTree>
    <p:extLst>
      <p:ext uri="{BB962C8B-B14F-4D97-AF65-F5344CB8AC3E}">
        <p14:creationId xmlns:p14="http://schemas.microsoft.com/office/powerpoint/2010/main" val="36907930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6F7002-97D0-4C8C-9861-607760AB8AC4}"/>
              </a:ext>
            </a:extLst>
          </p:cNvPr>
          <p:cNvSpPr>
            <a:spLocks noGrp="1"/>
          </p:cNvSpPr>
          <p:nvPr>
            <p:ph type="title"/>
          </p:nvPr>
        </p:nvSpPr>
        <p:spPr/>
        <p:txBody>
          <a:bodyPr/>
          <a:lstStyle/>
          <a:p>
            <a:r>
              <a:rPr lang="en-US" altLang="zh-CN" b="1" dirty="0"/>
              <a:t>The this Keyword Demo</a:t>
            </a:r>
            <a:endParaRPr lang="zh-CN" altLang="en-US" b="1" dirty="0"/>
          </a:p>
        </p:txBody>
      </p:sp>
      <p:sp>
        <p:nvSpPr>
          <p:cNvPr id="4" name="矩形 3">
            <a:extLst>
              <a:ext uri="{FF2B5EF4-FFF2-40B4-BE49-F238E27FC236}">
                <a16:creationId xmlns:a16="http://schemas.microsoft.com/office/drawing/2014/main" id="{DA55D8F8-660D-4FDE-98F2-14E3C218E897}"/>
              </a:ext>
            </a:extLst>
          </p:cNvPr>
          <p:cNvSpPr/>
          <p:nvPr/>
        </p:nvSpPr>
        <p:spPr>
          <a:xfrm>
            <a:off x="2286000" y="1720840"/>
            <a:ext cx="4572000" cy="3416320"/>
          </a:xfrm>
          <a:prstGeom prst="rect">
            <a:avLst/>
          </a:prstGeom>
        </p:spPr>
        <p:txBody>
          <a:bodyPr>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Pwr</a:t>
            </a:r>
            <a:r>
              <a:rPr lang="en-US" altLang="zh-CN" b="1"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double</a:t>
            </a:r>
            <a:r>
              <a:rPr lang="en-US" altLang="zh-CN" b="1" dirty="0">
                <a:solidFill>
                  <a:srgbClr val="000000"/>
                </a:solidFill>
                <a:latin typeface="Calibri" panose="020F0502020204030204" pitchFamily="34" charset="0"/>
              </a:rPr>
              <a:t> </a:t>
            </a:r>
            <a:r>
              <a:rPr lang="en-US" altLang="zh-CN" b="1" dirty="0">
                <a:solidFill>
                  <a:srgbClr val="0000C0"/>
                </a:solidFill>
                <a:latin typeface="Calibri" panose="020F0502020204030204" pitchFamily="34" charset="0"/>
              </a:rPr>
              <a:t>b</a:t>
            </a:r>
            <a:r>
              <a:rPr lang="en-US" altLang="zh-CN" b="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int</a:t>
            </a:r>
            <a:r>
              <a:rPr lang="en-US" altLang="zh-CN" b="1" dirty="0">
                <a:solidFill>
                  <a:srgbClr val="000000"/>
                </a:solidFill>
                <a:latin typeface="Calibri" panose="020F0502020204030204" pitchFamily="34" charset="0"/>
              </a:rPr>
              <a:t> </a:t>
            </a:r>
            <a:r>
              <a:rPr lang="en-US" altLang="zh-CN" b="1" dirty="0">
                <a:solidFill>
                  <a:srgbClr val="0000C0"/>
                </a:solidFill>
                <a:latin typeface="Calibri" panose="020F0502020204030204" pitchFamily="34" charset="0"/>
              </a:rPr>
              <a:t>e</a:t>
            </a:r>
            <a:r>
              <a:rPr lang="en-US" altLang="zh-CN" b="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double</a:t>
            </a:r>
            <a:r>
              <a:rPr lang="en-US" altLang="zh-CN" b="1" dirty="0">
                <a:solidFill>
                  <a:srgbClr val="000000"/>
                </a:solidFill>
                <a:latin typeface="Calibri" panose="020F0502020204030204" pitchFamily="34" charset="0"/>
              </a:rPr>
              <a:t> </a:t>
            </a:r>
            <a:r>
              <a:rPr lang="en-US" altLang="zh-CN" b="1" dirty="0" err="1">
                <a:solidFill>
                  <a:srgbClr val="0000C0"/>
                </a:solidFill>
                <a:latin typeface="Calibri" panose="020F0502020204030204" pitchFamily="34" charset="0"/>
              </a:rPr>
              <a:t>val</a:t>
            </a:r>
            <a:r>
              <a:rPr lang="en-US" altLang="zh-CN" b="1" dirty="0">
                <a:solidFill>
                  <a:srgbClr val="000000"/>
                </a:solidFill>
                <a:latin typeface="Calibri" panose="020F0502020204030204" pitchFamily="34" charset="0"/>
              </a:rPr>
              <a:t>;</a:t>
            </a:r>
          </a:p>
          <a:p>
            <a:r>
              <a:rPr lang="fr-FR" altLang="zh-CN" dirty="0">
                <a:solidFill>
                  <a:srgbClr val="000000"/>
                </a:solidFill>
                <a:latin typeface="Calibri" panose="020F0502020204030204" pitchFamily="34" charset="0"/>
              </a:rPr>
              <a:t>  Pwr(</a:t>
            </a:r>
            <a:r>
              <a:rPr lang="fr-FR" altLang="zh-CN" b="1" dirty="0">
                <a:solidFill>
                  <a:srgbClr val="7F0055"/>
                </a:solidFill>
                <a:latin typeface="Calibri" panose="020F0502020204030204" pitchFamily="34" charset="0"/>
              </a:rPr>
              <a:t>double</a:t>
            </a:r>
            <a:r>
              <a:rPr lang="fr-FR" altLang="zh-CN" b="1" dirty="0">
                <a:solidFill>
                  <a:srgbClr val="000000"/>
                </a:solidFill>
                <a:latin typeface="Calibri" panose="020F0502020204030204" pitchFamily="34" charset="0"/>
              </a:rPr>
              <a:t> </a:t>
            </a:r>
            <a:r>
              <a:rPr lang="fr-FR" altLang="zh-CN" b="1" dirty="0">
                <a:solidFill>
                  <a:srgbClr val="6A3E3E"/>
                </a:solidFill>
                <a:latin typeface="Calibri" panose="020F0502020204030204" pitchFamily="34" charset="0"/>
              </a:rPr>
              <a:t>b</a:t>
            </a:r>
            <a:r>
              <a:rPr lang="fr-FR" altLang="zh-CN" b="1" dirty="0">
                <a:solidFill>
                  <a:srgbClr val="000000"/>
                </a:solidFill>
                <a:latin typeface="Calibri" panose="020F0502020204030204" pitchFamily="34" charset="0"/>
              </a:rPr>
              <a:t>, </a:t>
            </a:r>
            <a:r>
              <a:rPr lang="fr-FR" altLang="zh-CN" b="1" dirty="0">
                <a:solidFill>
                  <a:srgbClr val="7F0055"/>
                </a:solidFill>
                <a:latin typeface="Calibri" panose="020F0502020204030204" pitchFamily="34" charset="0"/>
              </a:rPr>
              <a:t>int</a:t>
            </a:r>
            <a:r>
              <a:rPr lang="fr-FR" altLang="zh-CN" b="1" dirty="0">
                <a:solidFill>
                  <a:srgbClr val="000000"/>
                </a:solidFill>
                <a:latin typeface="Calibri" panose="020F0502020204030204" pitchFamily="34" charset="0"/>
              </a:rPr>
              <a:t> </a:t>
            </a:r>
            <a:r>
              <a:rPr lang="fr-FR" altLang="zh-CN" b="1" dirty="0">
                <a:solidFill>
                  <a:srgbClr val="6A3E3E"/>
                </a:solidFill>
                <a:latin typeface="Calibri" panose="020F0502020204030204" pitchFamily="34" charset="0"/>
              </a:rPr>
              <a:t>e</a:t>
            </a:r>
            <a:r>
              <a:rPr lang="fr-FR" altLang="zh-CN" b="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a:t>
            </a:r>
            <a:r>
              <a:rPr lang="en-US" altLang="zh-CN" b="1" dirty="0" err="1">
                <a:solidFill>
                  <a:srgbClr val="7F0055"/>
                </a:solidFill>
                <a:latin typeface="Calibri" panose="020F0502020204030204" pitchFamily="34" charset="0"/>
              </a:rPr>
              <a:t>this</a:t>
            </a:r>
            <a:r>
              <a:rPr lang="en-US" altLang="zh-CN" b="1" dirty="0" err="1">
                <a:solidFill>
                  <a:srgbClr val="000000"/>
                </a:solidFill>
                <a:latin typeface="Calibri" panose="020F0502020204030204" pitchFamily="34" charset="0"/>
              </a:rPr>
              <a:t>.</a:t>
            </a:r>
            <a:r>
              <a:rPr lang="en-US" altLang="zh-CN" b="1" dirty="0" err="1">
                <a:solidFill>
                  <a:srgbClr val="0000C0"/>
                </a:solidFill>
                <a:latin typeface="Calibri" panose="020F0502020204030204" pitchFamily="34" charset="0"/>
              </a:rPr>
              <a:t>b</a:t>
            </a:r>
            <a:r>
              <a:rPr lang="en-US" altLang="zh-CN" b="1" dirty="0">
                <a:solidFill>
                  <a:srgbClr val="000000"/>
                </a:solidFill>
                <a:latin typeface="Calibri" panose="020F0502020204030204" pitchFamily="34" charset="0"/>
              </a:rPr>
              <a:t> = </a:t>
            </a:r>
            <a:r>
              <a:rPr lang="en-US" altLang="zh-CN" b="1" dirty="0">
                <a:solidFill>
                  <a:srgbClr val="6A3E3E"/>
                </a:solidFill>
                <a:latin typeface="Calibri" panose="020F0502020204030204" pitchFamily="34" charset="0"/>
              </a:rPr>
              <a:t>b</a:t>
            </a:r>
            <a:r>
              <a:rPr lang="en-US" altLang="zh-CN" b="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a:t>
            </a:r>
            <a:r>
              <a:rPr lang="en-US" altLang="zh-CN" b="1" dirty="0" err="1">
                <a:solidFill>
                  <a:srgbClr val="7F0055"/>
                </a:solidFill>
                <a:latin typeface="Calibri" panose="020F0502020204030204" pitchFamily="34" charset="0"/>
              </a:rPr>
              <a:t>this</a:t>
            </a:r>
            <a:r>
              <a:rPr lang="en-US" altLang="zh-CN" b="1" dirty="0" err="1">
                <a:solidFill>
                  <a:srgbClr val="000000"/>
                </a:solidFill>
                <a:latin typeface="Calibri" panose="020F0502020204030204" pitchFamily="34" charset="0"/>
              </a:rPr>
              <a:t>.</a:t>
            </a:r>
            <a:r>
              <a:rPr lang="en-US" altLang="zh-CN" b="1" dirty="0" err="1">
                <a:solidFill>
                  <a:srgbClr val="0000C0"/>
                </a:solidFill>
                <a:latin typeface="Calibri" panose="020F0502020204030204" pitchFamily="34" charset="0"/>
              </a:rPr>
              <a:t>e</a:t>
            </a:r>
            <a:r>
              <a:rPr lang="en-US" altLang="zh-CN" b="1" dirty="0">
                <a:solidFill>
                  <a:srgbClr val="000000"/>
                </a:solidFill>
                <a:latin typeface="Calibri" panose="020F0502020204030204" pitchFamily="34" charset="0"/>
              </a:rPr>
              <a:t> = </a:t>
            </a:r>
            <a:r>
              <a:rPr lang="en-US" altLang="zh-CN" b="1" dirty="0">
                <a:solidFill>
                  <a:srgbClr val="6A3E3E"/>
                </a:solidFill>
                <a:latin typeface="Calibri" panose="020F0502020204030204" pitchFamily="34" charset="0"/>
              </a:rPr>
              <a:t>e</a:t>
            </a:r>
            <a:r>
              <a:rPr lang="en-US" altLang="zh-CN" b="1"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val</a:t>
            </a:r>
            <a:r>
              <a:rPr lang="en-US" altLang="zh-CN" dirty="0">
                <a:solidFill>
                  <a:srgbClr val="000000"/>
                </a:solidFill>
                <a:latin typeface="Calibri" panose="020F0502020204030204" pitchFamily="34" charset="0"/>
              </a:rPr>
              <a:t> = 1;</a:t>
            </a:r>
          </a:p>
          <a:p>
            <a:r>
              <a:rPr lang="en-US" altLang="zh-CN" b="1" dirty="0">
                <a:solidFill>
                  <a:srgbClr val="7F0055"/>
                </a:solidFill>
                <a:latin typeface="Calibri" panose="020F0502020204030204" pitchFamily="34" charset="0"/>
              </a:rPr>
              <a:t>    if</a:t>
            </a:r>
            <a:r>
              <a:rPr lang="en-US" altLang="zh-CN" b="1" dirty="0">
                <a:solidFill>
                  <a:srgbClr val="000000"/>
                </a:solidFill>
                <a:latin typeface="Calibri" panose="020F0502020204030204" pitchFamily="34" charset="0"/>
              </a:rPr>
              <a:t>(</a:t>
            </a:r>
            <a:r>
              <a:rPr lang="en-US" altLang="zh-CN" b="1" dirty="0">
                <a:solidFill>
                  <a:srgbClr val="6A3E3E"/>
                </a:solidFill>
                <a:latin typeface="Calibri" panose="020F0502020204030204" pitchFamily="34" charset="0"/>
              </a:rPr>
              <a:t>e</a:t>
            </a:r>
            <a:r>
              <a:rPr lang="en-US" altLang="zh-CN" b="1" dirty="0">
                <a:solidFill>
                  <a:srgbClr val="000000"/>
                </a:solidFill>
                <a:latin typeface="Calibri" panose="020F0502020204030204" pitchFamily="34" charset="0"/>
              </a:rPr>
              <a:t> == 0) </a:t>
            </a:r>
            <a:r>
              <a:rPr lang="en-US" altLang="zh-CN" b="1" dirty="0">
                <a:solidFill>
                  <a:srgbClr val="7F0055"/>
                </a:solidFill>
                <a:latin typeface="Calibri" panose="020F0502020204030204" pitchFamily="34" charset="0"/>
              </a:rPr>
              <a:t>return</a:t>
            </a:r>
            <a:r>
              <a:rPr lang="en-US" altLang="zh-CN" b="1" dirty="0">
                <a:solidFill>
                  <a:srgbClr val="000000"/>
                </a:solidFill>
                <a:latin typeface="Calibri" panose="020F0502020204030204" pitchFamily="34" charset="0"/>
              </a:rPr>
              <a:t>;</a:t>
            </a:r>
          </a:p>
          <a:p>
            <a:r>
              <a:rPr lang="nn-NO" altLang="zh-CN" b="1" dirty="0">
                <a:solidFill>
                  <a:srgbClr val="7F0055"/>
                </a:solidFill>
                <a:latin typeface="Calibri" panose="020F0502020204030204" pitchFamily="34" charset="0"/>
              </a:rPr>
              <a:t>    for</a:t>
            </a:r>
            <a:r>
              <a:rPr lang="nn-NO" altLang="zh-CN" b="1" dirty="0">
                <a:solidFill>
                  <a:srgbClr val="000000"/>
                </a:solidFill>
                <a:latin typeface="Calibri" panose="020F0502020204030204" pitchFamily="34" charset="0"/>
              </a:rPr>
              <a:t>(;</a:t>
            </a:r>
            <a:r>
              <a:rPr lang="nn-NO" altLang="zh-CN" b="1" dirty="0">
                <a:solidFill>
                  <a:srgbClr val="6A3E3E"/>
                </a:solidFill>
                <a:latin typeface="Calibri" panose="020F0502020204030204" pitchFamily="34" charset="0"/>
              </a:rPr>
              <a:t>e</a:t>
            </a:r>
            <a:r>
              <a:rPr lang="nn-NO" altLang="zh-CN" b="1" dirty="0">
                <a:solidFill>
                  <a:srgbClr val="000000"/>
                </a:solidFill>
                <a:latin typeface="Calibri" panose="020F0502020204030204" pitchFamily="34" charset="0"/>
              </a:rPr>
              <a:t> &gt; 0;</a:t>
            </a:r>
            <a:r>
              <a:rPr lang="nn-NO" altLang="zh-CN" b="1" dirty="0">
                <a:solidFill>
                  <a:srgbClr val="6A3E3E"/>
                </a:solidFill>
                <a:latin typeface="Calibri" panose="020F0502020204030204" pitchFamily="34" charset="0"/>
              </a:rPr>
              <a:t>e</a:t>
            </a:r>
            <a:r>
              <a:rPr lang="nn-NO" altLang="zh-CN" b="1" dirty="0">
                <a:solidFill>
                  <a:srgbClr val="000000"/>
                </a:solidFill>
                <a:latin typeface="Calibri" panose="020F0502020204030204" pitchFamily="34" charset="0"/>
              </a:rPr>
              <a:t> --) </a:t>
            </a:r>
            <a:r>
              <a:rPr lang="nn-NO" altLang="zh-CN" b="1" dirty="0">
                <a:solidFill>
                  <a:srgbClr val="0000C0"/>
                </a:solidFill>
                <a:latin typeface="Calibri" panose="020F0502020204030204" pitchFamily="34" charset="0"/>
              </a:rPr>
              <a:t>val</a:t>
            </a:r>
            <a:r>
              <a:rPr lang="nn-NO" altLang="zh-CN" b="1" dirty="0">
                <a:solidFill>
                  <a:srgbClr val="000000"/>
                </a:solidFill>
                <a:latin typeface="Calibri" panose="020F0502020204030204" pitchFamily="34" charset="0"/>
              </a:rPr>
              <a:t> = </a:t>
            </a:r>
            <a:r>
              <a:rPr lang="nn-NO" altLang="zh-CN" b="1" dirty="0">
                <a:solidFill>
                  <a:srgbClr val="0000C0"/>
                </a:solidFill>
                <a:latin typeface="Calibri" panose="020F0502020204030204" pitchFamily="34" charset="0"/>
              </a:rPr>
              <a:t>val</a:t>
            </a:r>
            <a:r>
              <a:rPr lang="nn-NO" altLang="zh-CN" b="1" dirty="0">
                <a:solidFill>
                  <a:srgbClr val="000000"/>
                </a:solidFill>
                <a:latin typeface="Calibri" panose="020F0502020204030204" pitchFamily="34" charset="0"/>
              </a:rPr>
              <a:t> * </a:t>
            </a:r>
            <a:r>
              <a:rPr lang="nn-NO" altLang="zh-CN" b="1" dirty="0">
                <a:solidFill>
                  <a:srgbClr val="6A3E3E"/>
                </a:solidFill>
                <a:latin typeface="Calibri" panose="020F0502020204030204" pitchFamily="34" charset="0"/>
              </a:rPr>
              <a:t>b</a:t>
            </a:r>
            <a:r>
              <a:rPr lang="nn-NO"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Tree>
    <p:extLst>
      <p:ext uri="{BB962C8B-B14F-4D97-AF65-F5344CB8AC3E}">
        <p14:creationId xmlns:p14="http://schemas.microsoft.com/office/powerpoint/2010/main" val="11511421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EBEF6E-FDC9-414C-9FA6-4F14403A6319}"/>
              </a:ext>
            </a:extLst>
          </p:cNvPr>
          <p:cNvSpPr>
            <a:spLocks noGrp="1"/>
          </p:cNvSpPr>
          <p:nvPr>
            <p:ph type="title"/>
          </p:nvPr>
        </p:nvSpPr>
        <p:spPr/>
        <p:txBody>
          <a:bodyPr/>
          <a:lstStyle/>
          <a:p>
            <a:r>
              <a:rPr lang="en-US" altLang="zh-CN" b="1" dirty="0">
                <a:solidFill>
                  <a:srgbClr val="FF0000"/>
                </a:solidFill>
              </a:rPr>
              <a:t>Entity Class</a:t>
            </a:r>
            <a:r>
              <a:rPr lang="en-US" altLang="zh-CN" dirty="0"/>
              <a:t> (</a:t>
            </a:r>
            <a:r>
              <a:rPr lang="zh-CN" altLang="en-US" dirty="0"/>
              <a:t>实体类</a:t>
            </a:r>
            <a:r>
              <a:rPr lang="en-US" altLang="zh-CN" dirty="0"/>
              <a:t>)</a:t>
            </a:r>
            <a:endParaRPr lang="zh-CN" altLang="en-US" dirty="0"/>
          </a:p>
        </p:txBody>
      </p:sp>
      <p:sp>
        <p:nvSpPr>
          <p:cNvPr id="3" name="内容占位符 2">
            <a:extLst>
              <a:ext uri="{FF2B5EF4-FFF2-40B4-BE49-F238E27FC236}">
                <a16:creationId xmlns:a16="http://schemas.microsoft.com/office/drawing/2014/main" id="{DDEBDA79-96AF-4E86-B2EF-1BF01F962AD8}"/>
              </a:ext>
            </a:extLst>
          </p:cNvPr>
          <p:cNvSpPr>
            <a:spLocks noGrp="1"/>
          </p:cNvSpPr>
          <p:nvPr>
            <p:ph idx="1"/>
          </p:nvPr>
        </p:nvSpPr>
        <p:spPr/>
        <p:txBody>
          <a:bodyPr/>
          <a:lstStyle/>
          <a:p>
            <a:r>
              <a:rPr lang="en-US" altLang="zh-CN" dirty="0"/>
              <a:t>Entity class is widely used in practical projects, it contains at least following features:</a:t>
            </a:r>
          </a:p>
          <a:p>
            <a:pPr lvl="1"/>
            <a:r>
              <a:rPr lang="en-US" altLang="zh-CN" dirty="0"/>
              <a:t>Several instance variables.</a:t>
            </a:r>
          </a:p>
          <a:p>
            <a:pPr lvl="1"/>
            <a:r>
              <a:rPr lang="en-US" altLang="zh-CN" dirty="0"/>
              <a:t>An empty constructor and a parameterized constructor.</a:t>
            </a:r>
          </a:p>
          <a:p>
            <a:pPr lvl="1"/>
            <a:r>
              <a:rPr lang="en-US" altLang="zh-CN" dirty="0"/>
              <a:t>The getter and setter methods for the variables.</a:t>
            </a:r>
            <a:endParaRPr lang="zh-CN" altLang="en-US" dirty="0"/>
          </a:p>
        </p:txBody>
      </p:sp>
    </p:spTree>
    <p:extLst>
      <p:ext uri="{BB962C8B-B14F-4D97-AF65-F5344CB8AC3E}">
        <p14:creationId xmlns:p14="http://schemas.microsoft.com/office/powerpoint/2010/main" val="2763546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0EB768-5D3E-41A1-98EF-40DE8AB1FA59}"/>
              </a:ext>
            </a:extLst>
          </p:cNvPr>
          <p:cNvSpPr>
            <a:spLocks noGrp="1"/>
          </p:cNvSpPr>
          <p:nvPr>
            <p:ph type="title"/>
          </p:nvPr>
        </p:nvSpPr>
        <p:spPr>
          <a:xfrm>
            <a:off x="699868" y="0"/>
            <a:ext cx="6629400" cy="685800"/>
          </a:xfrm>
        </p:spPr>
        <p:txBody>
          <a:bodyPr/>
          <a:lstStyle/>
          <a:p>
            <a:r>
              <a:rPr lang="en-US" altLang="zh-CN" b="1" dirty="0"/>
              <a:t>The</a:t>
            </a:r>
            <a:r>
              <a:rPr lang="zh-CN" altLang="en-US" b="1" dirty="0"/>
              <a:t> </a:t>
            </a:r>
            <a:r>
              <a:rPr lang="en-US" altLang="zh-CN" b="1" dirty="0"/>
              <a:t>General Form of a Class</a:t>
            </a:r>
            <a:endParaRPr lang="zh-CN" altLang="en-US" b="1" dirty="0"/>
          </a:p>
        </p:txBody>
      </p:sp>
      <p:sp>
        <p:nvSpPr>
          <p:cNvPr id="3" name="内容占位符 2">
            <a:extLst>
              <a:ext uri="{FF2B5EF4-FFF2-40B4-BE49-F238E27FC236}">
                <a16:creationId xmlns:a16="http://schemas.microsoft.com/office/drawing/2014/main" id="{6B5BDB5F-CAE0-4B5D-964E-1A6323C392CF}"/>
              </a:ext>
            </a:extLst>
          </p:cNvPr>
          <p:cNvSpPr>
            <a:spLocks noGrp="1"/>
          </p:cNvSpPr>
          <p:nvPr>
            <p:ph idx="1"/>
          </p:nvPr>
        </p:nvSpPr>
        <p:spPr>
          <a:xfrm>
            <a:off x="547467" y="685800"/>
            <a:ext cx="7772400" cy="6172200"/>
          </a:xfrm>
        </p:spPr>
        <p:txBody>
          <a:bodyPr/>
          <a:lstStyle/>
          <a:p>
            <a:pPr marL="0" indent="0">
              <a:buNone/>
            </a:pPr>
            <a:r>
              <a:rPr lang="en-US" altLang="zh-CN" sz="1800" b="1" dirty="0">
                <a:solidFill>
                  <a:srgbClr val="CC00CC"/>
                </a:solidFill>
              </a:rPr>
              <a:t>class</a:t>
            </a:r>
            <a:r>
              <a:rPr lang="en-US" altLang="zh-CN" sz="1800" dirty="0"/>
              <a:t> </a:t>
            </a:r>
            <a:r>
              <a:rPr lang="en-US" altLang="zh-CN" sz="1800" i="1" dirty="0" err="1"/>
              <a:t>classname</a:t>
            </a:r>
            <a:r>
              <a:rPr lang="en-US" altLang="zh-CN" sz="1800" dirty="0"/>
              <a:t>{</a:t>
            </a:r>
          </a:p>
          <a:p>
            <a:pPr marL="0" indent="0">
              <a:buNone/>
            </a:pPr>
            <a:r>
              <a:rPr lang="en-US" altLang="zh-CN" sz="1800" i="1" dirty="0"/>
              <a:t>  </a:t>
            </a:r>
            <a:r>
              <a:rPr lang="en-US" altLang="zh-CN" sz="1800" dirty="0"/>
              <a:t>//declare instance variables</a:t>
            </a:r>
          </a:p>
          <a:p>
            <a:pPr marL="0" indent="0">
              <a:buNone/>
            </a:pPr>
            <a:r>
              <a:rPr lang="en-US" altLang="zh-CN" sz="1800" i="1" dirty="0"/>
              <a:t>  type var1;</a:t>
            </a:r>
          </a:p>
          <a:p>
            <a:pPr marL="0" indent="0">
              <a:buNone/>
            </a:pPr>
            <a:r>
              <a:rPr lang="en-US" altLang="zh-CN" sz="1800" i="1" dirty="0"/>
              <a:t>  type var2;</a:t>
            </a:r>
          </a:p>
          <a:p>
            <a:pPr marL="0" indent="0">
              <a:buNone/>
            </a:pPr>
            <a:r>
              <a:rPr lang="en-US" altLang="zh-CN" sz="1800" i="1" dirty="0"/>
              <a:t>  //…</a:t>
            </a:r>
          </a:p>
          <a:p>
            <a:pPr marL="0" indent="0">
              <a:buNone/>
            </a:pPr>
            <a:r>
              <a:rPr lang="en-US" altLang="zh-CN" sz="1800" i="1" dirty="0"/>
              <a:t>  type </a:t>
            </a:r>
            <a:r>
              <a:rPr lang="en-US" altLang="zh-CN" sz="1800" i="1" dirty="0" err="1"/>
              <a:t>varN</a:t>
            </a:r>
            <a:r>
              <a:rPr lang="en-US" altLang="zh-CN" sz="1800" i="1" dirty="0"/>
              <a:t>;</a:t>
            </a:r>
          </a:p>
          <a:p>
            <a:pPr marL="0" indent="0">
              <a:buNone/>
            </a:pPr>
            <a:endParaRPr lang="en-US" altLang="zh-CN" sz="1800" dirty="0"/>
          </a:p>
          <a:p>
            <a:pPr marL="0" indent="0">
              <a:buNone/>
            </a:pPr>
            <a:r>
              <a:rPr lang="en-US" altLang="zh-CN" sz="1800" dirty="0"/>
              <a:t>  //declare methods</a:t>
            </a:r>
          </a:p>
          <a:p>
            <a:pPr marL="0" indent="0">
              <a:buNone/>
            </a:pPr>
            <a:r>
              <a:rPr lang="en-US" altLang="zh-CN" sz="1800" i="1" dirty="0"/>
              <a:t>  type method1(parameters)</a:t>
            </a:r>
            <a:r>
              <a:rPr lang="en-US" altLang="zh-CN" sz="1800" dirty="0"/>
              <a:t>{</a:t>
            </a:r>
          </a:p>
          <a:p>
            <a:pPr marL="0" indent="0">
              <a:buNone/>
            </a:pPr>
            <a:r>
              <a:rPr lang="en-US" altLang="zh-CN" sz="1800" dirty="0"/>
              <a:t>    //body of method</a:t>
            </a:r>
          </a:p>
          <a:p>
            <a:pPr marL="0" indent="0">
              <a:buNone/>
            </a:pPr>
            <a:r>
              <a:rPr lang="en-US" altLang="zh-CN" sz="1800" dirty="0"/>
              <a:t>  }</a:t>
            </a:r>
          </a:p>
          <a:p>
            <a:pPr marL="0" indent="0">
              <a:buNone/>
            </a:pPr>
            <a:r>
              <a:rPr lang="en-US" altLang="zh-CN" sz="1800" i="1" dirty="0"/>
              <a:t> type method2(parameters){</a:t>
            </a:r>
          </a:p>
          <a:p>
            <a:pPr marL="0" indent="0">
              <a:buNone/>
            </a:pPr>
            <a:r>
              <a:rPr lang="en-US" altLang="zh-CN" sz="1800" dirty="0"/>
              <a:t>    //body of method</a:t>
            </a:r>
          </a:p>
          <a:p>
            <a:pPr marL="0" indent="0">
              <a:buNone/>
            </a:pPr>
            <a:r>
              <a:rPr lang="en-US" altLang="zh-CN" sz="1800" dirty="0"/>
              <a:t>  }</a:t>
            </a:r>
          </a:p>
          <a:p>
            <a:pPr marL="0" indent="0">
              <a:buNone/>
            </a:pPr>
            <a:r>
              <a:rPr lang="en-US" altLang="zh-CN" sz="1800" dirty="0"/>
              <a:t>  //…</a:t>
            </a:r>
          </a:p>
          <a:p>
            <a:pPr marL="0" indent="0">
              <a:buNone/>
            </a:pPr>
            <a:r>
              <a:rPr lang="en-US" altLang="zh-CN" sz="1800" dirty="0"/>
              <a:t>   </a:t>
            </a:r>
            <a:r>
              <a:rPr lang="en-US" altLang="zh-CN" sz="1800" i="1" dirty="0"/>
              <a:t>type method1(parameters){</a:t>
            </a:r>
          </a:p>
          <a:p>
            <a:pPr marL="0" indent="0">
              <a:buNone/>
            </a:pPr>
            <a:r>
              <a:rPr lang="en-US" altLang="zh-CN" sz="1800" dirty="0"/>
              <a:t>    //body of method</a:t>
            </a:r>
          </a:p>
          <a:p>
            <a:pPr marL="0" indent="0">
              <a:buNone/>
            </a:pPr>
            <a:r>
              <a:rPr lang="en-US" altLang="zh-CN" sz="1800" dirty="0"/>
              <a:t>  }</a:t>
            </a:r>
          </a:p>
          <a:p>
            <a:pPr marL="0" indent="0">
              <a:buNone/>
            </a:pPr>
            <a:r>
              <a:rPr lang="en-US" altLang="zh-CN" sz="1800" dirty="0"/>
              <a:t>}</a:t>
            </a:r>
            <a:endParaRPr lang="zh-CN" altLang="en-US" sz="1800" dirty="0"/>
          </a:p>
        </p:txBody>
      </p:sp>
    </p:spTree>
    <p:extLst>
      <p:ext uri="{BB962C8B-B14F-4D97-AF65-F5344CB8AC3E}">
        <p14:creationId xmlns:p14="http://schemas.microsoft.com/office/powerpoint/2010/main" val="8832801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23198D-23F0-420D-9725-45FD0C333E8F}"/>
              </a:ext>
            </a:extLst>
          </p:cNvPr>
          <p:cNvSpPr>
            <a:spLocks noGrp="1"/>
          </p:cNvSpPr>
          <p:nvPr>
            <p:ph type="title"/>
          </p:nvPr>
        </p:nvSpPr>
        <p:spPr/>
        <p:txBody>
          <a:bodyPr/>
          <a:lstStyle/>
          <a:p>
            <a:r>
              <a:rPr lang="en-US" altLang="zh-CN" b="1" dirty="0"/>
              <a:t>Example: Construct an Entity Class in Eclipse</a:t>
            </a:r>
            <a:endParaRPr lang="zh-CN" altLang="en-US" b="1" dirty="0"/>
          </a:p>
        </p:txBody>
      </p:sp>
      <p:sp>
        <p:nvSpPr>
          <p:cNvPr id="3" name="内容占位符 2">
            <a:extLst>
              <a:ext uri="{FF2B5EF4-FFF2-40B4-BE49-F238E27FC236}">
                <a16:creationId xmlns:a16="http://schemas.microsoft.com/office/drawing/2014/main" id="{2A572ED2-E6F2-4406-9044-72142B74D801}"/>
              </a:ext>
            </a:extLst>
          </p:cNvPr>
          <p:cNvSpPr>
            <a:spLocks noGrp="1"/>
          </p:cNvSpPr>
          <p:nvPr>
            <p:ph idx="1"/>
          </p:nvPr>
        </p:nvSpPr>
        <p:spPr>
          <a:xfrm>
            <a:off x="533400" y="1905001"/>
            <a:ext cx="7772400" cy="922606"/>
          </a:xfrm>
        </p:spPr>
        <p:txBody>
          <a:bodyPr/>
          <a:lstStyle/>
          <a:p>
            <a:r>
              <a:rPr lang="en-US" altLang="zh-CN" dirty="0"/>
              <a:t>First, create the Vehicle class with the following instance variables.</a:t>
            </a:r>
            <a:endParaRPr lang="zh-CN" altLang="en-US" dirty="0"/>
          </a:p>
        </p:txBody>
      </p:sp>
      <p:sp>
        <p:nvSpPr>
          <p:cNvPr id="4" name="矩形 3">
            <a:extLst>
              <a:ext uri="{FF2B5EF4-FFF2-40B4-BE49-F238E27FC236}">
                <a16:creationId xmlns:a16="http://schemas.microsoft.com/office/drawing/2014/main" id="{EF45AD9D-7F18-469A-BDF6-4A1255B2327B}"/>
              </a:ext>
            </a:extLst>
          </p:cNvPr>
          <p:cNvSpPr/>
          <p:nvPr/>
        </p:nvSpPr>
        <p:spPr>
          <a:xfrm>
            <a:off x="1714499" y="3429000"/>
            <a:ext cx="6022731" cy="1477328"/>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Vehicle {</a:t>
            </a:r>
          </a:p>
          <a:p>
            <a:r>
              <a:rPr lang="en-US" altLang="zh-CN" b="1" dirty="0">
                <a:solidFill>
                  <a:srgbClr val="7F0055"/>
                </a:solidFill>
                <a:latin typeface="Calibri" panose="020F0502020204030204" pitchFamily="34" charset="0"/>
              </a:rPr>
              <a:t>  int</a:t>
            </a:r>
            <a:r>
              <a:rPr lang="en-US" altLang="zh-CN" b="1" dirty="0">
                <a:solidFill>
                  <a:srgbClr val="000000"/>
                </a:solidFill>
                <a:latin typeface="Calibri" panose="020F0502020204030204" pitchFamily="34" charset="0"/>
              </a:rPr>
              <a:t> </a:t>
            </a:r>
            <a:r>
              <a:rPr lang="en-US" altLang="zh-CN" b="1" dirty="0">
                <a:solidFill>
                  <a:srgbClr val="0000C0"/>
                </a:solidFill>
                <a:latin typeface="Calibri" panose="020F0502020204030204" pitchFamily="34" charset="0"/>
              </a:rPr>
              <a:t>passengers</a:t>
            </a:r>
            <a:r>
              <a:rPr lang="en-US" altLang="zh-CN" b="1" dirty="0">
                <a:solidFill>
                  <a:srgbClr val="000000"/>
                </a:solidFill>
                <a:latin typeface="Calibri" panose="020F0502020204030204" pitchFamily="34" charset="0"/>
              </a:rPr>
              <a:t>; </a:t>
            </a:r>
            <a:r>
              <a:rPr lang="en-US" altLang="zh-CN" b="1" dirty="0">
                <a:solidFill>
                  <a:srgbClr val="3F7F5F"/>
                </a:solidFill>
                <a:latin typeface="Calibri" panose="020F0502020204030204" pitchFamily="34" charset="0"/>
              </a:rPr>
              <a:t>//number of passengers</a:t>
            </a:r>
          </a:p>
          <a:p>
            <a:r>
              <a:rPr lang="en-US" altLang="zh-CN" b="1" dirty="0">
                <a:solidFill>
                  <a:srgbClr val="7F0055"/>
                </a:solidFill>
                <a:latin typeface="Calibri" panose="020F0502020204030204" pitchFamily="34" charset="0"/>
              </a:rPr>
              <a:t>  int</a:t>
            </a:r>
            <a:r>
              <a:rPr lang="en-US" altLang="zh-CN" b="1" dirty="0">
                <a:solidFill>
                  <a:srgbClr val="000000"/>
                </a:solidFill>
                <a:latin typeface="Calibri" panose="020F0502020204030204" pitchFamily="34" charset="0"/>
              </a:rPr>
              <a:t> </a:t>
            </a:r>
            <a:r>
              <a:rPr lang="en-US" altLang="zh-CN" b="1" dirty="0" err="1">
                <a:solidFill>
                  <a:srgbClr val="0000C0"/>
                </a:solidFill>
                <a:latin typeface="Calibri" panose="020F0502020204030204" pitchFamily="34" charset="0"/>
              </a:rPr>
              <a:t>fuelcap</a:t>
            </a:r>
            <a:r>
              <a:rPr lang="en-US" altLang="zh-CN" b="1" dirty="0">
                <a:solidFill>
                  <a:srgbClr val="000000"/>
                </a:solidFill>
                <a:latin typeface="Calibri" panose="020F0502020204030204" pitchFamily="34" charset="0"/>
              </a:rPr>
              <a:t>; </a:t>
            </a:r>
            <a:r>
              <a:rPr lang="en-US" altLang="zh-CN" b="1" dirty="0">
                <a:solidFill>
                  <a:srgbClr val="3F7F5F"/>
                </a:solidFill>
                <a:latin typeface="Calibri" panose="020F0502020204030204" pitchFamily="34" charset="0"/>
              </a:rPr>
              <a:t>//fuel capacity in gallons</a:t>
            </a:r>
          </a:p>
          <a:p>
            <a:r>
              <a:rPr lang="en-US" altLang="zh-CN" b="1" dirty="0">
                <a:solidFill>
                  <a:srgbClr val="7F0055"/>
                </a:solidFill>
                <a:latin typeface="Calibri" panose="020F0502020204030204" pitchFamily="34" charset="0"/>
              </a:rPr>
              <a:t>  int</a:t>
            </a:r>
            <a:r>
              <a:rPr lang="en-US" altLang="zh-CN" b="1" dirty="0">
                <a:solidFill>
                  <a:srgbClr val="000000"/>
                </a:solidFill>
                <a:latin typeface="Calibri" panose="020F0502020204030204" pitchFamily="34" charset="0"/>
              </a:rPr>
              <a:t> </a:t>
            </a:r>
            <a:r>
              <a:rPr lang="en-US" altLang="zh-CN" b="1" dirty="0">
                <a:solidFill>
                  <a:srgbClr val="0000C0"/>
                </a:solidFill>
                <a:latin typeface="Calibri" panose="020F0502020204030204" pitchFamily="34" charset="0"/>
              </a:rPr>
              <a:t>mpg</a:t>
            </a:r>
            <a:r>
              <a:rPr lang="en-US" altLang="zh-CN" b="1" dirty="0">
                <a:solidFill>
                  <a:srgbClr val="000000"/>
                </a:solidFill>
                <a:latin typeface="Calibri" panose="020F0502020204030204" pitchFamily="34" charset="0"/>
              </a:rPr>
              <a:t>;  </a:t>
            </a:r>
            <a:r>
              <a:rPr lang="en-US" altLang="zh-CN" b="1" dirty="0">
                <a:solidFill>
                  <a:srgbClr val="3F7F5F"/>
                </a:solidFill>
                <a:latin typeface="Calibri" panose="020F0502020204030204" pitchFamily="34" charset="0"/>
              </a:rPr>
              <a:t>//fuel consumption in miles per gallon</a:t>
            </a:r>
          </a:p>
          <a:p>
            <a:r>
              <a:rPr lang="en-US" altLang="zh-CN" dirty="0">
                <a:solidFill>
                  <a:srgbClr val="000000"/>
                </a:solidFill>
                <a:latin typeface="Calibri" panose="020F0502020204030204" pitchFamily="34" charset="0"/>
              </a:rPr>
              <a:t>}</a:t>
            </a:r>
            <a:endParaRPr lang="zh-CN" altLang="en-US" dirty="0"/>
          </a:p>
        </p:txBody>
      </p:sp>
    </p:spTree>
    <p:extLst>
      <p:ext uri="{BB962C8B-B14F-4D97-AF65-F5344CB8AC3E}">
        <p14:creationId xmlns:p14="http://schemas.microsoft.com/office/powerpoint/2010/main" val="10295998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23198D-23F0-420D-9725-45FD0C333E8F}"/>
              </a:ext>
            </a:extLst>
          </p:cNvPr>
          <p:cNvSpPr>
            <a:spLocks noGrp="1"/>
          </p:cNvSpPr>
          <p:nvPr>
            <p:ph type="title"/>
          </p:nvPr>
        </p:nvSpPr>
        <p:spPr/>
        <p:txBody>
          <a:bodyPr/>
          <a:lstStyle/>
          <a:p>
            <a:r>
              <a:rPr lang="en-US" altLang="zh-CN" b="1" dirty="0"/>
              <a:t>Example: Construct an Entity Class in Eclipse</a:t>
            </a:r>
            <a:endParaRPr lang="zh-CN" altLang="en-US" b="1" dirty="0"/>
          </a:p>
        </p:txBody>
      </p:sp>
      <p:sp>
        <p:nvSpPr>
          <p:cNvPr id="3" name="内容占位符 2">
            <a:extLst>
              <a:ext uri="{FF2B5EF4-FFF2-40B4-BE49-F238E27FC236}">
                <a16:creationId xmlns:a16="http://schemas.microsoft.com/office/drawing/2014/main" id="{2A572ED2-E6F2-4406-9044-72142B74D801}"/>
              </a:ext>
            </a:extLst>
          </p:cNvPr>
          <p:cNvSpPr>
            <a:spLocks noGrp="1"/>
          </p:cNvSpPr>
          <p:nvPr>
            <p:ph idx="1"/>
          </p:nvPr>
        </p:nvSpPr>
        <p:spPr>
          <a:xfrm>
            <a:off x="533400" y="1905000"/>
            <a:ext cx="7772400" cy="1203959"/>
          </a:xfrm>
        </p:spPr>
        <p:txBody>
          <a:bodyPr/>
          <a:lstStyle/>
          <a:p>
            <a:r>
              <a:rPr lang="en-US" altLang="zh-CN" dirty="0"/>
              <a:t>Next, select “source” </a:t>
            </a:r>
            <a:r>
              <a:rPr lang="en-US" altLang="zh-CN" dirty="0">
                <a:sym typeface="Wingdings" panose="05000000000000000000" pitchFamily="2" charset="2"/>
              </a:rPr>
              <a:t> “Generate Constructors from Superclass..</a:t>
            </a:r>
            <a:r>
              <a:rPr lang="en-US" altLang="zh-CN" dirty="0"/>
              <a:t>. and then tick on the “Omit call to default constructor super() ”.</a:t>
            </a:r>
            <a:endParaRPr lang="zh-CN" altLang="en-US" dirty="0"/>
          </a:p>
        </p:txBody>
      </p:sp>
      <p:pic>
        <p:nvPicPr>
          <p:cNvPr id="4" name="图片 3">
            <a:extLst>
              <a:ext uri="{FF2B5EF4-FFF2-40B4-BE49-F238E27FC236}">
                <a16:creationId xmlns:a16="http://schemas.microsoft.com/office/drawing/2014/main" id="{A2D74D75-FBBC-4ED8-9009-84DE06F65486}"/>
              </a:ext>
            </a:extLst>
          </p:cNvPr>
          <p:cNvPicPr>
            <a:picLocks noChangeAspect="1"/>
          </p:cNvPicPr>
          <p:nvPr/>
        </p:nvPicPr>
        <p:blipFill>
          <a:blip r:embed="rId2"/>
          <a:stretch>
            <a:fillRect/>
          </a:stretch>
        </p:blipFill>
        <p:spPr>
          <a:xfrm>
            <a:off x="1135281" y="566346"/>
            <a:ext cx="5466667" cy="6590476"/>
          </a:xfrm>
          <a:prstGeom prst="rect">
            <a:avLst/>
          </a:prstGeom>
        </p:spPr>
      </p:pic>
    </p:spTree>
    <p:extLst>
      <p:ext uri="{BB962C8B-B14F-4D97-AF65-F5344CB8AC3E}">
        <p14:creationId xmlns:p14="http://schemas.microsoft.com/office/powerpoint/2010/main" val="518120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23198D-23F0-420D-9725-45FD0C333E8F}"/>
              </a:ext>
            </a:extLst>
          </p:cNvPr>
          <p:cNvSpPr>
            <a:spLocks noGrp="1"/>
          </p:cNvSpPr>
          <p:nvPr>
            <p:ph type="title"/>
          </p:nvPr>
        </p:nvSpPr>
        <p:spPr/>
        <p:txBody>
          <a:bodyPr/>
          <a:lstStyle/>
          <a:p>
            <a:r>
              <a:rPr lang="en-US" altLang="zh-CN" b="1" dirty="0"/>
              <a:t>Example: Construct an Entity Class in Eclipse</a:t>
            </a:r>
            <a:endParaRPr lang="zh-CN" altLang="en-US" b="1" dirty="0"/>
          </a:p>
        </p:txBody>
      </p:sp>
      <p:sp>
        <p:nvSpPr>
          <p:cNvPr id="3" name="内容占位符 2">
            <a:extLst>
              <a:ext uri="{FF2B5EF4-FFF2-40B4-BE49-F238E27FC236}">
                <a16:creationId xmlns:a16="http://schemas.microsoft.com/office/drawing/2014/main" id="{2A572ED2-E6F2-4406-9044-72142B74D801}"/>
              </a:ext>
            </a:extLst>
          </p:cNvPr>
          <p:cNvSpPr>
            <a:spLocks noGrp="1"/>
          </p:cNvSpPr>
          <p:nvPr>
            <p:ph idx="1"/>
          </p:nvPr>
        </p:nvSpPr>
        <p:spPr>
          <a:xfrm>
            <a:off x="533400" y="1905000"/>
            <a:ext cx="7772400" cy="1203959"/>
          </a:xfrm>
        </p:spPr>
        <p:txBody>
          <a:bodyPr/>
          <a:lstStyle/>
          <a:p>
            <a:r>
              <a:rPr lang="en-US" altLang="zh-CN" dirty="0"/>
              <a:t>Then, select “source” </a:t>
            </a:r>
            <a:r>
              <a:rPr lang="en-US" altLang="zh-CN" dirty="0">
                <a:sym typeface="Wingdings" panose="05000000000000000000" pitchFamily="2" charset="2"/>
              </a:rPr>
              <a:t> “Generate Constructors using Fields..</a:t>
            </a:r>
            <a:r>
              <a:rPr lang="en-US" altLang="zh-CN" dirty="0"/>
              <a:t>.” also tick on “Omit call to default constructor super() ”.</a:t>
            </a:r>
            <a:endParaRPr lang="zh-CN" altLang="en-US" dirty="0"/>
          </a:p>
        </p:txBody>
      </p:sp>
      <p:sp>
        <p:nvSpPr>
          <p:cNvPr id="7" name="矩形 6">
            <a:extLst>
              <a:ext uri="{FF2B5EF4-FFF2-40B4-BE49-F238E27FC236}">
                <a16:creationId xmlns:a16="http://schemas.microsoft.com/office/drawing/2014/main" id="{587BC373-AF6A-4FAE-AB54-1E3CC7457441}"/>
              </a:ext>
            </a:extLst>
          </p:cNvPr>
          <p:cNvSpPr/>
          <p:nvPr/>
        </p:nvSpPr>
        <p:spPr>
          <a:xfrm>
            <a:off x="1333500" y="3108959"/>
            <a:ext cx="6477000" cy="3693319"/>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Vehicle {</a:t>
            </a:r>
          </a:p>
          <a:p>
            <a:r>
              <a:rPr lang="en-US" altLang="zh-CN" b="1" dirty="0">
                <a:solidFill>
                  <a:srgbClr val="7F0055"/>
                </a:solidFill>
                <a:latin typeface="Calibri" panose="020F0502020204030204" pitchFamily="34" charset="0"/>
              </a:rPr>
              <a:t>  int</a:t>
            </a:r>
            <a:r>
              <a:rPr lang="en-US" altLang="zh-CN" b="1" dirty="0">
                <a:solidFill>
                  <a:srgbClr val="000000"/>
                </a:solidFill>
                <a:latin typeface="Calibri" panose="020F0502020204030204" pitchFamily="34" charset="0"/>
              </a:rPr>
              <a:t> </a:t>
            </a:r>
            <a:r>
              <a:rPr lang="en-US" altLang="zh-CN" b="1" dirty="0">
                <a:solidFill>
                  <a:srgbClr val="0000C0"/>
                </a:solidFill>
                <a:latin typeface="Calibri" panose="020F0502020204030204" pitchFamily="34" charset="0"/>
              </a:rPr>
              <a:t>passengers</a:t>
            </a:r>
            <a:r>
              <a:rPr lang="en-US" altLang="zh-CN" b="1" dirty="0">
                <a:solidFill>
                  <a:srgbClr val="000000"/>
                </a:solidFill>
                <a:latin typeface="Calibri" panose="020F0502020204030204" pitchFamily="34" charset="0"/>
              </a:rPr>
              <a:t>; </a:t>
            </a:r>
            <a:r>
              <a:rPr lang="en-US" altLang="zh-CN" b="1" dirty="0">
                <a:solidFill>
                  <a:srgbClr val="3F7F5F"/>
                </a:solidFill>
                <a:latin typeface="Calibri" panose="020F0502020204030204" pitchFamily="34" charset="0"/>
              </a:rPr>
              <a:t>//number of passengers</a:t>
            </a:r>
          </a:p>
          <a:p>
            <a:r>
              <a:rPr lang="en-US" altLang="zh-CN" b="1" dirty="0">
                <a:solidFill>
                  <a:srgbClr val="7F0055"/>
                </a:solidFill>
                <a:latin typeface="Calibri" panose="020F0502020204030204" pitchFamily="34" charset="0"/>
              </a:rPr>
              <a:t>  int</a:t>
            </a:r>
            <a:r>
              <a:rPr lang="en-US" altLang="zh-CN" b="1" dirty="0">
                <a:solidFill>
                  <a:srgbClr val="000000"/>
                </a:solidFill>
                <a:latin typeface="Calibri" panose="020F0502020204030204" pitchFamily="34" charset="0"/>
              </a:rPr>
              <a:t> </a:t>
            </a:r>
            <a:r>
              <a:rPr lang="en-US" altLang="zh-CN" b="1" dirty="0" err="1">
                <a:solidFill>
                  <a:srgbClr val="0000C0"/>
                </a:solidFill>
                <a:latin typeface="Calibri" panose="020F0502020204030204" pitchFamily="34" charset="0"/>
              </a:rPr>
              <a:t>fuelcap</a:t>
            </a:r>
            <a:r>
              <a:rPr lang="en-US" altLang="zh-CN" b="1" dirty="0">
                <a:solidFill>
                  <a:srgbClr val="000000"/>
                </a:solidFill>
                <a:latin typeface="Calibri" panose="020F0502020204030204" pitchFamily="34" charset="0"/>
              </a:rPr>
              <a:t>; </a:t>
            </a:r>
            <a:r>
              <a:rPr lang="en-US" altLang="zh-CN" b="1" dirty="0">
                <a:solidFill>
                  <a:srgbClr val="3F7F5F"/>
                </a:solidFill>
                <a:latin typeface="Calibri" panose="020F0502020204030204" pitchFamily="34" charset="0"/>
              </a:rPr>
              <a:t>//fuel capacity in gallons</a:t>
            </a:r>
          </a:p>
          <a:p>
            <a:r>
              <a:rPr lang="en-US" altLang="zh-CN" b="1" dirty="0">
                <a:solidFill>
                  <a:srgbClr val="7F0055"/>
                </a:solidFill>
                <a:latin typeface="Calibri" panose="020F0502020204030204" pitchFamily="34" charset="0"/>
              </a:rPr>
              <a:t>  int</a:t>
            </a:r>
            <a:r>
              <a:rPr lang="en-US" altLang="zh-CN" b="1" dirty="0">
                <a:solidFill>
                  <a:srgbClr val="000000"/>
                </a:solidFill>
                <a:latin typeface="Calibri" panose="020F0502020204030204" pitchFamily="34" charset="0"/>
              </a:rPr>
              <a:t> </a:t>
            </a:r>
            <a:r>
              <a:rPr lang="en-US" altLang="zh-CN" b="1" dirty="0">
                <a:solidFill>
                  <a:srgbClr val="0000C0"/>
                </a:solidFill>
                <a:latin typeface="Calibri" panose="020F0502020204030204" pitchFamily="34" charset="0"/>
              </a:rPr>
              <a:t>mpg</a:t>
            </a:r>
            <a:r>
              <a:rPr lang="en-US" altLang="zh-CN" b="1" dirty="0">
                <a:solidFill>
                  <a:srgbClr val="000000"/>
                </a:solidFill>
                <a:latin typeface="Calibri" panose="020F0502020204030204" pitchFamily="34" charset="0"/>
              </a:rPr>
              <a:t>;  </a:t>
            </a:r>
            <a:r>
              <a:rPr lang="en-US" altLang="zh-CN" b="1" dirty="0">
                <a:solidFill>
                  <a:srgbClr val="3F7F5F"/>
                </a:solidFill>
                <a:latin typeface="Calibri" panose="020F0502020204030204" pitchFamily="34" charset="0"/>
              </a:rPr>
              <a:t>//fuel consumption in miles per gallon</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Vehicle()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constructor stub</a:t>
            </a:r>
          </a:p>
          <a:p>
            <a:r>
              <a:rPr lang="en-US" altLang="zh-CN" dirty="0">
                <a:solidFill>
                  <a:srgbClr val="000000"/>
                </a:solidFill>
                <a:latin typeface="Calibri" panose="020F0502020204030204" pitchFamily="34" charset="0"/>
              </a:rPr>
              <a:t>  }</a:t>
            </a:r>
          </a:p>
          <a:p>
            <a:r>
              <a:rPr lang="fr-FR" altLang="zh-CN" b="1" dirty="0">
                <a:solidFill>
                  <a:srgbClr val="7F0055"/>
                </a:solidFill>
                <a:latin typeface="Calibri" panose="020F0502020204030204" pitchFamily="34" charset="0"/>
              </a:rPr>
              <a:t>  public</a:t>
            </a:r>
            <a:r>
              <a:rPr lang="fr-FR" altLang="zh-CN" b="1" dirty="0">
                <a:solidFill>
                  <a:srgbClr val="000000"/>
                </a:solidFill>
                <a:latin typeface="Calibri" panose="020F0502020204030204" pitchFamily="34" charset="0"/>
              </a:rPr>
              <a:t> Vehicle(</a:t>
            </a:r>
            <a:r>
              <a:rPr lang="fr-FR" altLang="zh-CN" b="1" dirty="0">
                <a:solidFill>
                  <a:srgbClr val="7F0055"/>
                </a:solidFill>
                <a:latin typeface="Calibri" panose="020F0502020204030204" pitchFamily="34" charset="0"/>
              </a:rPr>
              <a:t>int</a:t>
            </a:r>
            <a:r>
              <a:rPr lang="fr-FR" altLang="zh-CN" b="1" dirty="0">
                <a:solidFill>
                  <a:srgbClr val="000000"/>
                </a:solidFill>
                <a:latin typeface="Calibri" panose="020F0502020204030204" pitchFamily="34" charset="0"/>
              </a:rPr>
              <a:t> </a:t>
            </a:r>
            <a:r>
              <a:rPr lang="fr-FR" altLang="zh-CN" b="1" dirty="0">
                <a:solidFill>
                  <a:srgbClr val="6A3E3E"/>
                </a:solidFill>
                <a:latin typeface="Calibri" panose="020F0502020204030204" pitchFamily="34" charset="0"/>
              </a:rPr>
              <a:t>passengers</a:t>
            </a:r>
            <a:r>
              <a:rPr lang="fr-FR" altLang="zh-CN" b="1" dirty="0">
                <a:solidFill>
                  <a:srgbClr val="000000"/>
                </a:solidFill>
                <a:latin typeface="Calibri" panose="020F0502020204030204" pitchFamily="34" charset="0"/>
              </a:rPr>
              <a:t>, </a:t>
            </a:r>
            <a:r>
              <a:rPr lang="fr-FR" altLang="zh-CN" b="1" dirty="0">
                <a:solidFill>
                  <a:srgbClr val="7F0055"/>
                </a:solidFill>
                <a:latin typeface="Calibri" panose="020F0502020204030204" pitchFamily="34" charset="0"/>
              </a:rPr>
              <a:t>int</a:t>
            </a:r>
            <a:r>
              <a:rPr lang="fr-FR" altLang="zh-CN" b="1" dirty="0">
                <a:solidFill>
                  <a:srgbClr val="000000"/>
                </a:solidFill>
                <a:latin typeface="Calibri" panose="020F0502020204030204" pitchFamily="34" charset="0"/>
              </a:rPr>
              <a:t> </a:t>
            </a:r>
            <a:r>
              <a:rPr lang="fr-FR" altLang="zh-CN" b="1" dirty="0">
                <a:solidFill>
                  <a:srgbClr val="6A3E3E"/>
                </a:solidFill>
                <a:latin typeface="Calibri" panose="020F0502020204030204" pitchFamily="34" charset="0"/>
              </a:rPr>
              <a:t>fuelcap</a:t>
            </a:r>
            <a:r>
              <a:rPr lang="fr-FR" altLang="zh-CN" b="1" dirty="0">
                <a:solidFill>
                  <a:srgbClr val="000000"/>
                </a:solidFill>
                <a:latin typeface="Calibri" panose="020F0502020204030204" pitchFamily="34" charset="0"/>
              </a:rPr>
              <a:t>, </a:t>
            </a:r>
            <a:r>
              <a:rPr lang="fr-FR" altLang="zh-CN" b="1" dirty="0">
                <a:solidFill>
                  <a:srgbClr val="7F0055"/>
                </a:solidFill>
                <a:latin typeface="Calibri" panose="020F0502020204030204" pitchFamily="34" charset="0"/>
              </a:rPr>
              <a:t>int</a:t>
            </a:r>
            <a:r>
              <a:rPr lang="fr-FR" altLang="zh-CN" b="1" dirty="0">
                <a:solidFill>
                  <a:srgbClr val="000000"/>
                </a:solidFill>
                <a:latin typeface="Calibri" panose="020F0502020204030204" pitchFamily="34" charset="0"/>
              </a:rPr>
              <a:t> </a:t>
            </a:r>
            <a:r>
              <a:rPr lang="fr-FR" altLang="zh-CN" b="1" dirty="0">
                <a:solidFill>
                  <a:srgbClr val="6A3E3E"/>
                </a:solidFill>
                <a:latin typeface="Calibri" panose="020F0502020204030204" pitchFamily="34" charset="0"/>
              </a:rPr>
              <a:t>mpg</a:t>
            </a:r>
            <a:r>
              <a:rPr lang="fr-FR" altLang="zh-CN" b="1" dirty="0">
                <a:solidFill>
                  <a:srgbClr val="000000"/>
                </a:solidFill>
                <a:latin typeface="Calibri" panose="020F0502020204030204" pitchFamily="34" charset="0"/>
              </a:rPr>
              <a:t>) {</a:t>
            </a:r>
          </a:p>
          <a:p>
            <a:r>
              <a:rPr lang="en-US" altLang="zh-CN" b="1" dirty="0" err="1">
                <a:solidFill>
                  <a:srgbClr val="7F0055"/>
                </a:solidFill>
                <a:latin typeface="Calibri" panose="020F0502020204030204" pitchFamily="34" charset="0"/>
              </a:rPr>
              <a:t>this</a:t>
            </a:r>
            <a:r>
              <a:rPr lang="en-US" altLang="zh-CN" b="1" dirty="0" err="1">
                <a:solidFill>
                  <a:srgbClr val="000000"/>
                </a:solidFill>
                <a:latin typeface="Calibri" panose="020F0502020204030204" pitchFamily="34" charset="0"/>
              </a:rPr>
              <a:t>.</a:t>
            </a:r>
            <a:r>
              <a:rPr lang="en-US" altLang="zh-CN" b="1" dirty="0" err="1">
                <a:solidFill>
                  <a:srgbClr val="0000C0"/>
                </a:solidFill>
                <a:latin typeface="Calibri" panose="020F0502020204030204" pitchFamily="34" charset="0"/>
              </a:rPr>
              <a:t>passengers</a:t>
            </a:r>
            <a:r>
              <a:rPr lang="en-US" altLang="zh-CN" b="1" dirty="0">
                <a:solidFill>
                  <a:srgbClr val="000000"/>
                </a:solidFill>
                <a:latin typeface="Calibri" panose="020F0502020204030204" pitchFamily="34" charset="0"/>
              </a:rPr>
              <a:t> = </a:t>
            </a:r>
            <a:r>
              <a:rPr lang="en-US" altLang="zh-CN" b="1" dirty="0">
                <a:solidFill>
                  <a:srgbClr val="6A3E3E"/>
                </a:solidFill>
                <a:latin typeface="Calibri" panose="020F0502020204030204" pitchFamily="34" charset="0"/>
              </a:rPr>
              <a:t>passengers</a:t>
            </a:r>
            <a:r>
              <a:rPr lang="en-US" altLang="zh-CN" b="1" dirty="0">
                <a:solidFill>
                  <a:srgbClr val="000000"/>
                </a:solidFill>
                <a:latin typeface="Calibri" panose="020F0502020204030204" pitchFamily="34" charset="0"/>
              </a:rPr>
              <a:t>;</a:t>
            </a:r>
          </a:p>
          <a:p>
            <a:r>
              <a:rPr lang="en-US" altLang="zh-CN" b="1" dirty="0" err="1">
                <a:solidFill>
                  <a:srgbClr val="7F0055"/>
                </a:solidFill>
                <a:latin typeface="Calibri" panose="020F0502020204030204" pitchFamily="34" charset="0"/>
              </a:rPr>
              <a:t>this</a:t>
            </a:r>
            <a:r>
              <a:rPr lang="en-US" altLang="zh-CN" b="1" dirty="0" err="1">
                <a:solidFill>
                  <a:srgbClr val="000000"/>
                </a:solidFill>
                <a:latin typeface="Calibri" panose="020F0502020204030204" pitchFamily="34" charset="0"/>
              </a:rPr>
              <a:t>.</a:t>
            </a:r>
            <a:r>
              <a:rPr lang="en-US" altLang="zh-CN" b="1" dirty="0" err="1">
                <a:solidFill>
                  <a:srgbClr val="0000C0"/>
                </a:solidFill>
                <a:latin typeface="Calibri" panose="020F0502020204030204" pitchFamily="34" charset="0"/>
              </a:rPr>
              <a:t>fuelcap</a:t>
            </a:r>
            <a:r>
              <a:rPr lang="en-US" altLang="zh-CN" b="1" dirty="0">
                <a:solidFill>
                  <a:srgbClr val="000000"/>
                </a:solidFill>
                <a:latin typeface="Calibri" panose="020F0502020204030204" pitchFamily="34" charset="0"/>
              </a:rPr>
              <a:t> = </a:t>
            </a:r>
            <a:r>
              <a:rPr lang="en-US" altLang="zh-CN" b="1" dirty="0" err="1">
                <a:solidFill>
                  <a:srgbClr val="6A3E3E"/>
                </a:solidFill>
                <a:latin typeface="Calibri" panose="020F0502020204030204" pitchFamily="34" charset="0"/>
              </a:rPr>
              <a:t>fuelcap</a:t>
            </a:r>
            <a:r>
              <a:rPr lang="en-US" altLang="zh-CN" b="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this</a:t>
            </a:r>
            <a:r>
              <a:rPr lang="en-US" altLang="zh-CN" b="1" dirty="0">
                <a:solidFill>
                  <a:srgbClr val="000000"/>
                </a:solidFill>
                <a:latin typeface="Calibri" panose="020F0502020204030204" pitchFamily="34" charset="0"/>
              </a:rPr>
              <a:t>.</a:t>
            </a:r>
            <a:r>
              <a:rPr lang="en-US" altLang="zh-CN" b="1" dirty="0">
                <a:solidFill>
                  <a:srgbClr val="0000C0"/>
                </a:solidFill>
                <a:latin typeface="Calibri" panose="020F0502020204030204" pitchFamily="34" charset="0"/>
              </a:rPr>
              <a:t>mpg</a:t>
            </a:r>
            <a:r>
              <a:rPr lang="en-US" altLang="zh-CN" b="1" dirty="0">
                <a:solidFill>
                  <a:srgbClr val="000000"/>
                </a:solidFill>
                <a:latin typeface="Calibri" panose="020F0502020204030204" pitchFamily="34" charset="0"/>
              </a:rPr>
              <a:t> = </a:t>
            </a:r>
            <a:r>
              <a:rPr lang="en-US" altLang="zh-CN" b="1" dirty="0">
                <a:solidFill>
                  <a:srgbClr val="6A3E3E"/>
                </a:solidFill>
                <a:latin typeface="Calibri" panose="020F0502020204030204" pitchFamily="34" charset="0"/>
              </a:rPr>
              <a:t>mpg</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a:t>
            </a:r>
            <a:endParaRPr lang="zh-CN" altLang="en-US" dirty="0"/>
          </a:p>
        </p:txBody>
      </p:sp>
    </p:spTree>
    <p:extLst>
      <p:ext uri="{BB962C8B-B14F-4D97-AF65-F5344CB8AC3E}">
        <p14:creationId xmlns:p14="http://schemas.microsoft.com/office/powerpoint/2010/main" val="7988583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23198D-23F0-420D-9725-45FD0C333E8F}"/>
              </a:ext>
            </a:extLst>
          </p:cNvPr>
          <p:cNvSpPr>
            <a:spLocks noGrp="1"/>
          </p:cNvSpPr>
          <p:nvPr>
            <p:ph type="title"/>
          </p:nvPr>
        </p:nvSpPr>
        <p:spPr/>
        <p:txBody>
          <a:bodyPr/>
          <a:lstStyle/>
          <a:p>
            <a:r>
              <a:rPr lang="en-US" altLang="zh-CN" b="1" dirty="0"/>
              <a:t>Example: Construct an Entity Class in Eclipse</a:t>
            </a:r>
            <a:endParaRPr lang="zh-CN" altLang="en-US" b="1" dirty="0"/>
          </a:p>
        </p:txBody>
      </p:sp>
      <p:sp>
        <p:nvSpPr>
          <p:cNvPr id="3" name="内容占位符 2">
            <a:extLst>
              <a:ext uri="{FF2B5EF4-FFF2-40B4-BE49-F238E27FC236}">
                <a16:creationId xmlns:a16="http://schemas.microsoft.com/office/drawing/2014/main" id="{2A572ED2-E6F2-4406-9044-72142B74D801}"/>
              </a:ext>
            </a:extLst>
          </p:cNvPr>
          <p:cNvSpPr>
            <a:spLocks noGrp="1"/>
          </p:cNvSpPr>
          <p:nvPr>
            <p:ph idx="1"/>
          </p:nvPr>
        </p:nvSpPr>
        <p:spPr>
          <a:xfrm>
            <a:off x="533400" y="1905000"/>
            <a:ext cx="7772400" cy="1523999"/>
          </a:xfrm>
        </p:spPr>
        <p:txBody>
          <a:bodyPr/>
          <a:lstStyle/>
          <a:p>
            <a:r>
              <a:rPr lang="en-US" altLang="zh-CN" dirty="0"/>
              <a:t>Finally, generate the getter and setter methods for the instance variables. Select “Source” </a:t>
            </a:r>
            <a:r>
              <a:rPr lang="en-US" altLang="zh-CN" dirty="0">
                <a:sym typeface="Wingdings" panose="05000000000000000000" pitchFamily="2" charset="2"/>
              </a:rPr>
              <a:t> “Generate Getters and Setters”, and click “Select All” in the next dialog.</a:t>
            </a:r>
            <a:endParaRPr lang="zh-CN" altLang="en-US" dirty="0"/>
          </a:p>
        </p:txBody>
      </p:sp>
      <p:pic>
        <p:nvPicPr>
          <p:cNvPr id="5" name="图片 4">
            <a:extLst>
              <a:ext uri="{FF2B5EF4-FFF2-40B4-BE49-F238E27FC236}">
                <a16:creationId xmlns:a16="http://schemas.microsoft.com/office/drawing/2014/main" id="{2D62AFB4-F195-4EF9-B288-11BC0BA5DFDD}"/>
              </a:ext>
            </a:extLst>
          </p:cNvPr>
          <p:cNvPicPr>
            <a:picLocks noChangeAspect="1"/>
          </p:cNvPicPr>
          <p:nvPr/>
        </p:nvPicPr>
        <p:blipFill>
          <a:blip r:embed="rId2"/>
          <a:stretch>
            <a:fillRect/>
          </a:stretch>
        </p:blipFill>
        <p:spPr>
          <a:xfrm>
            <a:off x="1807133" y="0"/>
            <a:ext cx="5529734" cy="6858000"/>
          </a:xfrm>
          <a:prstGeom prst="rect">
            <a:avLst/>
          </a:prstGeom>
        </p:spPr>
      </p:pic>
    </p:spTree>
    <p:extLst>
      <p:ext uri="{BB962C8B-B14F-4D97-AF65-F5344CB8AC3E}">
        <p14:creationId xmlns:p14="http://schemas.microsoft.com/office/powerpoint/2010/main" val="3780497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9F5E68-53C8-4E43-8D65-AB634CBDF820}"/>
              </a:ext>
            </a:extLst>
          </p:cNvPr>
          <p:cNvSpPr>
            <a:spLocks noGrp="1"/>
          </p:cNvSpPr>
          <p:nvPr>
            <p:ph type="title"/>
          </p:nvPr>
        </p:nvSpPr>
        <p:spPr/>
        <p:txBody>
          <a:bodyPr/>
          <a:lstStyle/>
          <a:p>
            <a:r>
              <a:rPr lang="en-US" altLang="zh-CN" b="1" dirty="0"/>
              <a:t>The Main Class</a:t>
            </a:r>
            <a:endParaRPr lang="zh-CN" altLang="en-US" b="1" dirty="0"/>
          </a:p>
        </p:txBody>
      </p:sp>
      <p:sp>
        <p:nvSpPr>
          <p:cNvPr id="3" name="内容占位符 2">
            <a:extLst>
              <a:ext uri="{FF2B5EF4-FFF2-40B4-BE49-F238E27FC236}">
                <a16:creationId xmlns:a16="http://schemas.microsoft.com/office/drawing/2014/main" id="{F719A457-A1E1-49D6-9D44-E1BA4F56E69E}"/>
              </a:ext>
            </a:extLst>
          </p:cNvPr>
          <p:cNvSpPr>
            <a:spLocks noGrp="1"/>
          </p:cNvSpPr>
          <p:nvPr>
            <p:ph idx="1"/>
          </p:nvPr>
        </p:nvSpPr>
        <p:spPr/>
        <p:txBody>
          <a:bodyPr/>
          <a:lstStyle/>
          <a:p>
            <a:r>
              <a:rPr lang="en-US" altLang="zh-CN" dirty="0"/>
              <a:t>A </a:t>
            </a:r>
            <a:r>
              <a:rPr lang="en-US" altLang="zh-CN" b="1" dirty="0"/>
              <a:t>main( ) </a:t>
            </a:r>
            <a:r>
              <a:rPr lang="en-US" altLang="zh-CN" dirty="0"/>
              <a:t>method is required only if that class is the starting point for your program. Such class is called the </a:t>
            </a:r>
            <a:r>
              <a:rPr lang="en-US" altLang="zh-CN" dirty="0">
                <a:solidFill>
                  <a:srgbClr val="FF0000"/>
                </a:solidFill>
              </a:rPr>
              <a:t>Main class</a:t>
            </a:r>
            <a:r>
              <a:rPr lang="en-US" altLang="zh-CN" dirty="0"/>
              <a:t>(</a:t>
            </a:r>
            <a:r>
              <a:rPr lang="zh-CN" altLang="en-US" dirty="0"/>
              <a:t>主类</a:t>
            </a:r>
            <a:r>
              <a:rPr lang="en-US" altLang="zh-CN" dirty="0"/>
              <a:t>).</a:t>
            </a:r>
          </a:p>
          <a:p>
            <a:r>
              <a:rPr lang="en-US" altLang="zh-CN" dirty="0"/>
              <a:t>Also, some types of Java applications don’t require a </a:t>
            </a:r>
            <a:r>
              <a:rPr lang="en-US" altLang="zh-CN" b="1" dirty="0"/>
              <a:t>main( )</a:t>
            </a:r>
            <a:r>
              <a:rPr lang="en-US" altLang="zh-CN" dirty="0"/>
              <a:t>.</a:t>
            </a:r>
            <a:endParaRPr lang="zh-CN" altLang="en-US" dirty="0"/>
          </a:p>
        </p:txBody>
      </p:sp>
    </p:spTree>
    <p:extLst>
      <p:ext uri="{BB962C8B-B14F-4D97-AF65-F5344CB8AC3E}">
        <p14:creationId xmlns:p14="http://schemas.microsoft.com/office/powerpoint/2010/main" val="3452757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FAEFE0-CED1-4ADC-9951-36135E3406A9}"/>
              </a:ext>
            </a:extLst>
          </p:cNvPr>
          <p:cNvSpPr>
            <a:spLocks noGrp="1"/>
          </p:cNvSpPr>
          <p:nvPr>
            <p:ph type="title"/>
          </p:nvPr>
        </p:nvSpPr>
        <p:spPr/>
        <p:txBody>
          <a:bodyPr/>
          <a:lstStyle/>
          <a:p>
            <a:r>
              <a:rPr lang="en-US" altLang="zh-CN" b="1" dirty="0"/>
              <a:t>Defining a class</a:t>
            </a:r>
            <a:endParaRPr lang="zh-CN" altLang="en-US" b="1" dirty="0"/>
          </a:p>
        </p:txBody>
      </p:sp>
      <p:sp>
        <p:nvSpPr>
          <p:cNvPr id="3" name="内容占位符 2">
            <a:extLst>
              <a:ext uri="{FF2B5EF4-FFF2-40B4-BE49-F238E27FC236}">
                <a16:creationId xmlns:a16="http://schemas.microsoft.com/office/drawing/2014/main" id="{54EE0B29-4575-4436-97E3-7B33D72BE01A}"/>
              </a:ext>
            </a:extLst>
          </p:cNvPr>
          <p:cNvSpPr>
            <a:spLocks noGrp="1"/>
          </p:cNvSpPr>
          <p:nvPr>
            <p:ph idx="1"/>
          </p:nvPr>
        </p:nvSpPr>
        <p:spPr>
          <a:xfrm>
            <a:off x="533400" y="1772530"/>
            <a:ext cx="7772400" cy="685800"/>
          </a:xfrm>
        </p:spPr>
        <p:txBody>
          <a:bodyPr/>
          <a:lstStyle/>
          <a:p>
            <a:r>
              <a:rPr lang="en-US" altLang="zh-CN" dirty="0"/>
              <a:t>Create a class name “Vehicle” without the </a:t>
            </a:r>
            <a:r>
              <a:rPr lang="en-US" altLang="zh-CN" b="1" dirty="0"/>
              <a:t>main</a:t>
            </a:r>
            <a:r>
              <a:rPr lang="en-US" altLang="zh-CN" dirty="0"/>
              <a:t> method.</a:t>
            </a:r>
            <a:endParaRPr lang="zh-CN" altLang="en-US" dirty="0"/>
          </a:p>
        </p:txBody>
      </p:sp>
      <p:pic>
        <p:nvPicPr>
          <p:cNvPr id="4" name="图片 3">
            <a:extLst>
              <a:ext uri="{FF2B5EF4-FFF2-40B4-BE49-F238E27FC236}">
                <a16:creationId xmlns:a16="http://schemas.microsoft.com/office/drawing/2014/main" id="{8DB0E4C7-2FB6-4691-9757-EF9A44A3AF2E}"/>
              </a:ext>
            </a:extLst>
          </p:cNvPr>
          <p:cNvPicPr>
            <a:picLocks noChangeAspect="1"/>
          </p:cNvPicPr>
          <p:nvPr/>
        </p:nvPicPr>
        <p:blipFill>
          <a:blip r:embed="rId2"/>
          <a:stretch>
            <a:fillRect/>
          </a:stretch>
        </p:blipFill>
        <p:spPr>
          <a:xfrm>
            <a:off x="1843428" y="219476"/>
            <a:ext cx="5457143" cy="6419048"/>
          </a:xfrm>
          <a:prstGeom prst="rect">
            <a:avLst/>
          </a:prstGeom>
        </p:spPr>
      </p:pic>
    </p:spTree>
    <p:extLst>
      <p:ext uri="{BB962C8B-B14F-4D97-AF65-F5344CB8AC3E}">
        <p14:creationId xmlns:p14="http://schemas.microsoft.com/office/powerpoint/2010/main" val="1801802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4A7EEB-F79B-4E63-A367-22C206843621}"/>
              </a:ext>
            </a:extLst>
          </p:cNvPr>
          <p:cNvSpPr>
            <a:spLocks noGrp="1"/>
          </p:cNvSpPr>
          <p:nvPr>
            <p:ph type="title"/>
          </p:nvPr>
        </p:nvSpPr>
        <p:spPr/>
        <p:txBody>
          <a:bodyPr/>
          <a:lstStyle/>
          <a:p>
            <a:r>
              <a:rPr lang="en-US" altLang="zh-CN" b="1" dirty="0"/>
              <a:t>Add Instance Variables</a:t>
            </a:r>
            <a:endParaRPr lang="zh-CN" altLang="en-US" b="1" dirty="0"/>
          </a:p>
        </p:txBody>
      </p:sp>
      <p:sp>
        <p:nvSpPr>
          <p:cNvPr id="4" name="矩形 3">
            <a:extLst>
              <a:ext uri="{FF2B5EF4-FFF2-40B4-BE49-F238E27FC236}">
                <a16:creationId xmlns:a16="http://schemas.microsoft.com/office/drawing/2014/main" id="{BDBB1F5A-C2E6-418A-97AF-F1A841D1E67B}"/>
              </a:ext>
            </a:extLst>
          </p:cNvPr>
          <p:cNvSpPr/>
          <p:nvPr/>
        </p:nvSpPr>
        <p:spPr>
          <a:xfrm>
            <a:off x="984739" y="1885689"/>
            <a:ext cx="6629400" cy="1938992"/>
          </a:xfrm>
          <a:prstGeom prst="rect">
            <a:avLst/>
          </a:prstGeom>
        </p:spPr>
        <p:txBody>
          <a:bodyPr wrap="square">
            <a:spAutoFit/>
          </a:bodyPr>
          <a:lstStyle/>
          <a:p>
            <a:r>
              <a:rPr lang="en-US" altLang="zh-CN" sz="2400" b="1" dirty="0">
                <a:solidFill>
                  <a:srgbClr val="7F0055"/>
                </a:solidFill>
                <a:latin typeface="Calibri" panose="020F0502020204030204" pitchFamily="34" charset="0"/>
              </a:rPr>
              <a:t>public</a:t>
            </a:r>
            <a:r>
              <a:rPr lang="en-US" altLang="zh-CN" sz="2400" b="1" dirty="0">
                <a:solidFill>
                  <a:srgbClr val="000000"/>
                </a:solidFill>
                <a:latin typeface="Calibri" panose="020F0502020204030204" pitchFamily="34" charset="0"/>
              </a:rPr>
              <a:t> </a:t>
            </a:r>
            <a:r>
              <a:rPr lang="en-US" altLang="zh-CN" sz="2400" b="1" dirty="0">
                <a:solidFill>
                  <a:srgbClr val="7F0055"/>
                </a:solidFill>
                <a:latin typeface="Calibri" panose="020F0502020204030204" pitchFamily="34" charset="0"/>
              </a:rPr>
              <a:t>class</a:t>
            </a:r>
            <a:r>
              <a:rPr lang="en-US" altLang="zh-CN" sz="2400" b="1" dirty="0">
                <a:solidFill>
                  <a:srgbClr val="000000"/>
                </a:solidFill>
                <a:latin typeface="Calibri" panose="020F0502020204030204" pitchFamily="34" charset="0"/>
              </a:rPr>
              <a:t> Vehicle {</a:t>
            </a:r>
          </a:p>
          <a:p>
            <a:r>
              <a:rPr lang="en-US" altLang="zh-CN" sz="2400" b="1" dirty="0">
                <a:solidFill>
                  <a:srgbClr val="7F0055"/>
                </a:solidFill>
                <a:latin typeface="Calibri" panose="020F0502020204030204" pitchFamily="34" charset="0"/>
              </a:rPr>
              <a:t>  int</a:t>
            </a:r>
            <a:r>
              <a:rPr lang="en-US" altLang="zh-CN" sz="2400" b="1" dirty="0">
                <a:solidFill>
                  <a:srgbClr val="000000"/>
                </a:solidFill>
                <a:latin typeface="Calibri" panose="020F0502020204030204" pitchFamily="34" charset="0"/>
              </a:rPr>
              <a:t> </a:t>
            </a:r>
            <a:r>
              <a:rPr lang="en-US" altLang="zh-CN" sz="2400" b="1" dirty="0">
                <a:solidFill>
                  <a:srgbClr val="0000C0"/>
                </a:solidFill>
                <a:latin typeface="Calibri" panose="020F0502020204030204" pitchFamily="34" charset="0"/>
              </a:rPr>
              <a:t>passengers</a:t>
            </a:r>
            <a:r>
              <a:rPr lang="en-US" altLang="zh-CN" sz="2400" b="1" dirty="0">
                <a:solidFill>
                  <a:srgbClr val="000000"/>
                </a:solidFill>
                <a:latin typeface="Calibri" panose="020F0502020204030204" pitchFamily="34" charset="0"/>
              </a:rPr>
              <a:t>; </a:t>
            </a:r>
            <a:r>
              <a:rPr lang="en-US" altLang="zh-CN" sz="2400" b="1" dirty="0">
                <a:solidFill>
                  <a:srgbClr val="3F7F5F"/>
                </a:solidFill>
                <a:latin typeface="Calibri" panose="020F0502020204030204" pitchFamily="34" charset="0"/>
              </a:rPr>
              <a:t>//number of passengers</a:t>
            </a:r>
          </a:p>
          <a:p>
            <a:r>
              <a:rPr lang="en-US" altLang="zh-CN" sz="2400" b="1" dirty="0">
                <a:solidFill>
                  <a:srgbClr val="7F0055"/>
                </a:solidFill>
                <a:latin typeface="Calibri" panose="020F0502020204030204" pitchFamily="34" charset="0"/>
              </a:rPr>
              <a:t>  int</a:t>
            </a:r>
            <a:r>
              <a:rPr lang="en-US" altLang="zh-CN" sz="2400" b="1" dirty="0">
                <a:solidFill>
                  <a:srgbClr val="000000"/>
                </a:solidFill>
                <a:latin typeface="Calibri" panose="020F0502020204030204" pitchFamily="34" charset="0"/>
              </a:rPr>
              <a:t> </a:t>
            </a:r>
            <a:r>
              <a:rPr lang="en-US" altLang="zh-CN" sz="2400" b="1" dirty="0" err="1">
                <a:solidFill>
                  <a:srgbClr val="0000C0"/>
                </a:solidFill>
                <a:latin typeface="Calibri" panose="020F0502020204030204" pitchFamily="34" charset="0"/>
              </a:rPr>
              <a:t>fuelcap</a:t>
            </a:r>
            <a:r>
              <a:rPr lang="en-US" altLang="zh-CN" sz="2400" b="1" dirty="0">
                <a:solidFill>
                  <a:srgbClr val="000000"/>
                </a:solidFill>
                <a:latin typeface="Calibri" panose="020F0502020204030204" pitchFamily="34" charset="0"/>
              </a:rPr>
              <a:t>; </a:t>
            </a:r>
            <a:r>
              <a:rPr lang="en-US" altLang="zh-CN" sz="2400" b="1" dirty="0">
                <a:solidFill>
                  <a:srgbClr val="3F7F5F"/>
                </a:solidFill>
                <a:latin typeface="Calibri" panose="020F0502020204030204" pitchFamily="34" charset="0"/>
              </a:rPr>
              <a:t>//fuel capacity in gallons</a:t>
            </a:r>
          </a:p>
          <a:p>
            <a:r>
              <a:rPr lang="en-US" altLang="zh-CN" sz="2400" b="1" dirty="0">
                <a:solidFill>
                  <a:srgbClr val="7F0055"/>
                </a:solidFill>
                <a:latin typeface="Calibri" panose="020F0502020204030204" pitchFamily="34" charset="0"/>
              </a:rPr>
              <a:t>  int</a:t>
            </a:r>
            <a:r>
              <a:rPr lang="en-US" altLang="zh-CN" sz="2400" b="1" dirty="0">
                <a:solidFill>
                  <a:srgbClr val="000000"/>
                </a:solidFill>
                <a:latin typeface="Calibri" panose="020F0502020204030204" pitchFamily="34" charset="0"/>
              </a:rPr>
              <a:t> </a:t>
            </a:r>
            <a:r>
              <a:rPr lang="en-US" altLang="zh-CN" sz="2400" b="1" dirty="0">
                <a:solidFill>
                  <a:srgbClr val="0000C0"/>
                </a:solidFill>
                <a:latin typeface="Calibri" panose="020F0502020204030204" pitchFamily="34" charset="0"/>
              </a:rPr>
              <a:t>mpg</a:t>
            </a:r>
            <a:r>
              <a:rPr lang="en-US" altLang="zh-CN" sz="2400" b="1" dirty="0">
                <a:solidFill>
                  <a:srgbClr val="000000"/>
                </a:solidFill>
                <a:latin typeface="Calibri" panose="020F0502020204030204" pitchFamily="34" charset="0"/>
              </a:rPr>
              <a:t>;  </a:t>
            </a:r>
            <a:r>
              <a:rPr lang="en-US" altLang="zh-CN" sz="2400" b="1" dirty="0">
                <a:solidFill>
                  <a:srgbClr val="3F7F5F"/>
                </a:solidFill>
                <a:latin typeface="Calibri" panose="020F0502020204030204" pitchFamily="34" charset="0"/>
              </a:rPr>
              <a:t>//fuel consumption in miles per gallon</a:t>
            </a:r>
          </a:p>
          <a:p>
            <a:r>
              <a:rPr lang="en-US" altLang="zh-CN" sz="2400" dirty="0">
                <a:solidFill>
                  <a:srgbClr val="000000"/>
                </a:solidFill>
                <a:latin typeface="Calibri" panose="020F0502020204030204" pitchFamily="34" charset="0"/>
              </a:rPr>
              <a:t>}</a:t>
            </a:r>
            <a:endParaRPr lang="zh-CN" altLang="en-US" sz="2400" dirty="0"/>
          </a:p>
        </p:txBody>
      </p:sp>
    </p:spTree>
    <p:extLst>
      <p:ext uri="{BB962C8B-B14F-4D97-AF65-F5344CB8AC3E}">
        <p14:creationId xmlns:p14="http://schemas.microsoft.com/office/powerpoint/2010/main" val="3449793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003D9D-5CB8-4F4D-A1B0-A3A986D12303}"/>
              </a:ext>
            </a:extLst>
          </p:cNvPr>
          <p:cNvSpPr>
            <a:spLocks noGrp="1"/>
          </p:cNvSpPr>
          <p:nvPr>
            <p:ph type="title"/>
          </p:nvPr>
        </p:nvSpPr>
        <p:spPr>
          <a:xfrm>
            <a:off x="713935" y="213360"/>
            <a:ext cx="6629400" cy="685800"/>
          </a:xfrm>
        </p:spPr>
        <p:txBody>
          <a:bodyPr/>
          <a:lstStyle/>
          <a:p>
            <a:r>
              <a:rPr lang="en-US" altLang="zh-CN" b="1" dirty="0"/>
              <a:t>How to Use the class</a:t>
            </a:r>
            <a:endParaRPr lang="zh-CN" altLang="en-US" b="1" dirty="0"/>
          </a:p>
        </p:txBody>
      </p:sp>
      <p:sp>
        <p:nvSpPr>
          <p:cNvPr id="3" name="内容占位符 2">
            <a:extLst>
              <a:ext uri="{FF2B5EF4-FFF2-40B4-BE49-F238E27FC236}">
                <a16:creationId xmlns:a16="http://schemas.microsoft.com/office/drawing/2014/main" id="{FFC1D95D-7057-4B7D-8F3F-A0755A594DFC}"/>
              </a:ext>
            </a:extLst>
          </p:cNvPr>
          <p:cNvSpPr>
            <a:spLocks noGrp="1"/>
          </p:cNvSpPr>
          <p:nvPr>
            <p:ph idx="1"/>
          </p:nvPr>
        </p:nvSpPr>
        <p:spPr>
          <a:xfrm>
            <a:off x="561535" y="1032803"/>
            <a:ext cx="7772400" cy="1358705"/>
          </a:xfrm>
        </p:spPr>
        <p:txBody>
          <a:bodyPr/>
          <a:lstStyle/>
          <a:p>
            <a:r>
              <a:rPr lang="en-US" altLang="zh-CN" dirty="0"/>
              <a:t>We created the main class called </a:t>
            </a:r>
            <a:r>
              <a:rPr lang="en-US" altLang="zh-CN" dirty="0" err="1"/>
              <a:t>VehicleDemo</a:t>
            </a:r>
            <a:r>
              <a:rPr lang="en-US" altLang="zh-CN" dirty="0"/>
              <a:t>.</a:t>
            </a:r>
          </a:p>
          <a:p>
            <a:r>
              <a:rPr lang="en-US" altLang="zh-CN" dirty="0"/>
              <a:t>Note: The main class should be in the same folder of the previous class.</a:t>
            </a:r>
            <a:endParaRPr lang="zh-CN" altLang="en-US" dirty="0"/>
          </a:p>
        </p:txBody>
      </p:sp>
      <p:sp>
        <p:nvSpPr>
          <p:cNvPr id="4" name="矩形 3">
            <a:extLst>
              <a:ext uri="{FF2B5EF4-FFF2-40B4-BE49-F238E27FC236}">
                <a16:creationId xmlns:a16="http://schemas.microsoft.com/office/drawing/2014/main" id="{9A77AC56-1742-442D-8F0B-CF4D5850678E}"/>
              </a:ext>
            </a:extLst>
          </p:cNvPr>
          <p:cNvSpPr/>
          <p:nvPr/>
        </p:nvSpPr>
        <p:spPr>
          <a:xfrm>
            <a:off x="1253198" y="2231360"/>
            <a:ext cx="7329267" cy="4247317"/>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VehicleDemo</a:t>
            </a:r>
            <a:r>
              <a:rPr lang="en-US" altLang="zh-CN" b="1"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main(String[] </a:t>
            </a:r>
            <a:r>
              <a:rPr lang="en-US" altLang="zh-CN" b="1" dirty="0" err="1">
                <a:solidFill>
                  <a:srgbClr val="6A3E3E"/>
                </a:solidFill>
                <a:latin typeface="Calibri" panose="020F0502020204030204" pitchFamily="34" charset="0"/>
              </a:rPr>
              <a:t>args</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dirty="0">
                <a:solidFill>
                  <a:srgbClr val="000000"/>
                </a:solidFill>
                <a:latin typeface="Calibri" panose="020F0502020204030204" pitchFamily="34" charset="0"/>
              </a:rPr>
              <a:t>    Vehicle </a:t>
            </a:r>
            <a:r>
              <a:rPr lang="en-US" altLang="zh-CN" dirty="0">
                <a:solidFill>
                  <a:srgbClr val="6A3E3E"/>
                </a:solidFill>
                <a:latin typeface="Calibri" panose="020F0502020204030204" pitchFamily="34" charset="0"/>
              </a:rPr>
              <a:t>minivan</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Vehicle();</a:t>
            </a:r>
          </a:p>
          <a:p>
            <a:r>
              <a:rPr lang="en-US" altLang="zh-CN" b="1" dirty="0">
                <a:solidFill>
                  <a:srgbClr val="7F0055"/>
                </a:solidFill>
                <a:latin typeface="Calibri" panose="020F0502020204030204" pitchFamily="34" charset="0"/>
              </a:rPr>
              <a:t>    int</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range</a:t>
            </a:r>
            <a:r>
              <a:rPr lang="en-US" altLang="zh-CN" b="1" dirty="0">
                <a:solidFill>
                  <a:srgbClr val="000000"/>
                </a:solidFill>
                <a:latin typeface="Calibri" panose="020F0502020204030204" pitchFamily="34" charset="0"/>
              </a:rPr>
              <a:t>;</a:t>
            </a:r>
          </a:p>
          <a:p>
            <a:r>
              <a:rPr lang="en-US" altLang="zh-CN" dirty="0">
                <a:solidFill>
                  <a:srgbClr val="3F7F5F"/>
                </a:solidFill>
                <a:latin typeface="Calibri" panose="020F0502020204030204" pitchFamily="34" charset="0"/>
              </a:rPr>
              <a:t>    //assign values to fields in </a:t>
            </a:r>
            <a:r>
              <a:rPr lang="en-US" altLang="zh-CN" u="sng" dirty="0">
                <a:solidFill>
                  <a:srgbClr val="3F7F5F"/>
                </a:solidFill>
                <a:latin typeface="Calibri" panose="020F0502020204030204" pitchFamily="34" charset="0"/>
              </a:rPr>
              <a:t>minivan</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minivan</a:t>
            </a:r>
            <a:r>
              <a:rPr lang="en-US" altLang="zh-CN" dirty="0" err="1">
                <a:solidFill>
                  <a:srgbClr val="000000"/>
                </a:solidFill>
                <a:latin typeface="Calibri" panose="020F0502020204030204" pitchFamily="34" charset="0"/>
              </a:rPr>
              <a:t>.</a:t>
            </a:r>
            <a:r>
              <a:rPr lang="en-US" altLang="zh-CN" dirty="0" err="1">
                <a:solidFill>
                  <a:srgbClr val="0000C0"/>
                </a:solidFill>
                <a:latin typeface="Calibri" panose="020F0502020204030204" pitchFamily="34" charset="0"/>
              </a:rPr>
              <a:t>passengers</a:t>
            </a:r>
            <a:r>
              <a:rPr lang="en-US" altLang="zh-CN" dirty="0">
                <a:solidFill>
                  <a:srgbClr val="000000"/>
                </a:solidFill>
                <a:latin typeface="Calibri" panose="020F0502020204030204" pitchFamily="34" charset="0"/>
              </a:rPr>
              <a:t> = 7;</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minivan</a:t>
            </a:r>
            <a:r>
              <a:rPr lang="en-US" altLang="zh-CN" dirty="0" err="1">
                <a:solidFill>
                  <a:srgbClr val="000000"/>
                </a:solidFill>
                <a:latin typeface="Calibri" panose="020F0502020204030204" pitchFamily="34" charset="0"/>
              </a:rPr>
              <a:t>.</a:t>
            </a:r>
            <a:r>
              <a:rPr lang="en-US" altLang="zh-CN" dirty="0" err="1">
                <a:solidFill>
                  <a:srgbClr val="0000C0"/>
                </a:solidFill>
                <a:latin typeface="Calibri" panose="020F0502020204030204" pitchFamily="34" charset="0"/>
              </a:rPr>
              <a:t>fuelcap</a:t>
            </a:r>
            <a:r>
              <a:rPr lang="en-US" altLang="zh-CN" dirty="0">
                <a:solidFill>
                  <a:srgbClr val="000000"/>
                </a:solidFill>
                <a:latin typeface="Calibri" panose="020F0502020204030204" pitchFamily="34" charset="0"/>
              </a:rPr>
              <a:t> = 16;</a:t>
            </a:r>
          </a:p>
          <a:p>
            <a:r>
              <a:rPr lang="en-US" altLang="zh-CN" dirty="0">
                <a:solidFill>
                  <a:srgbClr val="6A3E3E"/>
                </a:solidFill>
                <a:latin typeface="Calibri" panose="020F0502020204030204" pitchFamily="34" charset="0"/>
              </a:rPr>
              <a:t>    minivan</a:t>
            </a:r>
            <a:r>
              <a:rPr lang="en-US" altLang="zh-CN" dirty="0">
                <a:solidFill>
                  <a:srgbClr val="000000"/>
                </a:solidFill>
                <a:latin typeface="Calibri" panose="020F0502020204030204" pitchFamily="34" charset="0"/>
              </a:rPr>
              <a:t>.</a:t>
            </a:r>
            <a:r>
              <a:rPr lang="en-US" altLang="zh-CN" dirty="0">
                <a:solidFill>
                  <a:srgbClr val="0000C0"/>
                </a:solidFill>
                <a:latin typeface="Calibri" panose="020F0502020204030204" pitchFamily="34" charset="0"/>
              </a:rPr>
              <a:t>mpg</a:t>
            </a:r>
            <a:r>
              <a:rPr lang="en-US" altLang="zh-CN" dirty="0">
                <a:solidFill>
                  <a:srgbClr val="000000"/>
                </a:solidFill>
                <a:latin typeface="Calibri" panose="020F0502020204030204" pitchFamily="34" charset="0"/>
              </a:rPr>
              <a:t> = 21;</a:t>
            </a:r>
          </a:p>
          <a:p>
            <a:r>
              <a:rPr lang="en-US" altLang="zh-CN" dirty="0">
                <a:solidFill>
                  <a:srgbClr val="3F7F5F"/>
                </a:solidFill>
                <a:latin typeface="Calibri" panose="020F0502020204030204" pitchFamily="34" charset="0"/>
              </a:rPr>
              <a:t>    //compute the range assuming a full tank of gas</a:t>
            </a:r>
          </a:p>
          <a:p>
            <a:r>
              <a:rPr lang="en-US" altLang="zh-CN" dirty="0">
                <a:solidFill>
                  <a:srgbClr val="6A3E3E"/>
                </a:solidFill>
                <a:latin typeface="Calibri" panose="020F0502020204030204" pitchFamily="34" charset="0"/>
              </a:rPr>
              <a:t>    range</a:t>
            </a:r>
            <a:r>
              <a:rPr lang="en-US" altLang="zh-CN" dirty="0">
                <a:solidFill>
                  <a:srgbClr val="000000"/>
                </a:solidFill>
                <a:latin typeface="Calibri" panose="020F0502020204030204" pitchFamily="34" charset="0"/>
              </a:rPr>
              <a:t> = </a:t>
            </a:r>
            <a:r>
              <a:rPr lang="en-US" altLang="zh-CN" dirty="0" err="1">
                <a:solidFill>
                  <a:srgbClr val="6A3E3E"/>
                </a:solidFill>
                <a:latin typeface="Calibri" panose="020F0502020204030204" pitchFamily="34" charset="0"/>
              </a:rPr>
              <a:t>minivan</a:t>
            </a:r>
            <a:r>
              <a:rPr lang="en-US" altLang="zh-CN" dirty="0" err="1">
                <a:solidFill>
                  <a:srgbClr val="000000"/>
                </a:solidFill>
                <a:latin typeface="Calibri" panose="020F0502020204030204" pitchFamily="34" charset="0"/>
              </a:rPr>
              <a:t>.</a:t>
            </a:r>
            <a:r>
              <a:rPr lang="en-US" altLang="zh-CN" dirty="0" err="1">
                <a:solidFill>
                  <a:srgbClr val="0000C0"/>
                </a:solidFill>
                <a:latin typeface="Calibri" panose="020F0502020204030204" pitchFamily="34" charset="0"/>
              </a:rPr>
              <a:t>fuelcap</a:t>
            </a:r>
            <a:r>
              <a:rPr lang="en-US" altLang="zh-CN" dirty="0">
                <a:solidFill>
                  <a:srgbClr val="000000"/>
                </a:solidFill>
                <a:latin typeface="Calibri" panose="020F0502020204030204" pitchFamily="34" charset="0"/>
              </a:rPr>
              <a:t> * </a:t>
            </a:r>
            <a:r>
              <a:rPr lang="en-US" altLang="zh-CN" dirty="0">
                <a:solidFill>
                  <a:srgbClr val="6A3E3E"/>
                </a:solidFill>
                <a:latin typeface="Calibri" panose="020F0502020204030204" pitchFamily="34" charset="0"/>
              </a:rPr>
              <a:t>minivan</a:t>
            </a:r>
            <a:r>
              <a:rPr lang="en-US" altLang="zh-CN" dirty="0">
                <a:solidFill>
                  <a:srgbClr val="000000"/>
                </a:solidFill>
                <a:latin typeface="Calibri" panose="020F0502020204030204" pitchFamily="34" charset="0"/>
              </a:rPr>
              <a:t>.</a:t>
            </a:r>
            <a:r>
              <a:rPr lang="en-US" altLang="zh-CN" dirty="0">
                <a:solidFill>
                  <a:srgbClr val="0000C0"/>
                </a:solidFill>
                <a:latin typeface="Calibri" panose="020F0502020204030204" pitchFamily="34" charset="0"/>
              </a:rPr>
              <a:t>mpg</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"Minivan can carry "</a:t>
            </a:r>
            <a:r>
              <a:rPr lang="en-US" altLang="zh-CN" b="1" dirty="0">
                <a:solidFill>
                  <a:srgbClr val="000000"/>
                </a:solidFill>
                <a:latin typeface="Calibri" panose="020F0502020204030204" pitchFamily="34" charset="0"/>
              </a:rPr>
              <a:t> + </a:t>
            </a:r>
            <a:r>
              <a:rPr lang="en-US" altLang="zh-CN" b="1" dirty="0" err="1">
                <a:solidFill>
                  <a:srgbClr val="6A3E3E"/>
                </a:solidFill>
                <a:latin typeface="Calibri" panose="020F0502020204030204" pitchFamily="34" charset="0"/>
              </a:rPr>
              <a:t>minivan</a:t>
            </a:r>
            <a:r>
              <a:rPr lang="en-US" altLang="zh-CN" b="1" dirty="0" err="1">
                <a:solidFill>
                  <a:srgbClr val="000000"/>
                </a:solidFill>
                <a:latin typeface="Calibri" panose="020F0502020204030204" pitchFamily="34" charset="0"/>
              </a:rPr>
              <a:t>.</a:t>
            </a:r>
            <a:r>
              <a:rPr lang="en-US" altLang="zh-CN" b="1" dirty="0" err="1">
                <a:solidFill>
                  <a:srgbClr val="0000C0"/>
                </a:solidFill>
                <a:latin typeface="Calibri" panose="020F0502020204030204" pitchFamily="34" charset="0"/>
              </a:rPr>
              <a:t>passengers</a:t>
            </a:r>
            <a:r>
              <a:rPr lang="en-US" altLang="zh-CN" b="1" dirty="0">
                <a:solidFill>
                  <a:srgbClr val="000000"/>
                </a:solidFill>
                <a:latin typeface="Calibri" panose="020F0502020204030204" pitchFamily="34" charset="0"/>
              </a:rPr>
              <a:t> + </a:t>
            </a:r>
          </a:p>
          <a:p>
            <a:r>
              <a:rPr lang="en-US" altLang="zh-CN" dirty="0">
                <a:solidFill>
                  <a:srgbClr val="000000"/>
                </a:solidFill>
                <a:latin typeface="Calibri" panose="020F0502020204030204" pitchFamily="34" charset="0"/>
              </a:rPr>
              <a:t>                                      </a:t>
            </a:r>
            <a:r>
              <a:rPr lang="en-US" altLang="zh-CN" dirty="0">
                <a:solidFill>
                  <a:srgbClr val="2A00FF"/>
                </a:solidFill>
                <a:latin typeface="Calibri" panose="020F0502020204030204" pitchFamily="34" charset="0"/>
              </a:rPr>
              <a:t>" with a range of "</a:t>
            </a:r>
            <a:r>
              <a:rPr lang="en-US" altLang="zh-CN" dirty="0">
                <a:solidFill>
                  <a:srgbClr val="000000"/>
                </a:solidFill>
                <a:latin typeface="Calibri" panose="020F0502020204030204" pitchFamily="34" charset="0"/>
              </a:rPr>
              <a:t> + </a:t>
            </a:r>
            <a:r>
              <a:rPr lang="en-US" altLang="zh-CN" dirty="0">
                <a:solidFill>
                  <a:srgbClr val="6A3E3E"/>
                </a:solidFill>
                <a:latin typeface="Calibri" panose="020F0502020204030204" pitchFamily="34" charset="0"/>
              </a:rPr>
              <a:t>range</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Tree>
    <p:extLst>
      <p:ext uri="{BB962C8B-B14F-4D97-AF65-F5344CB8AC3E}">
        <p14:creationId xmlns:p14="http://schemas.microsoft.com/office/powerpoint/2010/main" val="2858350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6FD226-69C3-44B5-8949-129CA523479E}"/>
              </a:ext>
            </a:extLst>
          </p:cNvPr>
          <p:cNvSpPr>
            <a:spLocks noGrp="1"/>
          </p:cNvSpPr>
          <p:nvPr>
            <p:ph type="title"/>
          </p:nvPr>
        </p:nvSpPr>
        <p:spPr>
          <a:xfrm>
            <a:off x="685800" y="438443"/>
            <a:ext cx="6629400" cy="685800"/>
          </a:xfrm>
        </p:spPr>
        <p:txBody>
          <a:bodyPr/>
          <a:lstStyle/>
          <a:p>
            <a:r>
              <a:rPr lang="en-US" altLang="zh-CN" b="1" dirty="0"/>
              <a:t>The Creation of an Object</a:t>
            </a:r>
            <a:endParaRPr lang="zh-CN" altLang="en-US" b="1" dirty="0"/>
          </a:p>
        </p:txBody>
      </p:sp>
      <p:sp>
        <p:nvSpPr>
          <p:cNvPr id="3" name="内容占位符 2">
            <a:extLst>
              <a:ext uri="{FF2B5EF4-FFF2-40B4-BE49-F238E27FC236}">
                <a16:creationId xmlns:a16="http://schemas.microsoft.com/office/drawing/2014/main" id="{C3E3C43F-7CB9-4E6E-9723-08832FD79B42}"/>
              </a:ext>
            </a:extLst>
          </p:cNvPr>
          <p:cNvSpPr>
            <a:spLocks noGrp="1"/>
          </p:cNvSpPr>
          <p:nvPr>
            <p:ph idx="1"/>
          </p:nvPr>
        </p:nvSpPr>
        <p:spPr>
          <a:xfrm>
            <a:off x="468337" y="1283790"/>
            <a:ext cx="7772400" cy="824132"/>
          </a:xfrm>
        </p:spPr>
        <p:txBody>
          <a:bodyPr/>
          <a:lstStyle/>
          <a:p>
            <a:r>
              <a:rPr lang="en-US" altLang="zh-CN" dirty="0"/>
              <a:t>In the previous example, an object named minivan is created as follows:</a:t>
            </a:r>
          </a:p>
        </p:txBody>
      </p:sp>
      <p:sp>
        <p:nvSpPr>
          <p:cNvPr id="4" name="矩形 3">
            <a:extLst>
              <a:ext uri="{FF2B5EF4-FFF2-40B4-BE49-F238E27FC236}">
                <a16:creationId xmlns:a16="http://schemas.microsoft.com/office/drawing/2014/main" id="{DEC5C195-20EC-4849-8811-8B61A5358833}"/>
              </a:ext>
            </a:extLst>
          </p:cNvPr>
          <p:cNvSpPr/>
          <p:nvPr/>
        </p:nvSpPr>
        <p:spPr>
          <a:xfrm>
            <a:off x="1743306" y="2340649"/>
            <a:ext cx="4254498" cy="461665"/>
          </a:xfrm>
          <a:prstGeom prst="rect">
            <a:avLst/>
          </a:prstGeom>
        </p:spPr>
        <p:txBody>
          <a:bodyPr wrap="none">
            <a:spAutoFit/>
          </a:bodyPr>
          <a:lstStyle/>
          <a:p>
            <a:r>
              <a:rPr lang="en-US" altLang="zh-CN" sz="2400" dirty="0">
                <a:solidFill>
                  <a:srgbClr val="000000"/>
                </a:solidFill>
                <a:latin typeface="Calibri" panose="020F0502020204030204" pitchFamily="34" charset="0"/>
              </a:rPr>
              <a:t>Vehicle </a:t>
            </a:r>
            <a:r>
              <a:rPr lang="en-US" altLang="zh-CN" sz="2400" dirty="0">
                <a:solidFill>
                  <a:srgbClr val="6A3E3E"/>
                </a:solidFill>
                <a:latin typeface="Calibri" panose="020F0502020204030204" pitchFamily="34" charset="0"/>
              </a:rPr>
              <a:t>minivan</a:t>
            </a:r>
            <a:r>
              <a:rPr lang="en-US" altLang="zh-CN" sz="2400" dirty="0">
                <a:solidFill>
                  <a:srgbClr val="000000"/>
                </a:solidFill>
                <a:latin typeface="Calibri" panose="020F0502020204030204" pitchFamily="34" charset="0"/>
              </a:rPr>
              <a:t> = </a:t>
            </a:r>
            <a:r>
              <a:rPr lang="en-US" altLang="zh-CN" sz="2400" b="1" dirty="0">
                <a:solidFill>
                  <a:srgbClr val="7F0055"/>
                </a:solidFill>
                <a:latin typeface="Calibri" panose="020F0502020204030204" pitchFamily="34" charset="0"/>
              </a:rPr>
              <a:t>new</a:t>
            </a:r>
            <a:r>
              <a:rPr lang="en-US" altLang="zh-CN" sz="2400" b="1" dirty="0">
                <a:solidFill>
                  <a:srgbClr val="000000"/>
                </a:solidFill>
                <a:latin typeface="Calibri" panose="020F0502020204030204" pitchFamily="34" charset="0"/>
              </a:rPr>
              <a:t> Vehicle();</a:t>
            </a:r>
            <a:endParaRPr lang="zh-CN" altLang="en-US" sz="2400" dirty="0"/>
          </a:p>
        </p:txBody>
      </p:sp>
      <p:sp>
        <p:nvSpPr>
          <p:cNvPr id="5" name="内容占位符 2">
            <a:extLst>
              <a:ext uri="{FF2B5EF4-FFF2-40B4-BE49-F238E27FC236}">
                <a16:creationId xmlns:a16="http://schemas.microsoft.com/office/drawing/2014/main" id="{217E1980-B3B4-4B68-AE29-B5314E5943B6}"/>
              </a:ext>
            </a:extLst>
          </p:cNvPr>
          <p:cNvSpPr txBox="1">
            <a:spLocks/>
          </p:cNvSpPr>
          <p:nvPr/>
        </p:nvSpPr>
        <p:spPr bwMode="auto">
          <a:xfrm>
            <a:off x="468337" y="2802314"/>
            <a:ext cx="7772400" cy="2541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har char="•"/>
              <a:defRPr kumimoji="1" sz="2400">
                <a:solidFill>
                  <a:schemeClr val="tx1"/>
                </a:solidFill>
                <a:latin typeface="+mn-lt"/>
                <a:ea typeface="+mn-ea"/>
                <a:cs typeface="+mn-cs"/>
              </a:defRPr>
            </a:lvl1pPr>
            <a:lvl2pPr marL="557213" indent="-214313" algn="l" rtl="0" eaLnBrk="1" fontAlgn="base" hangingPunct="1">
              <a:spcBef>
                <a:spcPct val="20000"/>
              </a:spcBef>
              <a:spcAft>
                <a:spcPct val="0"/>
              </a:spcAft>
              <a:buChar char="–"/>
              <a:defRPr kumimoji="1" sz="2100">
                <a:solidFill>
                  <a:schemeClr val="tx1"/>
                </a:solidFill>
                <a:latin typeface="+mn-lt"/>
                <a:ea typeface="+mn-ea"/>
              </a:defRPr>
            </a:lvl2pPr>
            <a:lvl3pPr marL="857250" indent="-171450" algn="l" rtl="0" eaLnBrk="1" fontAlgn="base" hangingPunct="1">
              <a:spcBef>
                <a:spcPct val="20000"/>
              </a:spcBef>
              <a:spcAft>
                <a:spcPct val="0"/>
              </a:spcAft>
              <a:buChar char="•"/>
              <a:defRPr kumimoji="1" sz="1800">
                <a:solidFill>
                  <a:schemeClr val="tx1"/>
                </a:solidFill>
                <a:latin typeface="+mn-lt"/>
                <a:ea typeface="+mn-ea"/>
              </a:defRPr>
            </a:lvl3pPr>
            <a:lvl4pPr marL="1200150" indent="-171450" algn="l" rtl="0" eaLnBrk="1" fontAlgn="base" hangingPunct="1">
              <a:spcBef>
                <a:spcPct val="20000"/>
              </a:spcBef>
              <a:spcAft>
                <a:spcPct val="0"/>
              </a:spcAft>
              <a:buChar char="–"/>
              <a:defRPr kumimoji="1" sz="1500">
                <a:solidFill>
                  <a:schemeClr val="tx1"/>
                </a:solidFill>
                <a:latin typeface="+mn-lt"/>
                <a:ea typeface="+mn-ea"/>
              </a:defRPr>
            </a:lvl4pPr>
            <a:lvl5pPr marL="1543050" indent="-171450" algn="l" rtl="0" eaLnBrk="1" fontAlgn="base" hangingPunct="1">
              <a:spcBef>
                <a:spcPct val="20000"/>
              </a:spcBef>
              <a:spcAft>
                <a:spcPct val="0"/>
              </a:spcAft>
              <a:buChar char="»"/>
              <a:defRPr kumimoji="1" sz="1500">
                <a:solidFill>
                  <a:schemeClr val="tx1"/>
                </a:solidFill>
                <a:latin typeface="+mn-lt"/>
                <a:ea typeface="+mn-ea"/>
              </a:defRPr>
            </a:lvl5pPr>
            <a:lvl6pPr marL="1885950" indent="-171450" algn="l" rtl="0" eaLnBrk="1" fontAlgn="base" hangingPunct="1">
              <a:spcBef>
                <a:spcPct val="20000"/>
              </a:spcBef>
              <a:spcAft>
                <a:spcPct val="0"/>
              </a:spcAft>
              <a:buChar char="»"/>
              <a:defRPr kumimoji="1" sz="1500">
                <a:solidFill>
                  <a:schemeClr val="tx1"/>
                </a:solidFill>
                <a:latin typeface="+mn-lt"/>
                <a:ea typeface="+mn-ea"/>
              </a:defRPr>
            </a:lvl6pPr>
            <a:lvl7pPr marL="2228850" indent="-171450" algn="l" rtl="0" eaLnBrk="1" fontAlgn="base" hangingPunct="1">
              <a:spcBef>
                <a:spcPct val="20000"/>
              </a:spcBef>
              <a:spcAft>
                <a:spcPct val="0"/>
              </a:spcAft>
              <a:buChar char="»"/>
              <a:defRPr kumimoji="1" sz="1500">
                <a:solidFill>
                  <a:schemeClr val="tx1"/>
                </a:solidFill>
                <a:latin typeface="+mn-lt"/>
                <a:ea typeface="+mn-ea"/>
              </a:defRPr>
            </a:lvl7pPr>
            <a:lvl8pPr marL="2571750" indent="-171450" algn="l" rtl="0" eaLnBrk="1" fontAlgn="base" hangingPunct="1">
              <a:spcBef>
                <a:spcPct val="20000"/>
              </a:spcBef>
              <a:spcAft>
                <a:spcPct val="0"/>
              </a:spcAft>
              <a:buChar char="»"/>
              <a:defRPr kumimoji="1" sz="1500">
                <a:solidFill>
                  <a:schemeClr val="tx1"/>
                </a:solidFill>
                <a:latin typeface="+mn-lt"/>
                <a:ea typeface="+mn-ea"/>
              </a:defRPr>
            </a:lvl8pPr>
            <a:lvl9pPr marL="2914650" indent="-171450" algn="l" rtl="0" eaLnBrk="1" fontAlgn="base" hangingPunct="1">
              <a:spcBef>
                <a:spcPct val="20000"/>
              </a:spcBef>
              <a:spcAft>
                <a:spcPct val="0"/>
              </a:spcAft>
              <a:buChar char="»"/>
              <a:defRPr kumimoji="1" sz="1500">
                <a:solidFill>
                  <a:schemeClr val="tx1"/>
                </a:solidFill>
                <a:latin typeface="+mn-lt"/>
                <a:ea typeface="+mn-ea"/>
              </a:defRPr>
            </a:lvl9pPr>
          </a:lstStyle>
          <a:p>
            <a:r>
              <a:rPr lang="en-US" altLang="zh-CN" kern="0" dirty="0"/>
              <a:t>The </a:t>
            </a:r>
            <a:r>
              <a:rPr lang="en-US" altLang="zh-CN" b="1" kern="0" dirty="0"/>
              <a:t>new</a:t>
            </a:r>
            <a:r>
              <a:rPr lang="en-US" altLang="zh-CN" kern="0" dirty="0"/>
              <a:t> operator dynamically allocates memory for an object and returns a reference to it. This reference is, essentially, the address in memory of the object allocated by </a:t>
            </a:r>
            <a:r>
              <a:rPr lang="en-US" altLang="zh-CN" b="1" kern="0" dirty="0"/>
              <a:t>new</a:t>
            </a:r>
            <a:r>
              <a:rPr lang="en-US" altLang="zh-CN" kern="0" dirty="0"/>
              <a:t>.</a:t>
            </a:r>
          </a:p>
          <a:p>
            <a:r>
              <a:rPr lang="en-US" altLang="zh-CN" kern="0" dirty="0"/>
              <a:t>The two steps combined in the proceeding statement can be rewritten like this to show each step individually.</a:t>
            </a:r>
          </a:p>
        </p:txBody>
      </p:sp>
      <p:sp>
        <p:nvSpPr>
          <p:cNvPr id="6" name="矩形 5">
            <a:extLst>
              <a:ext uri="{FF2B5EF4-FFF2-40B4-BE49-F238E27FC236}">
                <a16:creationId xmlns:a16="http://schemas.microsoft.com/office/drawing/2014/main" id="{B91207DA-3C7D-4183-9F7A-E7BAE5E9E5F3}"/>
              </a:ext>
            </a:extLst>
          </p:cNvPr>
          <p:cNvSpPr/>
          <p:nvPr/>
        </p:nvSpPr>
        <p:spPr>
          <a:xfrm>
            <a:off x="1748273" y="5343377"/>
            <a:ext cx="3285579" cy="830997"/>
          </a:xfrm>
          <a:prstGeom prst="rect">
            <a:avLst/>
          </a:prstGeom>
        </p:spPr>
        <p:txBody>
          <a:bodyPr wrap="none">
            <a:spAutoFit/>
          </a:bodyPr>
          <a:lstStyle/>
          <a:p>
            <a:r>
              <a:rPr lang="en-US" altLang="zh-CN" sz="2400" dirty="0">
                <a:solidFill>
                  <a:srgbClr val="000000"/>
                </a:solidFill>
                <a:latin typeface="Calibri" panose="020F0502020204030204" pitchFamily="34" charset="0"/>
              </a:rPr>
              <a:t>Vehicle </a:t>
            </a:r>
            <a:r>
              <a:rPr lang="en-US" altLang="zh-CN" sz="2400" dirty="0">
                <a:solidFill>
                  <a:srgbClr val="6A3E3E"/>
                </a:solidFill>
                <a:latin typeface="Calibri" panose="020F0502020204030204" pitchFamily="34" charset="0"/>
              </a:rPr>
              <a:t>minivan;</a:t>
            </a:r>
          </a:p>
          <a:p>
            <a:r>
              <a:rPr lang="en-US" altLang="zh-CN" sz="2400" dirty="0">
                <a:solidFill>
                  <a:srgbClr val="6A3E3E"/>
                </a:solidFill>
                <a:latin typeface="Calibri" panose="020F0502020204030204" pitchFamily="34" charset="0"/>
              </a:rPr>
              <a:t>minivan</a:t>
            </a:r>
            <a:r>
              <a:rPr lang="en-US" altLang="zh-CN" sz="2400" dirty="0">
                <a:solidFill>
                  <a:srgbClr val="000000"/>
                </a:solidFill>
                <a:latin typeface="Calibri" panose="020F0502020204030204" pitchFamily="34" charset="0"/>
              </a:rPr>
              <a:t> = </a:t>
            </a:r>
            <a:r>
              <a:rPr lang="en-US" altLang="zh-CN" sz="2400" b="1" dirty="0">
                <a:solidFill>
                  <a:srgbClr val="7F0055"/>
                </a:solidFill>
                <a:latin typeface="Calibri" panose="020F0502020204030204" pitchFamily="34" charset="0"/>
              </a:rPr>
              <a:t>new</a:t>
            </a:r>
            <a:r>
              <a:rPr lang="en-US" altLang="zh-CN" sz="2400" b="1" dirty="0">
                <a:solidFill>
                  <a:srgbClr val="000000"/>
                </a:solidFill>
                <a:latin typeface="Calibri" panose="020F0502020204030204" pitchFamily="34" charset="0"/>
              </a:rPr>
              <a:t> Vehicle();</a:t>
            </a:r>
            <a:endParaRPr lang="zh-CN" altLang="en-US" sz="2400" dirty="0"/>
          </a:p>
        </p:txBody>
      </p:sp>
    </p:spTree>
    <p:extLst>
      <p:ext uri="{BB962C8B-B14F-4D97-AF65-F5344CB8AC3E}">
        <p14:creationId xmlns:p14="http://schemas.microsoft.com/office/powerpoint/2010/main" val="1002185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theme/theme1.xml><?xml version="1.0" encoding="utf-8"?>
<a:theme xmlns:a="http://schemas.openxmlformats.org/drawingml/2006/main" name="Java程序设计实用教程(第2版)_第1章_初识Java">
  <a:themeElements>
    <a:clrScheme name="自定义 1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262699"/>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Java程序设计实用教程(第2版)_第1章_初识Java</Template>
  <TotalTime>5449</TotalTime>
  <Words>3439</Words>
  <Application>Microsoft Office PowerPoint</Application>
  <PresentationFormat>全屏显示(4:3)</PresentationFormat>
  <Paragraphs>449</Paragraphs>
  <Slides>43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43</vt:i4>
      </vt:variant>
    </vt:vector>
  </HeadingPairs>
  <TitlesOfParts>
    <vt:vector size="49" baseType="lpstr">
      <vt:lpstr>黑体</vt:lpstr>
      <vt:lpstr>宋体</vt:lpstr>
      <vt:lpstr>Calibri</vt:lpstr>
      <vt:lpstr>Times New Roman</vt:lpstr>
      <vt:lpstr>Wingdings</vt:lpstr>
      <vt:lpstr>Java程序设计实用教程(第2版)_第1章_初识Java</vt:lpstr>
      <vt:lpstr>Chapter 4</vt:lpstr>
      <vt:lpstr>Key Skills &amp; Concepts</vt:lpstr>
      <vt:lpstr>Class Fundamentals</vt:lpstr>
      <vt:lpstr>The General Form of a Class</vt:lpstr>
      <vt:lpstr>The Main Class</vt:lpstr>
      <vt:lpstr>Defining a class</vt:lpstr>
      <vt:lpstr>Add Instance Variables</vt:lpstr>
      <vt:lpstr>How to Use the class</vt:lpstr>
      <vt:lpstr>The Creation of an Object</vt:lpstr>
      <vt:lpstr>Access the Members of an Object</vt:lpstr>
      <vt:lpstr>Two Objects Demo</vt:lpstr>
      <vt:lpstr>Objects in Memory</vt:lpstr>
      <vt:lpstr>Reference Variables and Assignment</vt:lpstr>
      <vt:lpstr>Methods</vt:lpstr>
      <vt:lpstr>Adding a Method to the Vehicle class</vt:lpstr>
      <vt:lpstr>Methods</vt:lpstr>
      <vt:lpstr>PowerPoint 演示文稿</vt:lpstr>
      <vt:lpstr>Call a method</vt:lpstr>
      <vt:lpstr>Returning from a Method</vt:lpstr>
      <vt:lpstr>Returning from a void Method</vt:lpstr>
      <vt:lpstr>Returning a Value</vt:lpstr>
      <vt:lpstr>Use a return Value</vt:lpstr>
      <vt:lpstr>Use the return Value</vt:lpstr>
      <vt:lpstr>PowerPoint 演示文稿</vt:lpstr>
      <vt:lpstr>Using Parameters</vt:lpstr>
      <vt:lpstr>PowerPoint 演示文稿</vt:lpstr>
      <vt:lpstr>PowerPoint 演示文稿</vt:lpstr>
      <vt:lpstr>Adding a Parameterized Method to Vehicle</vt:lpstr>
      <vt:lpstr>PowerPoint 演示文稿</vt:lpstr>
      <vt:lpstr>Constructors（构造方法）</vt:lpstr>
      <vt:lpstr>Constructor Demo</vt:lpstr>
      <vt:lpstr>A Parameterized Constructor Demo</vt:lpstr>
      <vt:lpstr>Adding a Constructor to the Vehicle Class</vt:lpstr>
      <vt:lpstr>PowerPoint 演示文稿</vt:lpstr>
      <vt:lpstr>Garbage Collection</vt:lpstr>
      <vt:lpstr>The this Keyword</vt:lpstr>
      <vt:lpstr>The this Keyword Demo</vt:lpstr>
      <vt:lpstr>The this Keyword Demo</vt:lpstr>
      <vt:lpstr>Entity Class (实体类)</vt:lpstr>
      <vt:lpstr>Example: Construct an Entity Class in Eclipse</vt:lpstr>
      <vt:lpstr>Example: Construct an Entity Class in Eclipse</vt:lpstr>
      <vt:lpstr>Example: Construct an Entity Class in Eclipse</vt:lpstr>
      <vt:lpstr>Example: Construct an Entity Class in Eclipse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Java语言程序设计</dc:title>
  <dc:creator>李晔锋</dc:creator>
  <cp:lastModifiedBy>李 晔锋</cp:lastModifiedBy>
  <cp:revision>282</cp:revision>
  <dcterms:created xsi:type="dcterms:W3CDTF">2017-02-14T11:17:31Z</dcterms:created>
  <dcterms:modified xsi:type="dcterms:W3CDTF">2018-09-24T11:36:36Z</dcterms:modified>
</cp:coreProperties>
</file>