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81E77AA0-CA4A-4181-8FED-0F123F59EE5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943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1" name="Group 40"/>
          <p:cNvGrpSpPr>
            <a:grpSpLocks/>
          </p:cNvGrpSpPr>
          <p:nvPr/>
        </p:nvGrpSpPr>
        <p:grpSpPr bwMode="auto">
          <a:xfrm>
            <a:off x="7696200" y="662940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3" name="AutoShape 4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4" name="AutoShape 4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AutoShape 44">
              <a:hlinkClick r:id="" action="ppaction://hlinkshowjump?jump=la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87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5419"/>
            <a:ext cx="7772400" cy="1470025"/>
          </a:xfrm>
        </p:spPr>
        <p:txBody>
          <a:bodyPr/>
          <a:lstStyle/>
          <a:p>
            <a:r>
              <a:rPr lang="en-US" altLang="zh-CN" sz="4000" dirty="0"/>
              <a:t>Chapter 8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7113"/>
            <a:ext cx="6400800" cy="1752600"/>
          </a:xfrm>
        </p:spPr>
        <p:txBody>
          <a:bodyPr/>
          <a:lstStyle/>
          <a:p>
            <a:r>
              <a:rPr lang="zh-CN" altLang="en-US" dirty="0"/>
              <a:t>李晔锋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70438" y="2757268"/>
            <a:ext cx="7403123" cy="619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Packages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392646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2A62-E12E-4461-A8B6-E88D1B86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Understanding Protected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58A97-878A-482E-9E31-04821488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protected </a:t>
            </a:r>
            <a:r>
              <a:rPr lang="en-US" altLang="zh-CN" dirty="0"/>
              <a:t>modifier creates a member that is accessible within its package and to subclasses in other packages.</a:t>
            </a:r>
          </a:p>
          <a:p>
            <a:r>
              <a:rPr lang="en-US" altLang="zh-CN" dirty="0"/>
              <a:t>Thus, a </a:t>
            </a:r>
            <a:r>
              <a:rPr lang="en-US" altLang="zh-CN" b="1" dirty="0"/>
              <a:t>protected </a:t>
            </a:r>
            <a:r>
              <a:rPr lang="en-US" altLang="zh-CN" dirty="0"/>
              <a:t>member is available for all subclasses to use but is still protected from arbitrary access by code </a:t>
            </a:r>
            <a:r>
              <a:rPr lang="en-US" altLang="zh-CN"/>
              <a:t>outside its package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60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B47456-7EF0-47CD-9C16-0C6CB4EAB847}"/>
              </a:ext>
            </a:extLst>
          </p:cNvPr>
          <p:cNvSpPr/>
          <p:nvPr/>
        </p:nvSpPr>
        <p:spPr>
          <a:xfrm>
            <a:off x="133643" y="704786"/>
            <a:ext cx="38475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protected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protected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protected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Book(String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title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author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show(){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CB4695-4A5C-4B98-B628-D35E3FB4AD29}"/>
              </a:ext>
            </a:extLst>
          </p:cNvPr>
          <p:cNvSpPr/>
          <p:nvPr/>
        </p:nvSpPr>
        <p:spPr>
          <a:xfrm>
            <a:off x="3981156" y="612844"/>
            <a:ext cx="51628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ExtBook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bookpack.Book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publisher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ExtBook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super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publisher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show()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super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.show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publisher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7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5E3CDA-96A8-4444-8E36-90316ADABE72}"/>
              </a:ext>
            </a:extLst>
          </p:cNvPr>
          <p:cNvSpPr/>
          <p:nvPr/>
        </p:nvSpPr>
        <p:spPr>
          <a:xfrm>
            <a:off x="1223889" y="197346"/>
            <a:ext cx="696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ProtectDemo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ExtBook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ExtBook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[5];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[0]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ExtBook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"Java: A Beginner's Guide"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"Schildt"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,2018,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"Oracle Press"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[1]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ExtBook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"Java: The Complete Reference"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                "Schildt"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,2018,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"Oracle Press"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[2]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ExtBook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"Introducing JavaFX 8 Programming"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                "Schildt"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,2015,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"Oracle Press"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[3]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ExtBook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"Red Storm Rising"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                "Clancy"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,1986,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"Putnam"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[4]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ExtBook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"On the Road"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                "Kerouac"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,1955,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"Viking"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==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Schildt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74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E3A9D-D803-4743-906D-0554E2D5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Importing Packages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D4C36-3A7F-438C-BB6C-75B00E33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b="1" dirty="0"/>
              <a:t>import </a:t>
            </a:r>
            <a:r>
              <a:rPr lang="en-US" altLang="zh-CN" dirty="0"/>
              <a:t>you can bring one or more members of a package into view. This allows you to use those members directly, without explicit package qualification. Here is the general form of the </a:t>
            </a:r>
            <a:r>
              <a:rPr lang="en-US" altLang="zh-CN" b="1" dirty="0"/>
              <a:t>import </a:t>
            </a:r>
            <a:r>
              <a:rPr lang="en-US" altLang="zh-CN" dirty="0"/>
              <a:t>statement:</a:t>
            </a:r>
          </a:p>
          <a:p>
            <a:pPr lvl="1"/>
            <a:r>
              <a:rPr lang="en-US" altLang="zh-CN" dirty="0"/>
              <a:t>import </a:t>
            </a:r>
            <a:r>
              <a:rPr lang="en-US" altLang="zh-CN" i="1" dirty="0" err="1"/>
              <a:t>pkg.classname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Here, </a:t>
            </a:r>
            <a:r>
              <a:rPr lang="en-US" altLang="zh-CN" i="1" dirty="0"/>
              <a:t>pkg </a:t>
            </a:r>
            <a:r>
              <a:rPr lang="en-US" altLang="zh-CN" dirty="0"/>
              <a:t>is the name of the package, which can include its full path, and </a:t>
            </a:r>
            <a:r>
              <a:rPr lang="en-US" altLang="zh-CN" i="1" dirty="0" err="1"/>
              <a:t>classname</a:t>
            </a:r>
            <a:r>
              <a:rPr lang="en-US" altLang="zh-CN" i="1" dirty="0"/>
              <a:t> </a:t>
            </a:r>
            <a:r>
              <a:rPr lang="en-US" altLang="zh-CN" dirty="0"/>
              <a:t>is the name of the class being imported. If you want to import the entire contents of a package, use an asterisk (</a:t>
            </a:r>
            <a:r>
              <a:rPr lang="en-US" altLang="zh-CN" b="1" dirty="0"/>
              <a:t>*</a:t>
            </a:r>
            <a:r>
              <a:rPr lang="en-US" altLang="zh-CN" dirty="0"/>
              <a:t>) for the class name.</a:t>
            </a:r>
          </a:p>
          <a:p>
            <a:pPr lvl="1"/>
            <a:r>
              <a:rPr lang="en-US" altLang="zh-CN" dirty="0"/>
              <a:t>import </a:t>
            </a:r>
            <a:r>
              <a:rPr lang="en-US" altLang="zh-CN" i="1" dirty="0"/>
              <a:t>pkg.</a:t>
            </a:r>
            <a:r>
              <a:rPr lang="zh-CN" altLang="en-US" i="1" dirty="0"/>
              <a:t>*</a:t>
            </a:r>
            <a:r>
              <a:rPr lang="en-US" altLang="zh-CN" dirty="0"/>
              <a:t>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71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01019-93C1-42BD-866C-955C49D7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Java’s Class Library Is Contained in Packages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C3FD84-98CA-4022-97B5-DF980F8C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4" y="2029000"/>
            <a:ext cx="8780952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3C5BD-BB04-4BE6-BB05-693871DA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81C44-FA9B-4C44-819D-AF355D9E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interface </a:t>
            </a:r>
            <a:r>
              <a:rPr lang="en-US" altLang="zh-CN" dirty="0"/>
              <a:t>is syntactically similar to an abstract class, in that you can specify one or more methods that have no body. Those methods must be implemented by a class in order for their actions to be defined.</a:t>
            </a:r>
          </a:p>
          <a:p>
            <a:r>
              <a:rPr lang="en-US" altLang="zh-CN" dirty="0"/>
              <a:t>To implement an interface, a class must provide bodies (implementations) for the methods described by the interface. Each class is free to determine the details of its own implementation.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0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116B9-E562-46C3-A0FD-38FC6891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General Form of an Interface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901B1-6A38-41EF-AA97-EC6653A5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1" dirty="0"/>
              <a:t>access </a:t>
            </a:r>
            <a:r>
              <a:rPr lang="en-US" altLang="zh-CN" dirty="0"/>
              <a:t>interface </a:t>
            </a:r>
            <a:r>
              <a:rPr lang="en-US" altLang="zh-CN" i="1" dirty="0"/>
              <a:t>name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i="1" dirty="0"/>
              <a:t>  ret-type method-name1</a:t>
            </a:r>
            <a:r>
              <a:rPr lang="en-US" altLang="zh-CN" dirty="0"/>
              <a:t>(</a:t>
            </a:r>
            <a:r>
              <a:rPr lang="en-US" altLang="zh-CN" i="1" dirty="0"/>
              <a:t>param-list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ret-type method-name2</a:t>
            </a:r>
            <a:r>
              <a:rPr lang="en-US" altLang="zh-CN" dirty="0"/>
              <a:t>(</a:t>
            </a:r>
            <a:r>
              <a:rPr lang="en-US" altLang="zh-CN" i="1" dirty="0"/>
              <a:t>param-list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type var1 </a:t>
            </a:r>
            <a:r>
              <a:rPr lang="en-US" altLang="zh-CN" dirty="0"/>
              <a:t>= </a:t>
            </a:r>
            <a:r>
              <a:rPr lang="en-US" altLang="zh-CN" i="1" dirty="0"/>
              <a:t>value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  type var2 </a:t>
            </a:r>
            <a:r>
              <a:rPr lang="en-US" altLang="zh-CN" dirty="0"/>
              <a:t>= </a:t>
            </a:r>
            <a:r>
              <a:rPr lang="en-US" altLang="zh-CN" i="1" dirty="0"/>
              <a:t>value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  // ..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i="1" dirty="0"/>
              <a:t>  ret-type method-</a:t>
            </a:r>
            <a:r>
              <a:rPr lang="en-US" altLang="zh-CN" i="1" dirty="0" err="1"/>
              <a:t>nameN</a:t>
            </a:r>
            <a:r>
              <a:rPr lang="en-US" altLang="zh-CN" dirty="0"/>
              <a:t>(</a:t>
            </a:r>
            <a:r>
              <a:rPr lang="en-US" altLang="zh-CN" i="1" dirty="0"/>
              <a:t>param-list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i="1"/>
              <a:t>  type </a:t>
            </a:r>
            <a:r>
              <a:rPr lang="en-US" altLang="zh-CN" i="1" dirty="0" err="1"/>
              <a:t>varN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value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38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6E36B-418B-478F-B628-4BC4927C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Interface Description Details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B02B7-9896-4473-910F-88BE09D3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top-level interface, </a:t>
            </a:r>
            <a:r>
              <a:rPr lang="en-US" altLang="zh-CN" i="1" dirty="0"/>
              <a:t>access </a:t>
            </a:r>
            <a:r>
              <a:rPr lang="en-US" altLang="zh-CN" dirty="0"/>
              <a:t>is either </a:t>
            </a:r>
            <a:r>
              <a:rPr lang="en-US" altLang="zh-CN" b="1" dirty="0"/>
              <a:t>public </a:t>
            </a:r>
            <a:r>
              <a:rPr lang="en-US" altLang="zh-CN" dirty="0"/>
              <a:t>or not used. Then the access right is the same as those of classes.</a:t>
            </a:r>
          </a:p>
          <a:p>
            <a:r>
              <a:rPr lang="en-US" altLang="zh-CN" dirty="0"/>
              <a:t>Inside the interface body, variables declared are implicitly </a:t>
            </a:r>
            <a:r>
              <a:rPr lang="en-US" altLang="zh-CN" b="1" dirty="0"/>
              <a:t>public</a:t>
            </a:r>
            <a:r>
              <a:rPr lang="en-US" altLang="zh-CN" dirty="0"/>
              <a:t>, </a:t>
            </a:r>
            <a:r>
              <a:rPr lang="en-US" altLang="zh-CN" b="1" dirty="0"/>
              <a:t>final</a:t>
            </a:r>
            <a:r>
              <a:rPr lang="en-US" altLang="zh-CN" dirty="0"/>
              <a:t>, and </a:t>
            </a:r>
            <a:r>
              <a:rPr lang="en-US" altLang="zh-CN" b="1" dirty="0"/>
              <a:t>static </a:t>
            </a:r>
            <a:r>
              <a:rPr lang="en-US" altLang="zh-CN" dirty="0"/>
              <a:t>and must be initialized.</a:t>
            </a:r>
          </a:p>
          <a:p>
            <a:r>
              <a:rPr lang="en-US" altLang="zh-CN" dirty="0"/>
              <a:t>Inside the interface body, methods declared are implicitly </a:t>
            </a:r>
            <a:r>
              <a:rPr lang="en-US" altLang="zh-CN" b="1" dirty="0"/>
              <a:t>public</a:t>
            </a:r>
            <a:r>
              <a:rPr lang="en-US" altLang="zh-CN" dirty="0"/>
              <a:t> and </a:t>
            </a:r>
            <a:r>
              <a:rPr lang="en-US" altLang="zh-CN" b="1" dirty="0"/>
              <a:t>abstract</a:t>
            </a:r>
            <a:r>
              <a:rPr lang="en-US" altLang="zh-CN" dirty="0"/>
              <a:t>, thus the method body is not required.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84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00D2A-FE33-4047-95CF-8CD3B05F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Interface Example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901A40-A63D-4EAD-9388-BE61838C0006}"/>
              </a:ext>
            </a:extLst>
          </p:cNvPr>
          <p:cNvSpPr/>
          <p:nvPr/>
        </p:nvSpPr>
        <p:spPr>
          <a:xfrm>
            <a:off x="1206305" y="1951672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Series {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getNext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(); </a:t>
            </a:r>
            <a:r>
              <a:rPr lang="en-US" altLang="zh-CN" sz="2400" b="1" dirty="0">
                <a:solidFill>
                  <a:srgbClr val="3F7F5F"/>
                </a:solidFill>
                <a:latin typeface="Calibri" panose="020F0502020204030204" pitchFamily="34" charset="0"/>
              </a:rPr>
              <a:t>//return next number in series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reset(); </a:t>
            </a:r>
            <a:r>
              <a:rPr lang="en-US" altLang="zh-CN" sz="2400" b="1" dirty="0">
                <a:solidFill>
                  <a:srgbClr val="3F7F5F"/>
                </a:solidFill>
                <a:latin typeface="Calibri" panose="020F0502020204030204" pitchFamily="34" charset="0"/>
              </a:rPr>
              <a:t>//restart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setStart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  <a:r>
              <a:rPr lang="en-US" altLang="zh-CN" sz="2400" b="1" dirty="0">
                <a:solidFill>
                  <a:srgbClr val="3F7F5F"/>
                </a:solidFill>
                <a:latin typeface="Calibri" panose="020F0502020204030204" pitchFamily="34" charset="0"/>
              </a:rPr>
              <a:t>//set starting value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692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293C0-E3A9-4C40-8929-7DA3DF29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Create an Interface in Eclipse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B05AE-FED9-484F-B46A-C48D1D2F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Right click on the directory, select “new” </a:t>
            </a:r>
            <a:r>
              <a:rPr lang="en-US" altLang="zh-CN" dirty="0">
                <a:sym typeface="Wingdings" panose="05000000000000000000" pitchFamily="2" charset="2"/>
              </a:rPr>
              <a:t> “Interface”.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Fill in the interface name and then click “finish”.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2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8633"/>
            <a:ext cx="7772400" cy="5479367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Use packages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how packages affect access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Apply the protected access modifier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Import packages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Know Java’s standard packages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interface fundamentals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Implement an interface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Apply interface references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interface variables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Extend interfaces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Create default, static, and private interface methods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119116" y="562378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25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695D0-B6CA-471F-900F-41B5919B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Implementing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E5EC-39D9-4E93-91CA-5B6D0CB5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Once an </a:t>
            </a:r>
            <a:r>
              <a:rPr lang="en-US" altLang="zh-CN" b="1" dirty="0"/>
              <a:t>interface </a:t>
            </a:r>
            <a:r>
              <a:rPr lang="en-US" altLang="zh-CN" dirty="0"/>
              <a:t>has been defined, one or more classes can implement that interface. Also one class can implement multiple interfaces. The general form is as follows: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i="1" dirty="0" err="1"/>
              <a:t>classname</a:t>
            </a:r>
            <a:r>
              <a:rPr lang="en-US" altLang="zh-CN" i="1" dirty="0"/>
              <a:t> </a:t>
            </a:r>
            <a:r>
              <a:rPr lang="en-US" altLang="zh-CN" dirty="0"/>
              <a:t>implements </a:t>
            </a:r>
            <a:r>
              <a:rPr lang="en-US" altLang="zh-CN" i="1" dirty="0"/>
              <a:t>interface1, interface2, …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// class-body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All the methods declared in the interface(s) must be implemented in the class, and they must be declared </a:t>
            </a:r>
            <a:r>
              <a:rPr lang="en-US" altLang="zh-CN" b="1" dirty="0"/>
              <a:t>public</a:t>
            </a:r>
            <a:r>
              <a:rPr lang="en-US" altLang="zh-CN" dirty="0"/>
              <a:t>. Also, the type signature of the implementing method must match exactly the type signature specified in the </a:t>
            </a:r>
            <a:r>
              <a:rPr lang="en-US" altLang="zh-CN" b="1" dirty="0"/>
              <a:t>interface </a:t>
            </a:r>
            <a:r>
              <a:rPr lang="en-US" altLang="zh-CN" dirty="0"/>
              <a:t>definition.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72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66CD0-0B8C-47E4-A635-9ECBF95B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Implementation Using Eclipse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04955-90B9-4E64-AE72-B193051E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09" y="599304"/>
            <a:ext cx="5457143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B07BA6-3177-4504-A58A-46AC24DED889}"/>
              </a:ext>
            </a:extLst>
          </p:cNvPr>
          <p:cNvSpPr/>
          <p:nvPr/>
        </p:nvSpPr>
        <p:spPr>
          <a:xfrm>
            <a:off x="1786597" y="335846"/>
            <a:ext cx="569741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Series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start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+= 2;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 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reset()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setStart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8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176DAC-2729-4044-8F95-8E510ADB8C20}"/>
              </a:ext>
            </a:extLst>
          </p:cNvPr>
          <p:cNvSpPr/>
          <p:nvPr/>
        </p:nvSpPr>
        <p:spPr>
          <a:xfrm>
            <a:off x="1672297" y="343382"/>
            <a:ext cx="57994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SeriesDemo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5;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"Next value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.getNext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"\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nResetting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.reset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5;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"Next value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.getNext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"\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nStarting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at 100"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.setStart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(100);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5;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"Next value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.getNext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37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223B5-B3BE-4833-A3A1-6A2C8192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Implementing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FD8AC-478E-4EF7-880C-32527792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both permissible and common for classes that implement interfaces to define additional members of their own. </a:t>
            </a:r>
          </a:p>
          <a:p>
            <a:r>
              <a:rPr lang="en-US" altLang="zh-CN" dirty="0"/>
              <a:t>However, since the interface to those methods stays the same, the change is seamless and does not break preexisting code. This is one of the advantages of interfaces.</a:t>
            </a:r>
          </a:p>
          <a:p>
            <a:r>
              <a:rPr lang="en-US" altLang="zh-CN" dirty="0"/>
              <a:t>As explained, any number of classes can implement an </a:t>
            </a:r>
            <a:r>
              <a:rPr lang="en-US" altLang="zh-CN" b="1" dirty="0"/>
              <a:t>interface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5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9EDBC3-9772-426C-B641-27E7CBF20C3E}"/>
              </a:ext>
            </a:extLst>
          </p:cNvPr>
          <p:cNvSpPr/>
          <p:nvPr/>
        </p:nvSpPr>
        <p:spPr>
          <a:xfrm>
            <a:off x="1477108" y="335846"/>
            <a:ext cx="53808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ByThrees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Series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start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ByThrees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+= 3;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reset()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setStart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835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4368B-2798-4598-BC7A-DA2764D2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Implementing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5A0D1-D2C2-45EB-A192-D240BC56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a class includes an interface but does not fully implement the methods defined by that interface, then that class must be declared as </a:t>
            </a:r>
            <a:r>
              <a:rPr lang="en-US" altLang="zh-CN" b="1" dirty="0"/>
              <a:t>abstract</a:t>
            </a:r>
            <a:r>
              <a:rPr lang="en-US" altLang="zh-CN" dirty="0"/>
              <a:t>. No objects of such a class can be created, but it can be used as an abstract superclass, allowing subclasses to provide the complete implementation.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856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EDEC7-864C-429B-B5B4-22B8FC3A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6629400" cy="6858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 More Comprehensive Example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F564DA-6DC5-46FC-9B79-8B9716341730}"/>
              </a:ext>
            </a:extLst>
          </p:cNvPr>
          <p:cNvSpPr/>
          <p:nvPr/>
        </p:nvSpPr>
        <p:spPr>
          <a:xfrm>
            <a:off x="1878037" y="3713870"/>
            <a:ext cx="39178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收费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调节温度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controlTemperature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BCA967-1598-4FDD-8E69-E373247F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17" y="1536895"/>
            <a:ext cx="7772400" cy="1754326"/>
          </a:xfrm>
        </p:spPr>
        <p:txBody>
          <a:bodyPr/>
          <a:lstStyle/>
          <a:p>
            <a:r>
              <a:rPr lang="en-US" altLang="zh-CN" dirty="0"/>
              <a:t>Interface only concerns about the </a:t>
            </a:r>
            <a:r>
              <a:rPr lang="en-US" altLang="zh-CN" b="1" dirty="0"/>
              <a:t>what to do</a:t>
            </a:r>
            <a:r>
              <a:rPr lang="en-US" altLang="zh-CN" dirty="0"/>
              <a:t>, but does not concern about </a:t>
            </a:r>
            <a:r>
              <a:rPr lang="en-US" altLang="zh-CN" b="1" dirty="0"/>
              <a:t>how to do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233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BF8352-0C01-4989-8DF2-1ACDC43BB0D4}"/>
              </a:ext>
            </a:extLst>
          </p:cNvPr>
          <p:cNvSpPr/>
          <p:nvPr/>
        </p:nvSpPr>
        <p:spPr>
          <a:xfrm>
            <a:off x="1406771" y="474345"/>
            <a:ext cx="66962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公共汽车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收费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公共汽车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一元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/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张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,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不计算公里数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出租车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收费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调节温度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出租车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:3.20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/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公里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,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起价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3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公里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controlTemperature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安装了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Hair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空调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电影院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收费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调节温度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电影院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门票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,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十元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/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张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controlTemperature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安装了中央空调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97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6CE687-7F9E-4EA2-97E7-521DE9E260B8}"/>
              </a:ext>
            </a:extLst>
          </p:cNvPr>
          <p:cNvSpPr/>
          <p:nvPr/>
        </p:nvSpPr>
        <p:spPr>
          <a:xfrm>
            <a:off x="1723292" y="6094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Example6_2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公共汽车 </a:t>
            </a:r>
            <a:r>
              <a:rPr lang="zh-CN" altLang="en-US" dirty="0">
                <a:solidFill>
                  <a:srgbClr val="6A3E3E"/>
                </a:solidFill>
                <a:latin typeface="Calibri" panose="020F0502020204030204" pitchFamily="34" charset="0"/>
              </a:rPr>
              <a:t>七路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公共汽车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出租车   </a:t>
            </a:r>
            <a:r>
              <a:rPr lang="zh-CN" altLang="en-US" dirty="0">
                <a:solidFill>
                  <a:srgbClr val="6A3E3E"/>
                </a:solidFill>
                <a:latin typeface="Calibri" panose="020F0502020204030204" pitchFamily="34" charset="0"/>
              </a:rPr>
              <a:t>天宇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出租车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电影院   </a:t>
            </a:r>
            <a:r>
              <a:rPr lang="zh-CN" altLang="en-US" dirty="0">
                <a:solidFill>
                  <a:srgbClr val="6A3E3E"/>
                </a:solidFill>
                <a:latin typeface="Calibri" panose="020F0502020204030204" pitchFamily="34" charset="0"/>
              </a:rPr>
              <a:t>红星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电影院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zh-CN" altLang="en-US" dirty="0">
                <a:solidFill>
                  <a:srgbClr val="6A3E3E"/>
                </a:solidFill>
                <a:latin typeface="Calibri" panose="020F0502020204030204" pitchFamily="34" charset="0"/>
              </a:rPr>
              <a:t>七路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zh-CN" altLang="en-US" dirty="0">
                <a:solidFill>
                  <a:srgbClr val="6A3E3E"/>
                </a:solidFill>
                <a:latin typeface="Calibri" panose="020F0502020204030204" pitchFamily="34" charset="0"/>
              </a:rPr>
              <a:t>天宇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zh-CN" altLang="en-US" dirty="0">
                <a:solidFill>
                  <a:srgbClr val="6A3E3E"/>
                </a:solidFill>
                <a:latin typeface="Calibri" panose="020F0502020204030204" pitchFamily="34" charset="0"/>
              </a:rPr>
              <a:t>红星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zh-CN" altLang="en-US" dirty="0">
                <a:solidFill>
                  <a:srgbClr val="6A3E3E"/>
                </a:solidFill>
                <a:latin typeface="Calibri" panose="020F0502020204030204" pitchFamily="34" charset="0"/>
              </a:rPr>
              <a:t>天宇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controlTemperature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zh-CN" altLang="en-US" dirty="0">
                <a:solidFill>
                  <a:srgbClr val="6A3E3E"/>
                </a:solidFill>
                <a:latin typeface="Calibri" panose="020F0502020204030204" pitchFamily="34" charset="0"/>
              </a:rPr>
              <a:t>红星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controlTemperature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7D3FD6-6373-484E-A277-A894640B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06" y="4421666"/>
            <a:ext cx="3518813" cy="18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4F251-314A-4E10-ABAF-5872B96C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Packages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88452-E022-443A-A0F7-542A682A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package serves two purposes.</a:t>
            </a:r>
          </a:p>
          <a:p>
            <a:r>
              <a:rPr lang="en-US" altLang="zh-CN" dirty="0"/>
              <a:t>First, it provides a mechanism by which related pieces of a program can be organized as a unit. Classes defined within a package must be accessed through their package name.</a:t>
            </a:r>
          </a:p>
          <a:p>
            <a:r>
              <a:rPr lang="en-US" altLang="zh-CN" dirty="0"/>
              <a:t>Second, a package participates in Java’s access control mechanism. Classes defined within a package can be made private to that package and not accessible by code outside the package.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343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E3841-5AEE-41AB-9235-8710B322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Using Interface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67D4B-68F8-4E70-A0F6-76104955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4999"/>
            <a:ext cx="7772400" cy="5255455"/>
          </a:xfrm>
        </p:spPr>
        <p:txBody>
          <a:bodyPr/>
          <a:lstStyle/>
          <a:p>
            <a:r>
              <a:rPr lang="en-US" altLang="zh-CN" dirty="0"/>
              <a:t>You can create an interface reference variable. Such a variable can refer to any object that implements its interface.</a:t>
            </a:r>
          </a:p>
          <a:p>
            <a:r>
              <a:rPr lang="en-US" altLang="zh-CN" dirty="0"/>
              <a:t>For example, if </a:t>
            </a:r>
            <a:r>
              <a:rPr lang="en-US" altLang="zh-CN" b="1" dirty="0"/>
              <a:t>Com</a:t>
            </a:r>
            <a:r>
              <a:rPr lang="en-US" altLang="zh-CN" dirty="0"/>
              <a:t> is an interface, </a:t>
            </a:r>
            <a:r>
              <a:rPr lang="en-US" altLang="zh-CN" b="1" dirty="0" err="1"/>
              <a:t>ImpleCom</a:t>
            </a:r>
            <a:r>
              <a:rPr lang="en-US" altLang="zh-CN" dirty="0"/>
              <a:t> is the class that implemented the interface. The interface reference can be defined as follows:</a:t>
            </a:r>
          </a:p>
          <a:p>
            <a:pPr lvl="1"/>
            <a:r>
              <a:rPr lang="en-US" altLang="zh-CN" dirty="0"/>
              <a:t>Com </a:t>
            </a:r>
            <a:r>
              <a:rPr lang="en-US" altLang="zh-CN" dirty="0" err="1"/>
              <a:t>com</a:t>
            </a:r>
            <a:r>
              <a:rPr lang="en-US" altLang="zh-CN" dirty="0"/>
              <a:t> = new </a:t>
            </a:r>
            <a:r>
              <a:rPr lang="en-US" altLang="zh-CN" dirty="0" err="1"/>
              <a:t>ImpleCom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Or</a:t>
            </a:r>
          </a:p>
          <a:p>
            <a:pPr lvl="1"/>
            <a:r>
              <a:rPr lang="en-US" altLang="zh-CN" dirty="0"/>
              <a:t>Com </a:t>
            </a:r>
            <a:r>
              <a:rPr lang="en-US" altLang="zh-CN" dirty="0" err="1"/>
              <a:t>com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ImpleCom</a:t>
            </a:r>
            <a:r>
              <a:rPr lang="en-US" altLang="zh-CN" dirty="0"/>
              <a:t> </a:t>
            </a:r>
            <a:r>
              <a:rPr lang="en-US" altLang="zh-CN" dirty="0" err="1"/>
              <a:t>iCom</a:t>
            </a:r>
            <a:r>
              <a:rPr lang="en-US" altLang="zh-CN" dirty="0"/>
              <a:t> = new </a:t>
            </a:r>
            <a:r>
              <a:rPr lang="en-US" altLang="zh-CN" dirty="0" err="1"/>
              <a:t>ImpleCom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com = </a:t>
            </a:r>
            <a:r>
              <a:rPr lang="en-US" altLang="zh-CN" dirty="0" err="1"/>
              <a:t>iCom</a:t>
            </a:r>
            <a:r>
              <a:rPr lang="en-US" altLang="zh-CN" dirty="0"/>
              <a:t>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Do you still remember the superclass reference?</a:t>
            </a:r>
          </a:p>
        </p:txBody>
      </p:sp>
    </p:spTree>
    <p:extLst>
      <p:ext uri="{BB962C8B-B14F-4D97-AF65-F5344CB8AC3E}">
        <p14:creationId xmlns:p14="http://schemas.microsoft.com/office/powerpoint/2010/main" val="379096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C882-0145-4003-A822-4F639A93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Interface References Demo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17F2C1-6B4C-495D-94AD-32400CFB1215}"/>
              </a:ext>
            </a:extLst>
          </p:cNvPr>
          <p:cNvSpPr/>
          <p:nvPr/>
        </p:nvSpPr>
        <p:spPr>
          <a:xfrm>
            <a:off x="1693984" y="17675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Com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compute1(</a:t>
            </a:r>
            <a:r>
              <a:rPr lang="en-US" altLang="zh-CN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EC658-6746-4E33-B42F-D3BB6CF61172}"/>
              </a:ext>
            </a:extLst>
          </p:cNvPr>
          <p:cNvSpPr/>
          <p:nvPr/>
        </p:nvSpPr>
        <p:spPr>
          <a:xfrm>
            <a:off x="1693984" y="3052028"/>
            <a:ext cx="6567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ImpleCom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Com {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fr-FR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compute1(</a:t>
            </a:r>
            <a:r>
              <a:rPr lang="fr-FR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fr-FR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compute2(</a:t>
            </a:r>
            <a:r>
              <a:rPr lang="fr-FR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y</a:t>
            </a:r>
            <a:r>
              <a:rPr lang="fr-FR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090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BE1D47-C250-4BDC-A7EB-C9AAC2936E38}"/>
              </a:ext>
            </a:extLst>
          </p:cNvPr>
          <p:cNvSpPr/>
          <p:nvPr/>
        </p:nvSpPr>
        <p:spPr>
          <a:xfrm>
            <a:off x="941696" y="491490"/>
            <a:ext cx="75608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Example_6_2_2 {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 //Interface reference</a:t>
            </a:r>
            <a:endParaRPr lang="zh-CN" altLang="en-US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Com </a:t>
            </a:r>
            <a:r>
              <a:rPr lang="en-US" altLang="zh-CN" dirty="0">
                <a:solidFill>
                  <a:srgbClr val="6A3E3E"/>
                </a:solidFill>
                <a:latin typeface="Courier New" panose="02070309020205020404" pitchFamily="49" charset="0"/>
              </a:rPr>
              <a:t>com1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ImpleCom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//Object of Implemented class</a:t>
            </a:r>
            <a:endParaRPr lang="zh-CN" altLang="en-US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ImpleCom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urier New" panose="02070309020205020404" pitchFamily="49" charset="0"/>
              </a:rPr>
              <a:t>com2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ImpleCom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//Both of output 5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com1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.compute1(2, 3));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com2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.compute1(2, 3));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//Error, the interface reference cannot call </a:t>
            </a:r>
          </a:p>
          <a:p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  //the method not defined in the interface.</a:t>
            </a:r>
            <a:endParaRPr lang="zh-CN" altLang="en-US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 //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com1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b="1" u="sng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compute2(2,3));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3F7F5F"/>
                </a:solidFill>
                <a:latin typeface="Courier New" panose="02070309020205020404" pitchFamily="49" charset="0"/>
              </a:rPr>
              <a:t>//Cast to the implemented class object</a:t>
            </a:r>
            <a:endParaRPr lang="zh-CN" altLang="en-US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(((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ImpleCom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com1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).compute2(2, 3));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363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72F9D-F6C5-4BE4-9D20-ECC62BD2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Graph Introduction of Interface Reference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76100-3B6E-4CBB-B1CB-738EA65B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279509"/>
            <a:ext cx="7772400" cy="2108982"/>
          </a:xfrm>
        </p:spPr>
        <p:txBody>
          <a:bodyPr/>
          <a:lstStyle/>
          <a:p>
            <a:r>
              <a:rPr lang="en-US" altLang="zh-CN" dirty="0"/>
              <a:t>The interface reference can only call the implemented methods from the implemented classes.</a:t>
            </a:r>
          </a:p>
          <a:p>
            <a:r>
              <a:rPr lang="en-US" altLang="zh-CN" dirty="0"/>
              <a:t>The interface reference might call other methods after casting to the implemented class objects.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D79D93-AA2A-4537-A3F8-018282A50860}"/>
              </a:ext>
            </a:extLst>
          </p:cNvPr>
          <p:cNvSpPr/>
          <p:nvPr/>
        </p:nvSpPr>
        <p:spPr bwMode="auto">
          <a:xfrm>
            <a:off x="1463040" y="1927274"/>
            <a:ext cx="1167618" cy="53457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25B648-90F7-4D34-91CF-1DF8E600549A}"/>
              </a:ext>
            </a:extLst>
          </p:cNvPr>
          <p:cNvSpPr/>
          <p:nvPr/>
        </p:nvSpPr>
        <p:spPr bwMode="auto">
          <a:xfrm>
            <a:off x="1463040" y="3246120"/>
            <a:ext cx="1167618" cy="53457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B32749-422B-4085-83D7-0C847E58AD03}"/>
              </a:ext>
            </a:extLst>
          </p:cNvPr>
          <p:cNvSpPr/>
          <p:nvPr/>
        </p:nvSpPr>
        <p:spPr bwMode="auto">
          <a:xfrm>
            <a:off x="4262511" y="1767839"/>
            <a:ext cx="2447778" cy="890368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Implemented methods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2598EE-CFCE-4042-AEB1-0F12C3FE960B}"/>
              </a:ext>
            </a:extLst>
          </p:cNvPr>
          <p:cNvSpPr/>
          <p:nvPr/>
        </p:nvSpPr>
        <p:spPr bwMode="auto">
          <a:xfrm>
            <a:off x="4262511" y="3246120"/>
            <a:ext cx="2447778" cy="71335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Other methods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AE335E6-B671-4B3C-92AB-F21930E996C4}"/>
              </a:ext>
            </a:extLst>
          </p:cNvPr>
          <p:cNvCxnSpPr>
            <a:stCxn id="4" idx="3"/>
            <a:endCxn id="6" idx="2"/>
          </p:cNvCxnSpPr>
          <p:nvPr/>
        </p:nvCxnSpPr>
        <p:spPr bwMode="auto">
          <a:xfrm>
            <a:off x="2630658" y="2194560"/>
            <a:ext cx="1631853" cy="18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450F8F-97CE-447D-AB3B-8ADBD6DB054B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 bwMode="auto">
          <a:xfrm flipV="1">
            <a:off x="2630658" y="2213023"/>
            <a:ext cx="1631853" cy="1300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48BA2E-69B5-400B-99D3-FC54901DBBEF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 bwMode="auto">
          <a:xfrm>
            <a:off x="2630658" y="3513406"/>
            <a:ext cx="1631853" cy="89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FE1335C-638E-46D2-B3F9-0DD486AFD763}"/>
              </a:ext>
            </a:extLst>
          </p:cNvPr>
          <p:cNvSpPr txBox="1"/>
          <p:nvPr/>
        </p:nvSpPr>
        <p:spPr>
          <a:xfrm>
            <a:off x="239151" y="1927274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957FA6-F24F-420F-84DC-3607FEC1CD60}"/>
              </a:ext>
            </a:extLst>
          </p:cNvPr>
          <p:cNvSpPr txBox="1"/>
          <p:nvPr/>
        </p:nvSpPr>
        <p:spPr>
          <a:xfrm>
            <a:off x="527538" y="3328740"/>
            <a:ext cx="8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48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64FC4-04D7-4972-A65E-C14D0B10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61" y="171157"/>
            <a:ext cx="6629400" cy="685800"/>
          </a:xfrm>
        </p:spPr>
        <p:txBody>
          <a:bodyPr/>
          <a:lstStyle/>
          <a:p>
            <a:r>
              <a:rPr lang="en-US" altLang="zh-CN" b="1" dirty="0"/>
              <a:t>Interface Reference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656B02-98D4-414B-944D-F53197EB24C5}"/>
              </a:ext>
            </a:extLst>
          </p:cNvPr>
          <p:cNvSpPr/>
          <p:nvPr/>
        </p:nvSpPr>
        <p:spPr>
          <a:xfrm>
            <a:off x="211016" y="982960"/>
            <a:ext cx="402335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Series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start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+= 2;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 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reset()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setStart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BAAC65-8822-4B45-B8BC-FD49E3B28F23}"/>
              </a:ext>
            </a:extLst>
          </p:cNvPr>
          <p:cNvSpPr/>
          <p:nvPr/>
        </p:nvSpPr>
        <p:spPr>
          <a:xfrm>
            <a:off x="4332849" y="982960"/>
            <a:ext cx="44031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ByThrees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Series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start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ByThrees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+= 3;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reset()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setStart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659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531923-E1A6-4844-B0EE-007222732BB2}"/>
              </a:ext>
            </a:extLst>
          </p:cNvPr>
          <p:cNvSpPr/>
          <p:nvPr/>
        </p:nvSpPr>
        <p:spPr>
          <a:xfrm>
            <a:off x="2025749" y="1028343"/>
            <a:ext cx="66258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SeriesDemo2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twoOb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ByThrees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threeOb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ByThrees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Series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5;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twoOb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"Next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value is: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.getNext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threeOb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"Next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ByThrees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 value is: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.getNext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796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453C-1CF5-4557-B73D-741F0393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Interface Oriented Programming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DDB8DA-FD91-4AC4-955F-C619D9950550}"/>
              </a:ext>
            </a:extLst>
          </p:cNvPr>
          <p:cNvSpPr/>
          <p:nvPr/>
        </p:nvSpPr>
        <p:spPr>
          <a:xfrm>
            <a:off x="1097281" y="16355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Advertisement {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alibri" panose="020F0502020204030204" pitchFamily="34" charset="0"/>
              </a:rPr>
              <a:t>接口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showAdvertisement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getCorpName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413AE0-7A12-4CF0-8B2C-F991E0271C0D}"/>
              </a:ext>
            </a:extLst>
          </p:cNvPr>
          <p:cNvSpPr/>
          <p:nvPr/>
        </p:nvSpPr>
        <p:spPr>
          <a:xfrm>
            <a:off x="991773" y="3233678"/>
            <a:ext cx="7758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BlackLandCorp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Advertisement {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showAdvertisement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"**************"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alibri" panose="020F0502020204030204" pitchFamily="34" charset="0"/>
              </a:rPr>
              <a:t>劳动是爹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\n</a:t>
            </a:r>
            <a:r>
              <a:rPr lang="zh-CN" altLang="en-US" b="1" i="1" dirty="0">
                <a:solidFill>
                  <a:srgbClr val="2A00FF"/>
                </a:solidFill>
                <a:latin typeface="Calibri" panose="020F0502020204030204" pitchFamily="34" charset="0"/>
              </a:rPr>
              <a:t>土地是妈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\n</a:t>
            </a:r>
            <a:r>
              <a:rPr lang="zh-CN" altLang="en-US" b="1" i="1" dirty="0">
                <a:solidFill>
                  <a:srgbClr val="2A00FF"/>
                </a:solidFill>
                <a:latin typeface="Calibri" panose="020F0502020204030204" pitchFamily="34" charset="0"/>
              </a:rPr>
              <a:t>想种啥来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\n</a:t>
            </a:r>
            <a:r>
              <a:rPr lang="zh-CN" altLang="en-US" b="1" i="1" dirty="0">
                <a:solidFill>
                  <a:srgbClr val="2A00FF"/>
                </a:solidFill>
                <a:latin typeface="Calibri" panose="020F0502020204030204" pitchFamily="34" charset="0"/>
              </a:rPr>
              <a:t>就往外接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\n"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"**************"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getCorpName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黑土集团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580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14F38-128B-4F29-A5FC-51845028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Interface Oriented Programming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DF816A-69CD-40A9-876D-1D4AE7FE524F}"/>
              </a:ext>
            </a:extLst>
          </p:cNvPr>
          <p:cNvSpPr/>
          <p:nvPr/>
        </p:nvSpPr>
        <p:spPr>
          <a:xfrm>
            <a:off x="1012875" y="1337832"/>
            <a:ext cx="7680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WhiteCloudCorp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Advertisement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showAdvertisement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"@@@@@@@@@@@@@@@@@@@@@@"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飞机中的战斗机，哎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yes!\n"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"@@@@@@@@@@@@@@@@@@@@@@"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getCorpName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白云有限公司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 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BBFCAC-978E-42FF-B959-0CE93003199A}"/>
              </a:ext>
            </a:extLst>
          </p:cNvPr>
          <p:cNvSpPr/>
          <p:nvPr/>
        </p:nvSpPr>
        <p:spPr>
          <a:xfrm>
            <a:off x="1012875" y="4200154"/>
            <a:ext cx="7343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RedCow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Advertisement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showAdvertisement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劲道十足！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endParaRPr lang="en-US" altLang="zh-CN" dirty="0">
              <a:solidFill>
                <a:srgbClr val="646464"/>
              </a:solidFill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getCorpName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红牛饮料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046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C883C7-9669-4305-852D-9096FD7BB8A2}"/>
              </a:ext>
            </a:extLst>
          </p:cNvPr>
          <p:cNvSpPr/>
          <p:nvPr/>
        </p:nvSpPr>
        <p:spPr>
          <a:xfrm>
            <a:off x="1512277" y="431970"/>
            <a:ext cx="7125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AdvertisementBoard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alibri" panose="020F0502020204030204" pitchFamily="34" charset="0"/>
              </a:rPr>
              <a:t>负责创建广告牌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show(Advertisement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adver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adver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.getCorpName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()+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的广告词如下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adver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.showAdvertisement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 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alibri" panose="020F0502020204030204" pitchFamily="34" charset="0"/>
              </a:rPr>
              <a:t>接口引用调用方法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C67281-9AFD-4C90-8ACA-303411BA354B}"/>
              </a:ext>
            </a:extLst>
          </p:cNvPr>
          <p:cNvSpPr/>
          <p:nvPr/>
        </p:nvSpPr>
        <p:spPr>
          <a:xfrm>
            <a:off x="1512277" y="2136338"/>
            <a:ext cx="6956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Example6_5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AdvertisementBoard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board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AdvertisementBoard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board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.show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BlackLandCorp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board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.show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WhiteCloudCorp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board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.show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RedCow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488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FD739-5C71-4917-AD15-0ED6EB3F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Variables in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457A3-AFCB-4A29-BABE-13CD71E5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mentioned, variables can be declared in an interface, but they are implicitly </a:t>
            </a:r>
            <a:r>
              <a:rPr lang="en-US" altLang="zh-CN" b="1" dirty="0"/>
              <a:t>public</a:t>
            </a:r>
            <a:r>
              <a:rPr lang="en-US" altLang="zh-CN" dirty="0"/>
              <a:t>, </a:t>
            </a:r>
            <a:r>
              <a:rPr lang="en-US" altLang="zh-CN" b="1" dirty="0"/>
              <a:t>static</a:t>
            </a:r>
            <a:r>
              <a:rPr lang="en-US" altLang="zh-CN" dirty="0"/>
              <a:t>, and </a:t>
            </a:r>
            <a:r>
              <a:rPr lang="en-US" altLang="zh-CN" b="1" dirty="0"/>
              <a:t>final</a:t>
            </a:r>
            <a:r>
              <a:rPr lang="en-US" altLang="zh-CN" dirty="0"/>
              <a:t>, resulting in constants.</a:t>
            </a:r>
          </a:p>
          <a:p>
            <a:r>
              <a:rPr lang="en-US" altLang="zh-CN" dirty="0"/>
              <a:t>We can define a set of shared constants, create an </a:t>
            </a:r>
            <a:r>
              <a:rPr lang="en-US" altLang="zh-CN" b="1" dirty="0"/>
              <a:t>interface </a:t>
            </a:r>
            <a:r>
              <a:rPr lang="en-US" altLang="zh-CN" dirty="0"/>
              <a:t>that contains only these constants, without any methods. Each file that needs access to the constants simply “implements” the interface. This brings the constants into view.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4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2CC6B-5EFE-4EB7-A651-7BA0411E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Defining a Package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4637F-B1B3-499A-BA68-D3B3B23B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classes in Java belong to some package. When no </a:t>
            </a:r>
            <a:r>
              <a:rPr lang="en-US" altLang="zh-CN" b="1" dirty="0"/>
              <a:t>package </a:t>
            </a:r>
            <a:r>
              <a:rPr lang="en-US" altLang="zh-CN" dirty="0"/>
              <a:t>statement is specified, the default (global) package is used. Furthermore, the default package has no name, which makes the default package transparent.</a:t>
            </a:r>
          </a:p>
          <a:p>
            <a:r>
              <a:rPr lang="en-US" altLang="zh-CN" dirty="0"/>
              <a:t>To create a package, put a </a:t>
            </a:r>
            <a:r>
              <a:rPr lang="en-US" altLang="zh-CN" b="1" dirty="0"/>
              <a:t>package </a:t>
            </a:r>
            <a:r>
              <a:rPr lang="en-US" altLang="zh-CN" dirty="0"/>
              <a:t>command at the top of a Java source file. The classes declared within that file will then belong to the specified package. This is the general form of the </a:t>
            </a:r>
            <a:r>
              <a:rPr lang="en-US" altLang="zh-CN" b="1" dirty="0"/>
              <a:t>package </a:t>
            </a:r>
            <a:r>
              <a:rPr lang="en-US" altLang="zh-CN" dirty="0"/>
              <a:t>statement:</a:t>
            </a:r>
          </a:p>
          <a:p>
            <a:pPr lvl="1"/>
            <a:r>
              <a:rPr lang="en-US" altLang="zh-CN" dirty="0"/>
              <a:t>package </a:t>
            </a:r>
            <a:r>
              <a:rPr lang="en-US" altLang="zh-CN" i="1" dirty="0"/>
              <a:t>pkg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Java uses the file system to manage packages, with each package stored in its own directory.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1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38D84-0297-4394-B93A-46BD0A5E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Variables in Interfaces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B3D076-FCD0-45F9-B827-EDF1CBE652E3}"/>
              </a:ext>
            </a:extLst>
          </p:cNvPr>
          <p:cNvSpPr/>
          <p:nvPr/>
        </p:nvSpPr>
        <p:spPr>
          <a:xfrm>
            <a:off x="2286000" y="1447800"/>
            <a:ext cx="502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IConst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= 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= 10;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String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ERRORMSG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=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"Boundary Error"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32F8A-270A-4660-8076-B3F809D5144A}"/>
              </a:ext>
            </a:extLst>
          </p:cNvPr>
          <p:cNvSpPr/>
          <p:nvPr/>
        </p:nvSpPr>
        <p:spPr>
          <a:xfrm>
            <a:off x="2285999" y="2925128"/>
            <a:ext cx="53668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IConstD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IConst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MIN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&lt; 11; </a:t>
            </a:r>
            <a:r>
              <a:rPr lang="en-US" altLang="zh-CN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++)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&gt;=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MAX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System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ERRORMSG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System.</a:t>
            </a:r>
            <a:r>
              <a:rPr lang="nn-NO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nn-NO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.print(</a:t>
            </a:r>
            <a:r>
              <a:rPr lang="nn-NO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nums</a:t>
            </a:r>
            <a:r>
              <a:rPr lang="nn-NO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nn-NO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] + </a:t>
            </a:r>
            <a:r>
              <a:rPr lang="nn-NO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nn-NO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947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59372-39AE-4391-B3F4-74EF4B0C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Interfaces Can Be Extended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2A03F-43FA-4C37-9A6A-72A017C2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837006"/>
          </a:xfrm>
        </p:spPr>
        <p:txBody>
          <a:bodyPr/>
          <a:lstStyle/>
          <a:p>
            <a:r>
              <a:rPr lang="en-US" altLang="zh-CN" dirty="0"/>
              <a:t>One interface can inherit another by use of the keyword </a:t>
            </a:r>
            <a:r>
              <a:rPr lang="en-US" altLang="zh-CN" b="1" dirty="0"/>
              <a:t>extends</a:t>
            </a:r>
            <a:r>
              <a:rPr lang="en-US" altLang="zh-CN" dirty="0"/>
              <a:t>. The syntax is the same as for inheriting classes.</a:t>
            </a:r>
          </a:p>
          <a:p>
            <a:r>
              <a:rPr lang="en-US" altLang="zh-CN" dirty="0"/>
              <a:t>The only difference is one interface can be extended by multiple interfaces.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168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41B3C1-C10D-4695-8F9F-191AD37EAF7F}"/>
              </a:ext>
            </a:extLst>
          </p:cNvPr>
          <p:cNvSpPr/>
          <p:nvPr/>
        </p:nvSpPr>
        <p:spPr>
          <a:xfrm>
            <a:off x="1273126" y="338854"/>
            <a:ext cx="1948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meth1();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meth2();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DCF069-E0BD-4EBA-9A84-0E66D5894462}"/>
              </a:ext>
            </a:extLst>
          </p:cNvPr>
          <p:cNvSpPr/>
          <p:nvPr/>
        </p:nvSpPr>
        <p:spPr>
          <a:xfrm>
            <a:off x="4072597" y="338854"/>
            <a:ext cx="2651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meth3();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D4A89-452C-46B8-873F-843BA1690BF4}"/>
              </a:ext>
            </a:extLst>
          </p:cNvPr>
          <p:cNvSpPr/>
          <p:nvPr/>
        </p:nvSpPr>
        <p:spPr>
          <a:xfrm>
            <a:off x="1470074" y="1539183"/>
            <a:ext cx="55778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 {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meth1()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"Implement meth1()"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meth2()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"Implement meth2()"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 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meth3()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"Implement meth3()"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060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0462C9-2F23-4AB2-9537-4D115B0530B2}"/>
              </a:ext>
            </a:extLst>
          </p:cNvPr>
          <p:cNvSpPr/>
          <p:nvPr/>
        </p:nvSpPr>
        <p:spPr>
          <a:xfrm>
            <a:off x="1737358" y="1226294"/>
            <a:ext cx="5690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收费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调节温度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controlTemperature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sz="2400" dirty="0">
              <a:latin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3F7F5F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400" dirty="0">
                <a:solidFill>
                  <a:srgbClr val="3F7F5F"/>
                </a:solidFill>
                <a:latin typeface="Calibri" panose="020F0502020204030204" pitchFamily="34" charset="0"/>
              </a:rPr>
              <a:t>使用接口继承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控制器 </a:t>
            </a:r>
            <a:r>
              <a:rPr lang="en-US" altLang="zh-CN" sz="2400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收费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调节温度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  <a:endParaRPr lang="zh-CN" altLang="en-US" sz="2400" dirty="0">
              <a:latin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sz="24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CD2DE1A-C2FC-45EC-BDC0-9CA287B1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62" y="325902"/>
            <a:ext cx="6629400" cy="685800"/>
          </a:xfrm>
        </p:spPr>
        <p:txBody>
          <a:bodyPr/>
          <a:lstStyle/>
          <a:p>
            <a:r>
              <a:rPr lang="en-US" altLang="zh-CN" b="1" dirty="0"/>
              <a:t>Another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798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77F27-0DBB-47C9-A46E-4166F6467518}"/>
              </a:ext>
            </a:extLst>
          </p:cNvPr>
          <p:cNvSpPr/>
          <p:nvPr/>
        </p:nvSpPr>
        <p:spPr>
          <a:xfrm>
            <a:off x="1143000" y="677826"/>
            <a:ext cx="6858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公共汽车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收费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公共汽车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一元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/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张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,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不计算公里数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出租车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控制器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出租车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:3.20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/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公里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,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起价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3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公里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controlTemperature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安装了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Hair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空调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电影院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控制器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收取费用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电影院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门票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,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十元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/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张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controlTemperature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安装了中央空调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632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4A6EF-BF91-4A98-9B60-F64AAAAC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Default Interface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22B46-024F-43F0-8599-57D87D4F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822938"/>
          </a:xfrm>
        </p:spPr>
        <p:txBody>
          <a:bodyPr/>
          <a:lstStyle/>
          <a:p>
            <a:r>
              <a:rPr lang="en-US" altLang="zh-CN" dirty="0"/>
              <a:t>The release of JDK8 enables you a new capability to </a:t>
            </a:r>
            <a:r>
              <a:rPr lang="en-US" altLang="zh-CN" b="1" dirty="0"/>
              <a:t>interface </a:t>
            </a:r>
            <a:r>
              <a:rPr lang="en-US" altLang="zh-CN" dirty="0"/>
              <a:t>called the </a:t>
            </a:r>
            <a:r>
              <a:rPr lang="en-US" altLang="zh-CN" i="1" dirty="0"/>
              <a:t>default method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 default method in an interface would have a body, rather than being abstract.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064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F2DC3-DCF1-447D-9CBA-646871D0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Default Method Fundamentals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81B27-65DB-4AE0-AB19-AE42CEB5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358705"/>
          </a:xfrm>
        </p:spPr>
        <p:txBody>
          <a:bodyPr/>
          <a:lstStyle/>
          <a:p>
            <a:r>
              <a:rPr lang="en-US" altLang="zh-CN" dirty="0"/>
              <a:t>An interface default method is defined similar to the way a method is defined by a </a:t>
            </a:r>
            <a:r>
              <a:rPr lang="en-US" altLang="zh-CN" b="1" dirty="0"/>
              <a:t>class</a:t>
            </a:r>
            <a:r>
              <a:rPr lang="en-US" altLang="zh-CN" dirty="0"/>
              <a:t>. The primary difference is that the declaration is preceded by the keyword </a:t>
            </a:r>
            <a:r>
              <a:rPr lang="en-US" altLang="zh-CN" b="1" dirty="0"/>
              <a:t>default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FCCD23-5CF9-458F-A59A-99DBDDD53E54}"/>
              </a:ext>
            </a:extLst>
          </p:cNvPr>
          <p:cNvSpPr/>
          <p:nvPr/>
        </p:nvSpPr>
        <p:spPr>
          <a:xfrm>
            <a:off x="822960" y="3720905"/>
            <a:ext cx="3144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getUserID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getAdminID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830C7-28D8-47F3-B562-95CBD2DA0CA6}"/>
              </a:ext>
            </a:extLst>
          </p:cNvPr>
          <p:cNvSpPr/>
          <p:nvPr/>
        </p:nvSpPr>
        <p:spPr>
          <a:xfrm>
            <a:off x="4142935" y="3720905"/>
            <a:ext cx="46071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MyIfImp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getUserID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100;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995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08298A-9677-4F78-81B2-565CD71497FD}"/>
              </a:ext>
            </a:extLst>
          </p:cNvPr>
          <p:cNvSpPr/>
          <p:nvPr/>
        </p:nvSpPr>
        <p:spPr>
          <a:xfrm>
            <a:off x="1083213" y="1997839"/>
            <a:ext cx="6738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DefaultMethodDemo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MyIF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obj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MyIfImp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"User ID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obj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.getUserID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"Admin ID is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obj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.getAdminID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729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28BB-A5CD-4A42-9309-789791B0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Default Method Fundamentals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749A3-BF42-4164-A6A5-241AE14F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685800"/>
          </a:xfrm>
        </p:spPr>
        <p:txBody>
          <a:bodyPr/>
          <a:lstStyle/>
          <a:p>
            <a:r>
              <a:rPr lang="en-US" altLang="zh-CN" dirty="0"/>
              <a:t>The default method can also be overridden in its implemented class.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18302F-B68C-4706-8632-275A9D9BD94F}"/>
              </a:ext>
            </a:extLst>
          </p:cNvPr>
          <p:cNvSpPr/>
          <p:nvPr/>
        </p:nvSpPr>
        <p:spPr>
          <a:xfrm>
            <a:off x="1456006" y="2836040"/>
            <a:ext cx="5423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MyIfImp2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getUserID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100;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getAdminID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42;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752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B9F0E-3868-4A46-AD5B-D82486A9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More Comprehensive Example of Default Method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93317C-40F9-4C95-A05E-8C03ADCE6976}"/>
              </a:ext>
            </a:extLst>
          </p:cNvPr>
          <p:cNvSpPr/>
          <p:nvPr/>
        </p:nvSpPr>
        <p:spPr>
          <a:xfrm>
            <a:off x="260254" y="2042221"/>
            <a:ext cx="38193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Series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reset();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setStart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getNextArray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vals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vals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]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getNext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vals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B85CFD-A9A0-4FAB-9CE5-3550A4809823}"/>
              </a:ext>
            </a:extLst>
          </p:cNvPr>
          <p:cNvSpPr/>
          <p:nvPr/>
        </p:nvSpPr>
        <p:spPr>
          <a:xfrm>
            <a:off x="3734972" y="1997839"/>
            <a:ext cx="51487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java.util.Arrays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SeriesDemo3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Series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ByTwos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.setStart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(5);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ob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.getNextArray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(6);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results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A1C711-D6D5-4CDB-A697-E428FD6D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99" y="5035534"/>
            <a:ext cx="1785392" cy="4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56330-8F8D-4F6F-B237-8CA582D4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Defining a Package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F6369-1827-4090-94B3-A5646965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create a hierarchy of packages. To do so, simply separate each package name from the one above it by use of a period. The general form of a multileveled package statement is shown here:</a:t>
            </a:r>
          </a:p>
          <a:p>
            <a:pPr lvl="1"/>
            <a:r>
              <a:rPr lang="en-US" altLang="zh-CN" dirty="0"/>
              <a:t>package </a:t>
            </a:r>
            <a:r>
              <a:rPr lang="en-US" altLang="zh-CN" i="1" dirty="0"/>
              <a:t>pack1.pack2.pack3...</a:t>
            </a:r>
            <a:r>
              <a:rPr lang="en-US" altLang="zh-CN" i="1" dirty="0" err="1"/>
              <a:t>packN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Of course, you must create directories that support the package hierarchy that you create: </a:t>
            </a:r>
          </a:p>
          <a:p>
            <a:pPr lvl="1"/>
            <a:r>
              <a:rPr lang="en-US" altLang="zh-CN" dirty="0"/>
              <a:t>pack1/pack2/pack3/…/</a:t>
            </a:r>
            <a:r>
              <a:rPr lang="en-US" altLang="zh-CN" dirty="0" err="1"/>
              <a:t>packN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965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34C54-1607-42D0-BC47-A97D59E8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Benefits for Default Method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3E3B7-63BF-497E-9ED2-590C0D7B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gives you a way to gracefully evolve interfaces over time without breaking existing code.</a:t>
            </a:r>
          </a:p>
          <a:p>
            <a:r>
              <a:rPr lang="en-US" altLang="zh-CN" dirty="0"/>
              <a:t>It provides optional functionality without requiring that a class provide a placeholder implementation when that functionality is not needed.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395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AA546-E020-4901-A1FC-4DBD509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Multiple Inheritance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34BA0-D24C-4F0B-8E0A-CDAC4DCC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302434"/>
          </a:xfrm>
        </p:spPr>
        <p:txBody>
          <a:bodyPr/>
          <a:lstStyle/>
          <a:p>
            <a:r>
              <a:rPr lang="en-US" altLang="zh-CN" dirty="0"/>
              <a:t>If two interfaces have the same declaration of default method, and both of them are implemented by the same class, then it will cause issues.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9B37BE-CA56-47BF-82E9-D4DDC4547A61}"/>
              </a:ext>
            </a:extLst>
          </p:cNvPr>
          <p:cNvSpPr/>
          <p:nvPr/>
        </p:nvSpPr>
        <p:spPr>
          <a:xfrm>
            <a:off x="376311" y="3232052"/>
            <a:ext cx="4603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Alpha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average(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)/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5E8AB8-EABA-4D9E-B09C-DE2AD2A599E2}"/>
              </a:ext>
            </a:extLst>
          </p:cNvPr>
          <p:cNvSpPr/>
          <p:nvPr/>
        </p:nvSpPr>
        <p:spPr>
          <a:xfrm>
            <a:off x="4677509" y="320743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Beta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product(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average(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Math.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pow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(product(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),1.0/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736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AA546-E020-4901-A1FC-4DBD509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Multiple Inheritance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34BA0-D24C-4F0B-8E0A-CDAC4DCC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992945"/>
          </a:xfrm>
        </p:spPr>
        <p:txBody>
          <a:bodyPr/>
          <a:lstStyle/>
          <a:p>
            <a:r>
              <a:rPr lang="en-US" altLang="zh-CN" dirty="0"/>
              <a:t>The error means that the methods of the same name cause an ambiguity, so that you must override it.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B7055A-8891-458B-A8AE-93E3CE68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52" y="2897945"/>
            <a:ext cx="4752381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3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AA546-E020-4901-A1FC-4DBD509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Multiple Inheritance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34BA0-D24C-4F0B-8E0A-CDAC4DCC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992945"/>
          </a:xfrm>
        </p:spPr>
        <p:txBody>
          <a:bodyPr/>
          <a:lstStyle/>
          <a:p>
            <a:r>
              <a:rPr lang="en-US" altLang="zh-CN" dirty="0"/>
              <a:t>If one interface is extended from another, then the implemented class will use the inherited one by default.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FE62E3-EF74-4E0A-A5F0-0D8B1CFE6D9F}"/>
              </a:ext>
            </a:extLst>
          </p:cNvPr>
          <p:cNvSpPr/>
          <p:nvPr/>
        </p:nvSpPr>
        <p:spPr>
          <a:xfrm>
            <a:off x="376311" y="3232052"/>
            <a:ext cx="4603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Alpha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average(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)/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C3E9BB-2833-4A00-81E6-89E110167CFC}"/>
              </a:ext>
            </a:extLst>
          </p:cNvPr>
          <p:cNvSpPr/>
          <p:nvPr/>
        </p:nvSpPr>
        <p:spPr>
          <a:xfrm>
            <a:off x="4677509" y="320743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Beta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Alpha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product(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average(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Math.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pow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(product(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),1.0/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443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AA546-E020-4901-A1FC-4DBD509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Multiple Inheritance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34BA0-D24C-4F0B-8E0A-CDAC4DCC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1625991"/>
          </a:xfrm>
        </p:spPr>
        <p:txBody>
          <a:bodyPr/>
          <a:lstStyle/>
          <a:p>
            <a:r>
              <a:rPr lang="en-US" altLang="zh-CN" dirty="0"/>
              <a:t>You can override the default method using the </a:t>
            </a:r>
            <a:r>
              <a:rPr lang="en-US" altLang="zh-CN" b="1" dirty="0"/>
              <a:t>super</a:t>
            </a:r>
            <a:r>
              <a:rPr lang="en-US" altLang="zh-CN" dirty="0"/>
              <a:t> keyword by:</a:t>
            </a:r>
          </a:p>
          <a:p>
            <a:pPr lvl="1"/>
            <a:r>
              <a:rPr lang="en-US" altLang="zh-CN" i="1" dirty="0" err="1"/>
              <a:t>interface</a:t>
            </a:r>
            <a:r>
              <a:rPr lang="en-US" altLang="zh-CN" dirty="0" err="1"/>
              <a:t>.super.</a:t>
            </a:r>
            <a:r>
              <a:rPr lang="en-US" altLang="zh-CN" i="1" dirty="0" err="1"/>
              <a:t>method</a:t>
            </a:r>
            <a:endParaRPr lang="zh-CN" altLang="en-US" i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CA2132-1EB4-4B23-A3D8-0E1515FF15AE}"/>
              </a:ext>
            </a:extLst>
          </p:cNvPr>
          <p:cNvSpPr/>
          <p:nvPr/>
        </p:nvSpPr>
        <p:spPr>
          <a:xfrm>
            <a:off x="1714499" y="3530991"/>
            <a:ext cx="5460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Gamma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Alpha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average(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Alpha.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super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.average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/ 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0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1E56-DF6C-4C3F-BF67-30708CAC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6629400" cy="6858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Improvement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989D61-DB8F-4A19-B2ED-F6ED2E53FCA1}"/>
              </a:ext>
            </a:extLst>
          </p:cNvPr>
          <p:cNvSpPr/>
          <p:nvPr/>
        </p:nvSpPr>
        <p:spPr>
          <a:xfrm>
            <a:off x="170570" y="1472418"/>
            <a:ext cx="4705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Alpha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average(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sum(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)/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AD8F07-B4DE-4D63-BDD8-FE15AB63759F}"/>
              </a:ext>
            </a:extLst>
          </p:cNvPr>
          <p:cNvSpPr/>
          <p:nvPr/>
        </p:nvSpPr>
        <p:spPr>
          <a:xfrm>
            <a:off x="4733778" y="1447800"/>
            <a:ext cx="44102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Beta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product(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average(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Math.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pow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(product(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),1.0/</a:t>
            </a:r>
            <a:r>
              <a:rPr lang="en-US" altLang="zh-CN" b="1" i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FA2BA3-6030-4E4C-BA5D-45A32A1F6A65}"/>
              </a:ext>
            </a:extLst>
          </p:cNvPr>
          <p:cNvSpPr/>
          <p:nvPr/>
        </p:nvSpPr>
        <p:spPr>
          <a:xfrm>
            <a:off x="1276642" y="3429000"/>
            <a:ext cx="69142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sv-S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Gamma </a:t>
            </a:r>
            <a:r>
              <a:rPr lang="sv-S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sv-S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Alpha,Beta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cov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default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average(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Alpha.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super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.average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+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Beta.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super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.average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 /2;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772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D5DE-BCED-4F4C-A85E-E9F74AE7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static Methods in an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46AA9-48D9-420F-A101-84199255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 8 added another new capability to </a:t>
            </a:r>
            <a:r>
              <a:rPr lang="en-US" altLang="zh-CN" b="1" dirty="0"/>
              <a:t>interface</a:t>
            </a:r>
            <a:r>
              <a:rPr lang="en-US" altLang="zh-CN" dirty="0"/>
              <a:t>: the ability to define one or more </a:t>
            </a:r>
            <a:r>
              <a:rPr lang="en-US" altLang="zh-CN" b="1" dirty="0"/>
              <a:t>static </a:t>
            </a:r>
            <a:r>
              <a:rPr lang="en-US" altLang="zh-CN" dirty="0"/>
              <a:t>methods. Like </a:t>
            </a:r>
            <a:r>
              <a:rPr lang="en-US" altLang="zh-CN" b="1" dirty="0"/>
              <a:t>static </a:t>
            </a:r>
            <a:r>
              <a:rPr lang="en-US" altLang="zh-CN" dirty="0"/>
              <a:t>methods in a class, a </a:t>
            </a:r>
            <a:r>
              <a:rPr lang="en-US" altLang="zh-CN" b="1" dirty="0"/>
              <a:t>static </a:t>
            </a:r>
            <a:r>
              <a:rPr lang="en-US" altLang="zh-CN" dirty="0"/>
              <a:t>method defined by an interface can be called independently of any object. Here is the general form:</a:t>
            </a:r>
          </a:p>
          <a:p>
            <a:pPr lvl="1"/>
            <a:r>
              <a:rPr lang="en-US" altLang="zh-CN" i="1" dirty="0" err="1"/>
              <a:t>InterfaceName</a:t>
            </a:r>
            <a:r>
              <a:rPr lang="en-US" altLang="zh-CN" dirty="0" err="1"/>
              <a:t>.</a:t>
            </a:r>
            <a:r>
              <a:rPr lang="en-US" altLang="zh-CN" i="1" dirty="0" err="1"/>
              <a:t>staticMethodName</a:t>
            </a:r>
            <a:endParaRPr lang="en-US" altLang="zh-CN" i="1" dirty="0"/>
          </a:p>
          <a:p>
            <a:r>
              <a:rPr lang="en-US" altLang="zh-CN" dirty="0"/>
              <a:t>But the </a:t>
            </a:r>
            <a:r>
              <a:rPr lang="en-US" altLang="zh-CN" b="1" dirty="0"/>
              <a:t>static </a:t>
            </a:r>
            <a:r>
              <a:rPr lang="en-US" altLang="zh-CN" dirty="0"/>
              <a:t>interface methods are not inherited by either an implementing class or a </a:t>
            </a:r>
            <a:r>
              <a:rPr lang="en-US" altLang="zh-CN" dirty="0" err="1"/>
              <a:t>subinterface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0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16C794-2869-4D20-B6E3-37B67B3BEC85}"/>
              </a:ext>
            </a:extLst>
          </p:cNvPr>
          <p:cNvSpPr/>
          <p:nvPr/>
        </p:nvSpPr>
        <p:spPr>
          <a:xfrm>
            <a:off x="133642" y="780483"/>
            <a:ext cx="31722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Constants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PI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3.1415926;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OUTERR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INERR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1;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DISKERR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2;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INDEXERR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= 3;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add(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sub(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B82F72-18C8-4C1A-AA39-659B43344C91}"/>
              </a:ext>
            </a:extLst>
          </p:cNvPr>
          <p:cNvSpPr/>
          <p:nvPr/>
        </p:nvSpPr>
        <p:spPr>
          <a:xfrm>
            <a:off x="3348110" y="780483"/>
            <a:ext cx="57958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ConstantDemo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5.0;</a:t>
            </a:r>
          </a:p>
          <a:p>
            <a:r>
              <a:rPr lang="pt-B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pt-B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area</a:t>
            </a:r>
            <a:r>
              <a:rPr lang="pt-B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Constants.</a:t>
            </a:r>
            <a:r>
              <a:rPr lang="pt-BR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PI</a:t>
            </a:r>
            <a:r>
              <a:rPr lang="pt-BR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* </a:t>
            </a:r>
            <a:r>
              <a:rPr lang="pt-B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</a:t>
            </a:r>
            <a:r>
              <a:rPr lang="pt-B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*</a:t>
            </a:r>
            <a:r>
              <a:rPr lang="pt-B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r</a:t>
            </a:r>
            <a:r>
              <a:rPr lang="pt-B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"Area is: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area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"Message is :"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Constants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DISKERR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fr-FR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double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sum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Constants.</a:t>
            </a:r>
            <a:r>
              <a:rPr lang="fr-FR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add</a:t>
            </a:r>
            <a:r>
              <a:rPr lang="fr-FR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(5, 6);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"add(5,6) is: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sum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61EE6-A4D3-49BF-B05E-4C29505D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12" y="4778155"/>
            <a:ext cx="2469948" cy="11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23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C874-2EC5-4BD1-A168-F8E35CF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Private Interface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DB2C4-EB20-4E11-A7B3-10B09436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Beginning with JDK 9, an interface can include a private method. A private interface method can be called only by a default method or another private method defined by the same interface. Because a private interface method is specified </a:t>
            </a:r>
            <a:r>
              <a:rPr lang="en-US" altLang="zh-CN" b="1" dirty="0"/>
              <a:t>private</a:t>
            </a:r>
            <a:r>
              <a:rPr lang="en-US" altLang="zh-CN" dirty="0"/>
              <a:t>, it cannot be used by code outside the interface in which it is defined. This </a:t>
            </a:r>
            <a:r>
              <a:rPr lang="en-US" altLang="zh-CN"/>
              <a:t>restriction includes subinterfaces</a:t>
            </a:r>
            <a:r>
              <a:rPr lang="en-US" altLang="zh-CN" dirty="0"/>
              <a:t> because a private interface method is not inherited by a </a:t>
            </a:r>
            <a:r>
              <a:rPr lang="en-US" altLang="zh-CN" dirty="0" err="1"/>
              <a:t>subinterface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58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4E6B-911E-405A-8FAC-EE6B737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532"/>
            <a:ext cx="6629400" cy="685800"/>
          </a:xfrm>
        </p:spPr>
        <p:txBody>
          <a:bodyPr/>
          <a:lstStyle/>
          <a:p>
            <a:r>
              <a:rPr lang="en-US" altLang="zh-CN" b="1" dirty="0"/>
              <a:t>A Short Package Example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C87649-EDE3-46FD-AB25-34670E4C7439}"/>
              </a:ext>
            </a:extLst>
          </p:cNvPr>
          <p:cNvSpPr/>
          <p:nvPr/>
        </p:nvSpPr>
        <p:spPr>
          <a:xfrm>
            <a:off x="0" y="1647321"/>
            <a:ext cx="34254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Book(String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String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title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author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show(){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BA0DB7-D0D0-4C53-9F45-BDBBEE31AF5C}"/>
              </a:ext>
            </a:extLst>
          </p:cNvPr>
          <p:cNvSpPr/>
          <p:nvPr/>
        </p:nvSpPr>
        <p:spPr>
          <a:xfrm>
            <a:off x="3214468" y="1370322"/>
            <a:ext cx="59295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Book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Book[5];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[0]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"Java: A Beginner's Guide"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"Schildt"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,2018);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[1]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"Java: The Complete Reference"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"Schildt"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,2018);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[2]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"Introducing JavaFX 8 Programming"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"Schildt"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,2015);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[3]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"Red Storm Rising"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                                          "Clancy"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,1986);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[4]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"On the Road"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                                          "Kerouac"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,1955);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=0;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].show();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73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39128-612F-4A4A-8072-C22EDF3B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Packages and Member Access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17D3CE-78EB-46DB-88D0-41E5EC15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" y="1447800"/>
            <a:ext cx="8704762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83F2A-01CE-4666-B061-9D91ED13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36" y="409364"/>
            <a:ext cx="6629400" cy="685800"/>
          </a:xfrm>
        </p:spPr>
        <p:txBody>
          <a:bodyPr/>
          <a:lstStyle/>
          <a:p>
            <a:r>
              <a:rPr lang="en-US" altLang="zh-CN" b="1" dirty="0"/>
              <a:t>A Package Access Example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CA1916-BA16-46DE-918E-94AC601D3563}"/>
              </a:ext>
            </a:extLst>
          </p:cNvPr>
          <p:cNvSpPr/>
          <p:nvPr/>
        </p:nvSpPr>
        <p:spPr>
          <a:xfrm>
            <a:off x="2599006" y="1323765"/>
            <a:ext cx="394598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Book(String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title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author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show(){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title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author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pubDate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6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83F2A-01CE-4666-B061-9D91ED13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36" y="409364"/>
            <a:ext cx="6629400" cy="685800"/>
          </a:xfrm>
        </p:spPr>
        <p:txBody>
          <a:bodyPr/>
          <a:lstStyle/>
          <a:p>
            <a:r>
              <a:rPr lang="en-US" altLang="zh-CN" b="1" dirty="0"/>
              <a:t>A Package Access Example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0D76F1-BB36-4493-9865-7163C7B5918F}"/>
              </a:ext>
            </a:extLst>
          </p:cNvPr>
          <p:cNvSpPr/>
          <p:nvPr/>
        </p:nvSpPr>
        <p:spPr>
          <a:xfrm>
            <a:off x="1385668" y="1412526"/>
            <a:ext cx="72237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UseBook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bookpack.Book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bookpack.Book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[5];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[0]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bookpack.Book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"Java: A Beginner's Guide"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"Schildt"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,2018);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[1]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bookpack.Book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"Java: The Complete Reference"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"Schildt"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,2018);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[2]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bookpack.Book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"Introducing JavaFX 8 Programming"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"Schildt"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,2015);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[3]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bookpack.Book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"Red Storm Rising"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                          "Clancy"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,1986);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books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[4]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bookpack.Book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"On the Road"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                         "Kerouac"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,1955);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=0;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length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].show();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034043"/>
      </p:ext>
    </p:extLst>
  </p:cSld>
  <p:clrMapOvr>
    <a:masterClrMapping/>
  </p:clrMapOvr>
</p:sld>
</file>

<file path=ppt/theme/theme1.xml><?xml version="1.0" encoding="utf-8"?>
<a:theme xmlns:a="http://schemas.openxmlformats.org/drawingml/2006/main" name="Java程序设计实用教程(第2版)_第1章_初识Java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262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Java程序设计实用教程(第2版)_第1章_初识Java</Template>
  <TotalTime>12036</TotalTime>
  <Words>5094</Words>
  <Application>Microsoft Office PowerPoint</Application>
  <PresentationFormat>全屏显示(4:3)</PresentationFormat>
  <Paragraphs>705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黑体</vt:lpstr>
      <vt:lpstr>宋体</vt:lpstr>
      <vt:lpstr>Calibri</vt:lpstr>
      <vt:lpstr>Courier New</vt:lpstr>
      <vt:lpstr>Times New Roman</vt:lpstr>
      <vt:lpstr>Wingdings</vt:lpstr>
      <vt:lpstr>Java程序设计实用教程(第2版)_第1章_初识Java</vt:lpstr>
      <vt:lpstr>Chapter 8</vt:lpstr>
      <vt:lpstr>Key Skills &amp; Concepts</vt:lpstr>
      <vt:lpstr>Packages</vt:lpstr>
      <vt:lpstr>Defining a Package</vt:lpstr>
      <vt:lpstr>Defining a Package</vt:lpstr>
      <vt:lpstr>A Short Package Example</vt:lpstr>
      <vt:lpstr>Packages and Member Access</vt:lpstr>
      <vt:lpstr>A Package Access Example</vt:lpstr>
      <vt:lpstr>A Package Access Example</vt:lpstr>
      <vt:lpstr>Understanding Protected Members</vt:lpstr>
      <vt:lpstr>PowerPoint 演示文稿</vt:lpstr>
      <vt:lpstr>PowerPoint 演示文稿</vt:lpstr>
      <vt:lpstr>Importing Packages</vt:lpstr>
      <vt:lpstr>Java’s Class Library Is Contained in Packages</vt:lpstr>
      <vt:lpstr>Interfaces</vt:lpstr>
      <vt:lpstr>General Form of an Interface</vt:lpstr>
      <vt:lpstr>Interface Description Details</vt:lpstr>
      <vt:lpstr>Interface Example</vt:lpstr>
      <vt:lpstr>Create an Interface in Eclipse</vt:lpstr>
      <vt:lpstr>Implementing Interfaces</vt:lpstr>
      <vt:lpstr>Class Implementation Using Eclipse</vt:lpstr>
      <vt:lpstr>PowerPoint 演示文稿</vt:lpstr>
      <vt:lpstr>PowerPoint 演示文稿</vt:lpstr>
      <vt:lpstr>Implementing Interfaces</vt:lpstr>
      <vt:lpstr>PowerPoint 演示文稿</vt:lpstr>
      <vt:lpstr>Implementing Interfaces</vt:lpstr>
      <vt:lpstr>A More Comprehensive Example</vt:lpstr>
      <vt:lpstr>PowerPoint 演示文稿</vt:lpstr>
      <vt:lpstr>PowerPoint 演示文稿</vt:lpstr>
      <vt:lpstr>Using Interface References</vt:lpstr>
      <vt:lpstr>Interface References Demo</vt:lpstr>
      <vt:lpstr>PowerPoint 演示文稿</vt:lpstr>
      <vt:lpstr>Graph Introduction of Interface Reference</vt:lpstr>
      <vt:lpstr>Interface Reference Demo</vt:lpstr>
      <vt:lpstr>PowerPoint 演示文稿</vt:lpstr>
      <vt:lpstr>Interface Oriented Programming</vt:lpstr>
      <vt:lpstr>Interface Oriented Programming</vt:lpstr>
      <vt:lpstr>PowerPoint 演示文稿</vt:lpstr>
      <vt:lpstr>Variables in Interfaces</vt:lpstr>
      <vt:lpstr>Variables in Interfaces</vt:lpstr>
      <vt:lpstr>Interfaces Can Be Extended</vt:lpstr>
      <vt:lpstr>PowerPoint 演示文稿</vt:lpstr>
      <vt:lpstr>Another Example</vt:lpstr>
      <vt:lpstr>PowerPoint 演示文稿</vt:lpstr>
      <vt:lpstr>Default Interface Methods</vt:lpstr>
      <vt:lpstr>Default Method Fundamentals</vt:lpstr>
      <vt:lpstr>PowerPoint 演示文稿</vt:lpstr>
      <vt:lpstr>Default Method Fundamentals</vt:lpstr>
      <vt:lpstr>A More Comprehensive Example of Default Method</vt:lpstr>
      <vt:lpstr>Benefits for Default Method</vt:lpstr>
      <vt:lpstr>Multiple Inheritance Issues</vt:lpstr>
      <vt:lpstr>Multiple Inheritance Issues</vt:lpstr>
      <vt:lpstr>Multiple Inheritance Issues</vt:lpstr>
      <vt:lpstr>Multiple Inheritance Issues</vt:lpstr>
      <vt:lpstr>Improvement</vt:lpstr>
      <vt:lpstr>Use static Methods in an Interface</vt:lpstr>
      <vt:lpstr>PowerPoint 演示文稿</vt:lpstr>
      <vt:lpstr>Private Interface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李晔锋</dc:creator>
  <cp:lastModifiedBy>李 晔锋</cp:lastModifiedBy>
  <cp:revision>687</cp:revision>
  <cp:lastPrinted>2018-10-13T14:10:49Z</cp:lastPrinted>
  <dcterms:created xsi:type="dcterms:W3CDTF">2017-02-14T11:17:31Z</dcterms:created>
  <dcterms:modified xsi:type="dcterms:W3CDTF">2018-10-24T03:33:26Z</dcterms:modified>
</cp:coreProperties>
</file>