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88376" autoAdjust="0"/>
  </p:normalViewPr>
  <p:slideViewPr>
    <p:cSldViewPr snapToGrid="0">
      <p:cViewPr varScale="1">
        <p:scale>
          <a:sx n="64" d="100"/>
          <a:sy n="64" d="100"/>
        </p:scale>
        <p:origin x="16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277F1-BC14-49DC-B917-DEE9F10F72E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675ED-02E4-43DC-AD89-9CB495870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268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7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12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762000"/>
            <a:ext cx="19431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762000"/>
            <a:ext cx="56769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5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54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1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47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73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52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41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1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77AA0-CA4A-4181-8FED-0F123F59EE5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61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6629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50"/>
            </a:lvl1pPr>
          </a:lstStyle>
          <a:p>
            <a:fld id="{81E77AA0-CA4A-4181-8FED-0F123F59EE5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5532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5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5943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fld id="{53B93BA1-4D06-4C87-9467-358710ACB42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31" name="Group 40"/>
          <p:cNvGrpSpPr>
            <a:grpSpLocks/>
          </p:cNvGrpSpPr>
          <p:nvPr/>
        </p:nvGrpSpPr>
        <p:grpSpPr bwMode="auto">
          <a:xfrm>
            <a:off x="7696200" y="6629400"/>
            <a:ext cx="1447800" cy="228600"/>
            <a:chOff x="768" y="3456"/>
            <a:chExt cx="1200" cy="192"/>
          </a:xfrm>
        </p:grpSpPr>
        <p:sp>
          <p:nvSpPr>
            <p:cNvPr id="1032" name="AutoShape 41">
              <a:hlinkClick r:id="" action="ppaction://hlinkshowjump?jump=firs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768" y="3456"/>
              <a:ext cx="288" cy="192"/>
            </a:xfrm>
            <a:prstGeom prst="actionButtonBeginning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33" name="AutoShape 42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1056" y="3456"/>
              <a:ext cx="336" cy="192"/>
            </a:xfrm>
            <a:prstGeom prst="actionButtonBackPrevious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34" name="AutoShape 43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1392" y="3456"/>
              <a:ext cx="288" cy="192"/>
            </a:xfrm>
            <a:prstGeom prst="actionButtonForwardNext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35" name="AutoShape 44">
              <a:hlinkClick r:id="" action="ppaction://hlinkshowjump?jump=las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1680" y="3456"/>
              <a:ext cx="288" cy="192"/>
            </a:xfrm>
            <a:prstGeom prst="actionButtonEnd">
              <a:avLst/>
            </a:prstGeom>
            <a:solidFill>
              <a:srgbClr val="3399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64876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55419"/>
            <a:ext cx="7772400" cy="1470025"/>
          </a:xfrm>
        </p:spPr>
        <p:txBody>
          <a:bodyPr/>
          <a:lstStyle/>
          <a:p>
            <a:r>
              <a:rPr lang="en-US" altLang="zh-CN" sz="4000" dirty="0"/>
              <a:t>Extra 2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27113"/>
            <a:ext cx="6400800" cy="1752600"/>
          </a:xfrm>
        </p:spPr>
        <p:txBody>
          <a:bodyPr/>
          <a:lstStyle/>
          <a:p>
            <a:r>
              <a:rPr lang="zh-CN" altLang="en-US" dirty="0"/>
              <a:t>李晔锋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70438" y="2138289"/>
            <a:ext cx="7587762" cy="5908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altLang="zh-CN" sz="44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Application of Generics</a:t>
            </a:r>
          </a:p>
        </p:txBody>
      </p:sp>
    </p:spTree>
    <p:extLst>
      <p:ext uri="{BB962C8B-B14F-4D97-AF65-F5344CB8AC3E}">
        <p14:creationId xmlns:p14="http://schemas.microsoft.com/office/powerpoint/2010/main" val="3926461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6A8559A-CCCE-4073-A463-7FD4132B71A8}"/>
              </a:ext>
            </a:extLst>
          </p:cNvPr>
          <p:cNvSpPr/>
          <p:nvPr/>
        </p:nvSpPr>
        <p:spPr>
          <a:xfrm>
            <a:off x="140678" y="0"/>
            <a:ext cx="685096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ListDemo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ArrayList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&lt;Integer&gt;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iList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ArrayList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&lt;Integer&gt;();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ArrayList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&lt;String&gt;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strList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ArrayList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&lt;String&gt;();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iList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(10);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iList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(23);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iList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(-2);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iList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(5);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strList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"Bob"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strList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alibri" panose="020F0502020204030204" pitchFamily="34" charset="0"/>
              </a:rPr>
              <a:t>张三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strList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alibri" panose="020F0502020204030204" pitchFamily="34" charset="0"/>
              </a:rPr>
              <a:t>李四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"All the elements in 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iList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:"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iList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.toString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"Set position 2 element to -20"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iList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.set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(2, -20);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iList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.toString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"Find the position of 23: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iList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.indexOf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(23));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"All the elements in </a:t>
            </a:r>
            <a:r>
              <a:rPr lang="en-US" altLang="zh-CN" b="1" dirty="0" err="1">
                <a:solidFill>
                  <a:srgbClr val="2A00FF"/>
                </a:solidFill>
                <a:latin typeface="Calibri" panose="020F0502020204030204" pitchFamily="34" charset="0"/>
              </a:rPr>
              <a:t>strList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strList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.toString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"Add Alice at position 1"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strList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(1,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"Alice"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strList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.toString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"Remove the element at position 2"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strList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.remove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(2);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strList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.toString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BE82FB-8622-47AE-8C06-E89CAC6DF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391" y="1533830"/>
            <a:ext cx="3115609" cy="286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4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AD855-18DA-47A4-9C45-8A31AB88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Methods Newly Declared in LinkedList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DB0A3-A106-4088-8231-4E0B53358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852268"/>
          </a:xfrm>
        </p:spPr>
        <p:txBody>
          <a:bodyPr/>
          <a:lstStyle/>
          <a:p>
            <a:r>
              <a:rPr lang="en-US" altLang="zh-CN" dirty="0"/>
              <a:t>The generic class </a:t>
            </a:r>
            <a:r>
              <a:rPr lang="en-US" altLang="zh-CN" b="1" dirty="0"/>
              <a:t>LinkedList&lt;T&gt;</a:t>
            </a:r>
            <a:r>
              <a:rPr lang="en-US" altLang="zh-CN" dirty="0"/>
              <a:t> defines several methods for itself as follows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385B798-B850-4F6B-8DFC-6B2DA3CCF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638543"/>
              </p:ext>
            </p:extLst>
          </p:nvPr>
        </p:nvGraphicFramePr>
        <p:xfrm>
          <a:off x="323557" y="3255499"/>
          <a:ext cx="8299938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6585">
                  <a:extLst>
                    <a:ext uri="{9D8B030D-6E8A-4147-A177-3AD203B41FA5}">
                      <a16:colId xmlns:a16="http://schemas.microsoft.com/office/drawing/2014/main" val="1316655941"/>
                    </a:ext>
                  </a:extLst>
                </a:gridCol>
                <a:gridCol w="4853353">
                  <a:extLst>
                    <a:ext uri="{9D8B030D-6E8A-4147-A177-3AD203B41FA5}">
                      <a16:colId xmlns:a16="http://schemas.microsoft.com/office/drawing/2014/main" val="2239401496"/>
                    </a:ext>
                  </a:extLst>
                </a:gridCol>
              </a:tblGrid>
              <a:tr h="395263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Method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Description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67872"/>
                  </a:ext>
                </a:extLst>
              </a:tr>
              <a:tr h="395263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addFirst</a:t>
                      </a:r>
                      <a:r>
                        <a:rPr lang="en-US" altLang="zh-CN" sz="2000" dirty="0"/>
                        <a:t>(T element)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Add an element at the front of the linked list.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189150"/>
                  </a:ext>
                </a:extLst>
              </a:tr>
              <a:tr h="395263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addLast</a:t>
                      </a:r>
                      <a:r>
                        <a:rPr lang="en-US" altLang="zh-CN" sz="2000" dirty="0"/>
                        <a:t>(T element)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Add an element to the last of the </a:t>
                      </a:r>
                      <a:r>
                        <a:rPr lang="en-US" altLang="zh-CN" sz="2000" dirty="0" err="1"/>
                        <a:t>linkedlist</a:t>
                      </a:r>
                      <a:r>
                        <a:rPr lang="en-US" altLang="zh-CN" sz="2000" dirty="0"/>
                        <a:t>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83346"/>
                  </a:ext>
                </a:extLst>
              </a:tr>
              <a:tr h="395263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getFirst</a:t>
                      </a:r>
                      <a:r>
                        <a:rPr lang="en-US" altLang="zh-CN" sz="2000" dirty="0"/>
                        <a:t>()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Get the first element.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51217"/>
                  </a:ext>
                </a:extLst>
              </a:tr>
              <a:tr h="395263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getLast</a:t>
                      </a:r>
                      <a:r>
                        <a:rPr lang="en-US" altLang="zh-CN" sz="2000" dirty="0"/>
                        <a:t>()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Get the last element.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65448"/>
                  </a:ext>
                </a:extLst>
              </a:tr>
              <a:tr h="395263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removeFirst</a:t>
                      </a:r>
                      <a:r>
                        <a:rPr lang="en-US" altLang="zh-CN" sz="2000" dirty="0"/>
                        <a:t>()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Remove the first element, and return it.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51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400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870DD-A757-42D3-9DBF-B4E04EAB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Traverse a List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E1796-4413-4444-8EF7-1A260BA5D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can traverse a list using the following approaches: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toString</a:t>
            </a:r>
            <a:r>
              <a:rPr lang="en-US" altLang="zh-CN" dirty="0"/>
              <a:t>() method.</a:t>
            </a:r>
          </a:p>
          <a:p>
            <a:pPr lvl="1"/>
            <a:r>
              <a:rPr lang="en-US" altLang="zh-CN" dirty="0"/>
              <a:t>Use the </a:t>
            </a:r>
            <a:r>
              <a:rPr lang="en-US" altLang="zh-CN" b="1" dirty="0"/>
              <a:t>for</a:t>
            </a:r>
            <a:r>
              <a:rPr lang="en-US" altLang="zh-CN" dirty="0"/>
              <a:t> loop</a:t>
            </a:r>
          </a:p>
          <a:p>
            <a:pPr lvl="1"/>
            <a:r>
              <a:rPr lang="en-US" altLang="zh-CN" dirty="0"/>
              <a:t>Use an </a:t>
            </a:r>
            <a:r>
              <a:rPr lang="en-US" altLang="zh-CN" b="1" dirty="0"/>
              <a:t>Iterator&lt;T&gt;</a:t>
            </a:r>
            <a:r>
              <a:rPr lang="en-US" altLang="zh-CN" dirty="0"/>
              <a:t> object.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72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79AB5D3-A6E7-4BA5-BBED-9D0ED141A430}"/>
              </a:ext>
            </a:extLst>
          </p:cNvPr>
          <p:cNvSpPr/>
          <p:nvPr/>
        </p:nvSpPr>
        <p:spPr>
          <a:xfrm>
            <a:off x="604910" y="56271"/>
            <a:ext cx="599283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TraverseList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de-DE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LinkedList&lt;Integer&gt; </a:t>
            </a:r>
            <a:r>
              <a:rPr lang="de-DE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iList</a:t>
            </a:r>
            <a:r>
              <a:rPr lang="de-DE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de-DE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de-DE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LinkedList&lt;&gt;();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iList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(30);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iList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(4);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iList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(-1);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iList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(100);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//Approach 1: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iList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.toString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//Approach 2: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n-NO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iList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.size(); 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++)</a:t>
            </a:r>
          </a:p>
          <a:p>
            <a:r>
              <a:rPr lang="nn-NO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System.</a:t>
            </a:r>
            <a:r>
              <a:rPr lang="nn-NO" altLang="zh-CN" b="1" i="1" dirty="0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nn-NO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print(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iList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.get(</a:t>
            </a:r>
            <a:r>
              <a:rPr lang="nn-NO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+ </a:t>
            </a:r>
            <a:r>
              <a:rPr lang="nn-NO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"</a:t>
            </a:r>
            <a:r>
              <a:rPr lang="nn-NO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//Approach 3: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iList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//Approach 4:</a:t>
            </a:r>
          </a:p>
          <a:p>
            <a:r>
              <a:rPr lang="sv-SE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Iterator&lt;Integer&gt; </a:t>
            </a:r>
            <a:r>
              <a:rPr lang="sv-SE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iter</a:t>
            </a:r>
            <a:r>
              <a:rPr lang="sv-SE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sv-SE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iList</a:t>
            </a:r>
            <a:r>
              <a:rPr lang="sv-SE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.iterator(); 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while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iter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.hasNext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iter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.next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+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6027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E4E0B-B382-44A4-A932-298331BC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Usage of Iterator</a:t>
            </a:r>
            <a:r>
              <a:rPr lang="zh-CN" altLang="en-US" b="1" dirty="0"/>
              <a:t>（迭代器）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85E1D-7FB8-4EC2-8A7E-9585C75C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getting an iterator, you can use the </a:t>
            </a:r>
            <a:r>
              <a:rPr lang="en-US" altLang="zh-CN" b="1" dirty="0"/>
              <a:t>while</a:t>
            </a:r>
            <a:r>
              <a:rPr lang="en-US" altLang="zh-CN" dirty="0"/>
              <a:t> loop to traverse all the values, from start to last:</a:t>
            </a:r>
          </a:p>
          <a:p>
            <a:pPr lvl="1"/>
            <a:r>
              <a:rPr lang="en-US" altLang="zh-CN" dirty="0"/>
              <a:t>while(</a:t>
            </a:r>
            <a:r>
              <a:rPr lang="en-US" altLang="zh-CN" dirty="0" err="1"/>
              <a:t>iter.hasNext</a:t>
            </a:r>
            <a:r>
              <a:rPr lang="en-US" altLang="zh-CN" dirty="0"/>
              <a:t>()){</a:t>
            </a:r>
          </a:p>
          <a:p>
            <a:pPr lvl="1"/>
            <a:r>
              <a:rPr lang="en-US" altLang="zh-CN" dirty="0"/>
              <a:t>    </a:t>
            </a:r>
            <a:r>
              <a:rPr lang="en-US" altLang="zh-CN" dirty="0" err="1"/>
              <a:t>System.out.print</a:t>
            </a:r>
            <a:r>
              <a:rPr lang="en-US" altLang="zh-CN" dirty="0"/>
              <a:t>(</a:t>
            </a:r>
            <a:r>
              <a:rPr lang="en-US" altLang="zh-CN" dirty="0" err="1"/>
              <a:t>iter.next</a:t>
            </a:r>
            <a:r>
              <a:rPr lang="en-US" altLang="zh-CN" dirty="0"/>
              <a:t>() + “ ”);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en-US" altLang="zh-CN" dirty="0"/>
              <a:t>The </a:t>
            </a:r>
            <a:r>
              <a:rPr lang="en-US" altLang="zh-CN" b="1" dirty="0"/>
              <a:t>Iterator&lt;T&gt;</a:t>
            </a:r>
            <a:r>
              <a:rPr lang="en-US" altLang="zh-CN" dirty="0"/>
              <a:t> class has the following methods:</a:t>
            </a:r>
          </a:p>
          <a:p>
            <a:pPr lvl="1"/>
            <a:r>
              <a:rPr lang="en-US" altLang="zh-CN" dirty="0"/>
              <a:t>next(): Return current value and move to the next value.</a:t>
            </a:r>
          </a:p>
          <a:p>
            <a:pPr lvl="1"/>
            <a:r>
              <a:rPr lang="en-US" altLang="zh-CN" dirty="0" err="1"/>
              <a:t>hasNext</a:t>
            </a:r>
            <a:r>
              <a:rPr lang="en-US" altLang="zh-CN" dirty="0"/>
              <a:t>(): Return true if next value exists.</a:t>
            </a:r>
          </a:p>
          <a:p>
            <a:pPr lvl="1"/>
            <a:r>
              <a:rPr lang="en-US" altLang="zh-CN" dirty="0"/>
              <a:t>remove(): Remove the current value.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836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0D717-F757-4C7E-8D73-9A431E27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Convert an Array to a List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E4405-A242-43DA-BA64-20BF729C3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Arrays class supports a static method to convert an array to a fixed length </a:t>
            </a:r>
            <a:r>
              <a:rPr lang="en-US" altLang="zh-CN" dirty="0" err="1"/>
              <a:t>ArrayList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Arrays.asList</a:t>
            </a:r>
            <a:r>
              <a:rPr lang="en-US" altLang="zh-CN" dirty="0"/>
              <a:t>(T [])</a:t>
            </a:r>
          </a:p>
          <a:p>
            <a:r>
              <a:rPr lang="en-US" altLang="zh-CN" dirty="0"/>
              <a:t>However, you cannot make changes to the list. It is easy to solve this problem by making a copy of the list.</a:t>
            </a:r>
          </a:p>
        </p:txBody>
      </p:sp>
    </p:spTree>
    <p:extLst>
      <p:ext uri="{BB962C8B-B14F-4D97-AF65-F5344CB8AC3E}">
        <p14:creationId xmlns:p14="http://schemas.microsoft.com/office/powerpoint/2010/main" val="2123253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FFC5128-BAFE-4848-A2C3-014B3BE24B51}"/>
              </a:ext>
            </a:extLst>
          </p:cNvPr>
          <p:cNvSpPr/>
          <p:nvPr/>
        </p:nvSpPr>
        <p:spPr>
          <a:xfrm>
            <a:off x="1308295" y="836753"/>
            <a:ext cx="60209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ConvertArrToList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Integer[]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{1,2,3,4,5};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List&lt;Integer&gt;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myList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Arrays.</a:t>
            </a:r>
            <a:r>
              <a:rPr lang="en-US" altLang="zh-CN" i="1" dirty="0" err="1">
                <a:solidFill>
                  <a:srgbClr val="000000"/>
                </a:solidFill>
                <a:latin typeface="Calibri" panose="020F0502020204030204" pitchFamily="34" charset="0"/>
              </a:rPr>
              <a:t>asList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i="1" dirty="0" err="1">
                <a:solidFill>
                  <a:srgbClr val="6A3E3E"/>
                </a:solidFill>
                <a:latin typeface="Calibri" panose="020F0502020204030204" pitchFamily="34" charset="0"/>
              </a:rPr>
              <a:t>arr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</a:t>
            </a:r>
            <a:r>
              <a:rPr lang="en-US" altLang="zh-CN" dirty="0" err="1">
                <a:solidFill>
                  <a:srgbClr val="3F7F5F"/>
                </a:solidFill>
                <a:latin typeface="Calibri" panose="020F0502020204030204" pitchFamily="34" charset="0"/>
              </a:rPr>
              <a:t>myList.add</a:t>
            </a:r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(6);      //That would throw an exception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ArrayList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&lt;Integer&gt;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copyList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ArrayList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&lt;&gt;(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myList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copyList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(6);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copyList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.toString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4059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5403A-D2C1-4558-9960-09851580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Collections Class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D9B56-9A82-40C5-8367-79A0188B3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824132"/>
          </a:xfrm>
        </p:spPr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dirty="0"/>
              <a:t>Collections</a:t>
            </a:r>
            <a:r>
              <a:rPr lang="en-US" altLang="zh-CN" dirty="0"/>
              <a:t> class supplies several static methods to operate on the lists.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4D1283D-B7FE-4B1C-AAD6-4778E41A0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05774"/>
              </p:ext>
            </p:extLst>
          </p:nvPr>
        </p:nvGraphicFramePr>
        <p:xfrm>
          <a:off x="0" y="3255499"/>
          <a:ext cx="8904849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7776">
                  <a:extLst>
                    <a:ext uri="{9D8B030D-6E8A-4147-A177-3AD203B41FA5}">
                      <a16:colId xmlns:a16="http://schemas.microsoft.com/office/drawing/2014/main" val="1316655941"/>
                    </a:ext>
                  </a:extLst>
                </a:gridCol>
                <a:gridCol w="5207073">
                  <a:extLst>
                    <a:ext uri="{9D8B030D-6E8A-4147-A177-3AD203B41FA5}">
                      <a16:colId xmlns:a16="http://schemas.microsoft.com/office/drawing/2014/main" val="2239401496"/>
                    </a:ext>
                  </a:extLst>
                </a:gridCol>
              </a:tblGrid>
              <a:tr h="395263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Method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Description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67872"/>
                  </a:ext>
                </a:extLst>
              </a:tr>
              <a:tr h="395263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addAll</a:t>
                      </a:r>
                      <a:r>
                        <a:rPr lang="en-US" altLang="zh-CN" sz="2000" dirty="0"/>
                        <a:t>(List&lt;T&gt; </a:t>
                      </a:r>
                      <a:r>
                        <a:rPr lang="en-US" altLang="zh-CN" sz="2000" dirty="0" err="1"/>
                        <a:t>aList</a:t>
                      </a:r>
                      <a:r>
                        <a:rPr lang="en-US" altLang="zh-CN" sz="2000" dirty="0"/>
                        <a:t>, T …</a:t>
                      </a:r>
                      <a:r>
                        <a:rPr lang="en-US" altLang="zh-CN" sz="2000" dirty="0" err="1"/>
                        <a:t>args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Add multiple </a:t>
                      </a:r>
                      <a:r>
                        <a:rPr lang="en-US" altLang="zh-CN" sz="2000" i="1" dirty="0" err="1"/>
                        <a:t>args</a:t>
                      </a:r>
                      <a:r>
                        <a:rPr lang="en-US" altLang="zh-CN" sz="2000" dirty="0"/>
                        <a:t> to the list </a:t>
                      </a:r>
                      <a:r>
                        <a:rPr lang="en-US" altLang="zh-CN" sz="2000" i="1" dirty="0" err="1"/>
                        <a:t>aList</a:t>
                      </a:r>
                      <a:r>
                        <a:rPr lang="en-US" altLang="zh-CN" sz="2000" dirty="0"/>
                        <a:t>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189150"/>
                  </a:ext>
                </a:extLst>
              </a:tr>
              <a:tr h="39526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sort(List &lt;T&gt; </a:t>
                      </a:r>
                      <a:r>
                        <a:rPr lang="en-US" altLang="zh-CN" sz="2000" dirty="0" err="1"/>
                        <a:t>aList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Sort the elements of </a:t>
                      </a:r>
                      <a:r>
                        <a:rPr lang="en-US" altLang="zh-CN" sz="2000" i="1" dirty="0" err="1"/>
                        <a:t>aList</a:t>
                      </a:r>
                      <a:r>
                        <a:rPr lang="en-US" altLang="zh-CN" sz="2000" dirty="0"/>
                        <a:t> in ascending order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83346"/>
                  </a:ext>
                </a:extLst>
              </a:tr>
              <a:tr h="39526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reverse(List&lt;T&gt; </a:t>
                      </a:r>
                      <a:r>
                        <a:rPr lang="en-US" altLang="zh-CN" sz="2000" dirty="0" err="1"/>
                        <a:t>aList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Reverse the order of elements in </a:t>
                      </a:r>
                      <a:r>
                        <a:rPr lang="en-US" altLang="zh-CN" sz="2000" i="1" dirty="0" err="1"/>
                        <a:t>aList</a:t>
                      </a:r>
                      <a:r>
                        <a:rPr lang="en-US" altLang="zh-CN" sz="2000" dirty="0"/>
                        <a:t>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51217"/>
                  </a:ext>
                </a:extLst>
              </a:tr>
              <a:tr h="395263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binarySearch</a:t>
                      </a:r>
                      <a:r>
                        <a:rPr lang="en-US" altLang="zh-CN" sz="2000" dirty="0"/>
                        <a:t>(List &lt;T&gt; </a:t>
                      </a:r>
                      <a:r>
                        <a:rPr lang="en-US" altLang="zh-CN" sz="2000" dirty="0" err="1"/>
                        <a:t>aList</a:t>
                      </a:r>
                      <a:r>
                        <a:rPr lang="en-US" altLang="zh-CN" sz="2000" dirty="0"/>
                        <a:t>, T key)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Return the </a:t>
                      </a:r>
                      <a:r>
                        <a:rPr lang="en-US" altLang="zh-CN" sz="2000" i="0" dirty="0"/>
                        <a:t>index</a:t>
                      </a:r>
                      <a:r>
                        <a:rPr lang="en-US" altLang="zh-CN" sz="2000" dirty="0"/>
                        <a:t> of </a:t>
                      </a:r>
                      <a:r>
                        <a:rPr lang="en-US" altLang="zh-CN" sz="2000" i="1" dirty="0"/>
                        <a:t>key</a:t>
                      </a:r>
                      <a:r>
                        <a:rPr lang="en-US" altLang="zh-CN" sz="2000" dirty="0"/>
                        <a:t> that is found in </a:t>
                      </a:r>
                      <a:r>
                        <a:rPr lang="en-US" altLang="zh-CN" sz="2000" i="1" dirty="0" err="1"/>
                        <a:t>aList</a:t>
                      </a:r>
                      <a:r>
                        <a:rPr lang="en-US" altLang="zh-CN" sz="2000" i="0" dirty="0"/>
                        <a:t>,</a:t>
                      </a:r>
                      <a:r>
                        <a:rPr lang="en-US" altLang="zh-CN" sz="2000" i="1" dirty="0"/>
                        <a:t> </a:t>
                      </a:r>
                      <a:r>
                        <a:rPr lang="en-US" altLang="zh-CN" sz="2000" i="0" dirty="0"/>
                        <a:t>-1 for not found</a:t>
                      </a:r>
                      <a:r>
                        <a:rPr lang="en-US" altLang="zh-CN" sz="2000" dirty="0"/>
                        <a:t>. Note that </a:t>
                      </a:r>
                      <a:r>
                        <a:rPr lang="en-US" altLang="zh-CN" sz="2000" i="1" dirty="0" err="1"/>
                        <a:t>aList</a:t>
                      </a:r>
                      <a:r>
                        <a:rPr lang="en-US" altLang="zh-CN" sz="2000" dirty="0"/>
                        <a:t> must be sorted first.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6544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altLang="zh-CN" sz="2000"/>
                        <a:t>shuffle(</a:t>
                      </a:r>
                      <a:r>
                        <a:rPr lang="en-US" altLang="zh-CN" sz="2000" dirty="0"/>
                        <a:t>List&lt;T&gt; </a:t>
                      </a:r>
                      <a:r>
                        <a:rPr lang="en-US" altLang="zh-CN" sz="2000" dirty="0" err="1"/>
                        <a:t>aList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Rearrange the sequence of elements in </a:t>
                      </a:r>
                      <a:r>
                        <a:rPr lang="en-US" altLang="zh-CN" sz="2000" i="1" dirty="0" err="1"/>
                        <a:t>aList</a:t>
                      </a:r>
                      <a:r>
                        <a:rPr lang="en-US" altLang="zh-CN" sz="2000" dirty="0"/>
                        <a:t> with random order.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5194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rotate(List&lt;T&gt; </a:t>
                      </a:r>
                      <a:r>
                        <a:rPr lang="en-US" altLang="zh-CN" sz="2000" dirty="0" err="1"/>
                        <a:t>aList</a:t>
                      </a:r>
                      <a:r>
                        <a:rPr lang="en-US" altLang="zh-CN" sz="2000" dirty="0"/>
                        <a:t>, int offset)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Rotate the elements in </a:t>
                      </a:r>
                      <a:r>
                        <a:rPr lang="en-US" altLang="zh-CN" sz="2000" i="1" dirty="0" err="1"/>
                        <a:t>aList</a:t>
                      </a:r>
                      <a:r>
                        <a:rPr lang="en-US" altLang="zh-CN" sz="2000" dirty="0"/>
                        <a:t> with offset units.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394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433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C09F269-FECB-41B8-BE44-322E93F45C5D}"/>
              </a:ext>
            </a:extLst>
          </p:cNvPr>
          <p:cNvSpPr/>
          <p:nvPr/>
        </p:nvSpPr>
        <p:spPr>
          <a:xfrm>
            <a:off x="0" y="554795"/>
            <a:ext cx="64148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CollectionsDemo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sv-SE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Integer </a:t>
            </a:r>
            <a:r>
              <a:rPr lang="sv-SE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arr</a:t>
            </a:r>
            <a:r>
              <a:rPr lang="sv-SE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[] = {12, 89, -5, -17, 30, 46};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ArrayList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&lt;Integer&gt;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myList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ArrayList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&lt;Integer&gt;();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Collections.</a:t>
            </a:r>
            <a:r>
              <a:rPr lang="en-US" altLang="zh-CN" i="1" dirty="0" err="1">
                <a:solidFill>
                  <a:srgbClr val="000000"/>
                </a:solidFill>
                <a:latin typeface="Calibri" panose="020F0502020204030204" pitchFamily="34" charset="0"/>
              </a:rPr>
              <a:t>addAll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myList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"Current list: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myList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.toString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Collections.</a:t>
            </a:r>
            <a:r>
              <a:rPr lang="en-US" altLang="zh-CN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sort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myList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"After sort: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myList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.toString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"Element 30 is found at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Collections.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binarySearch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myList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 30));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Collections.</a:t>
            </a:r>
            <a:r>
              <a:rPr lang="en-US" altLang="zh-CN" i="1" dirty="0" err="1">
                <a:solidFill>
                  <a:srgbClr val="000000"/>
                </a:solidFill>
                <a:latin typeface="Calibri" panose="020F0502020204030204" pitchFamily="34" charset="0"/>
              </a:rPr>
              <a:t>reverse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i="1" dirty="0" err="1">
                <a:solidFill>
                  <a:srgbClr val="6A3E3E"/>
                </a:solidFill>
                <a:latin typeface="Calibri" panose="020F0502020204030204" pitchFamily="34" charset="0"/>
              </a:rPr>
              <a:t>myList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"After reverse: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myList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.toString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Collections.</a:t>
            </a:r>
            <a:r>
              <a:rPr lang="en-US" altLang="zh-CN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shuffle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i="1" dirty="0" err="1">
                <a:solidFill>
                  <a:srgbClr val="6A3E3E"/>
                </a:solidFill>
                <a:latin typeface="Calibri" panose="020F0502020204030204" pitchFamily="34" charset="0"/>
              </a:rPr>
              <a:t>myList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"After shuffle: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myList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.toString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Collections.</a:t>
            </a:r>
            <a:r>
              <a:rPr lang="en-US" altLang="zh-CN" i="1" dirty="0" err="1">
                <a:solidFill>
                  <a:srgbClr val="000000"/>
                </a:solidFill>
                <a:latin typeface="Calibri" panose="020F0502020204030204" pitchFamily="34" charset="0"/>
              </a:rPr>
              <a:t>rotate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myList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 2);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"Rotate 2 units: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myList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.toString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Collections.</a:t>
            </a:r>
            <a:r>
              <a:rPr lang="en-US" altLang="zh-CN" i="1" dirty="0" err="1">
                <a:solidFill>
                  <a:srgbClr val="000000"/>
                </a:solidFill>
                <a:latin typeface="Calibri" panose="020F0502020204030204" pitchFamily="34" charset="0"/>
              </a:rPr>
              <a:t>rotate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i="1" dirty="0" err="1">
                <a:solidFill>
                  <a:srgbClr val="6A3E3E"/>
                </a:solidFill>
                <a:latin typeface="Calibri" panose="020F0502020204030204" pitchFamily="34" charset="0"/>
              </a:rPr>
              <a:t>myList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, -1);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"Rotate -1 units: 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myList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.toString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12131B-641A-4318-BFF1-6ADF6F1EAA36}"/>
              </a:ext>
            </a:extLst>
          </p:cNvPr>
          <p:cNvSpPr/>
          <p:nvPr/>
        </p:nvSpPr>
        <p:spPr>
          <a:xfrm>
            <a:off x="5268351" y="234412"/>
            <a:ext cx="38756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Current list: [12, 89, -5, -17, 30, 46]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After sort: [-17, -5, 12, 30, 46, 89]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Element 30 is found at 3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After reverse: [89, 46, 30, 12, -5, -17]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After shuffle: [-17, 30, 46, -5, 12, 89]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Rotate 2 units: [12, 89, -17, 30, 46, -5]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Rotate -1 units: [89, -17, 30, 46, -5, 12]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4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D6ADF-201B-4DFD-8EEA-40264592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Comparable&lt;T&gt; Interface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90E48-A052-4EFC-A753-0912DE5DE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you call the method </a:t>
            </a:r>
            <a:r>
              <a:rPr lang="en-US" altLang="zh-CN" dirty="0" err="1"/>
              <a:t>Collections.sort</a:t>
            </a:r>
            <a:r>
              <a:rPr lang="en-US" altLang="zh-CN" dirty="0"/>
              <a:t>(), you have to make sure the elements in the list are comparable. That is, the class for the elements should implement the Comparable&lt;T&gt; interface and override its </a:t>
            </a:r>
            <a:r>
              <a:rPr lang="en-US" altLang="zh-CN" b="1" dirty="0" err="1"/>
              <a:t>compareTo</a:t>
            </a:r>
            <a:r>
              <a:rPr lang="en-US" altLang="zh-CN" b="1" dirty="0"/>
              <a:t>() </a:t>
            </a:r>
            <a:r>
              <a:rPr lang="en-US" altLang="zh-CN" dirty="0"/>
              <a:t>method.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04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246" y="1097279"/>
            <a:ext cx="8216705" cy="5634442"/>
          </a:xfrm>
        </p:spPr>
        <p:txBody>
          <a:bodyPr/>
          <a:lstStyle/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The Collection&lt;T&gt; Family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Understand List&lt;T&gt; and Its Subclasses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Traverse a List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The Collections class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Classes Implementing Comparable&lt;T&gt;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Understand Set&lt;T&gt; and Its Subclasses</a:t>
            </a:r>
          </a:p>
          <a:p>
            <a:pPr indent="-360000">
              <a:buFont typeface="Wingdings" panose="05000000000000000000" pitchFamily="2" charset="2"/>
              <a:buChar char="u"/>
            </a:pPr>
            <a:r>
              <a:rPr lang="en-US" altLang="zh-CN" sz="2800" dirty="0"/>
              <a:t>Understand Map&lt;K,V&gt; and Its Subclasses</a:t>
            </a:r>
            <a:br>
              <a:rPr lang="en-US" altLang="zh-CN" sz="2800" dirty="0"/>
            </a:br>
            <a:endParaRPr lang="zh-CN" altLang="en-US" sz="2800" dirty="0"/>
          </a:p>
          <a:p>
            <a:pPr indent="-360000">
              <a:buFont typeface="Wingdings" panose="05000000000000000000" pitchFamily="2" charset="2"/>
              <a:buChar char="u"/>
            </a:pPr>
            <a:endParaRPr lang="en-US" altLang="zh-CN" sz="28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946244" y="126279"/>
            <a:ext cx="6946711" cy="685800"/>
          </a:xfrm>
        </p:spPr>
        <p:txBody>
          <a:bodyPr/>
          <a:lstStyle/>
          <a:p>
            <a:pPr eaLnBrk="1" hangingPunct="1"/>
            <a:r>
              <a:rPr lang="en-US" altLang="zh-CN" sz="4400" b="1" dirty="0"/>
              <a:t>Key Skills &amp; Concepts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42557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344A9-CE8E-41BB-A1A8-9F9F3A33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Case Study for Comparable&lt;T&gt;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91F98-623F-4244-8FDC-375BF553E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Suppose a student has four properties: name(String), sex(</a:t>
            </a:r>
            <a:r>
              <a:rPr lang="en-US" altLang="zh-CN" b="1" dirty="0"/>
              <a:t>true</a:t>
            </a:r>
            <a:r>
              <a:rPr lang="en-US" altLang="zh-CN" dirty="0"/>
              <a:t> for male and </a:t>
            </a:r>
            <a:r>
              <a:rPr lang="en-US" altLang="zh-CN" b="1" dirty="0"/>
              <a:t>false</a:t>
            </a:r>
            <a:r>
              <a:rPr lang="en-US" altLang="zh-CN" dirty="0"/>
              <a:t> for female), age(int), score(double). </a:t>
            </a:r>
          </a:p>
          <a:p>
            <a:r>
              <a:rPr lang="en-US" altLang="zh-CN" dirty="0"/>
              <a:t>Now we have to make the students comparable: a student whose score is higher is considered as bigger. Then we can create a </a:t>
            </a:r>
            <a:r>
              <a:rPr lang="en-US" altLang="zh-CN" b="1" dirty="0"/>
              <a:t>Student</a:t>
            </a:r>
            <a:r>
              <a:rPr lang="en-US" altLang="zh-CN" dirty="0"/>
              <a:t> class that implements Comparable</a:t>
            </a:r>
            <a:r>
              <a:rPr lang="en-US" altLang="zh-CN"/>
              <a:t>&lt;Student&gt;.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845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17779C3-AEAB-42EC-AA2A-26EC300C4B61}"/>
              </a:ext>
            </a:extLst>
          </p:cNvPr>
          <p:cNvSpPr/>
          <p:nvPr/>
        </p:nvSpPr>
        <p:spPr>
          <a:xfrm>
            <a:off x="576776" y="197346"/>
            <a:ext cx="768096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Student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Comparable&lt;Student&gt;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String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name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age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sex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score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Student() 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Student(String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name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age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sex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score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name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name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age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age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sex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sex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alibri" panose="020F0502020204030204" pitchFamily="34" charset="0"/>
              </a:rPr>
              <a:t>score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score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getAge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age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String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getName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name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alibri" panose="020F0502020204030204" pitchFamily="34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getSex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sex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getScore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{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score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;}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</a:p>
          <a:p>
            <a:r>
              <a:rPr lang="en-US" altLang="zh-CN" dirty="0">
                <a:solidFill>
                  <a:srgbClr val="646464"/>
                </a:solidFill>
                <a:latin typeface="Calibri" panose="020F0502020204030204" pitchFamily="34" charset="0"/>
              </a:rPr>
              <a:t>  @Override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compareTo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(Student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arg0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score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arg0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score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&gt; 0)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1;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else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score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arg0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score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0)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-1;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else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6822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92288-D6E5-43F6-ADCB-8C40E2C1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Overriding the </a:t>
            </a:r>
            <a:r>
              <a:rPr lang="en-US" altLang="zh-CN" b="1" dirty="0" err="1"/>
              <a:t>compareTo</a:t>
            </a:r>
            <a:r>
              <a:rPr lang="en-US" altLang="zh-CN" b="1" dirty="0"/>
              <a:t>() Method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2F84E-47E8-4347-A712-AE692AE06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2048022"/>
          </a:xfrm>
        </p:spPr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dirty="0" err="1"/>
              <a:t>compareTo</a:t>
            </a:r>
            <a:r>
              <a:rPr lang="en-US" altLang="zh-CN" b="1" dirty="0"/>
              <a:t>() </a:t>
            </a:r>
            <a:r>
              <a:rPr lang="en-US" altLang="zh-CN" dirty="0"/>
              <a:t>method is the key point for comparing current object to another object in the parameter. You can write your own comparing strategy, and return a positive number indicating bigger, a negative number indicating smaller and zero for equivalent. For example: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21572A-D15C-4CE6-B7ED-ED76C28D63A1}"/>
              </a:ext>
            </a:extLst>
          </p:cNvPr>
          <p:cNvSpPr/>
          <p:nvPr/>
        </p:nvSpPr>
        <p:spPr>
          <a:xfrm>
            <a:off x="1594045" y="4064675"/>
            <a:ext cx="48129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6464"/>
                </a:solidFill>
                <a:latin typeface="Calibri" panose="020F0502020204030204" pitchFamily="34" charset="0"/>
              </a:rPr>
              <a:t>@Override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compareTo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(Student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arg0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score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arg0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score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&gt; 0)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1;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else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score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arg0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score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&lt; 0)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-1;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else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217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628D1-2197-4EE2-8677-730BE4E9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Overriding the </a:t>
            </a:r>
            <a:r>
              <a:rPr lang="en-US" altLang="zh-CN" b="1" dirty="0" err="1"/>
              <a:t>compareTo</a:t>
            </a:r>
            <a:r>
              <a:rPr lang="en-US" altLang="zh-CN" b="1" dirty="0"/>
              <a:t>() Method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80A3E-0C5D-4624-9EA9-F1295B710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685800"/>
          </a:xfrm>
        </p:spPr>
        <p:txBody>
          <a:bodyPr/>
          <a:lstStyle/>
          <a:p>
            <a:r>
              <a:rPr lang="en-US" altLang="zh-CN" dirty="0"/>
              <a:t>The following variants are the same as previous: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703711-FB33-4D6F-9579-3F56CE90F3CE}"/>
              </a:ext>
            </a:extLst>
          </p:cNvPr>
          <p:cNvSpPr/>
          <p:nvPr/>
        </p:nvSpPr>
        <p:spPr>
          <a:xfrm>
            <a:off x="685800" y="25908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646464"/>
                </a:solidFill>
                <a:latin typeface="Calibri" panose="020F0502020204030204" pitchFamily="34" charset="0"/>
              </a:rPr>
              <a:t>@Override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compareTo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(Student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arg0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)(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score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arg0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.getScore());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95453A-E3E5-4460-8A56-7F38BEF53B48}"/>
              </a:ext>
            </a:extLst>
          </p:cNvPr>
          <p:cNvSpPr/>
          <p:nvPr/>
        </p:nvSpPr>
        <p:spPr>
          <a:xfrm>
            <a:off x="685800" y="4358422"/>
            <a:ext cx="78954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6464"/>
                </a:solidFill>
                <a:latin typeface="Calibri" panose="020F0502020204030204" pitchFamily="34" charset="0"/>
              </a:rPr>
              <a:t>@Override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compareTo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(Student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arg0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Double.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valueOf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score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compareTo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Double.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valueOf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arg0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.getScore()));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386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14C64-EC50-4FA7-8EC8-E37DDC68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74" y="311834"/>
            <a:ext cx="6629400" cy="685800"/>
          </a:xfrm>
        </p:spPr>
        <p:txBody>
          <a:bodyPr/>
          <a:lstStyle/>
          <a:p>
            <a:r>
              <a:rPr lang="en-US" altLang="zh-CN" b="1" dirty="0"/>
              <a:t>Usage of the Comparable Objects with the List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07FF9D-EA3A-4BB7-BD28-251194A2B84F}"/>
              </a:ext>
            </a:extLst>
          </p:cNvPr>
          <p:cNvSpPr/>
          <p:nvPr/>
        </p:nvSpPr>
        <p:spPr>
          <a:xfrm>
            <a:off x="457200" y="1321191"/>
            <a:ext cx="637969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StudentDemo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ArrayList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&lt;Student&gt;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stuList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ArrayList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&lt;&gt;();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Student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stu1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Student(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黄世仁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,18,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,89.0);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Student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stu2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Student(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韩梅梅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,17,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,96.0);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Student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stu3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Student(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李雷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,18,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,75.0);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Student </a:t>
            </a:r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stu4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Student(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alibri" panose="020F0502020204030204" pitchFamily="34" charset="0"/>
              </a:rPr>
              <a:t>小龙女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,16,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,83.0);</a:t>
            </a:r>
          </a:p>
          <a:p>
            <a:r>
              <a:rPr lang="nn-NO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stuList</a:t>
            </a:r>
            <a:r>
              <a:rPr lang="nn-NO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.add(</a:t>
            </a:r>
            <a:r>
              <a:rPr lang="nn-NO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stu1</a:t>
            </a:r>
            <a:r>
              <a:rPr lang="nn-NO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  <a:r>
              <a:rPr lang="nn-NO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stuList</a:t>
            </a:r>
            <a:r>
              <a:rPr lang="nn-NO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.add(</a:t>
            </a:r>
            <a:r>
              <a:rPr lang="nn-NO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stu2</a:t>
            </a:r>
            <a:r>
              <a:rPr lang="nn-NO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nn-NO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stuList</a:t>
            </a:r>
            <a:r>
              <a:rPr lang="nn-NO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.add(</a:t>
            </a:r>
            <a:r>
              <a:rPr lang="nn-NO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stu3</a:t>
            </a:r>
            <a:r>
              <a:rPr lang="nn-NO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  <a:r>
              <a:rPr lang="nn-NO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stuList</a:t>
            </a:r>
            <a:r>
              <a:rPr lang="nn-NO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.add(</a:t>
            </a:r>
            <a:r>
              <a:rPr lang="nn-NO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stu4</a:t>
            </a:r>
            <a:r>
              <a:rPr lang="nn-NO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Collections.</a:t>
            </a:r>
            <a:r>
              <a:rPr lang="en-US" altLang="zh-CN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sort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i="1" dirty="0" err="1">
                <a:solidFill>
                  <a:srgbClr val="6A3E3E"/>
                </a:solidFill>
                <a:latin typeface="Calibri" panose="020F0502020204030204" pitchFamily="34" charset="0"/>
              </a:rPr>
              <a:t>stuList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Iterator&lt;Student&gt;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iter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stuList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.iterator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while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iter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.hasNext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Student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stu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iter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.next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stu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.getName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 +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"----&gt;"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stu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.getScore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EEB900-CC48-4B59-BB4A-DA6D148F9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898" y="2357204"/>
            <a:ext cx="1660901" cy="13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21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B7ED9-8EAB-48D5-9A94-6DD71C47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Question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B666F-491F-4803-883F-37F07AD1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7639929" cy="1035148"/>
          </a:xfrm>
        </p:spPr>
        <p:txBody>
          <a:bodyPr/>
          <a:lstStyle/>
          <a:p>
            <a:r>
              <a:rPr lang="en-US" altLang="zh-CN" dirty="0"/>
              <a:t>How about change the </a:t>
            </a:r>
            <a:r>
              <a:rPr lang="en-US" altLang="zh-CN" b="1" dirty="0" err="1"/>
              <a:t>compareTo</a:t>
            </a:r>
            <a:r>
              <a:rPr lang="en-US" altLang="zh-CN" b="1" dirty="0"/>
              <a:t>()</a:t>
            </a:r>
            <a:r>
              <a:rPr lang="en-US" altLang="zh-CN" dirty="0"/>
              <a:t> method to this? Please check the result after </a:t>
            </a:r>
            <a:r>
              <a:rPr lang="en-US" altLang="zh-CN" dirty="0" err="1"/>
              <a:t>Collections.sort</a:t>
            </a:r>
            <a:r>
              <a:rPr lang="en-US" altLang="zh-CN" dirty="0"/>
              <a:t>().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EDA794-C78A-4151-8721-A80D1B80661A}"/>
              </a:ext>
            </a:extLst>
          </p:cNvPr>
          <p:cNvSpPr/>
          <p:nvPr/>
        </p:nvSpPr>
        <p:spPr>
          <a:xfrm>
            <a:off x="1863968" y="3210841"/>
            <a:ext cx="51980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6464"/>
                </a:solidFill>
                <a:latin typeface="Calibri" panose="020F0502020204030204" pitchFamily="34" charset="0"/>
              </a:rPr>
              <a:t>@Override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compareTo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(Student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arg0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return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arg0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.getScore() - </a:t>
            </a:r>
            <a:r>
              <a:rPr lang="en-US" altLang="zh-CN" b="1" dirty="0">
                <a:solidFill>
                  <a:srgbClr val="0000C0"/>
                </a:solidFill>
                <a:latin typeface="Calibri" panose="020F0502020204030204" pitchFamily="34" charset="0"/>
              </a:rPr>
              <a:t>score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033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AAB83-41F2-4008-B819-D146AE77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Set&lt;T&gt; Interface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0DC6B-441A-4E4D-83E1-D1DE4A728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dirty="0"/>
              <a:t>Set&lt;T&gt;</a:t>
            </a:r>
            <a:r>
              <a:rPr lang="en-US" altLang="zh-CN" dirty="0"/>
              <a:t> interface is used to declare a set. A </a:t>
            </a:r>
            <a:r>
              <a:rPr lang="en-US" altLang="zh-CN" i="1" dirty="0"/>
              <a:t>set</a:t>
            </a:r>
            <a:r>
              <a:rPr lang="en-US" altLang="zh-CN" dirty="0"/>
              <a:t> is a group of elements with specific type, </a:t>
            </a:r>
            <a:r>
              <a:rPr lang="en-US" altLang="zh-CN" b="1" dirty="0"/>
              <a:t>T</a:t>
            </a:r>
            <a:r>
              <a:rPr lang="en-US" altLang="zh-CN" dirty="0"/>
              <a:t>,</a:t>
            </a:r>
            <a:r>
              <a:rPr lang="en-US" altLang="zh-CN" b="1" dirty="0"/>
              <a:t> </a:t>
            </a:r>
            <a:r>
              <a:rPr lang="en-US" altLang="zh-CN" dirty="0"/>
              <a:t> but no duplicated values in it.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384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ADD03-7D85-4B93-B204-5CDC834C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Methods in Set&lt;T&gt;</a:t>
            </a:r>
            <a:endParaRPr lang="zh-CN" altLang="en-US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CB65873-22FC-4C26-B35D-0B173FF0C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716587"/>
              </p:ext>
            </p:extLst>
          </p:nvPr>
        </p:nvGraphicFramePr>
        <p:xfrm>
          <a:off x="211015" y="1477694"/>
          <a:ext cx="8932985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0314">
                  <a:extLst>
                    <a:ext uri="{9D8B030D-6E8A-4147-A177-3AD203B41FA5}">
                      <a16:colId xmlns:a16="http://schemas.microsoft.com/office/drawing/2014/main" val="746750453"/>
                    </a:ext>
                  </a:extLst>
                </a:gridCol>
                <a:gridCol w="5542671">
                  <a:extLst>
                    <a:ext uri="{9D8B030D-6E8A-4147-A177-3AD203B41FA5}">
                      <a16:colId xmlns:a16="http://schemas.microsoft.com/office/drawing/2014/main" val="1770562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Method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Description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68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add(T element)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Add an element to the set.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09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clear()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Delete all the elements in the set.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68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remove(T element)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Delete an element that has the corresponding value.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23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contains(Object o)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Return true if </a:t>
                      </a:r>
                      <a:r>
                        <a:rPr lang="en-US" altLang="zh-CN" sz="2000" i="1" dirty="0"/>
                        <a:t>o</a:t>
                      </a:r>
                      <a:r>
                        <a:rPr lang="en-US" altLang="zh-CN" sz="2000" dirty="0"/>
                        <a:t> is in the set.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33850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size()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Return the size of the set.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9240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equals(Object o)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Return true if the set equals to </a:t>
                      </a:r>
                      <a:r>
                        <a:rPr lang="en-US" altLang="zh-CN" sz="2000" i="1" dirty="0"/>
                        <a:t>o</a:t>
                      </a:r>
                      <a:r>
                        <a:rPr lang="en-US" altLang="zh-CN" sz="2000" dirty="0"/>
                        <a:t>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2567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iterator()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Return an </a:t>
                      </a:r>
                      <a:r>
                        <a:rPr lang="en-US" altLang="zh-CN" sz="2000" b="1" dirty="0"/>
                        <a:t>Iterator&lt;T&gt;</a:t>
                      </a:r>
                      <a:r>
                        <a:rPr lang="en-US" altLang="zh-CN" sz="2000" dirty="0"/>
                        <a:t> object of the list.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597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452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D376A-3D57-4D72-9B07-BFA2194A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HashSet&lt;T&gt; Class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AFF4B-333F-47FD-ACF4-2F7CD6899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initiate a </a:t>
            </a:r>
            <a:r>
              <a:rPr lang="en-US" altLang="zh-CN" dirty="0" err="1"/>
              <a:t>hashset</a:t>
            </a:r>
            <a:r>
              <a:rPr lang="en-US" altLang="zh-CN" dirty="0"/>
              <a:t>, you can directly call its default construct:</a:t>
            </a:r>
          </a:p>
          <a:p>
            <a:pPr lvl="1"/>
            <a:r>
              <a:rPr lang="en-US" altLang="zh-CN" dirty="0"/>
              <a:t>HashSet&lt;Integer&gt; </a:t>
            </a:r>
            <a:r>
              <a:rPr lang="en-US" altLang="zh-CN" dirty="0" err="1"/>
              <a:t>iSet</a:t>
            </a:r>
            <a:r>
              <a:rPr lang="en-US" altLang="zh-CN" dirty="0"/>
              <a:t> = new HashSet&lt;Integer&gt;();</a:t>
            </a:r>
          </a:p>
          <a:p>
            <a:r>
              <a:rPr lang="en-US" altLang="zh-CN" dirty="0"/>
              <a:t>Then you can add the elements using the </a:t>
            </a:r>
            <a:r>
              <a:rPr lang="en-US" altLang="zh-CN" b="1" dirty="0"/>
              <a:t>add() </a:t>
            </a:r>
            <a:r>
              <a:rPr lang="en-US" altLang="zh-CN" dirty="0"/>
              <a:t>method:</a:t>
            </a:r>
          </a:p>
          <a:p>
            <a:pPr lvl="1"/>
            <a:r>
              <a:rPr lang="en-US" altLang="zh-CN" dirty="0" err="1"/>
              <a:t>iSet.add</a:t>
            </a:r>
            <a:r>
              <a:rPr lang="en-US" altLang="zh-CN" dirty="0"/>
              <a:t>(45);</a:t>
            </a:r>
          </a:p>
          <a:p>
            <a:r>
              <a:rPr lang="en-US" altLang="zh-CN" dirty="0"/>
              <a:t>However, the elements stored in the </a:t>
            </a:r>
            <a:r>
              <a:rPr lang="en-US" altLang="zh-CN" dirty="0" err="1"/>
              <a:t>hashset</a:t>
            </a:r>
            <a:r>
              <a:rPr lang="en-US" altLang="zh-CN" dirty="0"/>
              <a:t> is not fixed in position. You can traverse them using for loop or iterator.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341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00BF2-9A14-4743-AEF0-C47E2B36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HashSet Demo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C3A22C-D51B-4FDF-93A9-FDBF1438AAA5}"/>
              </a:ext>
            </a:extLst>
          </p:cNvPr>
          <p:cNvSpPr/>
          <p:nvPr/>
        </p:nvSpPr>
        <p:spPr>
          <a:xfrm>
            <a:off x="685799" y="1647321"/>
            <a:ext cx="51944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HashSetDemo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HashSet&lt;String&gt;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hSet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HashSet&lt;String&gt;();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hSet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"boy"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hSet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"zoo"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hSet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"apple"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hSet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"boy"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hSet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"girl"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hSet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"zoo"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Iterator&lt;String&gt;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iter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hSet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.iterator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iter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.hasNext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iter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.next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>
              <a:latin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30C749-EC2A-407C-AA7E-7DE6DC44F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58" y="2459034"/>
            <a:ext cx="1181687" cy="164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1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5EAB9-1BEA-4665-B18F-2A6F5DEC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Collection Fundamentals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97B35-FCD7-47F3-8130-D8E46E8A4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Java, a group of objects with the same type is called a </a:t>
            </a:r>
            <a:r>
              <a:rPr lang="en-US" altLang="zh-CN" i="1" dirty="0"/>
              <a:t>collection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The main difference between a collection and an array is that the number of elements in a collection can be infinite while the latter is limited.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201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755B4-4BCA-4B73-9C3B-BC7BF137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</a:t>
            </a:r>
            <a:r>
              <a:rPr lang="en-US" altLang="zh-CN" b="1" dirty="0" err="1"/>
              <a:t>TreeSet</a:t>
            </a:r>
            <a:r>
              <a:rPr lang="en-US" altLang="zh-CN" b="1" dirty="0"/>
              <a:t>&lt;T&gt; Class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7D89D-0551-43FB-BDD4-3AFAC6F2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TreeSet</a:t>
            </a:r>
            <a:r>
              <a:rPr lang="en-US" altLang="zh-CN" dirty="0"/>
              <a:t> is another kind of </a:t>
            </a:r>
            <a:r>
              <a:rPr lang="en-US" altLang="zh-CN" i="1" dirty="0"/>
              <a:t>set</a:t>
            </a:r>
            <a:r>
              <a:rPr lang="en-US" altLang="zh-CN" dirty="0"/>
              <a:t>. However, elements are stored in ascending order.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463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40B9F-365B-4EEB-93AC-5B1B8747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TreeSet</a:t>
            </a:r>
            <a:r>
              <a:rPr lang="en-US" altLang="zh-CN" b="1" dirty="0"/>
              <a:t> Demo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320AA2-7A6C-4BA4-A40E-EB592364278E}"/>
              </a:ext>
            </a:extLst>
          </p:cNvPr>
          <p:cNvSpPr/>
          <p:nvPr/>
        </p:nvSpPr>
        <p:spPr>
          <a:xfrm>
            <a:off x="1090245" y="1848683"/>
            <a:ext cx="535275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TreeSetDemo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TreeSet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&lt;String&gt;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tSet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TreeSet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&lt;String&gt;();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tSet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"boy"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tSet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"zoo"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tSet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"apple"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tSet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"boy"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tSet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"girl"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tSet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"zoo"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(String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key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tSet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key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B9778C-75EA-4C63-855F-1AB52D685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713" y="3178328"/>
            <a:ext cx="950041" cy="125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51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67E0A-4C8B-40E7-ACBB-E0DF80BF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Map&lt;K,V&gt; Interface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36EB1-0FBE-4B54-AFC8-E05CF8BB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i="1" dirty="0"/>
              <a:t>map</a:t>
            </a:r>
            <a:r>
              <a:rPr lang="en-US" altLang="zh-CN" dirty="0"/>
              <a:t> is a group of tuples in the form of (key, value). Each key is unique in the collection, and pointing to a specific value.</a:t>
            </a:r>
          </a:p>
          <a:p>
            <a:r>
              <a:rPr lang="en-US" altLang="zh-CN" dirty="0"/>
              <a:t>Here, K is required to be comparable, while V is not necessary.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782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506B3-2BA8-4E0C-9621-DCE155B2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Methods in Map&lt;K,V&gt;</a:t>
            </a:r>
            <a:endParaRPr lang="zh-CN" altLang="en-US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7E857FC-C8C2-4A1F-AE05-90D001B03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622319"/>
              </p:ext>
            </p:extLst>
          </p:nvPr>
        </p:nvGraphicFramePr>
        <p:xfrm>
          <a:off x="211015" y="1477694"/>
          <a:ext cx="8932985" cy="527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0314">
                  <a:extLst>
                    <a:ext uri="{9D8B030D-6E8A-4147-A177-3AD203B41FA5}">
                      <a16:colId xmlns:a16="http://schemas.microsoft.com/office/drawing/2014/main" val="746750453"/>
                    </a:ext>
                  </a:extLst>
                </a:gridCol>
                <a:gridCol w="5542671">
                  <a:extLst>
                    <a:ext uri="{9D8B030D-6E8A-4147-A177-3AD203B41FA5}">
                      <a16:colId xmlns:a16="http://schemas.microsoft.com/office/drawing/2014/main" val="1770562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Method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Description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68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get(K key)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Return a value of V according to </a:t>
                      </a:r>
                      <a:r>
                        <a:rPr lang="en-US" altLang="zh-CN" sz="2000" i="1" dirty="0"/>
                        <a:t>key</a:t>
                      </a:r>
                      <a:r>
                        <a:rPr lang="en-US" altLang="zh-CN" sz="2000" dirty="0"/>
                        <a:t>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09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put(K key, V value)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Add a </a:t>
                      </a:r>
                      <a:r>
                        <a:rPr lang="en-US" altLang="zh-CN" sz="2000" i="1" dirty="0"/>
                        <a:t>key</a:t>
                      </a:r>
                      <a:r>
                        <a:rPr lang="en-US" altLang="zh-CN" sz="2000" dirty="0"/>
                        <a:t>/</a:t>
                      </a:r>
                      <a:r>
                        <a:rPr lang="en-US" altLang="zh-CN" sz="2000" i="1" dirty="0"/>
                        <a:t>value</a:t>
                      </a:r>
                      <a:r>
                        <a:rPr lang="en-US" altLang="zh-CN" sz="2000" dirty="0"/>
                        <a:t> pair into the map, reset the </a:t>
                      </a:r>
                      <a:r>
                        <a:rPr lang="en-US" altLang="zh-CN" sz="2000" i="1" dirty="0"/>
                        <a:t>value</a:t>
                      </a:r>
                      <a:r>
                        <a:rPr lang="en-US" altLang="zh-CN" sz="2000" dirty="0"/>
                        <a:t> if </a:t>
                      </a:r>
                      <a:r>
                        <a:rPr lang="en-US" altLang="zh-CN" sz="2000" i="1" dirty="0"/>
                        <a:t>key</a:t>
                      </a:r>
                      <a:r>
                        <a:rPr lang="en-US" altLang="zh-CN" sz="2000" dirty="0"/>
                        <a:t> has already exists.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87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clear()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Delete all the elements in the map.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68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remove(Object key)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Delete a pair with the specified </a:t>
                      </a:r>
                      <a:r>
                        <a:rPr lang="en-US" altLang="zh-CN" sz="2000" i="1" dirty="0"/>
                        <a:t>key</a:t>
                      </a:r>
                      <a:r>
                        <a:rPr lang="en-US" altLang="zh-CN" sz="2000" dirty="0"/>
                        <a:t>, and returns the value.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23837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isEmpty</a:t>
                      </a:r>
                      <a:r>
                        <a:rPr lang="en-US" altLang="zh-CN" sz="2000" dirty="0"/>
                        <a:t>()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Return true if the map is empty.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688236"/>
                  </a:ext>
                </a:extLst>
              </a:tr>
              <a:tr h="345244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containsKey</a:t>
                      </a:r>
                      <a:r>
                        <a:rPr lang="en-US" altLang="zh-CN" sz="2000" dirty="0"/>
                        <a:t>(Object key)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Return true if the map contains the </a:t>
                      </a:r>
                      <a:r>
                        <a:rPr lang="en-US" altLang="zh-CN" sz="2000" i="1" dirty="0"/>
                        <a:t>key</a:t>
                      </a:r>
                      <a:r>
                        <a:rPr lang="en-US" altLang="zh-CN" sz="2000" dirty="0"/>
                        <a:t>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4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containsValue</a:t>
                      </a:r>
                      <a:r>
                        <a:rPr lang="en-US" altLang="zh-CN" sz="2000" dirty="0"/>
                        <a:t>(Object value)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Return true if </a:t>
                      </a:r>
                      <a:r>
                        <a:rPr lang="en-US" altLang="zh-CN" sz="2000" i="0" dirty="0"/>
                        <a:t>the map contains the </a:t>
                      </a:r>
                      <a:r>
                        <a:rPr lang="en-US" altLang="zh-CN" sz="2000" i="1" dirty="0"/>
                        <a:t>value.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33850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size()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Return the number of key/value pairs in the map.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9240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keySet</a:t>
                      </a:r>
                      <a:r>
                        <a:rPr lang="en-US" altLang="zh-CN" sz="2000" dirty="0"/>
                        <a:t>()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Return a Set&lt;K&gt; object that contains all the keys.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2567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values()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Return a Collection&lt;V&gt; object that contains all the values.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47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508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87C6F-01D7-4CCB-8D99-09CB826E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HashMap&lt;K,V&gt; Class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368B8-B491-495D-8FBE-2849CFF88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initialization of an object is similar to that of a list or a set, for example:</a:t>
            </a:r>
          </a:p>
          <a:p>
            <a:pPr lvl="1"/>
            <a:r>
              <a:rPr lang="en-US" altLang="zh-CN" dirty="0"/>
              <a:t>HashMap&lt;</a:t>
            </a:r>
            <a:r>
              <a:rPr lang="en-US" altLang="zh-CN" dirty="0" err="1"/>
              <a:t>String,Integer</a:t>
            </a:r>
            <a:r>
              <a:rPr lang="en-US" altLang="zh-CN" dirty="0"/>
              <a:t>&gt; </a:t>
            </a:r>
            <a:r>
              <a:rPr lang="en-US" altLang="zh-CN" dirty="0" err="1"/>
              <a:t>hMap</a:t>
            </a:r>
            <a:r>
              <a:rPr lang="en-US" altLang="zh-CN" dirty="0"/>
              <a:t> = new HashMap&lt;&gt;();</a:t>
            </a:r>
          </a:p>
          <a:p>
            <a:r>
              <a:rPr lang="en-US" altLang="zh-CN" dirty="0"/>
              <a:t>When you add a tuple into the map, you just call the </a:t>
            </a:r>
            <a:r>
              <a:rPr lang="en-US" altLang="zh-CN" b="1" dirty="0"/>
              <a:t>put</a:t>
            </a:r>
            <a:r>
              <a:rPr lang="en-US" altLang="zh-CN" dirty="0"/>
              <a:t> method:</a:t>
            </a:r>
          </a:p>
          <a:p>
            <a:pPr lvl="1"/>
            <a:r>
              <a:rPr lang="en-US" altLang="zh-CN" dirty="0" err="1"/>
              <a:t>hMap.put</a:t>
            </a:r>
            <a:r>
              <a:rPr lang="en-US" altLang="zh-CN" dirty="0"/>
              <a:t>(“apple”, 1);</a:t>
            </a:r>
          </a:p>
          <a:p>
            <a:r>
              <a:rPr lang="en-US" altLang="zh-CN" dirty="0"/>
              <a:t>If you want to get the value of the specific key, call the </a:t>
            </a:r>
            <a:r>
              <a:rPr lang="en-US" altLang="zh-CN" b="1" dirty="0"/>
              <a:t>get</a:t>
            </a:r>
            <a:r>
              <a:rPr lang="en-US" altLang="zh-CN" dirty="0"/>
              <a:t> method:</a:t>
            </a:r>
          </a:p>
          <a:p>
            <a:pPr lvl="1"/>
            <a:r>
              <a:rPr lang="en-US" altLang="zh-CN" dirty="0"/>
              <a:t>Integer count = </a:t>
            </a:r>
            <a:r>
              <a:rPr lang="en-US" altLang="zh-CN" dirty="0" err="1"/>
              <a:t>hMap.get</a:t>
            </a:r>
            <a:r>
              <a:rPr lang="en-US" altLang="zh-CN" dirty="0"/>
              <a:t>(“banana”);</a:t>
            </a:r>
          </a:p>
          <a:p>
            <a:r>
              <a:rPr lang="en-US" altLang="zh-CN" dirty="0"/>
              <a:t>If there’s no key, it will return null.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689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7B341-90CD-45AD-8D8B-D41CA9AE5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HashMap Demo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C5F4AE-EF5E-4985-9A3C-CA557990D957}"/>
              </a:ext>
            </a:extLst>
          </p:cNvPr>
          <p:cNvSpPr/>
          <p:nvPr/>
        </p:nvSpPr>
        <p:spPr>
          <a:xfrm>
            <a:off x="900332" y="1661389"/>
            <a:ext cx="562707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HashMapDemo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HashMap&lt;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String,String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hMap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HashMap&lt;&gt;();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hMap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.put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"fish"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alibri" panose="020F0502020204030204" pitchFamily="34" charset="0"/>
              </a:rPr>
              <a:t>鱼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 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hMap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.put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"cat"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alibri" panose="020F0502020204030204" pitchFamily="34" charset="0"/>
              </a:rPr>
              <a:t>猫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hMap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.put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"dog"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alibri" panose="020F0502020204030204" pitchFamily="34" charset="0"/>
              </a:rPr>
              <a:t>狗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hMap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.put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"mountain"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alibri" panose="020F0502020204030204" pitchFamily="34" charset="0"/>
              </a:rPr>
              <a:t>山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hMap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.put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"wall"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alibri" panose="020F0502020204030204" pitchFamily="34" charset="0"/>
              </a:rPr>
              <a:t>墙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 err="1">
                <a:solidFill>
                  <a:srgbClr val="6A3E3E"/>
                </a:solidFill>
                <a:latin typeface="Calibri" panose="020F0502020204030204" pitchFamily="34" charset="0"/>
              </a:rPr>
              <a:t>hMap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.get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"car"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(String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key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hMap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.keySet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key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"----&gt;"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hMap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.get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key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55613B-AEEE-4127-866E-CDB9AF82D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409" y="2728999"/>
            <a:ext cx="2050001" cy="196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84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ACFCA-4734-4E33-B4AD-A607C095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</a:t>
            </a:r>
            <a:r>
              <a:rPr lang="en-US" altLang="zh-CN" b="1" dirty="0" err="1"/>
              <a:t>TreeMap</a:t>
            </a:r>
            <a:r>
              <a:rPr lang="en-US" altLang="zh-CN" b="1" dirty="0"/>
              <a:t>&lt;K,V&gt; Class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99D2AA-6BD5-4BB3-9AE3-759101FC0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object of </a:t>
            </a:r>
            <a:r>
              <a:rPr lang="en-US" altLang="zh-CN" b="1" dirty="0" err="1"/>
              <a:t>TreeMap</a:t>
            </a:r>
            <a:r>
              <a:rPr lang="en-US" altLang="zh-CN" dirty="0"/>
              <a:t> is particularly for its key set is in ascending order, with the rest same as the </a:t>
            </a:r>
            <a:r>
              <a:rPr lang="en-US" altLang="zh-CN" b="1" dirty="0"/>
              <a:t>HashMap</a:t>
            </a:r>
            <a:r>
              <a:rPr lang="en-US" altLang="zh-CN" dirty="0"/>
              <a:t> class.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485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DC406-6FB5-41FF-9BF2-7C83AF4B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TreeMap</a:t>
            </a:r>
            <a:r>
              <a:rPr lang="en-US" altLang="zh-CN" b="1" dirty="0"/>
              <a:t> Demo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E0FD27-488C-46D5-A04A-355ED26C5596}"/>
              </a:ext>
            </a:extLst>
          </p:cNvPr>
          <p:cNvSpPr/>
          <p:nvPr/>
        </p:nvSpPr>
        <p:spPr>
          <a:xfrm>
            <a:off x="990014" y="1591050"/>
            <a:ext cx="60209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TreeMapDemo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TreeMap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String,String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tMap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TreeMap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&lt;&gt;();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tMap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.put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"fish"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alibri" panose="020F0502020204030204" pitchFamily="34" charset="0"/>
              </a:rPr>
              <a:t>鱼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tMap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.put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"cat"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alibri" panose="020F0502020204030204" pitchFamily="34" charset="0"/>
              </a:rPr>
              <a:t>猫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tMap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.put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"dog"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alibri" panose="020F0502020204030204" pitchFamily="34" charset="0"/>
              </a:rPr>
              <a:t>狗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tMap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.put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"mountain"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alibri" panose="020F0502020204030204" pitchFamily="34" charset="0"/>
              </a:rPr>
              <a:t>山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6A3E3E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6A3E3E"/>
                </a:solidFill>
                <a:latin typeface="Calibri" panose="020F0502020204030204" pitchFamily="34" charset="0"/>
              </a:rPr>
              <a:t>tMap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.put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"wall"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alibri" panose="020F0502020204030204" pitchFamily="34" charset="0"/>
              </a:rPr>
              <a:t>墙</a:t>
            </a:r>
            <a:r>
              <a:rPr lang="en-US" altLang="zh-CN" dirty="0">
                <a:solidFill>
                  <a:srgbClr val="2A00FF"/>
                </a:solidFill>
                <a:latin typeface="Calibri" panose="020F0502020204030204" pitchFamily="34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 err="1">
                <a:solidFill>
                  <a:srgbClr val="6A3E3E"/>
                </a:solidFill>
                <a:latin typeface="Calibri" panose="020F0502020204030204" pitchFamily="34" charset="0"/>
              </a:rPr>
              <a:t>tMap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.get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alibri" panose="020F0502020204030204" pitchFamily="34" charset="0"/>
              </a:rPr>
              <a:t>"car"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alibri" panose="020F0502020204030204" pitchFamily="34" charset="0"/>
              </a:rPr>
              <a:t>    for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(String 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key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tMap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.keySet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())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key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>
                <a:solidFill>
                  <a:srgbClr val="2A00FF"/>
                </a:solidFill>
                <a:latin typeface="Calibri" panose="020F0502020204030204" pitchFamily="34" charset="0"/>
              </a:rPr>
              <a:t>"----&gt;"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b="1" dirty="0" err="1">
                <a:solidFill>
                  <a:srgbClr val="6A3E3E"/>
                </a:solidFill>
                <a:latin typeface="Calibri" panose="020F0502020204030204" pitchFamily="34" charset="0"/>
              </a:rPr>
              <a:t>tMap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.get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alibri" panose="020F0502020204030204" pitchFamily="34" charset="0"/>
              </a:rPr>
              <a:t>key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EDDBF9-50D4-4AD6-BFF9-9B29B9902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962" y="2267089"/>
            <a:ext cx="1943680" cy="202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26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ABC11-87CC-430B-B5FF-7D5E272D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Case Study: Character Count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494F4-9E7F-4B14-A717-7209898C6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Suppose we are required to count on the occurrence of each alphabetical character in a document, e.g. a txt file. We can use a </a:t>
            </a:r>
            <a:r>
              <a:rPr lang="en-US" altLang="zh-CN" b="1" dirty="0"/>
              <a:t>HashMap</a:t>
            </a:r>
            <a:r>
              <a:rPr lang="en-US" altLang="zh-CN" dirty="0"/>
              <a:t> or </a:t>
            </a:r>
            <a:r>
              <a:rPr lang="en-US" altLang="zh-CN" b="1" dirty="0" err="1"/>
              <a:t>TreeMap</a:t>
            </a:r>
            <a:r>
              <a:rPr lang="en-US" altLang="zh-CN" dirty="0"/>
              <a:t> to take each letter (a ~ z) as the key, and an integer as the value. Then we read the file by each character using the </a:t>
            </a:r>
            <a:r>
              <a:rPr lang="en-US" altLang="zh-CN" b="1" dirty="0" err="1"/>
              <a:t>FileReader</a:t>
            </a:r>
            <a:r>
              <a:rPr lang="en-US" altLang="zh-CN" dirty="0"/>
              <a:t> class, and perform accumulation on the values of the corresponding key. Finally, when the file is finished reading, we can traverse the Map and output </a:t>
            </a:r>
            <a:r>
              <a:rPr lang="en-US" altLang="zh-CN"/>
              <a:t>the result.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040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6BDEF0-36A4-4383-A1DE-0B6B9922A018}"/>
              </a:ext>
            </a:extLst>
          </p:cNvPr>
          <p:cNvSpPr/>
          <p:nvPr/>
        </p:nvSpPr>
        <p:spPr>
          <a:xfrm>
            <a:off x="611944" y="371709"/>
            <a:ext cx="7462911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CharCount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  public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main(String[] </a:t>
            </a:r>
            <a:r>
              <a:rPr lang="en-US" altLang="zh-CN" sz="16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sz="1600" dirty="0">
                <a:solidFill>
                  <a:srgbClr val="3F7F5F"/>
                </a:solidFill>
                <a:latin typeface="Calibri" panose="020F0502020204030204" pitchFamily="34" charset="0"/>
              </a:rPr>
              <a:t>    // </a:t>
            </a:r>
            <a:r>
              <a:rPr lang="en-US" altLang="zh-CN" sz="1600" b="1" dirty="0">
                <a:solidFill>
                  <a:srgbClr val="7F9FBF"/>
                </a:solidFill>
                <a:latin typeface="Calibri" panose="020F0502020204030204" pitchFamily="34" charset="0"/>
              </a:rPr>
              <a:t>TODO</a:t>
            </a:r>
            <a:r>
              <a:rPr lang="en-US" altLang="zh-CN" sz="1600" b="1" dirty="0">
                <a:solidFill>
                  <a:srgbClr val="3F7F5F"/>
                </a:solidFill>
                <a:latin typeface="Calibri" panose="020F0502020204030204" pitchFamily="34" charset="0"/>
              </a:rPr>
              <a:t> Auto-generated method stub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String </a:t>
            </a:r>
            <a:r>
              <a:rPr lang="en-US" altLang="zh-CN" sz="1600" dirty="0">
                <a:solidFill>
                  <a:srgbClr val="6A3E3E"/>
                </a:solidFill>
                <a:latin typeface="Calibri" panose="020F0502020204030204" pitchFamily="34" charset="0"/>
              </a:rPr>
              <a:t>filename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sz="1600" dirty="0">
                <a:solidFill>
                  <a:srgbClr val="2A00FF"/>
                </a:solidFill>
                <a:latin typeface="Calibri" panose="020F0502020204030204" pitchFamily="34" charset="0"/>
              </a:rPr>
              <a:t>"Alice's Adventures in Wonderland.txt"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TreeMap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en-US" altLang="zh-CN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Character,Integer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en-US" altLang="zh-CN" sz="1600" dirty="0" err="1">
                <a:solidFill>
                  <a:srgbClr val="6A3E3E"/>
                </a:solidFill>
                <a:latin typeface="Calibri" panose="020F0502020204030204" pitchFamily="34" charset="0"/>
              </a:rPr>
              <a:t>cMap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TreeMap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&lt;&gt;();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    try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      int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16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FileReader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alibri" panose="020F0502020204030204" pitchFamily="34" charset="0"/>
              </a:rPr>
              <a:t>fr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FileReader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1600" b="1" dirty="0">
                <a:solidFill>
                  <a:srgbClr val="6A3E3E"/>
                </a:solidFill>
                <a:latin typeface="Calibri" panose="020F0502020204030204" pitchFamily="34" charset="0"/>
              </a:rPr>
              <a:t>filename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      while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((</a:t>
            </a:r>
            <a:r>
              <a:rPr lang="en-US" altLang="zh-CN" sz="16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sz="16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fr</a:t>
            </a:r>
            <a:r>
              <a:rPr lang="en-US" altLang="zh-CN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.read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()) != -1) 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         if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Character.</a:t>
            </a:r>
            <a:r>
              <a:rPr lang="en-US" altLang="zh-CN" sz="16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isAlphabetic</a:t>
            </a:r>
            <a:r>
              <a:rPr lang="en-US" altLang="zh-CN" sz="1600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16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)) </a:t>
            </a:r>
            <a:r>
              <a:rPr lang="en-US" altLang="zh-CN" sz="1600" b="1" i="1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         char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alibri" panose="020F0502020204030204" pitchFamily="34" charset="0"/>
              </a:rPr>
              <a:t>key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Character.</a:t>
            </a:r>
            <a:r>
              <a:rPr lang="en-US" altLang="zh-CN" sz="16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toLowerCase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((</a:t>
            </a:r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char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r>
              <a:rPr lang="en-US" altLang="zh-CN" sz="16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ch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Integer </a:t>
            </a:r>
            <a:r>
              <a:rPr lang="en-US" altLang="zh-CN" sz="1600" dirty="0">
                <a:solidFill>
                  <a:srgbClr val="6A3E3E"/>
                </a:solidFill>
                <a:latin typeface="Calibri" panose="020F0502020204030204" pitchFamily="34" charset="0"/>
              </a:rPr>
              <a:t>value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alibri" panose="020F0502020204030204" pitchFamily="34" charset="0"/>
              </a:rPr>
              <a:t>cMap</a:t>
            </a:r>
            <a:r>
              <a:rPr lang="en-US" altLang="zh-CN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.get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1600" dirty="0">
                <a:solidFill>
                  <a:srgbClr val="6A3E3E"/>
                </a:solidFill>
                <a:latin typeface="Calibri" panose="020F0502020204030204" pitchFamily="34" charset="0"/>
              </a:rPr>
              <a:t>key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         if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1600" b="1" dirty="0">
                <a:solidFill>
                  <a:srgbClr val="6A3E3E"/>
                </a:solidFill>
                <a:latin typeface="Calibri" panose="020F0502020204030204" pitchFamily="34" charset="0"/>
              </a:rPr>
              <a:t>value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== </a:t>
            </a:r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null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altLang="zh-CN" sz="1600" b="1" dirty="0">
                <a:solidFill>
                  <a:srgbClr val="6A3E3E"/>
                </a:solidFill>
                <a:latin typeface="Calibri" panose="020F0502020204030204" pitchFamily="34" charset="0"/>
              </a:rPr>
              <a:t>value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= 1;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         else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alibri" panose="020F0502020204030204" pitchFamily="34" charset="0"/>
              </a:rPr>
              <a:t>value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++;</a:t>
            </a:r>
          </a:p>
          <a:p>
            <a:r>
              <a:rPr lang="en-US" altLang="zh-CN" sz="1600" dirty="0">
                <a:solidFill>
                  <a:srgbClr val="6A3E3E"/>
                </a:solidFill>
                <a:latin typeface="Calibri" panose="020F0502020204030204" pitchFamily="34" charset="0"/>
              </a:rPr>
              <a:t>         </a:t>
            </a:r>
            <a:r>
              <a:rPr lang="en-US" altLang="zh-CN" sz="1600" dirty="0" err="1">
                <a:solidFill>
                  <a:srgbClr val="6A3E3E"/>
                </a:solidFill>
                <a:latin typeface="Calibri" panose="020F0502020204030204" pitchFamily="34" charset="0"/>
              </a:rPr>
              <a:t>cMap</a:t>
            </a:r>
            <a:r>
              <a:rPr lang="en-US" altLang="zh-CN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.put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1600" dirty="0">
                <a:solidFill>
                  <a:srgbClr val="6A3E3E"/>
                </a:solidFill>
                <a:latin typeface="Calibri" panose="020F0502020204030204" pitchFamily="34" charset="0"/>
              </a:rPr>
              <a:t>key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sz="1600" dirty="0">
                <a:solidFill>
                  <a:srgbClr val="6A3E3E"/>
                </a:solidFill>
                <a:latin typeface="Calibri" panose="020F0502020204030204" pitchFamily="34" charset="0"/>
              </a:rPr>
              <a:t>value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}</a:t>
            </a:r>
          </a:p>
          <a:p>
            <a:r>
              <a:rPr lang="en-US" altLang="zh-CN" sz="1600" dirty="0">
                <a:solidFill>
                  <a:srgbClr val="6A3E3E"/>
                </a:solidFill>
                <a:latin typeface="Calibri" panose="020F0502020204030204" pitchFamily="34" charset="0"/>
              </a:rPr>
              <a:t>     </a:t>
            </a:r>
            <a:r>
              <a:rPr lang="en-US" altLang="zh-CN" sz="1600" dirty="0" err="1">
                <a:solidFill>
                  <a:srgbClr val="6A3E3E"/>
                </a:solidFill>
                <a:latin typeface="Calibri" panose="020F0502020204030204" pitchFamily="34" charset="0"/>
              </a:rPr>
              <a:t>fr</a:t>
            </a:r>
            <a:r>
              <a:rPr lang="en-US" altLang="zh-CN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.close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     for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char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alibri" panose="020F0502020204030204" pitchFamily="34" charset="0"/>
              </a:rPr>
              <a:t>key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altLang="zh-CN" sz="16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cMap</a:t>
            </a:r>
            <a:r>
              <a:rPr lang="en-US" altLang="zh-CN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.keySet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())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alibri" panose="020F0502020204030204" pitchFamily="34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6A3E3E"/>
                </a:solidFill>
                <a:latin typeface="Calibri" panose="020F0502020204030204" pitchFamily="34" charset="0"/>
              </a:rPr>
              <a:t>key</a:t>
            </a:r>
            <a:r>
              <a:rPr lang="en-US" altLang="zh-CN" sz="1600" b="1" i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sz="1600" b="1" i="1" dirty="0">
                <a:solidFill>
                  <a:srgbClr val="2A00FF"/>
                </a:solidFill>
                <a:latin typeface="Calibri" panose="020F0502020204030204" pitchFamily="34" charset="0"/>
              </a:rPr>
              <a:t>"----&gt;"</a:t>
            </a:r>
            <a:r>
              <a:rPr lang="en-US" altLang="zh-CN" sz="1600" b="1" i="1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US" altLang="zh-CN" sz="1600" b="1" i="1" dirty="0" err="1">
                <a:solidFill>
                  <a:srgbClr val="6A3E3E"/>
                </a:solidFill>
                <a:latin typeface="Calibri" panose="020F0502020204030204" pitchFamily="34" charset="0"/>
              </a:rPr>
              <a:t>cMap</a:t>
            </a:r>
            <a:r>
              <a:rPr lang="en-US" altLang="zh-CN" sz="1600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.get</a:t>
            </a:r>
            <a:r>
              <a:rPr lang="en-US" altLang="zh-CN" sz="1600" b="1" i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6A3E3E"/>
                </a:solidFill>
                <a:latin typeface="Calibri" panose="020F0502020204030204" pitchFamily="34" charset="0"/>
              </a:rPr>
              <a:t>key</a:t>
            </a:r>
            <a:r>
              <a:rPr lang="en-US" altLang="zh-CN" sz="1600" b="1" i="1" dirty="0">
                <a:solidFill>
                  <a:srgbClr val="000000"/>
                </a:solidFill>
                <a:latin typeface="Calibri" panose="020F0502020204030204" pitchFamily="34" charset="0"/>
              </a:rPr>
              <a:t>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  }</a:t>
            </a:r>
            <a:r>
              <a:rPr lang="en-US" altLang="zh-CN" sz="1600" b="1" dirty="0">
                <a:solidFill>
                  <a:srgbClr val="7F0055"/>
                </a:solidFill>
                <a:latin typeface="Calibri" panose="020F0502020204030204" pitchFamily="34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(Exception </a:t>
            </a:r>
            <a:r>
              <a:rPr lang="en-US" altLang="zh-CN" sz="1600" b="1" dirty="0" err="1">
                <a:solidFill>
                  <a:srgbClr val="6A3E3E"/>
                </a:solidFill>
                <a:latin typeface="Calibri" panose="020F0502020204030204" pitchFamily="34" charset="0"/>
              </a:rPr>
              <a:t>exc</a:t>
            </a:r>
            <a:r>
              <a:rPr lang="en-US" altLang="zh-CN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) {</a:t>
            </a:r>
          </a:p>
          <a:p>
            <a:r>
              <a:rPr lang="en-US" altLang="zh-CN" sz="1600" dirty="0">
                <a:solidFill>
                  <a:srgbClr val="6A3E3E"/>
                </a:solidFill>
                <a:latin typeface="Calibri" panose="020F0502020204030204" pitchFamily="34" charset="0"/>
              </a:rPr>
              <a:t>      </a:t>
            </a:r>
            <a:r>
              <a:rPr lang="en-US" altLang="zh-CN" sz="1600" dirty="0" err="1">
                <a:solidFill>
                  <a:srgbClr val="6A3E3E"/>
                </a:solidFill>
                <a:latin typeface="Calibri" panose="020F0502020204030204" pitchFamily="34" charset="0"/>
              </a:rPr>
              <a:t>exc</a:t>
            </a:r>
            <a:r>
              <a:rPr lang="en-US" altLang="zh-CN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.printStackTrace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91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B51AA-F90D-4EA3-8F21-00CDD799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Collection&lt;T&gt; Family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F9A04-525C-4784-9BB1-1BBFE2E2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generic interface, </a:t>
            </a:r>
            <a:r>
              <a:rPr lang="en-US" altLang="zh-CN" b="1" dirty="0"/>
              <a:t>Collection&lt;T&gt;</a:t>
            </a:r>
            <a:r>
              <a:rPr lang="en-US" altLang="zh-CN" dirty="0"/>
              <a:t>, has been extended or implemented by plenty of interfaces and classes, which are used for specific type of collections.</a:t>
            </a:r>
          </a:p>
          <a:p>
            <a:r>
              <a:rPr lang="en-US" altLang="zh-CN" dirty="0"/>
              <a:t>The most widely used sub-interfaces are: List&lt;T&gt; and Set&lt;T&gt;.</a:t>
            </a:r>
          </a:p>
          <a:p>
            <a:r>
              <a:rPr lang="en-US" altLang="zh-CN" dirty="0"/>
              <a:t>Besides, two other interfaces: Iterator&lt;T&gt; and Map&lt;K,V&gt; amplified the usage of collections.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46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ED3C48-395E-4161-BC42-B116E1BC8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70" y="255758"/>
            <a:ext cx="6361100" cy="574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9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BFA88-B9DE-4FC0-9E16-D6D743C4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List&lt;T&gt; Interface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15C8A-7566-460F-A325-A256D01B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dirty="0"/>
              <a:t>List&lt;T&gt;</a:t>
            </a:r>
            <a:r>
              <a:rPr lang="en-US" altLang="zh-CN" dirty="0"/>
              <a:t> interface is used to declare a list. A </a:t>
            </a:r>
            <a:r>
              <a:rPr lang="en-US" altLang="zh-CN" i="1" dirty="0"/>
              <a:t>list</a:t>
            </a:r>
            <a:r>
              <a:rPr lang="en-US" altLang="zh-CN" dirty="0"/>
              <a:t> is a group of elements with specific type, </a:t>
            </a:r>
            <a:r>
              <a:rPr lang="en-US" altLang="zh-CN" b="1" dirty="0"/>
              <a:t>T</a:t>
            </a:r>
            <a:r>
              <a:rPr lang="en-US" altLang="zh-CN" dirty="0"/>
              <a:t>. You should pay attention that duplicate elements are allowed in a </a:t>
            </a:r>
            <a:r>
              <a:rPr lang="en-US" altLang="zh-CN" i="1" dirty="0"/>
              <a:t>list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</a:t>
            </a:r>
            <a:r>
              <a:rPr lang="en-US" altLang="zh-CN" b="1" dirty="0"/>
              <a:t>List&lt;T&gt;</a:t>
            </a:r>
            <a:r>
              <a:rPr lang="en-US" altLang="zh-CN" dirty="0"/>
              <a:t> interface is implemented by several classes, with two are the most useful: </a:t>
            </a:r>
            <a:r>
              <a:rPr lang="en-US" altLang="zh-CN" b="1" dirty="0" err="1"/>
              <a:t>ArrayList</a:t>
            </a:r>
            <a:r>
              <a:rPr lang="en-US" altLang="zh-CN" b="1" dirty="0"/>
              <a:t>&lt;T&gt;</a:t>
            </a:r>
            <a:r>
              <a:rPr lang="en-US" altLang="zh-CN" dirty="0"/>
              <a:t> and </a:t>
            </a:r>
            <a:r>
              <a:rPr lang="en-US" altLang="zh-CN" b="1" dirty="0"/>
              <a:t>LinkedList&lt;T&gt;</a:t>
            </a:r>
            <a:r>
              <a:rPr lang="en-US" altLang="zh-CN" dirty="0"/>
              <a:t>. Slightly difference appears between them, just for the performance in typical conditions.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15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271E1-555C-4AAE-9081-9FAA0073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Initiate an </a:t>
            </a:r>
            <a:r>
              <a:rPr lang="en-US" altLang="zh-CN" b="1" dirty="0" err="1"/>
              <a:t>ArrayList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3FCEA0-9BF9-43A1-AA77-C6055B5AE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simple approach to initiate an </a:t>
            </a:r>
            <a:r>
              <a:rPr lang="en-US" altLang="zh-CN" b="1" dirty="0" err="1"/>
              <a:t>ArrayList</a:t>
            </a:r>
            <a:r>
              <a:rPr lang="en-US" altLang="zh-CN" dirty="0"/>
              <a:t> Object is to specify the type parameter and then simply use the </a:t>
            </a:r>
            <a:r>
              <a:rPr lang="en-US" altLang="zh-CN" b="1" dirty="0"/>
              <a:t>new</a:t>
            </a:r>
            <a:r>
              <a:rPr lang="en-US" altLang="zh-CN" dirty="0"/>
              <a:t> to call the default constructor. For example:</a:t>
            </a:r>
          </a:p>
          <a:p>
            <a:pPr lvl="1"/>
            <a:r>
              <a:rPr lang="en-US" altLang="zh-CN" dirty="0" err="1"/>
              <a:t>ArrayList</a:t>
            </a:r>
            <a:r>
              <a:rPr lang="en-US" altLang="zh-CN" dirty="0"/>
              <a:t>&lt;Integer&gt; </a:t>
            </a:r>
            <a:r>
              <a:rPr lang="en-US" altLang="zh-CN" dirty="0" err="1"/>
              <a:t>iList</a:t>
            </a:r>
            <a:r>
              <a:rPr lang="en-US" altLang="zh-CN" dirty="0"/>
              <a:t> = new </a:t>
            </a:r>
            <a:r>
              <a:rPr lang="en-US" altLang="zh-CN" dirty="0" err="1"/>
              <a:t>ArrayList</a:t>
            </a:r>
            <a:r>
              <a:rPr lang="en-US" altLang="zh-CN" dirty="0"/>
              <a:t>&lt;Integer&gt;();</a:t>
            </a:r>
          </a:p>
          <a:p>
            <a:r>
              <a:rPr lang="en-US" altLang="zh-CN" dirty="0"/>
              <a:t>You can also use the diamond operator for short:</a:t>
            </a:r>
          </a:p>
          <a:p>
            <a:pPr lvl="1"/>
            <a:r>
              <a:rPr lang="en-US" altLang="zh-CN" dirty="0" err="1"/>
              <a:t>ArrayList</a:t>
            </a:r>
            <a:r>
              <a:rPr lang="en-US" altLang="zh-CN" dirty="0"/>
              <a:t>&lt;Integer&gt; </a:t>
            </a:r>
            <a:r>
              <a:rPr lang="en-US" altLang="zh-CN" dirty="0" err="1"/>
              <a:t>iList</a:t>
            </a:r>
            <a:r>
              <a:rPr lang="en-US" altLang="zh-CN" dirty="0"/>
              <a:t> = new </a:t>
            </a:r>
            <a:r>
              <a:rPr lang="en-US" altLang="zh-CN" dirty="0" err="1"/>
              <a:t>ArrayList</a:t>
            </a:r>
            <a:r>
              <a:rPr lang="en-US" altLang="zh-CN" dirty="0"/>
              <a:t>&lt;&gt;();</a:t>
            </a:r>
          </a:p>
          <a:p>
            <a:r>
              <a:rPr lang="en-US" altLang="zh-CN" dirty="0"/>
              <a:t>If you have already defined an </a:t>
            </a:r>
            <a:r>
              <a:rPr lang="en-US" altLang="zh-CN" dirty="0" err="1"/>
              <a:t>ArrayList</a:t>
            </a:r>
            <a:r>
              <a:rPr lang="en-US" altLang="zh-CN" dirty="0"/>
              <a:t> object, you can create a copy of it:</a:t>
            </a:r>
          </a:p>
          <a:p>
            <a:pPr lvl="1"/>
            <a:r>
              <a:rPr lang="en-US" altLang="zh-CN" dirty="0" err="1"/>
              <a:t>ArrayList</a:t>
            </a:r>
            <a:r>
              <a:rPr lang="en-US" altLang="zh-CN" dirty="0"/>
              <a:t>&lt;Integer&gt; </a:t>
            </a:r>
            <a:r>
              <a:rPr lang="en-US" altLang="zh-CN" dirty="0" err="1"/>
              <a:t>iListCopy</a:t>
            </a:r>
            <a:r>
              <a:rPr lang="en-US" altLang="zh-CN" dirty="0"/>
              <a:t> = new </a:t>
            </a:r>
            <a:r>
              <a:rPr lang="en-US" altLang="zh-CN" dirty="0" err="1"/>
              <a:t>ArrayList</a:t>
            </a:r>
            <a:r>
              <a:rPr lang="en-US" altLang="zh-CN" dirty="0"/>
              <a:t>&lt;&gt;(</a:t>
            </a:r>
            <a:r>
              <a:rPr lang="en-US" altLang="zh-CN" dirty="0" err="1"/>
              <a:t>iList</a:t>
            </a:r>
            <a:r>
              <a:rPr lang="en-US" altLang="zh-CN" dirty="0"/>
              <a:t>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44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A5F86-2147-4423-AE0C-961877C4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003" y="220980"/>
            <a:ext cx="6629400" cy="685800"/>
          </a:xfrm>
        </p:spPr>
        <p:txBody>
          <a:bodyPr/>
          <a:lstStyle/>
          <a:p>
            <a:r>
              <a:rPr lang="en-US" altLang="zh-CN" b="1" dirty="0"/>
              <a:t>Methods Defined in List&lt;T&gt;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5417E-A3FB-477A-981E-B46341804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06780"/>
            <a:ext cx="7772400" cy="570914"/>
          </a:xfrm>
        </p:spPr>
        <p:txBody>
          <a:bodyPr/>
          <a:lstStyle/>
          <a:p>
            <a:r>
              <a:rPr lang="en-US" altLang="zh-CN" dirty="0"/>
              <a:t>They are suitable for both </a:t>
            </a:r>
            <a:r>
              <a:rPr lang="en-US" altLang="zh-CN" b="1" dirty="0" err="1"/>
              <a:t>ArrayList</a:t>
            </a:r>
            <a:r>
              <a:rPr lang="en-US" altLang="zh-CN" dirty="0"/>
              <a:t> and </a:t>
            </a:r>
            <a:r>
              <a:rPr lang="en-US" altLang="zh-CN" b="1" dirty="0"/>
              <a:t>LinkedList</a:t>
            </a:r>
            <a:r>
              <a:rPr lang="en-US" altLang="zh-CN" dirty="0"/>
              <a:t>.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4011F74-C2D0-417B-8C0A-7D8745ACD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998938"/>
              </p:ext>
            </p:extLst>
          </p:nvPr>
        </p:nvGraphicFramePr>
        <p:xfrm>
          <a:off x="211015" y="1477694"/>
          <a:ext cx="8932985" cy="505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0314">
                  <a:extLst>
                    <a:ext uri="{9D8B030D-6E8A-4147-A177-3AD203B41FA5}">
                      <a16:colId xmlns:a16="http://schemas.microsoft.com/office/drawing/2014/main" val="746750453"/>
                    </a:ext>
                  </a:extLst>
                </a:gridCol>
                <a:gridCol w="5542671">
                  <a:extLst>
                    <a:ext uri="{9D8B030D-6E8A-4147-A177-3AD203B41FA5}">
                      <a16:colId xmlns:a16="http://schemas.microsoft.com/office/drawing/2014/main" val="1770562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Method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Description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68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add(T element)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Add an element to the list.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09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add(int index, T element)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Add an element to the position </a:t>
                      </a:r>
                      <a:r>
                        <a:rPr lang="en-US" altLang="zh-CN" sz="2000" i="1" dirty="0"/>
                        <a:t>index</a:t>
                      </a:r>
                      <a:r>
                        <a:rPr lang="en-US" altLang="zh-CN" sz="2000" dirty="0"/>
                        <a:t>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87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clear()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Delete all the elements in the list.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68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remove(int index)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Delete an element on the position </a:t>
                      </a:r>
                      <a:r>
                        <a:rPr lang="en-US" altLang="zh-CN" sz="2000" i="1" dirty="0"/>
                        <a:t>index</a:t>
                      </a:r>
                      <a:r>
                        <a:rPr lang="en-US" altLang="zh-CN" sz="2000" dirty="0"/>
                        <a:t>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23837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get(int index)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Get an element of type T on the position </a:t>
                      </a:r>
                      <a:r>
                        <a:rPr lang="en-US" altLang="zh-CN" sz="2000" i="1" dirty="0"/>
                        <a:t>index</a:t>
                      </a:r>
                      <a:r>
                        <a:rPr lang="en-US" altLang="zh-CN" sz="2000" dirty="0"/>
                        <a:t>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68823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indexOf</a:t>
                      </a:r>
                      <a:r>
                        <a:rPr lang="en-US" altLang="zh-CN" sz="2000" dirty="0"/>
                        <a:t>(T element)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Return the position of an element, -1 for not found.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4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contains(Object o)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Return true if </a:t>
                      </a:r>
                      <a:r>
                        <a:rPr lang="en-US" altLang="zh-CN" sz="2000" i="1" dirty="0"/>
                        <a:t>o</a:t>
                      </a:r>
                      <a:r>
                        <a:rPr lang="en-US" altLang="zh-CN" sz="2000" dirty="0"/>
                        <a:t> is in the List.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33850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size()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Return the size of the List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9240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equals(Object o)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Return true if the List equals to </a:t>
                      </a:r>
                      <a:r>
                        <a:rPr lang="en-US" altLang="zh-CN" sz="2000" i="1" dirty="0"/>
                        <a:t>o</a:t>
                      </a:r>
                      <a:r>
                        <a:rPr lang="en-US" altLang="zh-CN" sz="2000" dirty="0"/>
                        <a:t>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2567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subList</a:t>
                      </a:r>
                      <a:r>
                        <a:rPr lang="en-US" altLang="zh-CN" sz="2000" dirty="0"/>
                        <a:t>(int </a:t>
                      </a:r>
                      <a:r>
                        <a:rPr lang="en-US" altLang="zh-CN" sz="2000" dirty="0" err="1"/>
                        <a:t>fromIndex</a:t>
                      </a:r>
                      <a:r>
                        <a:rPr lang="en-US" altLang="zh-CN" sz="2000" dirty="0"/>
                        <a:t>, int </a:t>
                      </a:r>
                      <a:r>
                        <a:rPr lang="en-US" altLang="zh-CN" sz="2000" dirty="0" err="1"/>
                        <a:t>toIndex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Return a sub-list from the position </a:t>
                      </a:r>
                      <a:r>
                        <a:rPr lang="en-US" altLang="zh-CN" sz="2000" i="1" dirty="0" err="1"/>
                        <a:t>fromIndex</a:t>
                      </a:r>
                      <a:r>
                        <a:rPr lang="en-US" altLang="zh-CN" sz="2000" dirty="0"/>
                        <a:t> to the position </a:t>
                      </a:r>
                      <a:r>
                        <a:rPr lang="en-US" altLang="zh-CN" sz="2000" i="1" dirty="0" err="1"/>
                        <a:t>toIndex</a:t>
                      </a:r>
                      <a:r>
                        <a:rPr lang="en-US" altLang="zh-CN" sz="2000" dirty="0"/>
                        <a:t> (not included).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47467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iterator()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Return an </a:t>
                      </a:r>
                      <a:r>
                        <a:rPr lang="en-US" altLang="zh-CN" sz="2000" b="1" dirty="0"/>
                        <a:t>Iterator&lt;T&gt;</a:t>
                      </a:r>
                      <a:r>
                        <a:rPr lang="en-US" altLang="zh-CN" sz="2000" dirty="0"/>
                        <a:t> object of the list.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597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26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2BE10-4D8C-4664-BE0D-1C4A8E4E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Index of a List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9F49D-C4A6-449C-933F-672033963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index of a list is the same as that of an array, which is starting from 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010853"/>
      </p:ext>
    </p:extLst>
  </p:cSld>
  <p:clrMapOvr>
    <a:masterClrMapping/>
  </p:clrMapOvr>
</p:sld>
</file>

<file path=ppt/theme/theme1.xml><?xml version="1.0" encoding="utf-8"?>
<a:theme xmlns:a="http://schemas.openxmlformats.org/drawingml/2006/main" name="Java程序设计实用教程(第2版)_第1章_初识Java">
  <a:themeElements>
    <a:clrScheme name="自定义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262699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Java程序设计实用教程(第2版)_第1章_初识Java</Template>
  <TotalTime>20353</TotalTime>
  <Words>3881</Words>
  <Application>Microsoft Office PowerPoint</Application>
  <PresentationFormat>全屏显示(4:3)</PresentationFormat>
  <Paragraphs>421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等线</vt:lpstr>
      <vt:lpstr>黑体</vt:lpstr>
      <vt:lpstr>宋体</vt:lpstr>
      <vt:lpstr>Calibri</vt:lpstr>
      <vt:lpstr>Times New Roman</vt:lpstr>
      <vt:lpstr>Wingdings</vt:lpstr>
      <vt:lpstr>Java程序设计实用教程(第2版)_第1章_初识Java</vt:lpstr>
      <vt:lpstr>Extra 2</vt:lpstr>
      <vt:lpstr>Key Skills &amp; Concepts</vt:lpstr>
      <vt:lpstr>Collection Fundamentals</vt:lpstr>
      <vt:lpstr>The Collection&lt;T&gt; Family</vt:lpstr>
      <vt:lpstr>PowerPoint 演示文稿</vt:lpstr>
      <vt:lpstr>The List&lt;T&gt; Interface</vt:lpstr>
      <vt:lpstr>Initiate an ArrayList</vt:lpstr>
      <vt:lpstr>Methods Defined in List&lt;T&gt;</vt:lpstr>
      <vt:lpstr>The Index of a List</vt:lpstr>
      <vt:lpstr>PowerPoint 演示文稿</vt:lpstr>
      <vt:lpstr>Methods Newly Declared in LinkedList</vt:lpstr>
      <vt:lpstr>Traverse a List</vt:lpstr>
      <vt:lpstr>PowerPoint 演示文稿</vt:lpstr>
      <vt:lpstr>Usage of Iterator（迭代器）</vt:lpstr>
      <vt:lpstr>Convert an Array to a List</vt:lpstr>
      <vt:lpstr>PowerPoint 演示文稿</vt:lpstr>
      <vt:lpstr>The Collections Class</vt:lpstr>
      <vt:lpstr>PowerPoint 演示文稿</vt:lpstr>
      <vt:lpstr>The Comparable&lt;T&gt; Interface</vt:lpstr>
      <vt:lpstr>A Case Study for Comparable&lt;T&gt;</vt:lpstr>
      <vt:lpstr>PowerPoint 演示文稿</vt:lpstr>
      <vt:lpstr>Overriding the compareTo() Method</vt:lpstr>
      <vt:lpstr>Overriding the compareTo() Method</vt:lpstr>
      <vt:lpstr>Usage of the Comparable Objects with the List</vt:lpstr>
      <vt:lpstr>Question</vt:lpstr>
      <vt:lpstr>The Set&lt;T&gt; Interface</vt:lpstr>
      <vt:lpstr>Methods in Set&lt;T&gt;</vt:lpstr>
      <vt:lpstr>The HashSet&lt;T&gt; Class</vt:lpstr>
      <vt:lpstr>HashSet Demo</vt:lpstr>
      <vt:lpstr>The TreeSet&lt;T&gt; Class</vt:lpstr>
      <vt:lpstr>TreeSet Demo</vt:lpstr>
      <vt:lpstr>The Map&lt;K,V&gt; Interface</vt:lpstr>
      <vt:lpstr>Methods in Map&lt;K,V&gt;</vt:lpstr>
      <vt:lpstr>The HashMap&lt;K,V&gt; Class</vt:lpstr>
      <vt:lpstr>HashMap Demo</vt:lpstr>
      <vt:lpstr>The TreeMap&lt;K,V&gt; Class</vt:lpstr>
      <vt:lpstr>TreeMap Demo</vt:lpstr>
      <vt:lpstr>A Case Study: Character Count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Java语言程序设计</dc:title>
  <dc:creator>李晔锋</dc:creator>
  <cp:lastModifiedBy>李 晔锋</cp:lastModifiedBy>
  <cp:revision>1065</cp:revision>
  <cp:lastPrinted>2018-10-13T14:10:49Z</cp:lastPrinted>
  <dcterms:created xsi:type="dcterms:W3CDTF">2017-02-14T11:17:31Z</dcterms:created>
  <dcterms:modified xsi:type="dcterms:W3CDTF">2018-11-28T06:11:50Z</dcterms:modified>
</cp:coreProperties>
</file>