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52" r:id="rId6"/>
    <p:sldId id="260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9" r:id="rId33"/>
    <p:sldId id="378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277F1-BC14-49DC-B917-DEE9F10F72E9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675ED-02E4-43DC-AD89-9CB495870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6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13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70438" y="2138289"/>
            <a:ext cx="7587762" cy="59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8D99DA-EFFE-418A-9E6D-033AABA7AF0C}"/>
              </a:ext>
            </a:extLst>
          </p:cNvPr>
          <p:cNvSpPr/>
          <p:nvPr/>
        </p:nvSpPr>
        <p:spPr>
          <a:xfrm>
            <a:off x="1364567" y="1166843"/>
            <a:ext cx="6569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TwoGen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&lt;T, V&gt;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ob1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V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ob2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pl-PL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TwoGen(T </a:t>
            </a:r>
            <a:r>
              <a:rPr lang="pl-PL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o1</a:t>
            </a:r>
            <a:r>
              <a:rPr lang="pl-PL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V </a:t>
            </a:r>
            <a:r>
              <a:rPr lang="pl-PL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o2</a:t>
            </a:r>
            <a:r>
              <a:rPr lang="pl-PL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ob1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ob2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 getOb1()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ob1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V getOb2()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ob2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showTypes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"Type of T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ob1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.getClass().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"Type of V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ob2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.getClass().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1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0E1EE0-8C8B-4732-AD5B-FFBD03F62BDD}"/>
              </a:ext>
            </a:extLst>
          </p:cNvPr>
          <p:cNvSpPr/>
          <p:nvPr/>
        </p:nvSpPr>
        <p:spPr>
          <a:xfrm>
            <a:off x="218049" y="1045591"/>
            <a:ext cx="83351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SimpGen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TwoGen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Integer,String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tgObj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TwoGen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Integer,String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&gt;(88,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"Generics"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tgObj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.showTypes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tgObj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.getOb1();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tgObj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.getOb2();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BBF4C-A469-4449-9247-4055E740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74" y="4518866"/>
            <a:ext cx="2899695" cy="11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7F465-4101-4D6F-BAF5-488D97A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Bounded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B953A-1BA4-4EA4-AB98-F34BCE8A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specifying a type parameter, you can create an upper bound that declares the superclass from which all type arguments must be derived. This is accomplished through the use of an </a:t>
            </a:r>
            <a:r>
              <a:rPr lang="en-US" altLang="zh-CN" b="1" dirty="0"/>
              <a:t>extends </a:t>
            </a:r>
            <a:r>
              <a:rPr lang="en-US" altLang="zh-CN" dirty="0"/>
              <a:t>clause when specifying the type parameter, as shown here: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i="1" dirty="0"/>
              <a:t>T </a:t>
            </a:r>
            <a:r>
              <a:rPr lang="en-US" altLang="zh-CN" dirty="0"/>
              <a:t>extends </a:t>
            </a:r>
            <a:r>
              <a:rPr lang="en-US" altLang="zh-CN" i="1" dirty="0"/>
              <a:t>superclass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This specifies that </a:t>
            </a:r>
            <a:r>
              <a:rPr lang="en-US" altLang="zh-CN" i="1" dirty="0"/>
              <a:t>T </a:t>
            </a:r>
            <a:r>
              <a:rPr lang="en-US" altLang="zh-CN" dirty="0"/>
              <a:t>can be replaced only by </a:t>
            </a:r>
            <a:r>
              <a:rPr lang="en-US" altLang="zh-CN" i="1" dirty="0"/>
              <a:t>superclass</a:t>
            </a:r>
            <a:r>
              <a:rPr lang="en-US" altLang="zh-CN" dirty="0"/>
              <a:t>, or subclasses of </a:t>
            </a:r>
            <a:r>
              <a:rPr lang="en-US" altLang="zh-CN" i="1" dirty="0"/>
              <a:t>superclass</a:t>
            </a:r>
            <a:r>
              <a:rPr lang="en-US" altLang="zh-CN" dirty="0"/>
              <a:t>. Thus, </a:t>
            </a:r>
            <a:r>
              <a:rPr lang="en-US" altLang="zh-CN" i="1" dirty="0"/>
              <a:t>superclass </a:t>
            </a:r>
            <a:r>
              <a:rPr lang="en-US" altLang="zh-CN" dirty="0"/>
              <a:t>defines an inclusive, upper limit, and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is able to call the methods defined in </a:t>
            </a:r>
            <a:r>
              <a:rPr lang="en-US" altLang="zh-CN" i="1" dirty="0">
                <a:solidFill>
                  <a:srgbClr val="FF0000"/>
                </a:solidFill>
              </a:rPr>
              <a:t>superclass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45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E745C7-46FE-4C02-BFAA-ABCE9866CDA2}"/>
              </a:ext>
            </a:extLst>
          </p:cNvPr>
          <p:cNvSpPr/>
          <p:nvPr/>
        </p:nvSpPr>
        <p:spPr>
          <a:xfrm>
            <a:off x="1456006" y="539154"/>
            <a:ext cx="50714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&lt;T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Number&gt;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num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reciprocal()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1 /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.doubleValue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fraction()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.doubleValue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-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.intValue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43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2FA5DA-8956-445E-91FB-79E881C8302E}"/>
              </a:ext>
            </a:extLst>
          </p:cNvPr>
          <p:cNvSpPr/>
          <p:nvPr/>
        </p:nvSpPr>
        <p:spPr>
          <a:xfrm>
            <a:off x="583808" y="956053"/>
            <a:ext cx="76035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BoundsDemo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&lt;Integer&gt;(5);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"Reciprocal of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.reciprocal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"Fraction component of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.fraction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&lt;Double&gt;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&lt;Double&gt;(5.25);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"Reciprocal of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dOb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.reciprocal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"Fraction component of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dOb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.fraction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BD361-BA51-43BC-A81B-819736C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Wildcard</a:t>
            </a:r>
            <a:r>
              <a:rPr lang="zh-CN" altLang="en-US" b="1" dirty="0"/>
              <a:t>（通配符）</a:t>
            </a:r>
            <a:r>
              <a:rPr lang="en-US" altLang="zh-CN" b="1" dirty="0"/>
              <a:t> Arguments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A6526-9647-48F1-A88F-8F221E6E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441917"/>
          </a:xfrm>
        </p:spPr>
        <p:txBody>
          <a:bodyPr/>
          <a:lstStyle/>
          <a:p>
            <a:r>
              <a:rPr lang="en-US" altLang="zh-CN" dirty="0"/>
              <a:t>Background: Consider the following requirement:</a:t>
            </a:r>
          </a:p>
          <a:p>
            <a:pPr lvl="1"/>
            <a:r>
              <a:rPr lang="en-US" altLang="zh-CN" dirty="0" err="1"/>
              <a:t>NumericFns</a:t>
            </a:r>
            <a:r>
              <a:rPr lang="en-US" altLang="zh-CN" dirty="0"/>
              <a:t>&lt;Double&gt; </a:t>
            </a:r>
            <a:r>
              <a:rPr lang="en-US" altLang="zh-CN" dirty="0" err="1"/>
              <a:t>dOb</a:t>
            </a:r>
            <a:r>
              <a:rPr lang="en-US" altLang="zh-CN" dirty="0"/>
              <a:t> = new </a:t>
            </a:r>
            <a:r>
              <a:rPr lang="en-US" altLang="zh-CN" dirty="0" err="1"/>
              <a:t>NumericFns</a:t>
            </a:r>
            <a:r>
              <a:rPr lang="en-US" altLang="zh-CN" dirty="0"/>
              <a:t>&lt;Double&gt;(1.25);</a:t>
            </a:r>
          </a:p>
          <a:p>
            <a:pPr lvl="1"/>
            <a:r>
              <a:rPr lang="en-US" altLang="zh-CN" dirty="0" err="1"/>
              <a:t>NumericFns</a:t>
            </a:r>
            <a:r>
              <a:rPr lang="en-US" altLang="zh-CN" dirty="0"/>
              <a:t>&lt;Float&gt; </a:t>
            </a:r>
            <a:r>
              <a:rPr lang="en-US" altLang="zh-CN" dirty="0" err="1"/>
              <a:t>fOb</a:t>
            </a:r>
            <a:r>
              <a:rPr lang="en-US" altLang="zh-CN" dirty="0"/>
              <a:t> = new </a:t>
            </a:r>
            <a:r>
              <a:rPr lang="en-US" altLang="zh-CN" dirty="0" err="1"/>
              <a:t>NumericFns</a:t>
            </a:r>
            <a:r>
              <a:rPr lang="en-US" altLang="zh-CN" dirty="0"/>
              <a:t>&lt;Float&gt;(-1.25f);</a:t>
            </a:r>
          </a:p>
          <a:p>
            <a:r>
              <a:rPr lang="en-US" altLang="zh-CN" dirty="0"/>
              <a:t>You are asked to implement an </a:t>
            </a:r>
            <a:r>
              <a:rPr lang="en-US" altLang="zh-CN" b="1" dirty="0" err="1"/>
              <a:t>absEqual</a:t>
            </a:r>
            <a:r>
              <a:rPr lang="en-US" altLang="zh-CN" dirty="0"/>
              <a:t>() method, calling like </a:t>
            </a:r>
            <a:r>
              <a:rPr lang="en-US" altLang="zh-CN" dirty="0" err="1"/>
              <a:t>dOb.absEqual</a:t>
            </a:r>
            <a:r>
              <a:rPr lang="en-US" altLang="zh-CN" dirty="0"/>
              <a:t>(</a:t>
            </a:r>
            <a:r>
              <a:rPr lang="en-US" altLang="zh-CN" dirty="0" err="1"/>
              <a:t>fOb</a:t>
            </a:r>
            <a:r>
              <a:rPr lang="en-US" altLang="zh-CN" dirty="0"/>
              <a:t>), and returning a </a:t>
            </a:r>
            <a:r>
              <a:rPr lang="en-US" altLang="zh-CN" b="1" dirty="0" err="1"/>
              <a:t>boolean</a:t>
            </a:r>
            <a:r>
              <a:rPr lang="en-US" altLang="zh-CN" dirty="0"/>
              <a:t> value. You may probably do it like this: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39F8FA-0EA7-4AF5-AF96-55E23119B256}"/>
              </a:ext>
            </a:extLst>
          </p:cNvPr>
          <p:cNvSpPr/>
          <p:nvPr/>
        </p:nvSpPr>
        <p:spPr>
          <a:xfrm>
            <a:off x="533399" y="4720441"/>
            <a:ext cx="8005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absEqual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&lt;T&gt;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another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Math.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abs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.doubleValue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==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Math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.abs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another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.doubleValue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else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8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A4E66-9ABA-44A3-A8E2-DDBAEDEC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Wildcard Arguments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AC5BC-BE15-43B4-B1A8-1C29965C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316502"/>
          </a:xfrm>
        </p:spPr>
        <p:txBody>
          <a:bodyPr/>
          <a:lstStyle/>
          <a:p>
            <a:r>
              <a:rPr lang="en-US" altLang="zh-CN" dirty="0"/>
              <a:t>However, an compile error will occur in </a:t>
            </a:r>
            <a:r>
              <a:rPr lang="en-US" altLang="zh-CN" b="1" dirty="0"/>
              <a:t>main</a:t>
            </a:r>
            <a:r>
              <a:rPr lang="en-US" altLang="zh-CN" dirty="0"/>
              <a:t>, indicating that the arguments must be compatible when doing </a:t>
            </a:r>
            <a:r>
              <a:rPr lang="en-US" altLang="zh-CN" b="1" dirty="0" err="1"/>
              <a:t>absEqual</a:t>
            </a:r>
            <a:r>
              <a:rPr lang="en-US" altLang="zh-CN" dirty="0"/>
              <a:t>().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76CAC-33F9-476C-A60F-A97F13B8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19" y="3429000"/>
            <a:ext cx="4904762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9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533D-7DE2-46EB-810F-D02752FF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Wildcard Arguments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FD730-D108-49C7-BF3D-9A1F7A09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021080"/>
          </a:xfrm>
        </p:spPr>
        <p:txBody>
          <a:bodyPr/>
          <a:lstStyle/>
          <a:p>
            <a:r>
              <a:rPr lang="en-US" altLang="zh-CN" dirty="0"/>
              <a:t>The solution is very simple, just change the definition of </a:t>
            </a:r>
            <a:r>
              <a:rPr lang="en-US" altLang="zh-CN" dirty="0" err="1"/>
              <a:t>absEqual</a:t>
            </a:r>
            <a:r>
              <a:rPr lang="en-US" altLang="zh-CN" dirty="0"/>
              <a:t>() slightly using the wildcard(?).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78B1B1-1FA2-403F-809F-4DCD428D89A8}"/>
              </a:ext>
            </a:extLst>
          </p:cNvPr>
          <p:cNvSpPr/>
          <p:nvPr/>
        </p:nvSpPr>
        <p:spPr>
          <a:xfrm>
            <a:off x="569155" y="3054758"/>
            <a:ext cx="8005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absEqual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?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another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Math.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abs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.doubleValue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==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Math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.abs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another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num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.doubleValue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else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760D733-3193-4A1D-9B72-70B64A8091F2}"/>
              </a:ext>
            </a:extLst>
          </p:cNvPr>
          <p:cNvSpPr txBox="1">
            <a:spLocks/>
          </p:cNvSpPr>
          <p:nvPr/>
        </p:nvSpPr>
        <p:spPr bwMode="auto">
          <a:xfrm>
            <a:off x="263769" y="4937762"/>
            <a:ext cx="7772400" cy="102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Here, </a:t>
            </a:r>
            <a:r>
              <a:rPr lang="en-US" altLang="zh-CN" b="1" dirty="0" err="1"/>
              <a:t>NumericFns</a:t>
            </a:r>
            <a:r>
              <a:rPr lang="en-US" altLang="zh-CN" b="1" dirty="0"/>
              <a:t>&lt;?&gt; </a:t>
            </a:r>
            <a:r>
              <a:rPr lang="en-US" altLang="zh-CN" dirty="0"/>
              <a:t>matches any type of </a:t>
            </a:r>
            <a:r>
              <a:rPr lang="en-US" altLang="zh-CN" b="1" dirty="0" err="1"/>
              <a:t>NumericFns</a:t>
            </a:r>
            <a:r>
              <a:rPr lang="en-US" altLang="zh-CN" b="1" dirty="0"/>
              <a:t> </a:t>
            </a:r>
            <a:r>
              <a:rPr lang="en-US" altLang="zh-CN" dirty="0"/>
              <a:t>object, allowing any two </a:t>
            </a:r>
            <a:r>
              <a:rPr lang="en-US" altLang="zh-CN" b="1" dirty="0" err="1"/>
              <a:t>NumericFns</a:t>
            </a:r>
            <a:r>
              <a:rPr lang="en-US" altLang="zh-CN" b="1" dirty="0"/>
              <a:t> </a:t>
            </a:r>
            <a:r>
              <a:rPr lang="en-US" altLang="zh-CN" dirty="0"/>
              <a:t>objects to have their absolute values compared.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684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72DE06-D86D-45FA-9B71-512354E6D3FF}"/>
              </a:ext>
            </a:extLst>
          </p:cNvPr>
          <p:cNvSpPr/>
          <p:nvPr/>
        </p:nvSpPr>
        <p:spPr>
          <a:xfrm>
            <a:off x="309490" y="751344"/>
            <a:ext cx="651685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WildCardDemo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&lt;Integer&gt;(6);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&lt;Double&gt;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&lt;Double&gt;(-6.0);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&lt;Long&gt;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lOb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NumericFns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&lt;Long&gt;(5L);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"Testing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and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dOb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.absEqual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"Absolute values are equal."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"Absolute values differ."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"Testing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and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lOb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.absEqual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lOb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"Absolute values are equal."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"Absolute values differ."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9E074-00C8-4424-A21B-379957D0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08" y="3429000"/>
            <a:ext cx="2985302" cy="15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37938-3D85-4668-A587-797A71EE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7677"/>
            <a:ext cx="6629400" cy="685800"/>
          </a:xfrm>
        </p:spPr>
        <p:txBody>
          <a:bodyPr/>
          <a:lstStyle/>
          <a:p>
            <a:r>
              <a:rPr lang="en-US" altLang="zh-CN" b="1" dirty="0"/>
              <a:t>Bounded Wildcards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19C15-6DBD-4E26-9DFC-F621E6BEDC9B}"/>
              </a:ext>
            </a:extLst>
          </p:cNvPr>
          <p:cNvSpPr/>
          <p:nvPr/>
        </p:nvSpPr>
        <p:spPr>
          <a:xfrm>
            <a:off x="685800" y="1447800"/>
            <a:ext cx="121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 {}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AA4B0-7DC4-4975-BFE5-366DACEA6E05}"/>
              </a:ext>
            </a:extLst>
          </p:cNvPr>
          <p:cNvSpPr/>
          <p:nvPr/>
        </p:nvSpPr>
        <p:spPr>
          <a:xfrm>
            <a:off x="685800" y="1817132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 {}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FE1556-20BC-4FF9-9169-9CD2E701ED1B}"/>
              </a:ext>
            </a:extLst>
          </p:cNvPr>
          <p:cNvSpPr/>
          <p:nvPr/>
        </p:nvSpPr>
        <p:spPr>
          <a:xfrm>
            <a:off x="685800" y="2186464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 {}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9FD916-9386-465F-A85D-F85E48F45CD6}"/>
              </a:ext>
            </a:extLst>
          </p:cNvPr>
          <p:cNvSpPr/>
          <p:nvPr/>
        </p:nvSpPr>
        <p:spPr>
          <a:xfrm>
            <a:off x="685800" y="2570477"/>
            <a:ext cx="121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D {}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95C21E-3D48-4B85-B395-60D5E3CB5510}"/>
              </a:ext>
            </a:extLst>
          </p:cNvPr>
          <p:cNvSpPr/>
          <p:nvPr/>
        </p:nvSpPr>
        <p:spPr>
          <a:xfrm>
            <a:off x="685800" y="3213019"/>
            <a:ext cx="1860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Gen&lt;T&gt;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Gen(T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51061F-7BD4-4C77-9962-8C29964230EE}"/>
              </a:ext>
            </a:extLst>
          </p:cNvPr>
          <p:cNvSpPr/>
          <p:nvPr/>
        </p:nvSpPr>
        <p:spPr>
          <a:xfrm>
            <a:off x="3341076" y="1225689"/>
            <a:ext cx="54934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UseBoundedWildCard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test(Gen&lt;?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A&gt;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A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B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C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D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D();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Gen&lt;A&gt;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Gen&lt;A&gt;(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Gen&lt;B&gt; </a:t>
            </a:r>
            <a:r>
              <a:rPr lang="de-D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w2</a:t>
            </a:r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de-D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Gen&lt;B&gt;(</a:t>
            </a:r>
            <a:r>
              <a:rPr lang="de-D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Gen&lt;C&gt; </a:t>
            </a:r>
            <a:r>
              <a:rPr lang="de-D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w3</a:t>
            </a:r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de-D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Gen&lt;C&gt;(</a:t>
            </a:r>
            <a:r>
              <a:rPr lang="de-D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Gen&lt;D&gt; </a:t>
            </a:r>
            <a:r>
              <a:rPr lang="de-D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w4</a:t>
            </a:r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de-D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Gen&lt;D&gt;(</a:t>
            </a:r>
            <a:r>
              <a:rPr lang="de-D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    test(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    test(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w2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    test(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w3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//test(w4);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5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246" y="1097279"/>
            <a:ext cx="8216705" cy="5634442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Understand the benefits of generics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Create a generic class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Apply bounded type parameters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Use wildcard arguments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Apply bounded wildcards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Create a generic method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Create a generic constructor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Create a generic interface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Utilize raw types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Apply type inference with the diamond operator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Understand erasure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Avoid ambiguity errors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dirty="0"/>
              <a:t>Know generics restrictions</a:t>
            </a:r>
            <a:br>
              <a:rPr lang="en-US" altLang="zh-CN" sz="2800" dirty="0"/>
            </a:br>
            <a:endParaRPr lang="zh-CN" altLang="en-US" sz="2800" dirty="0"/>
          </a:p>
          <a:p>
            <a:pPr indent="-360000">
              <a:buFont typeface="Wingdings" panose="05000000000000000000" pitchFamily="2" charset="2"/>
              <a:buChar char="u"/>
            </a:pPr>
            <a:endParaRPr lang="en-US" altLang="zh-CN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946244" y="126279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0EBB5-5A5A-4FE4-BA60-3C1C9782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Bounded Wildcards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2F49E-46B9-4AF4-9B1D-2CAEDA7F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077351"/>
          </a:xfrm>
        </p:spPr>
        <p:txBody>
          <a:bodyPr/>
          <a:lstStyle/>
          <a:p>
            <a:r>
              <a:rPr lang="en-US" altLang="zh-CN" dirty="0"/>
              <a:t>The following parameter in the method test has used the bounded wildcard.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04F1DA-1C41-4F54-A9D5-55D67FC5D403}"/>
              </a:ext>
            </a:extLst>
          </p:cNvPr>
          <p:cNvSpPr/>
          <p:nvPr/>
        </p:nvSpPr>
        <p:spPr>
          <a:xfrm>
            <a:off x="1536139" y="3198167"/>
            <a:ext cx="492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test(Gen&lt;?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A&gt;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457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6EFD-7215-47BA-BA71-2EAD7DFA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65AA8-A927-4B05-933B-DFAC52F7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64" y="1562100"/>
            <a:ext cx="7772400" cy="685800"/>
          </a:xfrm>
        </p:spPr>
        <p:txBody>
          <a:bodyPr/>
          <a:lstStyle/>
          <a:p>
            <a:r>
              <a:rPr lang="en-US" altLang="zh-CN" dirty="0"/>
              <a:t>A very simple demo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C5C7E2-C55F-437B-B900-224D69B65C09}"/>
              </a:ext>
            </a:extLst>
          </p:cNvPr>
          <p:cNvSpPr/>
          <p:nvPr/>
        </p:nvSpPr>
        <p:spPr>
          <a:xfrm>
            <a:off x="1714500" y="2274863"/>
            <a:ext cx="5600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SimpleGenericMethodDemo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&lt;T&gt;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print(T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100;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{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你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'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好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’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    print(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i1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    print(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s2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print(</a:t>
            </a:r>
            <a:r>
              <a:rPr lang="en-US" altLang="zh-CN" i="1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18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FF61C-6314-40E3-8215-F977C9C6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0"/>
            <a:ext cx="6629400" cy="685800"/>
          </a:xfrm>
        </p:spPr>
        <p:txBody>
          <a:bodyPr/>
          <a:lstStyle/>
          <a:p>
            <a:r>
              <a:rPr lang="en-US" altLang="zh-CN" b="1" dirty="0"/>
              <a:t>A More Complicated Demo for Generic Methods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7F249-5FAE-4B93-A6D9-477FE0B2CCE2}"/>
              </a:ext>
            </a:extLst>
          </p:cNvPr>
          <p:cNvSpPr/>
          <p:nvPr/>
        </p:nvSpPr>
        <p:spPr>
          <a:xfrm>
            <a:off x="1195753" y="924951"/>
            <a:ext cx="67524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GenericMethodDemo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&lt;T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Comparable&lt;T&gt;, V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T&gt;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</a:p>
          <a:p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arrayEquals(T[] 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V[] 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!=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(!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].equals(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]))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{1,2,3,4,5};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{1,2,3,4,5,6};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{2,3,4,5,6,7};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Double </a:t>
            </a:r>
            <a:r>
              <a:rPr lang="en-US" altLang="zh-CN" u="sng" dirty="0">
                <a:solidFill>
                  <a:srgbClr val="6A3E3E"/>
                </a:solidFill>
                <a:latin typeface="Calibri" panose="020F0502020204030204" pitchFamily="34" charset="0"/>
              </a:rPr>
              <a:t>nums4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[] = {0.1,0.2,0.3,0.4,0.5};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arrayEquals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arrayEquals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arrayEquals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System.out.println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arrayEquals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(</a:t>
            </a:r>
            <a:r>
              <a:rPr lang="en-US" altLang="zh-CN" u="sng" dirty="0">
                <a:solidFill>
                  <a:srgbClr val="3F7F5F"/>
                </a:solidFill>
                <a:latin typeface="Calibri" panose="020F0502020204030204" pitchFamily="34" charset="0"/>
              </a:rPr>
              <a:t>nums,nums4));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2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FF81-5D65-47F1-AB75-DF6049BD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Methods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C3CD2F-BF1A-485C-9C27-60399C7544F4}"/>
              </a:ext>
            </a:extLst>
          </p:cNvPr>
          <p:cNvSpPr/>
          <p:nvPr/>
        </p:nvSpPr>
        <p:spPr>
          <a:xfrm>
            <a:off x="161778" y="1447800"/>
            <a:ext cx="8250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&lt;T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Comparable&lt;T&gt;, V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T&gt;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boolean 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arrayEquals(T[] 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V[] 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EBB62A-4C01-4B88-B2C5-458504D68A3F}"/>
              </a:ext>
            </a:extLst>
          </p:cNvPr>
          <p:cNvCxnSpPr>
            <a:cxnSpLocks/>
          </p:cNvCxnSpPr>
          <p:nvPr/>
        </p:nvCxnSpPr>
        <p:spPr bwMode="auto">
          <a:xfrm>
            <a:off x="372793" y="1817132"/>
            <a:ext cx="8651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3FC617-0713-4178-8781-273360B5639B}"/>
              </a:ext>
            </a:extLst>
          </p:cNvPr>
          <p:cNvCxnSpPr>
            <a:cxnSpLocks/>
          </p:cNvCxnSpPr>
          <p:nvPr/>
        </p:nvCxnSpPr>
        <p:spPr bwMode="auto">
          <a:xfrm>
            <a:off x="1523999" y="1817132"/>
            <a:ext cx="36951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EC2B49-C1D6-4AFA-80DB-C5E2B8A1C139}"/>
              </a:ext>
            </a:extLst>
          </p:cNvPr>
          <p:cNvCxnSpPr>
            <a:cxnSpLocks/>
          </p:cNvCxnSpPr>
          <p:nvPr/>
        </p:nvCxnSpPr>
        <p:spPr bwMode="auto">
          <a:xfrm>
            <a:off x="5392615" y="1817132"/>
            <a:ext cx="6142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A05349-6DBF-48AE-9EEA-D18D7F57BEFA}"/>
              </a:ext>
            </a:extLst>
          </p:cNvPr>
          <p:cNvCxnSpPr>
            <a:cxnSpLocks/>
          </p:cNvCxnSpPr>
          <p:nvPr/>
        </p:nvCxnSpPr>
        <p:spPr bwMode="auto">
          <a:xfrm flipV="1">
            <a:off x="6236676" y="1817132"/>
            <a:ext cx="937847" cy="14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3DF8AA-21ED-4C51-885F-4A6F6847C2B8}"/>
              </a:ext>
            </a:extLst>
          </p:cNvPr>
          <p:cNvCxnSpPr>
            <a:cxnSpLocks/>
          </p:cNvCxnSpPr>
          <p:nvPr/>
        </p:nvCxnSpPr>
        <p:spPr bwMode="auto">
          <a:xfrm>
            <a:off x="7329268" y="1831479"/>
            <a:ext cx="8651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5E5DD6C-1F7F-4C5A-A697-D5041BDB5FE0}"/>
              </a:ext>
            </a:extLst>
          </p:cNvPr>
          <p:cNvSpPr txBox="1"/>
          <p:nvPr/>
        </p:nvSpPr>
        <p:spPr>
          <a:xfrm>
            <a:off x="372793" y="1911420"/>
            <a:ext cx="8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072E51-5940-464D-888C-01A3417CD333}"/>
              </a:ext>
            </a:extLst>
          </p:cNvPr>
          <p:cNvSpPr txBox="1"/>
          <p:nvPr/>
        </p:nvSpPr>
        <p:spPr>
          <a:xfrm>
            <a:off x="3266634" y="1911420"/>
            <a:ext cx="8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9512DB-1F64-4A4F-A28C-F72BB1BB5F41}"/>
              </a:ext>
            </a:extLst>
          </p:cNvPr>
          <p:cNvSpPr txBox="1"/>
          <p:nvPr/>
        </p:nvSpPr>
        <p:spPr>
          <a:xfrm>
            <a:off x="5267178" y="1911420"/>
            <a:ext cx="8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(3)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145EE6-7A8A-496E-9995-170466F9527B}"/>
              </a:ext>
            </a:extLst>
          </p:cNvPr>
          <p:cNvSpPr txBox="1"/>
          <p:nvPr/>
        </p:nvSpPr>
        <p:spPr>
          <a:xfrm>
            <a:off x="6450036" y="1916554"/>
            <a:ext cx="8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(4)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02E48B-7860-4A3D-BD0C-BEB6FB1573DF}"/>
              </a:ext>
            </a:extLst>
          </p:cNvPr>
          <p:cNvSpPr txBox="1"/>
          <p:nvPr/>
        </p:nvSpPr>
        <p:spPr>
          <a:xfrm>
            <a:off x="7315200" y="1911420"/>
            <a:ext cx="8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(5)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58B02-C273-44BD-9230-DB2156F159AD}"/>
              </a:ext>
            </a:extLst>
          </p:cNvPr>
          <p:cNvSpPr txBox="1"/>
          <p:nvPr/>
        </p:nvSpPr>
        <p:spPr>
          <a:xfrm>
            <a:off x="0" y="3115944"/>
            <a:ext cx="8412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(1) Access right.</a:t>
            </a:r>
          </a:p>
          <a:p>
            <a:r>
              <a:rPr lang="en-US" altLang="zh-CN" sz="2400" dirty="0"/>
              <a:t>(2) Specify the method is a generic method, and the Generic symbols used in the method. Implementing an interface will also use the “</a:t>
            </a:r>
            <a:r>
              <a:rPr lang="en-US" altLang="zh-CN" sz="2400" b="1" dirty="0"/>
              <a:t>extends</a:t>
            </a:r>
            <a:r>
              <a:rPr lang="en-US" altLang="zh-CN" sz="2400" dirty="0"/>
              <a:t>” keyword.</a:t>
            </a:r>
          </a:p>
          <a:p>
            <a:r>
              <a:rPr lang="en-US" altLang="zh-CN" sz="2400" dirty="0"/>
              <a:t>(3) The return value, also can be a generic symbol.</a:t>
            </a:r>
          </a:p>
          <a:p>
            <a:r>
              <a:rPr lang="en-US" altLang="zh-CN" sz="2400" dirty="0"/>
              <a:t>(4)  Method name.</a:t>
            </a:r>
          </a:p>
          <a:p>
            <a:r>
              <a:rPr lang="en-US" altLang="zh-CN" sz="2400" dirty="0"/>
              <a:t>(5) Method parameters, should be consistent with (2).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53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3C7B2-5F48-45D9-8400-6A69517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75FC6-4375-42AD-A160-8867A091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constructor can be generic, even if its class is not.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1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A910B3-86BF-4A02-A6CB-7158AC4CF71C}"/>
              </a:ext>
            </a:extLst>
          </p:cNvPr>
          <p:cNvSpPr/>
          <p:nvPr/>
        </p:nvSpPr>
        <p:spPr>
          <a:xfrm>
            <a:off x="1188719" y="166862"/>
            <a:ext cx="48885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Summation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&lt;T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Number&gt;Summation(T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.intValue();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  sum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BE3D9-781F-4C9D-BA76-900F32D16438}"/>
              </a:ext>
            </a:extLst>
          </p:cNvPr>
          <p:cNvSpPr/>
          <p:nvPr/>
        </p:nvSpPr>
        <p:spPr>
          <a:xfrm>
            <a:off x="1188719" y="2900349"/>
            <a:ext cx="51698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GenConsDemo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Summation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Summation(4.8);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Summation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ob2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Summation(6);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Summation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ob3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Summation(11.2f);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de-D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de-D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de-D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ob2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.getSum());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de-D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de-D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de-D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ob3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.getSum());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15356D-7A81-4ADC-BA87-3180DC3B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07" y="2900348"/>
            <a:ext cx="761217" cy="13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7F19-7B5D-492B-A580-123FF2E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AD4C3-F6D3-4DD1-9F67-136BCB28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 interfaces are specified just like generic classes.</a:t>
            </a:r>
          </a:p>
          <a:p>
            <a:pPr lvl="1"/>
            <a:r>
              <a:rPr lang="en-US" altLang="zh-CN" dirty="0"/>
              <a:t>interface </a:t>
            </a:r>
            <a:r>
              <a:rPr lang="en-US" altLang="zh-CN" i="1" dirty="0" err="1"/>
              <a:t>interfacename</a:t>
            </a:r>
            <a:r>
              <a:rPr lang="en-US" altLang="zh-CN" dirty="0"/>
              <a:t>&lt;T&gt;</a:t>
            </a:r>
          </a:p>
          <a:p>
            <a:r>
              <a:rPr lang="en-US" altLang="zh-CN" dirty="0"/>
              <a:t>In general, if a class implements a generic interface, then that class must also be generic, at least to the extent that it takes a type parameter that is passed to the interface. For example: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&lt;T&gt; implements Containment&lt;T&gt;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234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568B5-648E-461D-8EDB-C6C1BFA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34F2D-43D2-4E7B-BBBF-341032F6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is wrong: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 implements Containment&lt;T&gt; { // Wrong!</a:t>
            </a:r>
          </a:p>
          <a:p>
            <a:r>
              <a:rPr lang="en-US" altLang="zh-CN" dirty="0"/>
              <a:t>However, if a class implements a </a:t>
            </a:r>
            <a:r>
              <a:rPr lang="en-US" altLang="zh-CN" i="1" dirty="0"/>
              <a:t>specific type </a:t>
            </a:r>
            <a:r>
              <a:rPr lang="en-US" altLang="zh-CN" dirty="0"/>
              <a:t>of generic interface, then the implementing class does not need to be generic.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 implements Containment&lt;Double&gt; { // 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48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0E1D-2975-4D8B-94D8-0E34AB4D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Interfaces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7380-AA11-49FC-B0AE-ECC35154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44" y="1862797"/>
            <a:ext cx="8301111" cy="4114800"/>
          </a:xfrm>
        </p:spPr>
        <p:txBody>
          <a:bodyPr/>
          <a:lstStyle/>
          <a:p>
            <a:r>
              <a:rPr lang="en-US" altLang="zh-CN" dirty="0"/>
              <a:t>As you might expect, the type parameter(s) specified by a generic interface can be bounded. This lets you limit the type of data for which the interface can be implemented.</a:t>
            </a:r>
          </a:p>
          <a:p>
            <a:pPr lvl="1"/>
            <a:r>
              <a:rPr lang="en-US" altLang="zh-CN" dirty="0"/>
              <a:t>interface Containment&lt;T extends Number&gt;</a:t>
            </a:r>
          </a:p>
          <a:p>
            <a:r>
              <a:rPr lang="en-US" altLang="zh-CN" dirty="0"/>
              <a:t>However, the following is wrong.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&lt;T extends Number&gt; implements Containment&lt;T extends Number &gt; {</a:t>
            </a:r>
          </a:p>
          <a:p>
            <a:r>
              <a:rPr lang="en-US" altLang="zh-CN" dirty="0"/>
              <a:t>You should write it like: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&lt;T extends Number&gt; implements Containment&lt;T&gt; {</a:t>
            </a:r>
          </a:p>
        </p:txBody>
      </p:sp>
    </p:spTree>
    <p:extLst>
      <p:ext uri="{BB962C8B-B14F-4D97-AF65-F5344CB8AC3E}">
        <p14:creationId xmlns:p14="http://schemas.microsoft.com/office/powerpoint/2010/main" val="79234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68CD0-69D8-42F6-963A-5E33F78F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Interface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3DFE9C-EBE3-48BB-8CCA-C41346246A26}"/>
              </a:ext>
            </a:extLst>
          </p:cNvPr>
          <p:cNvSpPr/>
          <p:nvPr/>
        </p:nvSpPr>
        <p:spPr>
          <a:xfrm>
            <a:off x="1014632" y="2543298"/>
            <a:ext cx="59717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&lt;T&gt;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Containment&lt;T&gt;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T[]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arrayRef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(T[]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arrayRef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 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contains(T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arrayRef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6C1649-B152-4123-B340-90C8EC64968B}"/>
              </a:ext>
            </a:extLst>
          </p:cNvPr>
          <p:cNvSpPr/>
          <p:nvPr/>
        </p:nvSpPr>
        <p:spPr>
          <a:xfrm>
            <a:off x="1014632" y="15338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Containment&lt;T&gt;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contains(T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3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59D94-1B32-410D-B987-F1AED22F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Generics</a:t>
            </a:r>
            <a:r>
              <a:rPr lang="zh-CN" altLang="en-US" b="1" dirty="0"/>
              <a:t>（泛型）</a:t>
            </a:r>
            <a:r>
              <a:rPr lang="en-US" altLang="zh-CN" b="1" dirty="0"/>
              <a:t> Fundamentals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8A19-3AA6-4DEA-83CB-551F8955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its core, the term </a:t>
            </a:r>
            <a:r>
              <a:rPr lang="en-US" altLang="zh-CN" i="1" dirty="0"/>
              <a:t>generics </a:t>
            </a:r>
            <a:r>
              <a:rPr lang="en-US" altLang="zh-CN" dirty="0"/>
              <a:t>means </a:t>
            </a:r>
            <a:r>
              <a:rPr lang="en-US" altLang="zh-CN" i="1" dirty="0"/>
              <a:t>parameterized types</a:t>
            </a:r>
            <a:r>
              <a:rPr lang="en-US" altLang="zh-CN" dirty="0"/>
              <a:t>. Parameterized types are important because they enable you to create classes, interfaces, and methods in which the type of data upon which they operate is specified as a parameter. A class, interface, or method that operates on a type parameter is called </a:t>
            </a:r>
            <a:r>
              <a:rPr lang="en-US" altLang="zh-CN" i="1" dirty="0"/>
              <a:t>generic</a:t>
            </a:r>
            <a:r>
              <a:rPr lang="en-US" altLang="zh-CN" dirty="0"/>
              <a:t>, as in </a:t>
            </a:r>
            <a:r>
              <a:rPr lang="en-US" altLang="zh-CN" i="1" dirty="0"/>
              <a:t>generic class </a:t>
            </a:r>
            <a:r>
              <a:rPr lang="en-US" altLang="zh-CN" dirty="0"/>
              <a:t>or </a:t>
            </a:r>
            <a:r>
              <a:rPr lang="en-US" altLang="zh-CN" i="1" dirty="0"/>
              <a:t>generic method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70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68CD0-69D8-42F6-963A-5E33F78F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Interface Demo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17E41-D54F-4150-9CBB-60EFB7449637}"/>
              </a:ext>
            </a:extLst>
          </p:cNvPr>
          <p:cNvSpPr/>
          <p:nvPr/>
        </p:nvSpPr>
        <p:spPr>
          <a:xfrm>
            <a:off x="1610751" y="1591051"/>
            <a:ext cx="5577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GenIfDemo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{1,2,3};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Double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{0.4,0.5,0.6};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z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Hello"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"World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你好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}; 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MyClass&lt;Integer&gt; </a:t>
            </a:r>
            <a:r>
              <a:rPr lang="sv-S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sv-S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MyClass&lt;Integer&gt;(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&lt;Double&gt;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ob2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&lt;Double&gt;(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&lt;String&gt;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ob3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&lt;String&gt;(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.contains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(5));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ob2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.contains(0.5));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ob3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.contains(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你好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126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23EDD-BB62-4DEC-B359-0C9DCFC0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Raw Types and Legacy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E7B10-3EBB-4576-946D-54656341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allows a generic class to be used without any type arguments. This creates a </a:t>
            </a:r>
            <a:r>
              <a:rPr lang="en-US" altLang="zh-CN" i="1" dirty="0"/>
              <a:t>raw type </a:t>
            </a:r>
            <a:r>
              <a:rPr lang="en-US" altLang="zh-CN" dirty="0"/>
              <a:t>for the class. This raw type is compatible with legacy code,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68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B597C8-4937-4336-B7F1-B4628D58EFBD}"/>
              </a:ext>
            </a:extLst>
          </p:cNvPr>
          <p:cNvSpPr/>
          <p:nvPr/>
        </p:nvSpPr>
        <p:spPr>
          <a:xfrm>
            <a:off x="780756" y="2333685"/>
            <a:ext cx="64359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RawDemo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Gen&lt;Integer&gt;(88);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Gen&lt;String&gt;(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"Generic Test"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raw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Gen(98.6);</a:t>
            </a:r>
          </a:p>
          <a:p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(Double)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raw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.getOb();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sv-S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v-SE" altLang="zh-CN" b="1" u="sng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= (Integer)</a:t>
            </a:r>
            <a:r>
              <a:rPr lang="sv-SE" altLang="zh-CN" b="1" u="sng" dirty="0">
                <a:solidFill>
                  <a:srgbClr val="6A3E3E"/>
                </a:solidFill>
                <a:latin typeface="Calibri" panose="020F0502020204030204" pitchFamily="34" charset="0"/>
              </a:rPr>
              <a:t>raw</a:t>
            </a:r>
            <a:r>
              <a:rPr lang="sv-SE" altLang="zh-C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.getOb();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u="sng" dirty="0">
                <a:solidFill>
                  <a:srgbClr val="6A3E3E"/>
                </a:solidFill>
                <a:latin typeface="Calibri" panose="020F0502020204030204" pitchFamily="34" charset="0"/>
              </a:rPr>
              <a:t>raw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u="sng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alibri" panose="020F0502020204030204" pitchFamily="34" charset="0"/>
              </a:rPr>
              <a:t>strOb</a:t>
            </a:r>
            <a:r>
              <a:rPr lang="en-US" altLang="zh-CN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.getOb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raw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(Double)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raw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.getOb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355CA-2C70-427B-BB90-A07AB6B5E3AF}"/>
              </a:ext>
            </a:extLst>
          </p:cNvPr>
          <p:cNvSpPr/>
          <p:nvPr/>
        </p:nvSpPr>
        <p:spPr>
          <a:xfrm>
            <a:off x="780756" y="6223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Gen&lt;T&gt;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Gen(T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  <a:r>
              <a:rPr lang="pt-BR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pt-B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pt-B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getOb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0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23EDD-BB62-4DEC-B359-0C9DCFC0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Raw Types and Legacy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E7B10-3EBB-4576-946D-54656341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does not specify the type parameter of a generic class, then a raw type is created, such as follows:</a:t>
            </a:r>
          </a:p>
          <a:p>
            <a:pPr lvl="1"/>
            <a:r>
              <a:rPr lang="en-US" altLang="zh-CN" dirty="0"/>
              <a:t>Gen raw = new Gen(98.6);</a:t>
            </a:r>
          </a:p>
          <a:p>
            <a:r>
              <a:rPr lang="en-US" altLang="zh-CN" dirty="0"/>
              <a:t>In this case, the type </a:t>
            </a:r>
            <a:r>
              <a:rPr lang="en-US" altLang="zh-CN" b="1" dirty="0"/>
              <a:t>T</a:t>
            </a:r>
            <a:r>
              <a:rPr lang="en-US" altLang="zh-CN" dirty="0"/>
              <a:t> is automatically specified as </a:t>
            </a:r>
            <a:r>
              <a:rPr lang="en-US" altLang="zh-CN" b="1" dirty="0"/>
              <a:t>Object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raw type is unsafe, as you can cast to any other type without a compile error. However, it will cause exception when running the program.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You should limit the use of raw types to those cases in which you must mix legacy code with modern, generic code.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1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3AF3F-927C-4D45-B82C-A9AC34FE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Type Inference with the Diamond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F1271-46CF-4D21-8523-8142776E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86508"/>
          </a:xfrm>
        </p:spPr>
        <p:txBody>
          <a:bodyPr/>
          <a:lstStyle/>
          <a:p>
            <a:r>
              <a:rPr lang="en-US" altLang="zh-CN" dirty="0"/>
              <a:t>Suppose you have defined the following generic class: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AE6C4-62AB-497D-87D4-75683FA2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81" y="2591593"/>
            <a:ext cx="6247619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3AF3F-927C-4D45-B82C-A9AC34FE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Type Inference with the Diamond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F1271-46CF-4D21-8523-8142776E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045634"/>
          </a:xfrm>
        </p:spPr>
        <p:txBody>
          <a:bodyPr/>
          <a:lstStyle/>
          <a:p>
            <a:r>
              <a:rPr lang="en-US" altLang="zh-CN" dirty="0"/>
              <a:t>You can shorten the written of initialization as follows:</a:t>
            </a:r>
          </a:p>
          <a:p>
            <a:pPr lvl="1"/>
            <a:r>
              <a:rPr lang="en-US" altLang="zh-CN" dirty="0" err="1"/>
              <a:t>TwoGen</a:t>
            </a:r>
            <a:r>
              <a:rPr lang="en-US" altLang="zh-CN" dirty="0"/>
              <a:t>&lt;</a:t>
            </a:r>
            <a:r>
              <a:rPr lang="en-US" altLang="zh-CN" dirty="0" err="1"/>
              <a:t>String,Integer</a:t>
            </a:r>
            <a:r>
              <a:rPr lang="en-US" altLang="zh-CN" dirty="0"/>
              <a:t>&gt; </a:t>
            </a:r>
            <a:r>
              <a:rPr lang="en-US" altLang="zh-CN" dirty="0" err="1"/>
              <a:t>tgOb</a:t>
            </a:r>
            <a:r>
              <a:rPr lang="en-US" altLang="zh-CN" dirty="0"/>
              <a:t> = new </a:t>
            </a:r>
            <a:r>
              <a:rPr lang="en-US" altLang="zh-CN" dirty="0" err="1"/>
              <a:t>TwoGen</a:t>
            </a:r>
            <a:r>
              <a:rPr lang="en-US" altLang="zh-CN" dirty="0"/>
              <a:t>&lt;&gt;(42, “testing”);</a:t>
            </a:r>
          </a:p>
          <a:p>
            <a:r>
              <a:rPr lang="en-US" altLang="zh-CN" dirty="0"/>
              <a:t>The type parameters in the </a:t>
            </a:r>
            <a:r>
              <a:rPr lang="en-US" altLang="zh-CN" b="1" dirty="0"/>
              <a:t>new</a:t>
            </a:r>
            <a:r>
              <a:rPr lang="en-US" altLang="zh-CN" dirty="0"/>
              <a:t> statement is shortened as “&lt;&gt;”, which is called a </a:t>
            </a:r>
            <a:r>
              <a:rPr lang="en-US" altLang="zh-CN" i="1" dirty="0"/>
              <a:t>diamond operator</a:t>
            </a:r>
            <a:r>
              <a:rPr lang="en-US" altLang="zh-CN" dirty="0"/>
              <a:t>. It means the parameters are the same as those in the former.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48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3AF3F-927C-4D45-B82C-A9AC34FE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Type Inference with the Diamond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F1271-46CF-4D21-8523-8142776E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429000"/>
            <a:ext cx="7772400" cy="2521634"/>
          </a:xfrm>
        </p:spPr>
        <p:txBody>
          <a:bodyPr/>
          <a:lstStyle/>
          <a:p>
            <a:r>
              <a:rPr lang="en-US" altLang="zh-CN" dirty="0"/>
              <a:t>You can shorten the written of method calling as follows:</a:t>
            </a:r>
          </a:p>
          <a:p>
            <a:pPr lvl="1"/>
            <a:r>
              <a:rPr lang="en-US" altLang="zh-CN" dirty="0"/>
              <a:t>if(</a:t>
            </a:r>
            <a:r>
              <a:rPr lang="en-US" altLang="zh-CN" dirty="0" err="1"/>
              <a:t>tgOb.isSame</a:t>
            </a:r>
            <a:r>
              <a:rPr lang="en-US" altLang="zh-CN" dirty="0"/>
              <a:t>(new </a:t>
            </a:r>
            <a:r>
              <a:rPr lang="en-US" altLang="zh-CN" dirty="0" err="1"/>
              <a:t>TwoGen</a:t>
            </a:r>
            <a:r>
              <a:rPr lang="en-US" altLang="zh-CN" dirty="0"/>
              <a:t>&lt;&gt;(42, "testing"))) </a:t>
            </a:r>
            <a:r>
              <a:rPr lang="en-US" altLang="zh-CN" dirty="0" err="1"/>
              <a:t>System.out.println</a:t>
            </a:r>
            <a:r>
              <a:rPr lang="en-US" altLang="zh-CN" dirty="0"/>
              <a:t>("Same");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FD8C39-866B-45AF-BF7A-5BCA8674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90" y="1814590"/>
            <a:ext cx="6847619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6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DF74-FD21-4428-A55F-DDA3AAC8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Erasure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68F03-A3B0-4BEC-B679-3564E08D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Java compiler transforms your source code into object code, all generic type information is removed (erased). This is called </a:t>
            </a:r>
            <a:r>
              <a:rPr lang="en-US" altLang="zh-CN" i="1" dirty="0"/>
              <a:t>erasure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It means replacing type parameters with their bound type, which is </a:t>
            </a:r>
            <a:r>
              <a:rPr lang="en-US" altLang="zh-CN" b="1" dirty="0"/>
              <a:t>Object </a:t>
            </a:r>
            <a:r>
              <a:rPr lang="en-US" altLang="zh-CN" dirty="0"/>
              <a:t>if no explicit bound is specified, and then applying the appropriate casts (as determined by the type arguments) to maintain type compatibility with the types specified by the type arguments.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453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813FA-B998-49F8-A83B-BA08537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Ambiguity Errors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47C0E-0B06-4954-B72D-7B0F9960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216834"/>
          </a:xfrm>
        </p:spPr>
        <p:txBody>
          <a:bodyPr/>
          <a:lstStyle/>
          <a:p>
            <a:r>
              <a:rPr lang="en-US" altLang="zh-CN" dirty="0"/>
              <a:t>The inclusion of generics gives rise to a new type of error that you must guard against: </a:t>
            </a:r>
            <a:r>
              <a:rPr lang="en-US" altLang="zh-CN" i="1" dirty="0"/>
              <a:t>ambiguity</a:t>
            </a:r>
            <a:r>
              <a:rPr lang="en-US" altLang="zh-CN" dirty="0"/>
              <a:t>. Ambiguity errors occur when erasure causes two seemingly distinct generic declarations to resolve to the same erased type, causing a conflict.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26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71478-F6E8-430D-9D50-CB17C26A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Ambiguity Errors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B5381-D12C-4DD8-80CF-7C4A299B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1" y="1534095"/>
            <a:ext cx="7504762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8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6EB8-FE5D-4513-8B53-D390C3C2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" y="701626"/>
            <a:ext cx="6629400" cy="685800"/>
          </a:xfrm>
        </p:spPr>
        <p:txBody>
          <a:bodyPr/>
          <a:lstStyle/>
          <a:p>
            <a:r>
              <a:rPr lang="en-US" altLang="zh-CN" b="1" dirty="0"/>
              <a:t>A Simple Generics Example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E440F-5272-43E7-BD57-4E37B7A20FBF}"/>
              </a:ext>
            </a:extLst>
          </p:cNvPr>
          <p:cNvSpPr/>
          <p:nvPr/>
        </p:nvSpPr>
        <p:spPr>
          <a:xfrm>
            <a:off x="1041005" y="1519537"/>
            <a:ext cx="613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Gen&lt;T&gt;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Gen(T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showType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"Type of T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AECE4-86A5-4DA4-BA18-482150B09140}"/>
              </a:ext>
            </a:extLst>
          </p:cNvPr>
          <p:cNvSpPr txBox="1"/>
          <p:nvPr/>
        </p:nvSpPr>
        <p:spPr>
          <a:xfrm>
            <a:off x="541605" y="4726745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Definition format:</a:t>
            </a:r>
          </a:p>
          <a:p>
            <a:r>
              <a:rPr lang="en-US" altLang="zh-CN" sz="2400" i="1" dirty="0"/>
              <a:t>access-modifier</a:t>
            </a:r>
            <a:r>
              <a:rPr lang="en-US" altLang="zh-CN" sz="2400" dirty="0"/>
              <a:t> class </a:t>
            </a:r>
            <a:r>
              <a:rPr lang="en-US" altLang="zh-CN" sz="2400" i="1" dirty="0" err="1"/>
              <a:t>classname</a:t>
            </a:r>
            <a:r>
              <a:rPr lang="en-US" altLang="zh-CN" sz="2400" dirty="0"/>
              <a:t>&lt;T&gt;</a:t>
            </a:r>
          </a:p>
          <a:p>
            <a:endParaRPr lang="en-US" altLang="zh-CN" sz="2000" dirty="0"/>
          </a:p>
          <a:p>
            <a:r>
              <a:rPr lang="en-US" altLang="zh-CN" sz="2400" dirty="0"/>
              <a:t>Here, </a:t>
            </a:r>
            <a:r>
              <a:rPr lang="en-US" altLang="zh-CN" sz="2400" b="1" dirty="0"/>
              <a:t>T</a:t>
            </a:r>
            <a:r>
              <a:rPr lang="en-US" altLang="zh-CN" sz="2400" dirty="0"/>
              <a:t> can be any capitalized letter representing any class type inherited from Object. Thus the object of T can call any method defined in Object.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5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7DBF-4FB1-4279-BFDA-31A8CB7D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Some Generic Restrictions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F9D60-17DC-4E4E-A22A-2238BC60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a few restrictions that you need to keep in mind when using generics. They involve creating objects of a type parameter, static members, exceptions, and arrays</a:t>
            </a:r>
            <a:r>
              <a:rPr lang="en-US" altLang="zh-CN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299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CF25-F808-4D99-BCB0-1C38B7DC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Type Parameters Can’t Be Instantiated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B3E8CA-7AEF-47D5-90B7-28E0FF95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03" y="2757317"/>
            <a:ext cx="5629647" cy="23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8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7AD73-9A02-4548-A89D-4EC7A462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Restrictions on Static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49E22-D2CB-464E-A435-345F6443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852268"/>
          </a:xfrm>
        </p:spPr>
        <p:txBody>
          <a:bodyPr/>
          <a:lstStyle/>
          <a:p>
            <a:r>
              <a:rPr lang="en-US" altLang="zh-CN" dirty="0"/>
              <a:t>No </a:t>
            </a:r>
            <a:r>
              <a:rPr lang="en-US" altLang="zh-CN" b="1" dirty="0"/>
              <a:t>static </a:t>
            </a:r>
            <a:r>
              <a:rPr lang="en-US" altLang="zh-CN" dirty="0"/>
              <a:t>member can use a type parameter declared by the enclosing class.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85CE9-44B2-43C9-967D-0C720452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76" y="3052705"/>
            <a:ext cx="601904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36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1BDF-76F0-44BF-8FC4-2D92F398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Array Restrictions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573D2-EB6E-4292-A4CA-1377F8C2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33" y="1300089"/>
            <a:ext cx="7772400" cy="1035148"/>
          </a:xfrm>
        </p:spPr>
        <p:txBody>
          <a:bodyPr/>
          <a:lstStyle/>
          <a:p>
            <a:r>
              <a:rPr lang="en-US" altLang="zh-CN" dirty="0"/>
              <a:t>First, you cannot instantiate an array whose element type is a type parameter.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85386-67E9-47A9-B52E-186614EE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" y="2194691"/>
            <a:ext cx="8133333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97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1BDF-76F0-44BF-8FC4-2D92F398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Array Restrictions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573D2-EB6E-4292-A4CA-1377F8C2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33" y="1300089"/>
            <a:ext cx="7772400" cy="1035148"/>
          </a:xfrm>
        </p:spPr>
        <p:txBody>
          <a:bodyPr/>
          <a:lstStyle/>
          <a:p>
            <a:r>
              <a:rPr lang="en-US" altLang="zh-CN" dirty="0"/>
              <a:t>Second, you cannot create an array of type-specific generic references.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7141A3-5C44-4BA7-A989-7E4E6B1B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" y="2195597"/>
            <a:ext cx="8704762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72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6FA16-FC76-4CF4-9F1A-F7363423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Exception Restriction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CDA19-11AA-4A8E-ACCC-019575A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generic class cannot extend </a:t>
            </a:r>
            <a:r>
              <a:rPr lang="en-US" altLang="zh-CN" b="1" dirty="0"/>
              <a:t>Throwable</a:t>
            </a:r>
            <a:r>
              <a:rPr lang="en-US" altLang="zh-CN" dirty="0"/>
              <a:t>. This means that you </a:t>
            </a:r>
            <a:r>
              <a:rPr lang="en-US" altLang="zh-CN"/>
              <a:t>cannot create generic </a:t>
            </a:r>
            <a:r>
              <a:rPr lang="en-US" altLang="zh-CN" dirty="0"/>
              <a:t>exception classes.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71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DBB4A-D2D1-4B38-BDC5-00231C7A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9" y="495301"/>
            <a:ext cx="6629400" cy="685800"/>
          </a:xfrm>
        </p:spPr>
        <p:txBody>
          <a:bodyPr/>
          <a:lstStyle/>
          <a:p>
            <a:r>
              <a:rPr lang="en-US" altLang="zh-CN" b="1" dirty="0"/>
              <a:t>Methods of The Object Class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E28B7D-A1AB-41DA-987B-DE344B02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9" y="1410381"/>
            <a:ext cx="875238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52765-2136-4645-941B-3C272243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Simple Generics Example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C3618C-8E32-4635-B3B5-AB4BD03E14AA}"/>
              </a:ext>
            </a:extLst>
          </p:cNvPr>
          <p:cNvSpPr/>
          <p:nvPr/>
        </p:nvSpPr>
        <p:spPr>
          <a:xfrm>
            <a:off x="685800" y="1447800"/>
            <a:ext cx="7251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Gen&lt;Integer&gt;(88);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.showType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Gen&lt;String&gt;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Gen&lt;String&gt;(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"Generic Test"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.showType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.getOb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0977ED-9737-4A23-9A9C-3F1988125D99}"/>
              </a:ext>
            </a:extLst>
          </p:cNvPr>
          <p:cNvSpPr txBox="1"/>
          <p:nvPr/>
        </p:nvSpPr>
        <p:spPr>
          <a:xfrm>
            <a:off x="168813" y="5631592"/>
            <a:ext cx="6752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Usage of Generics:</a:t>
            </a:r>
          </a:p>
          <a:p>
            <a:r>
              <a:rPr lang="en-US" altLang="zh-CN" sz="2400" dirty="0"/>
              <a:t>Specify a concrete subclass of Object, such as </a:t>
            </a:r>
            <a:r>
              <a:rPr lang="en-US" altLang="zh-CN" sz="2400" b="1" dirty="0"/>
              <a:t>Integer</a:t>
            </a:r>
            <a:r>
              <a:rPr lang="en-US" altLang="zh-CN" sz="2400" dirty="0"/>
              <a:t>, </a:t>
            </a:r>
            <a:r>
              <a:rPr lang="en-US" altLang="zh-CN" sz="2400" b="1" dirty="0"/>
              <a:t>String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, instead of </a:t>
            </a:r>
            <a:r>
              <a:rPr lang="en-US" altLang="zh-CN" sz="2400" b="1" dirty="0"/>
              <a:t>T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88BC3-C17E-4E1E-91CA-3F0F6BC0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66" y="2396839"/>
            <a:ext cx="2721143" cy="12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ECF8-1FA1-4F63-A048-CD031695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Generics Work Only with Reference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B2146-40AD-497A-8519-8E5E01D3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declaring an instance of a generic type, the type argument passed to the type parameter must be a reference type. You cannot use a primitive type, such as </a:t>
            </a:r>
            <a:r>
              <a:rPr lang="en-US" altLang="zh-CN" b="1" dirty="0"/>
              <a:t>int </a:t>
            </a:r>
            <a:r>
              <a:rPr lang="en-US" altLang="zh-CN" dirty="0"/>
              <a:t>or </a:t>
            </a:r>
            <a:r>
              <a:rPr lang="en-US" altLang="zh-CN" b="1" dirty="0"/>
              <a:t>char</a:t>
            </a:r>
            <a:r>
              <a:rPr lang="en-US" altLang="zh-CN" dirty="0"/>
              <a:t>. For example, the following usage is incorrect:</a:t>
            </a:r>
          </a:p>
          <a:p>
            <a:pPr lvl="1"/>
            <a:r>
              <a:rPr lang="en-US" altLang="zh-CN" dirty="0"/>
              <a:t>Gen&lt;int&gt; </a:t>
            </a:r>
            <a:r>
              <a:rPr lang="en-US" altLang="zh-CN" dirty="0" err="1"/>
              <a:t>intOb</a:t>
            </a:r>
            <a:r>
              <a:rPr lang="en-US" altLang="zh-CN" dirty="0"/>
              <a:t> = new Gen&lt;int&gt;(53);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6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952B2-39DB-4A54-9BDA-337DC5CE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Generic Types Differ Based on Their Type Arguments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15D1F-599C-40CC-845C-03B69FB2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key point to understand about generic types is that a reference of one specific version of a generic type is not type-compatible with another version of the same generic type. For example, the following statements are incorrect:</a:t>
            </a:r>
          </a:p>
          <a:p>
            <a:pPr lvl="1"/>
            <a:r>
              <a:rPr lang="en-US" altLang="zh-CN" dirty="0"/>
              <a:t>Gen&lt;Integer&gt; </a:t>
            </a:r>
            <a:r>
              <a:rPr lang="en-US" altLang="zh-CN" dirty="0" err="1"/>
              <a:t>iOb</a:t>
            </a:r>
            <a:r>
              <a:rPr lang="en-US" altLang="zh-CN" dirty="0"/>
              <a:t> = new Gen&lt;</a:t>
            </a:r>
            <a:r>
              <a:rPr lang="en-US" altLang="zh-CN" dirty="0" err="1"/>
              <a:t>Intger</a:t>
            </a:r>
            <a:r>
              <a:rPr lang="en-US" altLang="zh-CN" dirty="0"/>
              <a:t>&gt;(100);</a:t>
            </a:r>
          </a:p>
          <a:p>
            <a:pPr lvl="1"/>
            <a:r>
              <a:rPr lang="en-US" altLang="zh-CN" dirty="0"/>
              <a:t>Gen&lt;String&gt; </a:t>
            </a:r>
            <a:r>
              <a:rPr lang="en-US" altLang="zh-CN" dirty="0" err="1"/>
              <a:t>strOb</a:t>
            </a:r>
            <a:r>
              <a:rPr lang="en-US" altLang="zh-CN" dirty="0"/>
              <a:t> = new Gen&lt;String&gt;(“50”);</a:t>
            </a:r>
          </a:p>
          <a:p>
            <a:pPr lvl="1"/>
            <a:r>
              <a:rPr lang="en-US" altLang="zh-CN" dirty="0" err="1"/>
              <a:t>strOb</a:t>
            </a:r>
            <a:r>
              <a:rPr lang="en-US" altLang="zh-CN" dirty="0"/>
              <a:t> = </a:t>
            </a:r>
            <a:r>
              <a:rPr lang="en-US" altLang="zh-CN" dirty="0" err="1"/>
              <a:t>iOb</a:t>
            </a:r>
            <a:r>
              <a:rPr lang="en-US" altLang="zh-CN" dirty="0"/>
              <a:t>;                </a:t>
            </a:r>
            <a:r>
              <a:rPr lang="en-US" altLang="zh-CN" b="1" dirty="0">
                <a:solidFill>
                  <a:srgbClr val="FF0000"/>
                </a:solidFill>
              </a:rPr>
              <a:t>//Error!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9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55F7A-10B3-440A-BD4E-7D636E31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Generic Class with Two Type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52A9-036F-4BA9-B55D-071F97E0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declare more than one type parameter in a generic type. To specify two or more type parameters, simply use a comma-separated list. Such as 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TwoGen</a:t>
            </a:r>
            <a:r>
              <a:rPr lang="en-US" altLang="zh-CN" dirty="0"/>
              <a:t>&lt;T,V&gt;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732390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19531</TotalTime>
  <Words>3290</Words>
  <Application>Microsoft Office PowerPoint</Application>
  <PresentationFormat>全屏显示(4:3)</PresentationFormat>
  <Paragraphs>367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等线</vt:lpstr>
      <vt:lpstr>黑体</vt:lpstr>
      <vt:lpstr>宋体</vt:lpstr>
      <vt:lpstr>Calibri</vt:lpstr>
      <vt:lpstr>Times New Roman</vt:lpstr>
      <vt:lpstr>Wingdings</vt:lpstr>
      <vt:lpstr>Java程序设计实用教程(第2版)_第1章_初识Java</vt:lpstr>
      <vt:lpstr>Chapter 13</vt:lpstr>
      <vt:lpstr>Key Skills &amp; Concepts</vt:lpstr>
      <vt:lpstr>Generics（泛型） Fundamentals</vt:lpstr>
      <vt:lpstr>A Simple Generics Example</vt:lpstr>
      <vt:lpstr>Methods of The Object Class</vt:lpstr>
      <vt:lpstr>A Simple Generics Example</vt:lpstr>
      <vt:lpstr>Generics Work Only with Reference Types</vt:lpstr>
      <vt:lpstr>Generic Types Differ Based on Their Type Arguments</vt:lpstr>
      <vt:lpstr>A Generic Class with Two Type Parameters</vt:lpstr>
      <vt:lpstr>PowerPoint 演示文稿</vt:lpstr>
      <vt:lpstr>PowerPoint 演示文稿</vt:lpstr>
      <vt:lpstr>Bounded Types</vt:lpstr>
      <vt:lpstr>PowerPoint 演示文稿</vt:lpstr>
      <vt:lpstr>PowerPoint 演示文稿</vt:lpstr>
      <vt:lpstr>Using Wildcard（通配符） Arguments</vt:lpstr>
      <vt:lpstr>Using Wildcard Arguments</vt:lpstr>
      <vt:lpstr>Using Wildcard Arguments</vt:lpstr>
      <vt:lpstr>PowerPoint 演示文稿</vt:lpstr>
      <vt:lpstr>Bounded Wildcards</vt:lpstr>
      <vt:lpstr>Bounded Wildcards</vt:lpstr>
      <vt:lpstr>Generic Methods</vt:lpstr>
      <vt:lpstr>A More Complicated Demo for Generic Methods</vt:lpstr>
      <vt:lpstr>Generic Methods</vt:lpstr>
      <vt:lpstr>Generic Constructors</vt:lpstr>
      <vt:lpstr>PowerPoint 演示文稿</vt:lpstr>
      <vt:lpstr>Generic Interfaces</vt:lpstr>
      <vt:lpstr>Generic Interfaces</vt:lpstr>
      <vt:lpstr>Generic Interfaces</vt:lpstr>
      <vt:lpstr>Generic Interface Demo</vt:lpstr>
      <vt:lpstr>Generic Interface Demo</vt:lpstr>
      <vt:lpstr>Raw Types and Legacy Code</vt:lpstr>
      <vt:lpstr>PowerPoint 演示文稿</vt:lpstr>
      <vt:lpstr>Raw Types and Legacy Code</vt:lpstr>
      <vt:lpstr>Type Inference with the Diamond Operator</vt:lpstr>
      <vt:lpstr>Type Inference with the Diamond Operator</vt:lpstr>
      <vt:lpstr>Type Inference with the Diamond Operator</vt:lpstr>
      <vt:lpstr>Erasure</vt:lpstr>
      <vt:lpstr>Ambiguity Errors</vt:lpstr>
      <vt:lpstr>Ambiguity Errors</vt:lpstr>
      <vt:lpstr>Some Generic Restrictions</vt:lpstr>
      <vt:lpstr>Type Parameters Can’t Be Instantiated</vt:lpstr>
      <vt:lpstr>Restrictions on Static Members</vt:lpstr>
      <vt:lpstr>Generic Array Restrictions</vt:lpstr>
      <vt:lpstr>Generic Array Restrictions</vt:lpstr>
      <vt:lpstr>Generic Exception Restriction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1000</cp:revision>
  <cp:lastPrinted>2018-10-13T14:10:49Z</cp:lastPrinted>
  <dcterms:created xsi:type="dcterms:W3CDTF">2017-02-14T11:17:31Z</dcterms:created>
  <dcterms:modified xsi:type="dcterms:W3CDTF">2018-11-22T05:40:58Z</dcterms:modified>
</cp:coreProperties>
</file>