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87" r:id="rId38"/>
    <p:sldId id="284" r:id="rId39"/>
    <p:sldId id="29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81E77AA0-CA4A-4181-8FED-0F123F59EE5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943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1" name="Group 40"/>
          <p:cNvGrpSpPr>
            <a:grpSpLocks/>
          </p:cNvGrpSpPr>
          <p:nvPr/>
        </p:nvGrpSpPr>
        <p:grpSpPr bwMode="auto">
          <a:xfrm>
            <a:off x="7696200" y="662940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3" name="AutoShape 4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4" name="AutoShape 4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AutoShape 44">
              <a:hlinkClick r:id="" action="ppaction://hlinkshowjump?jump=la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87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5419"/>
            <a:ext cx="7772400" cy="1470025"/>
          </a:xfrm>
        </p:spPr>
        <p:txBody>
          <a:bodyPr/>
          <a:lstStyle/>
          <a:p>
            <a:r>
              <a:rPr lang="en-US" altLang="zh-CN" sz="4000" dirty="0"/>
              <a:t>Chapter 3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7113"/>
            <a:ext cx="6400800" cy="1752600"/>
          </a:xfrm>
        </p:spPr>
        <p:txBody>
          <a:bodyPr/>
          <a:lstStyle/>
          <a:p>
            <a:r>
              <a:rPr lang="zh-CN" altLang="en-US" dirty="0"/>
              <a:t>李晔锋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35502" y="2430886"/>
            <a:ext cx="7772400" cy="808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Program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392646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BE75E-0690-441F-B7D1-7D5329E1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switch Statement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0E879-3012-4B71-9663-84BDD658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5849"/>
            <a:ext cx="7772400" cy="49178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C00CC"/>
                </a:solidFill>
              </a:rPr>
              <a:t>switch</a:t>
            </a:r>
            <a:r>
              <a:rPr lang="en-US" altLang="zh-CN" dirty="0"/>
              <a:t>(</a:t>
            </a:r>
            <a:r>
              <a:rPr lang="en-US" altLang="zh-CN" i="1" dirty="0"/>
              <a:t>expression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>
                <a:solidFill>
                  <a:srgbClr val="CC00CC"/>
                </a:solidFill>
              </a:rPr>
              <a:t>case</a:t>
            </a:r>
            <a:r>
              <a:rPr lang="en-US" altLang="zh-CN" dirty="0"/>
              <a:t> </a:t>
            </a:r>
            <a:r>
              <a:rPr lang="en-US" altLang="zh-CN" i="1" dirty="0"/>
              <a:t>constant1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i="1" dirty="0"/>
              <a:t>statement sequence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>
                <a:solidFill>
                  <a:srgbClr val="CC00CC"/>
                </a:solidFill>
              </a:rPr>
              <a:t>case</a:t>
            </a:r>
            <a:r>
              <a:rPr lang="en-US" altLang="zh-CN" dirty="0"/>
              <a:t> </a:t>
            </a:r>
            <a:r>
              <a:rPr lang="en-US" altLang="zh-CN" i="1" dirty="0"/>
              <a:t>constant2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i="1" dirty="0"/>
              <a:t>statement</a:t>
            </a:r>
            <a:r>
              <a:rPr lang="en-US" altLang="zh-CN" dirty="0"/>
              <a:t> </a:t>
            </a:r>
            <a:r>
              <a:rPr lang="en-US" altLang="zh-CN" i="1" dirty="0"/>
              <a:t>sequence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…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>
                <a:solidFill>
                  <a:srgbClr val="CC00CC"/>
                </a:solidFill>
              </a:rPr>
              <a:t>default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i="1" dirty="0"/>
              <a:t>statement sequence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4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BE75E-0690-441F-B7D1-7D5329E1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switch Statement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0E879-3012-4B71-9663-84BDD658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value specified in the </a:t>
            </a:r>
            <a:r>
              <a:rPr lang="en-US" altLang="zh-CN" b="1" dirty="0"/>
              <a:t>case </a:t>
            </a:r>
            <a:r>
              <a:rPr lang="en-US" altLang="zh-CN" dirty="0"/>
              <a:t>statements must be a unique constant expression (such as a literal value). Duplicate </a:t>
            </a:r>
            <a:r>
              <a:rPr lang="en-US" altLang="zh-CN" b="1" dirty="0"/>
              <a:t>case </a:t>
            </a:r>
            <a:r>
              <a:rPr lang="en-US" altLang="zh-CN" dirty="0"/>
              <a:t>values are not allowed. The type of each value must be </a:t>
            </a:r>
            <a:r>
              <a:rPr lang="en-US" altLang="zh-CN" dirty="0">
                <a:solidFill>
                  <a:srgbClr val="FF0000"/>
                </a:solidFill>
              </a:rPr>
              <a:t>compatible</a:t>
            </a:r>
            <a:r>
              <a:rPr lang="en-US" altLang="zh-CN" dirty="0"/>
              <a:t> with the type of </a:t>
            </a:r>
            <a:r>
              <a:rPr lang="en-US" altLang="zh-CN" i="1" dirty="0"/>
              <a:t>expression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default </a:t>
            </a:r>
            <a:r>
              <a:rPr lang="en-US" altLang="zh-CN" dirty="0"/>
              <a:t>statement sequence is executed if no </a:t>
            </a:r>
            <a:r>
              <a:rPr lang="en-US" altLang="zh-CN" b="1" dirty="0"/>
              <a:t>case </a:t>
            </a:r>
            <a:r>
              <a:rPr lang="en-US" altLang="zh-CN" dirty="0"/>
              <a:t>constant matches the expression. The </a:t>
            </a:r>
            <a:r>
              <a:rPr lang="en-US" altLang="zh-CN" b="1" dirty="0"/>
              <a:t>default </a:t>
            </a:r>
            <a:r>
              <a:rPr lang="en-US" altLang="zh-CN" dirty="0"/>
              <a:t>is optional; if it is not present, no action takes place if all matches fail. When a match is found, the statements associated with that </a:t>
            </a:r>
            <a:r>
              <a:rPr lang="en-US" altLang="zh-CN" b="1" dirty="0"/>
              <a:t>case </a:t>
            </a:r>
            <a:r>
              <a:rPr lang="en-US" altLang="zh-CN" dirty="0"/>
              <a:t>are executed until the </a:t>
            </a:r>
            <a:r>
              <a:rPr lang="en-US" altLang="zh-CN" b="1" dirty="0"/>
              <a:t>break </a:t>
            </a:r>
            <a:r>
              <a:rPr lang="en-US" altLang="zh-CN" dirty="0"/>
              <a:t>is encountered or, in the case of </a:t>
            </a:r>
            <a:r>
              <a:rPr lang="en-US" altLang="zh-CN" b="1" dirty="0"/>
              <a:t>default </a:t>
            </a:r>
            <a:r>
              <a:rPr lang="en-US" altLang="zh-CN" dirty="0"/>
              <a:t>or the last </a:t>
            </a:r>
            <a:r>
              <a:rPr lang="en-US" altLang="zh-CN" b="1" dirty="0"/>
              <a:t>case</a:t>
            </a:r>
            <a:r>
              <a:rPr lang="en-US" altLang="zh-CN" dirty="0"/>
              <a:t>, until the end of the </a:t>
            </a:r>
            <a:r>
              <a:rPr lang="en-US" altLang="zh-CN" b="1" dirty="0"/>
              <a:t>switch </a:t>
            </a:r>
            <a:r>
              <a:rPr lang="en-US" altLang="zh-CN" dirty="0"/>
              <a:t>is reached.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9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0C1F-B1D6-47F0-BEE4-7D1D2314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switch Demo without break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FACCC7-E2A7-4C4A-942E-F8041BFC6F13}"/>
              </a:ext>
            </a:extLst>
          </p:cNvPr>
          <p:cNvSpPr/>
          <p:nvPr/>
        </p:nvSpPr>
        <p:spPr>
          <a:xfrm>
            <a:off x="1431388" y="1447800"/>
            <a:ext cx="6629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NoBreak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Scanner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Scanner(System.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in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sc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.nextInt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switch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case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0: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less than one"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case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1: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less than two"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case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2: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less than three"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case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3: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less than four"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case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4: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less than five"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sc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.close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8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61520-DEB6-4227-A512-C4EF1D7A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Nested switch Statements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E2A77-5F75-4D63-9CD1-D8C96E0D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possible to have a </a:t>
            </a:r>
            <a:r>
              <a:rPr lang="en-US" altLang="zh-CN" b="1" dirty="0"/>
              <a:t>switch </a:t>
            </a:r>
            <a:r>
              <a:rPr lang="en-US" altLang="zh-CN" dirty="0"/>
              <a:t>as part of the statement sequence of an outer </a:t>
            </a:r>
            <a:r>
              <a:rPr lang="en-US" altLang="zh-CN" b="1" dirty="0"/>
              <a:t>switch</a:t>
            </a:r>
            <a:r>
              <a:rPr lang="en-US" altLang="zh-CN" dirty="0"/>
              <a:t>. This is called a nested </a:t>
            </a:r>
            <a:r>
              <a:rPr lang="en-US" altLang="zh-CN" b="1" dirty="0"/>
              <a:t>switch</a:t>
            </a:r>
            <a:r>
              <a:rPr lang="en-US" altLang="zh-CN" dirty="0"/>
              <a:t>. Even if the </a:t>
            </a:r>
            <a:r>
              <a:rPr lang="en-US" altLang="zh-CN" b="1" dirty="0"/>
              <a:t>case </a:t>
            </a:r>
            <a:r>
              <a:rPr lang="en-US" altLang="zh-CN" dirty="0"/>
              <a:t>constants of the inner and outer </a:t>
            </a:r>
            <a:r>
              <a:rPr lang="en-US" altLang="zh-CN" b="1" dirty="0"/>
              <a:t>switch </a:t>
            </a:r>
            <a:r>
              <a:rPr lang="en-US" altLang="zh-CN" dirty="0"/>
              <a:t>contain common values, no conflicts will arise.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05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EB1E-2637-4D12-8D17-7D174488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for Loop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8E994-E8E3-45EA-9CF7-21ACC1CD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64" y="1562101"/>
            <a:ext cx="77724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complete form of the for loop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862112-1D48-493B-B724-E63094AC4E5B}"/>
              </a:ext>
            </a:extLst>
          </p:cNvPr>
          <p:cNvSpPr txBox="1"/>
          <p:nvPr/>
        </p:nvSpPr>
        <p:spPr>
          <a:xfrm rot="10800000" flipV="1">
            <a:off x="505264" y="2247901"/>
            <a:ext cx="638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C00CC"/>
                </a:solidFill>
              </a:rPr>
              <a:t>for</a:t>
            </a:r>
            <a:r>
              <a:rPr lang="en-US" altLang="zh-CN" sz="2400" dirty="0"/>
              <a:t>(</a:t>
            </a:r>
            <a:r>
              <a:rPr lang="en-US" altLang="zh-CN" sz="2400" i="1" dirty="0"/>
              <a:t>initialization</a:t>
            </a:r>
            <a:r>
              <a:rPr lang="en-US" altLang="zh-CN" sz="2400" dirty="0"/>
              <a:t>; </a:t>
            </a:r>
            <a:r>
              <a:rPr lang="en-US" altLang="zh-CN" sz="2400" i="1" dirty="0"/>
              <a:t>condition</a:t>
            </a:r>
            <a:r>
              <a:rPr lang="en-US" altLang="zh-CN" sz="2400" dirty="0"/>
              <a:t>; </a:t>
            </a:r>
            <a:r>
              <a:rPr lang="en-US" altLang="zh-CN" sz="2400" i="1" dirty="0"/>
              <a:t>iteration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FE3147-A7FE-47AD-8240-776829338766}"/>
              </a:ext>
            </a:extLst>
          </p:cNvPr>
          <p:cNvSpPr txBox="1"/>
          <p:nvPr/>
        </p:nvSpPr>
        <p:spPr>
          <a:xfrm rot="10800000" flipV="1">
            <a:off x="505264" y="2933701"/>
            <a:ext cx="6386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C00CC"/>
                </a:solidFill>
              </a:rPr>
              <a:t>for</a:t>
            </a:r>
            <a:r>
              <a:rPr lang="en-US" altLang="zh-CN" sz="2400" dirty="0"/>
              <a:t>(</a:t>
            </a:r>
            <a:r>
              <a:rPr lang="en-US" altLang="zh-CN" sz="2400" i="1" dirty="0"/>
              <a:t>initialization</a:t>
            </a:r>
            <a:r>
              <a:rPr lang="en-US" altLang="zh-CN" sz="2400" dirty="0"/>
              <a:t>; </a:t>
            </a:r>
            <a:r>
              <a:rPr lang="en-US" altLang="zh-CN" sz="2400" i="1" dirty="0"/>
              <a:t>condition</a:t>
            </a:r>
            <a:r>
              <a:rPr lang="en-US" altLang="zh-CN" sz="2400" dirty="0"/>
              <a:t>; </a:t>
            </a:r>
            <a:r>
              <a:rPr lang="en-US" altLang="zh-CN" sz="2400" i="1" dirty="0"/>
              <a:t>iteration</a:t>
            </a:r>
            <a:r>
              <a:rPr lang="en-US" altLang="zh-CN" sz="2400" dirty="0"/>
              <a:t>) 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i="1" dirty="0"/>
              <a:t>  statement</a:t>
            </a:r>
          </a:p>
          <a:p>
            <a:r>
              <a:rPr lang="en-US" altLang="zh-CN" sz="2400" dirty="0"/>
              <a:t>}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AC44-F78F-49C5-A556-522C79C61E7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b="1" dirty="0"/>
              <a:t>The for Loop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81EF0E-A75D-491B-8CCB-85B3333E14F9}"/>
              </a:ext>
            </a:extLst>
          </p:cNvPr>
          <p:cNvSpPr/>
          <p:nvPr/>
        </p:nvSpPr>
        <p:spPr>
          <a:xfrm>
            <a:off x="1445456" y="1741441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SqrRoot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sroot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rerr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pt-B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pt-B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pt-B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pt-B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1.0; </a:t>
            </a:r>
            <a:r>
              <a:rPr lang="pt-B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pt-B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100.0; </a:t>
            </a:r>
            <a:r>
              <a:rPr lang="pt-B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pt-B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sroot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Math.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"Square root of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sroot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 //compute rounding error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rerr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sroot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sroot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"Rounding error is 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rerr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82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6CB9F-ACA7-4B0C-9ACE-31EE838C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Some Variations on the for Loop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1631DA-9CF2-4018-84D1-21903F268E25}"/>
              </a:ext>
            </a:extLst>
          </p:cNvPr>
          <p:cNvSpPr/>
          <p:nvPr/>
        </p:nvSpPr>
        <p:spPr>
          <a:xfrm>
            <a:off x="1280160" y="1548676"/>
            <a:ext cx="5852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for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= 0, 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= 10; 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++, 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--){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2000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 and j: 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8748A8-F1D1-4F36-BADF-2B4F06517136}"/>
              </a:ext>
            </a:extLst>
          </p:cNvPr>
          <p:cNvSpPr/>
          <p:nvPr/>
        </p:nvSpPr>
        <p:spPr>
          <a:xfrm>
            <a:off x="1280160" y="3508831"/>
            <a:ext cx="60350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alibri" panose="020F0502020204030204" pitchFamily="34" charset="0"/>
              </a:rPr>
              <a:t>"Press S to stop."</a:t>
            </a:r>
            <a:r>
              <a:rPr lang="en-US" altLang="zh-CN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= 0; (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in</a:t>
            </a:r>
            <a:r>
              <a:rPr lang="en-US" altLang="zh-CN" sz="20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() != 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'S'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"Pass #"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77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48D3B-7E46-4D54-9581-5F94174D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Missing Pieces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37819-1C2D-48F1-A495-3F32C247CCC0}"/>
              </a:ext>
            </a:extLst>
          </p:cNvPr>
          <p:cNvSpPr/>
          <p:nvPr/>
        </p:nvSpPr>
        <p:spPr>
          <a:xfrm>
            <a:off x="1828800" y="1447800"/>
            <a:ext cx="548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10;)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"Pass #"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7E50D-38F2-4556-896D-5DE9C54EF1F8}"/>
              </a:ext>
            </a:extLst>
          </p:cNvPr>
          <p:cNvSpPr/>
          <p:nvPr/>
        </p:nvSpPr>
        <p:spPr>
          <a:xfrm>
            <a:off x="1828800" y="361092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(;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&lt; 10;)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"Pass #"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2000" dirty="0">
                <a:solidFill>
                  <a:srgbClr val="6A3E3E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000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++;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84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72004-E48D-4A7F-B375-EE379545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Infinite Loop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C2B77-73FC-453E-9498-8805C04E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for</a:t>
            </a:r>
            <a:r>
              <a:rPr lang="en-US" altLang="zh-CN" dirty="0"/>
              <a:t>(;;)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//…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66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7AAB-BAC7-4413-BC91-5E805FC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Loops with No Body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B62B68-9814-4769-BAAC-13B1BF69C879}"/>
              </a:ext>
            </a:extLst>
          </p:cNvPr>
          <p:cNvSpPr/>
          <p:nvPr/>
        </p:nvSpPr>
        <p:spPr>
          <a:xfrm>
            <a:off x="1927274" y="1646147"/>
            <a:ext cx="49588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Empty3 {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sz="2000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sz="2000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sz="2000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sum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sz="2000" dirty="0">
                <a:solidFill>
                  <a:srgbClr val="3F7F5F"/>
                </a:solidFill>
                <a:latin typeface="Calibri" panose="020F0502020204030204" pitchFamily="34" charset="0"/>
              </a:rPr>
              <a:t>    //sum the numbers through 5</a:t>
            </a:r>
          </a:p>
          <a:p>
            <a:r>
              <a:rPr lang="nn-NO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= 1; 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&lt;= 5; 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sum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+= </a:t>
            </a:r>
            <a:r>
              <a:rPr lang="nn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++) 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"Sum is 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sum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7E979D-55B7-4736-BE62-915212E8809F}"/>
              </a:ext>
            </a:extLst>
          </p:cNvPr>
          <p:cNvSpPr/>
          <p:nvPr/>
        </p:nvSpPr>
        <p:spPr bwMode="auto">
          <a:xfrm>
            <a:off x="5050302" y="3429000"/>
            <a:ext cx="298938" cy="53019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96D98F-AD2E-437E-8EE3-0E267AE55B4D}"/>
              </a:ext>
            </a:extLst>
          </p:cNvPr>
          <p:cNvSpPr/>
          <p:nvPr/>
        </p:nvSpPr>
        <p:spPr bwMode="auto">
          <a:xfrm>
            <a:off x="3891476" y="3429000"/>
            <a:ext cx="1158826" cy="51464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19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8633"/>
            <a:ext cx="7772400" cy="5078437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00B050"/>
                </a:solidFill>
              </a:rPr>
              <a:t>Input characters from the keyboard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the complete form of the </a:t>
            </a:r>
            <a:r>
              <a:rPr lang="en-US" altLang="zh-CN" sz="2800" b="1" dirty="0"/>
              <a:t>if</a:t>
            </a:r>
            <a:r>
              <a:rPr lang="en-US" altLang="zh-CN" sz="2800" dirty="0"/>
              <a:t> statement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the </a:t>
            </a:r>
            <a:r>
              <a:rPr lang="en-US" altLang="zh-CN" sz="2800" b="1" dirty="0"/>
              <a:t>switch</a:t>
            </a:r>
            <a:r>
              <a:rPr lang="en-US" altLang="zh-CN" sz="2800" dirty="0"/>
              <a:t> statement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the complete form of the 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loop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the </a:t>
            </a:r>
            <a:r>
              <a:rPr lang="en-US" altLang="zh-CN" sz="2800" b="1" dirty="0"/>
              <a:t>while</a:t>
            </a:r>
            <a:r>
              <a:rPr lang="en-US" altLang="zh-CN" sz="2800" dirty="0"/>
              <a:t> loop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the </a:t>
            </a:r>
            <a:r>
              <a:rPr lang="en-US" altLang="zh-CN" sz="2800" b="1" dirty="0"/>
              <a:t>do-while</a:t>
            </a:r>
            <a:r>
              <a:rPr lang="en-US" altLang="zh-CN" sz="2800" dirty="0"/>
              <a:t> loop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</a:t>
            </a:r>
            <a:r>
              <a:rPr lang="en-US" altLang="zh-CN" sz="2800" b="1" dirty="0"/>
              <a:t>break</a:t>
            </a:r>
            <a:r>
              <a:rPr lang="en-US" altLang="zh-CN" sz="2800" dirty="0"/>
              <a:t> to exit a loop 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</a:t>
            </a:r>
            <a:r>
              <a:rPr lang="en-US" altLang="zh-CN" sz="2800" b="1" dirty="0"/>
              <a:t>break</a:t>
            </a:r>
            <a:r>
              <a:rPr lang="en-US" altLang="zh-CN" sz="2800" dirty="0"/>
              <a:t> as a form of </a:t>
            </a:r>
            <a:r>
              <a:rPr lang="en-US" altLang="zh-CN" sz="2800" dirty="0" err="1"/>
              <a:t>goto</a:t>
            </a:r>
            <a:endParaRPr lang="en-US" altLang="zh-CN" sz="2800" dirty="0"/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Apply </a:t>
            </a:r>
            <a:r>
              <a:rPr lang="en-US" altLang="zh-CN" sz="2800" b="1" dirty="0"/>
              <a:t>continue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Nest loops</a:t>
            </a:r>
            <a:br>
              <a:rPr lang="en-US" altLang="zh-CN" sz="2800" dirty="0"/>
            </a:b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119116" y="562378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25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CE29-4DAE-4897-8765-AB649D11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2000"/>
            <a:ext cx="7234311" cy="685800"/>
          </a:xfrm>
        </p:spPr>
        <p:txBody>
          <a:bodyPr/>
          <a:lstStyle/>
          <a:p>
            <a:r>
              <a:rPr lang="en-US" altLang="zh-CN" b="1" dirty="0"/>
              <a:t>Declaring Loop Control Variables Inside the for Loop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88C1A8-F3C4-41C6-B431-64ED5A5D8B63}"/>
              </a:ext>
            </a:extLst>
          </p:cNvPr>
          <p:cNvSpPr/>
          <p:nvPr/>
        </p:nvSpPr>
        <p:spPr>
          <a:xfrm>
            <a:off x="998806" y="1571685"/>
            <a:ext cx="66118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ForVar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fact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//compute the factorial of the numbers through 5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&lt;= 5;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sum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 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//</a:t>
            </a:r>
            <a:r>
              <a:rPr lang="en-US" altLang="zh-CN" dirty="0" err="1">
                <a:solidFill>
                  <a:srgbClr val="3F7F5F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is known throughout the loop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fact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//but , </a:t>
            </a:r>
            <a:r>
              <a:rPr lang="en-US" altLang="zh-CN" dirty="0" err="1">
                <a:solidFill>
                  <a:srgbClr val="3F7F5F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is not known here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"Sum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"Factorial is 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fact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608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6BE46-4FC2-4D70-8369-FC8D5E59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while Loop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B830A-E9FF-4528-8BBE-D11E3B43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general form of the while loop is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while</a:t>
            </a:r>
            <a:r>
              <a:rPr lang="en-US" altLang="zh-CN" dirty="0"/>
              <a:t>(</a:t>
            </a:r>
            <a:r>
              <a:rPr lang="en-US" altLang="zh-CN" i="1" dirty="0"/>
              <a:t>condition</a:t>
            </a:r>
            <a:r>
              <a:rPr lang="en-US" altLang="zh-CN" dirty="0"/>
              <a:t>) </a:t>
            </a:r>
            <a:r>
              <a:rPr lang="en-US" altLang="zh-CN" i="1" dirty="0"/>
              <a:t>statement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while</a:t>
            </a:r>
            <a:r>
              <a:rPr lang="en-US" altLang="zh-CN" dirty="0"/>
              <a:t>(condition){</a:t>
            </a:r>
          </a:p>
          <a:p>
            <a:pPr marL="0" indent="0">
              <a:buNone/>
            </a:pPr>
            <a:r>
              <a:rPr lang="en-US" altLang="zh-CN" dirty="0"/>
              <a:t>    statement sequence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71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6E33-D9B4-4FBA-88E2-C28C15C8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while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061EFA-CF89-4982-BB11-2B7465654339}"/>
              </a:ext>
            </a:extLst>
          </p:cNvPr>
          <p:cNvSpPr/>
          <p:nvPr/>
        </p:nvSpPr>
        <p:spPr>
          <a:xfrm>
            <a:off x="1491175" y="1720840"/>
            <a:ext cx="5824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WhileDemo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//print the alphabet using a while loop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'a’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while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&lt;=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'z'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77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B4ED-E2FD-4E0D-BA1F-C262E54C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do-while Loop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023DD-F9AE-480C-9E5F-17E0054C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general form of do-while loop is: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do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i="1" dirty="0"/>
              <a:t>statements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b="1" dirty="0">
                <a:solidFill>
                  <a:srgbClr val="CC00CC"/>
                </a:solidFill>
              </a:rPr>
              <a:t>while</a:t>
            </a:r>
            <a:r>
              <a:rPr lang="en-US" altLang="zh-CN" dirty="0"/>
              <a:t>(</a:t>
            </a:r>
            <a:r>
              <a:rPr lang="en-US" altLang="zh-CN" i="1" dirty="0"/>
              <a:t>condition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4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8F6DA-F9DE-49D7-BFE6-7A13E080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do-while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F71C99-40DC-4BBA-B4D4-B9980C6700C8}"/>
              </a:ext>
            </a:extLst>
          </p:cNvPr>
          <p:cNvSpPr/>
          <p:nvPr/>
        </p:nvSpPr>
        <p:spPr>
          <a:xfrm>
            <a:off x="1617785" y="1720840"/>
            <a:ext cx="6738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DWDemo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java.io.IOException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"Press a key followed by ENTER: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in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!=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'q’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93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9A66-04F5-4175-8E55-CAC23236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break to Exit a Loop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0E80B-C837-485F-94F6-84EA2369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" y="1595511"/>
            <a:ext cx="7772400" cy="1105486"/>
          </a:xfrm>
        </p:spPr>
        <p:txBody>
          <a:bodyPr/>
          <a:lstStyle/>
          <a:p>
            <a:r>
              <a:rPr lang="en-US" altLang="zh-CN" dirty="0"/>
              <a:t>When a break statement is encountered inside a loop, the loop is terminated earlier and program control resumes at the next statement following the loop.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B5121A-5DAE-4B54-8047-52FF083D15F2}"/>
              </a:ext>
            </a:extLst>
          </p:cNvPr>
          <p:cNvSpPr/>
          <p:nvPr/>
        </p:nvSpPr>
        <p:spPr>
          <a:xfrm>
            <a:off x="1547446" y="2848708"/>
            <a:ext cx="5978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BreakDemo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100;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//loop while </a:t>
            </a:r>
            <a:r>
              <a:rPr lang="en-US" altLang="zh-CN" dirty="0" err="1">
                <a:solidFill>
                  <a:srgbClr val="3F7F5F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-squared is less than </a:t>
            </a:r>
            <a:r>
              <a:rPr lang="en-US" altLang="zh-CN" u="sng" dirty="0">
                <a:solidFill>
                  <a:srgbClr val="3F7F5F"/>
                </a:solidFill>
                <a:latin typeface="Calibri" panose="020F0502020204030204" pitchFamily="34" charset="0"/>
              </a:rPr>
              <a:t>num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&gt;=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//terminate 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94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1702D-1E1C-4315-B364-C2CADCAF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break to exit an infinitive loop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57EBFC-0D2F-4BC2-B0F2-377F28E2D384}"/>
              </a:ext>
            </a:extLst>
          </p:cNvPr>
          <p:cNvSpPr/>
          <p:nvPr/>
        </p:nvSpPr>
        <p:spPr>
          <a:xfrm>
            <a:off x="1491175" y="1720840"/>
            <a:ext cx="65274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Break2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java.io.IOException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(;;)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in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.read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//get a char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'q'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"You pressed q!"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82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1702D-1E1C-4315-B364-C2CADCAF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break to exit a nested loop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81CEBF-7D49-41B1-8440-D4C87522A8CD}"/>
              </a:ext>
            </a:extLst>
          </p:cNvPr>
          <p:cNvSpPr/>
          <p:nvPr/>
        </p:nvSpPr>
        <p:spPr>
          <a:xfrm>
            <a:off x="1257300" y="1605119"/>
            <a:ext cx="6629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Break3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3;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"Outer loop count: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   Inner loop count: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while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100)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10)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//terminate loop if t is 10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  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"Loops complete."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565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45AC-2EBD-4876-9476-1649850C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break  as a Form of </a:t>
            </a:r>
            <a:r>
              <a:rPr lang="en-US" altLang="zh-CN" b="1" dirty="0" err="1"/>
              <a:t>goto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1B451-90EA-4096-B134-BADDAEA9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4999"/>
            <a:ext cx="7772400" cy="2455985"/>
          </a:xfrm>
        </p:spPr>
        <p:txBody>
          <a:bodyPr/>
          <a:lstStyle/>
          <a:p>
            <a:r>
              <a:rPr lang="en-US" altLang="zh-CN" dirty="0"/>
              <a:t>Sometimes, a </a:t>
            </a:r>
            <a:r>
              <a:rPr lang="en-US" altLang="zh-CN" i="1" dirty="0"/>
              <a:t>label</a:t>
            </a:r>
            <a:r>
              <a:rPr lang="en-US" altLang="zh-CN" dirty="0"/>
              <a:t> is used to identify a code block. </a:t>
            </a:r>
          </a:p>
          <a:p>
            <a:r>
              <a:rPr lang="en-US" altLang="zh-CN" dirty="0"/>
              <a:t>When “</a:t>
            </a:r>
            <a:r>
              <a:rPr lang="en-US" altLang="zh-CN" b="1" dirty="0">
                <a:solidFill>
                  <a:srgbClr val="CC00CC"/>
                </a:solidFill>
              </a:rPr>
              <a:t>break</a:t>
            </a:r>
            <a:r>
              <a:rPr lang="en-US" altLang="zh-CN" dirty="0"/>
              <a:t> </a:t>
            </a:r>
            <a:r>
              <a:rPr lang="en-US" altLang="zh-CN" i="1" dirty="0"/>
              <a:t>label</a:t>
            </a:r>
            <a:r>
              <a:rPr lang="en-US" altLang="zh-CN" dirty="0"/>
              <a:t>” is used, control is transferred out of the named block of code.</a:t>
            </a:r>
          </a:p>
          <a:p>
            <a:r>
              <a:rPr lang="en-US" altLang="zh-CN" dirty="0"/>
              <a:t>The labeled block of code must enclose the break statement, but it does not need to be the immediately enclosing block.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44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825464-382B-423B-9880-97BCF18C0FCA}"/>
              </a:ext>
            </a:extLst>
          </p:cNvPr>
          <p:cNvSpPr/>
          <p:nvPr/>
        </p:nvSpPr>
        <p:spPr>
          <a:xfrm>
            <a:off x="1716257" y="0"/>
            <a:ext cx="59084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Break4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4;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one: 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two:   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three:     {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System.</a:t>
            </a:r>
            <a:r>
              <a:rPr lang="sv-SE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sv-S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sv-SE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"\ni is "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1)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one;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2)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two;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3)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three;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//this is never reached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"won't print"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block three."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block two."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block one."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for."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76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CE0A3-265F-4B4B-BA27-9BDEAE02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Input Characters from the Keyboard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5E9A99-D931-463F-8016-1B3656E32011}"/>
              </a:ext>
            </a:extLst>
          </p:cNvPr>
          <p:cNvSpPr/>
          <p:nvPr/>
        </p:nvSpPr>
        <p:spPr>
          <a:xfrm>
            <a:off x="984739" y="1859340"/>
            <a:ext cx="7469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KbIn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java.io.IOException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"Press a </a:t>
            </a:r>
            <a:r>
              <a:rPr lang="en-US" altLang="zh-CN" b="1">
                <a:solidFill>
                  <a:srgbClr val="2A00FF"/>
                </a:solidFill>
                <a:latin typeface="Calibri" panose="020F0502020204030204" pitchFamily="34" charset="0"/>
              </a:rPr>
              <a:t>key followed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by Enter: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in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"Your key is: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171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CD78-CA56-40A5-B758-B44D36E4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Eclipse to Trace and Debug the Code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B597-2F72-4DA6-A6BA-DDD22D53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1200"/>
            <a:ext cx="7772400" cy="860474"/>
          </a:xfrm>
        </p:spPr>
        <p:txBody>
          <a:bodyPr/>
          <a:lstStyle/>
          <a:p>
            <a:r>
              <a:rPr lang="en-US" altLang="zh-CN" dirty="0"/>
              <a:t>First, </a:t>
            </a:r>
            <a:r>
              <a:rPr lang="en-US" altLang="zh-CN" b="1" dirty="0"/>
              <a:t>right</a:t>
            </a:r>
            <a:r>
              <a:rPr lang="en-US" altLang="zh-CN" dirty="0"/>
              <a:t> click the blue part where the line of code you want the debug on.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B82D4B-EBF1-4617-A133-94427621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57" y="2841674"/>
            <a:ext cx="6514286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CD78-CA56-40A5-B758-B44D36E4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Eclipse to Trace and Debug the Code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B597-2F72-4DA6-A6BA-DDD22D53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964809"/>
          </a:xfrm>
        </p:spPr>
        <p:txBody>
          <a:bodyPr/>
          <a:lstStyle/>
          <a:p>
            <a:r>
              <a:rPr lang="en-US" altLang="zh-CN" dirty="0"/>
              <a:t>A break point will be created with the form of a small blue dot.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50BA7-3154-4A29-9A96-F1C94FF2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3327009"/>
            <a:ext cx="621904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7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CD78-CA56-40A5-B758-B44D36E4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Eclipse to Trace and Debug the Code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B597-2F72-4DA6-A6BA-DDD22D53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935480"/>
          </a:xfrm>
        </p:spPr>
        <p:txBody>
          <a:bodyPr/>
          <a:lstStyle/>
          <a:p>
            <a:r>
              <a:rPr lang="en-US" altLang="zh-CN" dirty="0"/>
              <a:t>Right click on the main class of the project, select “Debug as”</a:t>
            </a:r>
            <a:r>
              <a:rPr lang="en-US" altLang="zh-CN" dirty="0">
                <a:sym typeface="Wingdings" panose="05000000000000000000" pitchFamily="2" charset="2"/>
              </a:rPr>
              <a:t> “Java Application”. A dialog will prompt to open the debug perspective, click “switch” to change the perspective.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Then you will find the code stops at the break-pointed line.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4DC915-EC72-45F3-821A-AF72906C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10" y="2117226"/>
            <a:ext cx="6076190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CD78-CA56-40A5-B758-B44D36E4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Eclipse to Trace and Debug the Code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B597-2F72-4DA6-A6BA-DDD22D53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" y="1806526"/>
            <a:ext cx="7772400" cy="936674"/>
          </a:xfrm>
        </p:spPr>
        <p:txBody>
          <a:bodyPr/>
          <a:lstStyle/>
          <a:p>
            <a:r>
              <a:rPr lang="en-US" altLang="zh-CN" dirty="0"/>
              <a:t>At the right side, you will see the values of current variables.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515588-1265-4003-94A2-7CD98435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95" y="2743200"/>
            <a:ext cx="4904762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2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CD78-CA56-40A5-B758-B44D36E4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Eclipse to Trace and Debug the Code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B597-2F72-4DA6-A6BA-DDD22D53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685800"/>
          </a:xfrm>
        </p:spPr>
        <p:txBody>
          <a:bodyPr/>
          <a:lstStyle/>
          <a:p>
            <a:r>
              <a:rPr lang="en-US" altLang="zh-CN" dirty="0"/>
              <a:t>There are very useful buttons at the menu bar for debugging.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2C2CEC-455C-409A-9DDF-17EA225A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76" y="3043285"/>
            <a:ext cx="3219048" cy="77142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692A99-92E9-47FC-B65B-C580A1DE885A}"/>
              </a:ext>
            </a:extLst>
          </p:cNvPr>
          <p:cNvSpPr txBox="1">
            <a:spLocks/>
          </p:cNvSpPr>
          <p:nvPr/>
        </p:nvSpPr>
        <p:spPr bwMode="auto">
          <a:xfrm>
            <a:off x="533400" y="4462974"/>
            <a:ext cx="7772400" cy="16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Step into: Proceed on one more line and step into a method if necessary.</a:t>
            </a:r>
          </a:p>
          <a:p>
            <a:r>
              <a:rPr lang="en-US" altLang="zh-CN" kern="0" dirty="0"/>
              <a:t>Step over: Proceed on one more line without stepping into a method.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02697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CD78-CA56-40A5-B758-B44D36E4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Eclipse to Trace and Debug the Code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B597-2F72-4DA6-A6BA-DDD22D53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049215"/>
          </a:xfrm>
        </p:spPr>
        <p:txBody>
          <a:bodyPr/>
          <a:lstStyle/>
          <a:p>
            <a:r>
              <a:rPr lang="en-US" altLang="zh-CN" dirty="0"/>
              <a:t>Click “step over”, you’ll find that the cursor moves to the end of “block one”.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661FC3-D8F5-4CEF-ACAA-6EF904B7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5" y="2813268"/>
            <a:ext cx="5961905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8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CD78-CA56-40A5-B758-B44D36E4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Eclipse to Trace and Debug the Code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B597-2F72-4DA6-A6BA-DDD22D53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049215"/>
          </a:xfrm>
        </p:spPr>
        <p:txBody>
          <a:bodyPr/>
          <a:lstStyle/>
          <a:p>
            <a:r>
              <a:rPr lang="en-US" altLang="zh-CN" dirty="0"/>
              <a:t>You can stop debugging by clicking the red square.</a:t>
            </a:r>
          </a:p>
          <a:p>
            <a:r>
              <a:rPr lang="en-US" altLang="zh-CN" dirty="0"/>
              <a:t>You can also remove the break point,</a:t>
            </a:r>
          </a:p>
          <a:p>
            <a:r>
              <a:rPr lang="en-US" altLang="zh-CN" dirty="0"/>
              <a:t>Go back to Java perspective by clicking “Window” </a:t>
            </a:r>
            <a:r>
              <a:rPr lang="en-US" altLang="zh-CN" dirty="0">
                <a:sym typeface="Wingdings" panose="05000000000000000000" pitchFamily="2" charset="2"/>
              </a:rPr>
              <a:t> “Open perspective”  “Java”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55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45AC-2EBD-4876-9476-1649850C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break  as a Form of </a:t>
            </a:r>
            <a:r>
              <a:rPr lang="en-US" altLang="zh-CN" b="1" dirty="0" err="1"/>
              <a:t>goto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1B451-90EA-4096-B134-BADDAEA9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524000"/>
          </a:xfrm>
        </p:spPr>
        <p:txBody>
          <a:bodyPr/>
          <a:lstStyle/>
          <a:p>
            <a:r>
              <a:rPr lang="en-US" altLang="zh-CN" dirty="0"/>
              <a:t>Note: You cannot use </a:t>
            </a:r>
            <a:r>
              <a:rPr lang="en-US" altLang="zh-CN" b="1" dirty="0"/>
              <a:t>break</a:t>
            </a:r>
            <a:r>
              <a:rPr lang="en-US" altLang="zh-CN" dirty="0"/>
              <a:t> to transfer control to a block of code that does not enclose the </a:t>
            </a:r>
            <a:r>
              <a:rPr lang="en-US" altLang="zh-CN" b="1" dirty="0"/>
              <a:t>break</a:t>
            </a:r>
            <a:r>
              <a:rPr lang="en-US" altLang="zh-CN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2931196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E7A2-38C2-4247-B663-961C2AA6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continue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273F-4D82-4E2B-9309-AC106DBC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34662"/>
            <a:ext cx="7772400" cy="1232095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continue</a:t>
            </a:r>
            <a:r>
              <a:rPr lang="en-US" altLang="zh-CN" dirty="0"/>
              <a:t> statement forces the next iteration of the loop to take place earlier, skipping any code between itself and the conditional express that controls the loop.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A66115-CA55-4A0C-B8BA-3B30D7F48986}"/>
              </a:ext>
            </a:extLst>
          </p:cNvPr>
          <p:cNvSpPr/>
          <p:nvPr/>
        </p:nvSpPr>
        <p:spPr>
          <a:xfrm>
            <a:off x="1420837" y="3066757"/>
            <a:ext cx="58943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//print even numbers between 0 and 100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&lt;= 100;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%2) != 0)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continue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//iterate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288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DD30D-3476-49AA-8371-0FA7F11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continue with a label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9779D-9342-434C-B868-D5552DCC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921434"/>
          </a:xfrm>
        </p:spPr>
        <p:txBody>
          <a:bodyPr/>
          <a:lstStyle/>
          <a:p>
            <a:r>
              <a:rPr lang="en-US" altLang="zh-CN" dirty="0"/>
              <a:t>The continue statement may specify a label to describe which enclosing loop the continue.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BB0ABA-5AA5-4B25-8323-EC86A7E83897}"/>
              </a:ext>
            </a:extLst>
          </p:cNvPr>
          <p:cNvSpPr/>
          <p:nvPr/>
        </p:nvSpPr>
        <p:spPr>
          <a:xfrm>
            <a:off x="1153551" y="2293034"/>
            <a:ext cx="71522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ContToLabel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outerloop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"\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nOuter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loop pass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", Inner loop: 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++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5)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continue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outerloop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}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84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712CC-58D4-40E2-B4BB-3D40A513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if Statement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793CE0-440B-4F7C-BD82-A83A27CC36E4}"/>
              </a:ext>
            </a:extLst>
          </p:cNvPr>
          <p:cNvSpPr txBox="1"/>
          <p:nvPr/>
        </p:nvSpPr>
        <p:spPr>
          <a:xfrm>
            <a:off x="1463039" y="14478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complete form of if statement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7C24E0-E293-4626-8804-BB819740F297}"/>
              </a:ext>
            </a:extLst>
          </p:cNvPr>
          <p:cNvSpPr txBox="1"/>
          <p:nvPr/>
        </p:nvSpPr>
        <p:spPr>
          <a:xfrm>
            <a:off x="1463039" y="2133600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C00CC"/>
                </a:solidFill>
              </a:rPr>
              <a:t>if</a:t>
            </a:r>
            <a:r>
              <a:rPr lang="en-US" altLang="zh-CN" sz="2800" dirty="0"/>
              <a:t>(</a:t>
            </a:r>
            <a:r>
              <a:rPr lang="en-US" altLang="zh-CN" sz="2800" i="1" dirty="0"/>
              <a:t>condition</a:t>
            </a:r>
            <a:r>
              <a:rPr lang="en-US" altLang="zh-CN" sz="2800" dirty="0"/>
              <a:t>) </a:t>
            </a:r>
            <a:r>
              <a:rPr lang="en-US" altLang="zh-CN" sz="2800" i="1" dirty="0"/>
              <a:t>statement</a:t>
            </a:r>
          </a:p>
          <a:p>
            <a:r>
              <a:rPr lang="en-US" altLang="zh-CN" sz="2800" b="1" dirty="0">
                <a:solidFill>
                  <a:srgbClr val="CC00CC"/>
                </a:solidFill>
              </a:rPr>
              <a:t>else</a:t>
            </a:r>
            <a:r>
              <a:rPr lang="en-US" altLang="zh-CN" sz="2800" dirty="0"/>
              <a:t> </a:t>
            </a:r>
            <a:r>
              <a:rPr lang="en-US" altLang="zh-CN" sz="2800" i="1" dirty="0"/>
              <a:t>statement</a:t>
            </a:r>
            <a:endParaRPr lang="zh-CN" altLang="en-US" sz="28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832C9E-59FE-4E23-9E06-CAE272CA80C6}"/>
              </a:ext>
            </a:extLst>
          </p:cNvPr>
          <p:cNvSpPr txBox="1"/>
          <p:nvPr/>
        </p:nvSpPr>
        <p:spPr>
          <a:xfrm>
            <a:off x="1463039" y="3176432"/>
            <a:ext cx="5739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C00CC"/>
                </a:solidFill>
              </a:rPr>
              <a:t>if</a:t>
            </a:r>
            <a:r>
              <a:rPr lang="en-US" altLang="zh-CN" sz="2800" dirty="0"/>
              <a:t>(</a:t>
            </a:r>
            <a:r>
              <a:rPr lang="en-US" altLang="zh-CN" sz="2800" i="1" dirty="0"/>
              <a:t>condition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</a:t>
            </a:r>
            <a:r>
              <a:rPr lang="en-US" altLang="zh-CN" sz="2800" i="1" dirty="0"/>
              <a:t>statement sequence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b="1" dirty="0">
                <a:solidFill>
                  <a:srgbClr val="CC00CC"/>
                </a:solidFill>
              </a:rPr>
              <a:t>else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</a:t>
            </a:r>
            <a:r>
              <a:rPr lang="en-US" altLang="zh-CN" sz="2800" i="1" dirty="0"/>
              <a:t>statement sequence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36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72720-C70C-4D96-8412-55E2F9253FBD}"/>
              </a:ext>
            </a:extLst>
          </p:cNvPr>
          <p:cNvSpPr/>
          <p:nvPr/>
        </p:nvSpPr>
        <p:spPr>
          <a:xfrm>
            <a:off x="1195754" y="1305342"/>
            <a:ext cx="73855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Guess2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java.io.IOException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answer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'K’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"I'm thinking of a letter between A and Z"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"Can you guess it: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in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answer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"** Right **"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"...Sorry, you're wrong."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79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6FE5-72E9-4D3F-86F0-12FA95D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Nested ifs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E905-F502-4ED2-996D-7EBC22F7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if</a:t>
            </a:r>
            <a:r>
              <a:rPr lang="en-US" altLang="zh-CN" dirty="0"/>
              <a:t>(sex == ‘</a:t>
            </a:r>
            <a:r>
              <a:rPr lang="zh-CN" altLang="en-US" dirty="0"/>
              <a:t>男</a:t>
            </a:r>
            <a:r>
              <a:rPr lang="en-US" altLang="zh-CN" dirty="0"/>
              <a:t>’){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if</a:t>
            </a:r>
            <a:r>
              <a:rPr lang="en-US" altLang="zh-CN" dirty="0"/>
              <a:t>(money &gt; 5000)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CC00CC"/>
                </a:solidFill>
              </a:rPr>
              <a:t>if</a:t>
            </a:r>
            <a:r>
              <a:rPr lang="en-US" altLang="zh-CN" dirty="0"/>
              <a:t>(height&gt;180) …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CC00CC"/>
                </a:solidFill>
              </a:rPr>
              <a:t>else</a:t>
            </a:r>
            <a:r>
              <a:rPr lang="en-US" altLang="zh-CN" dirty="0"/>
              <a:t> …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/>
              <a:t>         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if</a:t>
            </a:r>
            <a:r>
              <a:rPr lang="en-US" altLang="zh-CN" dirty="0"/>
              <a:t>(weight&lt;110) …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    else 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0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EE18-4829-42B0-B3AC-D65ABB32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Nested if Example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FB2AA7-B061-4D6F-B144-DDD963650D52}"/>
              </a:ext>
            </a:extLst>
          </p:cNvPr>
          <p:cNvSpPr/>
          <p:nvPr/>
        </p:nvSpPr>
        <p:spPr>
          <a:xfrm>
            <a:off x="914400" y="1447800"/>
            <a:ext cx="6720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Guess3 {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java.io.IOException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answer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'K’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"I'm thinking of a letter between A and Z"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"Can you guess it: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in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answer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"** Right **"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"...Sorry, you're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answer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"too low."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"too high."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951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B6A82-188C-482B-BD4B-ECC64681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if-else-if Ladder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0FE20-9D00-460B-ACEE-CAD87128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C00CC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i="1" dirty="0"/>
              <a:t>condition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i="1" dirty="0"/>
              <a:t>statement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else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i="1" dirty="0"/>
              <a:t>condition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i="1" dirty="0"/>
              <a:t>statement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else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i="1" dirty="0"/>
              <a:t>condition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i="1" dirty="0"/>
              <a:t>statement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i="1" dirty="0"/>
              <a:t>statement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43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07F23-7E65-471F-BCB4-AD3C0D2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if-else-if Ladder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04121-7064-40BC-8869-F0DCB0D3322E}"/>
              </a:ext>
            </a:extLst>
          </p:cNvPr>
          <p:cNvSpPr/>
          <p:nvPr/>
        </p:nvSpPr>
        <p:spPr>
          <a:xfrm>
            <a:off x="1223890" y="1447800"/>
            <a:ext cx="74418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Ladder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6;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1)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"x is one"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2)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"x is two"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3)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"x is three"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4)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"x is four"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"x is not between 1 and 4"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846036"/>
      </p:ext>
    </p:extLst>
  </p:cSld>
  <p:clrMapOvr>
    <a:masterClrMapping/>
  </p:clrMapOvr>
</p:sld>
</file>

<file path=ppt/theme/theme1.xml><?xml version="1.0" encoding="utf-8"?>
<a:theme xmlns:a="http://schemas.openxmlformats.org/drawingml/2006/main" name="Java程序设计实用教程(第2版)_第1章_初识Java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262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Java程序设计实用教程(第2版)_第1章_初识Java</Template>
  <TotalTime>4310</TotalTime>
  <Words>2747</Words>
  <Application>Microsoft Office PowerPoint</Application>
  <PresentationFormat>全屏显示(4:3)</PresentationFormat>
  <Paragraphs>373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黑体</vt:lpstr>
      <vt:lpstr>宋体</vt:lpstr>
      <vt:lpstr>Calibri</vt:lpstr>
      <vt:lpstr>Times New Roman</vt:lpstr>
      <vt:lpstr>Wingdings</vt:lpstr>
      <vt:lpstr>Java程序设计实用教程(第2版)_第1章_初识Java</vt:lpstr>
      <vt:lpstr>Chapter 3</vt:lpstr>
      <vt:lpstr>Key Skills &amp; Concepts</vt:lpstr>
      <vt:lpstr>Input Characters from the Keyboard</vt:lpstr>
      <vt:lpstr>The if Statement</vt:lpstr>
      <vt:lpstr>PowerPoint 演示文稿</vt:lpstr>
      <vt:lpstr>Nested ifs</vt:lpstr>
      <vt:lpstr>Nested if Example</vt:lpstr>
      <vt:lpstr>The if-else-if Ladder</vt:lpstr>
      <vt:lpstr>The if-else-if Ladder</vt:lpstr>
      <vt:lpstr>The switch Statement</vt:lpstr>
      <vt:lpstr>The switch Statement</vt:lpstr>
      <vt:lpstr>The switch Demo without break</vt:lpstr>
      <vt:lpstr>Nested switch Statements</vt:lpstr>
      <vt:lpstr>The for Loop</vt:lpstr>
      <vt:lpstr>The for Loop Demo</vt:lpstr>
      <vt:lpstr>Some Variations on the for Loop</vt:lpstr>
      <vt:lpstr>Missing Pieces</vt:lpstr>
      <vt:lpstr>The Infinite Loop</vt:lpstr>
      <vt:lpstr>Loops with No Body</vt:lpstr>
      <vt:lpstr>Declaring Loop Control Variables Inside the for Loop</vt:lpstr>
      <vt:lpstr>The while Loop</vt:lpstr>
      <vt:lpstr>The while Demo</vt:lpstr>
      <vt:lpstr>The do-while Loop</vt:lpstr>
      <vt:lpstr>The do-while Demo</vt:lpstr>
      <vt:lpstr>Use break to Exit a Loop</vt:lpstr>
      <vt:lpstr>Use break to exit an infinitive loop</vt:lpstr>
      <vt:lpstr>Use break to exit a nested loop</vt:lpstr>
      <vt:lpstr>Use break  as a Form of goto</vt:lpstr>
      <vt:lpstr>PowerPoint 演示文稿</vt:lpstr>
      <vt:lpstr>Use Eclipse to Trace and Debug the Code</vt:lpstr>
      <vt:lpstr>Use Eclipse to Trace and Debug the Code</vt:lpstr>
      <vt:lpstr>Use Eclipse to Trace and Debug the Code</vt:lpstr>
      <vt:lpstr>Use Eclipse to Trace and Debug the Code</vt:lpstr>
      <vt:lpstr>Use Eclipse to Trace and Debug the Code</vt:lpstr>
      <vt:lpstr>Use Eclipse to Trace and Debug the Code</vt:lpstr>
      <vt:lpstr>Use Eclipse to Trace and Debug the Code</vt:lpstr>
      <vt:lpstr>Use break  as a Form of goto</vt:lpstr>
      <vt:lpstr>Use continue</vt:lpstr>
      <vt:lpstr>Use continue with a 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李晔锋</dc:creator>
  <cp:lastModifiedBy>李 晔锋</cp:lastModifiedBy>
  <cp:revision>211</cp:revision>
  <dcterms:created xsi:type="dcterms:W3CDTF">2017-02-14T11:17:31Z</dcterms:created>
  <dcterms:modified xsi:type="dcterms:W3CDTF">2018-09-20T07:05:45Z</dcterms:modified>
</cp:coreProperties>
</file>