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5" r:id="rId27"/>
    <p:sldId id="286" r:id="rId28"/>
    <p:sldId id="281" r:id="rId29"/>
    <p:sldId id="282" r:id="rId30"/>
    <p:sldId id="283" r:id="rId31"/>
    <p:sldId id="284" r:id="rId32"/>
    <p:sldId id="288" r:id="rId33"/>
    <p:sldId id="289" r:id="rId34"/>
    <p:sldId id="290" r:id="rId35"/>
    <p:sldId id="287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702B081-210F-405D-A251-723E4294488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5"/>
            <p14:sldId id="286"/>
            <p14:sldId id="281"/>
            <p14:sldId id="282"/>
            <p14:sldId id="283"/>
            <p14:sldId id="284"/>
            <p14:sldId id="288"/>
            <p14:sldId id="289"/>
            <p14:sldId id="290"/>
            <p14:sldId id="287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5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277F1-BC14-49DC-B917-DEE9F10F72E9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675ED-02E4-43DC-AD89-9CB495870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268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17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12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62700" y="762000"/>
            <a:ext cx="19431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762000"/>
            <a:ext cx="56769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45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54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21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47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73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52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41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1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61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6629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50"/>
            </a:lvl1pPr>
          </a:lstStyle>
          <a:p>
            <a:fld id="{81E77AA0-CA4A-4181-8FED-0F123F59EE50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553200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5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5943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31" name="Group 40"/>
          <p:cNvGrpSpPr>
            <a:grpSpLocks/>
          </p:cNvGrpSpPr>
          <p:nvPr/>
        </p:nvGrpSpPr>
        <p:grpSpPr bwMode="auto">
          <a:xfrm>
            <a:off x="7696200" y="6629400"/>
            <a:ext cx="1447800" cy="228600"/>
            <a:chOff x="768" y="3456"/>
            <a:chExt cx="1200" cy="192"/>
          </a:xfrm>
        </p:grpSpPr>
        <p:sp>
          <p:nvSpPr>
            <p:cNvPr id="1032" name="AutoShape 41">
              <a:hlinkClick r:id="" action="ppaction://hlinkshowjump?jump=firs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768" y="3456"/>
              <a:ext cx="288" cy="192"/>
            </a:xfrm>
            <a:prstGeom prst="actionButtonBeginning">
              <a:avLst/>
            </a:prstGeom>
            <a:solidFill>
              <a:srgbClr val="3399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33" name="AutoShape 42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1056" y="3456"/>
              <a:ext cx="336" cy="192"/>
            </a:xfrm>
            <a:prstGeom prst="actionButtonBackPrevious">
              <a:avLst/>
            </a:prstGeom>
            <a:solidFill>
              <a:srgbClr val="3399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34" name="AutoShape 43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1392" y="3456"/>
              <a:ext cx="288" cy="192"/>
            </a:xfrm>
            <a:prstGeom prst="actionButtonForwardNext">
              <a:avLst/>
            </a:prstGeom>
            <a:solidFill>
              <a:srgbClr val="3399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35" name="AutoShape 44">
              <a:hlinkClick r:id="" action="ppaction://hlinkshowjump?jump=las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1680" y="3456"/>
              <a:ext cx="288" cy="192"/>
            </a:xfrm>
            <a:prstGeom prst="actionButtonEnd">
              <a:avLst/>
            </a:prstGeom>
            <a:solidFill>
              <a:srgbClr val="3399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64876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55419"/>
            <a:ext cx="7772400" cy="1470025"/>
          </a:xfrm>
        </p:spPr>
        <p:txBody>
          <a:bodyPr/>
          <a:lstStyle/>
          <a:p>
            <a:r>
              <a:rPr lang="en-US" altLang="zh-CN" sz="4000" dirty="0"/>
              <a:t>Chapter 14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27113"/>
            <a:ext cx="6400800" cy="1752600"/>
          </a:xfrm>
        </p:spPr>
        <p:txBody>
          <a:bodyPr/>
          <a:lstStyle/>
          <a:p>
            <a:r>
              <a:rPr lang="zh-CN" altLang="en-US" dirty="0"/>
              <a:t>李晔锋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956603" y="2089102"/>
            <a:ext cx="7501597" cy="14700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US" altLang="zh-CN" sz="44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Lambda Expressions and Method References</a:t>
            </a:r>
          </a:p>
        </p:txBody>
      </p:sp>
    </p:spTree>
    <p:extLst>
      <p:ext uri="{BB962C8B-B14F-4D97-AF65-F5344CB8AC3E}">
        <p14:creationId xmlns:p14="http://schemas.microsoft.com/office/powerpoint/2010/main" val="3926461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4F8E2-C0D0-42BC-B408-D0E823900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Lambda Expression Fundamentals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28ABFE-52E5-4702-9557-A26628429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4594274"/>
          </a:xfrm>
        </p:spPr>
        <p:txBody>
          <a:bodyPr/>
          <a:lstStyle/>
          <a:p>
            <a:r>
              <a:rPr lang="en-US" altLang="zh-CN" dirty="0"/>
              <a:t>The lambda expression actually creates an </a:t>
            </a:r>
            <a:r>
              <a:rPr lang="en-US" altLang="zh-CN" b="1" dirty="0"/>
              <a:t>anonymous</a:t>
            </a:r>
            <a:r>
              <a:rPr lang="en-US" altLang="zh-CN" dirty="0"/>
              <a:t> object reference for the interface, but in a much shorter and simple way. For example:</a:t>
            </a:r>
          </a:p>
          <a:p>
            <a:pPr lvl="1"/>
            <a:r>
              <a:rPr lang="en-US" altLang="zh-CN" dirty="0" err="1"/>
              <a:t>MyInterface</a:t>
            </a:r>
            <a:r>
              <a:rPr lang="en-US" altLang="zh-CN" dirty="0"/>
              <a:t> if3 = ()-&gt;</a:t>
            </a:r>
            <a:r>
              <a:rPr lang="en-US" altLang="zh-CN" dirty="0" err="1"/>
              <a:t>Math.random</a:t>
            </a:r>
            <a:r>
              <a:rPr lang="en-US" altLang="zh-CN" dirty="0"/>
              <a:t>()*100;</a:t>
            </a:r>
          </a:p>
          <a:p>
            <a:r>
              <a:rPr lang="en-US" altLang="zh-CN" dirty="0"/>
              <a:t>It is the same as:</a:t>
            </a:r>
          </a:p>
          <a:p>
            <a:pPr lvl="1"/>
            <a:r>
              <a:rPr lang="en-US" altLang="zh-CN" dirty="0" err="1"/>
              <a:t>MyInterface</a:t>
            </a:r>
            <a:r>
              <a:rPr lang="en-US" altLang="zh-CN" dirty="0"/>
              <a:t> if3 = new </a:t>
            </a:r>
            <a:r>
              <a:rPr lang="en-US" altLang="zh-CN" dirty="0" err="1"/>
              <a:t>MyInterface</a:t>
            </a:r>
            <a:r>
              <a:rPr lang="en-US" altLang="zh-CN" dirty="0"/>
              <a:t>(){</a:t>
            </a:r>
          </a:p>
          <a:p>
            <a:pPr lvl="1"/>
            <a:r>
              <a:rPr lang="en-US" altLang="zh-CN" dirty="0"/>
              <a:t>   @Override</a:t>
            </a:r>
          </a:p>
          <a:p>
            <a:pPr lvl="1"/>
            <a:r>
              <a:rPr lang="en-US" altLang="zh-CN" dirty="0"/>
              <a:t>    public double </a:t>
            </a:r>
            <a:r>
              <a:rPr lang="en-US" altLang="zh-CN" dirty="0" err="1"/>
              <a:t>getValue</a:t>
            </a:r>
            <a:r>
              <a:rPr lang="en-US" altLang="zh-CN" dirty="0"/>
              <a:t>(){</a:t>
            </a:r>
          </a:p>
          <a:p>
            <a:pPr lvl="1"/>
            <a:r>
              <a:rPr lang="en-US" altLang="zh-CN" dirty="0"/>
              <a:t>       return </a:t>
            </a:r>
            <a:r>
              <a:rPr lang="en-US" altLang="zh-CN" dirty="0" err="1"/>
              <a:t>Math.random</a:t>
            </a:r>
            <a:r>
              <a:rPr lang="en-US" altLang="zh-CN" dirty="0"/>
              <a:t>()*100;</a:t>
            </a:r>
          </a:p>
          <a:p>
            <a:pPr lvl="1"/>
            <a:r>
              <a:rPr lang="en-US" altLang="zh-CN" dirty="0"/>
              <a:t>    }</a:t>
            </a:r>
          </a:p>
          <a:p>
            <a:pPr lvl="1"/>
            <a:r>
              <a:rPr lang="en-US" altLang="zh-CN" dirty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827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2ED01-E535-45EC-867E-1F414E9A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Lambda Expression with Parameters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3A3DB6-3503-461E-973F-2281732B2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866335"/>
          </a:xfrm>
        </p:spPr>
        <p:txBody>
          <a:bodyPr/>
          <a:lstStyle/>
          <a:p>
            <a:r>
              <a:rPr lang="en-US" altLang="zh-CN" dirty="0"/>
              <a:t>Suppose the functional interface has the method with one parameter as follows: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41CDEF-FCC1-42E4-B3F3-7A114980BD13}"/>
              </a:ext>
            </a:extLst>
          </p:cNvPr>
          <p:cNvSpPr/>
          <p:nvPr/>
        </p:nvSpPr>
        <p:spPr>
          <a:xfrm>
            <a:off x="1709225" y="323345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interface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MyParamValue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getValue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164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2ED01-E535-45EC-867E-1F414E9A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Lambda Expression with Parameters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3A3DB6-3503-461E-973F-2281732B2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08053"/>
            <a:ext cx="7772400" cy="685800"/>
          </a:xfrm>
        </p:spPr>
        <p:txBody>
          <a:bodyPr/>
          <a:lstStyle/>
          <a:p>
            <a:r>
              <a:rPr lang="en-US" altLang="zh-CN" dirty="0"/>
              <a:t>Then we can use the lambda expression as follows: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A326A08-A9B7-4102-8E91-70A991EA0069}"/>
              </a:ext>
            </a:extLst>
          </p:cNvPr>
          <p:cNvSpPr/>
          <p:nvPr/>
        </p:nvSpPr>
        <p:spPr>
          <a:xfrm>
            <a:off x="1053318" y="2752580"/>
            <a:ext cx="56007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LambdaDemo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 </a:t>
            </a:r>
          </a:p>
          <a:p>
            <a:r>
              <a:rPr lang="pt-B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MyParamValue </a:t>
            </a:r>
            <a:r>
              <a:rPr lang="pt-BR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mv1</a:t>
            </a:r>
            <a:r>
              <a:rPr lang="pt-B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(</a:t>
            </a:r>
            <a:r>
              <a:rPr lang="pt-BR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pt-B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)-&gt;(1.0/</a:t>
            </a:r>
            <a:r>
              <a:rPr lang="pt-BR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pt-B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pt-B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MyParamValue </a:t>
            </a:r>
            <a:r>
              <a:rPr lang="pt-BR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mv2</a:t>
            </a:r>
            <a:r>
              <a:rPr lang="pt-B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(</a:t>
            </a:r>
            <a:r>
              <a:rPr lang="pt-BR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pt-B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)-&gt;(Math.</a:t>
            </a:r>
            <a:r>
              <a:rPr lang="pt-BR" altLang="zh-CN" i="1" dirty="0">
                <a:solidFill>
                  <a:srgbClr val="000000"/>
                </a:solidFill>
                <a:latin typeface="Calibri" panose="020F0502020204030204" pitchFamily="34" charset="0"/>
              </a:rPr>
              <a:t>pow</a:t>
            </a:r>
            <a:r>
              <a:rPr lang="pt-B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pt-BR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pt-B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 3));</a:t>
            </a:r>
          </a:p>
          <a:p>
            <a:r>
              <a:rPr lang="pt-B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MyParamValue </a:t>
            </a:r>
            <a:r>
              <a:rPr lang="pt-BR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mv3</a:t>
            </a:r>
            <a:r>
              <a:rPr lang="pt-B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(</a:t>
            </a:r>
            <a:r>
              <a:rPr lang="pt-BR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pt-B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)-&gt;(Math.</a:t>
            </a:r>
            <a:r>
              <a:rPr lang="pt-BR" altLang="zh-CN" i="1" dirty="0">
                <a:solidFill>
                  <a:srgbClr val="000000"/>
                </a:solidFill>
                <a:latin typeface="Calibri" panose="020F0502020204030204" pitchFamily="34" charset="0"/>
              </a:rPr>
              <a:t>sqrt</a:t>
            </a:r>
            <a:r>
              <a:rPr lang="pt-B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pt-BR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pt-B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mv1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.getValue(4.0));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mv2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.getValue(2.5));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mv3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.getValue(0.25));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09F8F3-EF00-45D2-B7D2-524BE76A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304" y="3428999"/>
            <a:ext cx="1093678" cy="113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90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36C6F-FB54-4F49-9684-AC066A99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Lambda Expressions in Action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48C0AF-24D0-4455-9A32-8C98A990BC4B}"/>
              </a:ext>
            </a:extLst>
          </p:cNvPr>
          <p:cNvSpPr/>
          <p:nvPr/>
        </p:nvSpPr>
        <p:spPr>
          <a:xfrm>
            <a:off x="685800" y="2333685"/>
            <a:ext cx="641486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LambdaDemo2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pt-B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NumericTest </a:t>
            </a:r>
            <a:r>
              <a:rPr lang="pt-BR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isFactor</a:t>
            </a:r>
            <a:r>
              <a:rPr lang="pt-B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(</a:t>
            </a:r>
            <a:r>
              <a:rPr lang="pt-BR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pt-B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pt-BR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d</a:t>
            </a:r>
            <a:r>
              <a:rPr lang="pt-B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)-&gt;(</a:t>
            </a:r>
            <a:r>
              <a:rPr lang="pt-BR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pt-B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% </a:t>
            </a:r>
            <a:r>
              <a:rPr lang="pt-BR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d</a:t>
            </a:r>
            <a:r>
              <a:rPr lang="pt-B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 ==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isFactor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.test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(10, 2));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isFactor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.test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(10, 3));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NumericTest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lessThan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(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m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)-&gt;(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&lt;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m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lessThan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.test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(2,10));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lessThan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.test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(10,2));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s-E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NumericTest </a:t>
            </a:r>
            <a:r>
              <a:rPr lang="es-E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absEqual</a:t>
            </a:r>
            <a:r>
              <a:rPr lang="es-E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(</a:t>
            </a:r>
            <a:r>
              <a:rPr lang="es-E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s-E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s-E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y</a:t>
            </a:r>
            <a:r>
              <a:rPr lang="es-E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)-&gt;(</a:t>
            </a:r>
            <a:r>
              <a:rPr lang="es-E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s-E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&lt;0 ? -</a:t>
            </a:r>
            <a:r>
              <a:rPr lang="es-E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s-E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: </a:t>
            </a:r>
            <a:r>
              <a:rPr lang="es-E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s-E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 == (</a:t>
            </a:r>
            <a:r>
              <a:rPr lang="es-E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y</a:t>
            </a:r>
            <a:r>
              <a:rPr lang="es-E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&lt;0 ? -</a:t>
            </a:r>
            <a:r>
              <a:rPr lang="es-E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y</a:t>
            </a:r>
            <a:r>
              <a:rPr lang="es-E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: </a:t>
            </a:r>
            <a:r>
              <a:rPr lang="es-E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y</a:t>
            </a:r>
            <a:r>
              <a:rPr lang="es-E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absEqual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.test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(4, -4));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absEqual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.test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(4, -5));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C3B40A-4760-4715-A3EA-CE6DF06B1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438" y="1816133"/>
            <a:ext cx="1068483" cy="340578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A0C8978-080F-4240-958C-7279D3618869}"/>
              </a:ext>
            </a:extLst>
          </p:cNvPr>
          <p:cNvSpPr/>
          <p:nvPr/>
        </p:nvSpPr>
        <p:spPr>
          <a:xfrm>
            <a:off x="685800" y="141035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interface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NumericTest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</a:t>
            </a:r>
            <a:r>
              <a:rPr lang="en-US" altLang="zh-CN" b="1" dirty="0" err="1">
                <a:solidFill>
                  <a:srgbClr val="7F0055"/>
                </a:solidFill>
                <a:latin typeface="Calibri" panose="020F0502020204030204" pitchFamily="34" charset="0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test(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b="1" dirty="0" err="1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m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4251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A75B1-FACE-4521-8317-42A333DD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Lambda Expressions in Action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CAC07-AB8B-4D1A-9B31-7196A2F42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1035148"/>
          </a:xfrm>
        </p:spPr>
        <p:txBody>
          <a:bodyPr/>
          <a:lstStyle/>
          <a:p>
            <a:r>
              <a:rPr lang="en-US" altLang="zh-CN" dirty="0"/>
              <a:t>It does not matter if you change the parameter name when you use the lambda expression:</a:t>
            </a:r>
          </a:p>
          <a:p>
            <a:pPr marL="342900" lvl="1" indent="0">
              <a:buNone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4410CF-0C04-40D6-B081-F17CAFE10CED}"/>
              </a:ext>
            </a:extLst>
          </p:cNvPr>
          <p:cNvSpPr/>
          <p:nvPr/>
        </p:nvSpPr>
        <p:spPr>
          <a:xfrm>
            <a:off x="1057583" y="2995482"/>
            <a:ext cx="4159024" cy="40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NumericTest </a:t>
            </a:r>
            <a:r>
              <a:rPr lang="pt-BR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isFactor</a:t>
            </a:r>
            <a:r>
              <a:rPr lang="pt-B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(</a:t>
            </a:r>
            <a:r>
              <a:rPr lang="pt-BR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pt-B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pt-BR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d</a:t>
            </a:r>
            <a:r>
              <a:rPr lang="pt-B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)-&gt;(</a:t>
            </a:r>
            <a:r>
              <a:rPr lang="pt-BR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pt-B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% </a:t>
            </a:r>
            <a:r>
              <a:rPr lang="pt-BR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d</a:t>
            </a:r>
            <a:r>
              <a:rPr lang="pt-B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 == 0;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F2ED03-D611-4BE6-A782-0A893FF0995D}"/>
              </a:ext>
            </a:extLst>
          </p:cNvPr>
          <p:cNvSpPr/>
          <p:nvPr/>
        </p:nvSpPr>
        <p:spPr>
          <a:xfrm>
            <a:off x="1057583" y="3397348"/>
            <a:ext cx="3867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NumericTest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lessThan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(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m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)-&gt;(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&lt;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m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D779C2-EACC-4D99-96A5-FB45592B99F5}"/>
              </a:ext>
            </a:extLst>
          </p:cNvPr>
          <p:cNvSpPr/>
          <p:nvPr/>
        </p:nvSpPr>
        <p:spPr>
          <a:xfrm>
            <a:off x="1057583" y="3917853"/>
            <a:ext cx="5765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NumericTest </a:t>
            </a:r>
            <a:r>
              <a:rPr lang="es-E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absEqual</a:t>
            </a:r>
            <a:r>
              <a:rPr lang="es-E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(</a:t>
            </a:r>
            <a:r>
              <a:rPr lang="es-E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s-E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s-E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y</a:t>
            </a:r>
            <a:r>
              <a:rPr lang="es-E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)-&gt;(</a:t>
            </a:r>
            <a:r>
              <a:rPr lang="es-E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s-E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&lt;0 ? -</a:t>
            </a:r>
            <a:r>
              <a:rPr lang="es-E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s-E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: </a:t>
            </a:r>
            <a:r>
              <a:rPr lang="es-E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s-E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 == (</a:t>
            </a:r>
            <a:r>
              <a:rPr lang="es-E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y</a:t>
            </a:r>
            <a:r>
              <a:rPr lang="es-E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&lt;0 ? -</a:t>
            </a:r>
            <a:r>
              <a:rPr lang="es-E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y</a:t>
            </a:r>
            <a:r>
              <a:rPr lang="es-E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: </a:t>
            </a:r>
            <a:r>
              <a:rPr lang="es-E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y</a:t>
            </a:r>
            <a:r>
              <a:rPr lang="es-E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6653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AC764-5C4E-4054-8024-E2A860AE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Lambda Expressions in Action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694CCF-6B36-49C6-96B9-603AFA0E6AA0}"/>
              </a:ext>
            </a:extLst>
          </p:cNvPr>
          <p:cNvSpPr/>
          <p:nvPr/>
        </p:nvSpPr>
        <p:spPr>
          <a:xfrm>
            <a:off x="1332913" y="144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interface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StringTest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</a:t>
            </a:r>
            <a:r>
              <a:rPr lang="en-US" altLang="zh-CN" b="1" dirty="0" err="1">
                <a:solidFill>
                  <a:srgbClr val="7F0055"/>
                </a:solidFill>
                <a:latin typeface="Calibri" panose="020F0502020204030204" pitchFamily="34" charset="0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test(String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aStr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 String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bStr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DD4EFA-778D-4582-BF72-EFC2BD07C0D2}"/>
              </a:ext>
            </a:extLst>
          </p:cNvPr>
          <p:cNvSpPr/>
          <p:nvPr/>
        </p:nvSpPr>
        <p:spPr>
          <a:xfrm>
            <a:off x="1332913" y="2333685"/>
            <a:ext cx="48568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LambdaDemo3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StringTest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isIn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(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)-&gt;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.indexOf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 != -1;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String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"This is a test"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alibri" panose="020F0502020204030204" pitchFamily="34" charset="0"/>
              </a:rPr>
              <a:t>"Testing string: "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i="1" dirty="0">
                <a:solidFill>
                  <a:srgbClr val="6A3E3E"/>
                </a:solidFill>
                <a:latin typeface="Calibri" panose="020F0502020204030204" pitchFamily="34" charset="0"/>
              </a:rPr>
              <a:t>str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isIn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.test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str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 is a"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alibri" panose="020F0502020204030204" pitchFamily="34" charset="0"/>
              </a:rPr>
              <a:t>"'is a' found"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else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alibri" panose="020F0502020204030204" pitchFamily="34" charset="0"/>
              </a:rPr>
              <a:t>"'is a' not found"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isIn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.test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str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 err="1">
                <a:solidFill>
                  <a:srgbClr val="2A00FF"/>
                </a:solidFill>
                <a:latin typeface="Calibri" panose="020F0502020204030204" pitchFamily="34" charset="0"/>
              </a:rPr>
              <a:t>xyz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alibri" panose="020F0502020204030204" pitchFamily="34" charset="0"/>
              </a:rPr>
              <a:t>"'</a:t>
            </a:r>
            <a:r>
              <a:rPr lang="en-US" altLang="zh-CN" b="1" i="1" dirty="0" err="1">
                <a:solidFill>
                  <a:srgbClr val="2A00FF"/>
                </a:solidFill>
                <a:latin typeface="Calibri" panose="020F0502020204030204" pitchFamily="34" charset="0"/>
              </a:rPr>
              <a:t>xyz</a:t>
            </a:r>
            <a:r>
              <a:rPr lang="en-US" altLang="zh-CN" b="1" i="1" dirty="0">
                <a:solidFill>
                  <a:srgbClr val="2A00FF"/>
                </a:solidFill>
                <a:latin typeface="Calibri" panose="020F0502020204030204" pitchFamily="34" charset="0"/>
              </a:rPr>
              <a:t>' found"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else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alibri" panose="020F0502020204030204" pitchFamily="34" charset="0"/>
              </a:rPr>
              <a:t>"'</a:t>
            </a:r>
            <a:r>
              <a:rPr lang="en-US" altLang="zh-CN" b="1" i="1" dirty="0" err="1">
                <a:solidFill>
                  <a:srgbClr val="2A00FF"/>
                </a:solidFill>
                <a:latin typeface="Calibri" panose="020F0502020204030204" pitchFamily="34" charset="0"/>
              </a:rPr>
              <a:t>xyz</a:t>
            </a:r>
            <a:r>
              <a:rPr lang="en-US" altLang="zh-CN" b="1" i="1" dirty="0">
                <a:solidFill>
                  <a:srgbClr val="2A00FF"/>
                </a:solidFill>
                <a:latin typeface="Calibri" panose="020F0502020204030204" pitchFamily="34" charset="0"/>
              </a:rPr>
              <a:t>' not found"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ECFD48-B173-4233-B364-C33ED71CC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930" y="3057571"/>
            <a:ext cx="2228571" cy="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77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D8E0D-CE9D-4015-B9DC-E6186FC9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Block Lambda Expressions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65F04-5127-4989-BB5B-67E7D05F7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 also supports a type of lambda expression in which the code on the right side of the lambda operator consists of a block of code that can contain more than one statement. This type of lambda body is called a </a:t>
            </a:r>
            <a:r>
              <a:rPr lang="en-US" altLang="zh-CN" i="1" dirty="0"/>
              <a:t>block body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Lambdas that have block bodies are sometimes referred to as </a:t>
            </a:r>
            <a:r>
              <a:rPr lang="en-US" altLang="zh-CN" i="1" dirty="0"/>
              <a:t>block lambdas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You will find block lambdas are closer to the expression of anonymous reference to an interface.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419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B8D1FF8-9E38-4C09-BD76-212E223A995F}"/>
              </a:ext>
            </a:extLst>
          </p:cNvPr>
          <p:cNvSpPr/>
          <p:nvPr/>
        </p:nvSpPr>
        <p:spPr>
          <a:xfrm>
            <a:off x="815926" y="1213401"/>
            <a:ext cx="53597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BlockLambdaDemo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NumericFunc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smallestF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(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)-&gt;{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result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1;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  n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Math.</a:t>
            </a:r>
            <a:r>
              <a:rPr lang="en-US" altLang="zh-CN" i="1" dirty="0" err="1">
                <a:solidFill>
                  <a:srgbClr val="000000"/>
                </a:solidFill>
                <a:latin typeface="Calibri" panose="020F0502020204030204" pitchFamily="34" charset="0"/>
              </a:rPr>
              <a:t>abs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 for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2;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&lt;=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++)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   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%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== 0) {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       result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break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result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for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j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10;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j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&lt;= 20;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j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++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alibri" panose="020F0502020204030204" pitchFamily="34" charset="0"/>
              </a:rPr>
              <a:t>"Smallest factor of "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i="1" dirty="0">
                <a:solidFill>
                  <a:srgbClr val="6A3E3E"/>
                </a:solidFill>
                <a:latin typeface="Calibri" panose="020F0502020204030204" pitchFamily="34" charset="0"/>
              </a:rPr>
              <a:t>j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alibri" panose="020F0502020204030204" pitchFamily="34" charset="0"/>
              </a:rPr>
              <a:t>" is "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i="1" dirty="0" err="1">
                <a:solidFill>
                  <a:srgbClr val="6A3E3E"/>
                </a:solidFill>
                <a:latin typeface="Calibri" panose="020F0502020204030204" pitchFamily="34" charset="0"/>
              </a:rPr>
              <a:t>smallestF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.func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i="1" dirty="0">
                <a:solidFill>
                  <a:srgbClr val="6A3E3E"/>
                </a:solidFill>
                <a:latin typeface="Calibri" panose="020F0502020204030204" pitchFamily="34" charset="0"/>
              </a:rPr>
              <a:t>j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3B83E9-7349-4342-8424-F05D1D5E394E}"/>
              </a:ext>
            </a:extLst>
          </p:cNvPr>
          <p:cNvSpPr/>
          <p:nvPr/>
        </p:nvSpPr>
        <p:spPr bwMode="auto">
          <a:xfrm>
            <a:off x="928468" y="2349305"/>
            <a:ext cx="2729132" cy="192727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D8CB2A-141B-49BB-B197-E13ABFBF1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406" y="2008179"/>
            <a:ext cx="2266667" cy="2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3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B1864-1B23-4859-98FA-B55E03C5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Generic Functional Interfaces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F57795-734E-46EF-AB11-EDA0EBBA5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1260231"/>
          </a:xfrm>
        </p:spPr>
        <p:txBody>
          <a:bodyPr/>
          <a:lstStyle/>
          <a:p>
            <a:r>
              <a:rPr lang="en-US" altLang="zh-CN" dirty="0"/>
              <a:t>A lambda expression, itself, cannot specify type parameters. However, the functional interface associated with a lambda expression can be generic.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89FDE1-21B3-47D2-BCA3-D3CA3D8BE6FB}"/>
              </a:ext>
            </a:extLst>
          </p:cNvPr>
          <p:cNvSpPr/>
          <p:nvPr/>
        </p:nvSpPr>
        <p:spPr>
          <a:xfrm>
            <a:off x="1501726" y="3429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7F0055"/>
                </a:solidFill>
                <a:latin typeface="Calibri" panose="020F0502020204030204" pitchFamily="34" charset="0"/>
              </a:rPr>
              <a:t>interface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SomeTest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&lt;T&gt; {</a:t>
            </a:r>
          </a:p>
          <a:p>
            <a:r>
              <a:rPr lang="en-US" altLang="zh-CN" sz="2400" b="1" dirty="0">
                <a:solidFill>
                  <a:srgbClr val="7F0055"/>
                </a:solidFill>
                <a:latin typeface="Calibri" panose="020F0502020204030204" pitchFamily="34" charset="0"/>
              </a:rPr>
              <a:t>  </a:t>
            </a:r>
            <a:r>
              <a:rPr lang="en-US" altLang="zh-CN" sz="2400" b="1" dirty="0" err="1">
                <a:solidFill>
                  <a:srgbClr val="7F0055"/>
                </a:solidFill>
                <a:latin typeface="Calibri" panose="020F0502020204030204" pitchFamily="34" charset="0"/>
              </a:rPr>
              <a:t>boolean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test(T </a:t>
            </a:r>
            <a:r>
              <a:rPr lang="en-US" altLang="zh-CN" sz="2400" b="1" dirty="0">
                <a:solidFill>
                  <a:srgbClr val="6A3E3E"/>
                </a:solidFill>
                <a:latin typeface="Calibri" panose="020F0502020204030204" pitchFamily="34" charset="0"/>
              </a:rPr>
              <a:t>m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, T </a:t>
            </a:r>
            <a:r>
              <a:rPr lang="en-US" altLang="zh-CN" sz="2400" b="1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92103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801ADE3-2AAA-4AD4-8C14-E2384D25AB76}"/>
              </a:ext>
            </a:extLst>
          </p:cNvPr>
          <p:cNvSpPr/>
          <p:nvPr/>
        </p:nvSpPr>
        <p:spPr>
          <a:xfrm>
            <a:off x="1730326" y="474345"/>
            <a:ext cx="669622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GenericFunctionInterfaceDemo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pt-B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SomeTest&lt;Integer&gt; </a:t>
            </a:r>
            <a:r>
              <a:rPr lang="pt-BR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isFactor</a:t>
            </a:r>
            <a:r>
              <a:rPr lang="pt-B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(</a:t>
            </a:r>
            <a:r>
              <a:rPr lang="pt-BR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pt-B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pt-BR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d</a:t>
            </a:r>
            <a:r>
              <a:rPr lang="pt-B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 -&gt;</a:t>
            </a:r>
            <a:r>
              <a:rPr lang="pt-BR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pt-B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%</a:t>
            </a:r>
            <a:r>
              <a:rPr lang="pt-BR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d</a:t>
            </a:r>
            <a:r>
              <a:rPr lang="pt-B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==0;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isFactor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.test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(10, 2))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"2 is a factor of 10"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SomeTest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&lt;Double&gt;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isFactorD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(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d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)-&gt;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%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d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==0;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isFactorD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.test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(212.0, 4.0))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"4.0 is a factor of 212.0"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SomeTest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&lt;String&gt;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isIn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(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)-&gt;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.indexOf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 != -1;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String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"Generic Functional Interface"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"Testing string: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str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isIn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.test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str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"face"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"'face' is found"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else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"'face' is not found"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47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246" y="1097279"/>
            <a:ext cx="8216705" cy="5634442"/>
          </a:xfrm>
        </p:spPr>
        <p:txBody>
          <a:bodyPr/>
          <a:lstStyle/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dirty="0"/>
              <a:t>Know the general form of a lambda expression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dirty="0"/>
              <a:t>Understand the definition of a functional interface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dirty="0"/>
              <a:t>Use expression lambdas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dirty="0"/>
              <a:t>Use block lambdas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dirty="0"/>
              <a:t>Use generic functional interfaces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dirty="0"/>
              <a:t>Understand variable capture in a lambda expression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dirty="0"/>
              <a:t>Throw an exception from a lambda expression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dirty="0"/>
              <a:t>Understand the method reference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dirty="0"/>
              <a:t>Understand the constructor reference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dirty="0"/>
              <a:t>Know about the predefined functional interfaces in </a:t>
            </a:r>
            <a:r>
              <a:rPr lang="en-US" altLang="zh-CN" b="1" dirty="0" err="1"/>
              <a:t>java.util.function</a:t>
            </a:r>
            <a:endParaRPr lang="en-US" altLang="zh-CN" b="1" dirty="0"/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b="1" dirty="0">
                <a:solidFill>
                  <a:srgbClr val="FF0000"/>
                </a:solidFill>
              </a:rPr>
              <a:t>Learn about Stream</a:t>
            </a:r>
            <a:br>
              <a:rPr lang="en-US" altLang="zh-CN" sz="2800" dirty="0"/>
            </a:br>
            <a:endParaRPr lang="zh-CN" altLang="en-US" sz="2800" dirty="0"/>
          </a:p>
          <a:p>
            <a:pPr indent="-360000">
              <a:buFont typeface="Wingdings" panose="05000000000000000000" pitchFamily="2" charset="2"/>
              <a:buChar char="u"/>
            </a:pPr>
            <a:endParaRPr lang="en-US" altLang="zh-CN" sz="28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946244" y="126279"/>
            <a:ext cx="6946711" cy="685800"/>
          </a:xfrm>
        </p:spPr>
        <p:txBody>
          <a:bodyPr/>
          <a:lstStyle/>
          <a:p>
            <a:pPr eaLnBrk="1" hangingPunct="1"/>
            <a:r>
              <a:rPr lang="en-US" altLang="zh-CN" sz="4400" b="1" dirty="0"/>
              <a:t>Key Skills &amp; Concepts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442557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34627-D48C-4C87-AA5A-17C4080B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Lambda Expressions and Variable Capture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0B45DB-9EC8-491C-9F5B-836645FC2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2202766"/>
          </a:xfrm>
        </p:spPr>
        <p:txBody>
          <a:bodyPr/>
          <a:lstStyle/>
          <a:p>
            <a:r>
              <a:rPr lang="en-US" altLang="zh-CN" dirty="0"/>
              <a:t>Variables defined by the enclosing scope of a lambda expression are accessible within the lambda expression.</a:t>
            </a:r>
          </a:p>
          <a:p>
            <a:r>
              <a:rPr lang="en-US" altLang="zh-CN" dirty="0"/>
              <a:t>A lambda expression also has access to </a:t>
            </a:r>
            <a:r>
              <a:rPr lang="en-US" altLang="zh-CN" b="1" dirty="0"/>
              <a:t>this </a:t>
            </a:r>
            <a:r>
              <a:rPr lang="en-US" altLang="zh-CN" dirty="0"/>
              <a:t>(both explicitly and implicitly), which refers to the invoking instance of the lambda expression’s enclosing class.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544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28859-BED5-4716-BE0D-1E4BC05A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Lambda Modifying an Instance Variable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24D34C9-0797-404F-B4C4-8FE23695986A}"/>
              </a:ext>
            </a:extLst>
          </p:cNvPr>
          <p:cNvSpPr/>
          <p:nvPr/>
        </p:nvSpPr>
        <p:spPr>
          <a:xfrm>
            <a:off x="685800" y="1447800"/>
            <a:ext cx="34078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interface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MyFunc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func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2551B8-7E5C-4584-8C10-681F20C37B38}"/>
              </a:ext>
            </a:extLst>
          </p:cNvPr>
          <p:cNvSpPr/>
          <p:nvPr/>
        </p:nvSpPr>
        <p:spPr>
          <a:xfrm>
            <a:off x="685800" y="2224713"/>
            <a:ext cx="61792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MyClass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private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MyClass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(){</a:t>
            </a:r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0;}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MyClass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){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.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print()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MyFunc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myLambda1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(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)-&gt;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 err="1">
                <a:solidFill>
                  <a:srgbClr val="7F0055"/>
                </a:solidFill>
                <a:latin typeface="Calibri" panose="020F0502020204030204" pitchFamily="34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MyFunc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myLambda2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(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)-&gt;{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  x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++;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};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x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*= 2;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"x is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"myLambda1 is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myLambda1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.func(8));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"myLamdba2 is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myLambda2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.func(8));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C26C33-15FE-4D44-9D79-2F7A108E6217}"/>
              </a:ext>
            </a:extLst>
          </p:cNvPr>
          <p:cNvSpPr/>
          <p:nvPr/>
        </p:nvSpPr>
        <p:spPr>
          <a:xfrm>
            <a:off x="4885006" y="1355467"/>
            <a:ext cx="425899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VarCapture0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MyClass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my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MyClass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(10);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my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.print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1DC28E-16D5-4C03-B488-773483E3BCDD}"/>
              </a:ext>
            </a:extLst>
          </p:cNvPr>
          <p:cNvSpPr/>
          <p:nvPr/>
        </p:nvSpPr>
        <p:spPr bwMode="auto">
          <a:xfrm>
            <a:off x="1589649" y="2505665"/>
            <a:ext cx="492369" cy="35007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DF8030-87FA-4EF5-851A-3D43ADEFE2BE}"/>
              </a:ext>
            </a:extLst>
          </p:cNvPr>
          <p:cNvSpPr/>
          <p:nvPr/>
        </p:nvSpPr>
        <p:spPr bwMode="auto">
          <a:xfrm>
            <a:off x="996462" y="4136794"/>
            <a:ext cx="492369" cy="35007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808623-51F3-4282-BF2F-1EC3AF0A9DBD}"/>
              </a:ext>
            </a:extLst>
          </p:cNvPr>
          <p:cNvSpPr/>
          <p:nvPr/>
        </p:nvSpPr>
        <p:spPr bwMode="auto">
          <a:xfrm>
            <a:off x="965982" y="4913707"/>
            <a:ext cx="818271" cy="35007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A240206-A0A4-4468-BBD2-FF2CE5FAD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105" y="3958719"/>
            <a:ext cx="2000312" cy="95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1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F603A-A756-4CF5-BF7E-4A8B08EED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Lambda Expressions and Variable Capture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72C1BE-4721-479D-9F3F-A935DEF3E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However, when a lambda expression uses a local variable from its enclosing scope, a special situation is created that is referred to as a </a:t>
            </a:r>
            <a:r>
              <a:rPr lang="en-US" altLang="zh-CN" i="1" dirty="0"/>
              <a:t>variable capture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In this case, a lambda expression may only use local variables that are </a:t>
            </a:r>
            <a:r>
              <a:rPr lang="en-US" altLang="zh-CN" i="1" dirty="0"/>
              <a:t>effectively final</a:t>
            </a:r>
            <a:r>
              <a:rPr lang="en-US" altLang="zh-CN" dirty="0"/>
              <a:t>. An effectively final variable is one whose value does not change after it is first assigned.</a:t>
            </a:r>
          </a:p>
          <a:p>
            <a:r>
              <a:rPr lang="en-US" altLang="zh-CN" dirty="0"/>
              <a:t>There is no need to explicitly declare such a variable as </a:t>
            </a:r>
            <a:r>
              <a:rPr lang="en-US" altLang="zh-CN" b="1" dirty="0"/>
              <a:t>final</a:t>
            </a:r>
            <a:r>
              <a:rPr lang="en-US" altLang="zh-CN" dirty="0"/>
              <a:t>, although doing so would not be an error.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594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3E7D14E-5012-4E94-9FA2-A8E121C1DEA6}"/>
              </a:ext>
            </a:extLst>
          </p:cNvPr>
          <p:cNvSpPr/>
          <p:nvPr/>
        </p:nvSpPr>
        <p:spPr>
          <a:xfrm>
            <a:off x="879230" y="85718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interface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MyFunc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func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0DEF48-92F1-4B9E-B639-EDE7C134CF1B}"/>
              </a:ext>
            </a:extLst>
          </p:cNvPr>
          <p:cNvSpPr/>
          <p:nvPr/>
        </p:nvSpPr>
        <p:spPr>
          <a:xfrm>
            <a:off x="879230" y="1780511"/>
            <a:ext cx="606317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MyClass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MyClass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(){}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print()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//Now x is declared local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 = 10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MyFunc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myLambda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(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)-&gt;{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  //Error, cannot change x value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  x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++;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//Error, cannot change x value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x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*= 2;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"x is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 err="1">
                <a:solidFill>
                  <a:srgbClr val="2A00FF"/>
                </a:solidFill>
                <a:latin typeface="Calibri" panose="020F0502020204030204" pitchFamily="34" charset="0"/>
              </a:rPr>
              <a:t>myLamdba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 is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myLambda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.func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(8));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0F72888-E55F-499D-840C-9096E60E1E08}"/>
              </a:ext>
            </a:extLst>
          </p:cNvPr>
          <p:cNvSpPr/>
          <p:nvPr/>
        </p:nvSpPr>
        <p:spPr bwMode="auto">
          <a:xfrm>
            <a:off x="1448972" y="2899560"/>
            <a:ext cx="752621" cy="35007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793C19-BB60-487F-A2EF-8B3027C8E7A4}"/>
              </a:ext>
            </a:extLst>
          </p:cNvPr>
          <p:cNvSpPr/>
          <p:nvPr/>
        </p:nvSpPr>
        <p:spPr bwMode="auto">
          <a:xfrm>
            <a:off x="1179341" y="3692592"/>
            <a:ext cx="752621" cy="35007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D60E77B-66EF-43AE-BFA2-503AF7085683}"/>
              </a:ext>
            </a:extLst>
          </p:cNvPr>
          <p:cNvSpPr/>
          <p:nvPr/>
        </p:nvSpPr>
        <p:spPr bwMode="auto">
          <a:xfrm>
            <a:off x="1093762" y="4823671"/>
            <a:ext cx="752621" cy="35007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389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1F86B-9560-4DBE-A1F1-7996EEF1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Throw an Exception from Within a Lambda</a:t>
            </a:r>
            <a:br>
              <a:rPr lang="en-US" altLang="zh-CN" b="1" dirty="0"/>
            </a:br>
            <a:r>
              <a:rPr lang="en-US" altLang="zh-CN" b="1" dirty="0"/>
              <a:t>Expression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E9FA62-5BB4-4D2B-904B-B6DD75875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lambda expression can throw an exception. If it throws a checked exception, then that exception must be compatible with the exception(s) listed in the </a:t>
            </a:r>
            <a:r>
              <a:rPr lang="en-US" altLang="zh-CN" b="1" dirty="0"/>
              <a:t>throws </a:t>
            </a:r>
            <a:r>
              <a:rPr lang="en-US" altLang="zh-CN" dirty="0"/>
              <a:t>clause of the abstract method in the functional interface.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293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10A9E9F-3BC7-4A2E-AFF1-8FA3E01B41EA}"/>
              </a:ext>
            </a:extLst>
          </p:cNvPr>
          <p:cNvSpPr/>
          <p:nvPr/>
        </p:nvSpPr>
        <p:spPr>
          <a:xfrm>
            <a:off x="1002323" y="324786"/>
            <a:ext cx="56622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interface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MyIOAction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</a:t>
            </a:r>
            <a:r>
              <a:rPr lang="en-US" altLang="zh-CN" b="1" dirty="0" err="1">
                <a:solidFill>
                  <a:srgbClr val="7F0055"/>
                </a:solidFill>
                <a:latin typeface="Calibri" panose="020F0502020204030204" pitchFamily="34" charset="0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ioAction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(Reader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rdr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throws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IOException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8BC693-1D82-4F11-BCA4-1DB28453F1C0}"/>
              </a:ext>
            </a:extLst>
          </p:cNvPr>
          <p:cNvSpPr/>
          <p:nvPr/>
        </p:nvSpPr>
        <p:spPr>
          <a:xfrm>
            <a:off x="1002323" y="1300478"/>
            <a:ext cx="741015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LambdaExceptionDemo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MyIOAction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myIO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(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rdr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)-&gt;{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len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 while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len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rdr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.read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()) != -1) {</a:t>
            </a:r>
          </a:p>
          <a:p>
            <a:r>
              <a:rPr lang="fr-F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System.</a:t>
            </a:r>
            <a:r>
              <a:rPr lang="fr-FR" altLang="zh-CN" b="1" i="1" dirty="0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fr-FR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fr-FR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print((</a:t>
            </a:r>
            <a:r>
              <a:rPr lang="fr-FR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char</a:t>
            </a:r>
            <a:r>
              <a:rPr lang="fr-FR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r>
              <a:rPr lang="fr-FR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len</a:t>
            </a:r>
            <a:r>
              <a:rPr lang="fr-FR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try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myIO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.ioAction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FileReader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 err="1">
                <a:solidFill>
                  <a:srgbClr val="2A00FF"/>
                </a:solidFill>
                <a:latin typeface="Calibri" panose="020F0502020204030204" pitchFamily="34" charset="0"/>
              </a:rPr>
              <a:t>src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/LambdaExceptionDemo.java"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IOException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exc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exc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.printStackTrace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2494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64BA5-6933-48C3-8D9B-C8FBC653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The Runnable Functional Interface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958601-34FB-4F29-B9C3-D4ABD578C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 we know before, the </a:t>
            </a:r>
            <a:r>
              <a:rPr lang="en-US" altLang="zh-CN" b="1" dirty="0"/>
              <a:t>Runnable</a:t>
            </a:r>
            <a:r>
              <a:rPr lang="en-US" altLang="zh-CN" dirty="0"/>
              <a:t> interface has only one method </a:t>
            </a:r>
            <a:r>
              <a:rPr lang="en-US" altLang="zh-CN" b="1" dirty="0"/>
              <a:t>run(), </a:t>
            </a:r>
            <a:r>
              <a:rPr lang="en-US" altLang="zh-CN" dirty="0"/>
              <a:t>thus it is an functional interface. We can apply the lambda expression on it to create threads.</a:t>
            </a:r>
          </a:p>
          <a:p>
            <a:r>
              <a:rPr lang="en-US" altLang="zh-CN" dirty="0"/>
              <a:t>As lambda expression is unable to modify the local variables, we can define a static variable in the main class, and modify it within the scope of lambda code block.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686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B011CA3-CABF-426D-B96C-D5F076E7E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065" y="718639"/>
            <a:ext cx="6405361" cy="528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67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F8E75-7973-47AE-90E2-D9EF7C136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Method 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144818-57D9-470D-9800-417B9BC1C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 is an important feature related to lambda expressions called the </a:t>
            </a:r>
            <a:r>
              <a:rPr lang="en-US" altLang="zh-CN" i="1" dirty="0"/>
              <a:t>method reference</a:t>
            </a:r>
            <a:r>
              <a:rPr lang="en-US" altLang="zh-CN" dirty="0"/>
              <a:t>. A method reference provides a way to refer to a method without executing it. It relates to lambda expressions because it, too, requires a target type context that consists of a compatible functional interface.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513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411AF-ADD4-4194-BC8E-F82DAFB8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Method References to static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59D896-072E-47DC-A4D3-AD9164C3C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method reference to a </a:t>
            </a:r>
            <a:r>
              <a:rPr lang="en-US" altLang="zh-CN" b="1" dirty="0"/>
              <a:t>static </a:t>
            </a:r>
            <a:r>
              <a:rPr lang="en-US" altLang="zh-CN" dirty="0"/>
              <a:t>method is created by specifying the method name preceded by its class name, using this general syntax:</a:t>
            </a:r>
          </a:p>
          <a:p>
            <a:pPr lvl="1"/>
            <a:r>
              <a:rPr lang="en-US" altLang="zh-CN" i="1" dirty="0" err="1"/>
              <a:t>ClassName</a:t>
            </a:r>
            <a:r>
              <a:rPr lang="en-US" altLang="zh-CN" i="1" dirty="0"/>
              <a:t>::</a:t>
            </a:r>
            <a:r>
              <a:rPr lang="en-US" altLang="zh-CN" i="1" dirty="0" err="1"/>
              <a:t>methodName</a:t>
            </a:r>
            <a:endParaRPr lang="en-US" altLang="zh-CN" i="1" dirty="0"/>
          </a:p>
          <a:p>
            <a:r>
              <a:rPr lang="en-US" altLang="zh-CN" dirty="0"/>
              <a:t>Notice that the class name is separated from the method name by a double colon. The </a:t>
            </a:r>
            <a:r>
              <a:rPr lang="en-US" altLang="zh-CN" b="1" dirty="0"/>
              <a:t>:: </a:t>
            </a:r>
            <a:r>
              <a:rPr lang="en-US" altLang="zh-CN" dirty="0"/>
              <a:t>is a separator that was added to Java by JDK 8 expressly for this purpose. This method reference can be used anywhere in which </a:t>
            </a:r>
            <a:r>
              <a:rPr lang="en-US" altLang="zh-CN" b="1" dirty="0">
                <a:solidFill>
                  <a:srgbClr val="FF0000"/>
                </a:solidFill>
              </a:rPr>
              <a:t>it is compatible with its target type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810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A91B9-3A5A-422C-90C4-4605F94A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Introducing Lambda Expressions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6F829C-0D90-4D9C-9138-0DC1C4474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i="1" dirty="0"/>
              <a:t>lambda expression </a:t>
            </a:r>
            <a:r>
              <a:rPr lang="en-US" altLang="zh-CN" dirty="0"/>
              <a:t>is, essentially, an anonymous (that is, unnamed) method. However, this method is not executed on its own. Instead, it is used to implement a method defined by a functional interface.</a:t>
            </a:r>
          </a:p>
          <a:p>
            <a:r>
              <a:rPr lang="en-US" altLang="zh-CN" dirty="0"/>
              <a:t>A </a:t>
            </a:r>
            <a:r>
              <a:rPr lang="en-US" altLang="zh-CN" i="1" dirty="0"/>
              <a:t>functional interface </a:t>
            </a:r>
            <a:r>
              <a:rPr lang="en-US" altLang="zh-CN" dirty="0"/>
              <a:t>is an interface that contains one and only one abstract method. It is sometimes referred to as a </a:t>
            </a:r>
            <a:r>
              <a:rPr lang="en-US" altLang="zh-CN" i="1" dirty="0"/>
              <a:t>SAM type</a:t>
            </a:r>
            <a:r>
              <a:rPr lang="en-US" altLang="zh-CN" dirty="0"/>
              <a:t>, where SAM stands for </a:t>
            </a:r>
            <a:r>
              <a:rPr lang="en-US" altLang="zh-CN" i="1" dirty="0"/>
              <a:t>Single Abstract Method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6820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F93F42-CAB2-4382-842F-A864D8B663AE}"/>
              </a:ext>
            </a:extLst>
          </p:cNvPr>
          <p:cNvSpPr/>
          <p:nvPr/>
        </p:nvSpPr>
        <p:spPr>
          <a:xfrm>
            <a:off x="400929" y="55528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interface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IntPredicate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</a:t>
            </a:r>
            <a:r>
              <a:rPr lang="en-US" altLang="zh-CN" b="1" dirty="0" err="1">
                <a:solidFill>
                  <a:srgbClr val="7F0055"/>
                </a:solidFill>
                <a:latin typeface="Calibri" panose="020F0502020204030204" pitchFamily="34" charset="0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test(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4D7278-6A20-4BF9-92D3-60CDFA532659}"/>
              </a:ext>
            </a:extLst>
          </p:cNvPr>
          <p:cNvSpPr/>
          <p:nvPr/>
        </p:nvSpPr>
        <p:spPr>
          <a:xfrm>
            <a:off x="400929" y="1626721"/>
            <a:ext cx="377014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MyIntPredicates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alibri" panose="020F0502020204030204" pitchFamily="34" charset="0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isPrime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&lt;2)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false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for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2;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&lt;= Math.</a:t>
            </a:r>
            <a:r>
              <a:rPr lang="nn-NO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sqrt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++)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 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%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== 0)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false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alibri" panose="020F0502020204030204" pitchFamily="34" charset="0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isEven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% 2 ==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alibri" panose="020F0502020204030204" pitchFamily="34" charset="0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isPositive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&gt;0;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59AD01-5B6B-441C-93C3-B7EB69CCA48C}"/>
              </a:ext>
            </a:extLst>
          </p:cNvPr>
          <p:cNvSpPr/>
          <p:nvPr/>
        </p:nvSpPr>
        <p:spPr>
          <a:xfrm>
            <a:off x="4171070" y="407187"/>
            <a:ext cx="487445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MethodRefDemo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alibri" panose="020F0502020204030204" pitchFamily="34" charset="0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numTest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IntPredicate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p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v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p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.test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v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b="1" dirty="0" err="1">
                <a:solidFill>
                  <a:srgbClr val="7F0055"/>
                </a:solidFill>
                <a:latin typeface="Calibri" panose="020F0502020204030204" pitchFamily="34" charset="0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result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result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i="1" dirty="0" err="1">
                <a:solidFill>
                  <a:srgbClr val="000000"/>
                </a:solidFill>
                <a:latin typeface="Calibri" panose="020F0502020204030204" pitchFamily="34" charset="0"/>
              </a:rPr>
              <a:t>numTest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MyIntPredicates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::</a:t>
            </a:r>
            <a:r>
              <a:rPr lang="en-US" altLang="zh-CN" i="1" dirty="0">
                <a:solidFill>
                  <a:srgbClr val="000000"/>
                </a:solidFill>
                <a:latin typeface="Calibri" panose="020F0502020204030204" pitchFamily="34" charset="0"/>
              </a:rPr>
              <a:t>isPrime,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17);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result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"17 is prime."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result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i="1" dirty="0" err="1">
                <a:solidFill>
                  <a:srgbClr val="000000"/>
                </a:solidFill>
                <a:latin typeface="Calibri" panose="020F0502020204030204" pitchFamily="34" charset="0"/>
              </a:rPr>
              <a:t>numTest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MyIntPredicates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::</a:t>
            </a:r>
            <a:r>
              <a:rPr lang="en-US" altLang="zh-CN" i="1" dirty="0">
                <a:solidFill>
                  <a:srgbClr val="000000"/>
                </a:solidFill>
                <a:latin typeface="Calibri" panose="020F0502020204030204" pitchFamily="34" charset="0"/>
              </a:rPr>
              <a:t>isEven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,12);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result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alibri" panose="020F0502020204030204" pitchFamily="34" charset="0"/>
              </a:rPr>
              <a:t>"12 is even."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result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i="1" dirty="0" err="1">
                <a:solidFill>
                  <a:srgbClr val="000000"/>
                </a:solidFill>
                <a:latin typeface="Calibri" panose="020F0502020204030204" pitchFamily="34" charset="0"/>
              </a:rPr>
              <a:t>numTest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MyIntPredicates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::</a:t>
            </a:r>
            <a:r>
              <a:rPr lang="en-US" altLang="zh-CN" i="1" dirty="0">
                <a:solidFill>
                  <a:srgbClr val="000000"/>
                </a:solidFill>
                <a:latin typeface="Calibri" panose="020F0502020204030204" pitchFamily="34" charset="0"/>
              </a:rPr>
              <a:t>isPositive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,11);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result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"11 is positive."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58C8C8-5327-4198-9E96-451956C50172}"/>
              </a:ext>
            </a:extLst>
          </p:cNvPr>
          <p:cNvSpPr/>
          <p:nvPr/>
        </p:nvSpPr>
        <p:spPr bwMode="auto">
          <a:xfrm>
            <a:off x="1983545" y="555290"/>
            <a:ext cx="1209821" cy="33097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9B16FF1-7DBD-433E-892B-8E8975E43066}"/>
              </a:ext>
            </a:extLst>
          </p:cNvPr>
          <p:cNvSpPr/>
          <p:nvPr/>
        </p:nvSpPr>
        <p:spPr bwMode="auto">
          <a:xfrm>
            <a:off x="6583680" y="704351"/>
            <a:ext cx="1209821" cy="33097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25F01A2-368E-4330-8D48-90282BF7C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056732"/>
            <a:ext cx="2293034" cy="14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8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E78E4-10E4-4D21-8221-15A131C3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Method References to Instance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84D137-D465-43F3-BA46-6135311A2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reference to an instance method on a specific object is created by this basic syntax:</a:t>
            </a:r>
          </a:p>
          <a:p>
            <a:pPr lvl="1"/>
            <a:r>
              <a:rPr lang="en-US" altLang="zh-CN" i="1" dirty="0" err="1"/>
              <a:t>objRef</a:t>
            </a:r>
            <a:r>
              <a:rPr lang="en-US" altLang="zh-CN" dirty="0"/>
              <a:t>::</a:t>
            </a:r>
            <a:r>
              <a:rPr lang="en-US" altLang="zh-CN" i="1" dirty="0" err="1"/>
              <a:t>methodName</a:t>
            </a:r>
            <a:endParaRPr lang="en-US" altLang="zh-CN" i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9323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9EFC7A3-2C8C-48AF-BBDC-71D2A82C4B9B}"/>
              </a:ext>
            </a:extLst>
          </p:cNvPr>
          <p:cNvSpPr/>
          <p:nvPr/>
        </p:nvSpPr>
        <p:spPr>
          <a:xfrm>
            <a:off x="288387" y="46328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interface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IntPredicate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</a:t>
            </a:r>
            <a:r>
              <a:rPr lang="en-US" altLang="zh-CN" b="1" dirty="0" err="1">
                <a:solidFill>
                  <a:srgbClr val="7F0055"/>
                </a:solidFill>
                <a:latin typeface="Calibri" panose="020F0502020204030204" pitchFamily="34" charset="0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test(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6BA0EF-ADA2-4CB0-B8DB-B6CF33B42644}"/>
              </a:ext>
            </a:extLst>
          </p:cNvPr>
          <p:cNvSpPr/>
          <p:nvPr/>
        </p:nvSpPr>
        <p:spPr>
          <a:xfrm>
            <a:off x="288387" y="1386616"/>
            <a:ext cx="34254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MyIntNum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private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v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MyIntNum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){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v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getNum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v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</a:t>
            </a:r>
            <a:r>
              <a:rPr lang="en-US" altLang="zh-CN" b="1" dirty="0" err="1">
                <a:solidFill>
                  <a:srgbClr val="7F0055"/>
                </a:solidFill>
                <a:latin typeface="Calibri" panose="020F0502020204030204" pitchFamily="34" charset="0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isFactor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v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%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==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780CE4-48BE-4C64-B0B5-08DB5FF8A729}"/>
              </a:ext>
            </a:extLst>
          </p:cNvPr>
          <p:cNvSpPr/>
          <p:nvPr/>
        </p:nvSpPr>
        <p:spPr>
          <a:xfrm>
            <a:off x="3699804" y="324786"/>
            <a:ext cx="515580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MethodRefDemo2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b="1" dirty="0" err="1">
                <a:solidFill>
                  <a:srgbClr val="7F0055"/>
                </a:solidFill>
                <a:latin typeface="Calibri" panose="020F0502020204030204" pitchFamily="34" charset="0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result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MyIntNum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myNum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MyIntNum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(12);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MyIntNum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myNum2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MyIntNum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(16);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IntPredicate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ip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myNum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isFactor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result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ip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.test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(3);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result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"3 is a factor of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myNum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.getNum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ip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myNum2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isFactor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result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ip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.test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(3);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result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"3 is a factor of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myNum2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.getNum());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5644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5A3E1-31B7-4596-A160-E5CB38074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Method References to Instance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437C2-5831-4BCE-9B95-647C5D6E7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 is also possible to handle a situation in which you want to specify an instance method that can be used with any object of a given class—not just a specified object. In this case, you will create a method reference as shown here:</a:t>
            </a:r>
          </a:p>
          <a:p>
            <a:pPr lvl="1"/>
            <a:r>
              <a:rPr lang="en-US" altLang="zh-CN" i="1" dirty="0" err="1"/>
              <a:t>ClassName</a:t>
            </a:r>
            <a:r>
              <a:rPr lang="en-US" altLang="zh-CN" dirty="0"/>
              <a:t>::</a:t>
            </a:r>
            <a:r>
              <a:rPr lang="en-US" altLang="zh-CN" i="1" dirty="0" err="1"/>
              <a:t>instanceMethodName</a:t>
            </a:r>
            <a:endParaRPr lang="en-US" altLang="zh-CN" i="1" dirty="0"/>
          </a:p>
          <a:p>
            <a:r>
              <a:rPr lang="en-US" altLang="zh-CN" dirty="0"/>
              <a:t>With this form, the first parameter of the functional interface </a:t>
            </a:r>
            <a:r>
              <a:rPr lang="en-US" altLang="zh-CN" b="1" dirty="0">
                <a:solidFill>
                  <a:srgbClr val="FF0000"/>
                </a:solidFill>
              </a:rPr>
              <a:t>matches the invoking object </a:t>
            </a:r>
            <a:r>
              <a:rPr lang="en-US" altLang="zh-CN" dirty="0"/>
              <a:t>and the second parameter matches the parameter (if any) specified by the method.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2797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825A587-5B83-4BB9-B338-182BBA4DD3FB}"/>
              </a:ext>
            </a:extLst>
          </p:cNvPr>
          <p:cNvSpPr/>
          <p:nvPr/>
        </p:nvSpPr>
        <p:spPr>
          <a:xfrm>
            <a:off x="147711" y="39294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interface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MyIntPredicate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</a:t>
            </a:r>
            <a:r>
              <a:rPr lang="en-US" altLang="zh-CN" b="1" dirty="0" err="1">
                <a:solidFill>
                  <a:srgbClr val="7F0055"/>
                </a:solidFill>
                <a:latin typeface="Calibri" panose="020F0502020204030204" pitchFamily="34" charset="0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test(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MyIntNum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mv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D657C83-3248-4D3D-A535-19855A9FDB0C}"/>
              </a:ext>
            </a:extLst>
          </p:cNvPr>
          <p:cNvSpPr/>
          <p:nvPr/>
        </p:nvSpPr>
        <p:spPr>
          <a:xfrm>
            <a:off x="147711" y="1316278"/>
            <a:ext cx="34958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MyIntNum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private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v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MyIntNum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){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v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getNum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v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</a:t>
            </a:r>
            <a:r>
              <a:rPr lang="en-US" altLang="zh-CN" b="1" dirty="0" err="1">
                <a:solidFill>
                  <a:srgbClr val="7F0055"/>
                </a:solidFill>
                <a:latin typeface="Calibri" panose="020F0502020204030204" pitchFamily="34" charset="0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isFactor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v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% </a:t>
            </a:r>
            <a:r>
              <a:rPr lang="en-US" altLang="zh-CN" b="1" u="sng" dirty="0">
                <a:solidFill>
                  <a:srgbClr val="000000"/>
                </a:solidFill>
                <a:latin typeface="Calibri" panose="020F0502020204030204" pitchFamily="34" charset="0"/>
              </a:rPr>
              <a:t>n ==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24CB08-AC32-4890-8251-C8466D433AD5}"/>
              </a:ext>
            </a:extLst>
          </p:cNvPr>
          <p:cNvSpPr/>
          <p:nvPr/>
        </p:nvSpPr>
        <p:spPr>
          <a:xfrm>
            <a:off x="4058529" y="559755"/>
            <a:ext cx="46915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MethodRefDemo3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b="1" dirty="0" err="1">
                <a:solidFill>
                  <a:srgbClr val="7F0055"/>
                </a:solidFill>
                <a:latin typeface="Calibri" panose="020F0502020204030204" pitchFamily="34" charset="0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result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MyIntNum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myNum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MyIntNum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(12);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MyIntNum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myNum2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MyIntNum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(16);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MyIntPredicate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inp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MyIntNum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isFactor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result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inp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.test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myNum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 3);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result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 3 is a factor of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myNum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.getNum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result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inp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.test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myNum2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 3);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result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 3 is a factor of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myNum2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.getNum());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93E5F25-7111-46AD-A267-DFE4A6B873F5}"/>
              </a:ext>
            </a:extLst>
          </p:cNvPr>
          <p:cNvSpPr/>
          <p:nvPr/>
        </p:nvSpPr>
        <p:spPr bwMode="auto">
          <a:xfrm>
            <a:off x="1547446" y="717452"/>
            <a:ext cx="1448972" cy="30949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208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D3A7C-B556-4BE9-906D-2B47BA663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Note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78A444-E978-4F1D-A77F-E3E0DE366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method reference can use the keyword </a:t>
            </a:r>
            <a:r>
              <a:rPr lang="en-US" altLang="zh-CN" b="1" dirty="0"/>
              <a:t>super </a:t>
            </a:r>
            <a:r>
              <a:rPr lang="en-US" altLang="zh-CN" dirty="0"/>
              <a:t>to refer to a superclass version of a method. The general forms of the syntax are </a:t>
            </a:r>
            <a:r>
              <a:rPr lang="en-US" altLang="zh-CN" b="1" dirty="0"/>
              <a:t>super</a:t>
            </a:r>
            <a:r>
              <a:rPr lang="en-US" altLang="zh-CN" dirty="0"/>
              <a:t>::</a:t>
            </a:r>
            <a:r>
              <a:rPr lang="en-US" altLang="zh-CN" i="1" dirty="0" err="1"/>
              <a:t>methodName</a:t>
            </a:r>
            <a:r>
              <a:rPr lang="en-US" altLang="zh-CN" i="1" dirty="0"/>
              <a:t> </a:t>
            </a:r>
            <a:r>
              <a:rPr lang="en-US" altLang="zh-CN" dirty="0"/>
              <a:t>and </a:t>
            </a:r>
            <a:r>
              <a:rPr lang="en-US" altLang="zh-CN" i="1" dirty="0" err="1"/>
              <a:t>typeName</a:t>
            </a:r>
            <a:r>
              <a:rPr lang="en-US" altLang="zh-CN" dirty="0" err="1"/>
              <a:t>.</a:t>
            </a:r>
            <a:r>
              <a:rPr lang="en-US" altLang="zh-CN" b="1" dirty="0" err="1"/>
              <a:t>super</a:t>
            </a:r>
            <a:r>
              <a:rPr lang="en-US" altLang="zh-CN" dirty="0"/>
              <a:t>::</a:t>
            </a:r>
            <a:r>
              <a:rPr lang="en-US" altLang="zh-CN" i="1" dirty="0" err="1"/>
              <a:t>methodName</a:t>
            </a:r>
            <a:r>
              <a:rPr lang="en-US" altLang="zh-CN" dirty="0"/>
              <a:t>. In the second form, </a:t>
            </a:r>
            <a:r>
              <a:rPr lang="en-US" altLang="zh-CN" i="1" dirty="0" err="1"/>
              <a:t>typeName</a:t>
            </a:r>
            <a:r>
              <a:rPr lang="en-US" altLang="zh-CN" i="1" dirty="0"/>
              <a:t> </a:t>
            </a:r>
            <a:r>
              <a:rPr lang="en-US" altLang="zh-CN" dirty="0"/>
              <a:t>must refer to the enclosing class or a </a:t>
            </a:r>
            <a:r>
              <a:rPr lang="en-US" altLang="zh-CN" dirty="0" err="1"/>
              <a:t>superinterface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12959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291F-94C2-4D09-BCA4-A6F23DAB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Constructor 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85BEA3-604B-4F3C-B2BD-2D5B1CE6B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Similar to the way that you can create references to methods, you can also create references to constructors. Here is the general form of the syntax that you will use:</a:t>
            </a:r>
          </a:p>
          <a:p>
            <a:pPr lvl="1"/>
            <a:r>
              <a:rPr lang="en-US" altLang="zh-CN" i="1" dirty="0" err="1"/>
              <a:t>classname</a:t>
            </a:r>
            <a:r>
              <a:rPr lang="en-US" altLang="zh-CN" dirty="0"/>
              <a:t>::new</a:t>
            </a:r>
          </a:p>
          <a:p>
            <a:r>
              <a:rPr lang="en-US" altLang="zh-CN" dirty="0"/>
              <a:t>This reference can be assigned to any functional interface reference that </a:t>
            </a:r>
            <a:r>
              <a:rPr lang="en-US" altLang="zh-CN"/>
              <a:t>defines a method compatible with the constructor.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5519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900528-69DF-4479-BF5A-A745EA11D786}"/>
              </a:ext>
            </a:extLst>
          </p:cNvPr>
          <p:cNvSpPr/>
          <p:nvPr/>
        </p:nvSpPr>
        <p:spPr>
          <a:xfrm>
            <a:off x="2553286" y="643768"/>
            <a:ext cx="33270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interface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MyFunc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MyClass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func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(String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BD7947-AD67-4957-88A1-0321BB095890}"/>
              </a:ext>
            </a:extLst>
          </p:cNvPr>
          <p:cNvSpPr/>
          <p:nvPr/>
        </p:nvSpPr>
        <p:spPr>
          <a:xfrm>
            <a:off x="2553285" y="1567098"/>
            <a:ext cx="33270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MyClass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private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String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str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MyClass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(){</a:t>
            </a:r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MyClass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(String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){</a:t>
            </a:r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String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getStr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str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105B7E-4FDA-4916-A02C-5449B0601335}"/>
              </a:ext>
            </a:extLst>
          </p:cNvPr>
          <p:cNvSpPr/>
          <p:nvPr/>
        </p:nvSpPr>
        <p:spPr>
          <a:xfrm>
            <a:off x="2553285" y="3429000"/>
            <a:ext cx="54371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ConstructorRefDemo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MyFunc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myClassCons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MyClass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::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MyClass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mc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myClassCons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.func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"Testing"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nl-NL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System.</a:t>
            </a:r>
            <a:r>
              <a:rPr lang="nl-NL" altLang="zh-CN" b="1" i="1" dirty="0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nl-NL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.println(</a:t>
            </a:r>
            <a:r>
              <a:rPr lang="nl-NL" altLang="zh-CN" b="1" i="1" dirty="0">
                <a:solidFill>
                  <a:srgbClr val="2A00FF"/>
                </a:solidFill>
                <a:latin typeface="Calibri" panose="020F0502020204030204" pitchFamily="34" charset="0"/>
              </a:rPr>
              <a:t>"str in mc is "</a:t>
            </a:r>
            <a:r>
              <a:rPr lang="nl-NL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nl-NL" altLang="zh-CN" b="1" i="1" dirty="0">
                <a:solidFill>
                  <a:srgbClr val="6A3E3E"/>
                </a:solidFill>
                <a:latin typeface="Calibri" panose="020F0502020204030204" pitchFamily="34" charset="0"/>
              </a:rPr>
              <a:t>mc</a:t>
            </a:r>
            <a:r>
              <a:rPr lang="nl-NL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.getStr());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79779D-1BA3-49F8-913D-14749890BA41}"/>
              </a:ext>
            </a:extLst>
          </p:cNvPr>
          <p:cNvSpPr/>
          <p:nvPr/>
        </p:nvSpPr>
        <p:spPr bwMode="auto">
          <a:xfrm>
            <a:off x="3488788" y="984738"/>
            <a:ext cx="1266092" cy="30949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675AA9-4B6F-40ED-8E9E-9341F05F9D40}"/>
              </a:ext>
            </a:extLst>
          </p:cNvPr>
          <p:cNvSpPr/>
          <p:nvPr/>
        </p:nvSpPr>
        <p:spPr bwMode="auto">
          <a:xfrm>
            <a:off x="3488788" y="2490428"/>
            <a:ext cx="815926" cy="21056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75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A69DE-3D53-4769-8A00-36032F42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Java’s</a:t>
            </a:r>
            <a:r>
              <a:rPr lang="en-US" altLang="zh-CN" dirty="0"/>
              <a:t> </a:t>
            </a:r>
            <a:r>
              <a:rPr lang="en-US" altLang="zh-CN" b="1" dirty="0"/>
              <a:t>Predefined Functional Interfaces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214C4D-1672-4657-9180-ACF738CD1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24" y="1722459"/>
            <a:ext cx="8580952" cy="4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502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5A444-ABA3-4746-A641-B2C0FFBD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Functional Interface Predicate&lt;T&gt; Demo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D093A9-65E7-4069-9B3C-645DCE34FF09}"/>
              </a:ext>
            </a:extLst>
          </p:cNvPr>
          <p:cNvSpPr/>
          <p:nvPr/>
        </p:nvSpPr>
        <p:spPr>
          <a:xfrm>
            <a:off x="1714500" y="2107200"/>
            <a:ext cx="61352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UsePredicateInterface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pt-B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Predicate&lt;Integer&gt; </a:t>
            </a:r>
            <a:r>
              <a:rPr lang="pt-BR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isEven</a:t>
            </a:r>
            <a:r>
              <a:rPr lang="pt-B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(</a:t>
            </a:r>
            <a:r>
              <a:rPr lang="pt-BR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pt-B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)-&gt;</a:t>
            </a:r>
            <a:r>
              <a:rPr lang="pt-BR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pt-B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%2==0;</a:t>
            </a:r>
          </a:p>
          <a:p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for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1;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&lt;= 5;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++)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 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isEven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.test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))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 is even."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else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 is odd."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Predicate&lt;String&gt;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contains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(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)-&gt;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str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.contains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"man"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contains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.test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"policeman"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"policeman contains man."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37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63F73-C060-4FE4-B23A-1E94D6B7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Functional Interfaces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1B8DF4-5599-4F13-B7EE-2143EFDB4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1344637"/>
          </a:xfrm>
        </p:spPr>
        <p:txBody>
          <a:bodyPr/>
          <a:lstStyle/>
          <a:p>
            <a:r>
              <a:rPr lang="en-US" altLang="zh-CN" dirty="0"/>
              <a:t>Functional interface is the basis of using a lambda expression. Suppose the following functional interface is defined: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FBA499-D0C6-4863-85DE-0459E00612A0}"/>
              </a:ext>
            </a:extLst>
          </p:cNvPr>
          <p:cNvSpPr/>
          <p:nvPr/>
        </p:nvSpPr>
        <p:spPr>
          <a:xfrm>
            <a:off x="1714499" y="3608364"/>
            <a:ext cx="53896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7F0055"/>
                </a:solidFill>
                <a:latin typeface="Calibri" panose="020F0502020204030204" pitchFamily="34" charset="0"/>
              </a:rPr>
              <a:t>interface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MyInterface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sz="2400" b="1" dirty="0">
                <a:solidFill>
                  <a:srgbClr val="7F0055"/>
                </a:solidFill>
                <a:latin typeface="Calibri" panose="020F0502020204030204" pitchFamily="34" charset="0"/>
              </a:rPr>
              <a:t>    double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getValue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67977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F7521-014C-400A-921D-34CFB86B2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Application of Lambda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64D2E2-649F-41F9-8DD2-8BC5F071A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Collections.sort</a:t>
            </a:r>
            <a:r>
              <a:rPr lang="en-US" altLang="zh-CN" dirty="0"/>
              <a:t> method provides another overloaded function to specify a Comparator&lt;T&gt; interface reference as an criteria.</a:t>
            </a:r>
          </a:p>
          <a:p>
            <a:pPr lvl="1"/>
            <a:r>
              <a:rPr lang="en-US" altLang="zh-CN" i="1" dirty="0"/>
              <a:t>sort(List&lt;T&gt; list, Comparator&lt;T&gt; </a:t>
            </a:r>
            <a:r>
              <a:rPr lang="en-US" altLang="zh-CN" i="1" dirty="0" err="1"/>
              <a:t>cmp</a:t>
            </a:r>
            <a:r>
              <a:rPr lang="en-US" altLang="zh-CN" i="1" dirty="0"/>
              <a:t>)</a:t>
            </a:r>
          </a:p>
          <a:p>
            <a:r>
              <a:rPr lang="en-US" altLang="zh-CN" dirty="0"/>
              <a:t>The Comparable&lt;T&gt; is a functional interface, which contains a method compare:</a:t>
            </a:r>
          </a:p>
          <a:p>
            <a:pPr lvl="1"/>
            <a:r>
              <a:rPr lang="en-US" altLang="zh-CN" i="1" dirty="0"/>
              <a:t>public int compare(T t1, T t2);</a:t>
            </a:r>
          </a:p>
          <a:p>
            <a:r>
              <a:rPr lang="en-US" altLang="zh-CN" dirty="0"/>
              <a:t>If it returns a positive value, then t1&gt;t2; a negative value, then t1 &lt; t2; zero for t1=t2.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21029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92C23-BAE8-49AE-BE0E-21CEEFC4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Sorting an Array in Descendant Order without Lambda Expression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01D738B-8D58-47B2-8CEC-D5311F8CF0BE}"/>
              </a:ext>
            </a:extLst>
          </p:cNvPr>
          <p:cNvSpPr/>
          <p:nvPr/>
        </p:nvSpPr>
        <p:spPr>
          <a:xfrm>
            <a:off x="1079695" y="1712362"/>
            <a:ext cx="698461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SortDemo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Integer[]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{1,4,2,8,5,7};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ArrayList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&lt;Integer&gt;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alist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ArrayList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&lt;&gt;(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Arrays.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asList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i="1" dirty="0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Collections.</a:t>
            </a:r>
            <a:r>
              <a:rPr lang="en-US" altLang="zh-CN" i="1" dirty="0" err="1">
                <a:solidFill>
                  <a:srgbClr val="000000"/>
                </a:solidFill>
                <a:latin typeface="Calibri" panose="020F0502020204030204" pitchFamily="34" charset="0"/>
              </a:rPr>
              <a:t>sort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alist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Comparator&lt;Integer&gt;(){</a:t>
            </a:r>
          </a:p>
          <a:p>
            <a:r>
              <a:rPr lang="en-US" altLang="zh-CN" dirty="0">
                <a:solidFill>
                  <a:srgbClr val="646464"/>
                </a:solidFill>
                <a:latin typeface="Calibri" panose="020F0502020204030204" pitchFamily="34" charset="0"/>
              </a:rPr>
              <a:t>      @Override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compare(Integer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i1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 Integer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i2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i2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.compareTo(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i1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alist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96319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B6FCC-8F31-46CF-8C5E-2A31A8FA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Sorting an Array in Descendant Order Using Lambda Expression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E08496C-28E1-4E8D-BF8A-541E08A26A5F}"/>
              </a:ext>
            </a:extLst>
          </p:cNvPr>
          <p:cNvSpPr/>
          <p:nvPr/>
        </p:nvSpPr>
        <p:spPr>
          <a:xfrm>
            <a:off x="1714499" y="2138516"/>
            <a:ext cx="630408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SortDemo2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Integer[]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{1,4,2,8,5,7};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ArrayList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&lt;Integer&gt;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alist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ArrayList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&lt;&gt;(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Arrays.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asList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i="1" dirty="0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));</a:t>
            </a:r>
          </a:p>
          <a:p>
            <a:r>
              <a:rPr lang="it-IT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Collections.</a:t>
            </a:r>
            <a:r>
              <a:rPr lang="it-IT" altLang="zh-CN" i="1" dirty="0">
                <a:solidFill>
                  <a:srgbClr val="000000"/>
                </a:solidFill>
                <a:latin typeface="Calibri" panose="020F0502020204030204" pitchFamily="34" charset="0"/>
              </a:rPr>
              <a:t>sort</a:t>
            </a:r>
            <a:r>
              <a:rPr lang="it-IT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it-IT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alist</a:t>
            </a:r>
            <a:r>
              <a:rPr lang="it-IT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 (</a:t>
            </a:r>
            <a:r>
              <a:rPr lang="it-IT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i1</a:t>
            </a:r>
            <a:r>
              <a:rPr lang="it-IT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it-IT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i2</a:t>
            </a:r>
            <a:r>
              <a:rPr lang="it-IT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)-&gt;</a:t>
            </a:r>
            <a:r>
              <a:rPr lang="it-IT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i2</a:t>
            </a:r>
            <a:r>
              <a:rPr lang="it-IT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.compareTo(</a:t>
            </a:r>
            <a:r>
              <a:rPr lang="it-IT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i1</a:t>
            </a:r>
            <a:r>
              <a:rPr lang="it-IT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alist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13295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3B02B-8038-4F2E-B5BE-012F227F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Java Stream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E21C8C-2BA1-4FC6-BFFF-67FC8F99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Since JDK8, a new type of data processing mechanism is provided, called </a:t>
            </a:r>
            <a:r>
              <a:rPr lang="en-US" altLang="zh-CN" i="1" dirty="0"/>
              <a:t>Stream</a:t>
            </a:r>
            <a:r>
              <a:rPr lang="en-US" altLang="zh-CN" dirty="0"/>
              <a:t>. It does not actually store collection of data, but is like a kind of advanced Iterator.</a:t>
            </a:r>
          </a:p>
          <a:p>
            <a:r>
              <a:rPr lang="en-US" altLang="zh-CN" dirty="0"/>
              <a:t>The </a:t>
            </a:r>
            <a:r>
              <a:rPr lang="en-US" altLang="zh-CN" i="1" dirty="0"/>
              <a:t>Iterator&lt;T&gt;</a:t>
            </a:r>
            <a:r>
              <a:rPr lang="en-US" altLang="zh-CN" dirty="0"/>
              <a:t> object, as we know, is able to traverse the elements of a </a:t>
            </a:r>
            <a:r>
              <a:rPr lang="en-US" altLang="zh-CN" i="1" dirty="0"/>
              <a:t>Collection&lt;T&gt; </a:t>
            </a:r>
            <a:r>
              <a:rPr lang="en-US" altLang="zh-CN" dirty="0"/>
              <a:t>object from first to last, but </a:t>
            </a:r>
            <a:r>
              <a:rPr lang="en-US" altLang="zh-CN" i="1" dirty="0"/>
              <a:t>Stream</a:t>
            </a:r>
            <a:r>
              <a:rPr lang="en-US" altLang="zh-CN" dirty="0"/>
              <a:t> can perform more powerful work.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35620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F7AF3-4A2C-4588-97C3-7014C49CC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The Stream&lt;T&gt; Interface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6F6F9B-079B-4A79-B3FF-EAD1CB104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264" y="1693984"/>
            <a:ext cx="7772400" cy="1246163"/>
          </a:xfrm>
        </p:spPr>
        <p:txBody>
          <a:bodyPr/>
          <a:lstStyle/>
          <a:p>
            <a:r>
              <a:rPr lang="en-US" altLang="zh-CN" dirty="0"/>
              <a:t>The Stream&lt;T&gt; interface is at the core position of all stream operators. For example, the following example can filter out all the even numbers.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AC0AD9B-1872-43CE-B8FE-04DB4DEEE1B8}"/>
              </a:ext>
            </a:extLst>
          </p:cNvPr>
          <p:cNvSpPr/>
          <p:nvPr/>
        </p:nvSpPr>
        <p:spPr>
          <a:xfrm>
            <a:off x="866336" y="3186331"/>
            <a:ext cx="79529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StreamDemo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Stream&lt;Integer&gt; 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stream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Stream.</a:t>
            </a:r>
            <a:r>
              <a:rPr lang="en-US" altLang="zh-CN" i="1" dirty="0" err="1">
                <a:solidFill>
                  <a:srgbClr val="000000"/>
                </a:solidFill>
                <a:latin typeface="Calibri" panose="020F0502020204030204" pitchFamily="34" charset="0"/>
              </a:rPr>
              <a:t>of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(1,2,3,4,5,6,7,8);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stream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stream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.filter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((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)-&gt;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%2==0);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ArrayList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&lt;Integer&gt;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list1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stream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.collect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Collectors.</a:t>
            </a:r>
            <a:r>
              <a:rPr lang="en-US" altLang="zh-CN" i="1" dirty="0" err="1">
                <a:solidFill>
                  <a:srgbClr val="000000"/>
                </a:solidFill>
                <a:latin typeface="Calibri" panose="020F0502020204030204" pitchFamily="34" charset="0"/>
              </a:rPr>
              <a:t>toCollection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ArrayList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::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for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(Integer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value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list1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value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F2751C-2483-496A-B552-8C1C547AE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404" y="6291320"/>
            <a:ext cx="1138725" cy="4330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E7AB864-C9D0-40BF-88D8-474E7D00A4BA}"/>
              </a:ext>
            </a:extLst>
          </p:cNvPr>
          <p:cNvSpPr txBox="1"/>
          <p:nvPr/>
        </p:nvSpPr>
        <p:spPr>
          <a:xfrm>
            <a:off x="6541476" y="3409596"/>
            <a:ext cx="2097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Create a stream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93AAF4-0D83-4A96-8DA0-3530F107C2E5}"/>
              </a:ext>
            </a:extLst>
          </p:cNvPr>
          <p:cNvSpPr txBox="1"/>
          <p:nvPr/>
        </p:nvSpPr>
        <p:spPr>
          <a:xfrm>
            <a:off x="7335128" y="4161165"/>
            <a:ext cx="942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Filter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B0D46C-DDA0-4B81-9057-FCA3DB058C9A}"/>
              </a:ext>
            </a:extLst>
          </p:cNvPr>
          <p:cNvSpPr txBox="1"/>
          <p:nvPr/>
        </p:nvSpPr>
        <p:spPr>
          <a:xfrm>
            <a:off x="5739618" y="5430834"/>
            <a:ext cx="2899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Convert to an </a:t>
            </a:r>
            <a:r>
              <a:rPr lang="en-US" altLang="zh-CN" sz="2000" dirty="0" err="1">
                <a:solidFill>
                  <a:srgbClr val="FF0000"/>
                </a:solidFill>
              </a:rPr>
              <a:t>ArrayList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13239D5-97CE-478C-B404-9A3FCA6DA857}"/>
              </a:ext>
            </a:extLst>
          </p:cNvPr>
          <p:cNvCxnSpPr/>
          <p:nvPr/>
        </p:nvCxnSpPr>
        <p:spPr bwMode="auto">
          <a:xfrm flipH="1">
            <a:off x="5739618" y="3692303"/>
            <a:ext cx="703385" cy="4162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13E223B-834B-42BB-AB98-70E0C6B1819E}"/>
              </a:ext>
            </a:extLst>
          </p:cNvPr>
          <p:cNvCxnSpPr>
            <a:stCxn id="7" idx="1"/>
          </p:cNvCxnSpPr>
          <p:nvPr/>
        </p:nvCxnSpPr>
        <p:spPr bwMode="auto">
          <a:xfrm flipH="1">
            <a:off x="4684542" y="4361220"/>
            <a:ext cx="2650586" cy="2000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7C16FF2-7AFC-4600-93FF-8B9F4DB05D26}"/>
              </a:ext>
            </a:extLst>
          </p:cNvPr>
          <p:cNvCxnSpPr/>
          <p:nvPr/>
        </p:nvCxnSpPr>
        <p:spPr bwMode="auto">
          <a:xfrm flipH="1" flipV="1">
            <a:off x="7019778" y="4912734"/>
            <a:ext cx="169398" cy="518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442866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5A2F7-1566-4E30-8274-4B8C3154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Create an Stream Instance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83D12B-906E-4AE0-87B3-DF8733840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 are two approaches to create an stream instance, the first is to use the </a:t>
            </a:r>
            <a:r>
              <a:rPr lang="en-US" altLang="zh-CN" b="1" dirty="0"/>
              <a:t>of</a:t>
            </a:r>
            <a:r>
              <a:rPr lang="en-US" altLang="zh-CN" dirty="0"/>
              <a:t> static method.</a:t>
            </a:r>
          </a:p>
          <a:p>
            <a:pPr lvl="1"/>
            <a:r>
              <a:rPr lang="en-US" altLang="zh-CN" dirty="0"/>
              <a:t>Stream&lt;Integer&gt; </a:t>
            </a:r>
            <a:r>
              <a:rPr lang="en-US" altLang="zh-CN" dirty="0" err="1"/>
              <a:t>istream</a:t>
            </a:r>
            <a:r>
              <a:rPr lang="en-US" altLang="zh-CN" dirty="0"/>
              <a:t> = </a:t>
            </a:r>
            <a:r>
              <a:rPr lang="en-US" altLang="zh-CN" dirty="0" err="1"/>
              <a:t>Stream.of</a:t>
            </a:r>
            <a:r>
              <a:rPr lang="en-US" altLang="zh-CN" dirty="0"/>
              <a:t>(1,2,3,4,5,6);</a:t>
            </a:r>
          </a:p>
          <a:p>
            <a:pPr lvl="1"/>
            <a:r>
              <a:rPr lang="en-US" altLang="zh-CN" dirty="0"/>
              <a:t>Stream&lt;String&gt; </a:t>
            </a:r>
            <a:r>
              <a:rPr lang="en-US" altLang="zh-CN" dirty="0" err="1"/>
              <a:t>sstream</a:t>
            </a:r>
            <a:r>
              <a:rPr lang="en-US" altLang="zh-CN" dirty="0"/>
              <a:t> = </a:t>
            </a:r>
            <a:r>
              <a:rPr lang="en-US" altLang="zh-CN" dirty="0" err="1"/>
              <a:t>Stream.of</a:t>
            </a:r>
            <a:r>
              <a:rPr lang="en-US" altLang="zh-CN" dirty="0"/>
              <a:t>(“hello”);</a:t>
            </a:r>
          </a:p>
          <a:p>
            <a:r>
              <a:rPr lang="en-US" altLang="zh-CN" dirty="0"/>
              <a:t>This approach returns a stream with a limited number of elements.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0630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7D521-5819-4A4F-BB6F-550D59DC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Create an Stream Instance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D3538-217B-478E-BA8B-051686B79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31" y="1905000"/>
            <a:ext cx="8299937" cy="4953000"/>
          </a:xfrm>
        </p:spPr>
        <p:txBody>
          <a:bodyPr/>
          <a:lstStyle/>
          <a:p>
            <a:r>
              <a:rPr lang="en-US" altLang="zh-CN" dirty="0"/>
              <a:t>The second approach is to use the </a:t>
            </a:r>
            <a:r>
              <a:rPr lang="en-US" altLang="zh-CN" b="1" dirty="0"/>
              <a:t>generate</a:t>
            </a:r>
            <a:r>
              <a:rPr lang="en-US" altLang="zh-CN" dirty="0"/>
              <a:t> method from the object that implemented the Supplier&lt;T&gt; functional interface. The method is as follows:</a:t>
            </a:r>
          </a:p>
          <a:p>
            <a:pPr lvl="1"/>
            <a:r>
              <a:rPr lang="en-US" altLang="zh-CN" dirty="0"/>
              <a:t>generate(Supplier&lt;T&gt; s)</a:t>
            </a:r>
          </a:p>
          <a:p>
            <a:r>
              <a:rPr lang="en-US" altLang="zh-CN" dirty="0"/>
              <a:t>As a result, you can create an anonymous reference of the Supplier interface:</a:t>
            </a:r>
          </a:p>
          <a:p>
            <a:pPr lvl="1"/>
            <a:r>
              <a:rPr lang="en-US" altLang="zh-CN" dirty="0"/>
              <a:t>Stream&lt;Double&gt; stream = </a:t>
            </a:r>
            <a:r>
              <a:rPr lang="en-US" altLang="zh-CN" dirty="0" err="1"/>
              <a:t>Stream.generate</a:t>
            </a:r>
            <a:r>
              <a:rPr lang="en-US" altLang="zh-CN" dirty="0"/>
              <a:t>(new Supplier&lt;Double&gt;(){</a:t>
            </a:r>
          </a:p>
          <a:p>
            <a:pPr lvl="1"/>
            <a:r>
              <a:rPr lang="en-US" altLang="zh-CN" dirty="0"/>
              <a:t>    @Override</a:t>
            </a:r>
          </a:p>
          <a:p>
            <a:pPr lvl="1"/>
            <a:r>
              <a:rPr lang="en-US" altLang="zh-CN" dirty="0"/>
              <a:t>    public Double get(){</a:t>
            </a:r>
          </a:p>
          <a:p>
            <a:pPr lvl="1"/>
            <a:r>
              <a:rPr lang="en-US" altLang="zh-CN" dirty="0"/>
              <a:t>       return </a:t>
            </a:r>
            <a:r>
              <a:rPr lang="en-US" altLang="zh-CN" dirty="0" err="1"/>
              <a:t>Math.random</a:t>
            </a:r>
            <a:r>
              <a:rPr lang="en-US" altLang="zh-CN" dirty="0"/>
              <a:t>();</a:t>
            </a:r>
          </a:p>
          <a:p>
            <a:pPr lvl="1"/>
            <a:r>
              <a:rPr lang="en-US" altLang="zh-CN" dirty="0"/>
              <a:t>    }</a:t>
            </a:r>
          </a:p>
          <a:p>
            <a:pPr lvl="1"/>
            <a:r>
              <a:rPr lang="en-US" altLang="zh-CN" dirty="0"/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3561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7D521-5819-4A4F-BB6F-550D59DC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Create an Stream Instance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D3538-217B-478E-BA8B-051686B79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31" y="1905000"/>
            <a:ext cx="8299937" cy="4953000"/>
          </a:xfrm>
        </p:spPr>
        <p:txBody>
          <a:bodyPr/>
          <a:lstStyle/>
          <a:p>
            <a:r>
              <a:rPr lang="en-US" altLang="zh-CN" dirty="0"/>
              <a:t>Of course, you can create such anonymous instance using the lambda expression or method reference:</a:t>
            </a:r>
          </a:p>
          <a:p>
            <a:pPr lvl="1"/>
            <a:r>
              <a:rPr lang="en-US" altLang="zh-CN" dirty="0"/>
              <a:t>Stream&lt;Double&gt; stream = </a:t>
            </a:r>
            <a:r>
              <a:rPr lang="en-US" altLang="zh-CN" dirty="0" err="1"/>
              <a:t>Stream.generate</a:t>
            </a:r>
            <a:r>
              <a:rPr lang="en-US" altLang="zh-CN" dirty="0"/>
              <a:t>(()-&gt;</a:t>
            </a:r>
            <a:r>
              <a:rPr lang="en-US" altLang="zh-CN" dirty="0" err="1"/>
              <a:t>Math.random</a:t>
            </a:r>
            <a:r>
              <a:rPr lang="en-US" altLang="zh-CN" dirty="0"/>
              <a:t>());</a:t>
            </a:r>
          </a:p>
          <a:p>
            <a:pPr lvl="1"/>
            <a:r>
              <a:rPr lang="en-US" altLang="zh-CN" dirty="0"/>
              <a:t>Stream&lt;Double&gt; stream = </a:t>
            </a:r>
            <a:r>
              <a:rPr lang="en-US" altLang="zh-CN" dirty="0" err="1"/>
              <a:t>Stream.generate</a:t>
            </a:r>
            <a:r>
              <a:rPr lang="en-US" altLang="zh-CN" dirty="0"/>
              <a:t>(Math::random);</a:t>
            </a:r>
          </a:p>
          <a:p>
            <a:r>
              <a:rPr lang="en-US" altLang="zh-CN" dirty="0"/>
              <a:t>Attention, the generate method will actually create an unlimited length stream. Although unlimited, the stream is </a:t>
            </a:r>
            <a:r>
              <a:rPr lang="en-US" altLang="zh-CN" i="1" dirty="0"/>
              <a:t>lazy-loaded</a:t>
            </a:r>
            <a:r>
              <a:rPr lang="en-US" altLang="zh-CN" dirty="0"/>
              <a:t>, thus it is always with the </a:t>
            </a:r>
            <a:r>
              <a:rPr lang="en-US" altLang="zh-CN" b="1" dirty="0"/>
              <a:t>limit() </a:t>
            </a:r>
            <a:r>
              <a:rPr lang="en-US" altLang="zh-CN" dirty="0"/>
              <a:t>method.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71612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ADB11-8A29-45FD-AAAC-128A4262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Convert an Array or Collection to the Stream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844C67-9662-4F89-A715-E83012129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4678680"/>
          </a:xfrm>
        </p:spPr>
        <p:txBody>
          <a:bodyPr/>
          <a:lstStyle/>
          <a:p>
            <a:r>
              <a:rPr lang="en-US" altLang="zh-CN" dirty="0"/>
              <a:t>You can convert an array to the stream using the following approach:</a:t>
            </a:r>
          </a:p>
          <a:p>
            <a:pPr lvl="1"/>
            <a:r>
              <a:rPr lang="en-US" altLang="zh-CN" dirty="0"/>
              <a:t>Integer a[] = {1,2,3,4,5,6};</a:t>
            </a:r>
          </a:p>
          <a:p>
            <a:pPr lvl="1"/>
            <a:r>
              <a:rPr lang="en-US" altLang="zh-CN" dirty="0"/>
              <a:t>Stream&lt;Integer&gt; stream = </a:t>
            </a:r>
            <a:r>
              <a:rPr lang="en-US" altLang="zh-CN" dirty="0" err="1"/>
              <a:t>Stream.of</a:t>
            </a:r>
            <a:r>
              <a:rPr lang="en-US" altLang="zh-CN" dirty="0"/>
              <a:t>(a);</a:t>
            </a:r>
          </a:p>
          <a:p>
            <a:pPr lvl="1"/>
            <a:r>
              <a:rPr lang="en-US" altLang="zh-CN" dirty="0"/>
              <a:t>Stream&lt;Integer&gt; stream2 = </a:t>
            </a:r>
            <a:r>
              <a:rPr lang="en-US" altLang="zh-CN" dirty="0" err="1"/>
              <a:t>Arrays.stream</a:t>
            </a:r>
            <a:r>
              <a:rPr lang="en-US" altLang="zh-CN" dirty="0"/>
              <a:t>(a);</a:t>
            </a:r>
          </a:p>
          <a:p>
            <a:r>
              <a:rPr lang="en-US" altLang="zh-CN" dirty="0"/>
              <a:t>You can convert a collection to the stream using the following approach:</a:t>
            </a:r>
          </a:p>
          <a:p>
            <a:pPr lvl="1"/>
            <a:r>
              <a:rPr lang="en-US" altLang="zh-CN" dirty="0" err="1"/>
              <a:t>ArrayList</a:t>
            </a:r>
            <a:r>
              <a:rPr lang="en-US" altLang="zh-CN" dirty="0"/>
              <a:t>&lt;Integer&gt; </a:t>
            </a:r>
            <a:r>
              <a:rPr lang="en-US" altLang="zh-CN" dirty="0" err="1"/>
              <a:t>alist</a:t>
            </a:r>
            <a:r>
              <a:rPr lang="en-US" altLang="zh-CN" dirty="0"/>
              <a:t> = new </a:t>
            </a:r>
            <a:r>
              <a:rPr lang="en-US" altLang="zh-CN" dirty="0" err="1"/>
              <a:t>ArrayList</a:t>
            </a:r>
            <a:r>
              <a:rPr lang="en-US" altLang="zh-CN" dirty="0"/>
              <a:t>&lt;Integer&gt;();</a:t>
            </a:r>
          </a:p>
          <a:p>
            <a:pPr lvl="1"/>
            <a:r>
              <a:rPr lang="en-US" altLang="zh-CN" dirty="0"/>
              <a:t>HashSet&lt;Integer&gt; </a:t>
            </a:r>
            <a:r>
              <a:rPr lang="en-US" altLang="zh-CN" dirty="0" err="1"/>
              <a:t>hset</a:t>
            </a:r>
            <a:r>
              <a:rPr lang="en-US" altLang="zh-CN" dirty="0"/>
              <a:t> = new HashSet&lt;Integer&gt;();</a:t>
            </a:r>
          </a:p>
          <a:p>
            <a:pPr lvl="1"/>
            <a:r>
              <a:rPr lang="en-US" altLang="zh-CN" dirty="0"/>
              <a:t>Stream&lt;Integer&gt; stream = </a:t>
            </a:r>
            <a:r>
              <a:rPr lang="en-US" altLang="zh-CN" dirty="0" err="1"/>
              <a:t>alist.stream</a:t>
            </a:r>
            <a:r>
              <a:rPr lang="en-US" altLang="zh-CN" dirty="0"/>
              <a:t>();</a:t>
            </a:r>
          </a:p>
          <a:p>
            <a:pPr lvl="1"/>
            <a:r>
              <a:rPr lang="en-US" altLang="zh-CN" dirty="0"/>
              <a:t>Stream&lt;Integer&gt; stream2 = </a:t>
            </a:r>
            <a:r>
              <a:rPr lang="en-US" altLang="zh-CN" dirty="0" err="1"/>
              <a:t>hset.stream</a:t>
            </a:r>
            <a:r>
              <a:rPr lang="en-US" altLang="zh-CN" dirty="0"/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4055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C194F-5E5A-4119-A878-8B69F83BF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Convert Stream to an Array or a Collection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BE42E3-16DD-4D4D-9A54-AA98701C5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57" y="1905000"/>
            <a:ext cx="8679766" cy="4114800"/>
          </a:xfrm>
        </p:spPr>
        <p:txBody>
          <a:bodyPr/>
          <a:lstStyle/>
          <a:p>
            <a:r>
              <a:rPr lang="en-US" altLang="zh-CN" dirty="0"/>
              <a:t>The examples are as follows:</a:t>
            </a:r>
          </a:p>
          <a:p>
            <a:pPr lvl="1"/>
            <a:r>
              <a:rPr lang="en-US" altLang="zh-CN" dirty="0"/>
              <a:t>Stream&lt;Integer&gt; stream = </a:t>
            </a:r>
            <a:r>
              <a:rPr lang="en-US" altLang="zh-CN" dirty="0" err="1"/>
              <a:t>Stream.of</a:t>
            </a:r>
            <a:r>
              <a:rPr lang="en-US" altLang="zh-CN" dirty="0"/>
              <a:t>(“1,2,3,4,5,6”);</a:t>
            </a:r>
          </a:p>
          <a:p>
            <a:pPr lvl="1"/>
            <a:r>
              <a:rPr lang="en-US" altLang="zh-CN" dirty="0"/>
              <a:t>Integer a[] = </a:t>
            </a:r>
            <a:r>
              <a:rPr lang="en-US" altLang="zh-CN" dirty="0" err="1"/>
              <a:t>stream.toArray</a:t>
            </a:r>
            <a:r>
              <a:rPr lang="en-US" altLang="zh-CN" dirty="0"/>
              <a:t>(String[]::new);</a:t>
            </a:r>
          </a:p>
          <a:p>
            <a:pPr lvl="1"/>
            <a:r>
              <a:rPr lang="en-US" altLang="zh-CN" dirty="0"/>
              <a:t>List&lt;Integer&gt; list1 = </a:t>
            </a:r>
            <a:r>
              <a:rPr lang="en-US" altLang="zh-CN" dirty="0" err="1"/>
              <a:t>stream.collect</a:t>
            </a:r>
            <a:r>
              <a:rPr lang="en-US" altLang="zh-CN" dirty="0"/>
              <a:t>(</a:t>
            </a:r>
            <a:r>
              <a:rPr lang="en-US" altLang="zh-CN" dirty="0" err="1"/>
              <a:t>Collectors.toList</a:t>
            </a:r>
            <a:r>
              <a:rPr lang="en-US" altLang="zh-CN" dirty="0"/>
              <a:t>());</a:t>
            </a:r>
          </a:p>
          <a:p>
            <a:pPr lvl="1"/>
            <a:r>
              <a:rPr lang="en-US" altLang="zh-CN" dirty="0" err="1"/>
              <a:t>ArrayList</a:t>
            </a:r>
            <a:r>
              <a:rPr lang="en-US" altLang="zh-CN" dirty="0"/>
              <a:t>&lt;Integer&gt; list2 = </a:t>
            </a:r>
            <a:r>
              <a:rPr lang="en-US" altLang="zh-CN" dirty="0" err="1"/>
              <a:t>stream.collect</a:t>
            </a:r>
            <a:r>
              <a:rPr lang="en-US" altLang="zh-CN" dirty="0"/>
              <a:t>(</a:t>
            </a:r>
            <a:r>
              <a:rPr lang="en-US" altLang="zh-CN" dirty="0" err="1"/>
              <a:t>Collector.toCollection</a:t>
            </a:r>
            <a:r>
              <a:rPr lang="en-US" altLang="zh-CN" dirty="0"/>
              <a:t>(</a:t>
            </a:r>
            <a:r>
              <a:rPr lang="en-US" altLang="zh-CN" dirty="0" err="1"/>
              <a:t>ArrayList</a:t>
            </a:r>
            <a:r>
              <a:rPr lang="en-US" altLang="zh-CN" dirty="0"/>
              <a:t>::new());</a:t>
            </a:r>
          </a:p>
          <a:p>
            <a:pPr lvl="1"/>
            <a:r>
              <a:rPr lang="en-US" altLang="zh-CN" dirty="0"/>
              <a:t>Set&lt;Integer&gt; set1 = </a:t>
            </a:r>
            <a:r>
              <a:rPr lang="en-US" altLang="zh-CN" dirty="0" err="1"/>
              <a:t>stream.collect</a:t>
            </a:r>
            <a:r>
              <a:rPr lang="en-US" altLang="zh-CN" dirty="0"/>
              <a:t>(</a:t>
            </a:r>
            <a:r>
              <a:rPr lang="en-US" altLang="zh-CN" dirty="0" err="1"/>
              <a:t>Collectors.toSet</a:t>
            </a:r>
            <a:r>
              <a:rPr lang="en-US" altLang="zh-CN" dirty="0"/>
              <a:t>());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054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F3D16-A287-4D30-B3A0-A30D9E51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Implementing the Interface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388E2F-AD30-4243-A1AA-C2210CB43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950742"/>
          </a:xfrm>
        </p:spPr>
        <p:txBody>
          <a:bodyPr/>
          <a:lstStyle/>
          <a:p>
            <a:r>
              <a:rPr lang="en-US" altLang="zh-CN" dirty="0"/>
              <a:t>1. Create a class that implementing the interface, then initiate the reference to the interface in other place.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E1F56AA-78DE-4998-9CE8-9C667027B31D}"/>
              </a:ext>
            </a:extLst>
          </p:cNvPr>
          <p:cNvSpPr txBox="1">
            <a:spLocks/>
          </p:cNvSpPr>
          <p:nvPr/>
        </p:nvSpPr>
        <p:spPr bwMode="auto">
          <a:xfrm>
            <a:off x="280182" y="4953001"/>
            <a:ext cx="7772400" cy="67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/>
              <a:t>Then in the main class:</a:t>
            </a:r>
            <a:endParaRPr lang="zh-CN" altLang="en-US" kern="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F457C2-F634-4589-A086-CD142A92E615}"/>
              </a:ext>
            </a:extLst>
          </p:cNvPr>
          <p:cNvSpPr/>
          <p:nvPr/>
        </p:nvSpPr>
        <p:spPr>
          <a:xfrm>
            <a:off x="1765495" y="2855742"/>
            <a:ext cx="50573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MyImpl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implements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MyInterface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dirty="0">
                <a:solidFill>
                  <a:srgbClr val="646464"/>
                </a:solidFill>
                <a:latin typeface="Calibri" panose="020F0502020204030204" pitchFamily="34" charset="0"/>
              </a:rPr>
              <a:t>  @Override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getValue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98.0;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CF89BF-1682-46FF-B686-B53FFBCAF0D6}"/>
              </a:ext>
            </a:extLst>
          </p:cNvPr>
          <p:cNvSpPr/>
          <p:nvPr/>
        </p:nvSpPr>
        <p:spPr>
          <a:xfrm>
            <a:off x="1765495" y="5726668"/>
            <a:ext cx="3927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MyInterface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u="sng" dirty="0">
                <a:solidFill>
                  <a:srgbClr val="6A3E3E"/>
                </a:solidFill>
                <a:latin typeface="Calibri" panose="020F0502020204030204" pitchFamily="34" charset="0"/>
              </a:rPr>
              <a:t>if1</a:t>
            </a:r>
            <a:r>
              <a:rPr lang="en-US" altLang="zh-CN" u="sng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u="sng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u="sng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alibri" panose="020F0502020204030204" pitchFamily="34" charset="0"/>
              </a:rPr>
              <a:t>MyImpl</a:t>
            </a:r>
            <a:r>
              <a:rPr lang="en-US" altLang="zh-CN" b="1" u="sng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0637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E7104-39AA-4973-B8F7-D222FD99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Operational Methods for a Stream</a:t>
            </a:r>
            <a:endParaRPr lang="zh-CN" altLang="en-US" b="1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4010FC1-A7B1-428C-B970-1E454DFE6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663505"/>
              </p:ext>
            </p:extLst>
          </p:nvPr>
        </p:nvGraphicFramePr>
        <p:xfrm>
          <a:off x="576773" y="1447799"/>
          <a:ext cx="8328075" cy="4394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0993">
                  <a:extLst>
                    <a:ext uri="{9D8B030D-6E8A-4147-A177-3AD203B41FA5}">
                      <a16:colId xmlns:a16="http://schemas.microsoft.com/office/drawing/2014/main" val="3124429515"/>
                    </a:ext>
                  </a:extLst>
                </a:gridCol>
                <a:gridCol w="4797082">
                  <a:extLst>
                    <a:ext uri="{9D8B030D-6E8A-4147-A177-3AD203B41FA5}">
                      <a16:colId xmlns:a16="http://schemas.microsoft.com/office/drawing/2014/main" val="4231588951"/>
                    </a:ext>
                  </a:extLst>
                </a:gridCol>
              </a:tblGrid>
              <a:tr h="397559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Method Name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Description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123508"/>
                  </a:ext>
                </a:extLst>
              </a:tr>
              <a:tr h="397559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long count()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Returns the count of elements in the stream.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982703"/>
                  </a:ext>
                </a:extLst>
              </a:tr>
              <a:tr h="397559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void </a:t>
                      </a:r>
                      <a:r>
                        <a:rPr lang="en-US" altLang="zh-CN" sz="2000" dirty="0" err="1"/>
                        <a:t>forEach</a:t>
                      </a:r>
                      <a:r>
                        <a:rPr lang="en-US" altLang="zh-CN" sz="2000" dirty="0"/>
                        <a:t>(Consumer&lt;T&gt; action)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Performs an action for each element in the stream. 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251176"/>
                  </a:ext>
                </a:extLst>
              </a:tr>
              <a:tr h="397559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Stream&lt;T&gt; distinct()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Returns a stream without duplicated values.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712103"/>
                  </a:ext>
                </a:extLst>
              </a:tr>
              <a:tr h="397559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Stream&lt;T&gt; limit(long </a:t>
                      </a:r>
                      <a:r>
                        <a:rPr lang="en-US" altLang="zh-CN" sz="2000" dirty="0" err="1"/>
                        <a:t>maxsize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Returns a stream with top </a:t>
                      </a:r>
                      <a:r>
                        <a:rPr lang="en-US" altLang="zh-CN" sz="2000" i="1" dirty="0" err="1"/>
                        <a:t>maxsize</a:t>
                      </a:r>
                      <a:r>
                        <a:rPr lang="en-US" altLang="zh-CN" sz="2000" dirty="0"/>
                        <a:t> elements.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885673"/>
                  </a:ext>
                </a:extLst>
              </a:tr>
              <a:tr h="397559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Stream&lt;T&gt; peek(Consumer&lt;T&gt; action)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Similar to </a:t>
                      </a:r>
                      <a:r>
                        <a:rPr lang="en-US" altLang="zh-CN" sz="2000" dirty="0" err="1"/>
                        <a:t>forEach</a:t>
                      </a:r>
                      <a:r>
                        <a:rPr lang="en-US" altLang="zh-CN" sz="2000" dirty="0"/>
                        <a:t>, but the return value is a new stream.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17321"/>
                  </a:ext>
                </a:extLst>
              </a:tr>
              <a:tr h="397559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Stream&lt;T&gt; </a:t>
                      </a:r>
                      <a:r>
                        <a:rPr lang="en-US" altLang="zh-CN" sz="2000" b="1" dirty="0"/>
                        <a:t>filter</a:t>
                      </a:r>
                      <a:r>
                        <a:rPr lang="en-US" altLang="zh-CN" sz="2000" dirty="0"/>
                        <a:t>(Predicate&lt;T&gt; predicate)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Returns a stream that consists of elements satisfying the </a:t>
                      </a:r>
                      <a:r>
                        <a:rPr lang="en-US" altLang="zh-CN" sz="2000" i="1" dirty="0"/>
                        <a:t>predicate</a:t>
                      </a:r>
                      <a:r>
                        <a:rPr lang="en-US" altLang="zh-CN" sz="2000" dirty="0"/>
                        <a:t>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27605"/>
                  </a:ext>
                </a:extLst>
              </a:tr>
              <a:tr h="397559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Stream&lt;R&gt; map(Function&lt;T,R&gt; mapper)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Returns a stream that consists of results of the given mapped function.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778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5128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2B4B4-118A-47DD-9112-362CBB93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Operational Methods for a Stream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2F0E43-8545-4223-B504-BCDE5204A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Attention: After you call the operational methods, the stream will closed immediate, thus </a:t>
            </a:r>
            <a:r>
              <a:rPr lang="en-US" altLang="zh-CN" b="1" dirty="0" err="1"/>
              <a:t>forEach</a:t>
            </a:r>
            <a:r>
              <a:rPr lang="en-US" altLang="zh-CN" dirty="0"/>
              <a:t> and </a:t>
            </a:r>
            <a:r>
              <a:rPr lang="en-US" altLang="zh-CN" b="1" dirty="0"/>
              <a:t>count</a:t>
            </a:r>
            <a:r>
              <a:rPr lang="en-US" altLang="zh-CN" dirty="0"/>
              <a:t> should be called at the very end. Otherwise, if the method returns a Stream&lt;T&gt; object, a new stream will be created.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83836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8D07747-2BAB-4662-AF44-2A5A8592CC2B}"/>
              </a:ext>
            </a:extLst>
          </p:cNvPr>
          <p:cNvSpPr/>
          <p:nvPr/>
        </p:nvSpPr>
        <p:spPr>
          <a:xfrm>
            <a:off x="562709" y="117693"/>
            <a:ext cx="686503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StreamDemo2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Integer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[] = {1,2,3,4,5,6,7,8};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Stream&lt;Integer&gt;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is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Stream.</a:t>
            </a:r>
            <a:r>
              <a:rPr lang="en-US" altLang="zh-CN" i="1" dirty="0" err="1">
                <a:solidFill>
                  <a:srgbClr val="000000"/>
                </a:solidFill>
                <a:latin typeface="Calibri" panose="020F0502020204030204" pitchFamily="34" charset="0"/>
              </a:rPr>
              <a:t>of</a:t>
            </a:r>
            <a:r>
              <a:rPr lang="en-US" altLang="zh-CN" i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i="1" dirty="0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i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is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.forEach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((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)-&gt;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is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Stream.</a:t>
            </a:r>
            <a:r>
              <a:rPr lang="en-US" altLang="zh-CN" i="1" dirty="0" err="1">
                <a:solidFill>
                  <a:srgbClr val="000000"/>
                </a:solidFill>
                <a:latin typeface="Calibri" panose="020F0502020204030204" pitchFamily="34" charset="0"/>
              </a:rPr>
              <a:t>of</a:t>
            </a:r>
            <a:r>
              <a:rPr lang="en-US" altLang="zh-CN" i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i="1" dirty="0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i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is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.limit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(5).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forEach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((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)-&gt;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i="1" dirty="0">
                <a:solidFill>
                  <a:srgbClr val="6A3E3E"/>
                </a:solidFill>
                <a:latin typeface="Calibri" panose="020F0502020204030204" pitchFamily="34" charset="0"/>
              </a:rPr>
              <a:t>e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i="1" dirty="0">
                <a:solidFill>
                  <a:srgbClr val="2A00FF"/>
                </a:solidFill>
                <a:latin typeface="Calibri" panose="020F0502020204030204" pitchFamily="34" charset="0"/>
              </a:rPr>
              <a:t>" "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is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Stream.</a:t>
            </a:r>
            <a:r>
              <a:rPr lang="en-US" altLang="zh-CN" i="1" dirty="0" err="1">
                <a:solidFill>
                  <a:srgbClr val="000000"/>
                </a:solidFill>
                <a:latin typeface="Calibri" panose="020F0502020204030204" pitchFamily="34" charset="0"/>
              </a:rPr>
              <a:t>of</a:t>
            </a:r>
            <a:r>
              <a:rPr lang="en-US" altLang="zh-CN" i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i="1" dirty="0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i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is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.filter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((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)-&gt;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%2==0).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forEach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::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"------"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is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Stream.</a:t>
            </a:r>
            <a:r>
              <a:rPr lang="en-US" altLang="zh-CN" i="1" dirty="0" err="1">
                <a:solidFill>
                  <a:srgbClr val="000000"/>
                </a:solidFill>
                <a:latin typeface="Calibri" panose="020F0502020204030204" pitchFamily="34" charset="0"/>
              </a:rPr>
              <a:t>of</a:t>
            </a:r>
            <a:r>
              <a:rPr lang="en-US" altLang="zh-CN" i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i="1" dirty="0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i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is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.map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((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)-&gt;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*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).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forEach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((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)-&gt;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i="1" dirty="0">
                <a:solidFill>
                  <a:srgbClr val="6A3E3E"/>
                </a:solidFill>
                <a:latin typeface="Calibri" panose="020F0502020204030204" pitchFamily="34" charset="0"/>
              </a:rPr>
              <a:t>e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i="1" dirty="0">
                <a:solidFill>
                  <a:srgbClr val="2A00FF"/>
                </a:solidFill>
                <a:latin typeface="Calibri" panose="020F0502020204030204" pitchFamily="34" charset="0"/>
              </a:rPr>
              <a:t>" "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String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[] = {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dirty="0" err="1">
                <a:solidFill>
                  <a:srgbClr val="2A00FF"/>
                </a:solidFill>
                <a:latin typeface="Calibri" panose="020F0502020204030204" pitchFamily="34" charset="0"/>
              </a:rPr>
              <a:t>hello"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dirty="0" err="1">
                <a:solidFill>
                  <a:srgbClr val="2A00FF"/>
                </a:solidFill>
                <a:latin typeface="Calibri" panose="020F0502020204030204" pitchFamily="34" charset="0"/>
              </a:rPr>
              <a:t>"friend"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dirty="0" err="1">
                <a:solidFill>
                  <a:srgbClr val="2A00FF"/>
                </a:solidFill>
                <a:latin typeface="Calibri" panose="020F0502020204030204" pitchFamily="34" charset="0"/>
              </a:rPr>
              <a:t>"finally"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dirty="0" err="1">
                <a:solidFill>
                  <a:srgbClr val="2A00FF"/>
                </a:solidFill>
                <a:latin typeface="Calibri" panose="020F0502020204030204" pitchFamily="34" charset="0"/>
              </a:rPr>
              <a:t>"today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Stream&lt;String&gt;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sstream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Stream.</a:t>
            </a:r>
            <a:r>
              <a:rPr lang="en-US" altLang="zh-CN" i="1" dirty="0" err="1">
                <a:solidFill>
                  <a:srgbClr val="000000"/>
                </a:solidFill>
                <a:latin typeface="Calibri" panose="020F0502020204030204" pitchFamily="34" charset="0"/>
              </a:rPr>
              <a:t>of</a:t>
            </a:r>
            <a:r>
              <a:rPr lang="en-US" altLang="zh-CN" i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i="1" dirty="0">
                <a:solidFill>
                  <a:srgbClr val="6A3E3E"/>
                </a:solidFill>
                <a:latin typeface="Calibri" panose="020F0502020204030204" pitchFamily="34" charset="0"/>
              </a:rPr>
              <a:t>str</a:t>
            </a:r>
            <a:r>
              <a:rPr lang="en-US" altLang="zh-CN" i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long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count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sstream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.map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(String::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toUpperCase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).peek(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::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.filter((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)-&gt;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s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.startsWith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"F"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)).count();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"Result count is: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count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82085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E50BC-7CC4-4C07-8894-D2EAC4952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 Comprehensive Example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A7342-EA2F-4D98-AA0C-B35D76DAE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Suppose a student contains four attributes: name, sex(0 for male and 1 for female), age, score. Please use the Stream to perform the following tasks:</a:t>
            </a:r>
          </a:p>
          <a:p>
            <a:pPr lvl="1"/>
            <a:r>
              <a:rPr lang="en-US" altLang="zh-CN" dirty="0"/>
              <a:t>Find out all the girls whose age &gt; 18 and surname is “</a:t>
            </a:r>
            <a:r>
              <a:rPr lang="zh-CN" altLang="en-US" dirty="0"/>
              <a:t>李</a:t>
            </a:r>
            <a:r>
              <a:rPr lang="en-US" altLang="zh-CN" dirty="0"/>
              <a:t>”.</a:t>
            </a:r>
          </a:p>
          <a:p>
            <a:pPr lvl="1"/>
            <a:r>
              <a:rPr lang="en-US" altLang="zh-CN" dirty="0"/>
              <a:t>Add 5% of score to all the students whose original </a:t>
            </a:r>
            <a:r>
              <a:rPr lang="en-US" altLang="zh-CN"/>
              <a:t>score is below 60.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27779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0C899D6-02A8-43B0-88A7-0A9244577A60}"/>
              </a:ext>
            </a:extLst>
          </p:cNvPr>
          <p:cNvSpPr/>
          <p:nvPr/>
        </p:nvSpPr>
        <p:spPr>
          <a:xfrm>
            <a:off x="351693" y="197346"/>
            <a:ext cx="6513341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StudentStreamDemo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sz="1600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sz="1600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sz="1600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sz="1600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ArrayList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&lt;Student&gt; </a:t>
            </a:r>
            <a:r>
              <a:rPr lang="en-US" altLang="zh-CN" sz="1600" dirty="0" err="1">
                <a:solidFill>
                  <a:srgbClr val="6A3E3E"/>
                </a:solidFill>
                <a:latin typeface="Calibri" panose="020F0502020204030204" pitchFamily="34" charset="0"/>
              </a:rPr>
              <a:t>stuList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1600" b="1" u="sng" dirty="0" err="1">
                <a:solidFill>
                  <a:srgbClr val="000000"/>
                </a:solidFill>
                <a:latin typeface="Calibri" panose="020F0502020204030204" pitchFamily="34" charset="0"/>
              </a:rPr>
              <a:t>ArrayList</a:t>
            </a:r>
            <a:r>
              <a:rPr lang="en-US" altLang="zh-CN" sz="16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&lt;Student&gt;()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  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add(</a:t>
            </a:r>
            <a:r>
              <a:rPr lang="en-US" altLang="zh-C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Student(</a:t>
            </a:r>
            <a:r>
              <a:rPr lang="en-US" altLang="zh-CN" sz="1600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sz="1600" b="1" dirty="0">
                <a:solidFill>
                  <a:srgbClr val="2A00FF"/>
                </a:solidFill>
                <a:latin typeface="Calibri" panose="020F0502020204030204" pitchFamily="34" charset="0"/>
              </a:rPr>
              <a:t>黄世仁</a:t>
            </a:r>
            <a:r>
              <a:rPr lang="en-US" altLang="zh-CN" sz="1600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,20,</a:t>
            </a:r>
            <a:r>
              <a:rPr lang="en-US" altLang="zh-C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true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,65.0));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add(</a:t>
            </a:r>
            <a:r>
              <a:rPr lang="en-US" altLang="zh-C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Student(</a:t>
            </a:r>
            <a:r>
              <a:rPr lang="en-US" altLang="zh-CN" sz="1600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sz="1600" b="1" dirty="0">
                <a:solidFill>
                  <a:srgbClr val="2A00FF"/>
                </a:solidFill>
                <a:latin typeface="Calibri" panose="020F0502020204030204" pitchFamily="34" charset="0"/>
              </a:rPr>
              <a:t>李娜</a:t>
            </a:r>
            <a:r>
              <a:rPr lang="en-US" altLang="zh-CN" sz="1600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,19,</a:t>
            </a:r>
            <a:r>
              <a:rPr lang="en-US" altLang="zh-C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false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,70.0));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add(</a:t>
            </a:r>
            <a:r>
              <a:rPr lang="en-US" altLang="zh-C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Student(</a:t>
            </a:r>
            <a:r>
              <a:rPr lang="en-US" altLang="zh-CN" sz="1600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sz="1600" b="1" dirty="0">
                <a:solidFill>
                  <a:srgbClr val="2A00FF"/>
                </a:solidFill>
                <a:latin typeface="Calibri" panose="020F0502020204030204" pitchFamily="34" charset="0"/>
              </a:rPr>
              <a:t>李晨</a:t>
            </a:r>
            <a:r>
              <a:rPr lang="en-US" altLang="zh-CN" sz="1600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,18,</a:t>
            </a:r>
            <a:r>
              <a:rPr lang="en-US" altLang="zh-C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true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,55.0));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add(</a:t>
            </a:r>
            <a:r>
              <a:rPr lang="en-US" altLang="zh-C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Student(</a:t>
            </a:r>
            <a:r>
              <a:rPr lang="en-US" altLang="zh-CN" sz="1600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sz="1600" b="1" dirty="0">
                <a:solidFill>
                  <a:srgbClr val="2A00FF"/>
                </a:solidFill>
                <a:latin typeface="Calibri" panose="020F0502020204030204" pitchFamily="34" charset="0"/>
              </a:rPr>
              <a:t>范冰冰</a:t>
            </a:r>
            <a:r>
              <a:rPr lang="en-US" altLang="zh-CN" sz="1600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,17,</a:t>
            </a:r>
            <a:r>
              <a:rPr lang="en-US" altLang="zh-C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false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,50.0));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add(</a:t>
            </a:r>
            <a:r>
              <a:rPr lang="en-US" altLang="zh-C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Student(</a:t>
            </a:r>
            <a:r>
              <a:rPr lang="en-US" altLang="zh-CN" sz="1600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sz="1600" b="1" dirty="0">
                <a:solidFill>
                  <a:srgbClr val="2A00FF"/>
                </a:solidFill>
                <a:latin typeface="Calibri" panose="020F0502020204030204" pitchFamily="34" charset="0"/>
              </a:rPr>
              <a:t>李小璐</a:t>
            </a:r>
            <a:r>
              <a:rPr lang="en-US" altLang="zh-CN" sz="1600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,20,</a:t>
            </a:r>
            <a:r>
              <a:rPr lang="en-US" altLang="zh-C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false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,75.0));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add(</a:t>
            </a:r>
            <a:r>
              <a:rPr lang="en-US" altLang="zh-C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Student(</a:t>
            </a:r>
            <a:r>
              <a:rPr lang="en-US" altLang="zh-CN" sz="1600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sz="1600" b="1" dirty="0">
                <a:solidFill>
                  <a:srgbClr val="2A00FF"/>
                </a:solidFill>
                <a:latin typeface="Calibri" panose="020F0502020204030204" pitchFamily="34" charset="0"/>
              </a:rPr>
              <a:t>杨白劳</a:t>
            </a:r>
            <a:r>
              <a:rPr lang="en-US" altLang="zh-CN" sz="1600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,21,</a:t>
            </a:r>
            <a:r>
              <a:rPr lang="en-US" altLang="zh-C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true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,62.0));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   };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sz="1600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sz="16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sz="1600" b="1" dirty="0">
                <a:solidFill>
                  <a:srgbClr val="2A00FF"/>
                </a:solidFill>
                <a:latin typeface="Calibri" panose="020F0502020204030204" pitchFamily="34" charset="0"/>
              </a:rPr>
              <a:t>大于</a:t>
            </a:r>
            <a:r>
              <a:rPr lang="en-US" altLang="zh-CN" sz="1600" b="1" dirty="0">
                <a:solidFill>
                  <a:srgbClr val="2A00FF"/>
                </a:solidFill>
                <a:latin typeface="Calibri" panose="020F0502020204030204" pitchFamily="34" charset="0"/>
              </a:rPr>
              <a:t>18</a:t>
            </a:r>
            <a:r>
              <a:rPr lang="zh-CN" altLang="en-US" sz="1600" b="1" dirty="0">
                <a:solidFill>
                  <a:srgbClr val="2A00FF"/>
                </a:solidFill>
                <a:latin typeface="Calibri" panose="020F0502020204030204" pitchFamily="34" charset="0"/>
              </a:rPr>
              <a:t>岁姓李的女生：</a:t>
            </a:r>
            <a:r>
              <a:rPr lang="en-US" altLang="zh-CN" sz="1600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   Stream&lt;Student&gt; </a:t>
            </a:r>
            <a:r>
              <a:rPr lang="en-US" altLang="zh-CN" sz="1600" dirty="0">
                <a:solidFill>
                  <a:srgbClr val="6A3E3E"/>
                </a:solidFill>
                <a:latin typeface="Calibri" panose="020F0502020204030204" pitchFamily="34" charset="0"/>
              </a:rPr>
              <a:t>stream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sz="1600" dirty="0" err="1">
                <a:solidFill>
                  <a:srgbClr val="6A3E3E"/>
                </a:solidFill>
                <a:latin typeface="Calibri" panose="020F0502020204030204" pitchFamily="34" charset="0"/>
              </a:rPr>
              <a:t>stuList</a:t>
            </a:r>
            <a:r>
              <a:rPr lang="en-US" altLang="zh-CN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.stream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sz="1600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sz="1600" dirty="0" err="1">
                <a:solidFill>
                  <a:srgbClr val="6A3E3E"/>
                </a:solidFill>
                <a:latin typeface="Calibri" panose="020F0502020204030204" pitchFamily="34" charset="0"/>
              </a:rPr>
              <a:t>stream</a:t>
            </a:r>
            <a:r>
              <a:rPr lang="en-US" altLang="zh-CN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.filter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((</a:t>
            </a:r>
            <a:r>
              <a:rPr lang="en-US" altLang="zh-CN" sz="1600" dirty="0">
                <a:solidFill>
                  <a:srgbClr val="6A3E3E"/>
                </a:solidFill>
                <a:latin typeface="Calibri" panose="020F0502020204030204" pitchFamily="34" charset="0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)-&gt;</a:t>
            </a:r>
            <a:r>
              <a:rPr lang="en-US" altLang="zh-CN" sz="1600" dirty="0" err="1">
                <a:solidFill>
                  <a:srgbClr val="6A3E3E"/>
                </a:solidFill>
                <a:latin typeface="Calibri" panose="020F0502020204030204" pitchFamily="34" charset="0"/>
              </a:rPr>
              <a:t>e</a:t>
            </a:r>
            <a:r>
              <a:rPr lang="en-US" altLang="zh-CN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.getAge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()&gt;18).filter((</a:t>
            </a:r>
            <a:r>
              <a:rPr lang="en-US" altLang="zh-CN" sz="1600" dirty="0">
                <a:solidFill>
                  <a:srgbClr val="6A3E3E"/>
                </a:solidFill>
                <a:latin typeface="Calibri" panose="020F0502020204030204" pitchFamily="34" charset="0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)-&gt;</a:t>
            </a:r>
            <a:r>
              <a:rPr lang="en-US" altLang="zh-CN" sz="1600" dirty="0" err="1">
                <a:solidFill>
                  <a:srgbClr val="6A3E3E"/>
                </a:solidFill>
                <a:latin typeface="Calibri" panose="020F0502020204030204" pitchFamily="34" charset="0"/>
              </a:rPr>
              <a:t>e</a:t>
            </a:r>
            <a:r>
              <a:rPr lang="en-US" altLang="zh-CN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.getSex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()==</a:t>
            </a:r>
            <a:r>
              <a:rPr lang="en-US" altLang="zh-C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false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de-DE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.filter((</a:t>
            </a:r>
            <a:r>
              <a:rPr lang="de-DE" altLang="zh-CN" sz="1600" dirty="0">
                <a:solidFill>
                  <a:srgbClr val="6A3E3E"/>
                </a:solidFill>
                <a:latin typeface="Calibri" panose="020F0502020204030204" pitchFamily="34" charset="0"/>
              </a:rPr>
              <a:t>e</a:t>
            </a:r>
            <a:r>
              <a:rPr lang="de-DE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)-&gt;</a:t>
            </a:r>
            <a:r>
              <a:rPr lang="de-DE" altLang="zh-CN" sz="1600" dirty="0">
                <a:solidFill>
                  <a:srgbClr val="6A3E3E"/>
                </a:solidFill>
                <a:latin typeface="Calibri" panose="020F0502020204030204" pitchFamily="34" charset="0"/>
              </a:rPr>
              <a:t>e</a:t>
            </a:r>
            <a:r>
              <a:rPr lang="de-DE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.getName().startsWith(</a:t>
            </a:r>
            <a:r>
              <a:rPr lang="de-DE" altLang="zh-CN" sz="1600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de-DE" sz="1600" dirty="0">
                <a:solidFill>
                  <a:srgbClr val="2A00FF"/>
                </a:solidFill>
                <a:latin typeface="Calibri" panose="020F0502020204030204" pitchFamily="34" charset="0"/>
              </a:rPr>
              <a:t>李</a:t>
            </a:r>
            <a:r>
              <a:rPr lang="de-DE" altLang="zh-CN" sz="1600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de-DE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))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.</a:t>
            </a:r>
            <a:r>
              <a:rPr lang="en-US" altLang="zh-CN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forEach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((</a:t>
            </a:r>
            <a:r>
              <a:rPr lang="en-US" altLang="zh-CN" sz="1600" dirty="0">
                <a:solidFill>
                  <a:srgbClr val="6A3E3E"/>
                </a:solidFill>
                <a:latin typeface="Calibri" panose="020F0502020204030204" pitchFamily="34" charset="0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)-&gt;</a:t>
            </a:r>
            <a:r>
              <a:rPr lang="en-US" altLang="zh-CN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sz="1600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sz="16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1600" b="1" dirty="0" err="1">
                <a:solidFill>
                  <a:srgbClr val="6A3E3E"/>
                </a:solidFill>
                <a:latin typeface="Calibri" panose="020F0502020204030204" pitchFamily="34" charset="0"/>
              </a:rPr>
              <a:t>e</a:t>
            </a:r>
            <a:r>
              <a:rPr lang="en-US" altLang="zh-CN" sz="16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.getName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() + </a:t>
            </a:r>
            <a:r>
              <a:rPr lang="en-US" altLang="zh-CN" sz="1600" b="1" dirty="0">
                <a:solidFill>
                  <a:srgbClr val="2A00FF"/>
                </a:solidFill>
                <a:latin typeface="Calibri" panose="020F0502020204030204" pitchFamily="34" charset="0"/>
              </a:rPr>
              <a:t>"-&gt;"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sz="1600" b="1" dirty="0" err="1">
                <a:solidFill>
                  <a:srgbClr val="6A3E3E"/>
                </a:solidFill>
                <a:latin typeface="Calibri" panose="020F0502020204030204" pitchFamily="34" charset="0"/>
              </a:rPr>
              <a:t>e</a:t>
            </a:r>
            <a:r>
              <a:rPr lang="en-US" altLang="zh-CN" sz="16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.getScore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()))</a:t>
            </a:r>
            <a:r>
              <a:rPr lang="en-US" altLang="zh-CN" sz="1600" b="1" i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sz="1600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sz="16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alibri" panose="020F0502020204030204" pitchFamily="34" charset="0"/>
              </a:rPr>
              <a:t>"60</a:t>
            </a:r>
            <a:r>
              <a:rPr lang="zh-CN" altLang="en-US" sz="1600" b="1" dirty="0">
                <a:solidFill>
                  <a:srgbClr val="2A00FF"/>
                </a:solidFill>
                <a:latin typeface="Calibri" panose="020F0502020204030204" pitchFamily="34" charset="0"/>
              </a:rPr>
              <a:t>分以下成绩增加</a:t>
            </a:r>
            <a:r>
              <a:rPr lang="en-US" altLang="zh-CN" sz="1600" b="1" dirty="0">
                <a:solidFill>
                  <a:srgbClr val="2A00FF"/>
                </a:solidFill>
                <a:latin typeface="Calibri" panose="020F0502020204030204" pitchFamily="34" charset="0"/>
              </a:rPr>
              <a:t>5%</a:t>
            </a:r>
            <a:r>
              <a:rPr lang="zh-CN" altLang="en-US" sz="1600" b="1" dirty="0">
                <a:solidFill>
                  <a:srgbClr val="2A00FF"/>
                </a:solidFill>
                <a:latin typeface="Calibri" panose="020F0502020204030204" pitchFamily="34" charset="0"/>
              </a:rPr>
              <a:t>：</a:t>
            </a:r>
            <a:r>
              <a:rPr lang="en-US" altLang="zh-CN" sz="1600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sz="1600" dirty="0">
                <a:solidFill>
                  <a:srgbClr val="6A3E3E"/>
                </a:solidFill>
                <a:latin typeface="Calibri" panose="020F0502020204030204" pitchFamily="34" charset="0"/>
              </a:rPr>
              <a:t>    stream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sz="1600" dirty="0" err="1">
                <a:solidFill>
                  <a:srgbClr val="6A3E3E"/>
                </a:solidFill>
                <a:latin typeface="Calibri" panose="020F0502020204030204" pitchFamily="34" charset="0"/>
              </a:rPr>
              <a:t>stuList</a:t>
            </a:r>
            <a:r>
              <a:rPr lang="en-US" altLang="zh-CN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.stream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it-IT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it-IT" altLang="zh-CN" sz="1600" dirty="0">
                <a:solidFill>
                  <a:srgbClr val="6A3E3E"/>
                </a:solidFill>
                <a:latin typeface="Calibri" panose="020F0502020204030204" pitchFamily="34" charset="0"/>
              </a:rPr>
              <a:t>stream</a:t>
            </a:r>
            <a:r>
              <a:rPr lang="it-IT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.filter((</a:t>
            </a:r>
            <a:r>
              <a:rPr lang="it-IT" altLang="zh-CN" sz="1600" dirty="0">
                <a:solidFill>
                  <a:srgbClr val="6A3E3E"/>
                </a:solidFill>
                <a:latin typeface="Calibri" panose="020F0502020204030204" pitchFamily="34" charset="0"/>
              </a:rPr>
              <a:t>e</a:t>
            </a:r>
            <a:r>
              <a:rPr lang="it-IT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)-&gt;</a:t>
            </a:r>
            <a:r>
              <a:rPr lang="it-IT" altLang="zh-CN" sz="1600" dirty="0">
                <a:solidFill>
                  <a:srgbClr val="6A3E3E"/>
                </a:solidFill>
                <a:latin typeface="Calibri" panose="020F0502020204030204" pitchFamily="34" charset="0"/>
              </a:rPr>
              <a:t>e</a:t>
            </a:r>
            <a:r>
              <a:rPr lang="it-IT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.getScore()&lt;60)</a:t>
            </a:r>
          </a:p>
          <a:p>
            <a:r>
              <a:rPr lang="it-IT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.peek((</a:t>
            </a:r>
            <a:r>
              <a:rPr lang="it-IT" altLang="zh-CN" sz="1600" dirty="0">
                <a:solidFill>
                  <a:srgbClr val="6A3E3E"/>
                </a:solidFill>
                <a:latin typeface="Calibri" panose="020F0502020204030204" pitchFamily="34" charset="0"/>
              </a:rPr>
              <a:t>e</a:t>
            </a:r>
            <a:r>
              <a:rPr lang="it-IT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)-&gt;</a:t>
            </a:r>
            <a:r>
              <a:rPr lang="it-IT" altLang="zh-CN" sz="1600" dirty="0">
                <a:solidFill>
                  <a:srgbClr val="6A3E3E"/>
                </a:solidFill>
                <a:latin typeface="Calibri" panose="020F0502020204030204" pitchFamily="34" charset="0"/>
              </a:rPr>
              <a:t>e</a:t>
            </a:r>
            <a:r>
              <a:rPr lang="it-IT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.setScore(</a:t>
            </a:r>
            <a:r>
              <a:rPr lang="it-IT" altLang="zh-CN" sz="1600" dirty="0">
                <a:solidFill>
                  <a:srgbClr val="6A3E3E"/>
                </a:solidFill>
                <a:latin typeface="Calibri" panose="020F0502020204030204" pitchFamily="34" charset="0"/>
              </a:rPr>
              <a:t>e</a:t>
            </a:r>
            <a:r>
              <a:rPr lang="it-IT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.getScore()*1.05))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.</a:t>
            </a:r>
            <a:r>
              <a:rPr lang="en-US" altLang="zh-CN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forEach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((</a:t>
            </a:r>
            <a:r>
              <a:rPr lang="en-US" altLang="zh-CN" sz="1600" dirty="0">
                <a:solidFill>
                  <a:srgbClr val="6A3E3E"/>
                </a:solidFill>
                <a:latin typeface="Calibri" panose="020F0502020204030204" pitchFamily="34" charset="0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)-&gt;</a:t>
            </a:r>
            <a:r>
              <a:rPr lang="en-US" altLang="zh-CN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sz="1600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sz="16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1600" b="1" dirty="0" err="1">
                <a:solidFill>
                  <a:srgbClr val="6A3E3E"/>
                </a:solidFill>
                <a:latin typeface="Calibri" panose="020F0502020204030204" pitchFamily="34" charset="0"/>
              </a:rPr>
              <a:t>e</a:t>
            </a:r>
            <a:r>
              <a:rPr lang="en-US" altLang="zh-CN" sz="16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.getName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() + </a:t>
            </a:r>
            <a:r>
              <a:rPr lang="en-US" altLang="zh-CN" sz="1600" b="1" dirty="0">
                <a:solidFill>
                  <a:srgbClr val="2A00FF"/>
                </a:solidFill>
                <a:latin typeface="Calibri" panose="020F0502020204030204" pitchFamily="34" charset="0"/>
              </a:rPr>
              <a:t>"-&gt;"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sz="1600" b="1" dirty="0" err="1">
                <a:solidFill>
                  <a:srgbClr val="6A3E3E"/>
                </a:solidFill>
                <a:latin typeface="Calibri" panose="020F0502020204030204" pitchFamily="34" charset="0"/>
              </a:rPr>
              <a:t>e</a:t>
            </a:r>
            <a:r>
              <a:rPr lang="en-US" altLang="zh-CN" sz="16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.getScore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()));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E4F0DE-D0FF-4C06-866C-69F07DBEA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432" y="1491260"/>
            <a:ext cx="2467000" cy="171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05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17438-7D73-494F-85C5-C959836EB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Implementing the Interface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B9867C-85A1-484D-BB8D-390D931F8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894471"/>
          </a:xfrm>
        </p:spPr>
        <p:txBody>
          <a:bodyPr/>
          <a:lstStyle/>
          <a:p>
            <a:r>
              <a:rPr lang="en-US" altLang="zh-CN" dirty="0"/>
              <a:t>2. Create an </a:t>
            </a:r>
            <a:r>
              <a:rPr lang="en-US" altLang="zh-CN" b="1" dirty="0"/>
              <a:t>anonymous</a:t>
            </a:r>
            <a:r>
              <a:rPr lang="en-US" altLang="zh-CN" dirty="0"/>
              <a:t> object reference for the interface in the main class, as follows: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A62D39-581A-46AD-B30C-144B833AA2EC}"/>
              </a:ext>
            </a:extLst>
          </p:cNvPr>
          <p:cNvSpPr/>
          <p:nvPr/>
        </p:nvSpPr>
        <p:spPr>
          <a:xfrm>
            <a:off x="1906172" y="3042867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MyInterface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u="sng" dirty="0">
                <a:solidFill>
                  <a:srgbClr val="6A3E3E"/>
                </a:solidFill>
                <a:latin typeface="Calibri" panose="020F0502020204030204" pitchFamily="34" charset="0"/>
              </a:rPr>
              <a:t>if2</a:t>
            </a:r>
            <a:r>
              <a:rPr lang="en-US" altLang="zh-CN" u="sng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u="sng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u="sng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alibri" panose="020F0502020204030204" pitchFamily="34" charset="0"/>
              </a:rPr>
              <a:t>MyInterface</a:t>
            </a:r>
            <a:r>
              <a:rPr lang="en-US" altLang="zh-CN" b="1" u="sng" dirty="0">
                <a:solidFill>
                  <a:srgbClr val="000000"/>
                </a:solidFill>
                <a:latin typeface="Calibri" panose="020F0502020204030204" pitchFamily="34" charset="0"/>
              </a:rPr>
              <a:t>(){</a:t>
            </a:r>
          </a:p>
          <a:p>
            <a:r>
              <a:rPr lang="en-US" altLang="zh-CN" dirty="0">
                <a:solidFill>
                  <a:srgbClr val="646464"/>
                </a:solidFill>
                <a:latin typeface="Calibri" panose="020F0502020204030204" pitchFamily="34" charset="0"/>
              </a:rPr>
              <a:t>  @Override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getValue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99.0;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8427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E0793-A72D-4F28-A853-0EB82B08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Implementing the Interface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4433C3-690F-4BF4-9ADB-D684D0331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685800"/>
          </a:xfrm>
        </p:spPr>
        <p:txBody>
          <a:bodyPr/>
          <a:lstStyle/>
          <a:p>
            <a:r>
              <a:rPr lang="en-US" altLang="zh-CN" dirty="0"/>
              <a:t>3. Use the lambda expression: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4AF400-4FD1-42F0-88DA-7F65CAC9EB72}"/>
              </a:ext>
            </a:extLst>
          </p:cNvPr>
          <p:cNvSpPr/>
          <p:nvPr/>
        </p:nvSpPr>
        <p:spPr>
          <a:xfrm>
            <a:off x="2098125" y="2927866"/>
            <a:ext cx="2753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MyInterface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if3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()-&gt;100.2;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256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6CC7C-A5EE-456C-BE71-1D299D4D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Comparison of the Approaches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964BD6-4352-47B4-A8A7-72B3007DE017}"/>
              </a:ext>
            </a:extLst>
          </p:cNvPr>
          <p:cNvSpPr/>
          <p:nvPr/>
        </p:nvSpPr>
        <p:spPr>
          <a:xfrm>
            <a:off x="685801" y="1724192"/>
            <a:ext cx="677007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MainClass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MyInterface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if1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MyImpl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MyInterface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if2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MyInterface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(){</a:t>
            </a:r>
          </a:p>
          <a:p>
            <a:r>
              <a:rPr lang="en-US" altLang="zh-CN" dirty="0">
                <a:solidFill>
                  <a:srgbClr val="646464"/>
                </a:solidFill>
                <a:latin typeface="Calibri" panose="020F0502020204030204" pitchFamily="34" charset="0"/>
              </a:rPr>
              <a:t>      @Override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getValue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99.0;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MyInterface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if3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()-&gt;100.2;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"value from if1: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if1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.getValue());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"value from if2: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if2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.getValue());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"value from if3: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if3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.getValue());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B54109-71D9-4789-A77A-26DAF4258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400" y="3048047"/>
            <a:ext cx="2296913" cy="97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45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92EA3-EC08-44AE-84CD-1E1FC2C9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Lambda Expression Fundamentals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84AC3A-EE97-4453-AE5E-165F29A14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4999"/>
            <a:ext cx="7772400" cy="4650545"/>
          </a:xfrm>
        </p:spPr>
        <p:txBody>
          <a:bodyPr/>
          <a:lstStyle/>
          <a:p>
            <a:r>
              <a:rPr lang="en-US" altLang="zh-CN" dirty="0"/>
              <a:t>As you have seen before, the sample lambda expression is written as follows:</a:t>
            </a:r>
          </a:p>
          <a:p>
            <a:pPr lvl="1"/>
            <a:r>
              <a:rPr lang="en-US" altLang="zh-CN" dirty="0"/>
              <a:t>() -&gt; 100.2;</a:t>
            </a:r>
          </a:p>
          <a:p>
            <a:r>
              <a:rPr lang="en-US" altLang="zh-CN" dirty="0"/>
              <a:t>In the middle, we see an arrow, -&gt;, which is called the</a:t>
            </a:r>
          </a:p>
          <a:p>
            <a:pPr marL="0" indent="0">
              <a:buNone/>
            </a:pPr>
            <a:r>
              <a:rPr lang="en-US" altLang="zh-CN" i="1" dirty="0"/>
              <a:t>lambda operator </a:t>
            </a:r>
            <a:r>
              <a:rPr lang="en-US" altLang="zh-CN" dirty="0"/>
              <a:t>or the </a:t>
            </a:r>
            <a:r>
              <a:rPr lang="en-US" altLang="zh-CN" i="1" dirty="0"/>
              <a:t>arrow operator</a:t>
            </a:r>
            <a:r>
              <a:rPr lang="en-US" altLang="zh-CN" dirty="0"/>
              <a:t>. The left side is a pair of brackets “()”. Actually it is a short for the method in the functional interface. As it is the only method, then you can take the access right, return value and method name away. </a:t>
            </a:r>
          </a:p>
          <a:p>
            <a:r>
              <a:rPr lang="en-US" altLang="zh-CN" dirty="0"/>
              <a:t>At the right side, it is the return value of the method in this example. It can also be an expression or even a code block in the later examples.</a:t>
            </a:r>
          </a:p>
        </p:txBody>
      </p:sp>
    </p:spTree>
    <p:extLst>
      <p:ext uri="{BB962C8B-B14F-4D97-AF65-F5344CB8AC3E}">
        <p14:creationId xmlns:p14="http://schemas.microsoft.com/office/powerpoint/2010/main" val="52080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ava程序设计实用教程(第2版)_第1章_初识Java">
  <a:themeElements>
    <a:clrScheme name="自定义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262699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Java程序设计实用教程(第2版)_第1章_初识Java</Template>
  <TotalTime>21355</TotalTime>
  <Words>5236</Words>
  <Application>Microsoft Office PowerPoint</Application>
  <PresentationFormat>全屏显示(4:3)</PresentationFormat>
  <Paragraphs>556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0" baseType="lpstr">
      <vt:lpstr>等线</vt:lpstr>
      <vt:lpstr>黑体</vt:lpstr>
      <vt:lpstr>Calibri</vt:lpstr>
      <vt:lpstr>Times New Roman</vt:lpstr>
      <vt:lpstr>Wingdings</vt:lpstr>
      <vt:lpstr>Java程序设计实用教程(第2版)_第1章_初识Java</vt:lpstr>
      <vt:lpstr>Chapter 14</vt:lpstr>
      <vt:lpstr>Key Skills &amp; Concepts</vt:lpstr>
      <vt:lpstr>Introducing Lambda Expressions</vt:lpstr>
      <vt:lpstr>Functional Interfaces</vt:lpstr>
      <vt:lpstr>Implementing the Interface</vt:lpstr>
      <vt:lpstr>Implementing the Interface</vt:lpstr>
      <vt:lpstr>Implementing the Interface</vt:lpstr>
      <vt:lpstr>Comparison of the Approaches</vt:lpstr>
      <vt:lpstr>Lambda Expression Fundamentals</vt:lpstr>
      <vt:lpstr>Lambda Expression Fundamentals</vt:lpstr>
      <vt:lpstr>Lambda Expression with Parameters</vt:lpstr>
      <vt:lpstr>Lambda Expression with Parameters</vt:lpstr>
      <vt:lpstr>Lambda Expressions in Action</vt:lpstr>
      <vt:lpstr>Lambda Expressions in Action</vt:lpstr>
      <vt:lpstr>Lambda Expressions in Action</vt:lpstr>
      <vt:lpstr>Block Lambda Expressions</vt:lpstr>
      <vt:lpstr>PowerPoint 演示文稿</vt:lpstr>
      <vt:lpstr>Generic Functional Interfaces</vt:lpstr>
      <vt:lpstr>PowerPoint 演示文稿</vt:lpstr>
      <vt:lpstr>Lambda Expressions and Variable Capture</vt:lpstr>
      <vt:lpstr>Lambda Modifying an Instance Variable</vt:lpstr>
      <vt:lpstr>Lambda Expressions and Variable Capture</vt:lpstr>
      <vt:lpstr>PowerPoint 演示文稿</vt:lpstr>
      <vt:lpstr>Throw an Exception from Within a Lambda Expression</vt:lpstr>
      <vt:lpstr>PowerPoint 演示文稿</vt:lpstr>
      <vt:lpstr>The Runnable Functional Interface</vt:lpstr>
      <vt:lpstr>PowerPoint 演示文稿</vt:lpstr>
      <vt:lpstr>Method References</vt:lpstr>
      <vt:lpstr>Method References to static Methods</vt:lpstr>
      <vt:lpstr>PowerPoint 演示文稿</vt:lpstr>
      <vt:lpstr>Method References to Instance Methods</vt:lpstr>
      <vt:lpstr>PowerPoint 演示文稿</vt:lpstr>
      <vt:lpstr>Method References to Instance Methods</vt:lpstr>
      <vt:lpstr>PowerPoint 演示文稿</vt:lpstr>
      <vt:lpstr>Note</vt:lpstr>
      <vt:lpstr>Constructor References</vt:lpstr>
      <vt:lpstr>PowerPoint 演示文稿</vt:lpstr>
      <vt:lpstr>Java’s Predefined Functional Interfaces</vt:lpstr>
      <vt:lpstr>Functional Interface Predicate&lt;T&gt; Demo</vt:lpstr>
      <vt:lpstr>Application of Lambda</vt:lpstr>
      <vt:lpstr>Sorting an Array in Descendant Order without Lambda Expression</vt:lpstr>
      <vt:lpstr>Sorting an Array in Descendant Order Using Lambda Expression</vt:lpstr>
      <vt:lpstr>Java Stream</vt:lpstr>
      <vt:lpstr>The Stream&lt;T&gt; Interface</vt:lpstr>
      <vt:lpstr>Create an Stream Instance</vt:lpstr>
      <vt:lpstr>Create an Stream Instance</vt:lpstr>
      <vt:lpstr>Create an Stream Instance</vt:lpstr>
      <vt:lpstr>Convert an Array or Collection to the Stream</vt:lpstr>
      <vt:lpstr>Convert Stream to an Array or a Collection</vt:lpstr>
      <vt:lpstr>Operational Methods for a Stream</vt:lpstr>
      <vt:lpstr>Operational Methods for a Stream</vt:lpstr>
      <vt:lpstr>PowerPoint 演示文稿</vt:lpstr>
      <vt:lpstr>A Comprehensive Example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Java语言程序设计</dc:title>
  <dc:creator>李晔锋</dc:creator>
  <cp:lastModifiedBy>李 晔锋</cp:lastModifiedBy>
  <cp:revision>1081</cp:revision>
  <cp:lastPrinted>2018-10-13T14:10:49Z</cp:lastPrinted>
  <dcterms:created xsi:type="dcterms:W3CDTF">2017-02-14T11:17:31Z</dcterms:created>
  <dcterms:modified xsi:type="dcterms:W3CDTF">2018-12-06T01:55:36Z</dcterms:modified>
</cp:coreProperties>
</file>