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7" r:id="rId4"/>
    <p:sldId id="298" r:id="rId5"/>
    <p:sldId id="299" r:id="rId6"/>
    <p:sldId id="302" r:id="rId7"/>
    <p:sldId id="300" r:id="rId8"/>
    <p:sldId id="301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1" r:id="rId48"/>
    <p:sldId id="342" r:id="rId49"/>
    <p:sldId id="343" r:id="rId50"/>
    <p:sldId id="344" r:id="rId51"/>
    <p:sldId id="345" r:id="rId52"/>
    <p:sldId id="346" r:id="rId53"/>
    <p:sldId id="347" r:id="rId54"/>
    <p:sldId id="348" r:id="rId55"/>
    <p:sldId id="349" r:id="rId56"/>
    <p:sldId id="350" r:id="rId57"/>
    <p:sldId id="353" r:id="rId58"/>
    <p:sldId id="351" r:id="rId59"/>
    <p:sldId id="352" r:id="rId60"/>
    <p:sldId id="354" r:id="rId61"/>
    <p:sldId id="355" r:id="rId62"/>
    <p:sldId id="356" r:id="rId63"/>
    <p:sldId id="357" r:id="rId64"/>
    <p:sldId id="358" r:id="rId65"/>
    <p:sldId id="359" r:id="rId66"/>
    <p:sldId id="360" r:id="rId67"/>
    <p:sldId id="361" r:id="rId6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17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12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62700" y="762000"/>
            <a:ext cx="19431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762000"/>
            <a:ext cx="56769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45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54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1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47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73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52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41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1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61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6629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50"/>
            </a:lvl1pPr>
          </a:lstStyle>
          <a:p>
            <a:fld id="{81E77AA0-CA4A-4181-8FED-0F123F59EE5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553200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5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5943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31" name="Group 40"/>
          <p:cNvGrpSpPr>
            <a:grpSpLocks/>
          </p:cNvGrpSpPr>
          <p:nvPr/>
        </p:nvGrpSpPr>
        <p:grpSpPr bwMode="auto">
          <a:xfrm>
            <a:off x="7696200" y="6629400"/>
            <a:ext cx="1447800" cy="228600"/>
            <a:chOff x="768" y="3456"/>
            <a:chExt cx="1200" cy="192"/>
          </a:xfrm>
        </p:grpSpPr>
        <p:sp>
          <p:nvSpPr>
            <p:cNvPr id="1032" name="AutoShape 41">
              <a:hlinkClick r:id="" action="ppaction://hlinkshowjump?jump=firs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768" y="3456"/>
              <a:ext cx="288" cy="192"/>
            </a:xfrm>
            <a:prstGeom prst="actionButtonBeginning">
              <a:avLst/>
            </a:prstGeom>
            <a:solidFill>
              <a:srgbClr val="3399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33" name="AutoShape 42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1056" y="3456"/>
              <a:ext cx="336" cy="192"/>
            </a:xfrm>
            <a:prstGeom prst="actionButtonBackPrevious">
              <a:avLst/>
            </a:prstGeom>
            <a:solidFill>
              <a:srgbClr val="3399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34" name="AutoShape 43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1392" y="3456"/>
              <a:ext cx="288" cy="192"/>
            </a:xfrm>
            <a:prstGeom prst="actionButtonForwardNext">
              <a:avLst/>
            </a:prstGeom>
            <a:solidFill>
              <a:srgbClr val="3399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35" name="AutoShape 44">
              <a:hlinkClick r:id="" action="ppaction://hlinkshowjump?jump=las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1680" y="3456"/>
              <a:ext cx="288" cy="192"/>
            </a:xfrm>
            <a:prstGeom prst="actionButtonEnd">
              <a:avLst/>
            </a:prstGeom>
            <a:solidFill>
              <a:srgbClr val="3399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64876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55419"/>
            <a:ext cx="7772400" cy="1470025"/>
          </a:xfrm>
        </p:spPr>
        <p:txBody>
          <a:bodyPr/>
          <a:lstStyle/>
          <a:p>
            <a:r>
              <a:rPr lang="en-US" altLang="zh-CN" sz="4000" dirty="0"/>
              <a:t>Chapter 7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27113"/>
            <a:ext cx="6400800" cy="1752600"/>
          </a:xfrm>
        </p:spPr>
        <p:txBody>
          <a:bodyPr/>
          <a:lstStyle/>
          <a:p>
            <a:r>
              <a:rPr lang="zh-CN" altLang="en-US" dirty="0"/>
              <a:t>李晔锋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70438" y="2757268"/>
            <a:ext cx="7403123" cy="6190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US" altLang="zh-CN" sz="44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3926461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40818-532C-470E-A95A-643CDC8F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Member Access and Inheritance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FB0FBE-BCC9-4051-AB9A-D9ACB847A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468" y="1617197"/>
            <a:ext cx="7772400" cy="795997"/>
          </a:xfrm>
        </p:spPr>
        <p:txBody>
          <a:bodyPr/>
          <a:lstStyle/>
          <a:p>
            <a:r>
              <a:rPr lang="en-US" altLang="zh-CN" dirty="0"/>
              <a:t>If a member of superclass is declared private, it could not be inherited.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8479E3-3A17-4C48-9617-CD487DB50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532" y="2508151"/>
            <a:ext cx="5457143" cy="16571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555247-44CE-497F-84DB-A09D009FF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532" y="4260251"/>
            <a:ext cx="4476190" cy="2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31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605F1-407A-4A84-89D8-F282D4A31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68" y="311834"/>
            <a:ext cx="6629400" cy="685800"/>
          </a:xfrm>
        </p:spPr>
        <p:txBody>
          <a:bodyPr/>
          <a:lstStyle/>
          <a:p>
            <a:r>
              <a:rPr lang="en-US" altLang="zh-CN" b="1" dirty="0"/>
              <a:t>Use the Entity Class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5DA3FB-5038-4ACF-BF53-08B036503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238" y="1110175"/>
            <a:ext cx="5809524" cy="31142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FB2989F-BF7B-479D-A056-BB550C9E8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238" y="4422356"/>
            <a:ext cx="4009524" cy="2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45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65E7A-FC2C-47ED-BADA-AC1EAE3C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Constructors and Inheritance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2E91A-B345-4DA2-BC74-30B896667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both superclass and subclass have </a:t>
            </a:r>
            <a:r>
              <a:rPr lang="en-US" altLang="zh-CN" b="1" dirty="0"/>
              <a:t>parameterized</a:t>
            </a:r>
            <a:r>
              <a:rPr lang="en-US" altLang="zh-CN" dirty="0"/>
              <a:t> constructors, the constructor for the superclass constructs the superclass portion of the object, and the constructor for the subclass constructs the subclass part.</a:t>
            </a:r>
          </a:p>
          <a:p>
            <a:r>
              <a:rPr lang="en-US" altLang="zh-CN" dirty="0"/>
              <a:t>If only the subclass has constructors, the superclass portion of the object is constructed automatically using its default constructor.</a:t>
            </a:r>
          </a:p>
        </p:txBody>
      </p:sp>
    </p:spTree>
    <p:extLst>
      <p:ext uri="{BB962C8B-B14F-4D97-AF65-F5344CB8AC3E}">
        <p14:creationId xmlns:p14="http://schemas.microsoft.com/office/powerpoint/2010/main" val="389526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88D14C6-B8B1-4E76-91A0-F4B8DA3290BD}"/>
              </a:ext>
            </a:extLst>
          </p:cNvPr>
          <p:cNvSpPr/>
          <p:nvPr/>
        </p:nvSpPr>
        <p:spPr>
          <a:xfrm>
            <a:off x="1301262" y="0"/>
            <a:ext cx="62530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TwoDShape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private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width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private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height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getWidth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width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getHeight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height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setWidth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width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setHeight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height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showDim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"width=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width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 height=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height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952526-8B9C-4FEE-A6AB-EF3B24B67749}"/>
              </a:ext>
            </a:extLst>
          </p:cNvPr>
          <p:cNvSpPr/>
          <p:nvPr/>
        </p:nvSpPr>
        <p:spPr>
          <a:xfrm>
            <a:off x="1301262" y="3012712"/>
            <a:ext cx="71112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Triangle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TwoDShape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private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String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style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Triangle(String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setWidth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w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setHeight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h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style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area()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getWidth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*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getHeight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/ 2;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showStyle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"Triangle is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style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7227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851FCE-89F0-4E7A-94A9-140F9816AAD1}"/>
              </a:ext>
            </a:extLst>
          </p:cNvPr>
          <p:cNvSpPr/>
          <p:nvPr/>
        </p:nvSpPr>
        <p:spPr>
          <a:xfrm>
            <a:off x="998807" y="604135"/>
            <a:ext cx="65274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Shape3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Triangle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t1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Triangle(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"filled"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,4.0,4.0);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Triangle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t2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Triangle(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"outlined"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,8.0,12.0);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"Info for t1: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t1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.showStyle();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t1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.showDim();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"Area is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t1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.area());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"Info for t2: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t2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.showStyle();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t2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.showDim();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"Area is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t2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.area());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798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60587-A786-4C20-919D-3B75BBE9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Hidden Member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816E10-CFFF-4500-9EB6-0C04142DC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16" y="1447800"/>
            <a:ext cx="7772400" cy="824132"/>
          </a:xfrm>
        </p:spPr>
        <p:txBody>
          <a:bodyPr/>
          <a:lstStyle/>
          <a:p>
            <a:r>
              <a:rPr lang="en-US" altLang="zh-CN" dirty="0"/>
              <a:t>If a member variable in the subclass has the same name as that in the superclass, the latter will be hidden by the former.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72F2F1-D710-47BF-A406-CC6868FD6871}"/>
              </a:ext>
            </a:extLst>
          </p:cNvPr>
          <p:cNvSpPr/>
          <p:nvPr/>
        </p:nvSpPr>
        <p:spPr>
          <a:xfrm>
            <a:off x="152856" y="2469593"/>
            <a:ext cx="37463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A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ourier New" panose="02070309020205020404" pitchFamily="49" charset="0"/>
              </a:rPr>
              <a:t>member </a:t>
            </a:r>
            <a:r>
              <a:rPr lang="en-US" altLang="zh-CN" dirty="0">
                <a:latin typeface="Courier New" panose="02070309020205020404" pitchFamily="49" charset="0"/>
              </a:rPr>
              <a:t>= 1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getMember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(){</a:t>
            </a:r>
          </a:p>
          <a:p>
            <a:r>
              <a:rPr lang="en-US" altLang="zh-CN" b="1" dirty="0">
                <a:solidFill>
                  <a:srgbClr val="7F0055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  return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member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D490D9-843A-4021-ACAE-3C7A3E0A3167}"/>
              </a:ext>
            </a:extLst>
          </p:cNvPr>
          <p:cNvSpPr/>
          <p:nvPr/>
        </p:nvSpPr>
        <p:spPr>
          <a:xfrm>
            <a:off x="152856" y="4487526"/>
            <a:ext cx="42148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B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A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ourier New" panose="02070309020205020404" pitchFamily="49" charset="0"/>
              </a:rPr>
              <a:t>member </a:t>
            </a:r>
            <a:r>
              <a:rPr lang="en-US" altLang="zh-CN" dirty="0">
                <a:latin typeface="Courier New" panose="02070309020205020404" pitchFamily="49" charset="0"/>
              </a:rPr>
              <a:t>= 1.5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EC46CD-62EF-40BB-ADF5-0E71F10758F6}"/>
              </a:ext>
            </a:extLst>
          </p:cNvPr>
          <p:cNvSpPr/>
          <p:nvPr/>
        </p:nvSpPr>
        <p:spPr>
          <a:xfrm>
            <a:off x="4206240" y="2456240"/>
            <a:ext cx="50906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A </a:t>
            </a:r>
            <a:r>
              <a:rPr lang="en-US" altLang="zh-CN" dirty="0" err="1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A();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B </a:t>
            </a:r>
            <a:r>
              <a:rPr lang="en-US" altLang="zh-CN" dirty="0" err="1">
                <a:solidFill>
                  <a:srgbClr val="6A3E3E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B();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dirty="0" err="1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 err="1">
                <a:solidFill>
                  <a:srgbClr val="0000C0"/>
                </a:solidFill>
                <a:latin typeface="Courier New" panose="02070309020205020404" pitchFamily="49" charset="0"/>
              </a:rPr>
              <a:t>member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10;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dirty="0" err="1">
                <a:solidFill>
                  <a:srgbClr val="6A3E3E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 err="1">
                <a:solidFill>
                  <a:srgbClr val="0000C0"/>
                </a:solidFill>
                <a:latin typeface="Courier New" panose="02070309020205020404" pitchFamily="49" charset="0"/>
              </a:rPr>
              <a:t>member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10.1;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.getMember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.getMember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88BF31C-81F2-454B-B683-3C494573BBA1}"/>
              </a:ext>
            </a:extLst>
          </p:cNvPr>
          <p:cNvSpPr txBox="1">
            <a:spLocks/>
          </p:cNvSpPr>
          <p:nvPr/>
        </p:nvSpPr>
        <p:spPr bwMode="auto">
          <a:xfrm>
            <a:off x="518616" y="5779869"/>
            <a:ext cx="7772400" cy="82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/>
              <a:t>The value of the hidden variable can be retrieved by corresponding methods..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07663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547B6-62D1-4AD4-BE7C-391C6B61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Method Overriding</a:t>
            </a:r>
            <a:r>
              <a:rPr lang="zh-CN" altLang="en-US" dirty="0"/>
              <a:t>（重写）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5F160B-0263-443D-A3BF-FD1C33136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a class hierarchy, when a method in a subclass has the same return type and signature as a method in its superclass, then the method in the subclass is said to </a:t>
            </a:r>
            <a:r>
              <a:rPr lang="en-US" altLang="zh-CN" i="1" dirty="0"/>
              <a:t>override </a:t>
            </a:r>
            <a:r>
              <a:rPr lang="en-US" altLang="zh-CN" dirty="0"/>
              <a:t>the method in the superclass. </a:t>
            </a:r>
          </a:p>
          <a:p>
            <a:r>
              <a:rPr lang="en-US" altLang="zh-CN" dirty="0"/>
              <a:t>When an overridden method is called from within a subclass, it will always refer to the version of that method defined by the subclass. The version of the method defined by the superclass will be hidden.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713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B621C-4B31-4DDE-87E8-E8144F470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Method Overriding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D7B86D-DA63-4F56-8796-4F356B0AA4DA}"/>
              </a:ext>
            </a:extLst>
          </p:cNvPr>
          <p:cNvSpPr/>
          <p:nvPr/>
        </p:nvSpPr>
        <p:spPr>
          <a:xfrm>
            <a:off x="179748" y="1887332"/>
            <a:ext cx="36382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A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 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ourier New" panose="02070309020205020404" pitchFamily="49" charset="0"/>
              </a:rPr>
              <a:t>member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= 1;</a:t>
            </a:r>
          </a:p>
          <a:p>
            <a:endParaRPr lang="zh-CN" altLang="en-US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 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getMember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  return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ourier New" panose="02070309020205020404" pitchFamily="49" charset="0"/>
              </a:rPr>
              <a:t>member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F3CF630-42EB-4093-B844-D0D845AE067F}"/>
              </a:ext>
            </a:extLst>
          </p:cNvPr>
          <p:cNvSpPr/>
          <p:nvPr/>
        </p:nvSpPr>
        <p:spPr>
          <a:xfrm>
            <a:off x="179748" y="4065342"/>
            <a:ext cx="38560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B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A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 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getMember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 return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ourier New" panose="02070309020205020404" pitchFamily="49" charset="0"/>
              </a:rPr>
              <a:t>member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*2;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0A6FA4-1FCB-41FF-862E-E8FD1DE99A22}"/>
              </a:ext>
            </a:extLst>
          </p:cNvPr>
          <p:cNvSpPr/>
          <p:nvPr/>
        </p:nvSpPr>
        <p:spPr>
          <a:xfrm>
            <a:off x="4035809" y="1672335"/>
            <a:ext cx="49956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 {</a:t>
            </a:r>
          </a:p>
          <a:p>
            <a:endParaRPr lang="zh-CN" altLang="en-US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 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en-US" altLang="zh-CN" dirty="0" err="1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A();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B </a:t>
            </a:r>
            <a:r>
              <a:rPr lang="en-US" altLang="zh-CN" dirty="0" err="1">
                <a:solidFill>
                  <a:srgbClr val="6A3E3E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B();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 err="1">
                <a:solidFill>
                  <a:srgbClr val="0000C0"/>
                </a:solidFill>
                <a:latin typeface="Courier New" panose="02070309020205020404" pitchFamily="49" charset="0"/>
              </a:rPr>
              <a:t>member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10;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6A3E3E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 err="1">
                <a:solidFill>
                  <a:srgbClr val="0000C0"/>
                </a:solidFill>
                <a:latin typeface="Courier New" panose="02070309020205020404" pitchFamily="49" charset="0"/>
              </a:rPr>
              <a:t>member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10;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.getMember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.getMember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128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4ED07-1126-4AE3-AE1C-B20DA232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Attention of Overriding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0AEE8-FA85-453C-AE70-96D74EF88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95510"/>
            <a:ext cx="7772400" cy="4819357"/>
          </a:xfrm>
        </p:spPr>
        <p:txBody>
          <a:bodyPr/>
          <a:lstStyle/>
          <a:p>
            <a:r>
              <a:rPr lang="en-US" altLang="zh-CN" dirty="0"/>
              <a:t>You should not lower the method access level 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protected  float f(float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x,float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return x-y;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float f(float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x,float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 </a:t>
            </a:r>
            <a:r>
              <a:rPr lang="en-US" altLang="zh-CN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方正书宋简体" charset="-122"/>
              </a:rPr>
              <a:t>//Error, level down!</a:t>
            </a:r>
            <a:endParaRPr lang="zh-CN" altLang="en-US" sz="1800" b="1" dirty="0">
              <a:solidFill>
                <a:srgbClr val="FF0000"/>
              </a:solidFill>
              <a:latin typeface="Courier New" panose="02070309020205020404" pitchFamily="49" charset="0"/>
              <a:ea typeface="方正书宋简体" charset="-122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 extends A {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float f(float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x,float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 </a:t>
            </a:r>
            <a:r>
              <a:rPr lang="en-US" altLang="zh-CN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方正书宋简体" charset="-122"/>
              </a:rPr>
              <a:t>OK! Level up!</a:t>
            </a:r>
            <a:endParaRPr lang="zh-CN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x</a:t>
            </a:r>
            <a:r>
              <a:rPr lang="en-US" altLang="zh-CN" sz="2000" b="1" dirty="0">
                <a:solidFill>
                  <a:srgbClr val="0000FF"/>
                </a:solidFill>
                <a:cs typeface="Times New Roman" panose="02020603050405020304" pitchFamily="18" charset="0"/>
              </a:rPr>
              <a:t>*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;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cs typeface="Times New Roman" panose="02020603050405020304" pitchFamily="18" charset="0"/>
              </a:rPr>
              <a:t>   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29341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4ED07-1126-4AE3-AE1C-B20DA232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Attention of Overriding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0AEE8-FA85-453C-AE70-96D74EF88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95510"/>
            <a:ext cx="7772400" cy="4819357"/>
          </a:xfrm>
        </p:spPr>
        <p:txBody>
          <a:bodyPr/>
          <a:lstStyle/>
          <a:p>
            <a:r>
              <a:rPr lang="en-US" altLang="zh-CN" dirty="0"/>
              <a:t>You should not override static to non-static.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 float f(float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x,float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return x-y;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float f(float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x,float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  <a:r>
              <a:rPr lang="en-US" altLang="zh-CN" sz="1800" dirty="0">
                <a:solidFill>
                  <a:srgbClr val="0000FF"/>
                </a:solidFill>
                <a:latin typeface="Courier New" panose="02070309020205020404" pitchFamily="49" charset="0"/>
                <a:ea typeface="方正书宋简体" charset="-122"/>
              </a:rPr>
              <a:t>//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方正书宋简体" charset="-122"/>
              </a:rPr>
              <a:t>error</a:t>
            </a:r>
            <a:endParaRPr lang="zh-CN" altLang="en-US" sz="1800" b="1" dirty="0">
              <a:solidFill>
                <a:srgbClr val="FF0000"/>
              </a:solidFill>
              <a:latin typeface="Courier New" panose="02070309020205020404" pitchFamily="49" charset="0"/>
              <a:ea typeface="方正书宋简体" charset="-122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 extends A {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float f(float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x,float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  <a:r>
              <a:rPr lang="en-US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方正书宋简体" charset="-122"/>
              </a:rPr>
              <a:t>OK</a:t>
            </a:r>
            <a:endParaRPr lang="zh-CN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x</a:t>
            </a:r>
            <a:r>
              <a:rPr lang="en-US" altLang="zh-CN" sz="2000" b="1" dirty="0">
                <a:solidFill>
                  <a:srgbClr val="0000FF"/>
                </a:solidFill>
                <a:cs typeface="Times New Roman" panose="02020603050405020304" pitchFamily="18" charset="0"/>
              </a:rPr>
              <a:t>*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;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cs typeface="Times New Roman" panose="02020603050405020304" pitchFamily="18" charset="0"/>
              </a:rPr>
              <a:t>   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22434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378633"/>
            <a:ext cx="7772400" cy="5479367"/>
          </a:xfrm>
        </p:spPr>
        <p:txBody>
          <a:bodyPr/>
          <a:lstStyle/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Understand inheritance basics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Call superclass constructors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Use </a:t>
            </a:r>
            <a:r>
              <a:rPr lang="en-US" altLang="zh-CN" sz="2800" b="1" dirty="0"/>
              <a:t>super</a:t>
            </a:r>
            <a:r>
              <a:rPr lang="en-US" altLang="zh-CN" sz="2800" dirty="0"/>
              <a:t> to access superclass members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Create a multilevel class hierarchy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Know when constructors are called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Understand superclass references to subclass objects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Override methods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Use overridden methods to achieve dynamic method dispatch</a:t>
            </a:r>
            <a:br>
              <a:rPr lang="en-US" altLang="zh-CN" sz="2800" dirty="0"/>
            </a:br>
            <a:endParaRPr lang="zh-CN" altLang="en-US" sz="28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1119116" y="562378"/>
            <a:ext cx="6946711" cy="685800"/>
          </a:xfrm>
        </p:spPr>
        <p:txBody>
          <a:bodyPr/>
          <a:lstStyle/>
          <a:p>
            <a:pPr eaLnBrk="1" hangingPunct="1"/>
            <a:r>
              <a:rPr lang="en-US" altLang="zh-CN" sz="4400" b="1" dirty="0"/>
              <a:t>Key Skills &amp; Concepts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442557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188E9-F22E-4488-A473-EE32F889A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super Keyword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A6EFAC-6D10-4D6A-83A4-4B671E36D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b="1" dirty="0"/>
              <a:t>super</a:t>
            </a:r>
            <a:r>
              <a:rPr lang="en-US" altLang="zh-CN" dirty="0"/>
              <a:t> keyword is used to access the hidden member variable or method.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general</a:t>
            </a:r>
            <a:r>
              <a:rPr lang="zh-CN" altLang="en-US" dirty="0"/>
              <a:t> </a:t>
            </a:r>
            <a:r>
              <a:rPr lang="en-US" altLang="zh-CN" dirty="0"/>
              <a:t>form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super</a:t>
            </a:r>
            <a:r>
              <a:rPr lang="zh-CN" altLang="en-US" dirty="0"/>
              <a:t> </a:t>
            </a:r>
            <a:r>
              <a:rPr lang="en-US" altLang="zh-CN" dirty="0"/>
              <a:t>is:</a:t>
            </a:r>
          </a:p>
          <a:p>
            <a:pPr lvl="1"/>
            <a:r>
              <a:rPr lang="en-US" altLang="zh-CN" dirty="0" err="1"/>
              <a:t>super.</a:t>
            </a:r>
            <a:r>
              <a:rPr lang="en-US" altLang="zh-CN" i="1" dirty="0" err="1"/>
              <a:t>variable</a:t>
            </a:r>
            <a:endParaRPr lang="en-US" altLang="zh-CN" i="1" dirty="0"/>
          </a:p>
          <a:p>
            <a:pPr lvl="1"/>
            <a:r>
              <a:rPr lang="en-US" altLang="zh-CN" dirty="0" err="1"/>
              <a:t>super.</a:t>
            </a:r>
            <a:r>
              <a:rPr lang="en-US" altLang="zh-CN" i="1" dirty="0" err="1"/>
              <a:t>method</a:t>
            </a:r>
            <a:r>
              <a:rPr lang="en-US" altLang="zh-CN" dirty="0"/>
              <a:t>()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Note</a:t>
            </a:r>
            <a:r>
              <a:rPr lang="en-US" altLang="zh-CN" dirty="0"/>
              <a:t>: If the hidden method is declared to be </a:t>
            </a:r>
            <a:r>
              <a:rPr lang="en-US" altLang="zh-CN" b="1" dirty="0"/>
              <a:t>static</a:t>
            </a:r>
            <a:r>
              <a:rPr lang="en-US" altLang="zh-CN" dirty="0"/>
              <a:t>, it could not be accessed by </a:t>
            </a:r>
            <a:r>
              <a:rPr lang="en-US" altLang="zh-CN" b="1" dirty="0"/>
              <a:t>super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4420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F6AF5-AC0C-454C-AAC4-4C05E8DDC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Operating the Hidden Variables Using super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E3092D-DDBA-40EE-B0A3-96E6D49EBB5B}"/>
              </a:ext>
            </a:extLst>
          </p:cNvPr>
          <p:cNvSpPr/>
          <p:nvPr/>
        </p:nvSpPr>
        <p:spPr>
          <a:xfrm>
            <a:off x="1646427" y="1463949"/>
            <a:ext cx="31321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A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ourier New" panose="02070309020205020404" pitchFamily="49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= 1;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98E9110-60F8-42CF-8413-A6AB3B90203B}"/>
              </a:ext>
            </a:extLst>
          </p:cNvPr>
          <p:cNvSpPr/>
          <p:nvPr/>
        </p:nvSpPr>
        <p:spPr>
          <a:xfrm>
            <a:off x="1646427" y="2632028"/>
            <a:ext cx="600387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B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A{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ourier New" panose="02070309020205020404" pitchFamily="49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= 2;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print(</a:t>
            </a:r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urier New" panose="02070309020205020404" pitchFamily="49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ourier New" panose="02070309020205020404" pitchFamily="49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super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B </a:t>
            </a:r>
            <a:r>
              <a:rPr lang="en-US" altLang="zh-CN" dirty="0" err="1">
                <a:solidFill>
                  <a:srgbClr val="6A3E3E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B();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dirty="0" err="1">
                <a:solidFill>
                  <a:srgbClr val="6A3E3E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(3);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951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3FFB3-9B10-43A3-BF70-4EB522AC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206" y="216877"/>
            <a:ext cx="6629400" cy="685800"/>
          </a:xfrm>
        </p:spPr>
        <p:txBody>
          <a:bodyPr/>
          <a:lstStyle/>
          <a:p>
            <a:r>
              <a:rPr lang="en-US" altLang="zh-CN" b="1" dirty="0"/>
              <a:t>Operating the Hidden Methods Using super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77B877-4CDA-4F89-AC0D-36EF262F3194}"/>
              </a:ext>
            </a:extLst>
          </p:cNvPr>
          <p:cNvSpPr/>
          <p:nvPr/>
        </p:nvSpPr>
        <p:spPr>
          <a:xfrm>
            <a:off x="952500" y="723900"/>
            <a:ext cx="63939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A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compute1(</a:t>
            </a:r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compute2(</a:t>
            </a:r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AF51A8-E9D7-4FFD-952A-2AE1A22393A5}"/>
              </a:ext>
            </a:extLst>
          </p:cNvPr>
          <p:cNvSpPr/>
          <p:nvPr/>
        </p:nvSpPr>
        <p:spPr>
          <a:xfrm>
            <a:off x="1102341" y="3361551"/>
            <a:ext cx="780964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B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A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compute1(</a:t>
            </a:r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super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.compute1(</a:t>
            </a:r>
            <a:r>
              <a:rPr lang="en-US" altLang="zh-CN" b="1" dirty="0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b="1" dirty="0">
                <a:solidFill>
                  <a:srgbClr val="6A3E3E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b="1" dirty="0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compute2(</a:t>
            </a:r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super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.compute2(</a:t>
            </a:r>
            <a:r>
              <a:rPr lang="en-US" altLang="zh-CN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//Error!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b="1" dirty="0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0493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26975-70C6-40BC-BA71-284419DC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Overriding a Method Using Eclipse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89783B-7F07-4924-9DFB-1FFB55BA4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Create a subclass of A, named as C from the previous example. Switch to C, click “source” </a:t>
            </a:r>
            <a:r>
              <a:rPr lang="en-US" altLang="zh-CN" dirty="0">
                <a:sym typeface="Wingdings" panose="05000000000000000000" pitchFamily="2" charset="2"/>
              </a:rPr>
              <a:t> “Implement/Override Methods”. Then select the methods you want to override.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A97EE6-D41C-4A55-8FED-1521E9DA5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171" y="1905000"/>
            <a:ext cx="5542857" cy="4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2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47DED75-1D98-40AA-A464-DDC508C18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517" y="838524"/>
            <a:ext cx="4057143" cy="259047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E083488-7472-4BE3-924E-9F217115FA21}"/>
              </a:ext>
            </a:extLst>
          </p:cNvPr>
          <p:cNvSpPr txBox="1"/>
          <p:nvPr/>
        </p:nvSpPr>
        <p:spPr>
          <a:xfrm>
            <a:off x="696349" y="4276578"/>
            <a:ext cx="65414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An overridden method will be generated. You can make changes to it as you wish.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75913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C341C-A5AD-4E3F-99C1-719320F5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071" y="382758"/>
            <a:ext cx="6629400" cy="685800"/>
          </a:xfrm>
        </p:spPr>
        <p:txBody>
          <a:bodyPr/>
          <a:lstStyle/>
          <a:p>
            <a:r>
              <a:rPr lang="en-US" altLang="zh-CN" b="1" dirty="0"/>
              <a:t>Using super to Call Superclass Constructors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C0AD0C-1760-44B5-B122-B0D6AFEAB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264" y="1181100"/>
            <a:ext cx="7772400" cy="685800"/>
          </a:xfrm>
        </p:spPr>
        <p:txBody>
          <a:bodyPr/>
          <a:lstStyle/>
          <a:p>
            <a:r>
              <a:rPr lang="en-US" altLang="zh-CN" dirty="0"/>
              <a:t>The keyword </a:t>
            </a:r>
            <a:r>
              <a:rPr lang="en-US" altLang="zh-CN" b="1" dirty="0"/>
              <a:t>super</a:t>
            </a:r>
            <a:r>
              <a:rPr lang="en-US" altLang="zh-CN" dirty="0"/>
              <a:t> can also be used to call the constructors of the superclass.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DC25EE-655F-4D0C-9FC8-6FCEC1CF5F98}"/>
              </a:ext>
            </a:extLst>
          </p:cNvPr>
          <p:cNvSpPr/>
          <p:nvPr/>
        </p:nvSpPr>
        <p:spPr>
          <a:xfrm>
            <a:off x="209843" y="2114797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TwoDShape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private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width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private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height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TwoDShape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w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b="1" dirty="0" err="1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){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width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w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height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h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getWidth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width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getHeight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height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setWidth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width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setHeight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height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showDim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"width=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width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                   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 height= 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height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608A817-666F-40AB-AEC9-E7CAB3BFA166}"/>
              </a:ext>
            </a:extLst>
          </p:cNvPr>
          <p:cNvSpPr/>
          <p:nvPr/>
        </p:nvSpPr>
        <p:spPr>
          <a:xfrm>
            <a:off x="4781843" y="2119440"/>
            <a:ext cx="424609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Triangle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TwoDShape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private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String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style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Triangle(String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super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w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style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area()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getWidth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*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getHeight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/ 2;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showStyle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"Triangle is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style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6265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A23FD4F-02A4-448A-BBE3-40C8E94D26E2}"/>
              </a:ext>
            </a:extLst>
          </p:cNvPr>
          <p:cNvSpPr/>
          <p:nvPr/>
        </p:nvSpPr>
        <p:spPr>
          <a:xfrm>
            <a:off x="1772529" y="1166843"/>
            <a:ext cx="61335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Shape4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Triangle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t1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Triangle(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"filled"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,4.0,4.0);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Triangle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t2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Triangle(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"outlined"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,8.0,12.0);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"Info for t1: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t1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.showStyle();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t1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.showDim();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"Area is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t1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.area());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"Info for t2: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t2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.showStyle();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t2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.showDim();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"Area is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t2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.area());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9544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39AE6-D7E2-4B94-B538-A6E870F10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070" y="81476"/>
            <a:ext cx="6629400" cy="685800"/>
          </a:xfrm>
        </p:spPr>
        <p:txBody>
          <a:bodyPr/>
          <a:lstStyle/>
          <a:p>
            <a:r>
              <a:rPr lang="en-US" altLang="zh-CN" b="1" dirty="0"/>
              <a:t>Calling super with Default Constructor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0A0EA3-96DA-4AF0-8F1F-3CA3ABCF8679}"/>
              </a:ext>
            </a:extLst>
          </p:cNvPr>
          <p:cNvSpPr/>
          <p:nvPr/>
        </p:nvSpPr>
        <p:spPr>
          <a:xfrm>
            <a:off x="133643" y="1110176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TwoDShape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private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width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private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height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TwoDShape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(){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width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height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TwoDShape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w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b="1" dirty="0" err="1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){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width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w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height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h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TwoDShape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){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width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height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getWidth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width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getHeight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height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setWidth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width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setHeight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height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showDim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alibri" panose="020F0502020204030204" pitchFamily="34" charset="0"/>
              </a:rPr>
              <a:t>"width= "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i="1" dirty="0">
                <a:solidFill>
                  <a:srgbClr val="0000C0"/>
                </a:solidFill>
                <a:latin typeface="Calibri" panose="020F0502020204030204" pitchFamily="34" charset="0"/>
              </a:rPr>
              <a:t>width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                  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 height= 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height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6300D2F-99FA-4821-8EFA-1970FEA5870C}"/>
              </a:ext>
            </a:extLst>
          </p:cNvPr>
          <p:cNvSpPr/>
          <p:nvPr/>
        </p:nvSpPr>
        <p:spPr>
          <a:xfrm>
            <a:off x="4705643" y="767276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Triangle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TwoDShape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private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String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style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Triangle(){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super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style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"none"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Triangle(String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super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w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style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Triangle(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super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style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"filled"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area()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getWidth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*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getHeight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/ 2;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showStyle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"Triangle is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style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3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BA19E5D-D0DD-484F-A23E-5BFB0E0013E0}"/>
              </a:ext>
            </a:extLst>
          </p:cNvPr>
          <p:cNvSpPr/>
          <p:nvPr/>
        </p:nvSpPr>
        <p:spPr>
          <a:xfrm>
            <a:off x="1920240" y="223304"/>
            <a:ext cx="569038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Shape5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Triangle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t1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Triangle();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Triangle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t2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Triangle(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"outlined"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,8.0,12.0);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Triangle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t3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Triangle(4.0);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"Info for t1: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t1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.showStyle();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t1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.showDim();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"Area is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t1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.area());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"Info for t2: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t2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.showStyle();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t2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.showDim();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"Area is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t2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.area());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"Info for t3: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t3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.showStyle();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t3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.showDim();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"Area is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t3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.area());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375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60E89-72FD-4E24-9925-6E95679F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Creating a Multilevel Hierarchy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1926A7-DB8B-45AD-A3AC-37BC9D4FF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3285978"/>
          </a:xfrm>
        </p:spPr>
        <p:txBody>
          <a:bodyPr/>
          <a:lstStyle/>
          <a:p>
            <a:r>
              <a:rPr lang="en-US" altLang="zh-CN" dirty="0"/>
              <a:t>We can build hierarchies that contain as many layers of inheritance as you like. As mentioned, it is perfectly acceptable to use a subclass as a superclass of another. </a:t>
            </a:r>
          </a:p>
          <a:p>
            <a:r>
              <a:rPr lang="en-US" altLang="zh-CN" dirty="0"/>
              <a:t>For example, given three classes called </a:t>
            </a:r>
            <a:r>
              <a:rPr lang="en-US" altLang="zh-CN" b="1" dirty="0"/>
              <a:t>A</a:t>
            </a:r>
            <a:r>
              <a:rPr lang="en-US" altLang="zh-CN" dirty="0"/>
              <a:t>, </a:t>
            </a:r>
            <a:r>
              <a:rPr lang="en-US" altLang="zh-CN" b="1" dirty="0"/>
              <a:t>B</a:t>
            </a:r>
            <a:r>
              <a:rPr lang="en-US" altLang="zh-CN" dirty="0"/>
              <a:t>, and </a:t>
            </a:r>
            <a:r>
              <a:rPr lang="en-US" altLang="zh-CN" b="1" dirty="0"/>
              <a:t>C</a:t>
            </a:r>
            <a:r>
              <a:rPr lang="en-US" altLang="zh-CN" dirty="0"/>
              <a:t>, </a:t>
            </a:r>
            <a:r>
              <a:rPr lang="en-US" altLang="zh-CN" b="1" dirty="0"/>
              <a:t>C </a:t>
            </a:r>
            <a:r>
              <a:rPr lang="en-US" altLang="zh-CN" dirty="0"/>
              <a:t>can be a subclass of </a:t>
            </a:r>
            <a:r>
              <a:rPr lang="en-US" altLang="zh-CN" b="1" dirty="0"/>
              <a:t>B</a:t>
            </a:r>
            <a:r>
              <a:rPr lang="en-US" altLang="zh-CN" dirty="0"/>
              <a:t>, which is a subclass of </a:t>
            </a:r>
            <a:r>
              <a:rPr lang="en-US" altLang="zh-CN" b="1" dirty="0"/>
              <a:t>A</a:t>
            </a:r>
            <a:r>
              <a:rPr lang="en-US" altLang="zh-CN" dirty="0"/>
              <a:t>. When this type of situation occurs, each subclass inherits all of the traits found in all of its </a:t>
            </a:r>
            <a:r>
              <a:rPr lang="en-US" altLang="zh-CN" dirty="0" err="1"/>
              <a:t>superclasses</a:t>
            </a:r>
            <a:r>
              <a:rPr lang="en-US" altLang="zh-CN" dirty="0"/>
              <a:t>. In this case, </a:t>
            </a:r>
            <a:r>
              <a:rPr lang="en-US" altLang="zh-CN" b="1" dirty="0"/>
              <a:t>C </a:t>
            </a:r>
            <a:r>
              <a:rPr lang="en-US" altLang="zh-CN" dirty="0"/>
              <a:t>inherits all aspects of </a:t>
            </a:r>
            <a:r>
              <a:rPr lang="en-US" altLang="zh-CN" b="1" dirty="0"/>
              <a:t>B </a:t>
            </a:r>
            <a:r>
              <a:rPr lang="en-US" altLang="zh-CN" dirty="0"/>
              <a:t>and </a:t>
            </a:r>
            <a:r>
              <a:rPr lang="en-US" altLang="zh-CN" b="1" dirty="0"/>
              <a:t>A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2E238B-85BE-43B5-8FFE-D01A5CABC9C8}"/>
              </a:ext>
            </a:extLst>
          </p:cNvPr>
          <p:cNvSpPr/>
          <p:nvPr/>
        </p:nvSpPr>
        <p:spPr bwMode="auto">
          <a:xfrm>
            <a:off x="1041009" y="5562598"/>
            <a:ext cx="1645920" cy="457201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77847C-2EDF-4FD2-A5C7-ECBC6FE01D8F}"/>
              </a:ext>
            </a:extLst>
          </p:cNvPr>
          <p:cNvSpPr/>
          <p:nvPr/>
        </p:nvSpPr>
        <p:spPr bwMode="auto">
          <a:xfrm>
            <a:off x="1041009" y="6019800"/>
            <a:ext cx="1645920" cy="4572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07EF7E-01D5-4723-A7F7-F55602A607DE}"/>
              </a:ext>
            </a:extLst>
          </p:cNvPr>
          <p:cNvSpPr/>
          <p:nvPr/>
        </p:nvSpPr>
        <p:spPr bwMode="auto">
          <a:xfrm>
            <a:off x="1041009" y="6448865"/>
            <a:ext cx="1645920" cy="4572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B6647A-431C-42C7-A05E-54D7F3171807}"/>
              </a:ext>
            </a:extLst>
          </p:cNvPr>
          <p:cNvSpPr/>
          <p:nvPr/>
        </p:nvSpPr>
        <p:spPr bwMode="auto">
          <a:xfrm>
            <a:off x="3749040" y="5590734"/>
            <a:ext cx="1645920" cy="429065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97BF94-E76D-4D51-9341-EBDE23596C81}"/>
              </a:ext>
            </a:extLst>
          </p:cNvPr>
          <p:cNvSpPr/>
          <p:nvPr/>
        </p:nvSpPr>
        <p:spPr bwMode="auto">
          <a:xfrm>
            <a:off x="3749040" y="6019800"/>
            <a:ext cx="1645920" cy="4572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64479AF-75A5-4469-9EAF-96930A9E2E05}"/>
              </a:ext>
            </a:extLst>
          </p:cNvPr>
          <p:cNvSpPr/>
          <p:nvPr/>
        </p:nvSpPr>
        <p:spPr bwMode="auto">
          <a:xfrm>
            <a:off x="3749040" y="6448865"/>
            <a:ext cx="1645920" cy="4572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D1525F-5DFF-4813-A5A3-081D14F64CE9}"/>
              </a:ext>
            </a:extLst>
          </p:cNvPr>
          <p:cNvSpPr/>
          <p:nvPr/>
        </p:nvSpPr>
        <p:spPr bwMode="auto">
          <a:xfrm>
            <a:off x="6393766" y="5542082"/>
            <a:ext cx="1645920" cy="457201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68ADC9-7D41-449E-8C46-136A3914BB0E}"/>
              </a:ext>
            </a:extLst>
          </p:cNvPr>
          <p:cNvSpPr/>
          <p:nvPr/>
        </p:nvSpPr>
        <p:spPr bwMode="auto">
          <a:xfrm>
            <a:off x="6393766" y="5999284"/>
            <a:ext cx="1645920" cy="4572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66E338-0207-43CE-80D3-EF5212082FC9}"/>
              </a:ext>
            </a:extLst>
          </p:cNvPr>
          <p:cNvSpPr/>
          <p:nvPr/>
        </p:nvSpPr>
        <p:spPr bwMode="auto">
          <a:xfrm>
            <a:off x="6393766" y="6428349"/>
            <a:ext cx="1645920" cy="4572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30BC7C17-E359-40DC-BCA4-8F8B5F7E5B58}"/>
              </a:ext>
            </a:extLst>
          </p:cNvPr>
          <p:cNvSpPr/>
          <p:nvPr/>
        </p:nvSpPr>
        <p:spPr bwMode="auto">
          <a:xfrm rot="16200000">
            <a:off x="2666122" y="6110946"/>
            <a:ext cx="260252" cy="246771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DD7AF41F-A869-41E2-A278-AAB92BD1F579}"/>
              </a:ext>
            </a:extLst>
          </p:cNvPr>
          <p:cNvSpPr/>
          <p:nvPr/>
        </p:nvSpPr>
        <p:spPr bwMode="auto">
          <a:xfrm rot="16200000">
            <a:off x="5388220" y="6102740"/>
            <a:ext cx="260252" cy="246771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562C4E9-6A8A-4A55-93F6-28AD1A7262FF}"/>
              </a:ext>
            </a:extLst>
          </p:cNvPr>
          <p:cNvCxnSpPr>
            <a:stCxn id="17" idx="3"/>
            <a:endCxn id="8" idx="1"/>
          </p:cNvCxnSpPr>
          <p:nvPr/>
        </p:nvCxnSpPr>
        <p:spPr bwMode="auto">
          <a:xfrm>
            <a:off x="2919634" y="6234332"/>
            <a:ext cx="829406" cy="1406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99C1568-9DE9-48DA-B060-E4AB55769F09}"/>
              </a:ext>
            </a:extLst>
          </p:cNvPr>
          <p:cNvCxnSpPr>
            <a:cxnSpLocks/>
            <a:endCxn id="11" idx="1"/>
          </p:cNvCxnSpPr>
          <p:nvPr/>
        </p:nvCxnSpPr>
        <p:spPr bwMode="auto">
          <a:xfrm flipV="1">
            <a:off x="5627665" y="6227884"/>
            <a:ext cx="766101" cy="1934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69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378633"/>
            <a:ext cx="7772400" cy="5479367"/>
          </a:xfrm>
        </p:spPr>
        <p:txBody>
          <a:bodyPr/>
          <a:lstStyle/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Use </a:t>
            </a:r>
            <a:r>
              <a:rPr lang="en-US" altLang="zh-CN" sz="2800" b="1" dirty="0"/>
              <a:t>abstract</a:t>
            </a:r>
            <a:r>
              <a:rPr lang="en-US" altLang="zh-CN" sz="2800" dirty="0"/>
              <a:t> classes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Use </a:t>
            </a:r>
            <a:r>
              <a:rPr lang="en-US" altLang="zh-CN" sz="2800" b="1" dirty="0"/>
              <a:t>final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Know the Object class</a:t>
            </a:r>
            <a:br>
              <a:rPr lang="en-US" altLang="zh-CN" sz="2800" dirty="0"/>
            </a:br>
            <a:endParaRPr lang="zh-CN" altLang="en-US" sz="28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1119116" y="562378"/>
            <a:ext cx="6946711" cy="685800"/>
          </a:xfrm>
        </p:spPr>
        <p:txBody>
          <a:bodyPr/>
          <a:lstStyle/>
          <a:p>
            <a:pPr eaLnBrk="1" hangingPunct="1"/>
            <a:r>
              <a:rPr lang="en-US" altLang="zh-CN" sz="4400" b="1" dirty="0"/>
              <a:t>Key Skills &amp; Concepts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65334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B8607-6DB1-472E-8060-683D1B3E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Creating a Multilevel Hierarchy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8148B-3C6A-4CDB-8EB7-4F502B29F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2427849"/>
          </a:xfrm>
        </p:spPr>
        <p:txBody>
          <a:bodyPr/>
          <a:lstStyle/>
          <a:p>
            <a:r>
              <a:rPr lang="en-US" altLang="zh-CN" dirty="0"/>
              <a:t>To see how a multilevel hierarchy can be useful, consider the following program. In it, the subclass </a:t>
            </a:r>
            <a:r>
              <a:rPr lang="en-US" altLang="zh-CN" b="1" dirty="0"/>
              <a:t>Triangle </a:t>
            </a:r>
            <a:r>
              <a:rPr lang="en-US" altLang="zh-CN" dirty="0"/>
              <a:t>is used as a superclass to create the subclass called </a:t>
            </a:r>
            <a:r>
              <a:rPr lang="en-US" altLang="zh-CN" b="1" dirty="0" err="1"/>
              <a:t>ColorTriangle</a:t>
            </a:r>
            <a:r>
              <a:rPr lang="en-US" altLang="zh-CN" dirty="0"/>
              <a:t>. </a:t>
            </a:r>
            <a:r>
              <a:rPr lang="en-US" altLang="zh-CN" b="1" dirty="0" err="1"/>
              <a:t>ColorTriangle</a:t>
            </a:r>
            <a:r>
              <a:rPr lang="en-US" altLang="zh-CN" b="1" dirty="0"/>
              <a:t> </a:t>
            </a:r>
            <a:r>
              <a:rPr lang="en-US" altLang="zh-CN" dirty="0"/>
              <a:t>inherits all of the traits of </a:t>
            </a:r>
            <a:r>
              <a:rPr lang="en-US" altLang="zh-CN" b="1" dirty="0"/>
              <a:t>Triangle </a:t>
            </a:r>
            <a:r>
              <a:rPr lang="en-US" altLang="zh-CN" dirty="0"/>
              <a:t>and </a:t>
            </a:r>
            <a:r>
              <a:rPr lang="en-US" altLang="zh-CN" b="1" dirty="0" err="1"/>
              <a:t>TwoDShape</a:t>
            </a:r>
            <a:r>
              <a:rPr lang="en-US" altLang="zh-CN" b="1" dirty="0"/>
              <a:t> </a:t>
            </a:r>
            <a:r>
              <a:rPr lang="en-US" altLang="zh-CN" dirty="0"/>
              <a:t>and adds a field called </a:t>
            </a:r>
            <a:r>
              <a:rPr lang="en-US" altLang="zh-CN" b="1" dirty="0"/>
              <a:t>color</a:t>
            </a:r>
            <a:r>
              <a:rPr lang="en-US" altLang="zh-CN" dirty="0"/>
              <a:t>, which holds the color of the triangle.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D1B2CA3-6940-49D4-AFD9-4CD32FE9D7EA}"/>
              </a:ext>
            </a:extLst>
          </p:cNvPr>
          <p:cNvSpPr/>
          <p:nvPr/>
        </p:nvSpPr>
        <p:spPr bwMode="auto">
          <a:xfrm>
            <a:off x="1041009" y="4752533"/>
            <a:ext cx="1645920" cy="457201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TwoDShape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CC3FCB-7F25-4777-9B71-0F883B113414}"/>
              </a:ext>
            </a:extLst>
          </p:cNvPr>
          <p:cNvSpPr/>
          <p:nvPr/>
        </p:nvSpPr>
        <p:spPr bwMode="auto">
          <a:xfrm>
            <a:off x="1041009" y="5209735"/>
            <a:ext cx="1645920" cy="4572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0E7D576-2814-451E-AA4C-771435EF72B2}"/>
              </a:ext>
            </a:extLst>
          </p:cNvPr>
          <p:cNvSpPr/>
          <p:nvPr/>
        </p:nvSpPr>
        <p:spPr bwMode="auto">
          <a:xfrm>
            <a:off x="1041009" y="5638800"/>
            <a:ext cx="1645920" cy="4572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51C096-08FF-405E-8FD5-6EC7F0AC00B2}"/>
              </a:ext>
            </a:extLst>
          </p:cNvPr>
          <p:cNvSpPr/>
          <p:nvPr/>
        </p:nvSpPr>
        <p:spPr bwMode="auto">
          <a:xfrm>
            <a:off x="3749040" y="4752533"/>
            <a:ext cx="1645920" cy="457202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Triangle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B08C8EA-DBB0-4274-A646-4854A11E019C}"/>
              </a:ext>
            </a:extLst>
          </p:cNvPr>
          <p:cNvSpPr/>
          <p:nvPr/>
        </p:nvSpPr>
        <p:spPr bwMode="auto">
          <a:xfrm>
            <a:off x="3749040" y="5209735"/>
            <a:ext cx="1645920" cy="4572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2C1B9D4-296C-42EC-9BA6-133CCBBB78A0}"/>
              </a:ext>
            </a:extLst>
          </p:cNvPr>
          <p:cNvSpPr/>
          <p:nvPr/>
        </p:nvSpPr>
        <p:spPr bwMode="auto">
          <a:xfrm>
            <a:off x="3749040" y="5638800"/>
            <a:ext cx="1645920" cy="4572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7B98920-4F96-4DF0-B77A-ADE0AE167C6C}"/>
              </a:ext>
            </a:extLst>
          </p:cNvPr>
          <p:cNvSpPr/>
          <p:nvPr/>
        </p:nvSpPr>
        <p:spPr bwMode="auto">
          <a:xfrm>
            <a:off x="6393766" y="4732015"/>
            <a:ext cx="1645920" cy="457203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ColorTriangle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3DA0EA0-61E3-48EB-9D6B-D1465EFF1021}"/>
              </a:ext>
            </a:extLst>
          </p:cNvPr>
          <p:cNvSpPr/>
          <p:nvPr/>
        </p:nvSpPr>
        <p:spPr bwMode="auto">
          <a:xfrm>
            <a:off x="6393766" y="5189219"/>
            <a:ext cx="1645920" cy="4572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5AAD76E-4646-408D-A6EF-643074370713}"/>
              </a:ext>
            </a:extLst>
          </p:cNvPr>
          <p:cNvSpPr/>
          <p:nvPr/>
        </p:nvSpPr>
        <p:spPr bwMode="auto">
          <a:xfrm>
            <a:off x="6393766" y="5618284"/>
            <a:ext cx="1645920" cy="4572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DD821AEB-C6C0-48A1-A28D-7BE5E7977A65}"/>
              </a:ext>
            </a:extLst>
          </p:cNvPr>
          <p:cNvSpPr/>
          <p:nvPr/>
        </p:nvSpPr>
        <p:spPr bwMode="auto">
          <a:xfrm rot="16200000">
            <a:off x="2680188" y="5304984"/>
            <a:ext cx="260252" cy="246771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D36E7FCF-9BB0-4F1E-B527-47B5452E8FD1}"/>
              </a:ext>
            </a:extLst>
          </p:cNvPr>
          <p:cNvSpPr/>
          <p:nvPr/>
        </p:nvSpPr>
        <p:spPr bwMode="auto">
          <a:xfrm rot="16200000">
            <a:off x="5402286" y="5296778"/>
            <a:ext cx="260252" cy="246771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CDEE84C-059E-4A90-9911-58F25007999D}"/>
              </a:ext>
            </a:extLst>
          </p:cNvPr>
          <p:cNvCxnSpPr>
            <a:stCxn id="22" idx="3"/>
          </p:cNvCxnSpPr>
          <p:nvPr/>
        </p:nvCxnSpPr>
        <p:spPr bwMode="auto">
          <a:xfrm>
            <a:off x="2933700" y="5428370"/>
            <a:ext cx="829406" cy="1406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A12D27D-4E17-4B69-AA91-E2B6353A059D}"/>
              </a:ext>
            </a:extLst>
          </p:cNvPr>
          <p:cNvCxnSpPr>
            <a:cxnSpLocks/>
          </p:cNvCxnSpPr>
          <p:nvPr/>
        </p:nvCxnSpPr>
        <p:spPr bwMode="auto">
          <a:xfrm flipV="1">
            <a:off x="5641731" y="5421922"/>
            <a:ext cx="766101" cy="1934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965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1F63614-AB27-40EA-8112-A039AF7FCB7D}"/>
              </a:ext>
            </a:extLst>
          </p:cNvPr>
          <p:cNvSpPr/>
          <p:nvPr/>
        </p:nvSpPr>
        <p:spPr>
          <a:xfrm>
            <a:off x="105508" y="948690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TwoDShape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private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width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private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height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TwoDShape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(){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width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height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TwoDShape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w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b="1" dirty="0" err="1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){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width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w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height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h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TwoDShape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){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width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height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getWidth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width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getHeight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height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setWidth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width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setHeight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height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showDim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alibri" panose="020F0502020204030204" pitchFamily="34" charset="0"/>
              </a:rPr>
              <a:t>"width= "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i="1" dirty="0">
                <a:solidFill>
                  <a:srgbClr val="0000C0"/>
                </a:solidFill>
                <a:latin typeface="Calibri" panose="020F0502020204030204" pitchFamily="34" charset="0"/>
              </a:rPr>
              <a:t>width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                  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 height= 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height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FDA4E0-62FC-40FF-89A5-8CA411D40295}"/>
              </a:ext>
            </a:extLst>
          </p:cNvPr>
          <p:cNvSpPr/>
          <p:nvPr/>
        </p:nvSpPr>
        <p:spPr>
          <a:xfrm>
            <a:off x="4677508" y="605790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Triangle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TwoDShape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private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String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style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Triangle(){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super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style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"none"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Triangle(String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super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w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style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Triangle(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super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style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"filled"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area()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getWidth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*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getHeight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/ 2;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showStyle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"Triangle is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style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56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ADD6BD1-0F87-4FCA-87A9-B1538572FF98}"/>
              </a:ext>
            </a:extLst>
          </p:cNvPr>
          <p:cNvSpPr/>
          <p:nvPr/>
        </p:nvSpPr>
        <p:spPr>
          <a:xfrm>
            <a:off x="590844" y="500694"/>
            <a:ext cx="59084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ColorTriangle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Triangle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private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String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color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ColorTriangle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(String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c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,String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s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b="1" dirty="0" err="1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w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b="1" dirty="0" err="1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super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s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w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color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String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getColor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color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showColor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"Color is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+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color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4984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284FD-1DAB-48CF-8221-851EE0FA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Creating a Multilevel Hierarchy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741A2-D666-4618-A25E-3BCA75083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Because of inheritance, </a:t>
            </a:r>
            <a:r>
              <a:rPr lang="en-US" altLang="zh-CN" b="1" dirty="0" err="1"/>
              <a:t>ColorTriangle</a:t>
            </a:r>
            <a:r>
              <a:rPr lang="en-US" altLang="zh-CN" b="1" dirty="0"/>
              <a:t> </a:t>
            </a:r>
            <a:r>
              <a:rPr lang="en-US" altLang="zh-CN" dirty="0"/>
              <a:t>can make use of the previously defined classes of </a:t>
            </a:r>
            <a:r>
              <a:rPr lang="en-US" altLang="zh-CN" b="1" dirty="0"/>
              <a:t>Triangle </a:t>
            </a:r>
            <a:r>
              <a:rPr lang="en-US" altLang="zh-CN" dirty="0"/>
              <a:t>and </a:t>
            </a:r>
            <a:r>
              <a:rPr lang="en-US" altLang="zh-CN" b="1" dirty="0" err="1"/>
              <a:t>TwoDShape</a:t>
            </a:r>
            <a:r>
              <a:rPr lang="en-US" altLang="zh-CN" dirty="0"/>
              <a:t>, adding only the extra information it needs for its own, specific application.</a:t>
            </a:r>
          </a:p>
          <a:p>
            <a:r>
              <a:rPr lang="en-US" altLang="zh-CN" dirty="0"/>
              <a:t>This example illustrates one other important point: </a:t>
            </a:r>
            <a:r>
              <a:rPr lang="en-US" altLang="zh-CN" b="1" dirty="0"/>
              <a:t>super( ) </a:t>
            </a:r>
            <a:r>
              <a:rPr lang="en-US" altLang="zh-CN" dirty="0"/>
              <a:t>always refers to the constructor in the closest superclass. The </a:t>
            </a:r>
            <a:r>
              <a:rPr lang="en-US" altLang="zh-CN" b="1" dirty="0"/>
              <a:t>super( ) </a:t>
            </a:r>
            <a:r>
              <a:rPr lang="en-US" altLang="zh-CN" dirty="0"/>
              <a:t>in </a:t>
            </a:r>
            <a:r>
              <a:rPr lang="en-US" altLang="zh-CN" b="1" dirty="0" err="1"/>
              <a:t>ColorTriangle</a:t>
            </a:r>
            <a:r>
              <a:rPr lang="en-US" altLang="zh-CN" b="1" dirty="0"/>
              <a:t> </a:t>
            </a:r>
            <a:r>
              <a:rPr lang="en-US" altLang="zh-CN" dirty="0"/>
              <a:t>calls the constructor in </a:t>
            </a:r>
            <a:r>
              <a:rPr lang="en-US" altLang="zh-CN" b="1" dirty="0"/>
              <a:t>Triangle</a:t>
            </a:r>
            <a:r>
              <a:rPr lang="en-US" altLang="zh-CN" dirty="0"/>
              <a:t>. The </a:t>
            </a:r>
            <a:r>
              <a:rPr lang="en-US" altLang="zh-CN" b="1" dirty="0"/>
              <a:t>super( ) </a:t>
            </a:r>
            <a:r>
              <a:rPr lang="en-US" altLang="zh-CN" dirty="0"/>
              <a:t>in </a:t>
            </a:r>
            <a:r>
              <a:rPr lang="en-US" altLang="zh-CN" b="1" dirty="0"/>
              <a:t>Triangle </a:t>
            </a:r>
            <a:r>
              <a:rPr lang="en-US" altLang="zh-CN" dirty="0"/>
              <a:t>calls the constructor in </a:t>
            </a:r>
            <a:r>
              <a:rPr lang="en-US" altLang="zh-CN" b="1" dirty="0" err="1"/>
              <a:t>TwoDShape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64915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D344A-2CC8-4CE4-A66A-8BC3C49CD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0"/>
            <a:ext cx="6629400" cy="685800"/>
          </a:xfrm>
        </p:spPr>
        <p:txBody>
          <a:bodyPr/>
          <a:lstStyle/>
          <a:p>
            <a:r>
              <a:rPr lang="en-US" altLang="zh-CN" b="1" dirty="0"/>
              <a:t>When Are Constructors Executed?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867052-F33C-485B-A551-1B78C5991017}"/>
              </a:ext>
            </a:extLst>
          </p:cNvPr>
          <p:cNvSpPr/>
          <p:nvPr/>
        </p:nvSpPr>
        <p:spPr>
          <a:xfrm>
            <a:off x="685801" y="1447800"/>
            <a:ext cx="42519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A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A()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"Constructing A."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AB890A-C05E-4015-9142-E540E37EA35B}"/>
              </a:ext>
            </a:extLst>
          </p:cNvPr>
          <p:cNvSpPr/>
          <p:nvPr/>
        </p:nvSpPr>
        <p:spPr>
          <a:xfrm>
            <a:off x="685800" y="2925128"/>
            <a:ext cx="45498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B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A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B(){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"Constructing B."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D17D39-0BBB-4BCE-993B-690AB3DA15D9}"/>
              </a:ext>
            </a:extLst>
          </p:cNvPr>
          <p:cNvSpPr/>
          <p:nvPr/>
        </p:nvSpPr>
        <p:spPr>
          <a:xfrm>
            <a:off x="685800" y="4402456"/>
            <a:ext cx="45498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C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B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C(){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"Constructing C."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AD28E6-F81D-4D89-AE0B-FFA2FCFEB133}"/>
              </a:ext>
            </a:extLst>
          </p:cNvPr>
          <p:cNvSpPr/>
          <p:nvPr/>
        </p:nvSpPr>
        <p:spPr>
          <a:xfrm>
            <a:off x="4937760" y="2517397"/>
            <a:ext cx="39952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OrderOfConstruction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C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C();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B3103FC-8573-49CD-BEB4-7844A24F6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657" y="4674453"/>
            <a:ext cx="2006219" cy="126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1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5ADB0-BABF-4564-A785-308330CC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Superclass References and Subclass Objects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46D8F-2211-4DA2-9521-61D7A92E3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4495800"/>
          </a:xfrm>
        </p:spPr>
        <p:txBody>
          <a:bodyPr/>
          <a:lstStyle/>
          <a:p>
            <a:r>
              <a:rPr lang="en-US" altLang="zh-CN" dirty="0"/>
              <a:t>A reference variable of a superclass can be assigned a reference to an object of any subclass derived from that superclass. In other words, a superclass reference can refer to a subclass object.</a:t>
            </a:r>
          </a:p>
          <a:p>
            <a:r>
              <a:rPr lang="en-US" altLang="zh-CN" dirty="0"/>
              <a:t>For example, if A is the superclass, B is the subclass, you can write as follows:</a:t>
            </a:r>
          </a:p>
          <a:p>
            <a:pPr lvl="1"/>
            <a:r>
              <a:rPr lang="en-US" altLang="zh-CN" dirty="0"/>
              <a:t>A </a:t>
            </a:r>
            <a:r>
              <a:rPr lang="en-US" altLang="zh-CN" dirty="0" err="1"/>
              <a:t>a</a:t>
            </a:r>
            <a:r>
              <a:rPr lang="en-US" altLang="zh-CN" dirty="0"/>
              <a:t> = new B();</a:t>
            </a:r>
          </a:p>
          <a:p>
            <a:r>
              <a:rPr lang="en-US" altLang="zh-CN" dirty="0"/>
              <a:t>Or</a:t>
            </a:r>
          </a:p>
          <a:p>
            <a:pPr lvl="1"/>
            <a:r>
              <a:rPr lang="en-US" altLang="zh-CN" dirty="0"/>
              <a:t>A </a:t>
            </a:r>
            <a:r>
              <a:rPr lang="en-US" altLang="zh-CN" dirty="0" err="1"/>
              <a:t>a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B </a:t>
            </a:r>
            <a:r>
              <a:rPr lang="en-US" altLang="zh-CN" dirty="0" err="1"/>
              <a:t>b</a:t>
            </a:r>
            <a:r>
              <a:rPr lang="en-US" altLang="zh-CN" dirty="0"/>
              <a:t> = new B();</a:t>
            </a:r>
          </a:p>
          <a:p>
            <a:pPr lvl="1"/>
            <a:r>
              <a:rPr lang="en-US" altLang="zh-CN" dirty="0"/>
              <a:t>a = b;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45421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04E0847-B8F3-4C2D-999E-DA1FA73DE16D}"/>
              </a:ext>
            </a:extLst>
          </p:cNvPr>
          <p:cNvSpPr/>
          <p:nvPr/>
        </p:nvSpPr>
        <p:spPr>
          <a:xfrm>
            <a:off x="203981" y="254448"/>
            <a:ext cx="25532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X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X(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){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9708A81-05D6-411D-B9C5-1C52FAE2550B}"/>
              </a:ext>
            </a:extLst>
          </p:cNvPr>
          <p:cNvSpPr/>
          <p:nvPr/>
        </p:nvSpPr>
        <p:spPr>
          <a:xfrm>
            <a:off x="203981" y="1454777"/>
            <a:ext cx="28909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Y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X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sv-SE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Y(</a:t>
            </a:r>
            <a:r>
              <a:rPr lang="sv-SE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sv-SE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sv-SE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sv-SE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sv-SE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sv-SE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sv-SE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j</a:t>
            </a:r>
            <a:r>
              <a:rPr lang="sv-SE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super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j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3CE827-107A-4E43-8FB0-491DB70FAFD0}"/>
              </a:ext>
            </a:extLst>
          </p:cNvPr>
          <p:cNvSpPr/>
          <p:nvPr/>
        </p:nvSpPr>
        <p:spPr>
          <a:xfrm>
            <a:off x="3664634" y="254448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SupSubRef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X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X(10);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X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x2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s-E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Y </a:t>
            </a:r>
            <a:r>
              <a:rPr lang="es-E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y</a:t>
            </a:r>
            <a:r>
              <a:rPr lang="es-E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s-E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s-E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Y(5,6);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x2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"x2.a: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x2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x2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y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"x2.a"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x2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x2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19;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//x2.b = 27;   //Error!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157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F26FE-883A-4AEC-BE52-31B51148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Superclass References and Subclass Objects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3A3B0-58F6-44F3-A8E0-672151718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197" y="1637714"/>
            <a:ext cx="7772400" cy="1358705"/>
          </a:xfrm>
        </p:spPr>
        <p:txBody>
          <a:bodyPr/>
          <a:lstStyle/>
          <a:p>
            <a:r>
              <a:rPr lang="en-US" altLang="zh-CN" dirty="0"/>
              <a:t>A superclass reference of its subclass is able to access the inherited or hidden variables and methods, but not the newly added ones. 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BFE064-B66B-412E-9649-CD3FA514C5A2}"/>
              </a:ext>
            </a:extLst>
          </p:cNvPr>
          <p:cNvSpPr/>
          <p:nvPr/>
        </p:nvSpPr>
        <p:spPr bwMode="auto">
          <a:xfrm>
            <a:off x="5120641" y="2950699"/>
            <a:ext cx="3511062" cy="436099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newly added variables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49B7A7-CB31-42D6-814A-9D8AFC04C2FD}"/>
              </a:ext>
            </a:extLst>
          </p:cNvPr>
          <p:cNvSpPr/>
          <p:nvPr/>
        </p:nvSpPr>
        <p:spPr bwMode="auto">
          <a:xfrm>
            <a:off x="5120641" y="3961228"/>
            <a:ext cx="3511062" cy="436099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newly added methods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F820D2-2BC1-48E5-8005-5E8C439C9A7F}"/>
              </a:ext>
            </a:extLst>
          </p:cNvPr>
          <p:cNvSpPr/>
          <p:nvPr/>
        </p:nvSpPr>
        <p:spPr bwMode="auto">
          <a:xfrm>
            <a:off x="5120640" y="4924864"/>
            <a:ext cx="3532163" cy="436099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inherited or hidden variables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8BC78D-B5A9-47C3-A70B-4055615E8EC3}"/>
              </a:ext>
            </a:extLst>
          </p:cNvPr>
          <p:cNvSpPr/>
          <p:nvPr/>
        </p:nvSpPr>
        <p:spPr bwMode="auto">
          <a:xfrm>
            <a:off x="5120640" y="5717343"/>
            <a:ext cx="3532163" cy="436099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inherited or overridden methods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A67C3C-691E-4157-B506-DF0A98D9EC01}"/>
              </a:ext>
            </a:extLst>
          </p:cNvPr>
          <p:cNvSpPr/>
          <p:nvPr/>
        </p:nvSpPr>
        <p:spPr bwMode="auto">
          <a:xfrm>
            <a:off x="512298" y="3702732"/>
            <a:ext cx="2512256" cy="436099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superclass reference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6C13FD3-5D29-478B-B221-8879BFF88798}"/>
              </a:ext>
            </a:extLst>
          </p:cNvPr>
          <p:cNvSpPr/>
          <p:nvPr/>
        </p:nvSpPr>
        <p:spPr bwMode="auto">
          <a:xfrm>
            <a:off x="512298" y="5002236"/>
            <a:ext cx="2512256" cy="436099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subclass object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F74DC89-F331-4046-BEDC-B6957DCC5A7D}"/>
              </a:ext>
            </a:extLst>
          </p:cNvPr>
          <p:cNvCxnSpPr>
            <a:stCxn id="8" idx="3"/>
            <a:endCxn id="6" idx="1"/>
          </p:cNvCxnSpPr>
          <p:nvPr/>
        </p:nvCxnSpPr>
        <p:spPr bwMode="auto">
          <a:xfrm>
            <a:off x="3024554" y="3920782"/>
            <a:ext cx="2096086" cy="12221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B9ABE23-9A61-4B6F-93EC-5447B240CE8D}"/>
              </a:ext>
            </a:extLst>
          </p:cNvPr>
          <p:cNvCxnSpPr>
            <a:stCxn id="8" idx="3"/>
            <a:endCxn id="7" idx="1"/>
          </p:cNvCxnSpPr>
          <p:nvPr/>
        </p:nvCxnSpPr>
        <p:spPr bwMode="auto">
          <a:xfrm>
            <a:off x="3024554" y="3920782"/>
            <a:ext cx="2096086" cy="20146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7760561-1126-4224-8B8C-5A065849BBC1}"/>
              </a:ext>
            </a:extLst>
          </p:cNvPr>
          <p:cNvCxnSpPr>
            <a:stCxn id="9" idx="3"/>
            <a:endCxn id="4" idx="1"/>
          </p:cNvCxnSpPr>
          <p:nvPr/>
        </p:nvCxnSpPr>
        <p:spPr bwMode="auto">
          <a:xfrm flipV="1">
            <a:off x="3024554" y="3168749"/>
            <a:ext cx="2096087" cy="20515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01CA337-B98D-44FA-84B4-246341851C6A}"/>
              </a:ext>
            </a:extLst>
          </p:cNvPr>
          <p:cNvCxnSpPr>
            <a:stCxn id="9" idx="3"/>
            <a:endCxn id="5" idx="1"/>
          </p:cNvCxnSpPr>
          <p:nvPr/>
        </p:nvCxnSpPr>
        <p:spPr bwMode="auto">
          <a:xfrm flipV="1">
            <a:off x="3024554" y="4179278"/>
            <a:ext cx="2096087" cy="10410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12845EA-EDA1-4D8D-80F4-56A28024C4D0}"/>
              </a:ext>
            </a:extLst>
          </p:cNvPr>
          <p:cNvCxnSpPr>
            <a:stCxn id="9" idx="3"/>
            <a:endCxn id="6" idx="1"/>
          </p:cNvCxnSpPr>
          <p:nvPr/>
        </p:nvCxnSpPr>
        <p:spPr bwMode="auto">
          <a:xfrm flipV="1">
            <a:off x="3024554" y="5142914"/>
            <a:ext cx="2096086" cy="773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9CF7655-2AC9-4E73-997D-BBDB7CD54973}"/>
              </a:ext>
            </a:extLst>
          </p:cNvPr>
          <p:cNvCxnSpPr>
            <a:stCxn id="9" idx="3"/>
            <a:endCxn id="7" idx="1"/>
          </p:cNvCxnSpPr>
          <p:nvPr/>
        </p:nvCxnSpPr>
        <p:spPr bwMode="auto">
          <a:xfrm>
            <a:off x="3024554" y="5220286"/>
            <a:ext cx="2096086" cy="7151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221566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F4E7F1-1668-4B13-AFDC-38F5FE5EAAC1}"/>
              </a:ext>
            </a:extLst>
          </p:cNvPr>
          <p:cNvSpPr/>
          <p:nvPr/>
        </p:nvSpPr>
        <p:spPr>
          <a:xfrm>
            <a:off x="784746" y="1102311"/>
            <a:ext cx="50837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A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compute1(</a:t>
            </a:r>
            <a:r>
              <a:rPr lang="en-US" altLang="zh-CN" b="1" dirty="0" err="1">
                <a:solidFill>
                  <a:srgbClr val="7F0055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a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b="1" dirty="0" err="1">
                <a:solidFill>
                  <a:srgbClr val="7F0055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a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+</a:t>
            </a:r>
            <a:r>
              <a:rPr lang="en-US" altLang="zh-CN" b="1" dirty="0" err="1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85FFFA-336C-4EBD-9CA3-086E94C97D7C}"/>
              </a:ext>
            </a:extLst>
          </p:cNvPr>
          <p:cNvSpPr/>
          <p:nvPr/>
        </p:nvSpPr>
        <p:spPr>
          <a:xfrm>
            <a:off x="784746" y="2457819"/>
            <a:ext cx="57252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B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A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compute1(</a:t>
            </a:r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super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.compute1(</a:t>
            </a:r>
            <a:r>
              <a:rPr lang="en-US" altLang="zh-CN" b="1" dirty="0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b="1" dirty="0">
                <a:solidFill>
                  <a:srgbClr val="6A3E3E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b="1" dirty="0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compute2(</a:t>
            </a:r>
            <a:r>
              <a:rPr lang="en-US" altLang="zh-CN" b="1" dirty="0" err="1">
                <a:solidFill>
                  <a:srgbClr val="7F0055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a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b="1" dirty="0" err="1">
                <a:solidFill>
                  <a:srgbClr val="7F0055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b="1" dirty="0">
                <a:solidFill>
                  <a:srgbClr val="7F0055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-</a:t>
            </a:r>
            <a:r>
              <a:rPr lang="en-US" altLang="zh-CN" b="1" dirty="0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7357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5938C36-09D8-4ECB-AD9B-A8B312022727}"/>
              </a:ext>
            </a:extLst>
          </p:cNvPr>
          <p:cNvSpPr/>
          <p:nvPr/>
        </p:nvSpPr>
        <p:spPr>
          <a:xfrm>
            <a:off x="485510" y="695806"/>
            <a:ext cx="793617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A </a:t>
            </a:r>
            <a:r>
              <a:rPr lang="en-US" altLang="zh-CN" dirty="0">
                <a:solidFill>
                  <a:srgbClr val="6A3E3E"/>
                </a:solidFill>
                <a:latin typeface="Courier New" panose="02070309020205020404" pitchFamily="49" charset="0"/>
              </a:rPr>
              <a:t>a1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A();    </a:t>
            </a:r>
            <a:r>
              <a:rPr lang="en-US" altLang="zh-CN" b="1" dirty="0">
                <a:solidFill>
                  <a:srgbClr val="3F7F5F"/>
                </a:solidFill>
                <a:latin typeface="Courier New" panose="02070309020205020404" pitchFamily="49" charset="0"/>
              </a:rPr>
              <a:t>//Object created by superclass</a:t>
            </a:r>
            <a:endParaRPr lang="zh-CN" altLang="en-US" b="1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A </a:t>
            </a:r>
            <a:r>
              <a:rPr lang="en-US" altLang="zh-CN" dirty="0">
                <a:solidFill>
                  <a:srgbClr val="6A3E3E"/>
                </a:solidFill>
                <a:latin typeface="Courier New" panose="02070309020205020404" pitchFamily="49" charset="0"/>
              </a:rPr>
              <a:t>a2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B();    </a:t>
            </a:r>
            <a:r>
              <a:rPr lang="en-US" altLang="zh-CN" b="1" dirty="0">
                <a:solidFill>
                  <a:srgbClr val="3F7F5F"/>
                </a:solidFill>
                <a:latin typeface="Courier New" panose="02070309020205020404" pitchFamily="49" charset="0"/>
              </a:rPr>
              <a:t>//Subclass reference</a:t>
            </a:r>
            <a:endParaRPr lang="zh-CN" altLang="en-US" b="1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b="1" dirty="0">
                <a:solidFill>
                  <a:srgbClr val="3F7F5F"/>
                </a:solidFill>
                <a:latin typeface="Courier New" panose="02070309020205020404" pitchFamily="49" charset="0"/>
              </a:rPr>
              <a:t>//Output 5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ourier New" panose="02070309020205020404" pitchFamily="49" charset="0"/>
              </a:rPr>
              <a:t>a1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.compute1(2, 3));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b="1" dirty="0">
                <a:solidFill>
                  <a:srgbClr val="3F7F5F"/>
                </a:solidFill>
                <a:latin typeface="Courier New" panose="02070309020205020404" pitchFamily="49" charset="0"/>
              </a:rPr>
              <a:t>//Output 25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//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ourier New" panose="02070309020205020404" pitchFamily="49" charset="0"/>
              </a:rPr>
              <a:t>a2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.compute1(2, 3));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b="1" dirty="0">
                <a:solidFill>
                  <a:srgbClr val="3F7F5F"/>
                </a:solidFill>
                <a:latin typeface="Courier New" panose="02070309020205020404" pitchFamily="49" charset="0"/>
              </a:rPr>
              <a:t>//Error, the subclass reference cannot call newly</a:t>
            </a:r>
          </a:p>
          <a:p>
            <a:r>
              <a:rPr lang="en-US" altLang="zh-CN" b="1" dirty="0">
                <a:solidFill>
                  <a:srgbClr val="3F7F5F"/>
                </a:solidFill>
                <a:latin typeface="Courier New" panose="02070309020205020404" pitchFamily="49" charset="0"/>
              </a:rPr>
              <a:t>    //added methods</a:t>
            </a:r>
            <a:endParaRPr lang="zh-CN" altLang="en-US" b="1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ourier New" panose="02070309020205020404" pitchFamily="49" charset="0"/>
              </a:rPr>
              <a:t>a2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.compute2(2, 3));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b="1" dirty="0">
                <a:solidFill>
                  <a:srgbClr val="3F7F5F"/>
                </a:solidFill>
                <a:latin typeface="Courier New" panose="02070309020205020404" pitchFamily="49" charset="0"/>
              </a:rPr>
              <a:t>//Cast to subclass object</a:t>
            </a:r>
            <a:endParaRPr lang="zh-CN" altLang="en-US" b="1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(((B)</a:t>
            </a:r>
            <a:r>
              <a:rPr lang="en-US" altLang="zh-CN" b="1" dirty="0">
                <a:solidFill>
                  <a:srgbClr val="6A3E3E"/>
                </a:solidFill>
                <a:latin typeface="Courier New" panose="02070309020205020404" pitchFamily="49" charset="0"/>
              </a:rPr>
              <a:t>a2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).compute2(2, 3));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b="1" dirty="0">
                <a:solidFill>
                  <a:srgbClr val="3F7F5F"/>
                </a:solidFill>
                <a:latin typeface="Courier New" panose="02070309020205020404" pitchFamily="49" charset="0"/>
              </a:rPr>
              <a:t>//Error, cannot make subclass reference</a:t>
            </a:r>
            <a:endParaRPr lang="zh-CN" altLang="en-US" b="1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// B </a:t>
            </a:r>
            <a:r>
              <a:rPr lang="en-US" altLang="zh-CN" dirty="0" err="1">
                <a:solidFill>
                  <a:srgbClr val="6A3E3E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A();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19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00E4F-54D2-454F-8E28-DC54E3EF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Inheritance Basis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21B06F-7280-4D35-BEB5-5293A4CF4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Inheritance is one of the three foundation principles of object-oriented programming because it allows the creation of hierarchical classifications.</a:t>
            </a:r>
          </a:p>
          <a:p>
            <a:r>
              <a:rPr lang="en-US" altLang="zh-CN" dirty="0"/>
              <a:t>In the language of Java, a class that is inherited is called a </a:t>
            </a:r>
            <a:r>
              <a:rPr lang="en-US" altLang="zh-CN" i="1" dirty="0"/>
              <a:t>superclass</a:t>
            </a:r>
            <a:r>
              <a:rPr lang="zh-CN" altLang="en-US" dirty="0"/>
              <a:t>（父类或超类）</a:t>
            </a:r>
            <a:r>
              <a:rPr lang="en-US" altLang="zh-CN" dirty="0"/>
              <a:t>. The class that does the inheriting is called a </a:t>
            </a:r>
            <a:r>
              <a:rPr lang="en-US" altLang="zh-CN" i="1" dirty="0"/>
              <a:t>subclass</a:t>
            </a:r>
            <a:r>
              <a:rPr lang="zh-CN" altLang="en-US" dirty="0"/>
              <a:t>（子类）</a:t>
            </a:r>
            <a:r>
              <a:rPr lang="en-US" altLang="zh-CN" dirty="0"/>
              <a:t>. Such is done by using the </a:t>
            </a:r>
            <a:r>
              <a:rPr lang="en-US" altLang="zh-CN" b="1" dirty="0"/>
              <a:t>extends </a:t>
            </a:r>
            <a:r>
              <a:rPr lang="en-US" altLang="zh-CN" dirty="0"/>
              <a:t>keyword. Thus, the subclass adds to (extends) the superclass.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8114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3BE67-2E2F-4C69-9EE0-A66F8D51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Superclass References and Subclass Objects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C7D193-8E09-49AF-988C-F17C9539C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Don’t be confused with superclass objects and superclass references.</a:t>
            </a:r>
          </a:p>
          <a:p>
            <a:r>
              <a:rPr lang="en-US" altLang="zh-CN" dirty="0"/>
              <a:t>Don’t make subclass references to superclass.</a:t>
            </a:r>
          </a:p>
          <a:p>
            <a:r>
              <a:rPr lang="en-US" altLang="zh-CN" dirty="0"/>
              <a:t>You can cast the superclass reference to subclass objects to access the newly added variables </a:t>
            </a:r>
            <a:r>
              <a:rPr lang="en-US" altLang="zh-CN"/>
              <a:t>and methods.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47761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9F9D2-E059-4510-B918-D3FF64425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38443"/>
            <a:ext cx="6629400" cy="685800"/>
          </a:xfrm>
        </p:spPr>
        <p:txBody>
          <a:bodyPr/>
          <a:lstStyle/>
          <a:p>
            <a:r>
              <a:rPr lang="en-US" altLang="zh-CN" b="1" dirty="0"/>
              <a:t>Polymorphism</a:t>
            </a:r>
            <a:r>
              <a:rPr lang="zh-CN" altLang="en-US" b="1" dirty="0"/>
              <a:t>（多态）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6C86C9-B8F3-4CF0-B414-ED88F61CA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80978"/>
            <a:ext cx="7772400" cy="2048022"/>
          </a:xfrm>
        </p:spPr>
        <p:txBody>
          <a:bodyPr/>
          <a:lstStyle/>
          <a:p>
            <a:r>
              <a:rPr lang="en-US" altLang="zh-CN" dirty="0"/>
              <a:t>As we know, a superclass reference variable can refer to a subclass object, and call the overridden methods.</a:t>
            </a:r>
          </a:p>
          <a:p>
            <a:r>
              <a:rPr lang="en-US" altLang="zh-CN" dirty="0"/>
              <a:t>When different types of objects are referred to, different versions of an overridden method will be called. We call such case </a:t>
            </a:r>
            <a:r>
              <a:rPr lang="en-US" altLang="zh-CN" i="1" dirty="0"/>
              <a:t>polymorphism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D171A9-F96F-4A7E-B8E5-FD6EFF688E63}"/>
              </a:ext>
            </a:extLst>
          </p:cNvPr>
          <p:cNvSpPr/>
          <p:nvPr/>
        </p:nvSpPr>
        <p:spPr bwMode="auto">
          <a:xfrm>
            <a:off x="3643533" y="3457135"/>
            <a:ext cx="1645920" cy="4572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Animal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39560BF-6ABE-4AB6-A380-A56FFBA1AF0F}"/>
              </a:ext>
            </a:extLst>
          </p:cNvPr>
          <p:cNvSpPr/>
          <p:nvPr/>
        </p:nvSpPr>
        <p:spPr bwMode="auto">
          <a:xfrm>
            <a:off x="3643533" y="3886200"/>
            <a:ext cx="1645920" cy="4572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cry()</a:t>
            </a:r>
            <a:endParaRPr kumimoji="1" lang="zh-CN" alt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BF9E06-538D-4966-BB9D-A2BD9E202194}"/>
              </a:ext>
            </a:extLst>
          </p:cNvPr>
          <p:cNvSpPr/>
          <p:nvPr/>
        </p:nvSpPr>
        <p:spPr bwMode="auto">
          <a:xfrm>
            <a:off x="1432561" y="5248422"/>
            <a:ext cx="1645920" cy="4572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Cat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6DBAA7-E538-400F-880C-0AF0BAE8469C}"/>
              </a:ext>
            </a:extLst>
          </p:cNvPr>
          <p:cNvSpPr/>
          <p:nvPr/>
        </p:nvSpPr>
        <p:spPr bwMode="auto">
          <a:xfrm>
            <a:off x="1432561" y="5677487"/>
            <a:ext cx="1645920" cy="4572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cry()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235C3A-57E8-47AA-9367-FA1F960A80BE}"/>
              </a:ext>
            </a:extLst>
          </p:cNvPr>
          <p:cNvSpPr/>
          <p:nvPr/>
        </p:nvSpPr>
        <p:spPr bwMode="auto">
          <a:xfrm>
            <a:off x="3643533" y="5248422"/>
            <a:ext cx="1645920" cy="4572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Dog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209A638-0A67-4D6C-A29C-7D30B06FE2F0}"/>
              </a:ext>
            </a:extLst>
          </p:cNvPr>
          <p:cNvSpPr/>
          <p:nvPr/>
        </p:nvSpPr>
        <p:spPr bwMode="auto">
          <a:xfrm>
            <a:off x="3643533" y="5677487"/>
            <a:ext cx="1645920" cy="4572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cry()</a:t>
            </a:r>
            <a:endParaRPr kumimoji="1" lang="zh-CN" altLang="en-US" sz="2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476BEC2-16E3-4E19-A9E2-A827EE2DB96F}"/>
              </a:ext>
            </a:extLst>
          </p:cNvPr>
          <p:cNvSpPr/>
          <p:nvPr/>
        </p:nvSpPr>
        <p:spPr bwMode="auto">
          <a:xfrm>
            <a:off x="6065519" y="5220287"/>
            <a:ext cx="1645920" cy="4572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Mouse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F6B2E9-4AFD-4C45-8A65-B2F955385EA0}"/>
              </a:ext>
            </a:extLst>
          </p:cNvPr>
          <p:cNvSpPr/>
          <p:nvPr/>
        </p:nvSpPr>
        <p:spPr bwMode="auto">
          <a:xfrm>
            <a:off x="6065519" y="5649352"/>
            <a:ext cx="1645920" cy="4572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cry()</a:t>
            </a:r>
            <a:endParaRPr kumimoji="1" lang="zh-CN" altLang="en-US" sz="2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B5AD8E00-B650-417C-B159-B0892ACA78E4}"/>
              </a:ext>
            </a:extLst>
          </p:cNvPr>
          <p:cNvSpPr/>
          <p:nvPr/>
        </p:nvSpPr>
        <p:spPr bwMode="auto">
          <a:xfrm rot="2639464">
            <a:off x="3693220" y="4321672"/>
            <a:ext cx="260252" cy="246771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36C5D992-C8C9-4AA4-8147-E2EE5B191527}"/>
              </a:ext>
            </a:extLst>
          </p:cNvPr>
          <p:cNvSpPr/>
          <p:nvPr/>
        </p:nvSpPr>
        <p:spPr bwMode="auto">
          <a:xfrm rot="18442715">
            <a:off x="4831899" y="4349532"/>
            <a:ext cx="260252" cy="246771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F9B690E9-C5CE-45E3-A895-300D3C1EEF4B}"/>
              </a:ext>
            </a:extLst>
          </p:cNvPr>
          <p:cNvSpPr/>
          <p:nvPr/>
        </p:nvSpPr>
        <p:spPr bwMode="auto">
          <a:xfrm>
            <a:off x="4321085" y="4330857"/>
            <a:ext cx="260252" cy="246771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51331D2-3B1B-4F1F-8FDB-6306290EA962}"/>
              </a:ext>
            </a:extLst>
          </p:cNvPr>
          <p:cNvCxnSpPr>
            <a:stCxn id="6" idx="0"/>
            <a:endCxn id="12" idx="3"/>
          </p:cNvCxnSpPr>
          <p:nvPr/>
        </p:nvCxnSpPr>
        <p:spPr bwMode="auto">
          <a:xfrm flipV="1">
            <a:off x="2255521" y="4533827"/>
            <a:ext cx="1482128" cy="7145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AEDEA99-FCF5-401C-AE2C-CF1265440636}"/>
              </a:ext>
            </a:extLst>
          </p:cNvPr>
          <p:cNvCxnSpPr>
            <a:stCxn id="8" idx="0"/>
            <a:endCxn id="14" idx="3"/>
          </p:cNvCxnSpPr>
          <p:nvPr/>
        </p:nvCxnSpPr>
        <p:spPr bwMode="auto">
          <a:xfrm flipH="1" flipV="1">
            <a:off x="4451211" y="4577628"/>
            <a:ext cx="15282" cy="6707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428C419-2629-48B1-B210-B820AE3CE4F6}"/>
              </a:ext>
            </a:extLst>
          </p:cNvPr>
          <p:cNvCxnSpPr>
            <a:stCxn id="10" idx="0"/>
            <a:endCxn id="13" idx="3"/>
          </p:cNvCxnSpPr>
          <p:nvPr/>
        </p:nvCxnSpPr>
        <p:spPr bwMode="auto">
          <a:xfrm flipH="1" flipV="1">
            <a:off x="5060072" y="4547822"/>
            <a:ext cx="1828407" cy="6724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505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DD45A-AC7A-4230-9D69-094E0952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2172"/>
            <a:ext cx="6629400" cy="685800"/>
          </a:xfrm>
        </p:spPr>
        <p:txBody>
          <a:bodyPr/>
          <a:lstStyle/>
          <a:p>
            <a:r>
              <a:rPr lang="en-US" altLang="zh-CN" b="1" dirty="0"/>
              <a:t>Polymorphism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FDC9BA-366A-4697-8EBC-36C500268002}"/>
              </a:ext>
            </a:extLst>
          </p:cNvPr>
          <p:cNvSpPr/>
          <p:nvPr/>
        </p:nvSpPr>
        <p:spPr>
          <a:xfrm>
            <a:off x="555674" y="1279211"/>
            <a:ext cx="22437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Animal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cry() {}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F0347A-1CF4-4929-9334-A54EFD6F8F1C}"/>
              </a:ext>
            </a:extLst>
          </p:cNvPr>
          <p:cNvSpPr/>
          <p:nvPr/>
        </p:nvSpPr>
        <p:spPr>
          <a:xfrm>
            <a:off x="555674" y="2202541"/>
            <a:ext cx="37631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Cat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Animal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cry()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喵喵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2D52BE-61F9-445D-BC6C-D2AFF7D468AC}"/>
              </a:ext>
            </a:extLst>
          </p:cNvPr>
          <p:cNvSpPr/>
          <p:nvPr/>
        </p:nvSpPr>
        <p:spPr>
          <a:xfrm>
            <a:off x="555674" y="3679869"/>
            <a:ext cx="33973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Dog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Animal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cry()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汪汪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60AB69-FBA9-460A-B94B-DDDA08DAE0C3}"/>
              </a:ext>
            </a:extLst>
          </p:cNvPr>
          <p:cNvSpPr/>
          <p:nvPr/>
        </p:nvSpPr>
        <p:spPr>
          <a:xfrm>
            <a:off x="513471" y="5157197"/>
            <a:ext cx="37631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Mouse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Animal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cry()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吱吱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27117A-A305-4890-92ED-53F7D910249E}"/>
              </a:ext>
            </a:extLst>
          </p:cNvPr>
          <p:cNvSpPr/>
          <p:nvPr/>
        </p:nvSpPr>
        <p:spPr>
          <a:xfrm>
            <a:off x="4571999" y="1279211"/>
            <a:ext cx="423437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MainClass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Animal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an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Cat();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an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.cry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an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Dog();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an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.cry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an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Mouse();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an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.cry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CD843B5-B111-407C-8EB1-5116A4899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019" y="4771482"/>
            <a:ext cx="1251624" cy="171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263EC-7588-4ECA-93EB-3859BDC0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Why Overridden Methods?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16663-26CE-46B5-AEF8-D9167BB9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1524000"/>
          </a:xfrm>
        </p:spPr>
        <p:txBody>
          <a:bodyPr/>
          <a:lstStyle/>
          <a:p>
            <a:r>
              <a:rPr lang="en-US" altLang="zh-CN" dirty="0"/>
              <a:t>Overridden methods allow Java to support run-time polymorphism.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89135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5017D-B692-4F22-8086-AEAB85FF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Applying Method Overriding to </a:t>
            </a:r>
            <a:r>
              <a:rPr lang="en-US" altLang="zh-CN" b="1" dirty="0" err="1"/>
              <a:t>TwoDShape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81B01-A531-4FA3-BE6C-3B55CFD9A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better understand the power of method overriding, we will apply it to the </a:t>
            </a:r>
            <a:r>
              <a:rPr lang="en-US" altLang="zh-CN" b="1" dirty="0" err="1"/>
              <a:t>TwoDShape</a:t>
            </a:r>
            <a:r>
              <a:rPr lang="en-US" altLang="zh-CN" b="1" dirty="0"/>
              <a:t> </a:t>
            </a:r>
            <a:r>
              <a:rPr lang="en-US" altLang="zh-CN" dirty="0"/>
              <a:t>class.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2839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059AF-0DF5-4833-9357-71519650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Using Abstract Classes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6E876B-286C-473F-AC71-0E25647A4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Sometimes you will want to create a superclass that defines only a generalized form that will be shared by all of its subclasses, leaving it to each subclass to fill in the details.</a:t>
            </a:r>
          </a:p>
          <a:p>
            <a:r>
              <a:rPr lang="en-US" altLang="zh-CN" dirty="0"/>
              <a:t>You can do it by define an abstract class by adding </a:t>
            </a:r>
            <a:r>
              <a:rPr lang="en-US" altLang="zh-CN" b="1" dirty="0"/>
              <a:t>abstract</a:t>
            </a:r>
            <a:r>
              <a:rPr lang="en-US" altLang="zh-CN" dirty="0"/>
              <a:t> declaration in front of a class name.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060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F0234-0B98-4E88-9678-9A33D66A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Abstract Method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C176D-F6C0-4A17-913C-E52416B78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Inside the abstract class, you can define abstract methods, by adding the </a:t>
            </a:r>
            <a:r>
              <a:rPr lang="en-US" altLang="zh-CN" b="1" dirty="0"/>
              <a:t>abstract</a:t>
            </a:r>
            <a:r>
              <a:rPr lang="en-US" altLang="zh-CN" dirty="0"/>
              <a:t> declaration in front of a method name. For example:</a:t>
            </a:r>
          </a:p>
          <a:p>
            <a:pPr lvl="1"/>
            <a:r>
              <a:rPr lang="en-US" altLang="zh-CN" dirty="0"/>
              <a:t>abstract int min(int x, int y);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Note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The abstract class may have abstract methods and non-abstract methods.</a:t>
            </a:r>
          </a:p>
          <a:p>
            <a:pPr lvl="1"/>
            <a:r>
              <a:rPr lang="en-US" altLang="zh-CN" dirty="0"/>
              <a:t>The abstract class </a:t>
            </a:r>
            <a:r>
              <a:rPr lang="en-US" altLang="zh-CN" b="1" dirty="0"/>
              <a:t>cannot</a:t>
            </a:r>
            <a:r>
              <a:rPr lang="en-US" altLang="zh-CN" dirty="0"/>
              <a:t> be initialized using the </a:t>
            </a:r>
            <a:r>
              <a:rPr lang="en-US" altLang="zh-CN" b="1" dirty="0"/>
              <a:t>new</a:t>
            </a:r>
            <a:r>
              <a:rPr lang="en-US" altLang="zh-CN" dirty="0"/>
              <a:t> keyword.</a:t>
            </a:r>
          </a:p>
          <a:p>
            <a:pPr lvl="1"/>
            <a:r>
              <a:rPr lang="en-US" altLang="zh-CN" dirty="0"/>
              <a:t>Subclasses must </a:t>
            </a:r>
            <a:r>
              <a:rPr lang="en-US" altLang="zh-CN" b="1" dirty="0"/>
              <a:t>override</a:t>
            </a:r>
            <a:r>
              <a:rPr lang="en-US" altLang="zh-CN" dirty="0"/>
              <a:t> the abstract methods.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30054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86EB8-35CA-42B5-813B-7BEB6F51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Create an Abstract Class in Eclipse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ADF8B4-36F5-449E-A7CB-C6AFFA90E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38952"/>
            <a:ext cx="5457143" cy="6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5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BE05C7-7910-41D9-9CCB-481FD3729136}"/>
              </a:ext>
            </a:extLst>
          </p:cNvPr>
          <p:cNvSpPr/>
          <p:nvPr/>
        </p:nvSpPr>
        <p:spPr>
          <a:xfrm>
            <a:off x="218049" y="927519"/>
            <a:ext cx="32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abstract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Animal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abstract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cry();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11670A-5CE0-4FA7-9A63-797410EFB165}"/>
              </a:ext>
            </a:extLst>
          </p:cNvPr>
          <p:cNvSpPr/>
          <p:nvPr/>
        </p:nvSpPr>
        <p:spPr>
          <a:xfrm>
            <a:off x="218049" y="1850849"/>
            <a:ext cx="37631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Cat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Animal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cry()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喵喵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530940-4E33-4749-9B30-A1296498D3BF}"/>
              </a:ext>
            </a:extLst>
          </p:cNvPr>
          <p:cNvSpPr/>
          <p:nvPr/>
        </p:nvSpPr>
        <p:spPr>
          <a:xfrm>
            <a:off x="218049" y="3328177"/>
            <a:ext cx="33973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Dog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Animal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cry()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汪汪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B44FB1-CEF0-4247-A98E-2AE7E18D3C3A}"/>
              </a:ext>
            </a:extLst>
          </p:cNvPr>
          <p:cNvSpPr/>
          <p:nvPr/>
        </p:nvSpPr>
        <p:spPr>
          <a:xfrm>
            <a:off x="175846" y="4805505"/>
            <a:ext cx="37631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Mouse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Animal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cry()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吱吱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0371A8-555A-4A8A-8A39-C29ED07B45A5}"/>
              </a:ext>
            </a:extLst>
          </p:cNvPr>
          <p:cNvSpPr/>
          <p:nvPr/>
        </p:nvSpPr>
        <p:spPr>
          <a:xfrm>
            <a:off x="4234374" y="927519"/>
            <a:ext cx="423437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MainClass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Animal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an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Cat();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an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.cry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an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Dog();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an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.cry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an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Mouse();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an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.cry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6640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D4A5C-8917-46BB-92D9-F5945C3A7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003" y="104629"/>
            <a:ext cx="6629400" cy="685800"/>
          </a:xfrm>
        </p:spPr>
        <p:txBody>
          <a:bodyPr/>
          <a:lstStyle/>
          <a:p>
            <a:r>
              <a:rPr lang="en-US" altLang="zh-CN" b="1" dirty="0"/>
              <a:t>The Abstract Version of </a:t>
            </a:r>
            <a:r>
              <a:rPr lang="en-US" altLang="zh-CN" b="1" dirty="0" err="1"/>
              <a:t>TwoDShape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C2A435-6C1C-4610-99C3-95437835137D}"/>
              </a:ext>
            </a:extLst>
          </p:cNvPr>
          <p:cNvSpPr/>
          <p:nvPr/>
        </p:nvSpPr>
        <p:spPr>
          <a:xfrm>
            <a:off x="443132" y="783834"/>
            <a:ext cx="464937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abstract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TwoDShape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private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width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private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height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private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String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name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TwoDShape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(){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width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height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0;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name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"none"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TwoDShape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w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b="1" dirty="0" err="1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 String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){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width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w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height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h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name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TwoDShape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,String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){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width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height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name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TwoDShape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TwoDShape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ob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){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width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ob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dirty="0" err="1">
                <a:solidFill>
                  <a:srgbClr val="0000C0"/>
                </a:solidFill>
                <a:latin typeface="Calibri" panose="020F0502020204030204" pitchFamily="34" charset="0"/>
              </a:rPr>
              <a:t>width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height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ob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dirty="0" err="1">
                <a:solidFill>
                  <a:srgbClr val="0000C0"/>
                </a:solidFill>
                <a:latin typeface="Calibri" panose="020F0502020204030204" pitchFamily="34" charset="0"/>
              </a:rPr>
              <a:t>height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name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ob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name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5FD000-AF1E-4350-803C-5485F4444291}"/>
              </a:ext>
            </a:extLst>
          </p:cNvPr>
          <p:cNvSpPr/>
          <p:nvPr/>
        </p:nvSpPr>
        <p:spPr>
          <a:xfrm>
            <a:off x="4846320" y="1001211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getWidth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width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getHeight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height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setWidth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width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setHeight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height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String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getName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name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showDim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"width=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width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                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 height= 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height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abstract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area() 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195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C46A824-999C-4F11-AB6A-7EF45B221877}"/>
              </a:ext>
            </a:extLst>
          </p:cNvPr>
          <p:cNvSpPr/>
          <p:nvPr/>
        </p:nvSpPr>
        <p:spPr>
          <a:xfrm>
            <a:off x="640080" y="1177558"/>
            <a:ext cx="69846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TwoDShape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width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height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showDim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"width=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width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 height=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height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74A7BE-5FEC-4B88-87A3-3A47274A7322}"/>
              </a:ext>
            </a:extLst>
          </p:cNvPr>
          <p:cNvSpPr txBox="1"/>
          <p:nvPr/>
        </p:nvSpPr>
        <p:spPr>
          <a:xfrm>
            <a:off x="618978" y="422031"/>
            <a:ext cx="4262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This is the superclass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1DC07F-2E10-4CE5-B277-C894A62B2891}"/>
              </a:ext>
            </a:extLst>
          </p:cNvPr>
          <p:cNvSpPr txBox="1"/>
          <p:nvPr/>
        </p:nvSpPr>
        <p:spPr>
          <a:xfrm>
            <a:off x="618977" y="3649118"/>
            <a:ext cx="4262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This is the subclass</a:t>
            </a:r>
            <a:endParaRPr lang="zh-CN" altLang="en-US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296C4E1-4060-407A-936B-B356FA011811}"/>
              </a:ext>
            </a:extLst>
          </p:cNvPr>
          <p:cNvSpPr/>
          <p:nvPr/>
        </p:nvSpPr>
        <p:spPr>
          <a:xfrm>
            <a:off x="618976" y="4326998"/>
            <a:ext cx="67806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Triangle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TwoDShape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String </a:t>
            </a:r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style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area()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width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*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height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/ 2;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showStyle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"Triangle is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style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4830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FAD159-E8FD-4110-9028-F6EFCE755928}"/>
              </a:ext>
            </a:extLst>
          </p:cNvPr>
          <p:cNvSpPr/>
          <p:nvPr/>
        </p:nvSpPr>
        <p:spPr>
          <a:xfrm>
            <a:off x="189912" y="0"/>
            <a:ext cx="4621239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Triangle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TwoDShape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private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String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style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Triangle(){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super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style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"none"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Triangle(String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super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w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h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b="1" dirty="0" err="1">
                <a:solidFill>
                  <a:srgbClr val="2A00FF"/>
                </a:solidFill>
                <a:latin typeface="Calibri" panose="020F0502020204030204" pitchFamily="34" charset="0"/>
              </a:rPr>
              <a:t>"triangle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style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Triangle(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super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b="1" dirty="0" err="1">
                <a:solidFill>
                  <a:srgbClr val="2A00FF"/>
                </a:solidFill>
                <a:latin typeface="Calibri" panose="020F0502020204030204" pitchFamily="34" charset="0"/>
              </a:rPr>
              <a:t>"triangle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style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"filled"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Triangle(Triangle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ob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super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ob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style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ob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dirty="0" err="1">
                <a:solidFill>
                  <a:srgbClr val="0000C0"/>
                </a:solidFill>
                <a:latin typeface="Calibri" panose="020F0502020204030204" pitchFamily="34" charset="0"/>
              </a:rPr>
              <a:t>style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area()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getWidth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*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getHeight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/ 2;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showStyle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"Triangle is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style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CDFDD9-B269-49E1-857B-A6561CB56463}"/>
              </a:ext>
            </a:extLst>
          </p:cNvPr>
          <p:cNvSpPr/>
          <p:nvPr/>
        </p:nvSpPr>
        <p:spPr>
          <a:xfrm>
            <a:off x="4572000" y="0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Rectangle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TwoDShape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Rectangle(){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super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fr-F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Rectangle(</a:t>
            </a:r>
            <a:r>
              <a:rPr lang="fr-FR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fr-FR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fr-FR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w</a:t>
            </a:r>
            <a:r>
              <a:rPr lang="fr-FR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fr-FR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fr-FR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fr-FR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h</a:t>
            </a:r>
            <a:r>
              <a:rPr lang="fr-FR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super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w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h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b="1" dirty="0" err="1">
                <a:solidFill>
                  <a:srgbClr val="2A00FF"/>
                </a:solidFill>
                <a:latin typeface="Calibri" panose="020F0502020204030204" pitchFamily="34" charset="0"/>
              </a:rPr>
              <a:t>"rectangle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Rectangle(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super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b="1" dirty="0" err="1">
                <a:solidFill>
                  <a:srgbClr val="2A00FF"/>
                </a:solidFill>
                <a:latin typeface="Calibri" panose="020F0502020204030204" pitchFamily="34" charset="0"/>
              </a:rPr>
              <a:t>"rectangle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Rectangle(Rectangle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ob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super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ob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</a:t>
            </a:r>
            <a:r>
              <a:rPr lang="en-US" altLang="zh-CN" b="1" dirty="0" err="1">
                <a:solidFill>
                  <a:srgbClr val="7F0055"/>
                </a:solidFill>
                <a:latin typeface="Calibri" panose="020F0502020204030204" pitchFamily="34" charset="0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isSquare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getWidth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==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getHeight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())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else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false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area()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getWidth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()*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getHeight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8823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C9EAA04-2E10-4E9C-9D1B-D5B4EB575131}"/>
              </a:ext>
            </a:extLst>
          </p:cNvPr>
          <p:cNvSpPr/>
          <p:nvPr/>
        </p:nvSpPr>
        <p:spPr>
          <a:xfrm>
            <a:off x="2131254" y="467813"/>
            <a:ext cx="590139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DynShapes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TwoDShape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shapes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[]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TwoDShape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[4];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shapes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[0]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Triangle(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"outlined"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,8.0,12.0);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shapes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[1]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Rectangle(10);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shapes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[2]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Rectangle(10,4);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shapes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[3]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Triangle(7.0);</a:t>
            </a:r>
          </a:p>
          <a:p>
            <a:endParaRPr lang="zh-CN" altLang="en-US" dirty="0">
              <a:latin typeface="Calibri" panose="020F0502020204030204" pitchFamily="34" charset="0"/>
            </a:endParaRPr>
          </a:p>
          <a:p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=0;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&lt;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shapes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nn-NO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length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"Object is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shapes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].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getName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"Area is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shapes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].area());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8071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88163-9083-472A-917F-D69A4BEF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Using final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5D692D-6D00-4B82-86F7-5F5D2381F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Sometimes, if you want to prevent something being inherited or overridden, you can use the keyword </a:t>
            </a:r>
            <a:r>
              <a:rPr lang="en-US" altLang="zh-CN" b="1" dirty="0"/>
              <a:t>final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If you add </a:t>
            </a:r>
            <a:r>
              <a:rPr lang="en-US" altLang="zh-CN" b="1" dirty="0"/>
              <a:t>final</a:t>
            </a:r>
            <a:r>
              <a:rPr lang="en-US" altLang="zh-CN" dirty="0"/>
              <a:t> in front of a method, it could not be overridden.</a:t>
            </a:r>
          </a:p>
          <a:p>
            <a:r>
              <a:rPr lang="en-US" altLang="zh-CN" dirty="0"/>
              <a:t>If you add </a:t>
            </a:r>
            <a:r>
              <a:rPr lang="en-US" altLang="zh-CN" b="1" dirty="0"/>
              <a:t>final</a:t>
            </a:r>
            <a:r>
              <a:rPr lang="en-US" altLang="zh-CN" dirty="0"/>
              <a:t> in front of a class, it could not be inherited.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71399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7E1A6-433C-424C-BD35-9A055A9E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final Prevents Overriding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E00605-A522-4D4A-8627-2A169A7E7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2" y="1824238"/>
            <a:ext cx="9215873" cy="392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884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B88B7-6853-43DF-889E-76AA772C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final Prevents Inheritance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BF148A-1EF0-406B-AAEC-C35C8CEFF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29" y="1969221"/>
            <a:ext cx="8277941" cy="291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70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AB5BD-1A81-4ED9-BAE2-EFEB9584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Using final with Data Members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468A5C-DAEE-4AD0-BA25-4D746A826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keyword </a:t>
            </a:r>
            <a:r>
              <a:rPr lang="en-US" altLang="zh-CN" b="1" dirty="0"/>
              <a:t>final </a:t>
            </a:r>
            <a:r>
              <a:rPr lang="en-US" altLang="zh-CN" dirty="0"/>
              <a:t>can also be applied to member variables to create what amounts to named constants. If you precede a class variable’s name with </a:t>
            </a:r>
            <a:r>
              <a:rPr lang="en-US" altLang="zh-CN" b="1" dirty="0"/>
              <a:t>final</a:t>
            </a:r>
            <a:r>
              <a:rPr lang="en-US" altLang="zh-CN" dirty="0"/>
              <a:t>, its value cannot be changed throughout the lifetime of your program.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83918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25D88-F240-4836-9880-3437C8158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Using final with Data Members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E845C2B-0DD1-4F7C-A2A9-7A13133F777E}"/>
              </a:ext>
            </a:extLst>
          </p:cNvPr>
          <p:cNvSpPr/>
          <p:nvPr/>
        </p:nvSpPr>
        <p:spPr>
          <a:xfrm>
            <a:off x="1976510" y="1447800"/>
            <a:ext cx="498699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 Circle {</a:t>
            </a:r>
          </a:p>
          <a:p>
            <a:r>
              <a:rPr lang="en-US" altLang="zh-CN" sz="2800" b="1" dirty="0">
                <a:solidFill>
                  <a:srgbClr val="7F0055"/>
                </a:solidFill>
                <a:latin typeface="Calibri" panose="020F0502020204030204" pitchFamily="34" charset="0"/>
              </a:rPr>
              <a:t>  private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solidFill>
                  <a:srgbClr val="0000C0"/>
                </a:solidFill>
                <a:latin typeface="Calibri" panose="020F0502020204030204" pitchFamily="34" charset="0"/>
              </a:rPr>
              <a:t>radius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sz="2800" b="1" dirty="0">
                <a:solidFill>
                  <a:srgbClr val="7F0055"/>
                </a:solidFill>
                <a:latin typeface="Calibri" panose="020F0502020204030204" pitchFamily="34" charset="0"/>
              </a:rPr>
              <a:t>  final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solidFill>
                  <a:srgbClr val="0000C0"/>
                </a:solidFill>
                <a:latin typeface="Calibri" panose="020F0502020204030204" pitchFamily="34" charset="0"/>
              </a:rPr>
              <a:t>PI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 = 3.1415926;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  Circle(</a:t>
            </a:r>
            <a:r>
              <a:rPr lang="en-US" altLang="zh-CN" sz="2800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solidFill>
                  <a:srgbClr val="6A3E3E"/>
                </a:solidFill>
                <a:latin typeface="Calibri" panose="020F0502020204030204" pitchFamily="34" charset="0"/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){</a:t>
            </a:r>
          </a:p>
          <a:p>
            <a:r>
              <a:rPr lang="en-US" altLang="zh-CN" sz="2800" dirty="0">
                <a:solidFill>
                  <a:srgbClr val="0000C0"/>
                </a:solidFill>
                <a:latin typeface="Calibri" panose="020F0502020204030204" pitchFamily="34" charset="0"/>
              </a:rPr>
              <a:t>    radius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sz="2800" dirty="0">
                <a:solidFill>
                  <a:srgbClr val="6A3E3E"/>
                </a:solidFill>
                <a:latin typeface="Calibri" panose="020F0502020204030204" pitchFamily="34" charset="0"/>
              </a:rPr>
              <a:t>r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sz="2800" b="1" dirty="0">
                <a:solidFill>
                  <a:srgbClr val="7F0055"/>
                </a:solidFill>
                <a:latin typeface="Calibri" panose="020F0502020204030204" pitchFamily="34" charset="0"/>
              </a:rPr>
              <a:t>  double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 area(){</a:t>
            </a:r>
          </a:p>
          <a:p>
            <a:r>
              <a:rPr lang="en-US" altLang="zh-CN" sz="2800" b="1" dirty="0">
                <a:solidFill>
                  <a:srgbClr val="7F0055"/>
                </a:solidFill>
                <a:latin typeface="Calibri" panose="020F0502020204030204" pitchFamily="34" charset="0"/>
              </a:rPr>
              <a:t>    return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solidFill>
                  <a:srgbClr val="0000C0"/>
                </a:solidFill>
                <a:latin typeface="Calibri" panose="020F0502020204030204" pitchFamily="34" charset="0"/>
              </a:rPr>
              <a:t>PI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 * </a:t>
            </a:r>
            <a:r>
              <a:rPr lang="en-US" altLang="zh-CN" sz="2800" b="1" dirty="0">
                <a:solidFill>
                  <a:srgbClr val="0000C0"/>
                </a:solidFill>
                <a:latin typeface="Calibri" panose="020F0502020204030204" pitchFamily="34" charset="0"/>
              </a:rPr>
              <a:t>radius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 * </a:t>
            </a:r>
            <a:r>
              <a:rPr lang="en-US" altLang="zh-CN" sz="2800" b="1" dirty="0">
                <a:solidFill>
                  <a:srgbClr val="0000C0"/>
                </a:solidFill>
                <a:latin typeface="Calibri" panose="020F0502020204030204" pitchFamily="34" charset="0"/>
              </a:rPr>
              <a:t>radius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6796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42EA7C9-BD9B-4B06-9770-80EAADFDE4FA}"/>
              </a:ext>
            </a:extLst>
          </p:cNvPr>
          <p:cNvSpPr/>
          <p:nvPr/>
        </p:nvSpPr>
        <p:spPr>
          <a:xfrm>
            <a:off x="1104314" y="0"/>
            <a:ext cx="54371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ErrorMsg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nb-NO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String </a:t>
            </a:r>
            <a:r>
              <a:rPr lang="nb-NO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msgs</a:t>
            </a:r>
            <a:r>
              <a:rPr lang="nb-NO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[] = {</a:t>
            </a:r>
            <a:r>
              <a:rPr lang="nb-NO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"Output Error"</a:t>
            </a:r>
            <a:r>
              <a:rPr lang="nb-NO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nb-NO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"Input Error"</a:t>
            </a:r>
            <a:r>
              <a:rPr lang="nb-NO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     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"Disk </a:t>
            </a:r>
            <a:r>
              <a:rPr lang="en-US" altLang="zh-CN" dirty="0" err="1">
                <a:solidFill>
                  <a:srgbClr val="2A00FF"/>
                </a:solidFill>
                <a:latin typeface="Calibri" panose="020F0502020204030204" pitchFamily="34" charset="0"/>
              </a:rPr>
              <a:t>Full"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dirty="0" err="1">
                <a:solidFill>
                  <a:srgbClr val="2A00FF"/>
                </a:solidFill>
                <a:latin typeface="Calibri" panose="020F0502020204030204" pitchFamily="34" charset="0"/>
              </a:rPr>
              <a:t>"Index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 Out-Of-Bounds"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String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getErrorMsg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&gt;= 0 &amp;&amp;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&lt; </a:t>
            </a:r>
            <a:r>
              <a:rPr lang="en-US" altLang="zh-CN" b="1" dirty="0" err="1">
                <a:solidFill>
                  <a:srgbClr val="0000C0"/>
                </a:solidFill>
                <a:latin typeface="Calibri" panose="020F0502020204030204" pitchFamily="34" charset="0"/>
              </a:rPr>
              <a:t>msgs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alibri" panose="020F0502020204030204" pitchFamily="34" charset="0"/>
              </a:rPr>
              <a:t>length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Calibri" panose="020F0502020204030204" pitchFamily="34" charset="0"/>
              </a:rPr>
              <a:t>msgs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];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else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"Invalid Error Code"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FFE087-08C2-418C-A535-CE9F6FD957BC}"/>
              </a:ext>
            </a:extLst>
          </p:cNvPr>
          <p:cNvSpPr/>
          <p:nvPr/>
        </p:nvSpPr>
        <p:spPr>
          <a:xfrm>
            <a:off x="1104313" y="2862322"/>
            <a:ext cx="61546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FinalD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endParaRPr lang="zh-CN" altLang="en-US" dirty="0">
              <a:latin typeface="Calibri" panose="020F0502020204030204" pitchFamily="34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final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i="1" dirty="0">
                <a:solidFill>
                  <a:srgbClr val="0000C0"/>
                </a:solidFill>
                <a:latin typeface="Calibri" panose="020F0502020204030204" pitchFamily="34" charset="0"/>
              </a:rPr>
              <a:t>OUTERR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 = 0;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final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i="1" dirty="0">
                <a:solidFill>
                  <a:srgbClr val="0000C0"/>
                </a:solidFill>
                <a:latin typeface="Calibri" panose="020F0502020204030204" pitchFamily="34" charset="0"/>
              </a:rPr>
              <a:t>INERR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 = 1;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final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i="1" dirty="0">
                <a:solidFill>
                  <a:srgbClr val="0000C0"/>
                </a:solidFill>
                <a:latin typeface="Calibri" panose="020F0502020204030204" pitchFamily="34" charset="0"/>
              </a:rPr>
              <a:t>DISKERR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 = 2;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final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i="1" dirty="0">
                <a:solidFill>
                  <a:srgbClr val="0000C0"/>
                </a:solidFill>
                <a:latin typeface="Calibri" panose="020F0502020204030204" pitchFamily="34" charset="0"/>
              </a:rPr>
              <a:t>INDEXERR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 = 3;</a:t>
            </a:r>
          </a:p>
          <a:p>
            <a:endParaRPr lang="zh-CN" altLang="en-US" dirty="0">
              <a:latin typeface="Calibri" panose="020F0502020204030204" pitchFamily="34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ErrorMsg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err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ErrorMsg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err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.getErrorMsg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OUTERR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err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.getErrorMsg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INDEXERR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7193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5BA0B-DA2F-44A6-AC9F-B80803E1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Object Class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E5687-4D46-40E0-8E83-460D99854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 defines one special class called </a:t>
            </a:r>
            <a:r>
              <a:rPr lang="en-US" altLang="zh-CN" b="1" dirty="0"/>
              <a:t>Object </a:t>
            </a:r>
            <a:r>
              <a:rPr lang="en-US" altLang="zh-CN" dirty="0"/>
              <a:t>that is an implicit superclass of all other classes. In other words, all other classes are subclasses of </a:t>
            </a:r>
            <a:r>
              <a:rPr lang="en-US" altLang="zh-CN" b="1" dirty="0"/>
              <a:t>Object</a:t>
            </a:r>
            <a:r>
              <a:rPr lang="en-US" altLang="zh-CN" dirty="0"/>
              <a:t>. This means that a reference variable of type </a:t>
            </a:r>
            <a:r>
              <a:rPr lang="en-US" altLang="zh-CN" b="1" dirty="0"/>
              <a:t>Object </a:t>
            </a:r>
            <a:r>
              <a:rPr lang="en-US" altLang="zh-CN" dirty="0"/>
              <a:t>can refer to an object of any other class. Also, since arrays are implemented as classes, a variable of type </a:t>
            </a:r>
            <a:r>
              <a:rPr lang="en-US" altLang="zh-CN" b="1" dirty="0"/>
              <a:t>Object </a:t>
            </a:r>
            <a:r>
              <a:rPr lang="en-US" altLang="zh-CN" dirty="0"/>
              <a:t>can also refer to any array.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74407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DBB4A-D2D1-4B38-BDC5-00231C7A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69" y="495301"/>
            <a:ext cx="6629400" cy="685800"/>
          </a:xfrm>
        </p:spPr>
        <p:txBody>
          <a:bodyPr/>
          <a:lstStyle/>
          <a:p>
            <a:r>
              <a:rPr lang="en-US" altLang="zh-CN" b="1" dirty="0"/>
              <a:t>Methods of The Object Class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E28B7D-A1AB-41DA-987B-DE344B02F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09" y="1410381"/>
            <a:ext cx="8752381" cy="5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2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7E4C73A-1242-46F6-91F0-FCF3D8D8BA48}"/>
              </a:ext>
            </a:extLst>
          </p:cNvPr>
          <p:cNvSpPr/>
          <p:nvPr/>
        </p:nvSpPr>
        <p:spPr>
          <a:xfrm>
            <a:off x="1294227" y="335846"/>
            <a:ext cx="599283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Shapes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Triangle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t1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Triangle();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Triangle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t2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Triangle();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t1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width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4.0;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t1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height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4.0;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t1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style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"filled"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t2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width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8.0;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t2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height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12.0;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t2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style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"outlined"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"Info for t1: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t1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.showStyle();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t1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.showDim();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"Area is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t1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.area());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"Info for t2: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t2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.showStyle();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t2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.showDim();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"Area is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t2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.area());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94273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56CD1-BA45-436F-A6D9-03C22A759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Abstract Oriented Programming----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A Case Study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C189C4-71E2-45F4-B1EF-87444FC4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129" y="1651781"/>
            <a:ext cx="7772400" cy="1640059"/>
          </a:xfrm>
        </p:spPr>
        <p:txBody>
          <a:bodyPr/>
          <a:lstStyle/>
          <a:p>
            <a:r>
              <a:rPr lang="en-US" altLang="zh-CN" dirty="0"/>
              <a:t>Suppose you are asked to create a pillar</a:t>
            </a:r>
            <a:r>
              <a:rPr lang="zh-CN" altLang="en-US" dirty="0"/>
              <a:t>（柱体）</a:t>
            </a:r>
            <a:r>
              <a:rPr lang="en-US" altLang="zh-CN" dirty="0"/>
              <a:t>, with its bottom a triangle. We know that the volume of the pillar should be: area of bottom * height. The Pillar class is created as follows: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A16FD1-EE94-46FB-ABB3-70F729CEC3BB}"/>
              </a:ext>
            </a:extLst>
          </p:cNvPr>
          <p:cNvSpPr/>
          <p:nvPr/>
        </p:nvSpPr>
        <p:spPr>
          <a:xfrm>
            <a:off x="2077329" y="3429000"/>
            <a:ext cx="439381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Pillar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Triangle </a:t>
            </a:r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bottom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height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Pillar(Triangle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bottom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b="1" dirty="0" err="1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height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b="1" dirty="0" err="1">
                <a:solidFill>
                  <a:srgbClr val="7F0055"/>
                </a:solidFill>
                <a:latin typeface="Calibri" panose="020F0502020204030204" pitchFamily="34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alibri" panose="020F0502020204030204" pitchFamily="34" charset="0"/>
              </a:rPr>
              <a:t>bottom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bottom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b="1" dirty="0" err="1">
                <a:solidFill>
                  <a:srgbClr val="7F0055"/>
                </a:solidFill>
                <a:latin typeface="Calibri" panose="020F0502020204030204" pitchFamily="34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alibri" panose="020F0502020204030204" pitchFamily="34" charset="0"/>
              </a:rPr>
              <a:t>height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height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volume()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Calibri" panose="020F0502020204030204" pitchFamily="34" charset="0"/>
              </a:rPr>
              <a:t>bottom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.area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*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height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96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394CF-4627-4009-855C-8B97FFB5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Abstract Oriented Programming----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A Case Study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FC436C-9D12-4739-A08A-BE1EF0599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Now, you receive a new task: create a cuboid, where the bottom is a rectangle. What shall you do?</a:t>
            </a:r>
          </a:p>
          <a:p>
            <a:pPr lvl="1"/>
            <a:r>
              <a:rPr lang="en-US" altLang="zh-CN" dirty="0"/>
              <a:t>Modify the bottom member to Rectangle, and modify the constructor?</a:t>
            </a:r>
          </a:p>
          <a:p>
            <a:pPr lvl="1"/>
            <a:r>
              <a:rPr lang="en-US" altLang="zh-CN" dirty="0"/>
              <a:t>Or, write another Cuboid class, with most of the code redundant?</a:t>
            </a:r>
          </a:p>
          <a:p>
            <a:r>
              <a:rPr lang="en-US" altLang="zh-CN" dirty="0"/>
              <a:t>The answer is “No”. Abstract classes can help you with this problem.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39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40E5D-47C4-42D4-8E71-38B5DEDF3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Abstract Oriented Programming----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A Case Study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D1033C-F8A5-4DEE-8FCA-3513AC51E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1021080"/>
          </a:xfrm>
        </p:spPr>
        <p:txBody>
          <a:bodyPr/>
          <a:lstStyle/>
          <a:p>
            <a:r>
              <a:rPr lang="en-US" altLang="zh-CN" dirty="0"/>
              <a:t>Let’s use the abstract version of the </a:t>
            </a:r>
            <a:r>
              <a:rPr lang="en-US" altLang="zh-CN" dirty="0" err="1"/>
              <a:t>TwoDShape</a:t>
            </a:r>
            <a:r>
              <a:rPr lang="en-US" altLang="zh-CN" dirty="0"/>
              <a:t> class. </a:t>
            </a:r>
          </a:p>
          <a:p>
            <a:r>
              <a:rPr lang="en-US" altLang="zh-CN" dirty="0"/>
              <a:t>Modify the data type of bottom variable to </a:t>
            </a:r>
            <a:r>
              <a:rPr lang="en-US" altLang="zh-CN" dirty="0" err="1"/>
              <a:t>TwoDShape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DF75D08-132C-4AB4-844D-1E7C666BE41A}"/>
              </a:ext>
            </a:extLst>
          </p:cNvPr>
          <p:cNvSpPr/>
          <p:nvPr/>
        </p:nvSpPr>
        <p:spPr>
          <a:xfrm>
            <a:off x="1470074" y="2926080"/>
            <a:ext cx="584512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Pillar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TwoDShape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bottom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height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Pillar(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TwoDShape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bottom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height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b="1" dirty="0" err="1">
                <a:solidFill>
                  <a:srgbClr val="7F0055"/>
                </a:solidFill>
                <a:latin typeface="Calibri" panose="020F0502020204030204" pitchFamily="34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alibri" panose="020F0502020204030204" pitchFamily="34" charset="0"/>
              </a:rPr>
              <a:t>bottom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bottom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b="1" dirty="0" err="1">
                <a:solidFill>
                  <a:srgbClr val="7F0055"/>
                </a:solidFill>
                <a:latin typeface="Calibri" panose="020F0502020204030204" pitchFamily="34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alibri" panose="020F0502020204030204" pitchFamily="34" charset="0"/>
              </a:rPr>
              <a:t>height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height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volume()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Calibri" panose="020F0502020204030204" pitchFamily="34" charset="0"/>
              </a:rPr>
              <a:t>bottom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.area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*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height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43862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AB906-9057-45FC-93F0-D524FAD7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Abstract Oriented Programming----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A Case Study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754A8F-A067-4D3B-8305-64CF634C5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Now another new demand comes: to create a pillar with the bottom of ellipse</a:t>
            </a:r>
            <a:r>
              <a:rPr lang="zh-CN" altLang="en-US" dirty="0"/>
              <a:t>（椭圆）</a:t>
            </a:r>
            <a:r>
              <a:rPr lang="en-US" altLang="zh-CN" dirty="0"/>
              <a:t>. We just create the class as follows without modifying the Pillar class.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15941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594FB1D-F238-4B00-A216-C597EA405D30}"/>
              </a:ext>
            </a:extLst>
          </p:cNvPr>
          <p:cNvSpPr/>
          <p:nvPr/>
        </p:nvSpPr>
        <p:spPr>
          <a:xfrm>
            <a:off x="1969478" y="580355"/>
            <a:ext cx="564114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Ellipse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TwoDShape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private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final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i="1" dirty="0">
                <a:solidFill>
                  <a:srgbClr val="0000C0"/>
                </a:solidFill>
                <a:latin typeface="Calibri" panose="020F0502020204030204" pitchFamily="34" charset="0"/>
              </a:rPr>
              <a:t>PI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 = 3.1415926;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Ellipse(){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super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fr-FR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Ellipse(</a:t>
            </a:r>
            <a:r>
              <a:rPr lang="fr-FR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fr-FR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fr-FR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w</a:t>
            </a:r>
            <a:r>
              <a:rPr lang="fr-FR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fr-FR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fr-FR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fr-FR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h</a:t>
            </a:r>
            <a:r>
              <a:rPr lang="fr-FR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super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w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h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b="1" dirty="0" err="1">
                <a:solidFill>
                  <a:srgbClr val="2A00FF"/>
                </a:solidFill>
                <a:latin typeface="Calibri" panose="020F0502020204030204" pitchFamily="34" charset="0"/>
              </a:rPr>
              <a:t>"ellipse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Ellipse(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super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b="1" dirty="0" err="1">
                <a:solidFill>
                  <a:srgbClr val="2A00FF"/>
                </a:solidFill>
                <a:latin typeface="Calibri" panose="020F0502020204030204" pitchFamily="34" charset="0"/>
              </a:rPr>
              <a:t>"ellipse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Ellipse(Ellipse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ob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super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ob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area()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i="1" dirty="0">
                <a:solidFill>
                  <a:srgbClr val="0000C0"/>
                </a:solidFill>
                <a:latin typeface="Calibri" panose="020F0502020204030204" pitchFamily="34" charset="0"/>
              </a:rPr>
              <a:t>PI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 * 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getWidth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() * 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getHeight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8429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34BAA-2671-468A-9445-5737A4D9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Abstract Oriented Programming----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A Case Study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3989061-2E23-4456-839C-4ED06EAE8C5B}"/>
              </a:ext>
            </a:extLst>
          </p:cNvPr>
          <p:cNvSpPr/>
          <p:nvPr/>
        </p:nvSpPr>
        <p:spPr>
          <a:xfrm>
            <a:off x="1364567" y="1600763"/>
            <a:ext cx="637266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MainClass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sz="2000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sz="2000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</a:rPr>
              <a:t>    Pillar </a:t>
            </a:r>
            <a:r>
              <a:rPr lang="en-US" altLang="zh-CN" sz="2000" dirty="0">
                <a:solidFill>
                  <a:srgbClr val="6A3E3E"/>
                </a:solidFill>
                <a:latin typeface="Calibri" panose="020F0502020204030204" pitchFamily="34" charset="0"/>
              </a:rPr>
              <a:t>p1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sz="2000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Pillar(</a:t>
            </a:r>
            <a:r>
              <a:rPr lang="en-US" altLang="zh-CN" sz="2000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Triangle(</a:t>
            </a:r>
            <a:r>
              <a:rPr lang="en-US" altLang="zh-CN" sz="2000" b="1" dirty="0">
                <a:solidFill>
                  <a:srgbClr val="2A00FF"/>
                </a:solidFill>
                <a:latin typeface="Calibri" panose="020F0502020204030204" pitchFamily="34" charset="0"/>
              </a:rPr>
              <a:t>"filled"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,4.0,8.0), 3.0);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</a:rPr>
              <a:t>    Pillar </a:t>
            </a:r>
            <a:r>
              <a:rPr lang="en-US" altLang="zh-CN" sz="2000" dirty="0">
                <a:solidFill>
                  <a:srgbClr val="6A3E3E"/>
                </a:solidFill>
                <a:latin typeface="Calibri" panose="020F0502020204030204" pitchFamily="34" charset="0"/>
              </a:rPr>
              <a:t>p2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sz="2000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Pillar(</a:t>
            </a:r>
            <a:r>
              <a:rPr lang="en-US" altLang="zh-CN" sz="2000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Rectangle(5.0,6.0),4.0);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</a:rPr>
              <a:t>    Pillar </a:t>
            </a:r>
            <a:r>
              <a:rPr lang="en-US" altLang="zh-CN" sz="2000" dirty="0">
                <a:solidFill>
                  <a:srgbClr val="6A3E3E"/>
                </a:solidFill>
                <a:latin typeface="Calibri" panose="020F0502020204030204" pitchFamily="34" charset="0"/>
              </a:rPr>
              <a:t>p3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sz="2000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Pillar(</a:t>
            </a:r>
            <a:r>
              <a:rPr lang="en-US" altLang="zh-CN" sz="2000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Ellipse(5.0,5.0),8.0);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sz="2000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sz="2000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000" b="1" dirty="0">
                <a:solidFill>
                  <a:srgbClr val="2A00FF"/>
                </a:solidFill>
                <a:latin typeface="Calibri" panose="020F0502020204030204" pitchFamily="34" charset="0"/>
              </a:rPr>
              <a:t>"Volume of p1: "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+</a:t>
            </a:r>
            <a:r>
              <a:rPr lang="en-US" altLang="zh-CN" sz="2000" b="1" dirty="0">
                <a:solidFill>
                  <a:srgbClr val="6A3E3E"/>
                </a:solidFill>
                <a:latin typeface="Calibri" panose="020F0502020204030204" pitchFamily="34" charset="0"/>
              </a:rPr>
              <a:t>p1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.volume());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sz="2000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sz="2000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000" b="1" dirty="0">
                <a:solidFill>
                  <a:srgbClr val="2A00FF"/>
                </a:solidFill>
                <a:latin typeface="Calibri" panose="020F0502020204030204" pitchFamily="34" charset="0"/>
              </a:rPr>
              <a:t>"Volume of p2: "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+</a:t>
            </a:r>
            <a:r>
              <a:rPr lang="en-US" altLang="zh-CN" sz="2000" b="1" dirty="0">
                <a:solidFill>
                  <a:srgbClr val="6A3E3E"/>
                </a:solidFill>
                <a:latin typeface="Calibri" panose="020F0502020204030204" pitchFamily="34" charset="0"/>
              </a:rPr>
              <a:t>p2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.volume());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sz="2000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000" b="1" dirty="0">
                <a:solidFill>
                  <a:srgbClr val="2A00FF"/>
                </a:solidFill>
                <a:latin typeface="Calibri" panose="020F0502020204030204" pitchFamily="34" charset="0"/>
              </a:rPr>
              <a:t>"Volume of p3: "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+</a:t>
            </a:r>
            <a:r>
              <a:rPr lang="en-US" altLang="zh-CN" sz="2000" b="1" dirty="0">
                <a:solidFill>
                  <a:srgbClr val="6A3E3E"/>
                </a:solidFill>
                <a:latin typeface="Calibri" panose="020F0502020204030204" pitchFamily="34" charset="0"/>
              </a:rPr>
              <a:t>p3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.volume());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CAB876-816F-4E9B-B42E-8D31CABBC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356" y="4923825"/>
            <a:ext cx="3516523" cy="11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999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D25AA-8B27-4D5F-929E-42FD7708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Abstract Oriented Programming----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Another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595498-9B1C-4A32-B3EB-3E612B14A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1524000"/>
          </a:xfrm>
        </p:spPr>
        <p:txBody>
          <a:bodyPr/>
          <a:lstStyle/>
          <a:p>
            <a:r>
              <a:rPr lang="en-US" altLang="zh-CN" dirty="0"/>
              <a:t>Suppose we have a Simulator class, with the usage of playing sound of different animals.</a:t>
            </a:r>
          </a:p>
          <a:p>
            <a:r>
              <a:rPr lang="en-US" altLang="zh-CN" dirty="0"/>
              <a:t>The abstract class Animal is from the previous example.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7444C6-B30C-40E2-99ED-F28D617C0E95}"/>
              </a:ext>
            </a:extLst>
          </p:cNvPr>
          <p:cNvSpPr/>
          <p:nvPr/>
        </p:nvSpPr>
        <p:spPr>
          <a:xfrm>
            <a:off x="1287192" y="3493367"/>
            <a:ext cx="50151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Simulator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play(Animal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ob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ob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.cry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7917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9EB32-2C96-4438-9CED-CCC2337B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Abstract Oriented Programming----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Another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5CBB4-7737-4D79-9A28-269866C33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685801"/>
          </a:xfrm>
        </p:spPr>
        <p:txBody>
          <a:bodyPr/>
          <a:lstStyle/>
          <a:p>
            <a:r>
              <a:rPr lang="en-US" altLang="zh-CN" dirty="0"/>
              <a:t>The main class defines objects of different animals.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4B2978-9C26-4A92-B78C-DD5A511D8DC5}"/>
              </a:ext>
            </a:extLst>
          </p:cNvPr>
          <p:cNvSpPr/>
          <p:nvPr/>
        </p:nvSpPr>
        <p:spPr>
          <a:xfrm>
            <a:off x="1477108" y="2452360"/>
            <a:ext cx="53597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MainClass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Simulator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sim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Simulator();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Cat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Cat();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Dog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d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Dog();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Mouse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m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Mouse();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sim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u="sng" dirty="0" err="1">
                <a:solidFill>
                  <a:srgbClr val="000000"/>
                </a:solidFill>
                <a:latin typeface="Calibri" panose="020F0502020204030204" pitchFamily="34" charset="0"/>
              </a:rPr>
              <a:t>play</a:t>
            </a:r>
            <a:r>
              <a:rPr lang="en-US" altLang="zh-CN" u="sng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u="sng" dirty="0">
                <a:solidFill>
                  <a:srgbClr val="6A3E3E"/>
                </a:solidFill>
                <a:latin typeface="Calibri" panose="020F0502020204030204" pitchFamily="34" charset="0"/>
              </a:rPr>
              <a:t>c</a:t>
            </a:r>
            <a:r>
              <a:rPr lang="en-US" altLang="zh-CN" u="sng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sim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.play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d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sim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.play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m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643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695ED-DE32-4B1E-B5F8-42D334E4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Inheritance Basis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A9CE00-37D8-4511-B933-069F55843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1907345"/>
          </a:xfrm>
        </p:spPr>
        <p:txBody>
          <a:bodyPr/>
          <a:lstStyle/>
          <a:p>
            <a:r>
              <a:rPr lang="en-US" altLang="zh-CN" dirty="0"/>
              <a:t>Subclass can include, in other words, inherit all non-private members from its superclass. </a:t>
            </a:r>
          </a:p>
          <a:p>
            <a:r>
              <a:rPr lang="en-US" altLang="zh-CN" dirty="0"/>
              <a:t>For example, the Triangle class has inherited </a:t>
            </a:r>
            <a:r>
              <a:rPr lang="en-US" altLang="zh-CN" i="1" dirty="0"/>
              <a:t>width</a:t>
            </a:r>
            <a:r>
              <a:rPr lang="en-US" altLang="zh-CN" dirty="0"/>
              <a:t>, </a:t>
            </a:r>
            <a:r>
              <a:rPr lang="en-US" altLang="zh-CN" i="1" dirty="0"/>
              <a:t>height</a:t>
            </a:r>
            <a:r>
              <a:rPr lang="en-US" altLang="zh-CN" dirty="0"/>
              <a:t>, and </a:t>
            </a:r>
            <a:r>
              <a:rPr lang="en-US" altLang="zh-CN" i="1" dirty="0" err="1"/>
              <a:t>showDim</a:t>
            </a:r>
            <a:r>
              <a:rPr lang="en-US" altLang="zh-CN" dirty="0"/>
              <a:t>() from the </a:t>
            </a:r>
            <a:r>
              <a:rPr lang="en-US" altLang="zh-CN" dirty="0" err="1"/>
              <a:t>TwoDShape</a:t>
            </a:r>
            <a:r>
              <a:rPr lang="en-US" altLang="zh-CN" dirty="0"/>
              <a:t> class.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62F0C0-25A7-43C8-A37C-B82F59B84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600" y="3701311"/>
            <a:ext cx="6000000" cy="3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25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D38B4-52D6-42B3-8816-2253CFD6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Create a subclass in Eclipse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A4282E-7EEB-474B-A9CA-690647643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2681068"/>
          </a:xfrm>
        </p:spPr>
        <p:txBody>
          <a:bodyPr/>
          <a:lstStyle/>
          <a:p>
            <a:r>
              <a:rPr lang="en-US" altLang="zh-CN" dirty="0"/>
              <a:t>Suppose you have the superclass, namely, </a:t>
            </a:r>
            <a:r>
              <a:rPr lang="en-US" altLang="zh-CN" dirty="0" err="1"/>
              <a:t>TwoDShape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Now, in the “New class” dialog, fill in the class name “Triangle” first, and then fill in the “superclass” blank with the superclass name, </a:t>
            </a:r>
            <a:r>
              <a:rPr lang="en-US" altLang="zh-CN" dirty="0" err="1"/>
              <a:t>TwoDShape</a:t>
            </a:r>
            <a:r>
              <a:rPr lang="en-US" altLang="zh-CN" dirty="0"/>
              <a:t>. You can click the “Browse” button as an assistant.</a:t>
            </a:r>
          </a:p>
          <a:p>
            <a:r>
              <a:rPr lang="en-US" altLang="zh-CN" dirty="0"/>
              <a:t>Finally, click “Finish”.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21AED5-837E-44BC-9DC9-030D05597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428" y="219476"/>
            <a:ext cx="5457143" cy="6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4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9F6D9-AFDE-4AFD-8470-DC809398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Advantage of Inheritance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84D51B-AC3B-49B9-82D8-84460C4CF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264" y="1567375"/>
            <a:ext cx="7772400" cy="2090225"/>
          </a:xfrm>
        </p:spPr>
        <p:txBody>
          <a:bodyPr/>
          <a:lstStyle/>
          <a:p>
            <a:r>
              <a:rPr lang="en-US" altLang="zh-CN" dirty="0"/>
              <a:t>A major advantage of inheritance is that once you have created a superclass that defines the attributes common to a set of objects, it can be used to create any number of more specific subclasses. Each subclass can precisely tailor its own classification.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33D3ED-FF4B-4D3B-8EFB-876E69802691}"/>
              </a:ext>
            </a:extLst>
          </p:cNvPr>
          <p:cNvSpPr/>
          <p:nvPr/>
        </p:nvSpPr>
        <p:spPr>
          <a:xfrm>
            <a:off x="1714500" y="3657600"/>
            <a:ext cx="56007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Rectangle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TwoDShape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</a:t>
            </a:r>
            <a:r>
              <a:rPr lang="en-US" altLang="zh-CN" b="1" dirty="0" err="1">
                <a:solidFill>
                  <a:srgbClr val="7F0055"/>
                </a:solidFill>
                <a:latin typeface="Calibri" panose="020F0502020204030204" pitchFamily="34" charset="0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isSquare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width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==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height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else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false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area()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width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*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height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3598076"/>
      </p:ext>
    </p:extLst>
  </p:cSld>
  <p:clrMapOvr>
    <a:masterClrMapping/>
  </p:clrMapOvr>
</p:sld>
</file>

<file path=ppt/theme/theme1.xml><?xml version="1.0" encoding="utf-8"?>
<a:theme xmlns:a="http://schemas.openxmlformats.org/drawingml/2006/main" name="Java程序设计实用教程(第2版)_第1章_初识Java">
  <a:themeElements>
    <a:clrScheme name="自定义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262699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Java程序设计实用教程(第2版)_第1章_初识Java</Template>
  <TotalTime>10879</TotalTime>
  <Words>5901</Words>
  <Application>Microsoft Office PowerPoint</Application>
  <PresentationFormat>全屏显示(4:3)</PresentationFormat>
  <Paragraphs>845</Paragraphs>
  <Slides>67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5" baseType="lpstr">
      <vt:lpstr>方正书宋简体</vt:lpstr>
      <vt:lpstr>黑体</vt:lpstr>
      <vt:lpstr>宋体</vt:lpstr>
      <vt:lpstr>Calibri</vt:lpstr>
      <vt:lpstr>Courier New</vt:lpstr>
      <vt:lpstr>Times New Roman</vt:lpstr>
      <vt:lpstr>Wingdings</vt:lpstr>
      <vt:lpstr>Java程序设计实用教程(第2版)_第1章_初识Java</vt:lpstr>
      <vt:lpstr>Chapter 7</vt:lpstr>
      <vt:lpstr>Key Skills &amp; Concepts</vt:lpstr>
      <vt:lpstr>Key Skills &amp; Concepts</vt:lpstr>
      <vt:lpstr>Inheritance Basis</vt:lpstr>
      <vt:lpstr>PowerPoint 演示文稿</vt:lpstr>
      <vt:lpstr>PowerPoint 演示文稿</vt:lpstr>
      <vt:lpstr>Inheritance Basis</vt:lpstr>
      <vt:lpstr>Create a subclass in Eclipse</vt:lpstr>
      <vt:lpstr>Advantage of Inheritance</vt:lpstr>
      <vt:lpstr>Member Access and Inheritance</vt:lpstr>
      <vt:lpstr>Use the Entity Class</vt:lpstr>
      <vt:lpstr>Constructors and Inheritance</vt:lpstr>
      <vt:lpstr>PowerPoint 演示文稿</vt:lpstr>
      <vt:lpstr>PowerPoint 演示文稿</vt:lpstr>
      <vt:lpstr>The Hidden Member</vt:lpstr>
      <vt:lpstr>Method Overriding（重写）</vt:lpstr>
      <vt:lpstr>Method Overriding</vt:lpstr>
      <vt:lpstr>Attention of Overriding</vt:lpstr>
      <vt:lpstr>Attention of Overriding</vt:lpstr>
      <vt:lpstr>The super Keyword</vt:lpstr>
      <vt:lpstr>Operating the Hidden Variables Using super</vt:lpstr>
      <vt:lpstr>Operating the Hidden Methods Using super</vt:lpstr>
      <vt:lpstr>Overriding a Method Using Eclipse</vt:lpstr>
      <vt:lpstr>PowerPoint 演示文稿</vt:lpstr>
      <vt:lpstr>Using super to Call Superclass Constructors</vt:lpstr>
      <vt:lpstr>PowerPoint 演示文稿</vt:lpstr>
      <vt:lpstr>Calling super with Default Constructor</vt:lpstr>
      <vt:lpstr>PowerPoint 演示文稿</vt:lpstr>
      <vt:lpstr>Creating a Multilevel Hierarchy</vt:lpstr>
      <vt:lpstr>Creating a Multilevel Hierarchy</vt:lpstr>
      <vt:lpstr>PowerPoint 演示文稿</vt:lpstr>
      <vt:lpstr>PowerPoint 演示文稿</vt:lpstr>
      <vt:lpstr>Creating a Multilevel Hierarchy</vt:lpstr>
      <vt:lpstr>When Are Constructors Executed?</vt:lpstr>
      <vt:lpstr>Superclass References and Subclass Objects</vt:lpstr>
      <vt:lpstr>PowerPoint 演示文稿</vt:lpstr>
      <vt:lpstr>Superclass References and Subclass Objects</vt:lpstr>
      <vt:lpstr>PowerPoint 演示文稿</vt:lpstr>
      <vt:lpstr>PowerPoint 演示文稿</vt:lpstr>
      <vt:lpstr>Superclass References and Subclass Objects</vt:lpstr>
      <vt:lpstr>Polymorphism（多态）</vt:lpstr>
      <vt:lpstr>Polymorphism</vt:lpstr>
      <vt:lpstr>Why Overridden Methods?</vt:lpstr>
      <vt:lpstr>Applying Method Overriding to TwoDShape</vt:lpstr>
      <vt:lpstr>Using Abstract Classes</vt:lpstr>
      <vt:lpstr>The Abstract Method</vt:lpstr>
      <vt:lpstr>Create an Abstract Class in Eclipse</vt:lpstr>
      <vt:lpstr>PowerPoint 演示文稿</vt:lpstr>
      <vt:lpstr>The Abstract Version of TwoDShape</vt:lpstr>
      <vt:lpstr>PowerPoint 演示文稿</vt:lpstr>
      <vt:lpstr>PowerPoint 演示文稿</vt:lpstr>
      <vt:lpstr>Using final</vt:lpstr>
      <vt:lpstr>final Prevents Overriding</vt:lpstr>
      <vt:lpstr>final Prevents Inheritance</vt:lpstr>
      <vt:lpstr>Using final with Data Members</vt:lpstr>
      <vt:lpstr>Using final with Data Members</vt:lpstr>
      <vt:lpstr>PowerPoint 演示文稿</vt:lpstr>
      <vt:lpstr>The Object Class</vt:lpstr>
      <vt:lpstr>Methods of The Object Class</vt:lpstr>
      <vt:lpstr>Abstract Oriented Programming---- A Case Study</vt:lpstr>
      <vt:lpstr>Abstract Oriented Programming---- A Case Study</vt:lpstr>
      <vt:lpstr>Abstract Oriented Programming---- A Case Study</vt:lpstr>
      <vt:lpstr>Abstract Oriented Programming---- A Case Study</vt:lpstr>
      <vt:lpstr>PowerPoint 演示文稿</vt:lpstr>
      <vt:lpstr>Abstract Oriented Programming---- A Case Study</vt:lpstr>
      <vt:lpstr>Abstract Oriented Programming---- Another Example</vt:lpstr>
      <vt:lpstr>Abstract Oriented Programming---- Another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Java语言程序设计</dc:title>
  <dc:creator>李晔锋</dc:creator>
  <cp:lastModifiedBy>李 晔锋</cp:lastModifiedBy>
  <cp:revision>607</cp:revision>
  <cp:lastPrinted>2018-10-13T14:10:49Z</cp:lastPrinted>
  <dcterms:created xsi:type="dcterms:W3CDTF">2017-02-14T11:17:31Z</dcterms:created>
  <dcterms:modified xsi:type="dcterms:W3CDTF">2018-10-17T14:10:20Z</dcterms:modified>
</cp:coreProperties>
</file>