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6.xml" ContentType="application/vnd.openxmlformats-officedocument.presentationml.notesSlide+xml"/>
  <Override PartName="/ppt/tags/tag39.xml" ContentType="application/vnd.openxmlformats-officedocument.presentationml.tags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02" r:id="rId5"/>
    <p:sldId id="281" r:id="rId6"/>
    <p:sldId id="294" r:id="rId7"/>
    <p:sldId id="304" r:id="rId8"/>
    <p:sldId id="299" r:id="rId9"/>
    <p:sldId id="307" r:id="rId10"/>
    <p:sldId id="301" r:id="rId11"/>
    <p:sldId id="305" r:id="rId12"/>
    <p:sldId id="308" r:id="rId13"/>
    <p:sldId id="309" r:id="rId14"/>
    <p:sldId id="303" r:id="rId15"/>
    <p:sldId id="306" r:id="rId16"/>
    <p:sldId id="310" r:id="rId17"/>
    <p:sldId id="312" r:id="rId18"/>
    <p:sldId id="311" r:id="rId19"/>
    <p:sldId id="313" r:id="rId20"/>
    <p:sldId id="300" r:id="rId21"/>
    <p:sldId id="314" r:id="rId22"/>
    <p:sldId id="298" r:id="rId23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523"/>
    <a:srgbClr val="DB8759"/>
    <a:srgbClr val="05043B"/>
    <a:srgbClr val="AB8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70581" autoAdjust="0"/>
  </p:normalViewPr>
  <p:slideViewPr>
    <p:cSldViewPr snapToGrid="0">
      <p:cViewPr varScale="1">
        <p:scale>
          <a:sx n="78" d="100"/>
          <a:sy n="78" d="100"/>
        </p:scale>
        <p:origin x="1812" y="84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92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0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Alvin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13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Alvin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4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Alvin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74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32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4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2A9CC-1B8E-B89E-6F16-66F9C001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0CD03-A5E3-0590-EF4E-979ACC44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62F1B-B35D-295C-B8BE-D9918F2B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7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1467F838-8931-4B06-B7CA-DC6CCAFC41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16192802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92" imgH="392" progId="TCLayout.ActiveDocument.1">
                  <p:embed/>
                </p:oleObj>
              </mc:Choice>
              <mc:Fallback>
                <p:oleObj name="think-cell Slide" r:id="rId16" imgW="392" imgH="39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127C26-0E7F-F002-0EA2-D593DCB9CE2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612563" y="63500"/>
            <a:ext cx="544512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[OFFICIAL]</a:t>
            </a:r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  <p:sldLayoutId id="214748366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5.xml"/><Relationship Id="rId7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5.xml"/><Relationship Id="rId7" Type="http://schemas.openxmlformats.org/officeDocument/2006/relationships/image" Target="../media/image2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0.xml"/><Relationship Id="rId7" Type="http://schemas.openxmlformats.org/officeDocument/2006/relationships/image" Target="../media/image2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5.xml"/><Relationship Id="rId7" Type="http://schemas.openxmlformats.org/officeDocument/2006/relationships/image" Target="../media/image2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microsoft.com/office/2007/relationships/hdphoto" Target="../media/hdphoto1.wdp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5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0.xml"/><Relationship Id="rId7" Type="http://schemas.openxmlformats.org/officeDocument/2006/relationships/image" Target="../media/image2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01CA58-0A19-F8C3-AE21-7D78BA9FA6A4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260C1E-6BAB-A5EC-EC0A-CF27E642C907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9CEFF2-DA98-87F5-EE25-A2A0FD61A9E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600" b="1">
                <a:solidFill>
                  <a:srgbClr val="5B5B5B"/>
                </a:solidFill>
              </a:rPr>
              <a:t>Join at slido.com</a:t>
            </a:r>
            <a:br>
              <a:rPr lang="da-DK" sz="3600" b="1">
                <a:solidFill>
                  <a:srgbClr val="5B5B5B"/>
                </a:solidFill>
              </a:rPr>
            </a:br>
            <a:r>
              <a:rPr lang="da-DK" sz="3600" b="1">
                <a:solidFill>
                  <a:srgbClr val="5B5B5B"/>
                </a:solidFill>
              </a:rPr>
              <a:t>#3436682</a:t>
            </a:r>
            <a:endParaRPr lang="en-US" sz="3600" b="1">
              <a:solidFill>
                <a:srgbClr val="5B5B5B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398E94-5DF3-3F6B-8E69-52E9DDECFD2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 sz="1400">
                <a:solidFill>
                  <a:srgbClr val="5B5B5B"/>
                </a:solidFill>
              </a:rPr>
              <a:t> Start presenting to display the joining instructions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7361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194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DCFD91-2AE5-3D61-856E-849C5015A685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16C584-DBA7-C04D-DFDA-9A1FA3428BB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Pollutant levels vary significantly across the four season.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3910EB-A6A7-1DBB-B3CF-06AFE8D60A5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 sz="14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844269-18A4-21F7-A80E-85B98977C3B0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322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71E8370-A349-1373-8C97-33F9F080E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29" y="400463"/>
            <a:ext cx="8478493" cy="632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34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FC4642-6E10-6D98-6568-D5D999E173CD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94EF2A-0FDF-579D-668E-F69F02EA5F08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A8984C2-4D58-FEB2-2FC1-FEC21606B67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b="1">
                <a:solidFill>
                  <a:srgbClr val="5B5B5B"/>
                </a:solidFill>
              </a:rPr>
              <a:t>Higher levels of air pollutants correlate with higher occurrences of depressive disorders.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3A65FE-B195-7525-EB88-A84973AF951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 sz="14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1881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94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72D7FE-DA41-7151-B0A0-4F95FE2BE6B1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10253C-37AE-811A-72BE-037A71D94F2E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17DBA6C-0E29-2AAD-7E16-4B6C382A896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5B5B5B"/>
                </a:solidFill>
              </a:rPr>
              <a:t>There are higher occurrences of respiratory disorders in towns and cities with higher levels of pollution.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F31A66-605A-1496-ECF2-D72FD923E90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 sz="14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412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190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0925DB8C-A874-3597-BD3A-AF23B2C6690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560688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2" imgH="392" progId="TCLayout.ActiveDocument.1">
                  <p:embed/>
                </p:oleObj>
              </mc:Choice>
              <mc:Fallback>
                <p:oleObj name="think-cell Slide" r:id="rId4" imgW="392" imgH="392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925DB8C-A874-3597-BD3A-AF23B2C669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286000"/>
          </a:xfrm>
          <a:noFill/>
        </p:spPr>
        <p:txBody>
          <a:bodyPr vert="horz"/>
          <a:lstStyle/>
          <a:p>
            <a:r>
              <a:rPr lang="en-US" dirty="0"/>
              <a:t>CONCLUSIONS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336FEA9-C85A-3569-16F0-5ECBABBE0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174781"/>
            <a:ext cx="12192000" cy="683219"/>
          </a:xfrm>
        </p:spPr>
        <p:txBody>
          <a:bodyPr>
            <a:normAutofit/>
          </a:bodyPr>
          <a:lstStyle/>
          <a:p>
            <a:r>
              <a:rPr lang="en-US" dirty="0"/>
              <a:t>SO WHAT ARE OUR THOUGHTS</a:t>
            </a:r>
          </a:p>
        </p:txBody>
      </p:sp>
    </p:spTree>
    <p:extLst>
      <p:ext uri="{BB962C8B-B14F-4D97-AF65-F5344CB8AC3E}">
        <p14:creationId xmlns:p14="http://schemas.microsoft.com/office/powerpoint/2010/main" val="3113100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677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C866DB04-4A94-65F2-0A10-9388C985AA4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775826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2" imgH="392" progId="TCLayout.ActiveDocument.1">
                  <p:embed/>
                </p:oleObj>
              </mc:Choice>
              <mc:Fallback>
                <p:oleObj name="think-cell Slide" r:id="rId4" imgW="392" imgH="392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866DB04-4A94-65F2-0A10-9388C985AA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94D43AA7-0244-2FEB-86AC-B5DECE0232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6">
            <a:alphaModFix amt="4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1F80F8-7258-9543-FEEC-23914C1EFD3C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chemeClr val="accent5">
                  <a:alpha val="72000"/>
                </a:schemeClr>
              </a:gs>
              <a:gs pos="100000">
                <a:schemeClr val="accent2">
                  <a:lumMod val="97000"/>
                  <a:lumOff val="3000"/>
                  <a:alpha val="72000"/>
                </a:schemeClr>
              </a:gs>
              <a:gs pos="50000">
                <a:schemeClr val="accent1">
                  <a:alpha val="84000"/>
                </a:schemeClr>
              </a:gs>
            </a:gsLst>
            <a:path path="circle">
              <a:fillToRect l="100000" t="100000"/>
            </a:path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 cap="all" spc="300">
              <a:solidFill>
                <a:schemeClr val="bg1"/>
              </a:solidFill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F47BECE4-FCCE-62B7-22A1-28A7E6E33B4B}"/>
              </a:ext>
            </a:extLst>
          </p:cNvPr>
          <p:cNvSpPr txBox="1">
            <a:spLocks/>
          </p:cNvSpPr>
          <p:nvPr/>
        </p:nvSpPr>
        <p:spPr>
          <a:xfrm>
            <a:off x="1362437" y="400485"/>
            <a:ext cx="9467127" cy="252791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8816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D82040F3-AB4A-BD67-6C85-39E5DB84A9F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29618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2" imgH="392" progId="TCLayout.ActiveDocument.1">
                  <p:embed/>
                </p:oleObj>
              </mc:Choice>
              <mc:Fallback>
                <p:oleObj name="think-cell Slide" r:id="rId3" imgW="392" imgH="39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Placeholder 6" descr="Aerial view of a town&#10;&#10;Description automatically generated">
            <a:extLst>
              <a:ext uri="{FF2B5EF4-FFF2-40B4-BE49-F238E27FC236}">
                <a16:creationId xmlns:a16="http://schemas.microsoft.com/office/drawing/2014/main" id="{1A379AC3-2480-347D-6AB7-2E3A9CBCFB6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9" b="4809"/>
          <a:stretch/>
        </p:blipFill>
        <p:spPr>
          <a:xfrm>
            <a:off x="20" y="10"/>
            <a:ext cx="12191980" cy="6857990"/>
          </a:xfr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6" y="1596571"/>
            <a:ext cx="9467127" cy="3465425"/>
          </a:xfrm>
          <a:solidFill>
            <a:srgbClr val="1E3523">
              <a:alpha val="42000"/>
            </a:srgbClr>
          </a:solidFill>
        </p:spPr>
        <p:txBody>
          <a:bodyPr vert="horz" anchor="b">
            <a:normAutofit/>
          </a:bodyPr>
          <a:lstStyle/>
          <a:p>
            <a:r>
              <a:rPr lang="en-US" sz="6600" b="1" dirty="0"/>
              <a:t>Clearing the Air:</a:t>
            </a:r>
            <a:br>
              <a:rPr lang="en-US" sz="6600" b="1" dirty="0"/>
            </a:br>
            <a:r>
              <a:rPr lang="en-US" sz="6600" b="1" dirty="0"/>
              <a:t> </a:t>
            </a:r>
            <a:r>
              <a:rPr lang="en-US" sz="2000" b="1" dirty="0"/>
              <a:t>Unveiling Insights on Health Through Data Analysis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0925DB8C-A874-3597-BD3A-AF23B2C6690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353105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2" imgH="392" progId="TCLayout.ActiveDocument.1">
                  <p:embed/>
                </p:oleObj>
              </mc:Choice>
              <mc:Fallback>
                <p:oleObj name="think-cell Slide" r:id="rId4" imgW="392" imgH="392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925DB8C-A874-3597-BD3A-AF23B2C669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286000"/>
          </a:xfrm>
          <a:noFill/>
        </p:spPr>
        <p:txBody>
          <a:bodyPr vert="horz"/>
          <a:lstStyle/>
          <a:p>
            <a:r>
              <a:rPr lang="en-US" dirty="0"/>
              <a:t>THE Process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336FEA9-C85A-3569-16F0-5ECBABBE0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174781"/>
            <a:ext cx="12192000" cy="683219"/>
          </a:xfrm>
        </p:spPr>
        <p:txBody>
          <a:bodyPr>
            <a:normAutofit/>
          </a:bodyPr>
          <a:lstStyle/>
          <a:p>
            <a:r>
              <a:rPr lang="en-US" dirty="0"/>
              <a:t>Data and </a:t>
            </a:r>
            <a:r>
              <a:rPr lang="en-US" dirty="0" err="1"/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9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hink-cell data - do not delete" hidden="1">
            <a:extLst>
              <a:ext uri="{FF2B5EF4-FFF2-40B4-BE49-F238E27FC236}">
                <a16:creationId xmlns:a16="http://schemas.microsoft.com/office/drawing/2014/main" id="{F30F2769-FD8D-74BB-3541-158C4DAB657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292241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2" imgH="392" progId="TCLayout.ActiveDocument.1">
                  <p:embed/>
                </p:oleObj>
              </mc:Choice>
              <mc:Fallback>
                <p:oleObj name="think-cell Slide" r:id="rId3" imgW="392" imgH="39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97FD781-53E6-7D44-728D-72FF6FBA2A5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9" y="2497"/>
            <a:ext cx="3396615" cy="6860795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76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cap="all" spc="300" dirty="0" err="1">
                <a:solidFill>
                  <a:schemeClr val="bg1"/>
                </a:solidFill>
              </a:rPr>
              <a:t>OpenWeatherMap</a:t>
            </a:r>
            <a:r>
              <a:rPr lang="en-US" sz="2400" cap="all" spc="300" dirty="0">
                <a:solidFill>
                  <a:schemeClr val="bg1"/>
                </a:solidFill>
              </a:rPr>
              <a:t> Air Pollution API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cap="all" spc="300" dirty="0">
                <a:solidFill>
                  <a:schemeClr val="bg1"/>
                </a:solidFill>
              </a:rPr>
              <a:t>Global Health Data Exchange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cap="all" spc="300" dirty="0">
                <a:solidFill>
                  <a:schemeClr val="bg1"/>
                </a:solidFill>
              </a:rPr>
              <a:t>Australian Bureau of Statistics (2021) Regional Population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cap="all" spc="300" dirty="0">
                <a:solidFill>
                  <a:schemeClr val="bg1"/>
                </a:solidFill>
              </a:rPr>
              <a:t>API NINJAS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cap="all" spc="3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cap="all" spc="3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cap="all" spc="300" dirty="0">
                <a:solidFill>
                  <a:schemeClr val="bg1"/>
                </a:solidFill>
              </a:rPr>
              <a:t>Etc.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8A93D20-B9B6-B481-D067-70B82F3BA95A}"/>
              </a:ext>
            </a:extLst>
          </p:cNvPr>
          <p:cNvGrpSpPr/>
          <p:nvPr/>
        </p:nvGrpSpPr>
        <p:grpSpPr>
          <a:xfrm>
            <a:off x="3573906" y="1714259"/>
            <a:ext cx="8437474" cy="4092895"/>
            <a:chOff x="135136" y="2120659"/>
            <a:chExt cx="8437474" cy="409289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2F36615-B3D1-4486-3C3E-7AFF1149B99E}"/>
                </a:ext>
              </a:extLst>
            </p:cNvPr>
            <p:cNvSpPr/>
            <p:nvPr/>
          </p:nvSpPr>
          <p:spPr>
            <a:xfrm>
              <a:off x="2144431" y="2126363"/>
              <a:ext cx="1736658" cy="45729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31000"/>
              </a:schemeClr>
            </a:solidFill>
            <a:ln>
              <a:noFill/>
            </a:ln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/>
              <a:r>
                <a:rPr lang="en-US" sz="1400">
                  <a:solidFill>
                    <a:srgbClr val="6D2382"/>
                  </a:solidFill>
                  <a:latin typeface="+mj-lt"/>
                </a:rPr>
                <a:t>Collation</a:t>
              </a:r>
              <a:endParaRPr lang="en-US" sz="1400" dirty="0">
                <a:solidFill>
                  <a:srgbClr val="6D2382"/>
                </a:solidFill>
                <a:latin typeface="+mj-lt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ACAB342-638F-2A66-60EC-E2BC4DFC9A37}"/>
                </a:ext>
              </a:extLst>
            </p:cNvPr>
            <p:cNvSpPr/>
            <p:nvPr/>
          </p:nvSpPr>
          <p:spPr>
            <a:xfrm>
              <a:off x="4358554" y="2120659"/>
              <a:ext cx="1736658" cy="45729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31000"/>
              </a:schemeClr>
            </a:solidFill>
            <a:ln>
              <a:noFill/>
            </a:ln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/>
              <a:r>
                <a:rPr lang="en-US" sz="1400">
                  <a:solidFill>
                    <a:srgbClr val="6D2382"/>
                  </a:solidFill>
                  <a:latin typeface="+mj-lt"/>
                </a:rPr>
                <a:t>Cleaning</a:t>
              </a:r>
              <a:endParaRPr lang="en-US" sz="1400" dirty="0">
                <a:solidFill>
                  <a:srgbClr val="6D2382"/>
                </a:solidFill>
                <a:latin typeface="+mj-lt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BD587CA-5CDD-1DC3-27D9-0FADF67F5525}"/>
                </a:ext>
              </a:extLst>
            </p:cNvPr>
            <p:cNvSpPr/>
            <p:nvPr/>
          </p:nvSpPr>
          <p:spPr>
            <a:xfrm>
              <a:off x="6835952" y="2798543"/>
              <a:ext cx="1736658" cy="45729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31000"/>
              </a:schemeClr>
            </a:solidFill>
            <a:ln>
              <a:noFill/>
            </a:ln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/>
              <a:r>
                <a:rPr lang="en-US" sz="1400" dirty="0">
                  <a:solidFill>
                    <a:srgbClr val="6D2382"/>
                  </a:solidFill>
                  <a:latin typeface="+mj-lt"/>
                </a:rPr>
                <a:t>Descriptive Stats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CE6C30B-09AC-99BD-7BED-0B5933E68BEA}"/>
                </a:ext>
              </a:extLst>
            </p:cNvPr>
            <p:cNvSpPr/>
            <p:nvPr/>
          </p:nvSpPr>
          <p:spPr>
            <a:xfrm>
              <a:off x="6835952" y="3465829"/>
              <a:ext cx="1736658" cy="45729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31000"/>
              </a:schemeClr>
            </a:solidFill>
            <a:ln>
              <a:noFill/>
            </a:ln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/>
              <a:r>
                <a:rPr lang="en-US" sz="1400" dirty="0">
                  <a:solidFill>
                    <a:srgbClr val="6D2382"/>
                  </a:solidFill>
                  <a:latin typeface="+mj-lt"/>
                </a:rPr>
                <a:t>Graphical Stats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A4AD425-ABDA-ED4E-FFB5-659C823848FD}"/>
                </a:ext>
              </a:extLst>
            </p:cNvPr>
            <p:cNvSpPr/>
            <p:nvPr/>
          </p:nvSpPr>
          <p:spPr>
            <a:xfrm>
              <a:off x="1251559" y="3140849"/>
              <a:ext cx="1736658" cy="45729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/>
              <a:r>
                <a:rPr lang="en-US" sz="1400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Define</a:t>
              </a:r>
              <a:endParaRPr lang="en-US" sz="1400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B7D4035-F6F4-25D3-C45C-CF3FB9371BA3}"/>
                </a:ext>
              </a:extLst>
            </p:cNvPr>
            <p:cNvSpPr/>
            <p:nvPr/>
          </p:nvSpPr>
          <p:spPr>
            <a:xfrm>
              <a:off x="3236310" y="2506322"/>
              <a:ext cx="1736658" cy="45729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Data Preparation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0417615-F5D3-ADD3-A532-D3B26C4076CF}"/>
                </a:ext>
              </a:extLst>
            </p:cNvPr>
            <p:cNvSpPr/>
            <p:nvPr/>
          </p:nvSpPr>
          <p:spPr>
            <a:xfrm>
              <a:off x="5248147" y="3140849"/>
              <a:ext cx="1736658" cy="45729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Exploratory Data Analysis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8913CA2-178F-70FA-6899-BB8683FA65F1}"/>
                </a:ext>
              </a:extLst>
            </p:cNvPr>
            <p:cNvSpPr/>
            <p:nvPr/>
          </p:nvSpPr>
          <p:spPr>
            <a:xfrm>
              <a:off x="5248147" y="4350925"/>
              <a:ext cx="1736658" cy="45729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Interpretation &amp; Validation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15C4143-DB61-CD04-AD2E-2C15AD8280D7}"/>
                </a:ext>
              </a:extLst>
            </p:cNvPr>
            <p:cNvSpPr/>
            <p:nvPr/>
          </p:nvSpPr>
          <p:spPr>
            <a:xfrm>
              <a:off x="3236310" y="5133969"/>
              <a:ext cx="1736658" cy="45729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Conclusions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8AC058D-D4EF-B2BA-7A16-57D120DA66BA}"/>
                </a:ext>
              </a:extLst>
            </p:cNvPr>
            <p:cNvSpPr/>
            <p:nvPr/>
          </p:nvSpPr>
          <p:spPr>
            <a:xfrm>
              <a:off x="808525" y="5756259"/>
              <a:ext cx="1736658" cy="457295"/>
            </a:xfrm>
            <a:prstGeom prst="roundRect">
              <a:avLst/>
            </a:prstGeom>
            <a:solidFill>
              <a:srgbClr val="05043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+mj-lt"/>
                </a:rPr>
                <a:t>Output: </a:t>
              </a:r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Reporting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74C7551-7BFB-B5AF-63E2-E2E507DE3F99}"/>
                </a:ext>
              </a:extLst>
            </p:cNvPr>
            <p:cNvSpPr/>
            <p:nvPr/>
          </p:nvSpPr>
          <p:spPr>
            <a:xfrm>
              <a:off x="1251559" y="4350925"/>
              <a:ext cx="1736658" cy="45729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Review &amp; </a:t>
              </a:r>
            </a:p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Feedback</a:t>
              </a:r>
            </a:p>
          </p:txBody>
        </p: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7967BBCE-29A9-CF46-BA1A-ED6745C3F8F9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4972968" y="2734970"/>
              <a:ext cx="1143508" cy="40587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3D57C331-4EE8-D051-E38D-A1D7665D2BC6}"/>
                </a:ext>
              </a:extLst>
            </p:cNvPr>
            <p:cNvCxnSpPr>
              <a:stCxn id="10" idx="2"/>
              <a:endCxn id="11" idx="3"/>
            </p:cNvCxnSpPr>
            <p:nvPr/>
          </p:nvCxnSpPr>
          <p:spPr>
            <a:xfrm rot="5400000">
              <a:off x="5267524" y="4513664"/>
              <a:ext cx="554397" cy="114350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D3AFE32-8E64-E6A1-57A9-801BDD7EA7CC}"/>
                </a:ext>
              </a:extLst>
            </p:cNvPr>
            <p:cNvCxnSpPr>
              <a:stCxn id="5" idx="2"/>
              <a:endCxn id="10" idx="0"/>
            </p:cNvCxnSpPr>
            <p:nvPr/>
          </p:nvCxnSpPr>
          <p:spPr>
            <a:xfrm>
              <a:off x="6116476" y="3598144"/>
              <a:ext cx="0" cy="7527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9F4D0A25-0927-2840-0F7B-8CCB08AD29FC}"/>
                </a:ext>
              </a:extLst>
            </p:cNvPr>
            <p:cNvCxnSpPr>
              <a:stCxn id="11" idx="1"/>
              <a:endCxn id="13" idx="2"/>
            </p:cNvCxnSpPr>
            <p:nvPr/>
          </p:nvCxnSpPr>
          <p:spPr>
            <a:xfrm rot="10800000">
              <a:off x="2119888" y="4808221"/>
              <a:ext cx="1116422" cy="554397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78AD097-9741-ACBC-BA53-076D688A4D8A}"/>
                </a:ext>
              </a:extLst>
            </p:cNvPr>
            <p:cNvCxnSpPr>
              <a:cxnSpLocks/>
              <a:stCxn id="13" idx="0"/>
              <a:endCxn id="3" idx="2"/>
            </p:cNvCxnSpPr>
            <p:nvPr/>
          </p:nvCxnSpPr>
          <p:spPr>
            <a:xfrm flipV="1">
              <a:off x="2119888" y="3598143"/>
              <a:ext cx="0" cy="7527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5CFA4194-E696-9629-CA7D-5E4443A963D0}"/>
                </a:ext>
              </a:extLst>
            </p:cNvPr>
            <p:cNvCxnSpPr>
              <a:cxnSpLocks/>
              <a:stCxn id="3" idx="0"/>
              <a:endCxn id="4" idx="1"/>
            </p:cNvCxnSpPr>
            <p:nvPr/>
          </p:nvCxnSpPr>
          <p:spPr>
            <a:xfrm rot="5400000" flipH="1" flipV="1">
              <a:off x="2475160" y="2379699"/>
              <a:ext cx="405879" cy="111642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83F0FB2-6B6B-0781-8E84-D8BC3C04BAAE}"/>
                </a:ext>
              </a:extLst>
            </p:cNvPr>
            <p:cNvSpPr/>
            <p:nvPr/>
          </p:nvSpPr>
          <p:spPr>
            <a:xfrm>
              <a:off x="1003465" y="3222490"/>
              <a:ext cx="333153" cy="33315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BCBD903-6D27-5552-0FB7-C11012522526}"/>
                </a:ext>
              </a:extLst>
            </p:cNvPr>
            <p:cNvSpPr/>
            <p:nvPr/>
          </p:nvSpPr>
          <p:spPr>
            <a:xfrm>
              <a:off x="3942481" y="2310874"/>
              <a:ext cx="333153" cy="33315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5F7533D-3FFE-D050-B961-3AFB02E9BBBD}"/>
                </a:ext>
              </a:extLst>
            </p:cNvPr>
            <p:cNvSpPr/>
            <p:nvPr/>
          </p:nvSpPr>
          <p:spPr>
            <a:xfrm>
              <a:off x="5000053" y="3222490"/>
              <a:ext cx="333153" cy="33315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CFAAEB5-AD51-321D-3A42-ECBE0C6448B5}"/>
                </a:ext>
              </a:extLst>
            </p:cNvPr>
            <p:cNvSpPr/>
            <p:nvPr/>
          </p:nvSpPr>
          <p:spPr>
            <a:xfrm>
              <a:off x="5043579" y="4427742"/>
              <a:ext cx="333153" cy="33315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01E95A5-26AD-EDA2-6A43-CA27CF76D48A}"/>
                </a:ext>
              </a:extLst>
            </p:cNvPr>
            <p:cNvSpPr/>
            <p:nvPr/>
          </p:nvSpPr>
          <p:spPr>
            <a:xfrm>
              <a:off x="3940072" y="4918841"/>
              <a:ext cx="333153" cy="33315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DDFD444-B7C0-2C6C-E417-FBE48AD8AB7E}"/>
                </a:ext>
              </a:extLst>
            </p:cNvPr>
            <p:cNvSpPr/>
            <p:nvPr/>
          </p:nvSpPr>
          <p:spPr>
            <a:xfrm>
              <a:off x="982699" y="4412996"/>
              <a:ext cx="333153" cy="33315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D38F3C5-75CE-C3CB-2DE6-2974C26955A7}"/>
                </a:ext>
              </a:extLst>
            </p:cNvPr>
            <p:cNvSpPr/>
            <p:nvPr/>
          </p:nvSpPr>
          <p:spPr>
            <a:xfrm>
              <a:off x="135136" y="3745886"/>
              <a:ext cx="1736658" cy="45729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Input: </a:t>
              </a:r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Hypothesis</a:t>
              </a:r>
            </a:p>
          </p:txBody>
        </p:sp>
        <p:sp>
          <p:nvSpPr>
            <p:cNvPr id="40" name="Arrow: Bent 39">
              <a:extLst>
                <a:ext uri="{FF2B5EF4-FFF2-40B4-BE49-F238E27FC236}">
                  <a16:creationId xmlns:a16="http://schemas.microsoft.com/office/drawing/2014/main" id="{C1C4C69C-EAA7-D55E-5B10-4522B08C5E82}"/>
                </a:ext>
              </a:extLst>
            </p:cNvPr>
            <p:cNvSpPr/>
            <p:nvPr/>
          </p:nvSpPr>
          <p:spPr>
            <a:xfrm flipV="1">
              <a:off x="232773" y="4255990"/>
              <a:ext cx="487613" cy="1847824"/>
            </a:xfrm>
            <a:prstGeom prst="bentArrow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Arrow: Bent 48">
              <a:extLst>
                <a:ext uri="{FF2B5EF4-FFF2-40B4-BE49-F238E27FC236}">
                  <a16:creationId xmlns:a16="http://schemas.microsoft.com/office/drawing/2014/main" id="{5290146E-6805-3C74-2BA2-8CA1B02CBBAE}"/>
                </a:ext>
              </a:extLst>
            </p:cNvPr>
            <p:cNvSpPr/>
            <p:nvPr/>
          </p:nvSpPr>
          <p:spPr>
            <a:xfrm rot="16200000">
              <a:off x="526348" y="4324678"/>
              <a:ext cx="431637" cy="333153"/>
            </a:xfrm>
            <a:prstGeom prst="ben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Arrow: Bent 49">
              <a:extLst>
                <a:ext uri="{FF2B5EF4-FFF2-40B4-BE49-F238E27FC236}">
                  <a16:creationId xmlns:a16="http://schemas.microsoft.com/office/drawing/2014/main" id="{0CD8BA9A-F527-04DF-5EE1-F276774F550E}"/>
                </a:ext>
              </a:extLst>
            </p:cNvPr>
            <p:cNvSpPr/>
            <p:nvPr/>
          </p:nvSpPr>
          <p:spPr>
            <a:xfrm>
              <a:off x="639674" y="3296960"/>
              <a:ext cx="327396" cy="376671"/>
            </a:xfrm>
            <a:prstGeom prst="bentArrow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5EEDC8DE-9312-E6D6-DA38-76D2524219FF}"/>
              </a:ext>
            </a:extLst>
          </p:cNvPr>
          <p:cNvSpPr/>
          <p:nvPr/>
        </p:nvSpPr>
        <p:spPr>
          <a:xfrm>
            <a:off x="11143051" y="0"/>
            <a:ext cx="1037546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2D9358-DF40-D1E1-ED86-63855E6C5DE6}"/>
              </a:ext>
            </a:extLst>
          </p:cNvPr>
          <p:cNvSpPr txBox="1"/>
          <p:nvPr/>
        </p:nvSpPr>
        <p:spPr>
          <a:xfrm>
            <a:off x="3396934" y="2497"/>
            <a:ext cx="8795066" cy="92333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Study Objective:</a:t>
            </a:r>
          </a:p>
          <a:p>
            <a:r>
              <a:rPr lang="en-US" dirty="0" err="1">
                <a:solidFill>
                  <a:schemeClr val="bg1"/>
                </a:solidFill>
                <a:latin typeface="Söhne"/>
              </a:rPr>
              <a:t>A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"/>
              </a:rPr>
              <a:t>nalyse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key air pollution metrics at varying scales and over different timeframes to evaluate impact on public health and wellbeing.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60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0925DB8C-A874-3597-BD3A-AF23B2C6690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505435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2" imgH="392" progId="TCLayout.ActiveDocument.1">
                  <p:embed/>
                </p:oleObj>
              </mc:Choice>
              <mc:Fallback>
                <p:oleObj name="think-cell Slide" r:id="rId4" imgW="392" imgH="392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925DB8C-A874-3597-BD3A-AF23B2C669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286000"/>
          </a:xfrm>
          <a:noFill/>
        </p:spPr>
        <p:txBody>
          <a:bodyPr vert="horz"/>
          <a:lstStyle/>
          <a:p>
            <a:r>
              <a:rPr lang="en-US" dirty="0"/>
              <a:t>LET’s HAVE SOME FUN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336FEA9-C85A-3569-16F0-5ECBABBE0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174781"/>
            <a:ext cx="12192000" cy="683219"/>
          </a:xfrm>
        </p:spPr>
        <p:txBody>
          <a:bodyPr>
            <a:normAutofit/>
          </a:bodyPr>
          <a:lstStyle/>
          <a:p>
            <a:r>
              <a:rPr lang="en-US" dirty="0"/>
              <a:t>HYPOTHESES Q&amp;A</a:t>
            </a:r>
          </a:p>
        </p:txBody>
      </p:sp>
    </p:spTree>
    <p:extLst>
      <p:ext uri="{BB962C8B-B14F-4D97-AF65-F5344CB8AC3E}">
        <p14:creationId xmlns:p14="http://schemas.microsoft.com/office/powerpoint/2010/main" val="2444212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89F79261-957B-AF90-70CF-BDDC259B6AA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46582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2" imgH="392" progId="TCLayout.ActiveDocument.1">
                  <p:embed/>
                </p:oleObj>
              </mc:Choice>
              <mc:Fallback>
                <p:oleObj name="think-cell Slide" r:id="rId3" imgW="392" imgH="39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9D9BCE5-D783-2547-6B39-244E54FCDD9D}"/>
              </a:ext>
            </a:extLst>
          </p:cNvPr>
          <p:cNvSpPr txBox="1"/>
          <p:nvPr/>
        </p:nvSpPr>
        <p:spPr>
          <a:xfrm>
            <a:off x="3867665" y="1692876"/>
            <a:ext cx="50818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Population question at global scale</a:t>
            </a:r>
          </a:p>
          <a:p>
            <a:pPr marL="342900" indent="-342900">
              <a:buAutoNum type="arabicPeriod"/>
            </a:pPr>
            <a:r>
              <a:rPr lang="en-US" dirty="0"/>
              <a:t>Population question at the local scale – Australia</a:t>
            </a:r>
          </a:p>
          <a:p>
            <a:pPr marL="342900" indent="-342900">
              <a:buAutoNum type="arabicPeriod"/>
            </a:pPr>
            <a:r>
              <a:rPr lang="en-US" dirty="0"/>
              <a:t>Seasonal question – Global</a:t>
            </a:r>
          </a:p>
          <a:p>
            <a:pPr marL="342900" indent="-342900">
              <a:buAutoNum type="arabicPeriod"/>
            </a:pPr>
            <a:r>
              <a:rPr lang="en-US" dirty="0"/>
              <a:t>Pollutant v mental health correlation – Global </a:t>
            </a:r>
          </a:p>
          <a:p>
            <a:pPr marL="342900" indent="-342900">
              <a:buAutoNum type="arabicPeriod"/>
            </a:pPr>
            <a:r>
              <a:rPr lang="en-US" dirty="0"/>
              <a:t>Pollutant v respiratory health challenges - Global</a:t>
            </a:r>
          </a:p>
        </p:txBody>
      </p:sp>
    </p:spTree>
    <p:extLst>
      <p:ext uri="{BB962C8B-B14F-4D97-AF65-F5344CB8AC3E}">
        <p14:creationId xmlns:p14="http://schemas.microsoft.com/office/powerpoint/2010/main" val="376742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61EE24-FDCA-06C7-B493-C2B9D0FBD842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8715D3-72BC-42E5-61C5-9EDF203A8C7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400" b="1" dirty="0">
                <a:solidFill>
                  <a:srgbClr val="5B5B5B"/>
                </a:solidFill>
              </a:rPr>
              <a:t>The greater the population size, the higher the recorded pollution in a town or city.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C42A59-CD78-26EE-4237-2649E9CB63C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 sz="14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BA9165-9625-420A-67FE-7182D94E34F2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634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EDC61F-346E-9501-840D-95420DE0F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" y="119760"/>
            <a:ext cx="9281649" cy="65990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A3238CE-19E7-E911-1CA7-883A85CE77EF}"/>
              </a:ext>
            </a:extLst>
          </p:cNvPr>
          <p:cNvSpPr/>
          <p:nvPr/>
        </p:nvSpPr>
        <p:spPr>
          <a:xfrm>
            <a:off x="5834270" y="0"/>
            <a:ext cx="2489752" cy="48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64F6E-93BC-1258-4071-7FEC76DBA86F}"/>
              </a:ext>
            </a:extLst>
          </p:cNvPr>
          <p:cNvSpPr txBox="1"/>
          <p:nvPr/>
        </p:nvSpPr>
        <p:spPr>
          <a:xfrm>
            <a:off x="748146" y="72042"/>
            <a:ext cx="62844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Global Winter CO Pollution Levels by Population (</a:t>
            </a:r>
            <a:r>
              <a:rPr lang="en-US" i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bubble size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CC9C7-AB9A-CE03-15E8-C9410EDBEDA9}"/>
              </a:ext>
            </a:extLst>
          </p:cNvPr>
          <p:cNvSpPr txBox="1"/>
          <p:nvPr/>
        </p:nvSpPr>
        <p:spPr>
          <a:xfrm>
            <a:off x="8279686" y="140143"/>
            <a:ext cx="675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 (</a:t>
            </a:r>
            <a:r>
              <a:rPr lang="el-GR" sz="1200" dirty="0"/>
              <a:t>μ</a:t>
            </a:r>
            <a:r>
              <a:rPr lang="en-US" sz="1200" dirty="0"/>
              <a:t>g/m</a:t>
            </a:r>
            <a:r>
              <a:rPr lang="en-US" sz="1200" baseline="30000" dirty="0"/>
              <a:t>3</a:t>
            </a:r>
            <a:r>
              <a:rPr lang="en-US" sz="12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BC5A72-19EB-0176-3724-8A5CA56379B3}"/>
              </a:ext>
            </a:extLst>
          </p:cNvPr>
          <p:cNvSpPr txBox="1"/>
          <p:nvPr/>
        </p:nvSpPr>
        <p:spPr>
          <a:xfrm>
            <a:off x="9576262" y="1607127"/>
            <a:ext cx="2410691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Correlation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3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8CA7BF-D0F9-BDF5-45CB-66320929447B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32D56B-D0FC-C29A-188C-9832CE2EFC4B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BEEFD7-E1CD-B057-4B5D-CFBE726CC38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5B5B5B"/>
                </a:solidFill>
              </a:rPr>
              <a:t>Higher population densities are associated with higher air pollution levels in Australian towns and cities.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5DCFC9-187E-6544-EB4C-634D5900A3F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 sz="14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69510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10.0.5209"/>
  <p:tag name="SLIDO_PRESENTATION_ID" val="00000000-0000-0000-0000-000000000000"/>
  <p:tag name="SLIDO_EVENT_UUID" val="434dc848-417e-4b0b-82f9-7c078d9f81df"/>
  <p:tag name="SLIDO_EVENT_SECTION_UUID" val="df7c19fc-7b40-44cb-9a5d-50f8aef761de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TQ4MDA3MjB9"/>
  <p:tag name="SLIDO_TYPE" val="SlidoPoll"/>
  <p:tag name="SLIDO_POLL_UUID" val="1f5bc473-15eb-4959-9b82-803cc69dfab4"/>
  <p:tag name="SLIDO_TIMELINE" val="W3sicG9sbFF1ZXN0aW9uVXVpZCI6ImI4MDk4ZGZhLTQ5YzItNGE0My05ZjkxLWNhNzQ2YmE4YzEzMSIsInNob3dSZXN1bHRzIjpmYWxzZSwic2hvd0NvcnJlY3RBbnN3ZXJzIjpmYWxzZSwidm90aW5nTG9ja2VkIjpmYWxzZX0seyJwb2xsUXVlc3Rpb25VdWlkIjoiYjgwOThkZmEtNDljMi00YTQzLTlmOTEtY2E3NDZiYThjMTMxIiwic2hvd1Jlc3VsdHMiOnRydWUsInNob3dDb3JyZWN0QW5zd2VycyI6ZmFsc2UsInZvdGluZ0xvY2tlZCI6ZmFsc2V9XQ=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Ranki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TQ4MDk1NzB9"/>
  <p:tag name="SLIDO_TYPE" val="SlidoPoll"/>
  <p:tag name="SLIDO_POLL_UUID" val="62a49b3d-c00f-4a23-9eda-23a8e497fba4"/>
  <p:tag name="SLIDO_TIMELINE" val="W3sicG9sbFF1ZXN0aW9uVXVpZCI6ImUyZjNiOTFmLWNhYTUtNGMwOS04M2E1LTExZTEzNTU5MTllOCIsInNob3dSZXN1bHRzIjp0cnVlLCJzaG93Q29ycmVjdEFuc3dlcnMiOmZhbHNlLCJ2b3RpbmdMb2NrZWQiOmZhbHNlfV0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Rankin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TQ4MDEwNDN9"/>
  <p:tag name="SLIDO_TYPE" val="SlidoPoll"/>
  <p:tag name="SLIDO_POLL_UUID" val="c6e62b9d-2688-428b-8d2d-56838972b89a"/>
  <p:tag name="SLIDO_TIMELINE" val="W3sicG9sbFF1ZXN0aW9uVXVpZCI6IjUzMDdiZDA0LWRhMGYtNGU4Mi04NzhiLTc5OWVkM2M3ZDM2MCIsInNob3dSZXN1bHRzIjpmYWxzZSwic2hvd0NvcnJlY3RBbnN3ZXJzIjpmYWxzZSwidm90aW5nTG9ja2VkIjpmYWxzZX0seyJwb2xsUXVlc3Rpb25VdWlkIjoiNTMwN2JkMDQtZGEwZi00ZTgyLTg3OGItNzk5ZWQzYzdkMzYwIiwic2hvd1Jlc3VsdHMiOnRydWUsInNob3dDb3JyZWN0QW5zd2VycyI6ZmFsc2UsInZvdGluZ0xvY2tlZCI6ZmFsc2V9XQ=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Ranki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TQ4MTAwNTF9"/>
  <p:tag name="SLIDO_TYPE" val="SlidoPoll"/>
  <p:tag name="SLIDO_POLL_UUID" val="0ebad663-b0b3-42ff-8e0f-48d8688c0c5b"/>
  <p:tag name="SLIDO_TIMELINE" val="W3sicG9sbFF1ZXN0aW9uVXVpZCI6ImM1NWQ4MDFhLWE3ZjUtNDcxMi05MWE5LWMwODg1ZGM1M2I4ZiIsInNob3dSZXN1bHRzIjp0cnVlLCJzaG93Q29ycmVjdEFuc3dlcnMiOmZhbHNlLCJ2b3RpbmdMb2NrZWQiOmZhbHNlfV0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TQ4MDA4NzJ9"/>
  <p:tag name="SLIDO_TYPE" val="SlidoJoini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Rankin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TQ4MTAyMjh9"/>
  <p:tag name="SLIDO_TYPE" val="SlidoPoll"/>
  <p:tag name="SLIDO_POLL_UUID" val="0eecd4f2-46a7-49ea-9638-ab35b4ddd43c"/>
  <p:tag name="SLIDO_TIMELINE" val="W3sicG9sbFF1ZXN0aW9uVXVpZCI6ImVhOTg4YjI1LWYzY2MtNDlkNS04MDVhLTkyMDViMWIzZDEyMCIsInNob3dSZXN1bHRzIjp0cnVlLCJzaG93Q29ycmVjdEFuc3dlcnMiOmZhbHNlLCJ2b3RpbmdMb2NrZWQiOmZhbHNlfV0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Ranki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Joi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{36222C2D-185A-4A5F-8B15-B45E9E96B53B}tf55661986_win32</Template>
  <TotalTime>213</TotalTime>
  <Words>323</Words>
  <Application>Microsoft Office PowerPoint</Application>
  <PresentationFormat>Widescreen</PresentationFormat>
  <Paragraphs>79</Paragraphs>
  <Slides>19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Aptos</vt:lpstr>
      <vt:lpstr>Arial</vt:lpstr>
      <vt:lpstr>Calibri</vt:lpstr>
      <vt:lpstr>Calibri Light</vt:lpstr>
      <vt:lpstr>Söhne</vt:lpstr>
      <vt:lpstr>Wingdings</vt:lpstr>
      <vt:lpstr>Custom</vt:lpstr>
      <vt:lpstr>think-cell Slide</vt:lpstr>
      <vt:lpstr>PowerPoint Presentation</vt:lpstr>
      <vt:lpstr>Clearing the Air:  Unveiling Insights on Health Through Data Analysis</vt:lpstr>
      <vt:lpstr>THE Process</vt:lpstr>
      <vt:lpstr>PowerPoint Presentation</vt:lpstr>
      <vt:lpstr>LET’s HAVE SOME FUN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Ware, Wendy</dc:creator>
  <cp:lastModifiedBy>Ware, Wendy</cp:lastModifiedBy>
  <cp:revision>11</cp:revision>
  <dcterms:created xsi:type="dcterms:W3CDTF">2024-05-04T04:26:45Z</dcterms:created>
  <dcterms:modified xsi:type="dcterms:W3CDTF">2024-05-04T08:19:58Z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e3f2a5e4-10d8-4dfe-8082-7352c27520cb_Enabled">
    <vt:lpwstr>true</vt:lpwstr>
  </property>
  <property fmtid="{D5CDD505-2E9C-101B-9397-08002B2CF9AE}" pid="5" name="MSIP_Label_e3f2a5e4-10d8-4dfe-8082-7352c27520cb_SetDate">
    <vt:lpwstr>2024-05-04T04:43:08Z</vt:lpwstr>
  </property>
  <property fmtid="{D5CDD505-2E9C-101B-9397-08002B2CF9AE}" pid="6" name="MSIP_Label_e3f2a5e4-10d8-4dfe-8082-7352c27520cb_Method">
    <vt:lpwstr>Standard</vt:lpwstr>
  </property>
  <property fmtid="{D5CDD505-2E9C-101B-9397-08002B2CF9AE}" pid="7" name="MSIP_Label_e3f2a5e4-10d8-4dfe-8082-7352c27520cb_Name">
    <vt:lpwstr>_Official</vt:lpwstr>
  </property>
  <property fmtid="{D5CDD505-2E9C-101B-9397-08002B2CF9AE}" pid="8" name="MSIP_Label_e3f2a5e4-10d8-4dfe-8082-7352c27520cb_SiteId">
    <vt:lpwstr>2864f69d-77c3-4fbe-bbc0-97502052391a</vt:lpwstr>
  </property>
  <property fmtid="{D5CDD505-2E9C-101B-9397-08002B2CF9AE}" pid="9" name="MSIP_Label_e3f2a5e4-10d8-4dfe-8082-7352c27520cb_ActionId">
    <vt:lpwstr>1e7f5e4a-d7ed-4cf4-9d59-065cc32d5f5e</vt:lpwstr>
  </property>
  <property fmtid="{D5CDD505-2E9C-101B-9397-08002B2CF9AE}" pid="10" name="MSIP_Label_e3f2a5e4-10d8-4dfe-8082-7352c27520cb_ContentBits">
    <vt:lpwstr>1</vt:lpwstr>
  </property>
  <property fmtid="{D5CDD505-2E9C-101B-9397-08002B2CF9AE}" pid="11" name="ClassificationContentMarkingHeaderLocations">
    <vt:lpwstr>Custom:10</vt:lpwstr>
  </property>
  <property fmtid="{D5CDD505-2E9C-101B-9397-08002B2CF9AE}" pid="12" name="ClassificationContentMarkingHeaderText">
    <vt:lpwstr>[OFFICIAL]</vt:lpwstr>
  </property>
  <property fmtid="{D5CDD505-2E9C-101B-9397-08002B2CF9AE}" pid="13" name="SlidoAppVersion">
    <vt:lpwstr>1.10.0.5209</vt:lpwstr>
  </property>
</Properties>
</file>