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5" r:id="rId3"/>
    <p:sldId id="288" r:id="rId4"/>
    <p:sldId id="287" r:id="rId5"/>
    <p:sldId id="291" r:id="rId6"/>
    <p:sldId id="286" r:id="rId7"/>
    <p:sldId id="257" r:id="rId8"/>
    <p:sldId id="282" r:id="rId9"/>
    <p:sldId id="283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9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9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4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3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4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34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3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98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471950" y="2345633"/>
            <a:ext cx="6200100" cy="8772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b="1" dirty="0" smtClean="0">
                <a:solidFill>
                  <a:schemeClr val="lt2"/>
                </a:solidFill>
              </a:rPr>
              <a:t>APACHE TOM CAT</a:t>
            </a:r>
            <a:endParaRPr lang="en" sz="4400" b="1" dirty="0">
              <a:solidFill>
                <a:schemeClr val="lt2"/>
              </a:solidFill>
            </a:endParaRPr>
          </a:p>
        </p:txBody>
      </p:sp>
      <p:pic>
        <p:nvPicPr>
          <p:cNvPr id="68" name="Shape 68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380450"/>
            <a:ext cx="20002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Definições </a:t>
            </a:r>
            <a:r>
              <a:rPr lang="en" dirty="0" smtClean="0"/>
              <a:t>SOLID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879319"/>
            <a:ext cx="8323500" cy="298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en" dirty="0"/>
              <a:t>Os princípios do SOLID são diretrizes que trabalham para remover </a:t>
            </a:r>
            <a:r>
              <a:rPr lang="en" i="1" dirty="0"/>
              <a:t>design-smells</a:t>
            </a:r>
            <a:r>
              <a:rPr lang="en" dirty="0"/>
              <a:t> permitindo ao programador refatorar o código-fonte do software até que esteja legível e extensível.</a:t>
            </a:r>
          </a:p>
          <a:p>
            <a:pPr lvl="0" algn="just"/>
            <a:r>
              <a:rPr lang="en" dirty="0"/>
              <a:t>Tendo como objetivo evitar:</a:t>
            </a:r>
          </a:p>
          <a:p>
            <a:pPr marL="514350" lvl="0" indent="-285750" algn="just">
              <a:buFont typeface="Arial" panose="020B0604020202020204" pitchFamily="34" charset="0"/>
              <a:buChar char="•"/>
            </a:pPr>
            <a:r>
              <a:rPr lang="en" dirty="0"/>
              <a:t>Erros - funcionalidades que não se portam como esperado;</a:t>
            </a:r>
          </a:p>
          <a:p>
            <a:pPr marL="514350" lvl="0" indent="-285750" algn="just">
              <a:buFont typeface="Arial" panose="020B0604020202020204" pitchFamily="34" charset="0"/>
              <a:buChar char="•"/>
            </a:pPr>
            <a:r>
              <a:rPr lang="en" dirty="0"/>
              <a:t>Defeitos - manifestação de erros (mensagem para o usuário);</a:t>
            </a:r>
          </a:p>
          <a:p>
            <a:pPr marL="514350" lvl="0" indent="-285750" algn="just">
              <a:buFont typeface="Arial" panose="020B0604020202020204" pitchFamily="34" charset="0"/>
              <a:buChar char="•"/>
            </a:pPr>
            <a:r>
              <a:rPr lang="en" dirty="0"/>
              <a:t>Falhas - manifestação de um ou mais defeitos.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2222925"/>
            <a:ext cx="8222100" cy="24206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Fácil de se manter, ajustar e adaptar a alterações de escopo;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Fácil de entender e testar;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Construído para ter alterações com o menor esforço possível;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Reaproveitamento de código;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Maior tempo possível em produção.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Problemas evitados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2159314"/>
            <a:ext cx="8222100" cy="24524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Código sem estrutura ou padrão;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Fragilidade (evita que o código quebre facilmente);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Dificuldade para isolar funcionalidades;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Dificuldade na criação de testes unitários e na testabilidade;</a:t>
            </a:r>
          </a:p>
          <a:p>
            <a:pPr marL="4127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Duplicação de código (alterações devem ser feitas somente em um local).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26075" y="143960"/>
            <a:ext cx="2808000" cy="15894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 - Simple Responsibility </a:t>
            </a:r>
            <a:r>
              <a:rPr lang="en" dirty="0" smtClean="0"/>
              <a:t>Principle (</a:t>
            </a:r>
            <a:r>
              <a:rPr lang="pt-BR" sz="1800" dirty="0" smtClean="0">
                <a:solidFill>
                  <a:schemeClr val="bg1"/>
                </a:solidFill>
                <a:latin typeface="inherit"/>
              </a:rPr>
              <a:t>Princípio </a:t>
            </a:r>
            <a:r>
              <a:rPr lang="pt-BR" sz="1800" dirty="0">
                <a:solidFill>
                  <a:schemeClr val="bg1"/>
                </a:solidFill>
                <a:latin typeface="inherit"/>
              </a:rPr>
              <a:t>da Responsabilidade </a:t>
            </a:r>
            <a:r>
              <a:rPr lang="pt-BR" sz="1800" dirty="0" smtClean="0">
                <a:solidFill>
                  <a:schemeClr val="bg1"/>
                </a:solidFill>
                <a:latin typeface="inherit"/>
              </a:rPr>
              <a:t>Única</a:t>
            </a:r>
            <a:r>
              <a:rPr lang="pt-BR" dirty="0" smtClean="0">
                <a:solidFill>
                  <a:schemeClr val="bg1"/>
                </a:solidFill>
                <a:latin typeface="inherit"/>
              </a:rPr>
              <a:t>)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26075" y="1855018"/>
            <a:ext cx="28080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"Uma classe deve ter um, e apenas um, motivo para ser modificada." - </a:t>
            </a:r>
            <a:r>
              <a:rPr lang="en" i="1" dirty="0">
                <a:solidFill>
                  <a:srgbClr val="FFFFFF"/>
                </a:solidFill>
              </a:rPr>
              <a:t>Uncle Bob.</a:t>
            </a:r>
          </a:p>
          <a:p>
            <a:pPr lvl="0" algn="just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425450" y="1446392"/>
            <a:ext cx="5580900" cy="2083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Este princípio indica que uma classe deve ter apenas uma responsabilidade e apenas um motivo para ser alterada.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Isto torna nossas classes mais coesas.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Uma arquivo de classe, deve ter apenas uma classe;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Um método deve ter apenas uma responsabilidade;</a:t>
            </a:r>
          </a:p>
          <a:p>
            <a:pPr marL="457200" lvl="0" indent="-330200" algn="just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Um evento deve ter apenas uma responsabilidade.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S - Simple Responsibility </a:t>
            </a:r>
            <a:r>
              <a:rPr lang="en" dirty="0" smtClean="0"/>
              <a:t>Principle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4962150" y="2246387"/>
            <a:ext cx="3962700" cy="127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Violação: </a:t>
            </a:r>
          </a:p>
          <a:p>
            <a:pPr marL="457200" lvl="0" indent="-330200" algn="just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1600" dirty="0"/>
              <a:t>A classe</a:t>
            </a:r>
            <a:r>
              <a:rPr lang="en" sz="1600" dirty="0">
                <a:solidFill>
                  <a:schemeClr val="lt2"/>
                </a:solidFill>
              </a:rPr>
              <a:t> está assumindo muitas responsabilidades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3" y="2354562"/>
            <a:ext cx="4638949" cy="1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 - Simple Responsibility Principle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4928651" y="1814598"/>
            <a:ext cx="3555000" cy="21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Solução: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As classes agora possuem apenas um motivo para serem alteradas, assumindo uma única responsabilidade.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76" y="1807076"/>
            <a:ext cx="4486550" cy="214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26075" y="143113"/>
            <a:ext cx="2808000" cy="12086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O - Open Closed </a:t>
            </a:r>
            <a:r>
              <a:rPr lang="en" dirty="0" smtClean="0"/>
              <a:t>Principle (</a:t>
            </a:r>
            <a:r>
              <a:rPr lang="pt-BR" sz="1800" dirty="0">
                <a:solidFill>
                  <a:schemeClr val="bg1"/>
                </a:solidFill>
                <a:latin typeface="inherit"/>
              </a:rPr>
              <a:t>Princípio </a:t>
            </a:r>
            <a:r>
              <a:rPr lang="pt-BR" sz="1800" dirty="0" smtClean="0">
                <a:solidFill>
                  <a:schemeClr val="bg1"/>
                </a:solidFill>
                <a:latin typeface="inherit"/>
              </a:rPr>
              <a:t>Aberto-Fechado</a:t>
            </a:r>
            <a:r>
              <a:rPr lang="pt-BR" dirty="0" smtClean="0">
                <a:solidFill>
                  <a:schemeClr val="bg1"/>
                </a:solidFill>
                <a:latin typeface="inherit"/>
              </a:rPr>
              <a:t>)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26075" y="1767012"/>
            <a:ext cx="28080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"Você deve ser capaz de estender um comportamento de uma classe, sem modificá-la" - </a:t>
            </a:r>
            <a:r>
              <a:rPr lang="en" i="1" dirty="0">
                <a:solidFill>
                  <a:srgbClr val="FFFFFF"/>
                </a:solidFill>
              </a:rPr>
              <a:t>Uncle Bob.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356392" y="747416"/>
            <a:ext cx="5580900" cy="36417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Entidades de software devem ser abertas para extensão, mas fechadas para modificação.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houver a necessidade de estender o comportamento de uma função (código), deve ser criado um novo ao invés de alterar o existente.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Open Closed Principle incentiva o uso da abstração e polimorfismo a fim de termos um software mais flexível e fácil de manter.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 - Open Closed </a:t>
            </a:r>
            <a:r>
              <a:rPr lang="en" dirty="0" smtClean="0"/>
              <a:t>Principle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5530963" y="2023721"/>
            <a:ext cx="3473400" cy="1613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Violação: 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 dirty="0"/>
              <a:t>Caso seja adicionado um novo tipo de conta, o código que já está em funcionamento deverá ser alterado.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0" y="2050151"/>
            <a:ext cx="5210792" cy="15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- Open Closed Principle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825475" y="964895"/>
            <a:ext cx="4182900" cy="3927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Solução: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Tornar a classe DebitoConta abstrata e criar um método abstrato debitar;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Criar classes filhas com os tipos de conta já existentes e herdar DebitoConta implementando o método com suas particularidades;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Adicionar uma nova classe filha com o novo tipo de conta, DebitoContaSalario nos mesmos moldes dos anteriores;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Eliminamos, com polimorfismo, as checagens de tipo de conta;</a:t>
            </a:r>
          </a:p>
        </p:txBody>
      </p:sp>
      <p:pic>
        <p:nvPicPr>
          <p:cNvPr id="148" name="Shape 148" descr="OCP - corre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25" y="934413"/>
            <a:ext cx="4617550" cy="398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26075" y="159016"/>
            <a:ext cx="2808000" cy="15505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L - Liskov Substitution </a:t>
            </a:r>
            <a:r>
              <a:rPr lang="en" dirty="0" smtClean="0"/>
              <a:t>Principle(</a:t>
            </a:r>
            <a:r>
              <a:rPr lang="pt-BR" sz="1800" dirty="0">
                <a:solidFill>
                  <a:schemeClr val="bg1"/>
                </a:solidFill>
                <a:latin typeface="inherit"/>
              </a:rPr>
              <a:t>Princípio da Substituição de </a:t>
            </a:r>
            <a:r>
              <a:rPr lang="pt-BR" sz="1800" dirty="0" err="1" smtClean="0">
                <a:solidFill>
                  <a:schemeClr val="bg1"/>
                </a:solidFill>
                <a:latin typeface="inherit"/>
              </a:rPr>
              <a:t>Liskov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154" name="Shape 154"/>
          <p:cNvSpPr txBox="1"/>
          <p:nvPr/>
        </p:nvSpPr>
        <p:spPr>
          <a:xfrm>
            <a:off x="3434157" y="1445342"/>
            <a:ext cx="5580900" cy="222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Uma classe base deve poder ser substituída pela sua classe derivada;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classes derivadas devem ser substituíveis por sua classe base.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princípio nos alerta para a utilização da herança de maneira leviana, para evitar acoplamentos desnecessários.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26075" y="1922848"/>
            <a:ext cx="28080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Se nada como um pato, voa como um pato, porém precisa de baterias, provavelmente você possui um problema de abstração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Apache Tom Cat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435911"/>
            <a:ext cx="8222100" cy="20327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just"/>
            <a:r>
              <a:rPr lang="pt-BR" dirty="0" smtClean="0"/>
              <a:t>O software </a:t>
            </a:r>
            <a:r>
              <a:rPr lang="pt-BR" dirty="0" err="1" smtClean="0"/>
              <a:t>Tomcat</a:t>
            </a:r>
            <a:r>
              <a:rPr lang="pt-BR" dirty="0" smtClean="0"/>
              <a:t>, desenvolvido pela </a:t>
            </a:r>
            <a:r>
              <a:rPr lang="pt-BR" dirty="0"/>
              <a:t>Fundação Apache, permite a execução de aplicações para web. </a:t>
            </a:r>
            <a:endParaRPr lang="pt-BR" dirty="0" smtClean="0"/>
          </a:p>
          <a:p>
            <a:pPr marL="228600" lvl="0" algn="just"/>
            <a:r>
              <a:rPr lang="pt-BR" dirty="0" smtClean="0"/>
              <a:t>Sua </a:t>
            </a:r>
            <a:r>
              <a:rPr lang="pt-BR" dirty="0"/>
              <a:t>principal </a:t>
            </a:r>
            <a:r>
              <a:rPr lang="pt-BR" dirty="0" smtClean="0"/>
              <a:t>característica/técnica </a:t>
            </a:r>
            <a:r>
              <a:rPr lang="pt-BR" dirty="0"/>
              <a:t>é estar centrada na linguagem de programação Java, mais especificamente nas tecnologias de </a:t>
            </a:r>
            <a:r>
              <a:rPr lang="pt-BR" dirty="0" err="1"/>
              <a:t>Servlets</a:t>
            </a:r>
            <a:r>
              <a:rPr lang="pt-BR" dirty="0"/>
              <a:t> e de Java Server </a:t>
            </a:r>
            <a:r>
              <a:rPr lang="pt-BR" dirty="0" err="1"/>
              <a:t>Pages</a:t>
            </a:r>
            <a:r>
              <a:rPr lang="pt-BR" dirty="0"/>
              <a:t> (JSP).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953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 - Liskov Substitution Principle</a:t>
            </a:r>
          </a:p>
        </p:txBody>
      </p:sp>
      <p:sp>
        <p:nvSpPr>
          <p:cNvPr id="6" name="Shape 161"/>
          <p:cNvSpPr txBox="1">
            <a:spLocks/>
          </p:cNvSpPr>
          <p:nvPr/>
        </p:nvSpPr>
        <p:spPr>
          <a:xfrm>
            <a:off x="4873500" y="2047450"/>
            <a:ext cx="4192500" cy="28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" sz="1500" smtClean="0"/>
              <a:t>Violação: </a:t>
            </a:r>
          </a:p>
          <a:p>
            <a:pPr marL="457200" indent="-323850" algn="just">
              <a:spcAft>
                <a:spcPts val="0"/>
              </a:spcAft>
              <a:buFont typeface="Roboto"/>
              <a:buChar char="-"/>
            </a:pPr>
            <a:r>
              <a:rPr lang="en" sz="1500" smtClean="0"/>
              <a:t>A classe filha TopNCustomers sobrescreve o método addCustomer, mas se no método main substituirmos a classe base por uma instância dessa filha, teríamos um problema no contador.</a:t>
            </a:r>
          </a:p>
          <a:p>
            <a:pPr marL="457200" indent="-323850" algn="just">
              <a:spcAft>
                <a:spcPts val="0"/>
              </a:spcAft>
              <a:buFont typeface="Roboto"/>
              <a:buChar char="-"/>
            </a:pPr>
            <a:r>
              <a:rPr lang="en" sz="1500" smtClean="0"/>
              <a:t>Na execução do loop o método tentaria criar 10 clientes, porém a TopNCustomer limitaria para 5, ocasionando uma exceção.</a:t>
            </a:r>
            <a:endParaRPr lang="en" sz="1500"/>
          </a:p>
        </p:txBody>
      </p:sp>
      <p:pic>
        <p:nvPicPr>
          <p:cNvPr id="7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450" y="771460"/>
            <a:ext cx="4192499" cy="127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771450"/>
            <a:ext cx="4638424" cy="39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 - Liskov Substitution Principle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4294967295"/>
          </p:nvPr>
        </p:nvSpPr>
        <p:spPr>
          <a:xfrm>
            <a:off x="4619200" y="2225925"/>
            <a:ext cx="4305600" cy="27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Solução: 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As classes SpecialCustomers e TopNCustomers herdam a nova classe abstrata e fazem a implementação para addCustomer e count.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Na classe main podemos substituir a instância CustomerCollection por SpecialCustomers e TopNCustomers sem que haja divergência no comportamento da classe base.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25" y="771449"/>
            <a:ext cx="4152900" cy="145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255410" cy="42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26075" y="182871"/>
            <a:ext cx="2808000" cy="15664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I - Interface Segregation </a:t>
            </a:r>
            <a:r>
              <a:rPr lang="en" dirty="0" smtClean="0"/>
              <a:t>Principle(</a:t>
            </a:r>
            <a:r>
              <a:rPr lang="pt-BR" sz="1800" dirty="0">
                <a:solidFill>
                  <a:schemeClr val="bg1"/>
                </a:solidFill>
                <a:latin typeface="inherit"/>
              </a:rPr>
              <a:t>Princípio da Segregação da </a:t>
            </a:r>
            <a:r>
              <a:rPr lang="pt-BR" sz="1800" dirty="0" smtClean="0">
                <a:solidFill>
                  <a:schemeClr val="bg1"/>
                </a:solidFill>
                <a:latin typeface="inherit"/>
              </a:rPr>
              <a:t>Interface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177" name="Shape 177"/>
          <p:cNvSpPr txBox="1"/>
          <p:nvPr/>
        </p:nvSpPr>
        <p:spPr>
          <a:xfrm>
            <a:off x="3394400" y="685800"/>
            <a:ext cx="5580900" cy="3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Várias interfaces específicas são melhores que uma interface genérica.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Os módulos devem ser enxutos, ou seja, devem ter poucos comportamentos.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Interfaces que tem muitos comportamentos geralmente acabam se espalhando por todo o sistema, dificultando a manutenção.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26075" y="1918630"/>
            <a:ext cx="28080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/>
              <a:t>Classes não devem ser forçadas a depender de métodos que não usam.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 - Interface Segregation </a:t>
            </a:r>
            <a:r>
              <a:rPr lang="en" dirty="0" smtClean="0"/>
              <a:t>Principle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4707459" y="2086408"/>
            <a:ext cx="4087200" cy="15897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Violação: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A classe CashPayOrder está sendo obrigada a implementar métodos que não vai utilizar.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08719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- Interface Segregation Principle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4951425" y="905200"/>
            <a:ext cx="4087200" cy="39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Solução:</a:t>
            </a: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 dirty="0"/>
              <a:t>Deve-se criar interfaces específicas para cada processo ao invés de uma interface genérica com muitos métodos desnecessários para as classes que farão a implementação da mesma.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 dirty="0"/>
              <a:t>Assim, quebramos o acoplamento entre as classes, deixando a implementação mais limpa e coesa.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646623" cy="409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26175" y="135162"/>
            <a:ext cx="2808000" cy="183676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D - Dependency Inversion </a:t>
            </a:r>
            <a:r>
              <a:rPr lang="en" dirty="0" smtClean="0"/>
              <a:t>Principle(</a:t>
            </a:r>
            <a:r>
              <a:rPr lang="pt-BR" sz="1800" dirty="0">
                <a:solidFill>
                  <a:schemeClr val="bg1"/>
                </a:solidFill>
                <a:latin typeface="inherit"/>
              </a:rPr>
              <a:t>Princípio da inversão da </a:t>
            </a:r>
            <a:r>
              <a:rPr lang="pt-BR" sz="1800" dirty="0" smtClean="0">
                <a:solidFill>
                  <a:schemeClr val="bg1"/>
                </a:solidFill>
                <a:latin typeface="inherit"/>
              </a:rPr>
              <a:t>dependência</a:t>
            </a:r>
            <a:r>
              <a:rPr lang="en" dirty="0" smtClean="0"/>
              <a:t>) </a:t>
            </a:r>
            <a:endParaRPr lang="en" dirty="0"/>
          </a:p>
        </p:txBody>
      </p:sp>
      <p:sp>
        <p:nvSpPr>
          <p:cNvPr id="198" name="Shape 198"/>
          <p:cNvSpPr txBox="1"/>
          <p:nvPr/>
        </p:nvSpPr>
        <p:spPr>
          <a:xfrm>
            <a:off x="3394400" y="588900"/>
            <a:ext cx="5580900" cy="39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Módulos de alto nível não devem depender de módulos de baixo nível. Ambos devem depender de abstrações;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Abstrações não devem depender de detalhes para que não o código não fique engessado e procedural.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 a inversão de dependência ficamos livres para trocar a implementação do método e até mesmo a classe que a faz.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95425" y="2037902"/>
            <a:ext cx="2869500" cy="126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/>
              <a:t>Devemos sempre depender de abstrações , porque elas sofrem menos alterações, facilitam a mudança de comportamento e as futuras evoluções do código.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 - Dependency Inversion </a:t>
            </a:r>
            <a:r>
              <a:rPr lang="en" dirty="0" smtClean="0"/>
              <a:t>Principle</a:t>
            </a:r>
            <a:endParaRPr lang="en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4294967295"/>
          </p:nvPr>
        </p:nvSpPr>
        <p:spPr>
          <a:xfrm>
            <a:off x="4998201" y="1080845"/>
            <a:ext cx="4087200" cy="35588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Violação: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Vamos pensar que a partir de hoje usaremos notificações baseadas em SMS ao invés de e-mail.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Para isso não basta criar uma classe SMSNotifier. Seria necessário alterar a classe UserManager, pois ela usa EmailNotifier.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Isso acontece devido ao alto nível de dependência entre as classes.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700"/>
            <a:ext cx="4845801" cy="38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 - Dependency Inversion </a:t>
            </a:r>
            <a:r>
              <a:rPr lang="en" dirty="0" smtClean="0"/>
              <a:t>Principle</a:t>
            </a:r>
            <a:endParaRPr lang="en" dirty="0"/>
          </a:p>
        </p:txBody>
      </p:sp>
      <p:sp>
        <p:nvSpPr>
          <p:cNvPr id="212" name="Shape 212"/>
          <p:cNvSpPr txBox="1">
            <a:spLocks noGrp="1"/>
          </p:cNvSpPr>
          <p:nvPr>
            <p:ph type="body" idx="4294967295"/>
          </p:nvPr>
        </p:nvSpPr>
        <p:spPr>
          <a:xfrm>
            <a:off x="4799025" y="917700"/>
            <a:ext cx="4281300" cy="39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Solução: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Cria-se uma interface com o método de notificação.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Tanto EmailNotifier quanto SMSNotifier implementam essa interface INotifier.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A classe UserManager instancia não mais a classe concretra e sim a interface, desacoplando assim o tipo de notificação que será usada.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dirty="0"/>
              <a:t>Deste modo, ficamos livres para trocar a implementação ou até mesmo a classe que implementa a interface sem que seja necessário ajustar o cliente.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700"/>
            <a:ext cx="4646625" cy="3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Referências Bibliográficas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60950" y="1756200"/>
            <a:ext cx="82221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BOULIC, R., RENAULT, O. 3D Hierarchies for Animation, In: New Trends Animation and Visualization, Edited by Nadia Magnenat-Thalmann and Daniel Thalmann, John Wiley &amp; Sons ltd., 1991, England.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DYER, S., MARTIN, J., ZULAUF, J. Motion Capture White Paper, 1995. Disponível em: &lt;http://reality.sgi.com/employees/jam_sb/mocap/MoCapWP_v2.0.html&gt; . Acessado em: 08 de junho de 2017.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HOLTON, M.; ALEXANDER, S. Soft Cellular Modeling: A Technique for the Simulation of Non-rigid Materials, Computer Graphics: Developments in Virtual Environments, R. A. Earnshaw and J. A. Vince, England, Academic Press Ltd., p. 449-460, 1995.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KNUTH, D. E. The TeXbook, 15</a:t>
            </a:r>
            <a:r>
              <a:rPr lang="en" sz="1200" baseline="30000" dirty="0"/>
              <a:t>th</a:t>
            </a:r>
            <a:r>
              <a:rPr lang="en" sz="1200" dirty="0"/>
              <a:t> edition, 1984. 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LIMA, A. A. Um guia sobre Design Patterns para iniciantes. Disponível em &lt;https://andrealveslima.wordpress.com/2010/07/20/um-guia-sobre-design-patterns-para-iniciantes-traducao/&gt;. Acessado em: 11 de junho de 2017. 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</a:rPr>
              <a:t>SANTOS, Rafael. Introdução à programação orientada a objetos usando java 2a edição. Elsevier Brasil, 2013.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SMITH, A.; JONES, B.. On the complexity of computing. In </a:t>
            </a:r>
            <a:r>
              <a:rPr lang="en" sz="1200" i="1" dirty="0"/>
              <a:t>Advances in Computer Science</a:t>
            </a:r>
            <a:r>
              <a:rPr lang="en" sz="1200" dirty="0"/>
              <a:t>, pages 555–566. Publishing Press, 1999.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811425" y="1910150"/>
            <a:ext cx="4045200" cy="86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Obrigado !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244175" y="1880182"/>
            <a:ext cx="4045200" cy="2021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Apresentado por</a:t>
            </a:r>
            <a:r>
              <a:rPr lang="en" dirty="0" smtClean="0"/>
              <a:t>: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Daniel F. A. Oliveira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Maísa C. Rissi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Wheslley N. Silva</a:t>
            </a:r>
          </a:p>
        </p:txBody>
      </p:sp>
      <p:pic>
        <p:nvPicPr>
          <p:cNvPr id="226" name="Shape 226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75"/>
            <a:ext cx="20002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Apache Tom Cat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451813"/>
            <a:ext cx="8222100" cy="19929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just"/>
            <a:r>
              <a:rPr lang="pt-BR" dirty="0"/>
              <a:t>O </a:t>
            </a:r>
            <a:r>
              <a:rPr lang="pt-BR" dirty="0" err="1"/>
              <a:t>Tomcat</a:t>
            </a:r>
            <a:r>
              <a:rPr lang="pt-BR" dirty="0"/>
              <a:t> está escrito em Java e, por isso, necessita que a versão Java 2 Standard </a:t>
            </a:r>
            <a:r>
              <a:rPr lang="pt-BR" dirty="0" err="1"/>
              <a:t>Edition</a:t>
            </a:r>
            <a:r>
              <a:rPr lang="pt-BR" dirty="0"/>
              <a:t> (J2SE) esteja instalada no mesmo computador onde ele será executado. </a:t>
            </a:r>
            <a:endParaRPr lang="pt-BR" dirty="0" smtClean="0"/>
          </a:p>
          <a:p>
            <a:pPr marL="228600" lvl="0" algn="just"/>
            <a:r>
              <a:rPr lang="pt-BR" dirty="0" smtClean="0"/>
              <a:t>No </a:t>
            </a:r>
            <a:r>
              <a:rPr lang="pt-BR" dirty="0"/>
              <a:t>entanto, não basta ter a versão </a:t>
            </a:r>
            <a:r>
              <a:rPr lang="pt-BR" dirty="0" err="1"/>
              <a:t>runtime</a:t>
            </a:r>
            <a:r>
              <a:rPr lang="pt-BR" dirty="0"/>
              <a:t> de Java instalada, pois o </a:t>
            </a:r>
            <a:r>
              <a:rPr lang="pt-BR" dirty="0" err="1"/>
              <a:t>Tomcat</a:t>
            </a:r>
            <a:r>
              <a:rPr lang="pt-BR" dirty="0"/>
              <a:t> necessita compilar (e não apenas executar) programas escritos em Java.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05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Instalação Apache Tom Cat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062198"/>
            <a:ext cx="8222100" cy="2724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just"/>
            <a:r>
              <a:rPr lang="pt-BR" sz="1600" dirty="0" smtClean="0"/>
              <a:t>Para a configuração do Servidor de Aplicações Apache Tom </a:t>
            </a:r>
            <a:r>
              <a:rPr lang="pt-BR" sz="1600" dirty="0" err="1" smtClean="0"/>
              <a:t>Cat</a:t>
            </a:r>
            <a:r>
              <a:rPr lang="pt-BR" sz="1600" dirty="0" smtClean="0"/>
              <a:t>, será necessário a instalação e configuração do Java JDK e Java JRE</a:t>
            </a:r>
          </a:p>
          <a:p>
            <a:pPr marL="228600" lvl="0" algn="just"/>
            <a:r>
              <a:rPr lang="pt-BR" sz="1600" dirty="0" smtClean="0"/>
              <a:t>JDK</a:t>
            </a:r>
          </a:p>
          <a:p>
            <a:pPr marL="228600" lvl="0" algn="just"/>
            <a:r>
              <a:rPr lang="pt-BR" sz="1400" dirty="0" smtClean="0"/>
              <a:t>http</a:t>
            </a:r>
            <a:r>
              <a:rPr lang="pt-BR" sz="1400" dirty="0"/>
              <a:t>://www.oracle.com/technetwork/pt/java/javase/downloads/index.html</a:t>
            </a:r>
            <a:endParaRPr lang="pt-BR" sz="1400" dirty="0" smtClean="0"/>
          </a:p>
          <a:p>
            <a:pPr marL="228600" lvl="0" algn="just"/>
            <a:r>
              <a:rPr lang="pt-BR" sz="1600" dirty="0" smtClean="0"/>
              <a:t>JRE</a:t>
            </a:r>
          </a:p>
          <a:p>
            <a:pPr marL="228600" lvl="0" algn="just"/>
            <a:r>
              <a:rPr lang="pt-BR" sz="1400" dirty="0" smtClean="0"/>
              <a:t>http</a:t>
            </a:r>
            <a:r>
              <a:rPr lang="pt-BR" sz="1400" dirty="0"/>
              <a:t>://www.oracle.com/technetwork/pt/java/javase/downloads/jre8-downloads-2133155.html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39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JDK e JRE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062198"/>
            <a:ext cx="8222100" cy="1126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just"/>
            <a:r>
              <a:rPr lang="pt-BR" dirty="0" smtClean="0"/>
              <a:t>Java </a:t>
            </a:r>
            <a:r>
              <a:rPr lang="pt-BR" dirty="0" err="1"/>
              <a:t>Development</a:t>
            </a:r>
            <a:r>
              <a:rPr lang="pt-BR" dirty="0"/>
              <a:t> Kit (JDK) significa Kit de Desenvolvimento Java, e é um conjunto de utilitários que permitem criar sistemas de software para a plataforma Java. É composto por compilador e bibliotecas.</a:t>
            </a:r>
            <a:endParaRPr lang="en" dirty="0"/>
          </a:p>
        </p:txBody>
      </p:sp>
      <p:sp>
        <p:nvSpPr>
          <p:cNvPr id="4" name="Shape 74"/>
          <p:cNvSpPr txBox="1">
            <a:spLocks/>
          </p:cNvSpPr>
          <p:nvPr/>
        </p:nvSpPr>
        <p:spPr>
          <a:xfrm>
            <a:off x="471900" y="3598125"/>
            <a:ext cx="8222100" cy="1126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algn="just"/>
            <a:r>
              <a:rPr lang="pt-BR" dirty="0"/>
              <a:t>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significa Ambiente de Tempo de Execução Java, e é utilizado para executar as aplicações da plataforma Java. É composto por bibliotecas e pela Máquina virtual Java.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95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Configuração Apache Tom Cat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586985"/>
            <a:ext cx="8222100" cy="1523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pt-BR" dirty="0"/>
              <a:t>O encapsulamento é uma das principais técnicas que define a programação orientada a objetos. Se trata de um dos elementos que adicionam segurança à aplicação em uma programação orientada a objetos pelo fato de esconder </a:t>
            </a:r>
            <a:r>
              <a:rPr lang="pt-BR" dirty="0" smtClean="0"/>
              <a:t>a complexidade, </a:t>
            </a:r>
            <a:r>
              <a:rPr lang="pt-BR" dirty="0"/>
              <a:t>criando uma espécie de caixa preta.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31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SOLID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404104"/>
            <a:ext cx="8222100" cy="1738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pt-BR" dirty="0"/>
              <a:t>SOLID é um acrônimo dos cinco primeiros princípios da programação orientada a objetos e design de código identificados por Robert C. Martin (ou </a:t>
            </a:r>
            <a:r>
              <a:rPr lang="pt-BR" dirty="0" err="1"/>
              <a:t>Uncle</a:t>
            </a:r>
            <a:r>
              <a:rPr lang="pt-BR" dirty="0"/>
              <a:t> Bob) por volta do ano 2000. O acrônimo SOLID foi introduzido por Michael </a:t>
            </a:r>
            <a:r>
              <a:rPr lang="pt-BR" dirty="0" err="1"/>
              <a:t>Feathers</a:t>
            </a:r>
            <a:r>
              <a:rPr lang="pt-BR" dirty="0"/>
              <a:t>, após observar que os cinco princípios poderiam se encaixar nesta palavra.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Definições SOLID</a:t>
            </a:r>
            <a:endParaRPr lang="en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8044"/>
              </p:ext>
            </p:extLst>
          </p:nvPr>
        </p:nvGraphicFramePr>
        <p:xfrm>
          <a:off x="471900" y="2230447"/>
          <a:ext cx="8222100" cy="75438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117741071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239554826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93915977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3144800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S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pt-BR" b="1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SRP</a:t>
                      </a:r>
                      <a:endParaRPr lang="pt-BR" b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u="none" strike="noStrike" dirty="0" smtClean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Princípio </a:t>
                      </a:r>
                      <a:r>
                        <a:rPr lang="pt-BR" b="0" u="none" strike="noStrike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da Responsabilidade Única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Uma classe deve ter um, e somente um, motivo para mudar.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67218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9615"/>
              </p:ext>
            </p:extLst>
          </p:nvPr>
        </p:nvGraphicFramePr>
        <p:xfrm>
          <a:off x="471900" y="3022710"/>
          <a:ext cx="8222100" cy="118110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2461346518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4282278880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4075881815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520858637"/>
                    </a:ext>
                  </a:extLst>
                </a:gridCol>
              </a:tblGrid>
              <a:tr h="1027481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OCP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u="none" strike="noStrike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Princípio Aberto-Fechado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Você deve ser capaz de estender um comportamento de uma classe, sem modificá-lo.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057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13486"/>
              </p:ext>
            </p:extLst>
          </p:nvPr>
        </p:nvGraphicFramePr>
        <p:xfrm>
          <a:off x="471900" y="1825149"/>
          <a:ext cx="8222100" cy="32766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2470432220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743743169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786478713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1198689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Letra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Sigla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Nome</a:t>
                      </a:r>
                      <a:endParaRPr lang="pt-BR" b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Definição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982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63113"/>
              </p:ext>
            </p:extLst>
          </p:nvPr>
        </p:nvGraphicFramePr>
        <p:xfrm>
          <a:off x="471900" y="4241693"/>
          <a:ext cx="8222100" cy="75438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248269005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702449611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566668625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4183849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L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pt-BR" b="1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LSP</a:t>
                      </a:r>
                      <a:endParaRPr lang="pt-BR" b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Princípio da Substituição de </a:t>
                      </a:r>
                      <a:r>
                        <a:rPr lang="pt-BR" b="0" dirty="0" err="1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Liskov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As classes derivadas devem ser substituíveis por suas classes base.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Definições SOLID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4528"/>
              </p:ext>
            </p:extLst>
          </p:nvPr>
        </p:nvGraphicFramePr>
        <p:xfrm>
          <a:off x="471900" y="2295427"/>
          <a:ext cx="8222100" cy="96774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2701251026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82273412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506722056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146021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I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ISP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Princípio da Segregação da Interface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Muitas interfaces específicas são melhores do que uma interface única.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2458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1863"/>
              </p:ext>
            </p:extLst>
          </p:nvPr>
        </p:nvGraphicFramePr>
        <p:xfrm>
          <a:off x="471900" y="1825149"/>
          <a:ext cx="8222100" cy="327660"/>
        </p:xfrm>
        <a:graphic>
          <a:graphicData uri="http://schemas.openxmlformats.org/drawingml/2006/table">
            <a:tbl>
              <a:tblPr/>
              <a:tblGrid>
                <a:gridCol w="2055525">
                  <a:extLst>
                    <a:ext uri="{9D8B030D-6E8A-4147-A177-3AD203B41FA5}">
                      <a16:colId xmlns:a16="http://schemas.microsoft.com/office/drawing/2014/main" val="2470432220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743743169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786478713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1198689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Letra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Sigla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Nome</a:t>
                      </a:r>
                      <a:endParaRPr lang="pt-BR" b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Definição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982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42559"/>
              </p:ext>
            </p:extLst>
          </p:nvPr>
        </p:nvGraphicFramePr>
        <p:xfrm>
          <a:off x="471900" y="3405785"/>
          <a:ext cx="8290436" cy="754380"/>
        </p:xfrm>
        <a:graphic>
          <a:graphicData uri="http://schemas.openxmlformats.org/drawingml/2006/table">
            <a:tbl>
              <a:tblPr/>
              <a:tblGrid>
                <a:gridCol w="2072609">
                  <a:extLst>
                    <a:ext uri="{9D8B030D-6E8A-4147-A177-3AD203B41FA5}">
                      <a16:colId xmlns:a16="http://schemas.microsoft.com/office/drawing/2014/main" val="2910092681"/>
                    </a:ext>
                  </a:extLst>
                </a:gridCol>
                <a:gridCol w="2072609">
                  <a:extLst>
                    <a:ext uri="{9D8B030D-6E8A-4147-A177-3AD203B41FA5}">
                      <a16:colId xmlns:a16="http://schemas.microsoft.com/office/drawing/2014/main" val="788748822"/>
                    </a:ext>
                  </a:extLst>
                </a:gridCol>
                <a:gridCol w="2072609">
                  <a:extLst>
                    <a:ext uri="{9D8B030D-6E8A-4147-A177-3AD203B41FA5}">
                      <a16:colId xmlns:a16="http://schemas.microsoft.com/office/drawing/2014/main" val="642325330"/>
                    </a:ext>
                  </a:extLst>
                </a:gridCol>
                <a:gridCol w="2072609">
                  <a:extLst>
                    <a:ext uri="{9D8B030D-6E8A-4147-A177-3AD203B41FA5}">
                      <a16:colId xmlns:a16="http://schemas.microsoft.com/office/drawing/2014/main" val="3357279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pt-BR" b="1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DIP</a:t>
                      </a:r>
                      <a:endParaRPr lang="pt-BR" b="0" dirty="0">
                        <a:solidFill>
                          <a:schemeClr val="bg2"/>
                        </a:solidFill>
                        <a:effectLst/>
                        <a:latin typeface="inherit"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Princípio da inversão da dependência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solidFill>
                            <a:schemeClr val="bg2"/>
                          </a:solidFill>
                          <a:effectLst/>
                          <a:latin typeface="inherit"/>
                        </a:rPr>
                        <a:t>Dependa de uma abstração e não de uma implementação.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1570</Words>
  <Application>Microsoft Office PowerPoint</Application>
  <PresentationFormat>Apresentação na tela (16:9)</PresentationFormat>
  <Paragraphs>160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Roboto</vt:lpstr>
      <vt:lpstr>inherit</vt:lpstr>
      <vt:lpstr>Arial</vt:lpstr>
      <vt:lpstr>material</vt:lpstr>
      <vt:lpstr>APACHE TOM CAT</vt:lpstr>
      <vt:lpstr>Apache Tom Cat</vt:lpstr>
      <vt:lpstr>Apache Tom Cat</vt:lpstr>
      <vt:lpstr>Instalação Apache Tom Cat</vt:lpstr>
      <vt:lpstr>JDK e JRE</vt:lpstr>
      <vt:lpstr>Configuração Apache Tom Cat</vt:lpstr>
      <vt:lpstr>SOLID</vt:lpstr>
      <vt:lpstr>Definições SOLID</vt:lpstr>
      <vt:lpstr>Definições SOLID</vt:lpstr>
      <vt:lpstr>Definições SOLID</vt:lpstr>
      <vt:lpstr>Benefícios</vt:lpstr>
      <vt:lpstr>Problemas evitados</vt:lpstr>
      <vt:lpstr>S - Simple Responsibility Principle (Princípio da Responsabilidade Única)</vt:lpstr>
      <vt:lpstr>S - Simple Responsibility Principle</vt:lpstr>
      <vt:lpstr>S - Simple Responsibility Principle</vt:lpstr>
      <vt:lpstr>O - Open Closed Principle (Princípio Aberto-Fechado)</vt:lpstr>
      <vt:lpstr>O - Open Closed Principle</vt:lpstr>
      <vt:lpstr>O - Open Closed Principle</vt:lpstr>
      <vt:lpstr>L - Liskov Substitution Principle(Princípio da Substituição de Liskov)</vt:lpstr>
      <vt:lpstr>L - Liskov Substitution Principle</vt:lpstr>
      <vt:lpstr>L - Liskov Substitution Principle</vt:lpstr>
      <vt:lpstr>I - Interface Segregation Principle(Princípio da Segregação da Interface)</vt:lpstr>
      <vt:lpstr>I - Interface Segregation Principle</vt:lpstr>
      <vt:lpstr>I - Interface Segregation Principle</vt:lpstr>
      <vt:lpstr>D - Dependency Inversion Principle(Princípio da inversão da dependência) </vt:lpstr>
      <vt:lpstr>D - Dependency Inversion Principle</vt:lpstr>
      <vt:lpstr>D - Dependency Inversion Principle</vt:lpstr>
      <vt:lpstr>Referências Bibliográficas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princípios SOLID</dc:title>
  <dc:creator>Wheslley Ny</dc:creator>
  <cp:lastModifiedBy>Wheslley Ny</cp:lastModifiedBy>
  <cp:revision>16</cp:revision>
  <dcterms:modified xsi:type="dcterms:W3CDTF">2017-06-13T10:53:05Z</dcterms:modified>
</cp:coreProperties>
</file>