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2021-12-22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941A6BD4-4697-4971-9134-BE92FEF2600E}"/>
              </a:ext>
            </a:extLst>
          </p:cNvPr>
          <p:cNvGrpSpPr/>
          <p:nvPr/>
        </p:nvGrpSpPr>
        <p:grpSpPr>
          <a:xfrm>
            <a:off x="2968646" y="1591491"/>
            <a:ext cx="3301669" cy="2506797"/>
            <a:chOff x="2968646" y="1591491"/>
            <a:chExt cx="3301669" cy="250679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F5E36BA-112C-4774-AC10-048AB2314A45}"/>
                </a:ext>
              </a:extLst>
            </p:cNvPr>
            <p:cNvGrpSpPr/>
            <p:nvPr/>
          </p:nvGrpSpPr>
          <p:grpSpPr>
            <a:xfrm>
              <a:off x="3833913" y="2269930"/>
              <a:ext cx="1102955" cy="768782"/>
              <a:chOff x="7581350" y="3715581"/>
              <a:chExt cx="1102955" cy="768782"/>
            </a:xfrm>
          </p:grpSpPr>
          <p:pic>
            <p:nvPicPr>
              <p:cNvPr id="74" name="图片 73" descr="人工智能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45281" y="3715581"/>
                <a:ext cx="612000" cy="612000"/>
              </a:xfrm>
              <a:prstGeom prst="rect">
                <a:avLst/>
              </a:prstGeom>
            </p:spPr>
          </p:pic>
          <p:sp>
            <p:nvSpPr>
              <p:cNvPr id="134" name="文本框 133"/>
              <p:cNvSpPr txBox="1"/>
              <p:nvPr/>
            </p:nvSpPr>
            <p:spPr>
              <a:xfrm>
                <a:off x="7581350" y="4230447"/>
                <a:ext cx="110295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/>
                  <a:t>Global Model</a:t>
                </a:r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6155B3-8DC6-4700-AD45-CE0F9F47F906}"/>
                </a:ext>
              </a:extLst>
            </p:cNvPr>
            <p:cNvGrpSpPr/>
            <p:nvPr/>
          </p:nvGrpSpPr>
          <p:grpSpPr>
            <a:xfrm>
              <a:off x="2968646" y="1966132"/>
              <a:ext cx="945947" cy="848851"/>
              <a:chOff x="6754915" y="2142173"/>
              <a:chExt cx="945947" cy="848851"/>
            </a:xfrm>
          </p:grpSpPr>
          <p:pic>
            <p:nvPicPr>
              <p:cNvPr id="128" name="图片 127" descr="服务器 server rack">
                <a:extLst>
                  <a:ext uri="{FF2B5EF4-FFF2-40B4-BE49-F238E27FC236}">
                    <a16:creationId xmlns:a16="http://schemas.microsoft.com/office/drawing/2014/main" id="{92421B17-9B36-45B9-9210-F77380C36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7843" y="2142173"/>
                <a:ext cx="720090" cy="720090"/>
              </a:xfrm>
              <a:prstGeom prst="rect">
                <a:avLst/>
              </a:prstGeom>
            </p:spPr>
          </p:pic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9F8611C7-E079-4458-BA20-EE0FA4F53D4B}"/>
                  </a:ext>
                </a:extLst>
              </p:cNvPr>
              <p:cNvSpPr txBox="1"/>
              <p:nvPr/>
            </p:nvSpPr>
            <p:spPr>
              <a:xfrm>
                <a:off x="6754915" y="2737108"/>
                <a:ext cx="9459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i="1" dirty="0"/>
                  <a:t>FL Server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E44E831-F5C8-4B2F-82C7-92DD881C6B8C}"/>
                </a:ext>
              </a:extLst>
            </p:cNvPr>
            <p:cNvGrpSpPr/>
            <p:nvPr/>
          </p:nvGrpSpPr>
          <p:grpSpPr>
            <a:xfrm>
              <a:off x="5029329" y="2236064"/>
              <a:ext cx="1240986" cy="797980"/>
              <a:chOff x="6264427" y="2510771"/>
              <a:chExt cx="1240986" cy="797980"/>
            </a:xfrm>
          </p:grpSpPr>
          <p:pic>
            <p:nvPicPr>
              <p:cNvPr id="132" name="图片 131" descr="数据下降">
                <a:extLst>
                  <a:ext uri="{FF2B5EF4-FFF2-40B4-BE49-F238E27FC236}">
                    <a16:creationId xmlns:a16="http://schemas.microsoft.com/office/drawing/2014/main" id="{8B2A225B-4C65-40FD-BF00-8F077F4BF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4920" y="2510771"/>
                <a:ext cx="720000" cy="648000"/>
              </a:xfrm>
              <a:prstGeom prst="rect">
                <a:avLst/>
              </a:prstGeom>
            </p:spPr>
          </p:pic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E0E68E3-377D-4AB8-B5B3-E8AEF4200171}"/>
                  </a:ext>
                </a:extLst>
              </p:cNvPr>
              <p:cNvSpPr txBox="1"/>
              <p:nvPr/>
            </p:nvSpPr>
            <p:spPr>
              <a:xfrm>
                <a:off x="6264427" y="3054835"/>
                <a:ext cx="124098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/>
                  <a:t>Gradient Update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98E3B4-B2F3-4DAC-9225-10A9E6777121}"/>
                </a:ext>
              </a:extLst>
            </p:cNvPr>
            <p:cNvGrpSpPr/>
            <p:nvPr/>
          </p:nvGrpSpPr>
          <p:grpSpPr>
            <a:xfrm>
              <a:off x="4109748" y="1594466"/>
              <a:ext cx="1841514" cy="550802"/>
              <a:chOff x="3346766" y="3392131"/>
              <a:chExt cx="1841514" cy="550802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0AECDB6A-3DBE-4ECC-9FB5-039A8A98186C}"/>
                  </a:ext>
                </a:extLst>
              </p:cNvPr>
              <p:cNvGrpSpPr/>
              <p:nvPr/>
            </p:nvGrpSpPr>
            <p:grpSpPr>
              <a:xfrm>
                <a:off x="3346766" y="3392131"/>
                <a:ext cx="1841514" cy="550802"/>
                <a:chOff x="3557848" y="854964"/>
                <a:chExt cx="1841514" cy="550802"/>
              </a:xfrm>
            </p:grpSpPr>
            <p:sp>
              <p:nvSpPr>
                <p:cNvPr id="141" name="云形 140">
                  <a:extLst>
                    <a:ext uri="{FF2B5EF4-FFF2-40B4-BE49-F238E27FC236}">
                      <a16:creationId xmlns:a16="http://schemas.microsoft.com/office/drawing/2014/main" id="{2368CAF7-C8C4-43F5-A84D-515135ACF451}"/>
                    </a:ext>
                  </a:extLst>
                </p:cNvPr>
                <p:cNvSpPr/>
                <p:nvPr/>
              </p:nvSpPr>
              <p:spPr>
                <a:xfrm>
                  <a:off x="3557848" y="854964"/>
                  <a:ext cx="1841514" cy="550802"/>
                </a:xfrm>
                <a:prstGeom prst="cloud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142" name="图片 141" descr="数据下降">
                  <a:extLst>
                    <a:ext uri="{FF2B5EF4-FFF2-40B4-BE49-F238E27FC236}">
                      <a16:creationId xmlns:a16="http://schemas.microsoft.com/office/drawing/2014/main" id="{EE899CDA-935B-4393-9F10-4F3C7628CB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03216" y="891498"/>
                  <a:ext cx="400000" cy="360000"/>
                </a:xfrm>
                <a:prstGeom prst="rect">
                  <a:avLst/>
                </a:prstGeom>
              </p:spPr>
            </p:pic>
            <p:pic>
              <p:nvPicPr>
                <p:cNvPr id="145" name="图片 144" descr="数据下降">
                  <a:extLst>
                    <a:ext uri="{FF2B5EF4-FFF2-40B4-BE49-F238E27FC236}">
                      <a16:creationId xmlns:a16="http://schemas.microsoft.com/office/drawing/2014/main" id="{4BADF3FA-EA50-4CFA-8802-78D152C251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08246" y="883860"/>
                  <a:ext cx="400000" cy="360000"/>
                </a:xfrm>
                <a:prstGeom prst="rect">
                  <a:avLst/>
                </a:prstGeom>
              </p:spPr>
            </p:pic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F2CCE7BF-655D-472F-ABEF-C26CEB8074CA}"/>
                    </a:ext>
                  </a:extLst>
                </p:cNvPr>
                <p:cNvSpPr txBox="1"/>
                <p:nvPr/>
              </p:nvSpPr>
              <p:spPr>
                <a:xfrm>
                  <a:off x="4013401" y="997355"/>
                  <a:ext cx="42047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50" b="1" dirty="0"/>
                    <a:t>+…+</a:t>
                  </a:r>
                  <a:endParaRPr lang="zh-CN" altLang="en-US" sz="1050" b="1" dirty="0"/>
                </a:p>
              </p:txBody>
            </p:sp>
          </p:grp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4C4CDFE3-D9B1-488F-AFA9-67CA387B2420}"/>
                  </a:ext>
                </a:extLst>
              </p:cNvPr>
              <p:cNvSpPr txBox="1"/>
              <p:nvPr/>
            </p:nvSpPr>
            <p:spPr>
              <a:xfrm>
                <a:off x="3504462" y="3675435"/>
                <a:ext cx="16413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/>
                  <a:t>Aggregation Process</a:t>
                </a:r>
              </a:p>
            </p:txBody>
          </p:sp>
          <p:pic>
            <p:nvPicPr>
              <p:cNvPr id="3" name="图片 144" descr="数据下降">
                <a:extLst>
                  <a:ext uri="{FF2B5EF4-FFF2-40B4-BE49-F238E27FC236}">
                    <a16:creationId xmlns:a16="http://schemas.microsoft.com/office/drawing/2014/main" id="{25510D89-FE22-4EDE-973D-8D8E6AC40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6620" y="3425039"/>
                <a:ext cx="400000" cy="360000"/>
              </a:xfrm>
              <a:prstGeom prst="rect">
                <a:avLst/>
              </a:prstGeom>
            </p:spPr>
          </p:pic>
          <p:sp>
            <p:nvSpPr>
              <p:cNvPr id="5" name="文本框 145">
                <a:extLst>
                  <a:ext uri="{FF2B5EF4-FFF2-40B4-BE49-F238E27FC236}">
                    <a16:creationId xmlns:a16="http://schemas.microsoft.com/office/drawing/2014/main" id="{DD5DEA71-D48B-4CC4-8658-F60415C4247D}"/>
                  </a:ext>
                </a:extLst>
              </p:cNvPr>
              <p:cNvSpPr txBox="1"/>
              <p:nvPr/>
            </p:nvSpPr>
            <p:spPr>
              <a:xfrm>
                <a:off x="4406048" y="3534521"/>
                <a:ext cx="2665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/>
                  <a:t>+</a:t>
                </a:r>
                <a:endParaRPr lang="zh-CN" altLang="en-US" sz="1050" b="1" dirty="0"/>
              </a:p>
            </p:txBody>
          </p:sp>
        </p:grpSp>
        <p:cxnSp>
          <p:nvCxnSpPr>
            <p:cNvPr id="8" name="直接箭头连接符 157">
              <a:extLst>
                <a:ext uri="{FF2B5EF4-FFF2-40B4-BE49-F238E27FC236}">
                  <a16:creationId xmlns:a16="http://schemas.microsoft.com/office/drawing/2014/main" id="{9C92BEB3-35DE-4FB5-ABBE-FB0D1181B59A}"/>
                </a:ext>
              </a:extLst>
            </p:cNvPr>
            <p:cNvCxnSpPr>
              <a:cxnSpLocks/>
              <a:stCxn id="103" idx="0"/>
              <a:endCxn id="135" idx="2"/>
            </p:cNvCxnSpPr>
            <p:nvPr/>
          </p:nvCxnSpPr>
          <p:spPr>
            <a:xfrm flipV="1">
              <a:off x="5648634" y="3034044"/>
              <a:ext cx="1188" cy="2820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57">
              <a:extLst>
                <a:ext uri="{FF2B5EF4-FFF2-40B4-BE49-F238E27FC236}">
                  <a16:creationId xmlns:a16="http://schemas.microsoft.com/office/drawing/2014/main" id="{A336C3A6-2AAD-4FDC-AA58-86321B4E3562}"/>
                </a:ext>
              </a:extLst>
            </p:cNvPr>
            <p:cNvCxnSpPr>
              <a:cxnSpLocks/>
              <a:stCxn id="134" idx="2"/>
            </p:cNvCxnSpPr>
            <p:nvPr/>
          </p:nvCxnSpPr>
          <p:spPr>
            <a:xfrm flipH="1">
              <a:off x="4385223" y="3038712"/>
              <a:ext cx="168" cy="2773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03D71ED-FDF7-4749-8695-7073D8BB0658}"/>
                </a:ext>
              </a:extLst>
            </p:cNvPr>
            <p:cNvGrpSpPr/>
            <p:nvPr/>
          </p:nvGrpSpPr>
          <p:grpSpPr>
            <a:xfrm>
              <a:off x="2988005" y="3264119"/>
              <a:ext cx="3280222" cy="834169"/>
              <a:chOff x="2221651" y="5129621"/>
              <a:chExt cx="3280222" cy="834169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7B0E9611-6E2E-4402-BE41-33F0618616CE}"/>
                  </a:ext>
                </a:extLst>
              </p:cNvPr>
              <p:cNvGrpSpPr/>
              <p:nvPr/>
            </p:nvGrpSpPr>
            <p:grpSpPr>
              <a:xfrm>
                <a:off x="2933676" y="5129621"/>
                <a:ext cx="1395057" cy="830365"/>
                <a:chOff x="3428337" y="4084320"/>
                <a:chExt cx="1395057" cy="830365"/>
              </a:xfrm>
            </p:grpSpPr>
            <p:pic>
              <p:nvPicPr>
                <p:cNvPr id="71" name="图片 70" descr="数据 (2)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53485" y="4084320"/>
                  <a:ext cx="720090" cy="720090"/>
                </a:xfrm>
                <a:prstGeom prst="rect">
                  <a:avLst/>
                </a:prstGeom>
              </p:spPr>
            </p:pic>
            <p:sp>
              <p:nvSpPr>
                <p:cNvPr id="113" name="文本框 112"/>
                <p:cNvSpPr txBox="1"/>
                <p:nvPr/>
              </p:nvSpPr>
              <p:spPr>
                <a:xfrm>
                  <a:off x="3428337" y="4660769"/>
                  <a:ext cx="139505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50" b="1" dirty="0"/>
                    <a:t>Poisoned Dataset</a:t>
                  </a:r>
                </a:p>
              </p:txBody>
            </p:sp>
            <p:pic>
              <p:nvPicPr>
                <p:cNvPr id="73" name="图片 72" descr="病毒 (1)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00125" y="4368609"/>
                  <a:ext cx="360045" cy="360045"/>
                </a:xfrm>
                <a:prstGeom prst="rect">
                  <a:avLst/>
                </a:prstGeom>
              </p:spPr>
            </p:pic>
          </p:grpSp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FE05EDA2-74CC-4A7A-A62E-140DA5E6EFA3}"/>
                  </a:ext>
                </a:extLst>
              </p:cNvPr>
              <p:cNvGrpSpPr/>
              <p:nvPr/>
            </p:nvGrpSpPr>
            <p:grpSpPr>
              <a:xfrm>
                <a:off x="2221651" y="5181554"/>
                <a:ext cx="906113" cy="782236"/>
                <a:chOff x="2055828" y="4084320"/>
                <a:chExt cx="906113" cy="782236"/>
              </a:xfrm>
            </p:grpSpPr>
            <p:pic>
              <p:nvPicPr>
                <p:cNvPr id="9" name="图片 8" descr="用户 (1)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2141220" y="4084320"/>
                  <a:ext cx="735330" cy="720090"/>
                </a:xfrm>
                <a:prstGeom prst="rect">
                  <a:avLst/>
                </a:prstGeom>
              </p:spPr>
            </p:pic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6A624DD8-361E-4F1C-AC7B-B4A620C8D8B9}"/>
                    </a:ext>
                  </a:extLst>
                </p:cNvPr>
                <p:cNvSpPr txBox="1"/>
                <p:nvPr/>
              </p:nvSpPr>
              <p:spPr>
                <a:xfrm>
                  <a:off x="2055828" y="4612640"/>
                  <a:ext cx="90611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50" b="1" i="1" dirty="0"/>
                    <a:t>FL Client</a:t>
                  </a: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02A24C02-63F3-4474-92E8-44B507AD397C}"/>
                  </a:ext>
                </a:extLst>
              </p:cNvPr>
              <p:cNvGrpSpPr/>
              <p:nvPr/>
            </p:nvGrpSpPr>
            <p:grpSpPr>
              <a:xfrm>
                <a:off x="4227965" y="5181554"/>
                <a:ext cx="1273908" cy="778637"/>
                <a:chOff x="2140217" y="3844591"/>
                <a:chExt cx="1273908" cy="778637"/>
              </a:xfrm>
            </p:grpSpPr>
            <p:grpSp>
              <p:nvGrpSpPr>
                <p:cNvPr id="102" name="组合 101">
                  <a:extLst>
                    <a:ext uri="{FF2B5EF4-FFF2-40B4-BE49-F238E27FC236}">
                      <a16:creationId xmlns:a16="http://schemas.microsoft.com/office/drawing/2014/main" id="{C58481CD-A263-41FC-A97C-15C1CE00BDF6}"/>
                    </a:ext>
                  </a:extLst>
                </p:cNvPr>
                <p:cNvGrpSpPr/>
                <p:nvPr/>
              </p:nvGrpSpPr>
              <p:grpSpPr>
                <a:xfrm>
                  <a:off x="2140217" y="3844591"/>
                  <a:ext cx="1273908" cy="778637"/>
                  <a:chOff x="7302666" y="3737852"/>
                  <a:chExt cx="1273908" cy="778637"/>
                </a:xfrm>
              </p:grpSpPr>
              <p:pic>
                <p:nvPicPr>
                  <p:cNvPr id="103" name="图片 102" descr="人工智能">
                    <a:extLst>
                      <a:ext uri="{FF2B5EF4-FFF2-40B4-BE49-F238E27FC236}">
                        <a16:creationId xmlns:a16="http://schemas.microsoft.com/office/drawing/2014/main" id="{44FE7E78-0388-4E2B-AA03-4C5C9F0E7B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650981" y="3737852"/>
                    <a:ext cx="612000" cy="612000"/>
                  </a:xfrm>
                  <a:prstGeom prst="rect">
                    <a:avLst/>
                  </a:prstGeom>
                </p:spPr>
              </p:pic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EC2AC9C0-33F3-4643-86C1-311B95D12101}"/>
                      </a:ext>
                    </a:extLst>
                  </p:cNvPr>
                  <p:cNvSpPr txBox="1"/>
                  <p:nvPr/>
                </p:nvSpPr>
                <p:spPr>
                  <a:xfrm>
                    <a:off x="7302666" y="4262573"/>
                    <a:ext cx="1273908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50" b="1" dirty="0"/>
                      <a:t>Poisoned Model</a:t>
                    </a:r>
                  </a:p>
                </p:txBody>
              </p:sp>
            </p:grpSp>
            <p:pic>
              <p:nvPicPr>
                <p:cNvPr id="105" name="图片 104" descr="病毒 (1)">
                  <a:extLst>
                    <a:ext uri="{FF2B5EF4-FFF2-40B4-BE49-F238E27FC236}">
                      <a16:creationId xmlns:a16="http://schemas.microsoft.com/office/drawing/2014/main" id="{21291630-BAC6-41A8-95E5-B4230B1A2E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21767" y="4096360"/>
                  <a:ext cx="360045" cy="360045"/>
                </a:xfrm>
                <a:prstGeom prst="rect">
                  <a:avLst/>
                </a:prstGeom>
              </p:spPr>
            </p:pic>
          </p:grpSp>
          <p:cxnSp>
            <p:nvCxnSpPr>
              <p:cNvPr id="18" name="直接箭头连接符 157">
                <a:extLst>
                  <a:ext uri="{FF2B5EF4-FFF2-40B4-BE49-F238E27FC236}">
                    <a16:creationId xmlns:a16="http://schemas.microsoft.com/office/drawing/2014/main" id="{C058DD50-AE19-4B33-890F-3EEEF07F328B}"/>
                  </a:ext>
                </a:extLst>
              </p:cNvPr>
              <p:cNvCxnSpPr>
                <a:cxnSpLocks/>
                <a:stCxn id="71" idx="3"/>
                <a:endCxn id="103" idx="1"/>
              </p:cNvCxnSpPr>
              <p:nvPr/>
            </p:nvCxnSpPr>
            <p:spPr>
              <a:xfrm flipV="1">
                <a:off x="3978914" y="5487554"/>
                <a:ext cx="597366" cy="2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3FEFF79F-9F25-46D4-8BF3-592F0BC193A8}"/>
                </a:ext>
              </a:extLst>
            </p:cNvPr>
            <p:cNvCxnSpPr>
              <a:cxnSpLocks/>
              <a:stCxn id="132" idx="3"/>
              <a:endCxn id="141" idx="0"/>
            </p:cNvCxnSpPr>
            <p:nvPr/>
          </p:nvCxnSpPr>
          <p:spPr>
            <a:xfrm flipH="1" flipV="1">
              <a:off x="5949727" y="1869867"/>
              <a:ext cx="60095" cy="690197"/>
            </a:xfrm>
            <a:prstGeom prst="curvedConnector3">
              <a:avLst>
                <a:gd name="adj1" fmla="val -38039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3BCF2BA8-63FF-4072-95FD-8BE15C8F1582}"/>
                </a:ext>
              </a:extLst>
            </p:cNvPr>
            <p:cNvCxnSpPr>
              <a:cxnSpLocks/>
              <a:stCxn id="141" idx="2"/>
              <a:endCxn id="74" idx="1"/>
            </p:cNvCxnSpPr>
            <p:nvPr/>
          </p:nvCxnSpPr>
          <p:spPr>
            <a:xfrm rot="10800000" flipV="1">
              <a:off x="4097844" y="1869866"/>
              <a:ext cx="17616" cy="706063"/>
            </a:xfrm>
            <a:prstGeom prst="curvedConnector3">
              <a:avLst>
                <a:gd name="adj1" fmla="val 139768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19D297B-B578-4636-A547-CFAFB39AC86D}"/>
                </a:ext>
              </a:extLst>
            </p:cNvPr>
            <p:cNvSpPr/>
            <p:nvPr/>
          </p:nvSpPr>
          <p:spPr>
            <a:xfrm>
              <a:off x="3801664" y="1591491"/>
              <a:ext cx="2465375" cy="145179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E71EE0-868F-4FF2-A963-58E4FCA02CAF}"/>
                </a:ext>
              </a:extLst>
            </p:cNvPr>
            <p:cNvSpPr/>
            <p:nvPr/>
          </p:nvSpPr>
          <p:spPr>
            <a:xfrm>
              <a:off x="3801664" y="3317936"/>
              <a:ext cx="2465375" cy="74346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36825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358</cp:revision>
  <dcterms:created xsi:type="dcterms:W3CDTF">2021-04-02T05:54:00Z</dcterms:created>
  <dcterms:modified xsi:type="dcterms:W3CDTF">2021-12-22T11:29:41Z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